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79" marR="81279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81279" marR="81279" indent="3429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81279" marR="81279" indent="685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81279" marR="81279" indent="10287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81279" marR="81279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81279" marR="81279" indent="17145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81279" marR="81279" indent="2057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81279" marR="81279" indent="24003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81279" marR="81279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A. Lowell" initials="PA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62" y="10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08204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rson PTG Video Product PowerPoint Template 111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00400" y="4565650"/>
            <a:ext cx="17983200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3048000" y="25400"/>
            <a:ext cx="18288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3556000" y="533400"/>
            <a:ext cx="17272000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56000" y="1574800"/>
            <a:ext cx="17272000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3568700" y="552450"/>
            <a:ext cx="17246600" cy="939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962400" y="1727200"/>
            <a:ext cx="16459200" cy="10363200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900"/>
              </a:spcBef>
              <a:buSzTx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47389" y="4565650"/>
            <a:ext cx="23289222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0" y="25400"/>
            <a:ext cx="24384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6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-1" y="6349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23615353" cy="10874279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</a:lvl1pPr>
            <a:lvl2pPr>
              <a:spcBef>
                <a:spcPts val="1900"/>
              </a:spcBef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n-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7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900"/>
              </a:spcBef>
              <a:buSzTx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8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95" name="Shape 95"/>
          <p:cNvSpPr/>
          <p:nvPr/>
        </p:nvSpPr>
        <p:spPr>
          <a:xfrm>
            <a:off x="511243" y="533400"/>
            <a:ext cx="23374214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11243" y="1511300"/>
            <a:ext cx="23374214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pic>
        <p:nvPicPr>
          <p:cNvPr id="9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511243" y="612390"/>
            <a:ext cx="23374214" cy="9215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42032" y="1524000"/>
            <a:ext cx="23299936" cy="10642600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</a:lvl1pPr>
            <a:lvl2pPr>
              <a:spcBef>
                <a:spcPts val="1900"/>
              </a:spcBef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_7525789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" name="video_mentor_bar.png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048000" y="12776200"/>
            <a:ext cx="17983200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200400" y="6349"/>
            <a:ext cx="17983200" cy="2133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962400" y="2108200"/>
            <a:ext cx="16459200" cy="10642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600" tIns="101600" rIns="101600" bIns="101600"/>
          <a:lstStyle>
            <a:lvl2pPr marL="1005839" indent="-507999">
              <a:spcBef>
                <a:spcPts val="1500"/>
              </a:spcBef>
              <a:buFontTx/>
              <a:buChar char="–"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59839" indent="-304800">
              <a:spcBef>
                <a:spcPts val="1100"/>
              </a:spcBef>
              <a:buFontTx/>
              <a:buChar char="•"/>
              <a:defRPr sz="36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818639" indent="-406400">
              <a:spcBef>
                <a:spcPts val="700"/>
              </a:spcBef>
              <a:buFontTx/>
              <a:buChar char="–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74239" indent="-304800">
              <a:spcBef>
                <a:spcPts val="300"/>
              </a:spcBef>
              <a:buFontTx/>
              <a:buChar char="»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9786401" y="12922250"/>
            <a:ext cx="622499" cy="622300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marL="0" marR="0" algn="r" defTabSz="1168400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81279" marR="81279" indent="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81279" marR="81279" indent="228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81279" marR="81279" indent="4572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81279" marR="81279" indent="685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81279" marR="81279" indent="9144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81279" marR="81279" indent="11430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81279" marR="81279" indent="1371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81279" marR="81279" indent="1600199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81279" marR="81279" indent="1828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650240" marR="81279" indent="-6096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1pPr>
      <a:lvl2pPr marL="1107439" marR="81279" indent="-609599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2pPr>
      <a:lvl3pPr marL="1361439" marR="81279" indent="-4064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3pPr>
      <a:lvl4pPr marL="2021839" marR="81279" indent="-6096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4pPr>
      <a:lvl5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5pPr>
      <a:lvl6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6pPr>
      <a:lvl7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7pPr>
      <a:lvl8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8pPr>
      <a:lvl9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1pPr>
      <a:lvl2pPr marL="0" marR="0" indent="228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2pPr>
      <a:lvl3pPr marL="0" marR="0" indent="457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3pPr>
      <a:lvl4pPr marL="0" marR="0" indent="685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4pPr>
      <a:lvl5pPr marL="0" marR="0" indent="9144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5pPr>
      <a:lvl6pPr marL="0" marR="0" indent="11430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6pPr>
      <a:lvl7pPr marL="0" marR="0" indent="1371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7pPr>
      <a:lvl8pPr marL="0" marR="0" indent="1600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8pPr>
      <a:lvl9pPr marL="0" marR="0" indent="1828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Paper Prototyping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indent="497840"/>
          </a:lstStyle>
          <a:p>
            <a:r>
              <a:t>Chapter 09</a:t>
            </a:r>
          </a:p>
        </p:txBody>
      </p:sp>
      <p:pic>
        <p:nvPicPr>
          <p:cNvPr id="11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First Dungeon – The Eagle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34032" y="1122667"/>
            <a:ext cx="23615353" cy="11741252"/>
          </a:xfrm>
          <a:prstGeom prst="rect">
            <a:avLst/>
          </a:prstGeom>
        </p:spPr>
        <p:txBody>
          <a:bodyPr/>
          <a:lstStyle/>
          <a:p>
            <a:r>
              <a:rPr dirty="0"/>
              <a:t>Dungeon Rules</a:t>
            </a:r>
          </a:p>
          <a:p>
            <a:pPr lvl="1"/>
            <a:r>
              <a:rPr dirty="0"/>
              <a:t>Any Key can open any </a:t>
            </a:r>
            <a:r>
              <a:rPr dirty="0" smtClean="0"/>
              <a:t>Lock</a:t>
            </a:r>
            <a:endParaRPr dirty="0"/>
          </a:p>
          <a:p>
            <a:pPr lvl="1"/>
            <a:r>
              <a:rPr dirty="0"/>
              <a:t>Bombs can open secret </a:t>
            </a:r>
            <a:r>
              <a:rPr dirty="0" smtClean="0"/>
              <a:t>passages</a:t>
            </a:r>
            <a:endParaRPr dirty="0"/>
          </a:p>
          <a:p>
            <a:pPr lvl="1"/>
            <a:r>
              <a:rPr dirty="0"/>
              <a:t>Visit B1 to get </a:t>
            </a:r>
            <a:r>
              <a:rPr dirty="0" smtClean="0"/>
              <a:t>Bow</a:t>
            </a:r>
            <a:endParaRPr dirty="0"/>
          </a:p>
          <a:p>
            <a:pPr lvl="1"/>
            <a:r>
              <a:rPr dirty="0"/>
              <a:t>Visit D3 to get </a:t>
            </a:r>
            <a:r>
              <a:rPr dirty="0" smtClean="0"/>
              <a:t>Boomerang</a:t>
            </a:r>
            <a:endParaRPr dirty="0"/>
          </a:p>
          <a:p>
            <a:pPr lvl="1"/>
            <a:r>
              <a:rPr dirty="0"/>
              <a:t>F2 is the end </a:t>
            </a:r>
            <a:r>
              <a:rPr dirty="0" smtClean="0"/>
              <a:t>goal</a:t>
            </a:r>
            <a:endParaRPr dirty="0"/>
          </a:p>
          <a:p>
            <a:r>
              <a:rPr dirty="0"/>
              <a:t>Try to Find</a:t>
            </a:r>
          </a:p>
          <a:p>
            <a:pPr lvl="1"/>
            <a:r>
              <a:rPr dirty="0"/>
              <a:t>Without using bombs</a:t>
            </a:r>
          </a:p>
          <a:p>
            <a:pPr lvl="2"/>
            <a:r>
              <a:rPr dirty="0"/>
              <a:t>Shortest path that visits all rooms</a:t>
            </a:r>
          </a:p>
          <a:p>
            <a:pPr lvl="2"/>
            <a:r>
              <a:rPr dirty="0"/>
              <a:t>Shortest path that visits B1, D3, and F2</a:t>
            </a:r>
          </a:p>
          <a:p>
            <a:pPr lvl="1"/>
            <a:r>
              <a:rPr dirty="0"/>
              <a:t>Using bombs</a:t>
            </a:r>
          </a:p>
          <a:p>
            <a:pPr lvl="2"/>
            <a:r>
              <a:rPr dirty="0"/>
              <a:t>Shortest path to F2</a:t>
            </a:r>
          </a:p>
          <a:p>
            <a:pPr lvl="2"/>
            <a:r>
              <a:rPr dirty="0"/>
              <a:t>Shortest path visiting B1, D3,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F2</a:t>
            </a:r>
          </a:p>
          <a:p>
            <a:pPr lvl="1"/>
            <a:r>
              <a:rPr dirty="0"/>
              <a:t>Can you finish with extra keys?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68" name="Bond_C09 - Zelda Eagle 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2360" y="1484247"/>
            <a:ext cx="16729946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First Dungeon – The Eagle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34032" y="1122667"/>
            <a:ext cx="23615353" cy="11741252"/>
          </a:xfrm>
          <a:prstGeom prst="rect">
            <a:avLst/>
          </a:prstGeom>
        </p:spPr>
        <p:txBody>
          <a:bodyPr/>
          <a:lstStyle/>
          <a:p>
            <a:r>
              <a:rPr dirty="0"/>
              <a:t>Dungeon Rules</a:t>
            </a:r>
          </a:p>
          <a:p>
            <a:pPr lvl="1"/>
            <a:r>
              <a:rPr dirty="0"/>
              <a:t>Any Key can open any Lock</a:t>
            </a:r>
          </a:p>
          <a:p>
            <a:pPr lvl="1"/>
            <a:r>
              <a:rPr dirty="0"/>
              <a:t>Bombs can open secret passages</a:t>
            </a:r>
          </a:p>
          <a:p>
            <a:pPr lvl="1"/>
            <a:r>
              <a:rPr dirty="0"/>
              <a:t>Visit B1 to get Bow</a:t>
            </a:r>
          </a:p>
          <a:p>
            <a:pPr lvl="1"/>
            <a:r>
              <a:rPr dirty="0"/>
              <a:t>Visit D3 to get Boomerang</a:t>
            </a:r>
          </a:p>
          <a:p>
            <a:pPr lvl="1"/>
            <a:r>
              <a:rPr dirty="0"/>
              <a:t>F2 is the end goal</a:t>
            </a:r>
          </a:p>
          <a:p>
            <a:r>
              <a:rPr dirty="0"/>
              <a:t>Try to Find</a:t>
            </a:r>
          </a:p>
          <a:p>
            <a:pPr lvl="1"/>
            <a:r>
              <a:rPr dirty="0"/>
              <a:t>Without using bombs</a:t>
            </a:r>
          </a:p>
          <a:p>
            <a:pPr lvl="2">
              <a:defRPr b="1">
                <a:solidFill>
                  <a:schemeClr val="accent2"/>
                </a:solidFill>
              </a:defRPr>
            </a:pPr>
            <a:r>
              <a:rPr dirty="0"/>
              <a:t>Shortest path that visits all rooms</a:t>
            </a:r>
          </a:p>
          <a:p>
            <a:pPr lvl="2"/>
            <a:r>
              <a:rPr dirty="0"/>
              <a:t>Shortest path that visits B1, D3, and F2</a:t>
            </a:r>
          </a:p>
          <a:p>
            <a:pPr lvl="1"/>
            <a:r>
              <a:rPr dirty="0"/>
              <a:t>Using bombs</a:t>
            </a:r>
          </a:p>
          <a:p>
            <a:pPr lvl="2"/>
            <a:r>
              <a:rPr dirty="0"/>
              <a:t>Shortest path to F2</a:t>
            </a:r>
          </a:p>
          <a:p>
            <a:pPr lvl="2"/>
            <a:r>
              <a:rPr dirty="0"/>
              <a:t>Shortest path visiting B1, D3,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F2</a:t>
            </a:r>
          </a:p>
          <a:p>
            <a:pPr lvl="1"/>
            <a:r>
              <a:rPr dirty="0"/>
              <a:t>Can you finish with extra keys?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75" name="Bond_C09 - Zelda Eagle 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2360" y="1484247"/>
            <a:ext cx="16729946" cy="11198820"/>
          </a:xfrm>
          <a:prstGeom prst="rect">
            <a:avLst/>
          </a:prstGeom>
          <a:ln w="12700"/>
        </p:spPr>
      </p:pic>
      <p:pic>
        <p:nvPicPr>
          <p:cNvPr id="176" name="Bond_C09 - Zelda Eagle 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2360" y="1484247"/>
            <a:ext cx="16729946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First Dungeon – The Eagle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34032" y="1122667"/>
            <a:ext cx="23615353" cy="11741252"/>
          </a:xfrm>
          <a:prstGeom prst="rect">
            <a:avLst/>
          </a:prstGeom>
        </p:spPr>
        <p:txBody>
          <a:bodyPr/>
          <a:lstStyle/>
          <a:p>
            <a:r>
              <a:t>Purple Shortcut Path</a:t>
            </a:r>
          </a:p>
          <a:p>
            <a:pPr lvl="1"/>
            <a:r>
              <a:t>Uses no Bombs</a:t>
            </a:r>
          </a:p>
          <a:p>
            <a:pPr lvl="1"/>
            <a:r>
              <a:t>Gets Boomerang in D3 </a:t>
            </a:r>
          </a:p>
          <a:p>
            <a:pPr lvl="1"/>
            <a:r>
              <a:t>Does not acquire Bow in B1</a:t>
            </a:r>
          </a:p>
          <a:p>
            <a:pPr lvl="1"/>
            <a:r>
              <a:t>Could get extra key in D6</a:t>
            </a:r>
            <a:br/>
            <a:r>
              <a:t/>
            </a:r>
            <a:br/>
            <a:r>
              <a:t/>
            </a:r>
            <a:br/>
            <a:endParaRPr/>
          </a:p>
          <a:p>
            <a:r>
              <a:t>Red Shortcut Path</a:t>
            </a:r>
          </a:p>
          <a:p>
            <a:pPr lvl="1"/>
            <a:r>
              <a:t>Uses 1 Bomb</a:t>
            </a:r>
          </a:p>
          <a:p>
            <a:pPr lvl="1"/>
            <a:r>
              <a:t>Gets Boomerang in D3</a:t>
            </a:r>
          </a:p>
          <a:p>
            <a:pPr lvl="1"/>
            <a:r>
              <a:t>Does not acquire Bow in B1</a:t>
            </a:r>
          </a:p>
          <a:p>
            <a:pPr lvl="1"/>
            <a:r>
              <a:t>Could get extra key in B6</a:t>
            </a:r>
          </a:p>
          <a:p>
            <a:pPr lvl="2"/>
            <a:r>
              <a:t>Would then leave with 2 extra keys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83" name="Bond_C09 - Zelda Eagle 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2360" y="1484247"/>
            <a:ext cx="16729946" cy="11198820"/>
          </a:xfrm>
          <a:prstGeom prst="rect">
            <a:avLst/>
          </a:prstGeom>
          <a:ln w="12700"/>
        </p:spPr>
      </p:pic>
      <p:pic>
        <p:nvPicPr>
          <p:cNvPr id="184" name="Bond_C09 - Zelda Eagle 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2361" y="1484247"/>
            <a:ext cx="16729944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8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Prototype Dungeon – The Hat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14380600" y="1462458"/>
            <a:ext cx="10035746" cy="11423488"/>
          </a:xfrm>
          <a:prstGeom prst="rect">
            <a:avLst/>
          </a:prstGeom>
        </p:spPr>
        <p:txBody>
          <a:bodyPr/>
          <a:lstStyle/>
          <a:p>
            <a:r>
              <a:rPr dirty="0"/>
              <a:t>New Traversal Mechanic</a:t>
            </a:r>
          </a:p>
          <a:p>
            <a:pPr lvl="1"/>
            <a:r>
              <a:rPr dirty="0" err="1"/>
              <a:t>Hookshot</a:t>
            </a:r>
            <a:r>
              <a:rPr dirty="0"/>
              <a:t> found in E4</a:t>
            </a:r>
          </a:p>
          <a:p>
            <a:pPr lvl="2"/>
            <a:r>
              <a:rPr dirty="0"/>
              <a:t>Allows player to cross black gaps</a:t>
            </a:r>
          </a:p>
          <a:p>
            <a:pPr lvl="3"/>
            <a:r>
              <a:rPr dirty="0"/>
              <a:t>C4, D4, E4, D5,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D6</a:t>
            </a:r>
            <a:br>
              <a:rPr dirty="0"/>
            </a:br>
            <a:endParaRPr dirty="0"/>
          </a:p>
          <a:p>
            <a:r>
              <a:rPr lang="en-US" dirty="0" smtClean="0"/>
              <a:t>To </a:t>
            </a:r>
            <a:r>
              <a:rPr dirty="0" smtClean="0"/>
              <a:t>Prototype Exploration</a:t>
            </a:r>
            <a:r>
              <a:rPr lang="en-US" dirty="0" smtClean="0"/>
              <a:t>:</a:t>
            </a:r>
            <a:endParaRPr dirty="0"/>
          </a:p>
          <a:p>
            <a:pPr lvl="1"/>
            <a:r>
              <a:rPr dirty="0"/>
              <a:t>Use individual cards</a:t>
            </a:r>
          </a:p>
          <a:p>
            <a:pPr lvl="2"/>
            <a:r>
              <a:rPr dirty="0"/>
              <a:t>Lay cards down as player enters rooms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91" name="Bond_C09 - Zelda Hat 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9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Prototype Dungeon – The Hat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97" name="Zelda_Level_Paper_Prototype_from_Ch._9_Sm.png"/>
          <p:cNvPicPr>
            <a:picLocks noChangeAspect="1"/>
          </p:cNvPicPr>
          <p:nvPr/>
        </p:nvPicPr>
        <p:blipFill>
          <a:blip r:embed="rId4">
            <a:extLst/>
          </a:blip>
          <a:srcRect t="21646" b="4761"/>
          <a:stretch>
            <a:fillRect/>
          </a:stretch>
        </p:blipFill>
        <p:spPr>
          <a:xfrm>
            <a:off x="1691084" y="1273373"/>
            <a:ext cx="20696860" cy="1142342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0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Prototype Dungeon – The Hat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14380601" y="1462458"/>
            <a:ext cx="10035746" cy="11423488"/>
          </a:xfrm>
          <a:prstGeom prst="rect">
            <a:avLst/>
          </a:prstGeom>
        </p:spPr>
        <p:txBody>
          <a:bodyPr/>
          <a:lstStyle/>
          <a:p>
            <a:r>
              <a:rPr dirty="0"/>
              <a:t>New Traversal Mechanic</a:t>
            </a:r>
          </a:p>
          <a:p>
            <a:pPr lvl="1"/>
            <a:r>
              <a:rPr dirty="0" err="1"/>
              <a:t>Hookshot</a:t>
            </a:r>
            <a:r>
              <a:rPr dirty="0"/>
              <a:t> found in E4</a:t>
            </a:r>
          </a:p>
          <a:p>
            <a:pPr lvl="2"/>
            <a:r>
              <a:rPr dirty="0"/>
              <a:t>Allows player to cross black gaps</a:t>
            </a:r>
          </a:p>
          <a:p>
            <a:pPr lvl="3"/>
            <a:r>
              <a:rPr dirty="0"/>
              <a:t>C4, D4, E4, D5,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D6</a:t>
            </a:r>
            <a:br>
              <a:rPr dirty="0"/>
            </a:br>
            <a:endParaRPr dirty="0"/>
          </a:p>
          <a:p>
            <a:r>
              <a:rPr lang="en-US" dirty="0" smtClean="0"/>
              <a:t>To </a:t>
            </a:r>
            <a:r>
              <a:rPr dirty="0" smtClean="0"/>
              <a:t>Prototype Exploration</a:t>
            </a:r>
            <a:r>
              <a:rPr lang="en-US" dirty="0" smtClean="0"/>
              <a:t>:</a:t>
            </a:r>
            <a:endParaRPr dirty="0"/>
          </a:p>
          <a:p>
            <a:pPr lvl="1"/>
            <a:r>
              <a:rPr dirty="0"/>
              <a:t>Use individual cards</a:t>
            </a:r>
          </a:p>
          <a:p>
            <a:pPr lvl="2"/>
            <a:r>
              <a:rPr dirty="0"/>
              <a:t>Lay cards down as player enters rooms</a:t>
            </a:r>
          </a:p>
          <a:p>
            <a:pPr>
              <a:spcBef>
                <a:spcPts val="5700"/>
              </a:spcBef>
            </a:pPr>
            <a:r>
              <a:rPr dirty="0"/>
              <a:t>Try to Find</a:t>
            </a:r>
          </a:p>
          <a:p>
            <a:pPr lvl="1"/>
            <a:r>
              <a:rPr dirty="0"/>
              <a:t>Shortest path that visits all rooms</a:t>
            </a:r>
          </a:p>
          <a:p>
            <a:pPr lvl="1"/>
            <a:r>
              <a:rPr dirty="0"/>
              <a:t>Shortest path to F6 (Goal)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04" name="Bond_C09 - Zelda Hat 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0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Prototype Dungeon – The Hat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14380601" y="1462458"/>
            <a:ext cx="10035746" cy="11423488"/>
          </a:xfrm>
          <a:prstGeom prst="rect">
            <a:avLst/>
          </a:prstGeom>
        </p:spPr>
        <p:txBody>
          <a:bodyPr/>
          <a:lstStyle/>
          <a:p>
            <a:r>
              <a:rPr dirty="0"/>
              <a:t>New Traversal Mechanic</a:t>
            </a:r>
          </a:p>
          <a:p>
            <a:pPr lvl="1"/>
            <a:r>
              <a:rPr dirty="0" err="1"/>
              <a:t>Hookshot</a:t>
            </a:r>
            <a:r>
              <a:rPr dirty="0"/>
              <a:t> found in E4</a:t>
            </a:r>
          </a:p>
          <a:p>
            <a:pPr lvl="2"/>
            <a:r>
              <a:rPr dirty="0"/>
              <a:t>Allows player to cross black gaps</a:t>
            </a:r>
          </a:p>
          <a:p>
            <a:pPr lvl="3"/>
            <a:r>
              <a:rPr dirty="0"/>
              <a:t>Gaps in C4, D4, E4, D5,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D6</a:t>
            </a:r>
            <a:br>
              <a:rPr dirty="0"/>
            </a:br>
            <a:endParaRPr dirty="0"/>
          </a:p>
          <a:p>
            <a:r>
              <a:rPr lang="en-US" dirty="0" smtClean="0"/>
              <a:t>To </a:t>
            </a:r>
            <a:r>
              <a:rPr dirty="0" smtClean="0"/>
              <a:t>Prototype Exploration</a:t>
            </a:r>
            <a:r>
              <a:rPr lang="en-US" dirty="0" smtClean="0"/>
              <a:t>:</a:t>
            </a:r>
            <a:endParaRPr dirty="0"/>
          </a:p>
          <a:p>
            <a:pPr lvl="1"/>
            <a:r>
              <a:rPr dirty="0"/>
              <a:t>Use individual cards</a:t>
            </a:r>
            <a:br>
              <a:rPr dirty="0"/>
            </a:br>
            <a:endParaRPr dirty="0"/>
          </a:p>
          <a:p>
            <a:r>
              <a:rPr dirty="0"/>
              <a:t>Try to Find</a:t>
            </a:r>
          </a:p>
          <a:p>
            <a:pPr lvl="1">
              <a:defRPr>
                <a:solidFill>
                  <a:schemeClr val="accent2"/>
                </a:solidFill>
              </a:defRPr>
            </a:pPr>
            <a:r>
              <a:rPr dirty="0"/>
              <a:t>Shortest path that visits all rooms</a:t>
            </a:r>
          </a:p>
          <a:p>
            <a:pPr lvl="1"/>
            <a:r>
              <a:rPr dirty="0"/>
              <a:t>Shortest path to F6 (Goal)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11" name="Bond_C09 - Zelda Hat 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  <p:pic>
        <p:nvPicPr>
          <p:cNvPr id="212" name="Bond_C09 - Zelda Hat 2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1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-1" y="-374651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Prototype Dungeon – The Hat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14380601" y="1462458"/>
            <a:ext cx="10035746" cy="11423488"/>
          </a:xfrm>
          <a:prstGeom prst="rect">
            <a:avLst/>
          </a:prstGeom>
        </p:spPr>
        <p:txBody>
          <a:bodyPr/>
          <a:lstStyle/>
          <a:p>
            <a:r>
              <a:t>Shortcuts Can Break Levels</a:t>
            </a:r>
          </a:p>
          <a:p>
            <a:pPr lvl="1"/>
            <a:r>
              <a:t>Single Bomb Wall</a:t>
            </a:r>
          </a:p>
          <a:p>
            <a:pPr lvl="2"/>
            <a:r>
              <a:t>Allows player to get stuck!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19" name="Bond_C09 - Zelda Hat 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  <p:pic>
        <p:nvPicPr>
          <p:cNvPr id="220" name="Bond_C09 - Zelda Hat 3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46" y="1484247"/>
            <a:ext cx="16593374" cy="1119882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2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 dirty="0"/>
              <a:t>Legend of Zelda </a:t>
            </a:r>
            <a:r>
              <a:rPr dirty="0"/>
              <a:t>– Eagle Dungeon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542032" y="1503667"/>
            <a:ext cx="23615353" cy="10874279"/>
          </a:xfrm>
          <a:prstGeom prst="rect">
            <a:avLst/>
          </a:prstGeom>
        </p:spPr>
        <p:txBody>
          <a:bodyPr/>
          <a:lstStyle/>
          <a:p>
            <a:pPr marL="1107439" indent="-609599"/>
            <a:r>
              <a:t>First Dungeon in </a:t>
            </a:r>
            <a:r>
              <a:rPr i="1"/>
              <a:t>The Legend of Zelda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27" name="Bond_C09 - Zelda Eagle 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3606" y="2363258"/>
            <a:ext cx="15416788" cy="10319809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3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Playtest Questions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you run the playtest, think about these questions:</a:t>
            </a:r>
          </a:p>
          <a:p>
            <a:pPr lvl="1"/>
            <a:r>
              <a:rPr dirty="0"/>
              <a:t>Did the map layout work? Why do you think it did or didn't?</a:t>
            </a:r>
          </a:p>
          <a:p>
            <a:pPr lvl="1"/>
            <a:r>
              <a:rPr dirty="0"/>
              <a:t>Is the player following a path that surprises you?</a:t>
            </a:r>
          </a:p>
          <a:p>
            <a:pPr lvl="1"/>
            <a:r>
              <a:rPr dirty="0"/>
              <a:t>Is it possible for her to get herself stuck?</a:t>
            </a:r>
          </a:p>
          <a:p>
            <a:pPr lvl="1"/>
            <a:r>
              <a:rPr dirty="0"/>
              <a:t>Is the player having fun?</a:t>
            </a:r>
          </a:p>
          <a:p>
            <a:pPr lvl="2"/>
            <a:r>
              <a:rPr dirty="0"/>
              <a:t>The level should be fun to explore, even as a paper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Be sure to write down all of these answers!</a:t>
            </a:r>
          </a:p>
          <a:p>
            <a:r>
              <a:rPr dirty="0"/>
              <a:t>More on testing in Chapter 10, "Game Testing"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1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Topics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t>Benefits of Paper Prototypes</a:t>
            </a:r>
          </a:p>
          <a:p>
            <a:pPr marL="1107439" indent="-609599"/>
            <a:r>
              <a:t>Paper Prototyping Tools</a:t>
            </a:r>
          </a:p>
          <a:p>
            <a:pPr marL="1107439" indent="-609599"/>
            <a:r>
              <a:t>Example Paper Prototype</a:t>
            </a:r>
          </a:p>
          <a:p>
            <a:pPr marL="1107439" indent="-609599"/>
            <a:r>
              <a:t>Constructing the Prototype</a:t>
            </a:r>
          </a:p>
          <a:p>
            <a:pPr marL="1107439" indent="-609599"/>
            <a:r>
              <a:t>Playtest Questions</a:t>
            </a:r>
          </a:p>
          <a:p>
            <a:pPr marL="1107439" indent="-609599"/>
            <a:r>
              <a:t>Best Uses of Paper Prototyping</a:t>
            </a:r>
          </a:p>
          <a:p>
            <a:pPr marL="1107439" indent="-609599"/>
            <a:r>
              <a:t>Poor Uses of Paper Prototyping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3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Uses of Paper Prototyping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Understanding player movement through space</a:t>
            </a:r>
          </a:p>
          <a:p>
            <a:pPr marL="1293706" lvl="1" indent="-338666"/>
            <a:r>
              <a:rPr dirty="0"/>
              <a:t>Players tend to choose similar paths through </a:t>
            </a:r>
            <a:r>
              <a:rPr dirty="0" smtClean="0"/>
              <a:t>space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Understanding player flow through space will help you in all aspects of level </a:t>
            </a:r>
            <a:r>
              <a:rPr dirty="0" smtClean="0"/>
              <a:t>design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Balancing simple systems</a:t>
            </a:r>
          </a:p>
          <a:p>
            <a:pPr marL="1293706" lvl="1" indent="-338666"/>
            <a:r>
              <a:rPr dirty="0"/>
              <a:t>These weapons are all based on three simple </a:t>
            </a:r>
            <a:r>
              <a:rPr dirty="0" smtClean="0"/>
              <a:t>variables</a:t>
            </a:r>
            <a:r>
              <a:rPr lang="en-US" dirty="0" smtClean="0"/>
              <a:t>:</a:t>
            </a:r>
            <a:endParaRPr dirty="0"/>
          </a:p>
          <a:p>
            <a:pPr marL="1869439" lvl="2" indent="-457200"/>
            <a:r>
              <a:rPr dirty="0"/>
              <a:t>Accuracy over distance / Number of shots / Damage per shot</a:t>
            </a:r>
          </a:p>
          <a:p>
            <a:pPr marL="1293706" lvl="1" indent="-338666"/>
            <a:r>
              <a:rPr dirty="0"/>
              <a:t>Balancing each weapon against the others can be </a:t>
            </a:r>
            <a:r>
              <a:rPr dirty="0" smtClean="0"/>
              <a:t>complex</a:t>
            </a:r>
            <a:r>
              <a:rPr lang="en-US" dirty="0" smtClean="0"/>
              <a:t>:</a:t>
            </a:r>
            <a:endParaRPr dirty="0"/>
          </a:p>
          <a:p>
            <a:pPr marL="1869439" lvl="2" indent="-457200"/>
            <a:r>
              <a:rPr b="1" dirty="0"/>
              <a:t>Shotgun</a:t>
            </a:r>
            <a:r>
              <a:rPr dirty="0"/>
              <a:t>: 6 damage per shot, will kill an enemy with one shot</a:t>
            </a:r>
          </a:p>
          <a:p>
            <a:pPr marL="2174239" lvl="3" indent="-304800"/>
            <a:r>
              <a:rPr dirty="0"/>
              <a:t>At a range of 1 to 4, any roll other than 1 will hit</a:t>
            </a:r>
          </a:p>
          <a:p>
            <a:pPr marL="2174239" lvl="3" indent="-304800"/>
            <a:r>
              <a:rPr dirty="0"/>
              <a:t>But if that shot misses, the enemy will take no damage at all</a:t>
            </a:r>
          </a:p>
          <a:p>
            <a:pPr marL="1869439" lvl="2" indent="-457200"/>
            <a:r>
              <a:rPr b="1" dirty="0"/>
              <a:t>Machine Gun</a:t>
            </a:r>
            <a:r>
              <a:rPr dirty="0"/>
              <a:t>: 1 damage per shot (6 shots must hit to kill </a:t>
            </a:r>
            <a:r>
              <a:rPr dirty="0" smtClean="0"/>
              <a:t>a</a:t>
            </a:r>
            <a:r>
              <a:rPr lang="en-US" dirty="0" smtClean="0"/>
              <a:t>n</a:t>
            </a:r>
            <a:r>
              <a:rPr dirty="0" smtClean="0"/>
              <a:t> </a:t>
            </a:r>
            <a:r>
              <a:rPr dirty="0"/>
              <a:t>enemy)</a:t>
            </a:r>
          </a:p>
          <a:p>
            <a:pPr marL="2174239" lvl="3" indent="-304800"/>
            <a:r>
              <a:rPr dirty="0"/>
              <a:t>At a range of 1 to 4, any roll above 3 will hit </a:t>
            </a:r>
          </a:p>
          <a:p>
            <a:pPr marL="2174239" lvl="3" indent="-304800"/>
            <a:r>
              <a:rPr dirty="0"/>
              <a:t>With 10 shots, it is much more likely that you will get close to the average damage of the gun at that distance (5 points)</a:t>
            </a: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Uses of Paper Prototyping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Graphical User Interface (GUI)</a:t>
            </a:r>
          </a:p>
          <a:p>
            <a:pPr marL="1293706" lvl="1" indent="-338666"/>
            <a:r>
              <a:rPr dirty="0"/>
              <a:t>Print several mock-ups of a GUI (i.e., buttons, menus, input fields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Ask testers which buttons they would press to accomplish a certain task (e.g., pausing the game, picking a character).</a:t>
            </a:r>
          </a:p>
          <a:p>
            <a:pPr marL="1107439" indent="-609599"/>
            <a:r>
              <a:rPr dirty="0"/>
              <a:t>Trying wild ideas</a:t>
            </a:r>
          </a:p>
          <a:p>
            <a:pPr marL="1293706" lvl="1" indent="-338666"/>
            <a:r>
              <a:rPr lang="en-US" dirty="0" smtClean="0"/>
              <a:t>Trying </a:t>
            </a:r>
            <a:r>
              <a:rPr dirty="0" smtClean="0"/>
              <a:t>a </a:t>
            </a:r>
            <a:r>
              <a:rPr dirty="0"/>
              <a:t>crazy rule every once in a while to see how it changes </a:t>
            </a:r>
            <a:r>
              <a:rPr dirty="0" smtClean="0"/>
              <a:t>gameplay</a:t>
            </a:r>
            <a:r>
              <a:rPr lang="en-US" dirty="0" smtClean="0"/>
              <a:t> is easy.</a:t>
            </a:r>
            <a:endParaRPr dirty="0"/>
          </a:p>
          <a:p>
            <a:pPr marL="1869439" lvl="2" indent="-457200"/>
            <a:r>
              <a:rPr dirty="0"/>
              <a:t>What if interception fire happened once for every step taken by a moving player?</a:t>
            </a:r>
          </a:p>
          <a:p>
            <a:pPr marL="1869439" lvl="2" indent="-457200"/>
            <a:r>
              <a:rPr dirty="0"/>
              <a:t>What if attackers got a damage or to-hit bonus for firing on a target that was unaware of them (that is, that couldn't see them)?</a:t>
            </a:r>
          </a:p>
          <a:p>
            <a:pPr marL="1293706" lvl="1" indent="-338666"/>
            <a:r>
              <a:rPr dirty="0"/>
              <a:t>These are easy questions to answer with a paper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Poor Uses of Paper Prototyping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Tracking lots of information</a:t>
            </a:r>
          </a:p>
          <a:p>
            <a:pPr marL="1293706" lvl="1" indent="-338666"/>
            <a:r>
              <a:rPr dirty="0"/>
              <a:t>Several things in the prototype could have been handled better by a </a:t>
            </a:r>
            <a:r>
              <a:rPr dirty="0" smtClean="0"/>
              <a:t>computer</a:t>
            </a:r>
            <a:r>
              <a:rPr lang="en-US" dirty="0" smtClean="0"/>
              <a:t>:</a:t>
            </a:r>
            <a:endParaRPr dirty="0"/>
          </a:p>
          <a:p>
            <a:pPr marL="1869439" lvl="2" indent="-457200"/>
            <a:r>
              <a:rPr dirty="0"/>
              <a:t>Visibility calculations</a:t>
            </a:r>
          </a:p>
          <a:p>
            <a:pPr marL="1869439" lvl="2" indent="-457200"/>
            <a:r>
              <a:rPr dirty="0"/>
              <a:t>Tracking health</a:t>
            </a:r>
          </a:p>
          <a:p>
            <a:pPr marL="1869439" lvl="2" indent="-457200"/>
            <a:r>
              <a:rPr dirty="0"/>
              <a:t>Counting how many spaces an attacker is from a target</a:t>
            </a:r>
          </a:p>
          <a:p>
            <a:pPr marL="1869439" lvl="2" indent="-457200"/>
            <a:r>
              <a:rPr lang="en-US" dirty="0" smtClean="0"/>
              <a:t>And so on</a:t>
            </a:r>
            <a:endParaRPr dirty="0"/>
          </a:p>
          <a:p>
            <a:pPr marL="1293706" lvl="1" indent="-338666"/>
            <a:r>
              <a:rPr dirty="0"/>
              <a:t>Paper prototype should focus on simple systems in a </a:t>
            </a:r>
            <a:r>
              <a:rPr dirty="0" smtClean="0"/>
              <a:t>game</a:t>
            </a:r>
            <a:r>
              <a:rPr lang="en-US" dirty="0" smtClean="0"/>
              <a:t>:</a:t>
            </a:r>
            <a:endParaRPr dirty="0"/>
          </a:p>
          <a:p>
            <a:pPr marL="1869439" lvl="2" indent="-457200"/>
            <a:r>
              <a:rPr dirty="0"/>
              <a:t>Level layout</a:t>
            </a:r>
          </a:p>
          <a:p>
            <a:pPr marL="1869439" lvl="2" indent="-457200"/>
            <a:r>
              <a:rPr dirty="0"/>
              <a:t>The general feel of each weapon</a:t>
            </a:r>
          </a:p>
          <a:p>
            <a:pPr marL="2174239" lvl="3" indent="-304800"/>
            <a:r>
              <a:rPr dirty="0"/>
              <a:t>The "risky" shotgun and the "reliable" machine gun</a:t>
            </a:r>
          </a:p>
          <a:p>
            <a:pPr marL="1293706" lvl="1" indent="-338666"/>
            <a:r>
              <a:rPr dirty="0"/>
              <a:t>Fine-tune this information later with the digital prototype</a:t>
            </a:r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5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Poor Uses of Paper Prototyping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Game rhythm for fast or slow games</a:t>
            </a:r>
          </a:p>
          <a:p>
            <a:pPr marL="1293706" lvl="1" indent="-338666"/>
            <a:r>
              <a:rPr dirty="0"/>
              <a:t>Paper prototypes can </a:t>
            </a:r>
            <a:r>
              <a:rPr dirty="0" smtClean="0"/>
              <a:t>give</a:t>
            </a:r>
            <a:r>
              <a:rPr lang="en-US" dirty="0" smtClean="0"/>
              <a:t> </a:t>
            </a:r>
            <a:r>
              <a:rPr dirty="0" smtClean="0"/>
              <a:t>a </a:t>
            </a:r>
            <a:r>
              <a:rPr dirty="0"/>
              <a:t>false impression of game rhythm if the game will be played much more quickly or more slowly than the paper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If this were an action game, the player would have a lot less time for thought and strategizing in the real game than the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Physical interface</a:t>
            </a:r>
          </a:p>
          <a:p>
            <a:pPr marL="1293706" lvl="1" indent="-338666"/>
            <a:r>
              <a:rPr dirty="0"/>
              <a:t>Paper prototypes work well for GUIs but have very little to tell us about physical </a:t>
            </a:r>
            <a:r>
              <a:rPr dirty="0" smtClean="0"/>
              <a:t>interfaces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Gamepad controllers / Touchscreens / Keyboard and Mouse / </a:t>
            </a:r>
            <a:r>
              <a:rPr lang="en-US" dirty="0" smtClean="0"/>
              <a:t>And so on</a:t>
            </a:r>
            <a:endParaRPr dirty="0"/>
          </a:p>
          <a:p>
            <a:pPr marL="1293706" lvl="1" indent="-338666"/>
            <a:r>
              <a:rPr dirty="0"/>
              <a:t>Only a digital prototype can test the actual physical interface that will be used by the </a:t>
            </a:r>
            <a:r>
              <a:rPr dirty="0" smtClean="0"/>
              <a:t>player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6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Chapter 9 – Summary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Paper prototypes are quick and easy to </a:t>
            </a:r>
            <a:r>
              <a:rPr dirty="0" smtClean="0"/>
              <a:t>implement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They are great testbeds for game </a:t>
            </a:r>
            <a:r>
              <a:rPr dirty="0" smtClean="0"/>
              <a:t>ideas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They also teach you not to be discouraged if your design isn't all that </a:t>
            </a:r>
            <a:r>
              <a:rPr dirty="0" smtClean="0"/>
              <a:t>great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Just make another prototype with a different idea!</a:t>
            </a:r>
          </a:p>
          <a:p>
            <a:pPr marL="1107439" indent="-609599">
              <a:spcBef>
                <a:spcPts val="22800"/>
              </a:spcBef>
            </a:pPr>
            <a:r>
              <a:rPr dirty="0"/>
              <a:t>Next </a:t>
            </a:r>
            <a:r>
              <a:rPr lang="en-US" dirty="0" smtClean="0"/>
              <a:t>c</a:t>
            </a:r>
            <a:r>
              <a:rPr dirty="0" smtClean="0"/>
              <a:t>hapter</a:t>
            </a:r>
            <a:r>
              <a:rPr dirty="0"/>
              <a:t>:</a:t>
            </a:r>
          </a:p>
          <a:p>
            <a:pPr marL="1293706" lvl="1" indent="-338666"/>
            <a:r>
              <a:rPr dirty="0"/>
              <a:t>One of the most important aspects of game design is </a:t>
            </a:r>
            <a:r>
              <a:rPr dirty="0" smtClean="0"/>
              <a:t>testing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 next chapter covers several different types of game testing and shows you how to run </a:t>
            </a:r>
            <a:r>
              <a:rPr dirty="0" smtClean="0"/>
              <a:t>them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2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Benefits of Paper Prototypes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23164899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3962400" y="2387600"/>
            <a:ext cx="16459200" cy="9283105"/>
          </a:xfrm>
          <a:prstGeom prst="rect">
            <a:avLst/>
          </a:prstGeom>
        </p:spPr>
        <p:txBody>
          <a:bodyPr anchor="ctr"/>
          <a:lstStyle/>
          <a:p>
            <a:pPr marL="0" lvl="1" indent="0" algn="ctr">
              <a:spcBef>
                <a:spcPts val="5300"/>
              </a:spcBef>
              <a:buSzTx/>
              <a:buNone/>
              <a:defRPr sz="5600"/>
            </a:pPr>
            <a:r>
              <a:rPr dirty="0"/>
              <a:t>Digital technologies have led to a whole new world of possibilities for game </a:t>
            </a:r>
            <a:r>
              <a:rPr dirty="0" smtClean="0"/>
              <a:t>design</a:t>
            </a:r>
            <a:r>
              <a:rPr lang="en-US" dirty="0" smtClean="0"/>
              <a:t>.</a:t>
            </a:r>
            <a:endParaRPr dirty="0"/>
          </a:p>
          <a:p>
            <a:pPr marL="0" lvl="1" indent="0" algn="ctr">
              <a:spcBef>
                <a:spcPts val="5300"/>
              </a:spcBef>
              <a:buSzTx/>
              <a:buNone/>
              <a:defRPr sz="5600"/>
            </a:pPr>
            <a:r>
              <a:rPr dirty="0"/>
              <a:t>But many designers still use paper prototypes to quickly implement and test new game </a:t>
            </a:r>
            <a:r>
              <a:rPr dirty="0" smtClean="0"/>
              <a:t>ideas</a:t>
            </a:r>
            <a:r>
              <a:rPr lang="en-US" dirty="0" smtClean="0"/>
              <a:t>.</a:t>
            </a:r>
            <a:endParaRPr dirty="0"/>
          </a:p>
          <a:p>
            <a:pPr marL="0" lvl="1" indent="0" algn="ctr">
              <a:spcBef>
                <a:spcPts val="5300"/>
              </a:spcBef>
              <a:buSzTx/>
              <a:buNone/>
              <a:defRPr sz="5600"/>
            </a:pPr>
            <a:r>
              <a:rPr dirty="0"/>
              <a:t>The two main reasons for this are:</a:t>
            </a:r>
          </a:p>
          <a:p>
            <a:pPr marL="0" indent="0" algn="ctr">
              <a:spcBef>
                <a:spcPts val="2900"/>
              </a:spcBef>
              <a:buSzTx/>
              <a:buNone/>
              <a:defRPr sz="7200"/>
            </a:pPr>
            <a:r>
              <a:rPr dirty="0"/>
              <a:t>Speed</a:t>
            </a:r>
          </a:p>
          <a:p>
            <a:pPr marL="0" indent="0" algn="ctr">
              <a:spcBef>
                <a:spcPts val="2900"/>
              </a:spcBef>
              <a:buSzTx/>
              <a:buNone/>
              <a:defRPr sz="7200"/>
            </a:pPr>
            <a:r>
              <a:rPr dirty="0"/>
              <a:t>Ease of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2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Benefits of Paper Prototypes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Initial Development Speed</a:t>
            </a:r>
          </a:p>
          <a:p>
            <a:pPr marL="1293706" lvl="1" indent="-338666"/>
            <a:r>
              <a:rPr dirty="0"/>
              <a:t>It is very fast to get from concept to playable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Digital games can take days (or at least several hours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 simple paper prototype can be playable within 10 </a:t>
            </a:r>
            <a:r>
              <a:rPr dirty="0" smtClean="0"/>
              <a:t>minutes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Iteration Speed</a:t>
            </a:r>
          </a:p>
          <a:p>
            <a:pPr marL="1293706" lvl="1" indent="-338666"/>
            <a:r>
              <a:rPr dirty="0"/>
              <a:t>In digital prototyping, changes take time, and the code must be carefully designed to be </a:t>
            </a:r>
            <a:r>
              <a:rPr dirty="0" smtClean="0"/>
              <a:t>changeable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a paper prototype, </a:t>
            </a:r>
            <a:r>
              <a:rPr lang="en-US" dirty="0" smtClean="0"/>
              <a:t>you can even </a:t>
            </a:r>
            <a:r>
              <a:rPr dirty="0" smtClean="0"/>
              <a:t>change </a:t>
            </a:r>
            <a:r>
              <a:rPr dirty="0"/>
              <a:t>the game in the middle of playing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Low Technical Barrier to Entry</a:t>
            </a:r>
          </a:p>
          <a:p>
            <a:pPr marL="1293706" lvl="1" indent="-338666"/>
            <a:r>
              <a:rPr dirty="0"/>
              <a:t>Very little technical knowledge or artistic talent is required to make a paper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Therefore, anyone on your team can meaningfully </a:t>
            </a:r>
            <a:r>
              <a:rPr dirty="0" smtClean="0"/>
              <a:t>contribute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3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Benefits of Paper Prototypes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Collaborative Prototyping Process</a:t>
            </a:r>
          </a:p>
          <a:p>
            <a:pPr marL="1293706" lvl="1" indent="-338666"/>
            <a:r>
              <a:rPr lang="en-US" dirty="0" smtClean="0"/>
              <a:t> C</a:t>
            </a:r>
            <a:r>
              <a:rPr dirty="0" smtClean="0"/>
              <a:t>ollaboratively creat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a paper </a:t>
            </a:r>
            <a:r>
              <a:rPr dirty="0" smtClean="0"/>
              <a:t>prototype</a:t>
            </a:r>
            <a:r>
              <a:rPr lang="en-US" dirty="0" smtClean="0"/>
              <a:t> is possible.</a:t>
            </a:r>
            <a:endParaRPr dirty="0"/>
          </a:p>
          <a:p>
            <a:pPr marL="1293706" lvl="1" indent="-338666"/>
            <a:r>
              <a:rPr dirty="0"/>
              <a:t>This can help your team learn to collaborate and share </a:t>
            </a:r>
            <a:r>
              <a:rPr dirty="0" smtClean="0"/>
              <a:t>ideas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It can also help all team members to feel a sense of ownership over and commitment to the </a:t>
            </a:r>
            <a:r>
              <a:rPr dirty="0" smtClean="0"/>
              <a:t>project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Focused Prototyping and Testing</a:t>
            </a:r>
          </a:p>
          <a:p>
            <a:pPr marL="1293706" lvl="1" indent="-338666"/>
            <a:r>
              <a:rPr dirty="0"/>
              <a:t>A paper prototype is always </a:t>
            </a:r>
            <a:r>
              <a:rPr i="1" dirty="0"/>
              <a:t>very</a:t>
            </a:r>
            <a:r>
              <a:rPr dirty="0"/>
              <a:t> different from the final digital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This allows you to test specific aspects of the game without </a:t>
            </a:r>
            <a:r>
              <a:rPr dirty="0" err="1" smtClean="0"/>
              <a:t>playtesters</a:t>
            </a:r>
            <a:r>
              <a:rPr dirty="0" smtClean="0"/>
              <a:t> </a:t>
            </a:r>
            <a:r>
              <a:rPr dirty="0"/>
              <a:t>being distracted by the rest of the </a:t>
            </a:r>
            <a:r>
              <a:rPr dirty="0" smtClean="0"/>
              <a:t>product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Paper Prototyping Tools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Large Sheets of Paper</a:t>
            </a:r>
          </a:p>
          <a:p>
            <a:pPr marL="1293706" lvl="1" indent="-338666"/>
            <a:r>
              <a:rPr dirty="0"/>
              <a:t>24" x 36" Post-it</a:t>
            </a:r>
            <a:r>
              <a:rPr baseline="31999" dirty="0"/>
              <a:t>®</a:t>
            </a:r>
            <a:r>
              <a:rPr dirty="0"/>
              <a:t> sheets are particularly </a:t>
            </a:r>
            <a:r>
              <a:rPr dirty="0" smtClean="0"/>
              <a:t>popular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lang="en-US" dirty="0" smtClean="0"/>
              <a:t>You can also find </a:t>
            </a:r>
            <a:r>
              <a:rPr lang="en-US" dirty="0"/>
              <a:t>g</a:t>
            </a:r>
            <a:r>
              <a:rPr dirty="0" smtClean="0"/>
              <a:t>rid paper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Dice</a:t>
            </a:r>
          </a:p>
          <a:p>
            <a:pPr marL="1293706" lvl="1" indent="-338666"/>
            <a:r>
              <a:rPr dirty="0"/>
              <a:t>Get several dice of different </a:t>
            </a:r>
            <a:r>
              <a:rPr dirty="0" smtClean="0"/>
              <a:t>kinds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Normal RPG dice </a:t>
            </a:r>
            <a:r>
              <a:rPr dirty="0" smtClean="0"/>
              <a:t>include </a:t>
            </a:r>
            <a:r>
              <a:rPr dirty="0"/>
              <a:t>1d4, 2d6, 1d8, 1d12, 1d20, and percentile dice (2d10 with one marked 0-9 and the other 00-90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Chapter 11, "Math and Game Balance" covers </a:t>
            </a:r>
            <a:r>
              <a:rPr dirty="0" smtClean="0"/>
              <a:t>probability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Cards</a:t>
            </a:r>
          </a:p>
          <a:p>
            <a:pPr marL="1293706" lvl="1" indent="-338666"/>
            <a:r>
              <a:rPr dirty="0"/>
              <a:t>Cards are a very malleable random </a:t>
            </a:r>
            <a:r>
              <a:rPr dirty="0" smtClean="0"/>
              <a:t>generator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 recommend card </a:t>
            </a:r>
            <a:r>
              <a:rPr dirty="0" smtClean="0"/>
              <a:t>sleeves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Place a regular card in the sleeve with a slip of paper on top of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Paper Prototyping Tools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3x5 Note Cards</a:t>
            </a:r>
          </a:p>
          <a:p>
            <a:pPr marL="1293706" lvl="1" indent="-338666"/>
            <a:r>
              <a:rPr dirty="0"/>
              <a:t>3" x 5" note cards can be used in several </a:t>
            </a:r>
            <a:r>
              <a:rPr dirty="0" smtClean="0"/>
              <a:t>situations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Brainstorming</a:t>
            </a:r>
          </a:p>
          <a:p>
            <a:pPr marL="1869439" lvl="2" indent="-457200"/>
            <a:r>
              <a:rPr dirty="0"/>
              <a:t>Folding into pieces</a:t>
            </a:r>
          </a:p>
          <a:p>
            <a:pPr marL="1869439" lvl="2" indent="-457200"/>
            <a:r>
              <a:rPr dirty="0"/>
              <a:t>Making quick card decks</a:t>
            </a:r>
          </a:p>
          <a:p>
            <a:pPr marL="1293706" lvl="1" indent="-338666"/>
            <a:r>
              <a:rPr dirty="0"/>
              <a:t>Some designers are particularly fond of </a:t>
            </a:r>
            <a:r>
              <a:rPr dirty="0" smtClean="0"/>
              <a:t>3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dirty="0" smtClean="0"/>
              <a:t>x</a:t>
            </a:r>
            <a:r>
              <a:rPr lang="en-US" dirty="0" smtClean="0"/>
              <a:t> </a:t>
            </a:r>
            <a:r>
              <a:rPr dirty="0" smtClean="0"/>
              <a:t>2.5</a:t>
            </a:r>
            <a:r>
              <a:rPr lang="en-US" dirty="0" smtClean="0"/>
              <a:t>"</a:t>
            </a:r>
            <a:r>
              <a:rPr dirty="0" smtClean="0"/>
              <a:t> half-cards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Post-it</a:t>
            </a:r>
            <a:r>
              <a:rPr baseline="31999" dirty="0"/>
              <a:t>®</a:t>
            </a:r>
            <a:r>
              <a:rPr dirty="0"/>
              <a:t> Notes</a:t>
            </a:r>
          </a:p>
          <a:p>
            <a:pPr marL="1293706" lvl="1" indent="-338666"/>
            <a:r>
              <a:rPr dirty="0"/>
              <a:t>Great for quickly arranging and sorting ideas</a:t>
            </a:r>
          </a:p>
          <a:p>
            <a:pPr marL="1293706" lvl="1" indent="-338666"/>
            <a:r>
              <a:rPr dirty="0"/>
              <a:t>Also for sticky flags to add to other game pieces</a:t>
            </a:r>
          </a:p>
          <a:p>
            <a:pPr marL="1107439" indent="-609599"/>
            <a:r>
              <a:rPr dirty="0"/>
              <a:t>Whiteboard</a:t>
            </a:r>
          </a:p>
          <a:p>
            <a:pPr marL="1293706" lvl="1" indent="-338666"/>
            <a:r>
              <a:rPr dirty="0"/>
              <a:t>Have lots of colors of markers available</a:t>
            </a:r>
          </a:p>
          <a:p>
            <a:pPr marL="1293706" lvl="1" indent="-338666"/>
            <a:r>
              <a:rPr dirty="0"/>
              <a:t>Be sure to snap a photo of the board before erasing it!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5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Paper Prototyping Tools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Pipe Cleaners / LEGOs / Building Toys</a:t>
            </a:r>
          </a:p>
          <a:p>
            <a:pPr marL="1293706" lvl="1" indent="-338666"/>
            <a:r>
              <a:rPr dirty="0"/>
              <a:t>Tools you can use to quickly build </a:t>
            </a:r>
            <a:r>
              <a:rPr dirty="0" smtClean="0"/>
              <a:t>things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A Notebook</a:t>
            </a:r>
          </a:p>
          <a:p>
            <a:pPr marL="1293706" lvl="1" indent="-338666"/>
            <a:r>
              <a:rPr dirty="0"/>
              <a:t>Any designer should always have a notebook </a:t>
            </a:r>
            <a:r>
              <a:rPr dirty="0" smtClean="0"/>
              <a:t>handy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I use a pocket-sized Moleskine with unlined </a:t>
            </a:r>
            <a:r>
              <a:rPr dirty="0" smtClean="0"/>
              <a:t>paper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Small enough to carry / </a:t>
            </a:r>
            <a:r>
              <a:rPr lang="en-US" dirty="0" smtClean="0"/>
              <a:t>l</a:t>
            </a:r>
            <a:r>
              <a:rPr dirty="0" smtClean="0"/>
              <a:t>arge </a:t>
            </a:r>
            <a:r>
              <a:rPr dirty="0"/>
              <a:t>enough to hold lots of </a:t>
            </a:r>
            <a:r>
              <a:rPr dirty="0" smtClean="0"/>
              <a:t>ideas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Take notes </a:t>
            </a:r>
            <a:r>
              <a:rPr i="1" dirty="0"/>
              <a:t>any </a:t>
            </a:r>
            <a:r>
              <a:rPr dirty="0"/>
              <a:t>time someone plays your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You always think you'll remember important details…</a:t>
            </a:r>
          </a:p>
          <a:p>
            <a:pPr marL="1869439" lvl="2" indent="-457200"/>
            <a:r>
              <a:rPr dirty="0"/>
              <a:t>But that's often just not </a:t>
            </a:r>
            <a:r>
              <a:rPr dirty="0" smtClean="0"/>
              <a:t>true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people can use a digital </a:t>
            </a:r>
            <a:r>
              <a:rPr dirty="0" smtClean="0"/>
              <a:t>notebook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An iPad or other tablet</a:t>
            </a:r>
          </a:p>
          <a:p>
            <a:pPr marL="1869439" lvl="2" indent="-457200"/>
            <a:r>
              <a:rPr dirty="0"/>
              <a:t>I carry both digital and paper </a:t>
            </a:r>
            <a:r>
              <a:rPr dirty="0" smtClean="0"/>
              <a:t>notebooks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5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Paper Prototype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Initial Digital Game Concept</a:t>
            </a:r>
          </a:p>
          <a:p>
            <a:pPr marL="1293706" lvl="1" indent="-338666"/>
            <a:r>
              <a:rPr dirty="0"/>
              <a:t>Based on </a:t>
            </a:r>
            <a:r>
              <a:rPr i="1" dirty="0"/>
              <a:t>The Legend of Zelda</a:t>
            </a:r>
            <a:r>
              <a:rPr dirty="0"/>
              <a:t> for the Nintendo Entertainment System (NES)</a:t>
            </a:r>
          </a:p>
          <a:p>
            <a:pPr marL="1293706" lvl="1" indent="-338666"/>
            <a:r>
              <a:rPr dirty="0"/>
              <a:t>Player explores a dungeon</a:t>
            </a:r>
          </a:p>
          <a:p>
            <a:pPr marL="1869439" lvl="2" indent="-457200"/>
            <a:r>
              <a:rPr dirty="0"/>
              <a:t>Player explores a 2D, top-down dungeon</a:t>
            </a:r>
          </a:p>
          <a:p>
            <a:pPr marL="1869439" lvl="2" indent="-457200"/>
            <a:r>
              <a:rPr dirty="0"/>
              <a:t>Real-time melee combat with enemies</a:t>
            </a:r>
          </a:p>
          <a:p>
            <a:pPr marL="1869439" lvl="2" indent="-457200"/>
            <a:r>
              <a:rPr dirty="0"/>
              <a:t>Player finds a </a:t>
            </a:r>
            <a:r>
              <a:rPr dirty="0" err="1"/>
              <a:t>hookshot</a:t>
            </a:r>
            <a:r>
              <a:rPr dirty="0"/>
              <a:t> item that enables movement over </a:t>
            </a:r>
            <a:r>
              <a:rPr dirty="0" smtClean="0"/>
              <a:t>previously</a:t>
            </a:r>
            <a:r>
              <a:rPr lang="en-US" dirty="0" smtClean="0"/>
              <a:t> </a:t>
            </a:r>
            <a:r>
              <a:rPr dirty="0" smtClean="0"/>
              <a:t>impassable </a:t>
            </a:r>
            <a:r>
              <a:rPr dirty="0"/>
              <a:t>tiles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1616</Words>
  <Application>Microsoft Office PowerPoint</Application>
  <PresentationFormat>Custom</PresentationFormat>
  <Paragraphs>242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Helvetica</vt:lpstr>
      <vt:lpstr>Lucida Grande</vt:lpstr>
      <vt:lpstr>Wingdings</vt:lpstr>
      <vt:lpstr>White</vt:lpstr>
      <vt:lpstr>Paper Prototyping</vt:lpstr>
      <vt:lpstr>Topics</vt:lpstr>
      <vt:lpstr>Benefits of Paper Prototypes</vt:lpstr>
      <vt:lpstr>Benefits of Paper Prototypes</vt:lpstr>
      <vt:lpstr>Benefits of Paper Prototypes</vt:lpstr>
      <vt:lpstr>Paper Prototyping Tools</vt:lpstr>
      <vt:lpstr>Paper Prototyping Tools</vt:lpstr>
      <vt:lpstr>Paper Prototyping Tools</vt:lpstr>
      <vt:lpstr>Example Paper Prototype</vt:lpstr>
      <vt:lpstr>Legend of Zelda – First Dungeon – The Eagle</vt:lpstr>
      <vt:lpstr>Legend of Zelda – First Dungeon – The Eagle</vt:lpstr>
      <vt:lpstr>Legend of Zelda – First Dungeon – The Eagle</vt:lpstr>
      <vt:lpstr>Legend of Zelda – Prototype Dungeon – The Hat</vt:lpstr>
      <vt:lpstr>Legend of Zelda – Prototype Dungeon – The Hat</vt:lpstr>
      <vt:lpstr>Legend of Zelda – Prototype Dungeon – The Hat</vt:lpstr>
      <vt:lpstr>Legend of Zelda – Prototype Dungeon – The Hat</vt:lpstr>
      <vt:lpstr>Legend of Zelda – Prototype Dungeon – The Hat</vt:lpstr>
      <vt:lpstr>Legend of Zelda – Eagle Dungeon</vt:lpstr>
      <vt:lpstr>Playtest Questions</vt:lpstr>
      <vt:lpstr>Best Uses of Paper Prototyping</vt:lpstr>
      <vt:lpstr>Best Uses of Paper Prototyping</vt:lpstr>
      <vt:lpstr>Poor Uses of Paper Prototyping</vt:lpstr>
      <vt:lpstr>Poor Uses of Paper Prototyping</vt:lpstr>
      <vt:lpstr>Chapter 9 –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Prototyping</dc:title>
  <dc:creator>Paula</dc:creator>
  <cp:lastModifiedBy>Lyons, Lori</cp:lastModifiedBy>
  <cp:revision>3</cp:revision>
  <dcterms:modified xsi:type="dcterms:W3CDTF">2017-05-03T17:06:15Z</dcterms:modified>
</cp:coreProperties>
</file>