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65" r:id="rId5"/>
    <p:sldId id="375" r:id="rId6"/>
    <p:sldId id="366" r:id="rId7"/>
    <p:sldId id="377" r:id="rId8"/>
    <p:sldId id="378" r:id="rId9"/>
    <p:sldId id="379" r:id="rId10"/>
    <p:sldId id="381" r:id="rId11"/>
    <p:sldId id="380" r:id="rId12"/>
    <p:sldId id="382" r:id="rId13"/>
    <p:sldId id="3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1306BA"/>
    <a:srgbClr val="008000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4" y="4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34A059-323F-4063-AC07-3B3FCE9B3C36}" type="slidenum">
              <a:rPr lang="ar-SA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4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2384-2892-4D0F-AE1C-843DFA21AA5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/>
          </a:bodyPr>
          <a:lstStyle/>
          <a:p>
            <a:r>
              <a:rPr lang="en-US" dirty="0" smtClean="0"/>
              <a:t>Interpolation </a:t>
            </a:r>
            <a:r>
              <a:rPr lang="en-US" smtClean="0"/>
              <a:t>and Easing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Impact of Easing Functions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55705" y="93659"/>
                <a:ext cx="2621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05" y="93659"/>
                <a:ext cx="2621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4975" y="871445"/>
                <a:ext cx="104489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Generally, we can make the following claims about easing functions. Assume, the easing function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871445"/>
                <a:ext cx="10448925" cy="707886"/>
              </a:xfrm>
              <a:prstGeom prst="rect">
                <a:avLst/>
              </a:prstGeom>
              <a:blipFill>
                <a:blip r:embed="rId3"/>
                <a:stretch>
                  <a:fillRect l="-583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4975" y="1960043"/>
                <a:ext cx="792797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a function is monotonically increasing over the interval, the generated points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1960043"/>
                <a:ext cx="7927976" cy="707886"/>
              </a:xfrm>
              <a:prstGeom prst="rect">
                <a:avLst/>
              </a:prstGeom>
              <a:blipFill>
                <a:blip r:embed="rId4"/>
                <a:stretch>
                  <a:fillRect l="-769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110" y="1507716"/>
            <a:ext cx="1640165" cy="162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825" y="4368892"/>
            <a:ext cx="1981825" cy="19842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1888" y="1515654"/>
            <a:ext cx="1592262" cy="1592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4975" y="3298492"/>
                <a:ext cx="52292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a function decreases over the interval, the generated point "changes direction" and goes back 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(until the function increases again).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3298492"/>
                <a:ext cx="5229225" cy="1323439"/>
              </a:xfrm>
              <a:prstGeom prst="rect">
                <a:avLst/>
              </a:prstGeom>
              <a:blipFill>
                <a:blip r:embed="rId8"/>
                <a:stretch>
                  <a:fillRect l="-1166" t="-1843" r="-117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9434" y="4368892"/>
            <a:ext cx="2171287" cy="21684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258579" y="3583027"/>
            <a:ext cx="522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Problem.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Describe the movement of a particle based on this easing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620779" y="4675756"/>
                <a:ext cx="339342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Goes in reverse: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Easing in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779" y="4675756"/>
                <a:ext cx="3393421" cy="923330"/>
              </a:xfrm>
              <a:prstGeom prst="rect">
                <a:avLst/>
              </a:prstGeom>
              <a:blipFill>
                <a:blip r:embed="rId10"/>
                <a:stretch>
                  <a:fillRect l="-14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7212"/>
            <a:ext cx="10972800" cy="719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48906" y="1078302"/>
                <a:ext cx="6061494" cy="4027098"/>
              </a:xfrm>
              <a:noFill/>
              <a:ln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indent="0" algn="just" eaLnBrk="1" hangingPunct="1">
                  <a:buFont typeface="Wingdings" panose="05000000000000000000" pitchFamily="2" charset="2"/>
                  <a:buNone/>
                </a:pPr>
                <a:r>
                  <a:rPr lang="en-US" altLang="en-US" sz="2400" dirty="0" smtClean="0"/>
                  <a:t>For a long time, interpolation was used to provide an estimate of a tabulated function at values not available in a table.</a:t>
                </a:r>
              </a:p>
              <a:p>
                <a:pPr marL="0" indent="0" algn="just" eaLnBrk="1" hangingPunct="1">
                  <a:buFont typeface="Wingdings" panose="05000000000000000000" pitchFamily="2" charset="2"/>
                  <a:buNone/>
                </a:pPr>
                <a:endParaRPr lang="en-US" altLang="en-US" sz="2400" dirty="0" smtClean="0"/>
              </a:p>
              <a:p>
                <a:pPr marL="0" indent="0" algn="ctr" eaLnBrk="1" hangingPunct="1">
                  <a:buFont typeface="Wingdings" panose="05000000000000000000" pitchFamily="2" charset="2"/>
                  <a:buNone/>
                </a:pPr>
                <a:r>
                  <a:rPr lang="en-US" altLang="en-US" sz="2400" dirty="0" smtClean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e>
                    </m:func>
                  </m:oMath>
                </a14:m>
                <a:r>
                  <a:rPr lang="en-US" altLang="en-US" sz="2400" dirty="0" smtClean="0"/>
                  <a:t>?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48906" y="1078302"/>
                <a:ext cx="6061494" cy="4027098"/>
              </a:xfrm>
              <a:blipFill>
                <a:blip r:embed="rId3"/>
                <a:stretch>
                  <a:fillRect l="-1610" t="-2118" r="-1509"/>
                </a:stretch>
              </a:blipFill>
              <a:ln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666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7919207"/>
              </p:ext>
            </p:extLst>
          </p:nvPr>
        </p:nvGraphicFramePr>
        <p:xfrm>
          <a:off x="8012502" y="1341407"/>
          <a:ext cx="3124200" cy="3429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sin(x)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0.2955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0.3894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6683" name="Rectangle 27"/>
              <p:cNvSpPr>
                <a:spLocks noChangeArrowheads="1"/>
              </p:cNvSpPr>
              <p:nvPr/>
            </p:nvSpPr>
            <p:spPr bwMode="auto">
              <a:xfrm>
                <a:off x="609600" y="5105400"/>
                <a:ext cx="11360150" cy="999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None/>
                </a:pPr>
                <a:r>
                  <a:rPr lang="en-US" altLang="en-US" sz="2000" dirty="0" smtClean="0"/>
                  <a:t>Using </a:t>
                </a:r>
                <a:r>
                  <a:rPr lang="en-US" altLang="en-US" sz="2000" dirty="0">
                    <a:solidFill>
                      <a:srgbClr val="0000FF"/>
                    </a:solidFill>
                  </a:rPr>
                  <a:t>Linear </a:t>
                </a:r>
                <a:r>
                  <a:rPr lang="en-US" altLang="en-US" sz="2000" dirty="0" smtClean="0">
                    <a:solidFill>
                      <a:srgbClr val="0000FF"/>
                    </a:solidFill>
                  </a:rPr>
                  <a:t>Interpolation</a:t>
                </a:r>
                <a:r>
                  <a:rPr lang="en-US" altLang="en-US" sz="2000" dirty="0" smtClean="0"/>
                  <a:t> (4 decimals)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0.15</m:t>
                        </m:r>
                        <m:r>
                          <a:rPr lang="en-US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0.998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0.1987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0.998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=0.1493</m:t>
                        </m:r>
                      </m:e>
                    </m:func>
                  </m:oMath>
                </a14:m>
                <a:endParaRPr lang="en-US" altLang="en-US" sz="2000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en-US" altLang="en-US" sz="2000" dirty="0">
                    <a:solidFill>
                      <a:srgbClr val="0000FF"/>
                    </a:solidFill>
                  </a:rPr>
                  <a:t>True </a:t>
                </a:r>
                <a:r>
                  <a:rPr lang="en-US" altLang="en-US" sz="2000" dirty="0" smtClean="0">
                    <a:solidFill>
                      <a:srgbClr val="0000FF"/>
                    </a:solidFill>
                  </a:rPr>
                  <a:t>value			</a:t>
                </a:r>
                <a:r>
                  <a:rPr lang="en-US" altLang="en-US" sz="2000" dirty="0" smtClean="0">
                    <a:solidFill>
                      <a:srgbClr val="FF0000"/>
                    </a:solidFill>
                  </a:rPr>
                  <a:t>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0.15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0.149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func>
                  </m:oMath>
                </a14:m>
                <a:endParaRPr lang="en-US" altLang="en-US" sz="2000" b="1" dirty="0"/>
              </a:p>
            </p:txBody>
          </p:sp>
        </mc:Choice>
        <mc:Fallback xmlns="">
          <p:sp>
            <p:nvSpPr>
              <p:cNvPr id="326683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105400"/>
                <a:ext cx="11360150" cy="999226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4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Interpolation: Motivation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275" y="774505"/>
            <a:ext cx="110872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Interpolation is a </a:t>
            </a:r>
            <a:r>
              <a:rPr lang="en-US" sz="24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blending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of two values. In the game world, we often view this blending as a continuous set of operations between two points.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(The fluidity makes blending look continuous, but it is discrete.)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2275" y="2139614"/>
                <a:ext cx="8566450" cy="2576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two points in the Euclidean Plane.</a:t>
                </a:r>
              </a:p>
              <a:p>
                <a:endParaRPr lang="en-US" sz="12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we move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5, 7</m:t>
                        </m:r>
                      </m:e>
                    </m:d>
                  </m:oMath>
                </a14:m>
                <a:r>
                  <a:rPr lang="en-US" dirty="0" smtClean="0"/>
                  <a:t>, using a linear function we might have to compute the equation of the line using point-slope form:</a:t>
                </a:r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the two points,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4−7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1−5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2139614"/>
                <a:ext cx="8566450" cy="2576796"/>
              </a:xfrm>
              <a:prstGeom prst="rect">
                <a:avLst/>
              </a:prstGeom>
              <a:blipFill>
                <a:blip r:embed="rId2"/>
                <a:stretch>
                  <a:fillRect l="-569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471159" y="2914960"/>
            <a:ext cx="0" cy="271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69459" y="5232710"/>
            <a:ext cx="2851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759804" y="4227802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901345" y="3348644"/>
                <a:ext cx="77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345" y="3348644"/>
                <a:ext cx="772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8569459" y="2924627"/>
            <a:ext cx="2851150" cy="2711450"/>
            <a:chOff x="853071" y="3238642"/>
            <a:chExt cx="2851150" cy="271145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4771" y="3238642"/>
              <a:ext cx="0" cy="271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53071" y="5556392"/>
              <a:ext cx="28511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54450" y="4379897"/>
                <a:ext cx="77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50" y="4379897"/>
                <a:ext cx="772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0865812" y="3480760"/>
            <a:ext cx="105100" cy="10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0340088" y="3839963"/>
            <a:ext cx="105100" cy="1051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06072" y="4892432"/>
                <a:ext cx="11013145" cy="169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may then consider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value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example, we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might compute the midpoint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as: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99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99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solidFill>
                              <a:srgbClr val="FF99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99FF"/>
                            </a:solidFill>
                            <a:latin typeface="Cambria Math" panose="02040503050406030204" pitchFamily="18" charset="0"/>
                          </a:rPr>
                          <m:t> 5.5</m:t>
                        </m:r>
                      </m:e>
                    </m:d>
                  </m:oMath>
                </a14:m>
                <a:endParaRPr lang="en-US" dirty="0" smtClean="0">
                  <a:latin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the equation of the line.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" y="4892432"/>
                <a:ext cx="11013145" cy="1690143"/>
              </a:xfrm>
              <a:prstGeom prst="rect">
                <a:avLst/>
              </a:prstGeom>
              <a:blipFill>
                <a:blip r:embed="rId5"/>
                <a:stretch>
                  <a:fillRect l="-498" t="-2527" b="-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372860" y="3903600"/>
                <a:ext cx="94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 5.5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60" y="3903600"/>
                <a:ext cx="948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15" idx="7"/>
            <a:endCxn id="28" idx="3"/>
          </p:cNvCxnSpPr>
          <p:nvPr/>
        </p:nvCxnSpPr>
        <p:spPr>
          <a:xfrm flipV="1">
            <a:off x="9849512" y="3570468"/>
            <a:ext cx="1031692" cy="672726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animBg="1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Interpolation: Motivation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275" y="789883"/>
                <a:ext cx="1108723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To acquire a blending of points, we do not want to compute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that passes through the two points, we want to compute individual points along that line.</a:t>
                </a:r>
                <a:endParaRPr 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789883"/>
                <a:ext cx="11087238" cy="707886"/>
              </a:xfrm>
              <a:prstGeom prst="rect">
                <a:avLst/>
              </a:prstGeom>
              <a:blipFill>
                <a:blip r:embed="rId2"/>
                <a:stretch>
                  <a:fillRect l="-550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741454" y="1425465"/>
            <a:ext cx="0" cy="271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39754" y="3743215"/>
            <a:ext cx="2851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030099" y="2738307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171640" y="1859149"/>
                <a:ext cx="77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640" y="1859149"/>
                <a:ext cx="772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8839754" y="1435132"/>
            <a:ext cx="2851150" cy="2711450"/>
            <a:chOff x="853071" y="3238642"/>
            <a:chExt cx="2851150" cy="271145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4771" y="3238642"/>
              <a:ext cx="0" cy="271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53071" y="5556392"/>
              <a:ext cx="28511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43999" y="2327866"/>
                <a:ext cx="7049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99" y="2327866"/>
                <a:ext cx="70493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1136107" y="1991265"/>
            <a:ext cx="105100" cy="10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1488" y="1920010"/>
                <a:ext cx="8322257" cy="1268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again computing the midpoint of the two points.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are well-aware of a formula for doing so: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5.5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920010"/>
                <a:ext cx="8322257" cy="1268681"/>
              </a:xfrm>
              <a:prstGeom prst="rect">
                <a:avLst/>
              </a:prstGeom>
              <a:blipFill>
                <a:blip r:embed="rId5"/>
                <a:stretch>
                  <a:fillRect l="-586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1489" y="3610932"/>
                <a:ext cx="8322257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This technique is very specific to a single point. We should work to generalize this notion to allow us to compute any point on the line segment between our given points.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 5∗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3610932"/>
                <a:ext cx="8322257" cy="1235979"/>
              </a:xfrm>
              <a:prstGeom prst="rect">
                <a:avLst/>
              </a:prstGeom>
              <a:blipFill>
                <a:blip r:embed="rId6"/>
                <a:stretch>
                  <a:fillRect l="-586" t="-2463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15" idx="6"/>
          </p:cNvCxnSpPr>
          <p:nvPr/>
        </p:nvCxnSpPr>
        <p:spPr>
          <a:xfrm>
            <a:off x="10135199" y="2790857"/>
            <a:ext cx="10534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83419" y="2821096"/>
                <a:ext cx="789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419" y="2821096"/>
                <a:ext cx="7894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8" idx="4"/>
          </p:cNvCxnSpPr>
          <p:nvPr/>
        </p:nvCxnSpPr>
        <p:spPr>
          <a:xfrm>
            <a:off x="11188657" y="2096365"/>
            <a:ext cx="10532" cy="69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5400000">
                <a:off x="11015103" y="2350836"/>
                <a:ext cx="7081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015103" y="2350836"/>
                <a:ext cx="70814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0105085" y="2790857"/>
            <a:ext cx="57305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88657" y="2075837"/>
            <a:ext cx="0" cy="347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610531" y="2348222"/>
            <a:ext cx="105100" cy="1051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102789" y="1964190"/>
                <a:ext cx="8604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 5.5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789" y="1964190"/>
                <a:ext cx="86042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2275" y="5136450"/>
                <a:ext cx="8322257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For this example,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 5∗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 5∗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7−4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5.5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5136450"/>
                <a:ext cx="8322257" cy="681982"/>
              </a:xfrm>
              <a:prstGeom prst="rect">
                <a:avLst/>
              </a:prstGeom>
              <a:blipFill>
                <a:blip r:embed="rId10"/>
                <a:stretch>
                  <a:fillRect l="-586" t="-540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10114947" y="2079922"/>
            <a:ext cx="1031692" cy="672726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0" grpId="0"/>
      <p:bldP spid="8" grpId="0"/>
      <p:bldP spid="24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Interpolation: Motivation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275" y="789883"/>
                <a:ext cx="11087238" cy="1516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Given two points in the plane*, we can compute any point on the line defined by two points as:</a:t>
                </a:r>
              </a:p>
              <a:p>
                <a:endParaRPr lang="en-US" sz="14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</a:t>
                </a:r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a constant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the origination point.</a:t>
                </a:r>
                <a:endParaRPr 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789883"/>
                <a:ext cx="11087238" cy="1516954"/>
              </a:xfrm>
              <a:prstGeom prst="rect">
                <a:avLst/>
              </a:prstGeom>
              <a:blipFill>
                <a:blip r:embed="rId2"/>
                <a:stretch>
                  <a:fillRect l="-550" t="-20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839754" y="1425465"/>
            <a:ext cx="3104085" cy="2721117"/>
            <a:chOff x="8834003" y="1566477"/>
            <a:chExt cx="3104085" cy="2721117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9735703" y="1566477"/>
              <a:ext cx="0" cy="2711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834003" y="3884227"/>
              <a:ext cx="28511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0024348" y="2879319"/>
              <a:ext cx="105100" cy="105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1165889" y="2000161"/>
                  <a:ext cx="7721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5, 7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5889" y="2000161"/>
                  <a:ext cx="7721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8834003" y="1576144"/>
              <a:ext cx="2851150" cy="2711450"/>
              <a:chOff x="853071" y="3238642"/>
              <a:chExt cx="2851150" cy="2711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754771" y="3238642"/>
                <a:ext cx="0" cy="27114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853071" y="5556392"/>
                <a:ext cx="28511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620237" y="2944928"/>
                  <a:ext cx="6393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0237" y="2944928"/>
                  <a:ext cx="6393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11130356" y="2132277"/>
              <a:ext cx="105100" cy="10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/>
          <p:cNvCxnSpPr>
            <a:stCxn id="15" idx="6"/>
          </p:cNvCxnSpPr>
          <p:nvPr/>
        </p:nvCxnSpPr>
        <p:spPr>
          <a:xfrm>
            <a:off x="10135199" y="2790857"/>
            <a:ext cx="10534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40299" y="2721977"/>
                <a:ext cx="875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299" y="2721977"/>
                <a:ext cx="87568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8" idx="4"/>
          </p:cNvCxnSpPr>
          <p:nvPr/>
        </p:nvCxnSpPr>
        <p:spPr>
          <a:xfrm>
            <a:off x="11188657" y="2096365"/>
            <a:ext cx="10532" cy="69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5400000">
                <a:off x="10995741" y="2350836"/>
                <a:ext cx="7081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95741" y="2350836"/>
                <a:ext cx="70814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0105085" y="2790857"/>
            <a:ext cx="2819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88657" y="2075837"/>
            <a:ext cx="0" cy="516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34482" y="2521184"/>
            <a:ext cx="105100" cy="1051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645157" y="2213797"/>
                <a:ext cx="8749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4.75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57" y="2213797"/>
                <a:ext cx="87498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03599" y="6215499"/>
                <a:ext cx="43640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*This can easily be extended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dimensions.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99" y="6215499"/>
                <a:ext cx="4364015" cy="338554"/>
              </a:xfrm>
              <a:prstGeom prst="rect">
                <a:avLst/>
              </a:prstGeom>
              <a:blipFill>
                <a:blip r:embed="rId8"/>
                <a:stretch>
                  <a:fillRect l="-838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8727" y="2692174"/>
                <a:ext cx="8002383" cy="2121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Example.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Compute the point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that is one-fourth distance away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toward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US" sz="1200" i="1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Solution.</a:t>
                </a:r>
              </a:p>
              <a:p>
                <a:endParaRPr lang="en-US" sz="1200" i="1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US" sz="14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0.25∗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7−4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4.75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7" y="2692174"/>
                <a:ext cx="8002383" cy="2121415"/>
              </a:xfrm>
              <a:prstGeom prst="rect">
                <a:avLst/>
              </a:prstGeom>
              <a:blipFill>
                <a:blip r:embed="rId9"/>
                <a:stretch>
                  <a:fillRect l="-609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10114947" y="2079922"/>
            <a:ext cx="1031692" cy="672726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Linear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275" y="789883"/>
                <a:ext cx="8353425" cy="27788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What may look more familiar is an equivalent expression to our formula.</a:t>
                </a:r>
              </a:p>
              <a:p>
                <a:endParaRPr lang="en-US" sz="2000" i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2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latin typeface="Arial" panose="020B0604020202020204" pitchFamily="34" charset="0"/>
                </a:endParaRPr>
              </a:p>
              <a:p>
                <a:pPr lvl="2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latin typeface="Arial" panose="020B0604020202020204" pitchFamily="34" charset="0"/>
                </a:endParaRPr>
              </a:p>
              <a:p>
                <a:pPr lvl="2"/>
                <a:endParaRPr lang="en-US" sz="900" dirty="0" smtClean="0">
                  <a:latin typeface="Arial" panose="020B0604020202020204" pitchFamily="34" charset="0"/>
                </a:endParaRPr>
              </a:p>
              <a:p>
                <a:pPr lvl="2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</a:rPr>
                  <a:t> are points in the plane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</a:rPr>
                  <a:t> is a constant.</a:t>
                </a:r>
                <a:endParaRPr 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789883"/>
                <a:ext cx="8353425" cy="2778838"/>
              </a:xfrm>
              <a:prstGeom prst="rect">
                <a:avLst/>
              </a:prstGeom>
              <a:blipFill>
                <a:blip r:embed="rId2"/>
                <a:stretch>
                  <a:fillRect l="-655" t="-875" b="-13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466600" y="950839"/>
            <a:ext cx="2191304" cy="2500210"/>
            <a:chOff x="9493849" y="1576144"/>
            <a:chExt cx="2191304" cy="2500210"/>
          </a:xfrm>
        </p:grpSpPr>
        <p:sp>
          <p:nvSpPr>
            <p:cNvPr id="15" name="Oval 14"/>
            <p:cNvSpPr/>
            <p:nvPr/>
          </p:nvSpPr>
          <p:spPr>
            <a:xfrm>
              <a:off x="10024348" y="2879319"/>
              <a:ext cx="105100" cy="105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1077887" y="1791043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887" y="1791043"/>
                  <a:ext cx="4574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9493849" y="1576144"/>
              <a:ext cx="2191304" cy="2500210"/>
              <a:chOff x="1512917" y="3238642"/>
              <a:chExt cx="2191304" cy="250021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754771" y="3238642"/>
                <a:ext cx="0" cy="2500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917" y="5556392"/>
                <a:ext cx="21913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676468" y="2946210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68" y="2946210"/>
                  <a:ext cx="46275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11130356" y="2132277"/>
              <a:ext cx="105100" cy="10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/>
          <p:cNvCxnSpPr>
            <a:stCxn id="15" idx="6"/>
          </p:cNvCxnSpPr>
          <p:nvPr/>
        </p:nvCxnSpPr>
        <p:spPr>
          <a:xfrm>
            <a:off x="10090749" y="2301731"/>
            <a:ext cx="10534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32130" y="2263522"/>
                <a:ext cx="6602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130" y="2263522"/>
                <a:ext cx="66024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8" idx="4"/>
          </p:cNvCxnSpPr>
          <p:nvPr/>
        </p:nvCxnSpPr>
        <p:spPr>
          <a:xfrm>
            <a:off x="11144207" y="1607239"/>
            <a:ext cx="10532" cy="69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5400000">
                <a:off x="10977982" y="1823680"/>
                <a:ext cx="6607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77982" y="1823680"/>
                <a:ext cx="66075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0060635" y="2301731"/>
            <a:ext cx="2819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44207" y="1586711"/>
            <a:ext cx="0" cy="516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290032" y="2032058"/>
            <a:ext cx="105100" cy="1051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794471" y="1634794"/>
                <a:ext cx="8994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FF99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99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71" y="1634794"/>
                <a:ext cx="89947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7795" y="3686121"/>
                <a:ext cx="8990705" cy="2561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Example.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Compute the point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that is one-fourth distance away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toward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US" sz="1050" i="1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i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Solution.</a:t>
                </a:r>
              </a:p>
              <a:p>
                <a:endParaRPr lang="en-US" sz="900" i="1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en-US" sz="105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</a:endParaRPr>
              </a:p>
              <a:p>
                <a:pPr lvl="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lvl="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4.75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95" y="3686121"/>
                <a:ext cx="8990705" cy="2561342"/>
              </a:xfrm>
              <a:prstGeom prst="rect">
                <a:avLst/>
              </a:prstGeom>
              <a:blipFill>
                <a:blip r:embed="rId9"/>
                <a:stretch>
                  <a:fillRect l="-54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10070497" y="1590796"/>
            <a:ext cx="1031692" cy="672726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Linear Extrapolation</a:t>
            </a:r>
          </a:p>
        </p:txBody>
      </p:sp>
      <p:sp>
        <p:nvSpPr>
          <p:cNvPr id="15" name="Oval 14"/>
          <p:cNvSpPr/>
          <p:nvPr/>
        </p:nvSpPr>
        <p:spPr>
          <a:xfrm>
            <a:off x="9936774" y="3524014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990313" y="2435738"/>
                <a:ext cx="457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313" y="2435738"/>
                <a:ext cx="4574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406275" y="2220839"/>
            <a:ext cx="2191304" cy="2500210"/>
            <a:chOff x="1512917" y="3238642"/>
            <a:chExt cx="2191304" cy="250021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4771" y="3238642"/>
              <a:ext cx="0" cy="2500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12917" y="5556392"/>
              <a:ext cx="2191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43787" y="3610442"/>
                <a:ext cx="462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87" y="3610442"/>
                <a:ext cx="462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1042782" y="2776972"/>
            <a:ext cx="105100" cy="10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649638" y="2269992"/>
            <a:ext cx="3298282" cy="217423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098081" y="204258"/>
                <a:ext cx="2978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081" y="204258"/>
                <a:ext cx="2978508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28594" y="756737"/>
                <a:ext cx="89907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be points in the plane.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what points will we acquire on the line that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4" y="756737"/>
                <a:ext cx="8990705" cy="646331"/>
              </a:xfrm>
              <a:prstGeom prst="rect">
                <a:avLst/>
              </a:prstGeom>
              <a:blipFill>
                <a:blip r:embed="rId5"/>
                <a:stretch>
                  <a:fillRect l="-610" t="-4717" r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07934" y="3528582"/>
                <a:ext cx="89907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, what points will we acquire on the line that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4" y="3528582"/>
                <a:ext cx="8990705" cy="369332"/>
              </a:xfrm>
              <a:prstGeom prst="rect">
                <a:avLst/>
              </a:prstGeom>
              <a:blipFill>
                <a:blip r:embed="rId6"/>
                <a:stretch>
                  <a:fillRect l="-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07934" y="2323634"/>
                <a:ext cx="89907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, what points will we acquire on the line that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4" y="2323634"/>
                <a:ext cx="8990705" cy="369332"/>
              </a:xfrm>
              <a:prstGeom prst="rect">
                <a:avLst/>
              </a:prstGeom>
              <a:blipFill>
                <a:blip r:embed="rId7"/>
                <a:stretch>
                  <a:fillRect l="-5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984750" y="3520862"/>
                <a:ext cx="7350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50" y="3520862"/>
                <a:ext cx="73507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095332" y="2838371"/>
                <a:ext cx="7350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332" y="2838371"/>
                <a:ext cx="7350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 rot="19651347">
                <a:off x="9933678" y="2838713"/>
                <a:ext cx="9995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51347">
                <a:off x="9933678" y="2838713"/>
                <a:ext cx="9995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 rot="19651347">
                <a:off x="11260848" y="2131991"/>
                <a:ext cx="6656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51347">
                <a:off x="11260848" y="2131991"/>
                <a:ext cx="6656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9651347">
                <a:off x="9028495" y="3601273"/>
                <a:ext cx="6656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51347">
                <a:off x="9028495" y="3601273"/>
                <a:ext cx="66569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28350" y="1473205"/>
                <a:ext cx="3703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50" y="1473205"/>
                <a:ext cx="3703130" cy="369332"/>
              </a:xfrm>
              <a:prstGeom prst="rect">
                <a:avLst/>
              </a:prstGeom>
              <a:blipFill>
                <a:blip r:embed="rId1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72381" y="2839988"/>
                <a:ext cx="30160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All points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81" y="2839988"/>
                <a:ext cx="3016018" cy="369332"/>
              </a:xfrm>
              <a:prstGeom prst="rect">
                <a:avLst/>
              </a:prstGeom>
              <a:blipFill>
                <a:blip r:embed="rId14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62856" y="4067606"/>
                <a:ext cx="5432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All points 'beyond'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(the open interval ending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6" y="4067606"/>
                <a:ext cx="5432449" cy="369332"/>
              </a:xfrm>
              <a:prstGeom prst="rect">
                <a:avLst/>
              </a:prstGeom>
              <a:blipFill>
                <a:blip r:embed="rId15"/>
                <a:stretch>
                  <a:fillRect l="-1010" t="-8197" r="-1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07934" y="4766832"/>
                <a:ext cx="89907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, what points will we acquire on the line that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4" y="4766832"/>
                <a:ext cx="8990705" cy="369332"/>
              </a:xfrm>
              <a:prstGeom prst="rect">
                <a:avLst/>
              </a:prstGeom>
              <a:blipFill>
                <a:blip r:embed="rId16"/>
                <a:stretch>
                  <a:fillRect l="-54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162856" y="5305856"/>
                <a:ext cx="5443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All points 'beyond'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(the open interval ending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56" y="5305856"/>
                <a:ext cx="5443093" cy="369332"/>
              </a:xfrm>
              <a:prstGeom prst="rect">
                <a:avLst/>
              </a:prstGeom>
              <a:blipFill>
                <a:blip r:embed="rId17"/>
                <a:stretch>
                  <a:fillRect l="-1008" t="-8197" r="-1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450480" y="5712694"/>
                <a:ext cx="3629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5, 7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−3,1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80" y="5712694"/>
                <a:ext cx="3629840" cy="584775"/>
              </a:xfrm>
              <a:prstGeom prst="rect">
                <a:avLst/>
              </a:prstGeom>
              <a:blipFill>
                <a:blip r:embed="rId18"/>
                <a:stretch>
                  <a:fillRect l="-83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8991234" y="4164626"/>
            <a:ext cx="105100" cy="105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8594" y="5903194"/>
                <a:ext cx="4734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When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we refer to this as </a:t>
                </a:r>
                <a:r>
                  <a:rPr lang="en-US" sz="1600" b="1" i="1" dirty="0" smtClean="0">
                    <a:solidFill>
                      <a:schemeClr val="tx1"/>
                    </a:solidFill>
                  </a:rPr>
                  <a:t>linear extrapolation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4" y="5903194"/>
                <a:ext cx="4734053" cy="338554"/>
              </a:xfrm>
              <a:prstGeom prst="rect">
                <a:avLst/>
              </a:prstGeom>
              <a:blipFill>
                <a:blip r:embed="rId19"/>
                <a:stretch>
                  <a:fillRect l="-77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8" grpId="0"/>
      <p:bldP spid="12" grpId="0"/>
      <p:bldP spid="39" grpId="0"/>
      <p:bldP spid="41" grpId="0"/>
      <p:bldP spid="43" grpId="0"/>
      <p:bldP spid="44" grpId="0"/>
      <p:bldP spid="45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Easing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5925" y="922245"/>
                <a:ext cx="1108723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If we are modeling elements of the real world, items do not instantly acquire their intended speed. For example, a car does not go from 0 to 60 instantaneously.</a:t>
                </a:r>
              </a:p>
              <a:p>
                <a:endParaRPr 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We wish to mimic a more natural starting and stopping effect. We call this effect, </a:t>
                </a:r>
                <a:r>
                  <a:rPr lang="en-US" sz="2000" b="1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easing</a:t>
                </a: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en-US" sz="20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again the formula for linear interpolation.</a:t>
                </a:r>
              </a:p>
              <a:p>
                <a:endParaRPr 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In this formula,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is variable. Thus, we may parameterize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000" b="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according to some function.</a:t>
                </a:r>
                <a:endParaRPr 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" y="922245"/>
                <a:ext cx="11087238" cy="2862322"/>
              </a:xfrm>
              <a:prstGeom prst="rect">
                <a:avLst/>
              </a:prstGeom>
              <a:blipFill>
                <a:blip r:embed="rId2"/>
                <a:stretch>
                  <a:fillRect l="-550" t="-85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3331" y="2890308"/>
                <a:ext cx="2978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1" y="2890308"/>
                <a:ext cx="2978508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98" y="4187419"/>
            <a:ext cx="1782518" cy="177810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14413" y="5971981"/>
            <a:ext cx="3114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Linear (no easing occurring)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4408" y="5991990"/>
            <a:ext cx="1921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Easing In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Slow in beginning;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fast at end.)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17815" y="5951475"/>
            <a:ext cx="3271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Easing Out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(Fast / Abrupt at beginning;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slow at the end.)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2" y="4120319"/>
            <a:ext cx="1847068" cy="18516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650" y="4120319"/>
            <a:ext cx="1907485" cy="1907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50362" y="4931287"/>
                <a:ext cx="1284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62" y="4931287"/>
                <a:ext cx="12840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626962" y="4580402"/>
                <a:ext cx="573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962" y="4580402"/>
                <a:ext cx="5738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3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Impact of Easing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55705" y="93659"/>
                <a:ext cx="2621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05" y="93659"/>
                <a:ext cx="2621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4975" y="871445"/>
                <a:ext cx="1044892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With interpolation we are interested in computing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 Sometimes we place safeguards on the code to ensure this is the case: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871445"/>
                <a:ext cx="10448925" cy="707886"/>
              </a:xfrm>
              <a:prstGeom prst="rect">
                <a:avLst/>
              </a:prstGeom>
              <a:blipFill>
                <a:blip r:embed="rId3"/>
                <a:stretch>
                  <a:fillRect l="-583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50" y="1365301"/>
            <a:ext cx="1438275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4974" y="2116841"/>
                <a:ext cx="76295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we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are usually most interested in the unit interval: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4" y="2116841"/>
                <a:ext cx="7629525" cy="369332"/>
              </a:xfrm>
              <a:prstGeom prst="rect">
                <a:avLst/>
              </a:prstGeom>
              <a:blipFill>
                <a:blip r:embed="rId5"/>
                <a:stretch>
                  <a:fillRect l="-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488" y="2781538"/>
                <a:ext cx="109902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What is the impact of an easing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on the movement from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? What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increases over an interval? Decreases over an interval?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2781538"/>
                <a:ext cx="10990262" cy="646331"/>
              </a:xfrm>
              <a:prstGeom prst="rect">
                <a:avLst/>
              </a:prstGeom>
              <a:blipFill>
                <a:blip r:embed="rId6"/>
                <a:stretch>
                  <a:fillRect l="-44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1488" y="3637493"/>
                <a:ext cx="1099026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Example. </a:t>
                </a:r>
                <a:r>
                  <a:rPr lang="en-US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Consider the easing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3637493"/>
                <a:ext cx="10990262" cy="506870"/>
              </a:xfrm>
              <a:prstGeom prst="rect">
                <a:avLst/>
              </a:prstGeom>
              <a:blipFill>
                <a:blip r:embed="rId7"/>
                <a:stretch>
                  <a:fillRect l="-44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8210" y="4219416"/>
            <a:ext cx="2133600" cy="214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7290" y="5879102"/>
                <a:ext cx="202092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Move 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ctr"/>
                <a:r>
                  <a:rPr lang="en-US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little easing (somewhat linear)</a:t>
                </a:r>
                <a:endParaRPr lang="en-US" dirty="0">
                  <a:solidFill>
                    <a:schemeClr val="accent5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90" y="5879102"/>
                <a:ext cx="2020920" cy="923330"/>
              </a:xfrm>
              <a:prstGeom prst="rect">
                <a:avLst/>
              </a:prstGeom>
              <a:blipFill>
                <a:blip r:embed="rId9"/>
                <a:stretch>
                  <a:fillRect l="-2719" t="-3289" r="-211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5326141" y="6019572"/>
            <a:ext cx="560366" cy="897372"/>
          </a:xfrm>
          <a:prstGeom prst="leftBrace">
            <a:avLst>
              <a:gd name="adj1" fmla="val 8333"/>
              <a:gd name="adj2" fmla="val 50359"/>
            </a:avLst>
          </a:prstGeom>
          <a:noFill/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6223513" y="6019572"/>
            <a:ext cx="560366" cy="897372"/>
          </a:xfrm>
          <a:prstGeom prst="leftBrace">
            <a:avLst>
              <a:gd name="adj1" fmla="val 8333"/>
              <a:gd name="adj2" fmla="val 50359"/>
            </a:avLst>
          </a:prstGeom>
          <a:noFill/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21810" y="5879102"/>
                <a:ext cx="202092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Move 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little easing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(somewhat linear)</a:t>
                </a:r>
                <a:endParaRPr lang="en-US" dirty="0">
                  <a:solidFill>
                    <a:srgbClr val="C0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10" y="5879102"/>
                <a:ext cx="2020920" cy="923330"/>
              </a:xfrm>
              <a:prstGeom prst="rect">
                <a:avLst/>
              </a:prstGeom>
              <a:blipFill>
                <a:blip r:embed="rId10"/>
                <a:stretch>
                  <a:fillRect l="-2410" t="-3289" r="-210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4469</TotalTime>
  <Words>2060</Words>
  <Application>Microsoft Office PowerPoint</Application>
  <PresentationFormat>Widescreen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Consolas</vt:lpstr>
      <vt:lpstr>Tahoma</vt:lpstr>
      <vt:lpstr>Times New Roman</vt:lpstr>
      <vt:lpstr>Verdana</vt:lpstr>
      <vt:lpstr>Wingdings</vt:lpstr>
      <vt:lpstr>Cloud skipper design template</vt:lpstr>
      <vt:lpstr>Interpolation and Easing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621</cp:revision>
  <dcterms:created xsi:type="dcterms:W3CDTF">2018-04-18T20:21:45Z</dcterms:created>
  <dcterms:modified xsi:type="dcterms:W3CDTF">2021-02-03T13:19:44Z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