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65" r:id="rId5"/>
    <p:sldId id="384" r:id="rId6"/>
    <p:sldId id="385" r:id="rId7"/>
    <p:sldId id="388" r:id="rId8"/>
    <p:sldId id="389" r:id="rId9"/>
    <p:sldId id="390" r:id="rId10"/>
    <p:sldId id="391" r:id="rId11"/>
    <p:sldId id="393" r:id="rId12"/>
    <p:sldId id="394" r:id="rId13"/>
    <p:sldId id="386" r:id="rId14"/>
    <p:sldId id="387" r:id="rId15"/>
    <p:sldId id="3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1306BA"/>
    <a:srgbClr val="008000"/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54" y="4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bezier-curve" TargetMode="External"/><Relationship Id="rId2" Type="http://schemas.openxmlformats.org/officeDocument/2006/relationships/hyperlink" Target="https://en.wikipedia.org/wiki/B%C3%A9zier_curve#Constructing_B%C3%A9zier_curv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5.png"/><Relationship Id="rId7" Type="http://schemas.openxmlformats.org/officeDocument/2006/relationships/image" Target="../media/image82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5.png"/><Relationship Id="rId7" Type="http://schemas.openxmlformats.org/officeDocument/2006/relationships/image" Target="../media/image85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9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1.png"/><Relationship Id="rId5" Type="http://schemas.openxmlformats.org/officeDocument/2006/relationships/image" Target="../media/image90.png"/><Relationship Id="rId10" Type="http://schemas.openxmlformats.org/officeDocument/2006/relationships/image" Target="../media/image10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90.png"/><Relationship Id="rId10" Type="http://schemas.openxmlformats.org/officeDocument/2006/relationships/image" Target="../media/image105.png"/><Relationship Id="rId4" Type="http://schemas.openxmlformats.org/officeDocument/2006/relationships/image" Target="../media/image89.png"/><Relationship Id="rId9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/>
          </a:bodyPr>
          <a:lstStyle/>
          <a:p>
            <a:r>
              <a:rPr lang="en-US" dirty="0" err="1" smtClean="0"/>
              <a:t>Bézier</a:t>
            </a:r>
            <a:r>
              <a:rPr lang="en-US" dirty="0" smtClean="0"/>
              <a:t> Curves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2"/>
              <p:cNvSpPr txBox="1">
                <a:spLocks/>
              </p:cNvSpPr>
              <p:nvPr/>
            </p:nvSpPr>
            <p:spPr>
              <a:xfrm>
                <a:off x="471489" y="93659"/>
                <a:ext cx="10882312" cy="5929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800" dirty="0" smtClean="0"/>
                  <a:t>Determining </a:t>
                </a:r>
                <a:r>
                  <a:rPr lang="en-US" sz="3800" dirty="0" err="1" smtClean="0"/>
                  <a:t>B</a:t>
                </a:r>
                <a:r>
                  <a:rPr lang="en-US" sz="4000" dirty="0" err="1" smtClean="0"/>
                  <a:t>ézier</a:t>
                </a:r>
                <a:r>
                  <a:rPr lang="en-US" sz="4000" dirty="0" smtClean="0"/>
                  <a:t> Curves: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 smtClean="0"/>
                  <a:t> Control Points</a:t>
                </a:r>
                <a:endParaRPr lang="en-US" sz="3800" dirty="0" smtClean="0"/>
              </a:p>
            </p:txBody>
          </p:sp>
        </mc:Choice>
        <mc:Fallback xmlns="">
          <p:sp>
            <p:nvSpPr>
              <p:cNvPr id="10" name="Tit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9" y="93659"/>
                <a:ext cx="10882312" cy="592941"/>
              </a:xfrm>
              <a:prstGeom prst="rect">
                <a:avLst/>
              </a:prstGeom>
              <a:blipFill>
                <a:blip r:embed="rId2"/>
                <a:stretch>
                  <a:fillRect t="-31633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0" t="56843" r="4131" b="4800"/>
          <a:stretch/>
        </p:blipFill>
        <p:spPr bwMode="auto">
          <a:xfrm>
            <a:off x="8220075" y="791157"/>
            <a:ext cx="2978150" cy="190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269000" y="1345020"/>
                <a:ext cx="6744403" cy="42969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Label the other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–2</m:t>
                    </m:r>
                  </m:oMath>
                </a14:m>
                <a:r>
                  <a:rPr lang="en-US" altLang="en-US" sz="2000" dirty="0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en-US" sz="2000" b="0" dirty="0" smtClean="0"/>
                  <a:t>. </a:t>
                </a:r>
                <a:r>
                  <a:rPr lang="en-US" altLang="en-US" sz="2000" dirty="0" smtClean="0"/>
                  <a:t>Construct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–1</m:t>
                    </m:r>
                  </m:oMath>
                </a14:m>
                <a:r>
                  <a:rPr lang="en-US" altLang="en-US" sz="2000" dirty="0" smtClean="0"/>
                  <a:t> segments: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2000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For a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en-US" sz="2000" dirty="0" smtClean="0"/>
                  <a:t>, take </a:t>
                </a:r>
                <a:r>
                  <a:rPr lang="en-US" altLang="en-US" sz="2000" dirty="0"/>
                  <a:t>a point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en-US" sz="2000" dirty="0" smtClean="0"/>
                  <a:t> on </a:t>
                </a:r>
                <a:r>
                  <a:rPr lang="en-US" altLang="en-US" sz="2000" dirty="0"/>
                  <a:t>each </a:t>
                </a:r>
                <a:r>
                  <a:rPr lang="en-US" altLang="en-US" sz="2000" dirty="0" smtClean="0"/>
                  <a:t>segment; this point is a distance proportional </a:t>
                </a:r>
                <a:r>
                  <a:rPr lang="en-US" alt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 smtClean="0"/>
                  <a:t> along the segment.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Construct a segment between each sequential pair of points. (There </a:t>
                </a:r>
                <a:r>
                  <a:rPr lang="en-US" altLang="en-US" sz="2000" dirty="0"/>
                  <a:t>will be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en-US" sz="2000" dirty="0"/>
                  <a:t> segments</a:t>
                </a:r>
                <a:r>
                  <a:rPr lang="en-US" altLang="en-US" sz="2000" dirty="0" smtClean="0"/>
                  <a:t>.)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Repeat </a:t>
                </a:r>
                <a:r>
                  <a:rPr lang="en-US" altLang="en-US" sz="2000" dirty="0" smtClean="0"/>
                  <a:t>steps 4-6 until </a:t>
                </a:r>
                <a:r>
                  <a:rPr lang="en-US" altLang="en-US" sz="2000" dirty="0"/>
                  <a:t>there is only one point</a:t>
                </a:r>
                <a:r>
                  <a:rPr lang="en-US" altLang="en-US" sz="2000" dirty="0" smtClean="0"/>
                  <a:t>. The remaining point is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Repeat steps 4-6 with another value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0" y="1345020"/>
                <a:ext cx="6744403" cy="4296956"/>
              </a:xfrm>
              <a:prstGeom prst="rect">
                <a:avLst/>
              </a:prstGeom>
              <a:blipFill>
                <a:blip r:embed="rId4"/>
                <a:stretch>
                  <a:fillRect l="-995" t="-2270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333" y="4251325"/>
            <a:ext cx="1975892" cy="199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4225" y="4251325"/>
            <a:ext cx="1955800" cy="20006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14754" y="2697352"/>
            <a:ext cx="371527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1400" dirty="0" smtClean="0"/>
              <a:t>This curve orders points lexicographically: in two dimensions</a:t>
            </a:r>
            <a:r>
              <a:rPr lang="en-US" altLang="en-US" sz="1400" dirty="0"/>
              <a:t>, lexicographic means </a:t>
            </a:r>
            <a:r>
              <a:rPr lang="en-US" altLang="en-US" sz="1400" dirty="0" smtClean="0"/>
              <a:t>considering </a:t>
            </a:r>
            <a:r>
              <a:rPr lang="en-US" altLang="en-US" sz="1400" dirty="0"/>
              <a:t>x-values then </a:t>
            </a:r>
            <a:r>
              <a:rPr lang="en-US" altLang="en-US" sz="1400" dirty="0" smtClean="0"/>
              <a:t>y-values.</a:t>
            </a:r>
            <a:endParaRPr lang="en-US" alt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180221" y="3693460"/>
            <a:ext cx="3113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 smtClean="0"/>
              <a:t>In Step 2: different orderings of points will </a:t>
            </a:r>
            <a:r>
              <a:rPr lang="en-US" altLang="en-US" sz="1600" dirty="0"/>
              <a:t>achieve different curves.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8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1397" y="2105025"/>
            <a:ext cx="11017177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 sz="2400" dirty="0"/>
              <a:t>The first and last control points are </a:t>
            </a:r>
            <a:r>
              <a:rPr lang="en-US" altLang="en-US" sz="2400" dirty="0" smtClean="0"/>
              <a:t>interpolated.</a:t>
            </a:r>
            <a:endParaRPr lang="en-US" altLang="en-US" sz="2400" dirty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 sz="2400" dirty="0"/>
              <a:t>The tangent to the curve at the first control point is along the line joining the first and second control </a:t>
            </a:r>
            <a:r>
              <a:rPr lang="en-US" altLang="en-US" sz="2400" dirty="0" smtClean="0"/>
              <a:t>points.</a:t>
            </a:r>
            <a:endParaRPr lang="en-US" altLang="en-US" sz="2400" dirty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 sz="2400" dirty="0"/>
              <a:t>The tangent at the last control point is along the line joining the second </a:t>
            </a:r>
            <a:r>
              <a:rPr lang="en-US" altLang="en-US" sz="2400" dirty="0" smtClean="0"/>
              <a:t>to last </a:t>
            </a:r>
            <a:r>
              <a:rPr lang="en-US" altLang="en-US" sz="2400" dirty="0"/>
              <a:t>and last control points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curve lies entirely within the convex hull of its control </a:t>
            </a:r>
            <a:r>
              <a:rPr lang="en-US" altLang="en-US" sz="2400" dirty="0" smtClean="0"/>
              <a:t>points. </a:t>
            </a:r>
          </a:p>
          <a:p>
            <a:pPr marL="457200" lvl="1" indent="0" algn="ctr">
              <a:spcAft>
                <a:spcPts val="1800"/>
              </a:spcAft>
              <a:buNone/>
            </a:pPr>
            <a:r>
              <a:rPr lang="en-US" altLang="en-US" sz="2000" dirty="0" smtClean="0"/>
              <a:t>(Convex hull: smallest convex polygon encompassing the control points; imagine a rubber band stretched around </a:t>
            </a:r>
            <a:r>
              <a:rPr lang="en-US" altLang="en-US" sz="2000" smtClean="0"/>
              <a:t>all control points.)</a:t>
            </a:r>
            <a:endParaRPr lang="en-US" altLang="en-US" sz="2000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471489" y="93659"/>
            <a:ext cx="10882312" cy="67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 Properties</a:t>
            </a:r>
            <a:endParaRPr lang="en-US" sz="3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1397" y="822694"/>
            <a:ext cx="3689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Constructing a Bezier Curve (Visually)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Another Link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975" y="621436"/>
            <a:ext cx="2209799" cy="19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471489" y="93659"/>
            <a:ext cx="10882312" cy="67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smtClean="0"/>
              <a:t>Scratch</a:t>
            </a:r>
            <a:endParaRPr lang="en-US" sz="3800" dirty="0" smtClean="0"/>
          </a:p>
        </p:txBody>
      </p:sp>
      <p:grpSp>
        <p:nvGrpSpPr>
          <p:cNvPr id="2" name="Group 1"/>
          <p:cNvGrpSpPr/>
          <p:nvPr/>
        </p:nvGrpSpPr>
        <p:grpSpPr>
          <a:xfrm rot="612176">
            <a:off x="3230979" y="3313506"/>
            <a:ext cx="4974812" cy="1782805"/>
            <a:chOff x="3230979" y="3313506"/>
            <a:chExt cx="4974812" cy="1782805"/>
          </a:xfrm>
        </p:grpSpPr>
        <p:sp>
          <p:nvSpPr>
            <p:cNvPr id="7" name="Oval 6"/>
            <p:cNvSpPr/>
            <p:nvPr/>
          </p:nvSpPr>
          <p:spPr>
            <a:xfrm>
              <a:off x="4528151" y="4991211"/>
              <a:ext cx="105100" cy="105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993411" y="3577836"/>
              <a:ext cx="3365500" cy="1182007"/>
            </a:xfrm>
            <a:custGeom>
              <a:avLst/>
              <a:gdLst>
                <a:gd name="connsiteX0" fmla="*/ 0 w 3365500"/>
                <a:gd name="connsiteY0" fmla="*/ 775607 h 1182007"/>
                <a:gd name="connsiteX1" fmla="*/ 1714500 w 3365500"/>
                <a:gd name="connsiteY1" fmla="*/ 7257 h 1182007"/>
                <a:gd name="connsiteX2" fmla="*/ 3365500 w 3365500"/>
                <a:gd name="connsiteY2" fmla="*/ 1182007 h 11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500" h="1182007">
                  <a:moveTo>
                    <a:pt x="0" y="775607"/>
                  </a:moveTo>
                  <a:cubicBezTo>
                    <a:pt x="576791" y="357565"/>
                    <a:pt x="1153583" y="-60476"/>
                    <a:pt x="1714500" y="7257"/>
                  </a:cubicBezTo>
                  <a:cubicBezTo>
                    <a:pt x="2275417" y="74990"/>
                    <a:pt x="3088217" y="932240"/>
                    <a:pt x="3365500" y="1182007"/>
                  </a:cubicBezTo>
                </a:path>
              </a:pathLst>
            </a:cu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241383" y="3418606"/>
              <a:ext cx="105100" cy="105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30979" y="3313506"/>
              <a:ext cx="105100" cy="105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100691" y="4774404"/>
              <a:ext cx="105100" cy="105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0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smtClean="0"/>
              <a:t>Introduction</a:t>
            </a:r>
            <a:endParaRPr lang="en-US" sz="38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34975" y="871445"/>
            <a:ext cx="11319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dirty="0" err="1" smtClean="0"/>
              <a:t>Bézier</a:t>
            </a:r>
            <a:r>
              <a:rPr lang="en-US" altLang="en-US" sz="2800" dirty="0" smtClean="0"/>
              <a:t> curve is a sequence of linear interpolations among </a:t>
            </a:r>
            <a:r>
              <a:rPr lang="en-US" altLang="en-US" sz="2800" i="1" dirty="0" smtClean="0"/>
              <a:t>many</a:t>
            </a:r>
            <a:r>
              <a:rPr lang="en-US" altLang="en-US" sz="2800" dirty="0" smtClean="0"/>
              <a:t>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Just as with linear interpolations, we use two </a:t>
            </a:r>
            <a:r>
              <a:rPr lang="en-US" altLang="en-US" sz="2800" b="1" i="1" dirty="0" smtClean="0"/>
              <a:t>control points</a:t>
            </a:r>
            <a:r>
              <a:rPr lang="en-US" altLang="en-US" sz="2800" dirty="0" smtClean="0"/>
              <a:t> that act as start and end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The other two points control the </a:t>
            </a:r>
            <a:r>
              <a:rPr lang="en-US" altLang="en-US" sz="2800" dirty="0"/>
              <a:t>tangents at the endpoints in a geometric </a:t>
            </a:r>
            <a:r>
              <a:rPr lang="en-US" altLang="en-US" sz="2800" dirty="0" smtClean="0"/>
              <a:t>way.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altLang="en-US" sz="2800" dirty="0" smtClean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" b="58291"/>
          <a:stretch/>
        </p:blipFill>
        <p:spPr bwMode="auto">
          <a:xfrm>
            <a:off x="1834116" y="3296092"/>
            <a:ext cx="8030854" cy="275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Determining </a:t>
            </a:r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Curves: 3 Points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19985" y="818706"/>
                <a:ext cx="7566632" cy="551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 smtClean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 smtClean="0"/>
                  <a:t>Connect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 smtClean="0"/>
                  <a:t>Choose a value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 smtClean="0"/>
                  <a:t>Identify the two interpolated points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with 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 smtClean="0"/>
                  <a:t>Connect the interpolated points with a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identify the interpolated point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/>
                  <a:t> with 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. </a:t>
                </a:r>
                <a:r>
                  <a:rPr lang="en-US" altLang="en-US" b="1" i="1" dirty="0" smtClean="0"/>
                  <a:t>This is a point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 smtClean="0"/>
                  <a:t>Repeat steps 3-5 with a different value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 smtClean="0"/>
                  <a:t>.  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5" y="818706"/>
                <a:ext cx="7566632" cy="5512981"/>
              </a:xfrm>
              <a:prstGeom prst="rect">
                <a:avLst/>
              </a:prstGeom>
              <a:blipFill>
                <a:blip r:embed="rId2"/>
                <a:stretch>
                  <a:fillRect l="-1692" t="-2541" b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062397" y="1730558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27636" y="33216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36" y="3321686"/>
                <a:ext cx="49314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168233" y="3506349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68222" y="3911430"/>
            <a:ext cx="105100" cy="10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114947" y="1330448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947" y="1330448"/>
                <a:ext cx="49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568222" y="3763925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222" y="3763925"/>
                <a:ext cx="49314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stCxn id="9" idx="7"/>
            <a:endCxn id="6" idx="3"/>
          </p:cNvCxnSpPr>
          <p:nvPr/>
        </p:nvCxnSpPr>
        <p:spPr>
          <a:xfrm flipV="1">
            <a:off x="8257941" y="1820266"/>
            <a:ext cx="1819848" cy="170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6" idx="5"/>
          </p:cNvCxnSpPr>
          <p:nvPr/>
        </p:nvCxnSpPr>
        <p:spPr>
          <a:xfrm flipH="1" flipV="1">
            <a:off x="10152105" y="1820266"/>
            <a:ext cx="1431509" cy="2106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15309" y="2820994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133894" y="2618453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>
            <a:stCxn id="40" idx="2"/>
            <a:endCxn id="41" idx="6"/>
          </p:cNvCxnSpPr>
          <p:nvPr/>
        </p:nvCxnSpPr>
        <p:spPr>
          <a:xfrm flipH="1" flipV="1">
            <a:off x="9238994" y="2671003"/>
            <a:ext cx="1576315" cy="20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964993" y="2730855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701099" y="2361523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099" y="2361523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0892753" y="2671003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53" y="2671003"/>
                <a:ext cx="419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417014" y="1927720"/>
                <a:ext cx="982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014" y="1927720"/>
                <a:ext cx="9823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>
            <a:off x="8267700" y="2780393"/>
            <a:ext cx="3365500" cy="1182007"/>
          </a:xfrm>
          <a:custGeom>
            <a:avLst/>
            <a:gdLst>
              <a:gd name="connsiteX0" fmla="*/ 0 w 3365500"/>
              <a:gd name="connsiteY0" fmla="*/ 775607 h 1182007"/>
              <a:gd name="connsiteX1" fmla="*/ 1714500 w 3365500"/>
              <a:gd name="connsiteY1" fmla="*/ 7257 h 1182007"/>
              <a:gd name="connsiteX2" fmla="*/ 3365500 w 3365500"/>
              <a:gd name="connsiteY2" fmla="*/ 1182007 h 118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00" h="1182007">
                <a:moveTo>
                  <a:pt x="0" y="775607"/>
                </a:moveTo>
                <a:cubicBezTo>
                  <a:pt x="576791" y="357565"/>
                  <a:pt x="1153583" y="-60476"/>
                  <a:pt x="1714500" y="7257"/>
                </a:cubicBezTo>
                <a:cubicBezTo>
                  <a:pt x="2275417" y="74990"/>
                  <a:pt x="3088217" y="932240"/>
                  <a:pt x="3365500" y="1182007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8229600" y="2786948"/>
            <a:ext cx="3390900" cy="1175452"/>
          </a:xfrm>
          <a:custGeom>
            <a:avLst/>
            <a:gdLst>
              <a:gd name="connsiteX0" fmla="*/ 0 w 3390900"/>
              <a:gd name="connsiteY0" fmla="*/ 775402 h 1175452"/>
              <a:gd name="connsiteX1" fmla="*/ 1778000 w 3390900"/>
              <a:gd name="connsiteY1" fmla="*/ 7052 h 1175452"/>
              <a:gd name="connsiteX2" fmla="*/ 3390900 w 3390900"/>
              <a:gd name="connsiteY2" fmla="*/ 1175452 h 11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0900" h="1175452">
                <a:moveTo>
                  <a:pt x="0" y="775402"/>
                </a:moveTo>
                <a:cubicBezTo>
                  <a:pt x="606425" y="357889"/>
                  <a:pt x="1212850" y="-59623"/>
                  <a:pt x="1778000" y="7052"/>
                </a:cubicBezTo>
                <a:cubicBezTo>
                  <a:pt x="2343150" y="73727"/>
                  <a:pt x="3177117" y="923569"/>
                  <a:pt x="3390900" y="1175452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6" grpId="0" animBg="1"/>
      <p:bldP spid="47" grpId="0"/>
      <p:bldP spid="48" grpId="0"/>
      <p:bldP spid="49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Determining </a:t>
            </a:r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Curves: 3 Points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19985" y="818706"/>
                <a:ext cx="7566632" cy="551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Connect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Choose a value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Identify the two interpolated points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with 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Connect the interpolated points with a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and identify the interpolated point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with 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 </a:t>
                </a:r>
                <a:r>
                  <a:rPr lang="en-US" altLang="en-US" b="1" i="1" dirty="0"/>
                  <a:t>This is a point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Repeat steps 3-5 with a different value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  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5" y="818706"/>
                <a:ext cx="7566632" cy="5512981"/>
              </a:xfrm>
              <a:prstGeom prst="rect">
                <a:avLst/>
              </a:prstGeom>
              <a:blipFill>
                <a:blip r:embed="rId2"/>
                <a:stretch>
                  <a:fillRect l="-1692" t="-2541" b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062397" y="1730558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27636" y="33216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36" y="3321686"/>
                <a:ext cx="49314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168233" y="3506349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68222" y="3911430"/>
            <a:ext cx="105100" cy="10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114947" y="1330448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947" y="1330448"/>
                <a:ext cx="49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568222" y="3763925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222" y="3763925"/>
                <a:ext cx="49314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stCxn id="9" idx="7"/>
            <a:endCxn id="6" idx="3"/>
          </p:cNvCxnSpPr>
          <p:nvPr/>
        </p:nvCxnSpPr>
        <p:spPr>
          <a:xfrm flipV="1">
            <a:off x="8257941" y="1820266"/>
            <a:ext cx="1819848" cy="170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6" idx="5"/>
          </p:cNvCxnSpPr>
          <p:nvPr/>
        </p:nvCxnSpPr>
        <p:spPr>
          <a:xfrm flipH="1" flipV="1">
            <a:off x="10152105" y="1820266"/>
            <a:ext cx="1431509" cy="2106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957297" y="2730855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323765" y="2817000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65" y="2817000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0452729" y="2005074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729" y="2005074"/>
                <a:ext cx="419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7986617" y="2304079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617" y="2304079"/>
                <a:ext cx="11106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>
            <a:off x="8267700" y="2780393"/>
            <a:ext cx="3365500" cy="1182007"/>
          </a:xfrm>
          <a:custGeom>
            <a:avLst/>
            <a:gdLst>
              <a:gd name="connsiteX0" fmla="*/ 0 w 3365500"/>
              <a:gd name="connsiteY0" fmla="*/ 775607 h 1182007"/>
              <a:gd name="connsiteX1" fmla="*/ 1714500 w 3365500"/>
              <a:gd name="connsiteY1" fmla="*/ 7257 h 1182007"/>
              <a:gd name="connsiteX2" fmla="*/ 3365500 w 3365500"/>
              <a:gd name="connsiteY2" fmla="*/ 1182007 h 118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00" h="1182007">
                <a:moveTo>
                  <a:pt x="0" y="775607"/>
                </a:moveTo>
                <a:cubicBezTo>
                  <a:pt x="576791" y="357565"/>
                  <a:pt x="1153583" y="-60476"/>
                  <a:pt x="1714500" y="7257"/>
                </a:cubicBezTo>
                <a:cubicBezTo>
                  <a:pt x="2275417" y="74990"/>
                  <a:pt x="3088217" y="932240"/>
                  <a:pt x="3365500" y="1182007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32881" y="3044074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420607" y="2233053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stCxn id="22" idx="2"/>
            <a:endCxn id="21" idx="6"/>
          </p:cNvCxnSpPr>
          <p:nvPr/>
        </p:nvCxnSpPr>
        <p:spPr>
          <a:xfrm flipH="1">
            <a:off x="8737981" y="2285603"/>
            <a:ext cx="1682626" cy="81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097242" y="2839898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8226436" y="2708865"/>
            <a:ext cx="3407643" cy="1246152"/>
          </a:xfrm>
          <a:custGeom>
            <a:avLst/>
            <a:gdLst>
              <a:gd name="connsiteX0" fmla="*/ 0 w 3407643"/>
              <a:gd name="connsiteY0" fmla="*/ 860143 h 1246152"/>
              <a:gd name="connsiteX1" fmla="*/ 952368 w 3407643"/>
              <a:gd name="connsiteY1" fmla="*/ 189372 h 1246152"/>
              <a:gd name="connsiteX2" fmla="*/ 1812980 w 3407643"/>
              <a:gd name="connsiteY2" fmla="*/ 78631 h 1246152"/>
              <a:gd name="connsiteX3" fmla="*/ 3407643 w 3407643"/>
              <a:gd name="connsiteY3" fmla="*/ 1246152 h 124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7643" h="1246152">
                <a:moveTo>
                  <a:pt x="0" y="860143"/>
                </a:moveTo>
                <a:cubicBezTo>
                  <a:pt x="325102" y="589883"/>
                  <a:pt x="650205" y="319624"/>
                  <a:pt x="952368" y="189372"/>
                </a:cubicBezTo>
                <a:cubicBezTo>
                  <a:pt x="1254531" y="59120"/>
                  <a:pt x="1403768" y="-97499"/>
                  <a:pt x="1812980" y="78631"/>
                </a:cubicBezTo>
                <a:cubicBezTo>
                  <a:pt x="2222192" y="254761"/>
                  <a:pt x="3141339" y="1053147"/>
                  <a:pt x="3407643" y="1246152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951112" y="2730855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21" grpId="0" animBg="1"/>
      <p:bldP spid="22" grpId="0" animBg="1"/>
      <p:bldP spid="31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Determining </a:t>
            </a:r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Curves: 3 Points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19985" y="818706"/>
                <a:ext cx="7566632" cy="551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Connect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Choose a value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Identify the two interpolated points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with 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Connect the interpolated points with a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and identify the interpolated point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with value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 </a:t>
                </a:r>
                <a:r>
                  <a:rPr lang="en-US" altLang="en-US" b="1" i="1" dirty="0"/>
                  <a:t>This is a point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altLang="en-US" dirty="0"/>
                  <a:t>Repeat steps 3-5 with a different value for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.  </a:t>
                </a: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5" y="818706"/>
                <a:ext cx="7566632" cy="5512981"/>
              </a:xfrm>
              <a:prstGeom prst="rect">
                <a:avLst/>
              </a:prstGeom>
              <a:blipFill>
                <a:blip r:embed="rId2"/>
                <a:stretch>
                  <a:fillRect l="-1692" t="-2541" b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062397" y="1730558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27636" y="33216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36" y="3321686"/>
                <a:ext cx="49314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168233" y="3506349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68222" y="3911430"/>
            <a:ext cx="105100" cy="10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114947" y="1330448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947" y="1330448"/>
                <a:ext cx="49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568222" y="3763925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222" y="3763925"/>
                <a:ext cx="49314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stCxn id="9" idx="7"/>
            <a:endCxn id="6" idx="3"/>
          </p:cNvCxnSpPr>
          <p:nvPr/>
        </p:nvCxnSpPr>
        <p:spPr>
          <a:xfrm flipV="1">
            <a:off x="8257941" y="1820266"/>
            <a:ext cx="1819848" cy="170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1"/>
            <a:endCxn id="6" idx="5"/>
          </p:cNvCxnSpPr>
          <p:nvPr/>
        </p:nvCxnSpPr>
        <p:spPr>
          <a:xfrm flipH="1" flipV="1">
            <a:off x="10152105" y="1820266"/>
            <a:ext cx="1431509" cy="2106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948246" y="2730855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6808" y="1820266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808" y="1820266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>
            <a:off x="8267700" y="2780393"/>
            <a:ext cx="3365500" cy="1182007"/>
          </a:xfrm>
          <a:custGeom>
            <a:avLst/>
            <a:gdLst>
              <a:gd name="connsiteX0" fmla="*/ 0 w 3365500"/>
              <a:gd name="connsiteY0" fmla="*/ 775607 h 1182007"/>
              <a:gd name="connsiteX1" fmla="*/ 1714500 w 3365500"/>
              <a:gd name="connsiteY1" fmla="*/ 7257 h 1182007"/>
              <a:gd name="connsiteX2" fmla="*/ 3365500 w 3365500"/>
              <a:gd name="connsiteY2" fmla="*/ 1182007 h 118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00" h="1182007">
                <a:moveTo>
                  <a:pt x="0" y="775607"/>
                </a:moveTo>
                <a:cubicBezTo>
                  <a:pt x="576791" y="357565"/>
                  <a:pt x="1153583" y="-60476"/>
                  <a:pt x="1714500" y="7257"/>
                </a:cubicBezTo>
                <a:cubicBezTo>
                  <a:pt x="2275417" y="74990"/>
                  <a:pt x="3088217" y="932240"/>
                  <a:pt x="3365500" y="1182007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605924" y="2143345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1185954" y="3371396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stCxn id="22" idx="1"/>
            <a:endCxn id="21" idx="5"/>
          </p:cNvCxnSpPr>
          <p:nvPr/>
        </p:nvCxnSpPr>
        <p:spPr>
          <a:xfrm flipH="1" flipV="1">
            <a:off x="9695632" y="2233053"/>
            <a:ext cx="1505714" cy="1153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102007" y="2843324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948246" y="2730855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291054" y="3227364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054" y="3227364"/>
                <a:ext cx="419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278986" y="2230451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986" y="2230451"/>
                <a:ext cx="11106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0798562" y="3065041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8226436" y="2758871"/>
            <a:ext cx="3385495" cy="1196146"/>
          </a:xfrm>
          <a:custGeom>
            <a:avLst/>
            <a:gdLst>
              <a:gd name="connsiteX0" fmla="*/ 0 w 3385495"/>
              <a:gd name="connsiteY0" fmla="*/ 797481 h 1196146"/>
              <a:gd name="connsiteX1" fmla="*/ 949204 w 3385495"/>
              <a:gd name="connsiteY1" fmla="*/ 133038 h 1196146"/>
              <a:gd name="connsiteX2" fmla="*/ 1793996 w 3385495"/>
              <a:gd name="connsiteY2" fmla="*/ 15969 h 1196146"/>
              <a:gd name="connsiteX3" fmla="*/ 2641952 w 3385495"/>
              <a:gd name="connsiteY3" fmla="*/ 357683 h 1196146"/>
              <a:gd name="connsiteX4" fmla="*/ 3385495 w 3385495"/>
              <a:gd name="connsiteY4" fmla="*/ 1196146 h 119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5495" h="1196146">
                <a:moveTo>
                  <a:pt x="0" y="797481"/>
                </a:moveTo>
                <a:cubicBezTo>
                  <a:pt x="325102" y="530385"/>
                  <a:pt x="650205" y="263290"/>
                  <a:pt x="949204" y="133038"/>
                </a:cubicBezTo>
                <a:cubicBezTo>
                  <a:pt x="1248203" y="2786"/>
                  <a:pt x="1511871" y="-21472"/>
                  <a:pt x="1793996" y="15969"/>
                </a:cubicBezTo>
                <a:cubicBezTo>
                  <a:pt x="2076121" y="53410"/>
                  <a:pt x="2376702" y="160987"/>
                  <a:pt x="2641952" y="357683"/>
                </a:cubicBezTo>
                <a:cubicBezTo>
                  <a:pt x="2907202" y="554379"/>
                  <a:pt x="3146348" y="875262"/>
                  <a:pt x="3385495" y="1196146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8157"/>
          <a:stretch/>
        </p:blipFill>
        <p:spPr bwMode="auto">
          <a:xfrm>
            <a:off x="9881759" y="4606236"/>
            <a:ext cx="1846898" cy="18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1" grpId="0" animBg="1"/>
      <p:bldP spid="22" grpId="0" animBg="1"/>
      <p:bldP spid="29" grpId="0"/>
      <p:bldP spid="30" grpId="0"/>
      <p:bldP spid="3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Determining </a:t>
            </a:r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Curves: 4 Points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Create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Choose a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three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two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identify the interpolated point. </a:t>
                </a:r>
                <a:r>
                  <a:rPr lang="en-US" altLang="en-US" sz="2000" b="1" i="1" dirty="0"/>
                  <a:t>This is a point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Repeat </a:t>
                </a:r>
                <a:r>
                  <a:rPr lang="en-US" altLang="en-US" sz="2000" dirty="0"/>
                  <a:t>steps </a:t>
                </a:r>
                <a:r>
                  <a:rPr lang="en-US" altLang="en-US" sz="2000" dirty="0" smtClean="0"/>
                  <a:t>3-7 </a:t>
                </a:r>
                <a:r>
                  <a:rPr lang="en-US" altLang="en-US" sz="2000" dirty="0"/>
                  <a:t>with a different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  <a:blipFill>
                <a:blip r:embed="rId2"/>
                <a:stretch>
                  <a:fillRect l="-995" t="-1768" r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521220" y="1765032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218166" y="3793428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14952" y="6176165"/>
            <a:ext cx="105100" cy="10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stCxn id="9" idx="0"/>
            <a:endCxn id="6" idx="3"/>
          </p:cNvCxnSpPr>
          <p:nvPr/>
        </p:nvCxnSpPr>
        <p:spPr>
          <a:xfrm flipV="1">
            <a:off x="8270716" y="1854740"/>
            <a:ext cx="265896" cy="1938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33" idx="4"/>
          </p:cNvCxnSpPr>
          <p:nvPr/>
        </p:nvCxnSpPr>
        <p:spPr>
          <a:xfrm flipH="1" flipV="1">
            <a:off x="11285816" y="1817036"/>
            <a:ext cx="281686" cy="435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353192" y="2712950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69547" y="1720847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438896" y="1818002"/>
            <a:ext cx="1442039" cy="910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459795" y="3713862"/>
                <a:ext cx="517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795" y="3713862"/>
                <a:ext cx="51738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76599" y="1720847"/>
                <a:ext cx="982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99" y="1720847"/>
                <a:ext cx="9823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9847971" y="2495753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1233266" y="1711936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610928" y="1771933"/>
            <a:ext cx="2622338" cy="15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11370293" y="3849642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9" idx="1"/>
            <a:endCxn id="22" idx="5"/>
          </p:cNvCxnSpPr>
          <p:nvPr/>
        </p:nvCxnSpPr>
        <p:spPr>
          <a:xfrm flipH="1" flipV="1">
            <a:off x="9959255" y="1810555"/>
            <a:ext cx="1426430" cy="205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924063" y="2533107"/>
                <a:ext cx="517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063" y="2533107"/>
                <a:ext cx="51738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641828" y="1324009"/>
                <a:ext cx="517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828" y="1324009"/>
                <a:ext cx="51738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9130248" y="2213175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0586718" y="2741174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>
            <a:stCxn id="52" idx="2"/>
            <a:endCxn id="51" idx="5"/>
          </p:cNvCxnSpPr>
          <p:nvPr/>
        </p:nvCxnSpPr>
        <p:spPr>
          <a:xfrm flipH="1" flipV="1">
            <a:off x="9219956" y="2302883"/>
            <a:ext cx="1366762" cy="49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8272732" y="2447306"/>
            <a:ext cx="3297816" cy="3786717"/>
          </a:xfrm>
          <a:custGeom>
            <a:avLst/>
            <a:gdLst>
              <a:gd name="connsiteX0" fmla="*/ 0 w 3297816"/>
              <a:gd name="connsiteY0" fmla="*/ 1405826 h 3786717"/>
              <a:gd name="connsiteX1" fmla="*/ 1616015 w 3297816"/>
              <a:gd name="connsiteY1" fmla="*/ 100362 h 3786717"/>
              <a:gd name="connsiteX2" fmla="*/ 3295291 w 3297816"/>
              <a:gd name="connsiteY2" fmla="*/ 3786717 h 378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7816" h="3786717">
                <a:moveTo>
                  <a:pt x="0" y="1405826"/>
                </a:moveTo>
                <a:cubicBezTo>
                  <a:pt x="533400" y="554686"/>
                  <a:pt x="1066800" y="-296453"/>
                  <a:pt x="1616015" y="100362"/>
                </a:cubicBezTo>
                <a:cubicBezTo>
                  <a:pt x="2165230" y="497177"/>
                  <a:pt x="3359989" y="3409551"/>
                  <a:pt x="3295291" y="3786717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8699753" y="2041276"/>
                <a:ext cx="5031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012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753" y="2041276"/>
                <a:ext cx="5031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0629403" y="2634827"/>
                <a:ext cx="4995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403" y="2634827"/>
                <a:ext cx="49956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61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/>
      <p:bldP spid="30" grpId="0"/>
      <p:bldP spid="32" grpId="0" animBg="1"/>
      <p:bldP spid="39" grpId="0" animBg="1"/>
      <p:bldP spid="42" grpId="0"/>
      <p:bldP spid="43" grpId="0"/>
      <p:bldP spid="51" grpId="0" animBg="1"/>
      <p:bldP spid="52" grpId="0" animBg="1"/>
      <p:bldP spid="64" grpId="0" animBg="1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Determining </a:t>
            </a:r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Curves: 4 Points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Create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Choose a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three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two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identify the interpolated point. </a:t>
                </a:r>
                <a:r>
                  <a:rPr lang="en-US" altLang="en-US" sz="2000" b="1" i="1" dirty="0"/>
                  <a:t>This is a point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Repeat </a:t>
                </a:r>
                <a:r>
                  <a:rPr lang="en-US" altLang="en-US" sz="2000" dirty="0"/>
                  <a:t>steps </a:t>
                </a:r>
                <a:r>
                  <a:rPr lang="en-US" altLang="en-US" sz="2000" dirty="0" smtClean="0"/>
                  <a:t>3-7 </a:t>
                </a:r>
                <a:r>
                  <a:rPr lang="en-US" altLang="en-US" sz="2000" dirty="0"/>
                  <a:t>with a different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  <a:blipFill>
                <a:blip r:embed="rId2"/>
                <a:stretch>
                  <a:fillRect l="-995" t="-1768" r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521220" y="1765032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218166" y="3793428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14952" y="6176165"/>
            <a:ext cx="105100" cy="10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stCxn id="9" idx="0"/>
            <a:endCxn id="6" idx="3"/>
          </p:cNvCxnSpPr>
          <p:nvPr/>
        </p:nvCxnSpPr>
        <p:spPr>
          <a:xfrm flipV="1">
            <a:off x="8270716" y="1854740"/>
            <a:ext cx="265896" cy="1938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33" idx="4"/>
          </p:cNvCxnSpPr>
          <p:nvPr/>
        </p:nvCxnSpPr>
        <p:spPr>
          <a:xfrm flipH="1" flipV="1">
            <a:off x="11285816" y="1817036"/>
            <a:ext cx="281686" cy="435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94055" y="3262039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82798" y="1749640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stCxn id="22" idx="3"/>
            <a:endCxn id="21" idx="7"/>
          </p:cNvCxnSpPr>
          <p:nvPr/>
        </p:nvCxnSpPr>
        <p:spPr>
          <a:xfrm flipH="1">
            <a:off x="8383763" y="1839348"/>
            <a:ext cx="814427" cy="1438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341519" y="2692255"/>
                <a:ext cx="62338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519" y="2692255"/>
                <a:ext cx="62338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20588" y="1731096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588" y="1731096"/>
                <a:ext cx="11106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9847971" y="2495753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1233266" y="1711936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610928" y="1772922"/>
            <a:ext cx="2622338" cy="15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11285816" y="2775860"/>
            <a:ext cx="126631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9" idx="1"/>
            <a:endCxn id="22" idx="5"/>
          </p:cNvCxnSpPr>
          <p:nvPr/>
        </p:nvCxnSpPr>
        <p:spPr>
          <a:xfrm flipH="1" flipV="1">
            <a:off x="9272506" y="1839348"/>
            <a:ext cx="2031855" cy="95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924063" y="2533107"/>
                <a:ext cx="517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063" y="2533107"/>
                <a:ext cx="51738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641828" y="1324009"/>
                <a:ext cx="5126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828" y="1324009"/>
                <a:ext cx="51264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8549761" y="2871514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710057" y="2037629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>
            <a:stCxn id="52" idx="2"/>
            <a:endCxn id="51" idx="7"/>
          </p:cNvCxnSpPr>
          <p:nvPr/>
        </p:nvCxnSpPr>
        <p:spPr>
          <a:xfrm flipH="1">
            <a:off x="8639469" y="2090179"/>
            <a:ext cx="1070588" cy="796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04265" y="2600853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8268884" y="2252102"/>
            <a:ext cx="3306426" cy="3976613"/>
          </a:xfrm>
          <a:custGeom>
            <a:avLst/>
            <a:gdLst>
              <a:gd name="connsiteX0" fmla="*/ 0 w 3306426"/>
              <a:gd name="connsiteY0" fmla="*/ 1601473 h 3976613"/>
              <a:gd name="connsiteX1" fmla="*/ 684362 w 3306426"/>
              <a:gd name="connsiteY1" fmla="*/ 399526 h 3976613"/>
              <a:gd name="connsiteX2" fmla="*/ 1627517 w 3306426"/>
              <a:gd name="connsiteY2" fmla="*/ 284507 h 3976613"/>
              <a:gd name="connsiteX3" fmla="*/ 3301042 w 3306426"/>
              <a:gd name="connsiteY3" fmla="*/ 3976613 h 397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6426" h="3976613">
                <a:moveTo>
                  <a:pt x="0" y="1601473"/>
                </a:moveTo>
                <a:cubicBezTo>
                  <a:pt x="206554" y="1110246"/>
                  <a:pt x="413109" y="619020"/>
                  <a:pt x="684362" y="399526"/>
                </a:cubicBezTo>
                <a:cubicBezTo>
                  <a:pt x="955615" y="180032"/>
                  <a:pt x="1191404" y="-311674"/>
                  <a:pt x="1627517" y="284507"/>
                </a:cubicBezTo>
                <a:cubicBezTo>
                  <a:pt x="2063630" y="880688"/>
                  <a:pt x="3401684" y="3679002"/>
                  <a:pt x="3301042" y="3976613"/>
                </a:cubicBezTo>
              </a:path>
            </a:pathLst>
          </a:cu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490963" y="2914896"/>
                <a:ext cx="5031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012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963" y="2914896"/>
                <a:ext cx="5031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9697589" y="1830686"/>
                <a:ext cx="4995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89" y="1830686"/>
                <a:ext cx="49956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/>
      <p:bldP spid="30" grpId="0"/>
      <p:bldP spid="39" grpId="0" animBg="1"/>
      <p:bldP spid="42" grpId="0"/>
      <p:bldP spid="43" grpId="0"/>
      <p:bldP spid="51" grpId="0" animBg="1"/>
      <p:bldP spid="52" grpId="0" animBg="1"/>
      <p:bldP spid="36" grpId="0" animBg="1"/>
      <p:bldP spid="18" grpId="0" animBg="1"/>
      <p:bldP spid="3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Determining </a:t>
            </a:r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Curves: 4 Points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Create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Choose a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three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two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identify the interpolated point. </a:t>
                </a:r>
                <a:r>
                  <a:rPr lang="en-US" altLang="en-US" sz="2000" b="1" i="1" dirty="0"/>
                  <a:t>This is a point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Repeat </a:t>
                </a:r>
                <a:r>
                  <a:rPr lang="en-US" altLang="en-US" sz="2000" dirty="0"/>
                  <a:t>steps </a:t>
                </a:r>
                <a:r>
                  <a:rPr lang="en-US" altLang="en-US" sz="2000" dirty="0" smtClean="0"/>
                  <a:t>3-7 </a:t>
                </a:r>
                <a:r>
                  <a:rPr lang="en-US" altLang="en-US" sz="2000" dirty="0"/>
                  <a:t>with a different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  <a:blipFill>
                <a:blip r:embed="rId2"/>
                <a:stretch>
                  <a:fillRect l="-995" t="-1768" r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521220" y="1765032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218166" y="3793428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14952" y="6176165"/>
            <a:ext cx="105100" cy="10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stCxn id="9" idx="0"/>
            <a:endCxn id="6" idx="3"/>
          </p:cNvCxnSpPr>
          <p:nvPr/>
        </p:nvCxnSpPr>
        <p:spPr>
          <a:xfrm flipV="1">
            <a:off x="8270716" y="1854740"/>
            <a:ext cx="265896" cy="1938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33" idx="4"/>
          </p:cNvCxnSpPr>
          <p:nvPr/>
        </p:nvCxnSpPr>
        <p:spPr>
          <a:xfrm flipH="1" flipV="1">
            <a:off x="11285816" y="1817036"/>
            <a:ext cx="281686" cy="435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432111" y="2197783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573126" y="1732411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stCxn id="22" idx="3"/>
            <a:endCxn id="21" idx="6"/>
          </p:cNvCxnSpPr>
          <p:nvPr/>
        </p:nvCxnSpPr>
        <p:spPr>
          <a:xfrm flipH="1">
            <a:off x="8537211" y="1822119"/>
            <a:ext cx="2051307" cy="428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512936" y="4907855"/>
                <a:ext cx="517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936" y="4907855"/>
                <a:ext cx="51738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68750" y="970130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0" y="970130"/>
                <a:ext cx="11106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9847971" y="2495753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1233266" y="1711936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610928" y="1771933"/>
            <a:ext cx="2622338" cy="15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11462402" y="5061740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9" idx="1"/>
            <a:endCxn id="22" idx="5"/>
          </p:cNvCxnSpPr>
          <p:nvPr/>
        </p:nvCxnSpPr>
        <p:spPr>
          <a:xfrm flipH="1" flipV="1">
            <a:off x="10662834" y="1822119"/>
            <a:ext cx="814960" cy="3255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959473" y="2091952"/>
                <a:ext cx="517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73" y="2091952"/>
                <a:ext cx="51738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366983" y="1341307"/>
                <a:ext cx="5126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983" y="1341307"/>
                <a:ext cx="51264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10071636" y="1875641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1206991" y="4136587"/>
            <a:ext cx="105100" cy="1051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>
            <a:stCxn id="52" idx="1"/>
            <a:endCxn id="51" idx="5"/>
          </p:cNvCxnSpPr>
          <p:nvPr/>
        </p:nvCxnSpPr>
        <p:spPr>
          <a:xfrm flipH="1" flipV="1">
            <a:off x="10161344" y="1965349"/>
            <a:ext cx="1061039" cy="2186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904265" y="2600853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921775" y="3580947"/>
            <a:ext cx="105100" cy="105100"/>
          </a:xfrm>
          <a:prstGeom prst="ellipse">
            <a:avLst/>
          </a:prstGeom>
          <a:solidFill>
            <a:srgbClr val="7030A0"/>
          </a:solidFill>
          <a:ln w="34925"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8266981" y="2455683"/>
            <a:ext cx="3306793" cy="3778340"/>
          </a:xfrm>
          <a:custGeom>
            <a:avLst/>
            <a:gdLst>
              <a:gd name="connsiteX0" fmla="*/ 0 w 3306793"/>
              <a:gd name="connsiteY0" fmla="*/ 1391698 h 3778340"/>
              <a:gd name="connsiteX1" fmla="*/ 690113 w 3306793"/>
              <a:gd name="connsiteY1" fmla="*/ 207004 h 3778340"/>
              <a:gd name="connsiteX2" fmla="*/ 1639019 w 3306793"/>
              <a:gd name="connsiteY2" fmla="*/ 91985 h 3778340"/>
              <a:gd name="connsiteX3" fmla="*/ 2714445 w 3306793"/>
              <a:gd name="connsiteY3" fmla="*/ 1178913 h 3778340"/>
              <a:gd name="connsiteX4" fmla="*/ 3306793 w 3306793"/>
              <a:gd name="connsiteY4" fmla="*/ 3778340 h 377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6793" h="3778340">
                <a:moveTo>
                  <a:pt x="0" y="1391698"/>
                </a:moveTo>
                <a:cubicBezTo>
                  <a:pt x="208471" y="907660"/>
                  <a:pt x="416943" y="423623"/>
                  <a:pt x="690113" y="207004"/>
                </a:cubicBezTo>
                <a:cubicBezTo>
                  <a:pt x="963283" y="-9615"/>
                  <a:pt x="1301630" y="-70000"/>
                  <a:pt x="1639019" y="91985"/>
                </a:cubicBezTo>
                <a:cubicBezTo>
                  <a:pt x="1976408" y="253970"/>
                  <a:pt x="2436483" y="564521"/>
                  <a:pt x="2714445" y="1178913"/>
                </a:cubicBezTo>
                <a:cubicBezTo>
                  <a:pt x="2992407" y="1793305"/>
                  <a:pt x="3180272" y="3399257"/>
                  <a:pt x="3306793" y="3778340"/>
                </a:cubicBezTo>
              </a:path>
            </a:pathLst>
          </a:cu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793925" y="1985471"/>
                <a:ext cx="5031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012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925" y="1985471"/>
                <a:ext cx="5031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1257073" y="4027479"/>
                <a:ext cx="4995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073" y="4027479"/>
                <a:ext cx="49956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/>
      <p:bldP spid="30" grpId="0"/>
      <p:bldP spid="39" grpId="0" animBg="1"/>
      <p:bldP spid="42" grpId="0"/>
      <p:bldP spid="43" grpId="0"/>
      <p:bldP spid="51" grpId="0" animBg="1"/>
      <p:bldP spid="52" grpId="0" animBg="1"/>
      <p:bldP spid="41" grpId="0" animBg="1"/>
      <p:bldP spid="18" grpId="0" animBg="1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2"/>
          <p:cNvSpPr txBox="1">
            <a:spLocks/>
          </p:cNvSpPr>
          <p:nvPr/>
        </p:nvSpPr>
        <p:spPr>
          <a:xfrm>
            <a:off x="471489" y="93659"/>
            <a:ext cx="10882312" cy="59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Determining </a:t>
            </a:r>
            <a:r>
              <a:rPr lang="en-US" sz="3800" dirty="0" err="1" smtClean="0"/>
              <a:t>B</a:t>
            </a:r>
            <a:r>
              <a:rPr lang="en-US" sz="4000" dirty="0" err="1" smtClean="0"/>
              <a:t>ézier</a:t>
            </a:r>
            <a:r>
              <a:rPr lang="en-US" sz="4000" dirty="0" smtClean="0"/>
              <a:t> Curves: 4 Points</a:t>
            </a:r>
            <a:endParaRPr lang="en-US" sz="3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Label the beginning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/>
                  <a:t> and endpoint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Create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Choose a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three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Identify the </a:t>
                </a:r>
                <a:r>
                  <a:rPr lang="en-US" altLang="en-US" sz="2000" dirty="0" smtClean="0"/>
                  <a:t>two interpolated </a:t>
                </a:r>
                <a:r>
                  <a:rPr lang="en-US" altLang="en-US" sz="2000" dirty="0"/>
                  <a:t>points </a:t>
                </a:r>
                <a:r>
                  <a:rPr lang="en-US" altLang="en-US" sz="2000" dirty="0" smtClean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,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/>
                  <a:t>Create </a:t>
                </a:r>
                <a:r>
                  <a:rPr lang="en-US" altLang="en-US" sz="2000" dirty="0" smtClean="0"/>
                  <a:t>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 smtClean="0"/>
                  <a:t> and identify the interpolated point. </a:t>
                </a:r>
                <a:r>
                  <a:rPr lang="en-US" altLang="en-US" sz="2000" b="1" i="1" dirty="0"/>
                  <a:t>This is a point on the Bezier curve.</a:t>
                </a:r>
              </a:p>
              <a:p>
                <a:pPr marL="514350" indent="-514350">
                  <a:lnSpc>
                    <a:spcPct val="80000"/>
                  </a:lnSpc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en-US" sz="2000" dirty="0" smtClean="0"/>
                  <a:t>Repeat </a:t>
                </a:r>
                <a:r>
                  <a:rPr lang="en-US" altLang="en-US" sz="2000" dirty="0"/>
                  <a:t>steps </a:t>
                </a:r>
                <a:r>
                  <a:rPr lang="en-US" altLang="en-US" sz="2000" dirty="0" smtClean="0"/>
                  <a:t>3-7 </a:t>
                </a:r>
                <a:r>
                  <a:rPr lang="en-US" altLang="en-US" sz="2000" dirty="0"/>
                  <a:t>with a different value for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sz="2000" dirty="0" smtClean="0"/>
                  <a:t>.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0" y="824457"/>
                <a:ext cx="6744403" cy="5512981"/>
              </a:xfrm>
              <a:prstGeom prst="rect">
                <a:avLst/>
              </a:prstGeom>
              <a:blipFill>
                <a:blip r:embed="rId2"/>
                <a:stretch>
                  <a:fillRect l="-995" t="-1768" r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521220" y="1765032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69" y="3608765"/>
                <a:ext cx="49314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218166" y="3793428"/>
            <a:ext cx="105100" cy="105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14952" y="6176165"/>
            <a:ext cx="105100" cy="10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66" y="1330986"/>
                <a:ext cx="49314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033" y="6176165"/>
                <a:ext cx="4931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stCxn id="9" idx="0"/>
            <a:endCxn id="6" idx="3"/>
          </p:cNvCxnSpPr>
          <p:nvPr/>
        </p:nvCxnSpPr>
        <p:spPr>
          <a:xfrm flipV="1">
            <a:off x="8270716" y="1854740"/>
            <a:ext cx="265896" cy="1938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33" idx="4"/>
          </p:cNvCxnSpPr>
          <p:nvPr/>
        </p:nvCxnSpPr>
        <p:spPr>
          <a:xfrm flipH="1" flipV="1">
            <a:off x="11285816" y="1817036"/>
            <a:ext cx="281686" cy="435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1233266" y="1711936"/>
            <a:ext cx="105100" cy="105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609208" y="1769011"/>
            <a:ext cx="2622338" cy="15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922" y="1330986"/>
                <a:ext cx="49314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8266981" y="2455683"/>
            <a:ext cx="3306793" cy="3778340"/>
          </a:xfrm>
          <a:custGeom>
            <a:avLst/>
            <a:gdLst>
              <a:gd name="connsiteX0" fmla="*/ 0 w 3306793"/>
              <a:gd name="connsiteY0" fmla="*/ 1391698 h 3778340"/>
              <a:gd name="connsiteX1" fmla="*/ 690113 w 3306793"/>
              <a:gd name="connsiteY1" fmla="*/ 207004 h 3778340"/>
              <a:gd name="connsiteX2" fmla="*/ 1639019 w 3306793"/>
              <a:gd name="connsiteY2" fmla="*/ 91985 h 3778340"/>
              <a:gd name="connsiteX3" fmla="*/ 2714445 w 3306793"/>
              <a:gd name="connsiteY3" fmla="*/ 1178913 h 3778340"/>
              <a:gd name="connsiteX4" fmla="*/ 3306793 w 3306793"/>
              <a:gd name="connsiteY4" fmla="*/ 3778340 h 377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6793" h="3778340">
                <a:moveTo>
                  <a:pt x="0" y="1391698"/>
                </a:moveTo>
                <a:cubicBezTo>
                  <a:pt x="208471" y="907660"/>
                  <a:pt x="416943" y="423623"/>
                  <a:pt x="690113" y="207004"/>
                </a:cubicBezTo>
                <a:cubicBezTo>
                  <a:pt x="963283" y="-9615"/>
                  <a:pt x="1301630" y="-70000"/>
                  <a:pt x="1639019" y="91985"/>
                </a:cubicBezTo>
                <a:cubicBezTo>
                  <a:pt x="1976408" y="253970"/>
                  <a:pt x="2436483" y="564521"/>
                  <a:pt x="2714445" y="1178913"/>
                </a:cubicBezTo>
                <a:cubicBezTo>
                  <a:pt x="2992407" y="1793305"/>
                  <a:pt x="3180272" y="3399257"/>
                  <a:pt x="3306793" y="3778340"/>
                </a:cubicBezTo>
              </a:path>
            </a:pathLst>
          </a:cu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61095" r="58544" b="7518"/>
          <a:stretch/>
        </p:blipFill>
        <p:spPr bwMode="auto">
          <a:xfrm>
            <a:off x="6313255" y="5340413"/>
            <a:ext cx="1685027" cy="124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0" b="58315"/>
          <a:stretch/>
        </p:blipFill>
        <p:spPr bwMode="auto">
          <a:xfrm>
            <a:off x="7978184" y="4941060"/>
            <a:ext cx="2909979" cy="16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7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4472</TotalTime>
  <Words>1949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Consolas</vt:lpstr>
      <vt:lpstr>Times New Roman</vt:lpstr>
      <vt:lpstr>Cloud skipper design template</vt:lpstr>
      <vt:lpstr>Bézier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622</cp:revision>
  <dcterms:created xsi:type="dcterms:W3CDTF">2018-04-18T20:21:45Z</dcterms:created>
  <dcterms:modified xsi:type="dcterms:W3CDTF">2021-02-15T12:53:30Z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