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5"/>
  </p:notesMasterIdLst>
  <p:handoutMasterIdLst>
    <p:handoutMasterId r:id="rId26"/>
  </p:handoutMasterIdLst>
  <p:sldIdLst>
    <p:sldId id="350" r:id="rId2"/>
    <p:sldId id="351" r:id="rId3"/>
    <p:sldId id="352" r:id="rId4"/>
    <p:sldId id="353" r:id="rId5"/>
    <p:sldId id="275" r:id="rId6"/>
    <p:sldId id="276" r:id="rId7"/>
    <p:sldId id="307" r:id="rId8"/>
    <p:sldId id="347" r:id="rId9"/>
    <p:sldId id="319" r:id="rId10"/>
    <p:sldId id="277" r:id="rId11"/>
    <p:sldId id="306" r:id="rId12"/>
    <p:sldId id="278" r:id="rId13"/>
    <p:sldId id="348" r:id="rId14"/>
    <p:sldId id="349" r:id="rId15"/>
    <p:sldId id="279" r:id="rId16"/>
    <p:sldId id="299" r:id="rId17"/>
    <p:sldId id="308" r:id="rId18"/>
    <p:sldId id="300" r:id="rId19"/>
    <p:sldId id="304" r:id="rId20"/>
    <p:sldId id="305" r:id="rId21"/>
    <p:sldId id="301" r:id="rId22"/>
    <p:sldId id="309" r:id="rId23"/>
    <p:sldId id="343" r:id="rId24"/>
  </p:sldIdLst>
  <p:sldSz cx="12192000" cy="6858000"/>
  <p:notesSz cx="7315200" cy="96012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0053" autoAdjust="0"/>
  </p:normalViewPr>
  <p:slideViewPr>
    <p:cSldViewPr snapToGrid="0">
      <p:cViewPr varScale="1">
        <p:scale>
          <a:sx n="94" d="100"/>
          <a:sy n="94" d="100"/>
        </p:scale>
        <p:origin x="10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2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05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20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20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69920" cy="482027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173"/>
            <a:ext cx="3169920" cy="482027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6727B4A3-1757-43C9-8A60-106CDA2E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8903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FB4B1D1-E482-4F47-A2B2-DFAFEE7B6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670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https://hide.me/en/proxy </a:t>
            </a:r>
            <a:r>
              <a:rPr lang="en-US" baseline="0" smtClean="0"/>
              <a:t>to </a:t>
            </a:r>
            <a:r>
              <a:rPr lang="en-US" baseline="0" dirty="0" smtClean="0"/>
              <a:t>hide the IP address of Furman for this lab.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4B1D1-E482-4F47-A2B2-DFAFEE7B6D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1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4B1D1-E482-4F47-A2B2-DFAFEE7B6D5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4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to ride=&gt;*</a:t>
            </a:r>
            <a:r>
              <a:rPr lang="en-US" baseline="0" dirty="0" smtClean="0"/>
              <a:t>  which includes “ride to”, “ride over”,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4B1D1-E482-4F47-A2B2-DFAFEE7B6D5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3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60903E-3BE0-4015-9405-337E73210BE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02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3AD8-F3C2-4BCD-A281-3CA1C800CB4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7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BE19-DDAA-4060-91B5-02C8D958D08C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4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E9FF-FEA3-420F-9990-798250CAA4F5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9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8784-2CEB-4901-9088-CBF20475B56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18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A20E-1416-4FD1-90B8-8988043E9985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12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1040-FBF5-421A-83AF-68F17F5D3C66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47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B35147-9A2C-4E26-9426-113CE5D6B26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4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BE7ACD-AD63-425A-9AF5-3BF2A58748AB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2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0B82-2B6F-43FC-93E8-860C39B58CF7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94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AE5-A225-46B6-9F32-47FDE736C4DA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0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2B9E-5D1D-42B3-BE0C-4E0C12C219B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89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DBC5-8FEB-47E4-AD83-6E625E1A7C80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49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1D81-A56F-4F35-AA7C-2FB24EA84C3A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97F0-76AC-4215-9D97-58D922C6A23C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3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5EEE-B142-441F-9E49-E2DBCDBA29E8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3013-0A13-44B6-AF0B-EB3E27E48A10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6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D62132-C509-4643-9645-9A817B31175C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95652C-8501-409E-8DA7-08F7A6BBB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8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m/ngram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8 – </a:t>
            </a:r>
            <a:br>
              <a:rPr lang="en-US" dirty="0" smtClean="0"/>
            </a:br>
            <a:r>
              <a:rPr lang="en-US" dirty="0" smtClean="0"/>
              <a:t>Text Mining with the Google </a:t>
            </a:r>
            <a:r>
              <a:rPr lang="en-US" dirty="0" err="1" smtClean="0"/>
              <a:t>Ngram</a:t>
            </a:r>
            <a:r>
              <a:rPr lang="en-US" dirty="0" smtClean="0"/>
              <a:t> Viewer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95559" y="1498600"/>
            <a:ext cx="4166141" cy="43053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Hands on searches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Advanced searching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Original research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Team presentation / discussion</a:t>
            </a:r>
          </a:p>
        </p:txBody>
      </p:sp>
    </p:spTree>
    <p:extLst>
      <p:ext uri="{BB962C8B-B14F-4D97-AF65-F5344CB8AC3E}">
        <p14:creationId xmlns:p14="http://schemas.microsoft.com/office/powerpoint/2010/main" val="408272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Inflection Search with _INF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Differentiation of various word forms </a:t>
            </a:r>
          </a:p>
          <a:p>
            <a:pPr lvl="1"/>
            <a:r>
              <a:rPr lang="en-US" dirty="0" smtClean="0"/>
              <a:t>(infinite verb form) </a:t>
            </a:r>
          </a:p>
          <a:p>
            <a:pPr lvl="1"/>
            <a:r>
              <a:rPr lang="en-US" dirty="0" smtClean="0"/>
              <a:t>-ed</a:t>
            </a:r>
          </a:p>
          <a:p>
            <a:pPr lvl="1"/>
            <a:r>
              <a:rPr lang="en-US" dirty="0" smtClean="0"/>
              <a:t>-ing</a:t>
            </a:r>
          </a:p>
          <a:p>
            <a:pPr lvl="1"/>
            <a:r>
              <a:rPr lang="en-US" dirty="0" smtClean="0"/>
              <a:t>-s</a:t>
            </a:r>
          </a:p>
          <a:p>
            <a:pPr lvl="1"/>
            <a:r>
              <a:rPr lang="en-US" dirty="0" smtClean="0"/>
              <a:t>(irregular spellings)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tell_INF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042" y="2285999"/>
            <a:ext cx="5611869" cy="45498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Sensitive / Insensitive Searches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Case Sensitive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Capitalizations and lower cases matter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Case Insensitive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Capitalizations and lower cases do not matter </a:t>
            </a:r>
          </a:p>
          <a:p>
            <a:r>
              <a:rPr lang="en-US" dirty="0" smtClean="0"/>
              <a:t>Case insensitivity will result in a variety of capitalization / lower case mixes and variations for a particular search term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Sensitive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RICO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79" y="2286000"/>
            <a:ext cx="6133035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Insensitive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RICO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076" y="2259556"/>
            <a:ext cx="6106866" cy="45984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Part-of-Speech Tags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Disambiguation of term to defining its usage as a part-of-speech to capture the conceptual usage </a:t>
            </a:r>
          </a:p>
          <a:p>
            <a:r>
              <a:rPr lang="en-US" dirty="0" smtClean="0"/>
              <a:t>May be used as stand-alones (_VERB_) or appended to a verb (play_VERB)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40749659"/>
              </p:ext>
            </p:extLst>
          </p:nvPr>
        </p:nvGraphicFramePr>
        <p:xfrm>
          <a:off x="1368135" y="472258"/>
          <a:ext cx="8824914" cy="5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_NOUN_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_VERB_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_ADJ_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Adjective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_ADV_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Adverb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_PRON_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Pronoun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_DET_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Determiner or article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_ADP_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Adposition (preposition or postposition)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_NUM_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_CONJ_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Conjunction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_PRT_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_ROOT_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of the parse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_START_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a sentence (sentence boundary)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_END_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of a sentence (sentence</a:t>
                      </a:r>
                      <a:r>
                        <a:rPr lang="en-US" baseline="0" dirty="0" smtClean="0"/>
                        <a:t> boundary)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6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play_NOUN, play_VERB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070" y="2298701"/>
            <a:ext cx="7209313" cy="4559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Inflection keyword with part-of-speech text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uy_INF, buy_VERB_INF (buy, buying, bought, buys) </a:t>
            </a:r>
          </a:p>
          <a:p>
            <a:r>
              <a:rPr lang="en-US" dirty="0" smtClean="0"/>
              <a:t>Dependencies with wildcards  </a:t>
            </a:r>
          </a:p>
          <a:p>
            <a:pPr lvl="1"/>
            <a:r>
              <a:rPr lang="en-US" dirty="0" smtClean="0"/>
              <a:t>ride=&gt;*_NOUN   (ride car; ride bike; ride bus)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buy_INF</a:t>
            </a:r>
            <a:r>
              <a:rPr lang="en-US" dirty="0"/>
              <a:t>, </a:t>
            </a:r>
            <a:r>
              <a:rPr lang="en-US" dirty="0" smtClean="0"/>
              <a:t>buy_VERB_INF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500" y="2188357"/>
            <a:ext cx="5974554" cy="4669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40491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Get together with your final project team.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Load the </a:t>
            </a:r>
            <a:r>
              <a:rPr lang="en-US" dirty="0" err="1" smtClean="0"/>
              <a:t>Ngram</a:t>
            </a:r>
            <a:r>
              <a:rPr lang="en-US" dirty="0" smtClean="0"/>
              <a:t> </a:t>
            </a:r>
            <a:r>
              <a:rPr lang="en-US" dirty="0"/>
              <a:t>viewer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books.google.com/ngrams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Spend 20 minutes experimenting with example searches from lecture, and from pages 214-237 of the text.  Make a note of interesting/witty results for later.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Work through the rest of these </a:t>
            </a:r>
            <a:r>
              <a:rPr lang="en-US" dirty="0" err="1" smtClean="0"/>
              <a:t>Powerpoint</a:t>
            </a:r>
            <a:r>
              <a:rPr lang="en-US" dirty="0" smtClean="0"/>
              <a:t> slides on advanced search techniques.  Try each of the examples given </a:t>
            </a:r>
            <a:r>
              <a:rPr lang="en-US" u="sng" dirty="0" smtClean="0"/>
              <a:t>plus at least one more search of the same type that you devise yourselves</a:t>
            </a:r>
            <a:r>
              <a:rPr lang="en-US" dirty="0" smtClean="0"/>
              <a:t>. 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As a team, devise the most interesting/revealing/funny search you can think of.  Don’t settle for your first idea.  Try several and decide which is the best.  Make a screen capture and send it to me with your team names.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At </a:t>
            </a:r>
            <a:r>
              <a:rPr lang="en-US" dirty="0" smtClean="0"/>
              <a:t>3:15 </a:t>
            </a:r>
            <a:r>
              <a:rPr lang="en-US" dirty="0" smtClean="0"/>
              <a:t>p.m. each team will have 5 minutes to present and explain its mini-project results, including a discussion of what causality </a:t>
            </a:r>
            <a:r>
              <a:rPr lang="en-US" i="1" dirty="0" smtClean="0"/>
              <a:t>might</a:t>
            </a:r>
            <a:r>
              <a:rPr lang="en-US" dirty="0" smtClean="0"/>
              <a:t> underlie </a:t>
            </a:r>
            <a:r>
              <a:rPr lang="en-US" dirty="0" smtClean="0"/>
              <a:t>it, or what interesting hypotheses you might have about some </a:t>
            </a:r>
            <a:r>
              <a:rPr lang="en-US" smtClean="0"/>
              <a:t>underlying causality.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8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ride</a:t>
            </a:r>
            <a:r>
              <a:rPr lang="en-US" dirty="0"/>
              <a:t>=&gt;*_</a:t>
            </a:r>
            <a:r>
              <a:rPr lang="en-US" dirty="0" smtClean="0"/>
              <a:t>NOUN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999" y="2230566"/>
            <a:ext cx="7261801" cy="46274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Ngrams at the Starts and Ends of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Sentence Boundary Indicators </a:t>
            </a:r>
          </a:p>
          <a:p>
            <a:pPr lvl="1"/>
            <a:r>
              <a:rPr lang="en-US" dirty="0" smtClean="0"/>
              <a:t>_START_</a:t>
            </a:r>
          </a:p>
          <a:p>
            <a:pPr lvl="1"/>
            <a:r>
              <a:rPr lang="en-US" dirty="0" smtClean="0"/>
              <a:t>_END_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_</a:t>
            </a:r>
            <a:r>
              <a:rPr lang="en-US" dirty="0"/>
              <a:t>START_ The USSR,_START_ The </a:t>
            </a:r>
            <a:r>
              <a:rPr lang="en-US" dirty="0" smtClean="0"/>
              <a:t>US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244" y="2269671"/>
            <a:ext cx="6671148" cy="4588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47" y="4902200"/>
            <a:ext cx="2631440" cy="1879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Ideas for Using the Ngram Viewer for your Fun, Work, and Research?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3" b="10703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Stories to tell friends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Work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2" b="11042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Insights that may affect knowledge and decision-making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Research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8" b="10948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Citable information from the world’s collective knowledge conveyed through books…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than the screen capture, there is nothing to turn in for this lab.  But full and enthusiastic participation will be expected.  Please don’t sit by while your teammates experiment. </a:t>
            </a:r>
          </a:p>
          <a:p>
            <a:r>
              <a:rPr lang="en-US" dirty="0" smtClean="0"/>
              <a:t>Experimentation is the key to this activity.   Have fun with it.  There is no point in rushing, as everyone will be </a:t>
            </a:r>
            <a:r>
              <a:rPr lang="en-US" dirty="0" smtClean="0"/>
              <a:t>engaged </a:t>
            </a:r>
            <a:r>
              <a:rPr lang="en-US" dirty="0" smtClean="0"/>
              <a:t>until </a:t>
            </a:r>
            <a:r>
              <a:rPr lang="en-US" dirty="0" smtClean="0"/>
              <a:t>4:00 </a:t>
            </a:r>
            <a:r>
              <a:rPr lang="en-US" dirty="0" smtClean="0"/>
              <a:t>or so.</a:t>
            </a:r>
          </a:p>
          <a:p>
            <a:r>
              <a:rPr lang="en-US" dirty="0" smtClean="0"/>
              <a:t>Participation from the whole class is expected during the presentation part.  In class these demonstrations have tended to make things very lively.  I expect the same effect in lab – lots of insights, with a few laughs thrown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4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Searches for Fun and Profit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idx="1"/>
          </p:nvPr>
        </p:nvSpPr>
        <p:spPr>
          <a:xfrm>
            <a:off x="6895559" y="1498600"/>
            <a:ext cx="4166141" cy="43053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Try 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Pp. 214-237 in </a:t>
            </a:r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</a:rPr>
              <a:t>uncharted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Lecture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Other examples found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8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(Somewhat More) Advanced Searches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95559" y="1498600"/>
            <a:ext cx="4166141" cy="43053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Try 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Wildcard Extractions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Inflection Searches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Case Sensitivity / Case Insensitivity 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Accessing Tagging (as for Parts of Speech)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Richer Combinations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Some Boolean-based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Starts and ends of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Search  *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use of * to stand in for a word so the Ngram Viewer will display the top ten substitutes </a:t>
            </a:r>
            <a:r>
              <a:rPr lang="en-US" dirty="0" smtClean="0"/>
              <a:t>(of most common stand-in words) for </a:t>
            </a:r>
            <a:r>
              <a:rPr lang="en-US" dirty="0"/>
              <a:t>the asterisk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the * of his life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361" y="2282723"/>
            <a:ext cx="5290456" cy="45967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the * of her life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739" y="2269278"/>
            <a:ext cx="5252483" cy="4579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smtClean="0"/>
              <a:t>a </a:t>
            </a:r>
            <a:r>
              <a:rPr lang="en-US" dirty="0"/>
              <a:t>betrayal of the 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61" y="2253343"/>
            <a:ext cx="6040407" cy="4604657"/>
          </a:xfrm>
          <a:noFill/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652C-8501-409E-8DA7-08F7A6BBB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ad7ce5a1feed5e6b59764fe9999dbe55d4fa8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757</Words>
  <Application>Microsoft Office PowerPoint</Application>
  <PresentationFormat>Widescreen</PresentationFormat>
  <Paragraphs>130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Lab 8 –  Text Mining with the Google Ngram Viewer</vt:lpstr>
      <vt:lpstr>Instructions</vt:lpstr>
      <vt:lpstr>Notes</vt:lpstr>
      <vt:lpstr>Basic Searches for Fun and Profit</vt:lpstr>
      <vt:lpstr>(Somewhat More) Advanced Searches</vt:lpstr>
      <vt:lpstr>Wildcard Search  *  </vt:lpstr>
      <vt:lpstr>&lt;the * of his life&gt;</vt:lpstr>
      <vt:lpstr>&lt;the * of her life&gt;</vt:lpstr>
      <vt:lpstr>&lt;a betrayal of the *&gt;</vt:lpstr>
      <vt:lpstr>Inflection Search with _INF </vt:lpstr>
      <vt:lpstr>&lt;tell_INF&gt;</vt:lpstr>
      <vt:lpstr>Case Sensitive / Insensitive Searches </vt:lpstr>
      <vt:lpstr>Case Sensitive &lt;RICO&gt;</vt:lpstr>
      <vt:lpstr>Case Insensitive &lt;RICO&gt;</vt:lpstr>
      <vt:lpstr>Part-of-Speech Tags </vt:lpstr>
      <vt:lpstr>PowerPoint Presentation</vt:lpstr>
      <vt:lpstr>&lt;play_NOUN, play_VERB&gt;</vt:lpstr>
      <vt:lpstr>Some Combinations</vt:lpstr>
      <vt:lpstr>&lt;buy_INF, buy_VERB_INF&gt;</vt:lpstr>
      <vt:lpstr>&lt;ride=&gt;*_NOUN&gt;</vt:lpstr>
      <vt:lpstr>Ngrams at the Starts and Ends of Sentences</vt:lpstr>
      <vt:lpstr>&lt;_START_ The USSR,_START_ The US&gt;</vt:lpstr>
      <vt:lpstr>Any Ideas for Using the Ngram Viewer for your Fun, Work, and Research?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Google Books Ngram Viewer for “Big Data” Text Corpus Visualizations</dc:title>
  <dc:creator>Shalin Hai-Jew</dc:creator>
  <cp:lastModifiedBy>Kevin Treu</cp:lastModifiedBy>
  <cp:revision>515</cp:revision>
  <cp:lastPrinted>2015-04-13T04:56:59Z</cp:lastPrinted>
  <dcterms:created xsi:type="dcterms:W3CDTF">2014-06-02T17:14:28Z</dcterms:created>
  <dcterms:modified xsi:type="dcterms:W3CDTF">2020-04-06T15:38:05Z</dcterms:modified>
</cp:coreProperties>
</file>