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65" r:id="rId5"/>
    <p:sldId id="325" r:id="rId6"/>
    <p:sldId id="326" r:id="rId7"/>
    <p:sldId id="329" r:id="rId8"/>
    <p:sldId id="327" r:id="rId9"/>
    <p:sldId id="328" r:id="rId10"/>
    <p:sldId id="330" r:id="rId11"/>
    <p:sldId id="321" r:id="rId12"/>
    <p:sldId id="32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A9E6"/>
    <a:srgbClr val="5AC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7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57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28996"/>
            <a:ext cx="9144000" cy="16781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CSC-363</a:t>
            </a:r>
            <a:br>
              <a:rPr lang="en-US" dirty="0" smtClean="0"/>
            </a:br>
            <a:r>
              <a:rPr lang="en-US" dirty="0" smtClean="0"/>
              <a:t>Programming Languages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71489" y="93659"/>
            <a:ext cx="10882312" cy="7921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What is this Course?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01614" y="2535455"/>
            <a:ext cx="1069100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 course to investigate different programming languages and different programming paradigms. It is a survey course and is not a deep-dive course into any one language.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418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71489" y="93659"/>
            <a:ext cx="10882312" cy="7921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Course Content Summary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668019"/>
              </p:ext>
            </p:extLst>
          </p:nvPr>
        </p:nvGraphicFramePr>
        <p:xfrm>
          <a:off x="1267004" y="1260946"/>
          <a:ext cx="9570416" cy="4559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275">
                  <a:extLst>
                    <a:ext uri="{9D8B030D-6E8A-4147-A177-3AD203B41FA5}">
                      <a16:colId xmlns:a16="http://schemas.microsoft.com/office/drawing/2014/main" val="950818836"/>
                    </a:ext>
                  </a:extLst>
                </a:gridCol>
                <a:gridCol w="4028172">
                  <a:extLst>
                    <a:ext uri="{9D8B030D-6E8A-4147-A177-3AD203B41FA5}">
                      <a16:colId xmlns:a16="http://schemas.microsoft.com/office/drawing/2014/main" val="3074998848"/>
                    </a:ext>
                  </a:extLst>
                </a:gridCol>
                <a:gridCol w="1530417">
                  <a:extLst>
                    <a:ext uri="{9D8B030D-6E8A-4147-A177-3AD203B41FA5}">
                      <a16:colId xmlns:a16="http://schemas.microsoft.com/office/drawing/2014/main" val="2914787961"/>
                    </a:ext>
                  </a:extLst>
                </a:gridCol>
                <a:gridCol w="1972552">
                  <a:extLst>
                    <a:ext uri="{9D8B030D-6E8A-4147-A177-3AD203B41FA5}">
                      <a16:colId xmlns:a16="http://schemas.microsoft.com/office/drawing/2014/main" val="1525098641"/>
                    </a:ext>
                  </a:extLst>
                </a:gridCol>
              </a:tblGrid>
              <a:tr h="6969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Language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Concepts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Paradigm(s)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Tool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562465"/>
                  </a:ext>
                </a:extLst>
              </a:tr>
              <a:tr h="63125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General Language Concepts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Call by </a:t>
                      </a:r>
                      <a:r>
                        <a:rPr lang="en-US" sz="1800" dirty="0" smtClean="0"/>
                        <a:t>Name, Scoping, Type Equivalence,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Parameter </a:t>
                      </a:r>
                      <a:r>
                        <a:rPr lang="en-US" sz="1800" dirty="0" smtClean="0"/>
                        <a:t>Binding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461734"/>
                  </a:ext>
                </a:extLst>
              </a:tr>
              <a:tr h="6969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Prolog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Declarative</a:t>
                      </a:r>
                      <a:r>
                        <a:rPr lang="en-US" sz="1800" baseline="0" dirty="0" smtClean="0"/>
                        <a:t> Programming: no control structures, list processing.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Logic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SWI-Prolog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074435"/>
                  </a:ext>
                </a:extLst>
              </a:tr>
              <a:tr h="6969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Scheme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First-class</a:t>
                      </a:r>
                      <a:r>
                        <a:rPr lang="en-US" sz="1800" baseline="0" dirty="0" smtClean="0"/>
                        <a:t> functions,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smtClean="0"/>
                        <a:t>support of symbolic computations, dynamic data structures, and more.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Functional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repl.it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169245"/>
                  </a:ext>
                </a:extLst>
              </a:tr>
              <a:tr h="6969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ML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Pattern</a:t>
                      </a:r>
                      <a:r>
                        <a:rPr lang="en-US" sz="1800" baseline="0" dirty="0" smtClean="0"/>
                        <a:t>-matching, list processing.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Functional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sosml.org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27497"/>
                  </a:ext>
                </a:extLst>
              </a:tr>
              <a:tr h="6969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C++ / ANSI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dirty="0" smtClean="0"/>
                        <a:t>C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Call by </a:t>
                      </a:r>
                      <a:r>
                        <a:rPr lang="en-US" sz="1800" dirty="0" smtClean="0"/>
                        <a:t>reference, Pointers</a:t>
                      </a:r>
                      <a:r>
                        <a:rPr lang="en-US" sz="1800" dirty="0" smtClean="0"/>
                        <a:t>,</a:t>
                      </a:r>
                    </a:p>
                    <a:p>
                      <a:r>
                        <a:rPr lang="en-US" sz="1800" dirty="0" err="1" smtClean="0"/>
                        <a:t>Structs</a:t>
                      </a:r>
                      <a:r>
                        <a:rPr lang="en-US" sz="1800" dirty="0" smtClean="0"/>
                        <a:t>, bit-based operators</a:t>
                      </a:r>
                      <a:r>
                        <a:rPr lang="en-US" sz="1800" baseline="0" dirty="0" smtClean="0"/>
                        <a:t> / operations, function pointers (maybe).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OO</a:t>
                      </a:r>
                    </a:p>
                    <a:p>
                      <a:pPr algn="ctr"/>
                      <a:r>
                        <a:rPr lang="en-US" sz="1800" baseline="0" dirty="0" smtClean="0"/>
                        <a:t>Structured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Visual Studio / </a:t>
                      </a:r>
                      <a:r>
                        <a:rPr lang="en-US" sz="1800" dirty="0" err="1" smtClean="0"/>
                        <a:t>repl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066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3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71489" y="93659"/>
            <a:ext cx="10882312" cy="7921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Prolog (Programming in Logic)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3142" y="2278010"/>
            <a:ext cx="855773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Logic-based language: programs </a:t>
            </a:r>
            <a:r>
              <a:rPr lang="en-US" sz="2400" dirty="0"/>
              <a:t>are Facts and Rules.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Programmers are </a:t>
            </a:r>
            <a:r>
              <a:rPr lang="en-US" sz="2400" dirty="0" smtClean="0"/>
              <a:t>concerned with rule definition</a:t>
            </a:r>
            <a:r>
              <a:rPr lang="en-US" sz="2400" dirty="0"/>
              <a:t>, not execution.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Execution order </a:t>
            </a:r>
            <a:r>
              <a:rPr lang="en-US" sz="2400" dirty="0" smtClean="0"/>
              <a:t>is automatically </a:t>
            </a:r>
            <a:r>
              <a:rPr lang="en-US" sz="2400" dirty="0"/>
              <a:t>determined</a:t>
            </a:r>
            <a:r>
              <a:rPr lang="en-US" sz="2400" dirty="0" smtClean="0"/>
              <a:t>.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Comprehensive search returns all solutions.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159" y="93659"/>
            <a:ext cx="1892645" cy="189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7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71489" y="93659"/>
            <a:ext cx="10882312" cy="7921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Scheme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3143" y="1378048"/>
            <a:ext cx="10959673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LucidaSans"/>
              </a:rPr>
              <a:t>A modern variant of Lisp.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LucidaSans"/>
              </a:rPr>
              <a:t>A </a:t>
            </a:r>
            <a:r>
              <a:rPr lang="en-US" sz="2400" i="1" dirty="0">
                <a:latin typeface="LucidaSans-Italic"/>
              </a:rPr>
              <a:t>Functional </a:t>
            </a:r>
            <a:r>
              <a:rPr lang="en-US" sz="2400" i="1" dirty="0" smtClean="0">
                <a:latin typeface="LucidaSans-Italic"/>
              </a:rPr>
              <a:t>Language</a:t>
            </a:r>
            <a:r>
              <a:rPr lang="en-US" sz="2400" dirty="0" smtClean="0">
                <a:latin typeface="LucidaSans"/>
              </a:rPr>
              <a:t>: Functions </a:t>
            </a:r>
            <a:r>
              <a:rPr lang="en-US" sz="2400" dirty="0">
                <a:latin typeface="LucidaSans"/>
              </a:rPr>
              <a:t>are “first class” </a:t>
            </a:r>
            <a:r>
              <a:rPr lang="en-US" sz="2400" dirty="0" smtClean="0">
                <a:latin typeface="LucidaSans"/>
              </a:rPr>
              <a:t>data values</a:t>
            </a:r>
            <a:r>
              <a:rPr lang="en-US" sz="2400" dirty="0">
                <a:latin typeface="LucidaSans"/>
              </a:rPr>
              <a:t>.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LucidaSans-Italic"/>
              </a:rPr>
              <a:t>Dynamically </a:t>
            </a:r>
            <a:r>
              <a:rPr lang="en-US" sz="2400" i="1" dirty="0" smtClean="0">
                <a:latin typeface="LucidaSans-Italic"/>
              </a:rPr>
              <a:t>Typed</a:t>
            </a:r>
            <a:r>
              <a:rPr lang="en-US" sz="2400" dirty="0" smtClean="0">
                <a:latin typeface="LucidaSans"/>
              </a:rPr>
              <a:t>: A </a:t>
            </a:r>
            <a:r>
              <a:rPr lang="en-US" sz="2400" dirty="0">
                <a:latin typeface="LucidaSans"/>
              </a:rPr>
              <a:t>variable’s type may </a:t>
            </a:r>
            <a:r>
              <a:rPr lang="en-US" sz="2400" dirty="0" smtClean="0">
                <a:latin typeface="LucidaSans"/>
              </a:rPr>
              <a:t>change during </a:t>
            </a:r>
            <a:r>
              <a:rPr lang="en-US" sz="2400" dirty="0">
                <a:latin typeface="LucidaSans"/>
              </a:rPr>
              <a:t>execution; no </a:t>
            </a:r>
            <a:r>
              <a:rPr lang="en-US" sz="2400" dirty="0" smtClean="0">
                <a:latin typeface="LucidaSans"/>
              </a:rPr>
              <a:t>type declarations </a:t>
            </a:r>
            <a:r>
              <a:rPr lang="en-US" sz="2400" dirty="0">
                <a:latin typeface="LucidaSans"/>
              </a:rPr>
              <a:t>are needed.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LucidaSans"/>
              </a:rPr>
              <a:t>All memory allocation </a:t>
            </a:r>
            <a:r>
              <a:rPr lang="en-US" sz="2400" dirty="0" smtClean="0">
                <a:latin typeface="LucidaSans"/>
              </a:rPr>
              <a:t>and deallocation </a:t>
            </a:r>
            <a:r>
              <a:rPr lang="en-US" sz="2400" dirty="0">
                <a:latin typeface="LucidaSans"/>
              </a:rPr>
              <a:t>is </a:t>
            </a:r>
            <a:r>
              <a:rPr lang="en-US" sz="2400" i="1" dirty="0">
                <a:latin typeface="LucidaSans-Italic"/>
              </a:rPr>
              <a:t>automatic</a:t>
            </a:r>
            <a:r>
              <a:rPr lang="en-US" sz="2400" dirty="0">
                <a:latin typeface="LucidaSans"/>
              </a:rPr>
              <a:t>.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LucidaSans"/>
              </a:rPr>
              <a:t>Primary data structures, </a:t>
            </a:r>
            <a:r>
              <a:rPr lang="en-US" sz="2400" dirty="0" smtClean="0">
                <a:latin typeface="LucidaSans"/>
              </a:rPr>
              <a:t>lists and </a:t>
            </a:r>
            <a:r>
              <a:rPr lang="en-US" sz="2400" dirty="0">
                <a:latin typeface="LucidaSans"/>
              </a:rPr>
              <a:t>numbers, are </a:t>
            </a:r>
            <a:r>
              <a:rPr lang="en-US" sz="2400" i="1" dirty="0">
                <a:latin typeface="LucidaSans-Italic"/>
              </a:rPr>
              <a:t>unlimited </a:t>
            </a:r>
            <a:r>
              <a:rPr lang="en-US" sz="2400" dirty="0" smtClean="0">
                <a:latin typeface="LucidaSans"/>
              </a:rPr>
              <a:t>in size </a:t>
            </a:r>
            <a:r>
              <a:rPr lang="en-US" sz="2400" dirty="0">
                <a:latin typeface="LucidaSans"/>
              </a:rPr>
              <a:t>and may grow </a:t>
            </a:r>
            <a:r>
              <a:rPr lang="en-US" sz="2400" dirty="0" smtClean="0">
                <a:latin typeface="LucidaSans"/>
              </a:rPr>
              <a:t>without bound.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LucidaSans-Italic"/>
              </a:rPr>
              <a:t>Continuations </a:t>
            </a:r>
            <a:r>
              <a:rPr lang="en-US" sz="2400" dirty="0">
                <a:latin typeface="LucidaSans"/>
              </a:rPr>
              <a:t>provide a </a:t>
            </a:r>
            <a:r>
              <a:rPr lang="en-US" sz="2400" dirty="0" smtClean="0">
                <a:latin typeface="LucidaSans"/>
              </a:rPr>
              <a:t>novel way </a:t>
            </a:r>
            <a:r>
              <a:rPr lang="en-US" sz="2400" dirty="0">
                <a:latin typeface="LucidaSans"/>
              </a:rPr>
              <a:t>to suspend and “</a:t>
            </a:r>
            <a:r>
              <a:rPr lang="en-US" sz="2400" dirty="0" err="1" smtClean="0">
                <a:latin typeface="LucidaSans"/>
              </a:rPr>
              <a:t>reexecute</a:t>
            </a:r>
            <a:r>
              <a:rPr lang="en-US" sz="2400" dirty="0" smtClean="0">
                <a:latin typeface="LucidaSans"/>
              </a:rPr>
              <a:t>” computations</a:t>
            </a:r>
            <a:r>
              <a:rPr lang="en-US" sz="2400" dirty="0">
                <a:latin typeface="LucidaSans"/>
              </a:rPr>
              <a:t>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956" y="184119"/>
            <a:ext cx="1647620" cy="164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71489" y="93659"/>
            <a:ext cx="10882312" cy="7921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ML (Meta-Language)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3143" y="1378048"/>
            <a:ext cx="10959673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Strong, compile-time </a:t>
            </a:r>
            <a:r>
              <a:rPr lang="en-US" sz="2400" dirty="0" smtClean="0"/>
              <a:t>type checking.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Types </a:t>
            </a:r>
            <a:r>
              <a:rPr lang="en-US" sz="2400" dirty="0"/>
              <a:t>are determined </a:t>
            </a:r>
            <a:r>
              <a:rPr lang="en-US" sz="2400" dirty="0" smtClean="0"/>
              <a:t>by </a:t>
            </a:r>
            <a:r>
              <a:rPr lang="en-US" sz="2400" i="1" dirty="0" smtClean="0"/>
              <a:t>inference </a:t>
            </a:r>
            <a:r>
              <a:rPr lang="en-US" sz="2400" dirty="0"/>
              <a:t>rather </a:t>
            </a:r>
            <a:r>
              <a:rPr lang="en-US" sz="2400" dirty="0" smtClean="0"/>
              <a:t>than declaration.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Naturally </a:t>
            </a:r>
            <a:r>
              <a:rPr lang="en-US" sz="2400" dirty="0"/>
              <a:t>polymorphic (</a:t>
            </a:r>
            <a:r>
              <a:rPr lang="en-US" sz="2400" dirty="0" smtClean="0"/>
              <a:t>one function </a:t>
            </a:r>
            <a:r>
              <a:rPr lang="en-US" sz="2400" dirty="0"/>
              <a:t>declaration can </a:t>
            </a:r>
            <a:r>
              <a:rPr lang="en-US" sz="2400" dirty="0" smtClean="0"/>
              <a:t>be used </a:t>
            </a:r>
            <a:r>
              <a:rPr lang="en-US" sz="2400" dirty="0"/>
              <a:t>with many </a:t>
            </a:r>
            <a:r>
              <a:rPr lang="en-US" sz="2400" dirty="0" smtClean="0"/>
              <a:t>different types).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Pattern-directed programming (you </a:t>
            </a:r>
            <a:r>
              <a:rPr lang="en-US" sz="2400" dirty="0"/>
              <a:t>define patterns that </a:t>
            </a:r>
            <a:r>
              <a:rPr lang="en-US" sz="2400" dirty="0" smtClean="0"/>
              <a:t>are automatically </a:t>
            </a:r>
            <a:r>
              <a:rPr lang="en-US" sz="2400" dirty="0"/>
              <a:t>matched during </a:t>
            </a:r>
            <a:r>
              <a:rPr lang="en-US" sz="2400" dirty="0" smtClean="0"/>
              <a:t>a call).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Typed </a:t>
            </a:r>
            <a:r>
              <a:rPr lang="en-US" sz="2400" dirty="0"/>
              <a:t>exceptions are </a:t>
            </a:r>
            <a:r>
              <a:rPr lang="en-US" sz="2400" dirty="0" smtClean="0"/>
              <a:t>provided.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Abstract </a:t>
            </a:r>
            <a:r>
              <a:rPr lang="en-US" sz="2400" dirty="0"/>
              <a:t>data types, </a:t>
            </a:r>
            <a:r>
              <a:rPr lang="en-US" sz="2400" dirty="0" smtClean="0"/>
              <a:t>with constructors</a:t>
            </a:r>
            <a:r>
              <a:rPr lang="en-US" sz="2400" dirty="0"/>
              <a:t>, are included.</a:t>
            </a:r>
            <a:endParaRPr lang="en-US" sz="3200" dirty="0"/>
          </a:p>
        </p:txBody>
      </p:sp>
      <p:sp>
        <p:nvSpPr>
          <p:cNvPr id="2" name="AutoShape 2" descr="Standard ML of New Jers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615" y="195970"/>
            <a:ext cx="1931586" cy="137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7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71489" y="93659"/>
            <a:ext cx="10882312" cy="7921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 / C++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4642" y="1378048"/>
            <a:ext cx="48913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C++ contains C (and lots more).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(Not Strictly) Object-Oriented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Capabilities for automated memory reclamation.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'</a:t>
            </a:r>
            <a:r>
              <a:rPr lang="en-US" sz="2400" dirty="0" smtClean="0"/>
              <a:t>Generic' programming with templates.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Very complicated (If you say you 'know' it in a job interview make sure you can back up that statement.)</a:t>
            </a: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472" y="187643"/>
            <a:ext cx="1580798" cy="17905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62821" y="1378048"/>
            <a:ext cx="5771439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C: Structured Language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Dynamic Memory Allocation</a:t>
            </a:r>
          </a:p>
          <a:p>
            <a:pPr marL="800100" lvl="1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Deallocation </a:t>
            </a:r>
            <a:r>
              <a:rPr lang="en-US" sz="2400" dirty="0" smtClean="0"/>
              <a:t>depends on user (no garbage collection).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'Low-level'  and thus fast</a:t>
            </a:r>
          </a:p>
          <a:p>
            <a:pPr marL="800100" lvl="1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Most of Python modules are written in C.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Can embed assembly code within.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944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71489" y="93659"/>
            <a:ext cx="10882312" cy="6367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Course Organization Details</a:t>
            </a:r>
            <a:r>
              <a:rPr lang="en-US" smtClean="0"/>
              <a:t>: </a:t>
            </a:r>
            <a:r>
              <a:rPr lang="en-US" smtClean="0"/>
              <a:t>Homework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52001" y="2395054"/>
            <a:ext cx="7773673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</a:rPr>
              <a:t>Homeworks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B050"/>
                </a:solidFill>
              </a:rPr>
              <a:t>Generally due </a:t>
            </a:r>
            <a:r>
              <a:rPr lang="en-US" sz="2400" dirty="0" smtClean="0">
                <a:solidFill>
                  <a:srgbClr val="00B050"/>
                </a:solidFill>
              </a:rPr>
              <a:t>Friday </a:t>
            </a:r>
            <a:r>
              <a:rPr lang="en-US" sz="2400" dirty="0">
                <a:solidFill>
                  <a:srgbClr val="00B050"/>
                </a:solidFill>
              </a:rPr>
              <a:t>at </a:t>
            </a:r>
            <a:r>
              <a:rPr lang="en-US" sz="2400" dirty="0">
                <a:solidFill>
                  <a:srgbClr val="00B050"/>
                </a:solidFill>
              </a:rPr>
              <a:t>4</a:t>
            </a:r>
            <a:r>
              <a:rPr lang="en-US" sz="2400" dirty="0" smtClean="0">
                <a:solidFill>
                  <a:srgbClr val="00B050"/>
                </a:solidFill>
              </a:rPr>
              <a:t>:00pm </a:t>
            </a:r>
            <a:r>
              <a:rPr lang="en-US" sz="2400" dirty="0" smtClean="0">
                <a:solidFill>
                  <a:srgbClr val="00B050"/>
                </a:solidFill>
              </a:rPr>
              <a:t>on Moodle.</a:t>
            </a:r>
            <a:r>
              <a:rPr lang="en-US" sz="2400" dirty="0" smtClean="0"/>
              <a:t>)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Early problems will be paper-based.</a:t>
            </a:r>
          </a:p>
          <a:p>
            <a:pPr marL="800100" lvl="1" indent="-342900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Later problems will require programming; grading for some of these assignments may be by instructor inspection.</a:t>
            </a:r>
          </a:p>
          <a:p>
            <a:pPr marL="800100" lvl="1" indent="-342900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Graded </a:t>
            </a:r>
            <a:r>
              <a:rPr lang="en-US" sz="2000" dirty="0" smtClean="0"/>
              <a:t>for </a:t>
            </a:r>
            <a:r>
              <a:rPr lang="en-US" sz="2000" dirty="0" smtClean="0"/>
              <a:t>correctness.</a:t>
            </a:r>
          </a:p>
          <a:p>
            <a:pPr marL="800100" lvl="1" indent="-342900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Office hours will be offered based on this deadline.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965125" y="1301102"/>
            <a:ext cx="6207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Main learning tools in this course </a:t>
            </a:r>
            <a:r>
              <a:rPr lang="en-US" sz="2800" dirty="0" smtClean="0"/>
              <a:t>(~30%).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987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71489" y="93659"/>
            <a:ext cx="10882312" cy="6367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Course Organization Details: Quizzes and </a:t>
            </a:r>
            <a:r>
              <a:rPr lang="en-US" dirty="0" smtClean="0"/>
              <a:t>Exams</a:t>
            </a:r>
            <a:endParaRPr lang="en-US" dirty="0"/>
          </a:p>
        </p:txBody>
      </p:sp>
      <p:sp>
        <p:nvSpPr>
          <p:cNvPr id="3" name="Content Placeholder 13"/>
          <p:cNvSpPr>
            <a:spLocks noGrp="1"/>
          </p:cNvSpPr>
          <p:nvPr>
            <p:ph idx="1"/>
          </p:nvPr>
        </p:nvSpPr>
        <p:spPr>
          <a:xfrm>
            <a:off x="1199857" y="1740943"/>
            <a:ext cx="9374037" cy="264931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Quizzes (~10%) as a checkup and preparation for exams.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In-class.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Announced.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2 </a:t>
            </a:r>
            <a:r>
              <a:rPr lang="en-US" dirty="0" smtClean="0"/>
              <a:t>midterm exams </a:t>
            </a:r>
            <a:r>
              <a:rPr lang="en-US" dirty="0" smtClean="0"/>
              <a:t>(~25%) </a:t>
            </a:r>
            <a:r>
              <a:rPr lang="en-US" dirty="0" smtClean="0"/>
              <a:t>and cumulative final exam (~25%).</a:t>
            </a:r>
          </a:p>
        </p:txBody>
      </p:sp>
      <p:sp>
        <p:nvSpPr>
          <p:cNvPr id="2" name="Rectangle 1"/>
          <p:cNvSpPr/>
          <p:nvPr/>
        </p:nvSpPr>
        <p:spPr>
          <a:xfrm>
            <a:off x="3018237" y="5751716"/>
            <a:ext cx="57372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 smtClean="0"/>
              <a:t>The remaining 10% is professionalism.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680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E8493412-85DD-4641-9E8A-937B29FD6AA2}" vid="{77E91E09-5010-404D-ADF4-B79FA46D72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0262f94-9f35-4ac3-9a90-690165a166b7"/>
    <ds:schemaRef ds:uri="http://schemas.microsoft.com/office/2006/documentManagement/types"/>
    <ds:schemaRef ds:uri="http://schemas.microsoft.com/office/2006/metadata/properties"/>
    <ds:schemaRef ds:uri="a4f35948-e619-41b3-aa29-22878b09cfd2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2450</TotalTime>
  <Words>497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</vt:lpstr>
      <vt:lpstr>LucidaSans</vt:lpstr>
      <vt:lpstr>LucidaSans-Italic</vt:lpstr>
      <vt:lpstr>Cloud skipper design template</vt:lpstr>
      <vt:lpstr>CSC-363 Programming Languages Structures</vt:lpstr>
      <vt:lpstr>What is this Course?</vt:lpstr>
      <vt:lpstr>Course Content Summary</vt:lpstr>
      <vt:lpstr>Prolog (Programming in Logic)</vt:lpstr>
      <vt:lpstr>Scheme</vt:lpstr>
      <vt:lpstr>ML (Meta-Language)</vt:lpstr>
      <vt:lpstr>C / C++</vt:lpstr>
      <vt:lpstr>Course Organization Details: Homework</vt:lpstr>
      <vt:lpstr>Course Organization Details: Quizzes and Exams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Chris Alvin</dc:creator>
  <cp:lastModifiedBy>Chris Alvin</cp:lastModifiedBy>
  <cp:revision>360</cp:revision>
  <dcterms:created xsi:type="dcterms:W3CDTF">2018-04-18T20:21:45Z</dcterms:created>
  <dcterms:modified xsi:type="dcterms:W3CDTF">2022-01-03T16:29:39Z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