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54"/>
  </p:notesMasterIdLst>
  <p:handoutMasterIdLst>
    <p:handoutMasterId r:id="rId55"/>
  </p:handoutMasterIdLst>
  <p:sldIdLst>
    <p:sldId id="265" r:id="rId5"/>
    <p:sldId id="325" r:id="rId6"/>
    <p:sldId id="330" r:id="rId7"/>
    <p:sldId id="331" r:id="rId8"/>
    <p:sldId id="327" r:id="rId9"/>
    <p:sldId id="332" r:id="rId10"/>
    <p:sldId id="333" r:id="rId11"/>
    <p:sldId id="334" r:id="rId12"/>
    <p:sldId id="336" r:id="rId13"/>
    <p:sldId id="337" r:id="rId14"/>
    <p:sldId id="338" r:id="rId15"/>
    <p:sldId id="339" r:id="rId16"/>
    <p:sldId id="340" r:id="rId17"/>
    <p:sldId id="342" r:id="rId18"/>
    <p:sldId id="341" r:id="rId19"/>
    <p:sldId id="344" r:id="rId20"/>
    <p:sldId id="343" r:id="rId21"/>
    <p:sldId id="346" r:id="rId22"/>
    <p:sldId id="345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62" r:id="rId33"/>
    <p:sldId id="363" r:id="rId34"/>
    <p:sldId id="366" r:id="rId35"/>
    <p:sldId id="364" r:id="rId36"/>
    <p:sldId id="365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2" r:id="rId52"/>
    <p:sldId id="38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7B1"/>
    <a:srgbClr val="EBA9E6"/>
    <a:srgbClr val="5A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5" y="56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8996"/>
            <a:ext cx="9144000" cy="1678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Characteristics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948605"/>
            <a:ext cx="63117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</a:t>
            </a:r>
          </a:p>
          <a:p>
            <a:pPr lvl="1"/>
            <a:r>
              <a:rPr lang="en-US" dirty="0"/>
              <a:t>Correspondence between a variable use </a:t>
            </a:r>
            <a:r>
              <a:rPr lang="en-US" dirty="0" smtClean="0"/>
              <a:t>and declaration is </a:t>
            </a:r>
            <a:r>
              <a:rPr lang="en-US" dirty="0"/>
              <a:t>known at compile </a:t>
            </a:r>
            <a:r>
              <a:rPr lang="en-US" dirty="0" smtClean="0"/>
              <a:t>time.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Dynamic</a:t>
            </a:r>
          </a:p>
          <a:p>
            <a:pPr lvl="1"/>
            <a:r>
              <a:rPr lang="en-US" dirty="0"/>
              <a:t>Correspondence determined at </a:t>
            </a:r>
            <a:r>
              <a:rPr lang="en-US" dirty="0" smtClean="0"/>
              <a:t>runtime via the runtime </a:t>
            </a:r>
            <a:r>
              <a:rPr lang="en-US" i="1" dirty="0" smtClean="0"/>
              <a:t>stack</a:t>
            </a:r>
            <a:r>
              <a:rPr lang="en-US" dirty="0" smtClean="0"/>
              <a:t>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23" y="785002"/>
            <a:ext cx="3356379" cy="5829595"/>
          </a:xfrm>
          <a:prstGeom prst="rect">
            <a:avLst/>
          </a:prstGeom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Static vs. Dynamic Scoping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3196" y="6245265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70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8" y="770626"/>
            <a:ext cx="6078747" cy="5136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6099" y="64150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uses and declarations are OK in this Java code?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Static Scoping Exercise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71" y="1097137"/>
            <a:ext cx="4953000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271" y="3536110"/>
            <a:ext cx="4600575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71" y="5454943"/>
            <a:ext cx="2895600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435" y="5188243"/>
            <a:ext cx="29337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Static vs. Dynamic Scoping Exercise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256" y="1170673"/>
            <a:ext cx="27845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include&lt;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20;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f();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g());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17630" y="5143649"/>
            <a:ext cx="353683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59788" y="3901536"/>
            <a:ext cx="448574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19532" y="2449423"/>
            <a:ext cx="304800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176069" y="1689852"/>
            <a:ext cx="695863" cy="73612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17630" y="630003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27233" y="1148595"/>
            <a:ext cx="27845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include&lt;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 smtClean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20;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f();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g());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0; 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75607" y="5121571"/>
            <a:ext cx="353683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42894" y="3988768"/>
            <a:ext cx="11013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u="sng" dirty="0" smtClean="0"/>
              <a:t>Call Stack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9785230" y="4358100"/>
            <a:ext cx="816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x: 20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83261" y="2427345"/>
            <a:ext cx="264544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20641" y="3871052"/>
            <a:ext cx="353683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85230" y="4664025"/>
            <a:ext cx="8166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x: 10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979434" y="2700069"/>
            <a:ext cx="1751162" cy="177991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77841" y="627795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 20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25087" y="1426590"/>
            <a:ext cx="1213449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24136" y="3635620"/>
            <a:ext cx="1213449" cy="235432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00896" y="722191"/>
            <a:ext cx="356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State the output with static scoping.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47147" y="739001"/>
            <a:ext cx="391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State the output with dynamic scoping.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/>
      <p:bldP spid="20" grpId="0" animBg="1"/>
      <p:bldP spid="23" grpId="0"/>
      <p:bldP spid="24" grpId="0" animBg="1"/>
      <p:bldP spid="25" grpId="0" animBg="1"/>
      <p:bldP spid="26" grpId="0"/>
      <p:bldP spid="29" grpId="0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210" y="1122044"/>
            <a:ext cx="20382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0;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f1();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g();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f2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g();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f1() {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10;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g();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f2() {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20;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f1();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g();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g() {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print(x);  </a:t>
            </a:r>
            <a:endParaRPr lang="en-US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8136" y="1199072"/>
            <a:ext cx="496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print, assuming dynamic scoping?</a:t>
            </a:r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Dynamic Scoping Exercise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8973" y="1912798"/>
            <a:ext cx="511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i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i="0" dirty="0" smtClean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20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US" sz="1600" i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51132" y="63536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62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Dynamic Scoping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5828" y="1917726"/>
            <a:ext cx="10340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Sans"/>
              </a:rPr>
              <a:t>Dynamic scoping makes </a:t>
            </a:r>
            <a:r>
              <a:rPr lang="en-US" sz="2400" dirty="0" smtClean="0">
                <a:latin typeface="LucidaSans"/>
              </a:rPr>
              <a:t>type checking </a:t>
            </a:r>
            <a:r>
              <a:rPr lang="en-US" sz="2400" dirty="0">
                <a:latin typeface="LucidaSans"/>
              </a:rPr>
              <a:t>and variable </a:t>
            </a:r>
            <a:r>
              <a:rPr lang="en-US" sz="2400" dirty="0" smtClean="0">
                <a:latin typeface="LucidaSans"/>
              </a:rPr>
              <a:t>access harder </a:t>
            </a:r>
            <a:r>
              <a:rPr lang="en-US" sz="2400" dirty="0">
                <a:latin typeface="LucidaSans"/>
              </a:rPr>
              <a:t>and more costly </a:t>
            </a:r>
            <a:r>
              <a:rPr lang="en-US" sz="2400" dirty="0" smtClean="0">
                <a:latin typeface="LucidaSans"/>
              </a:rPr>
              <a:t>than static </a:t>
            </a:r>
            <a:r>
              <a:rPr lang="en-US" sz="2400" dirty="0">
                <a:latin typeface="LucidaSans"/>
              </a:rPr>
              <a:t>scoping. (Why?)</a:t>
            </a:r>
          </a:p>
          <a:p>
            <a:endParaRPr lang="en-US" sz="2400" dirty="0" smtClean="0">
              <a:latin typeface="LucidaSans"/>
            </a:endParaRPr>
          </a:p>
          <a:p>
            <a:r>
              <a:rPr lang="en-US" sz="2400" dirty="0" smtClean="0">
                <a:latin typeface="LucidaSans"/>
              </a:rPr>
              <a:t>However</a:t>
            </a:r>
            <a:r>
              <a:rPr lang="en-US" sz="2400" dirty="0">
                <a:latin typeface="LucidaSans"/>
              </a:rPr>
              <a:t>, dynamic </a:t>
            </a:r>
            <a:r>
              <a:rPr lang="en-US" sz="2400" dirty="0" smtClean="0">
                <a:latin typeface="LucidaSans"/>
              </a:rPr>
              <a:t>scoping does </a:t>
            </a:r>
            <a:r>
              <a:rPr lang="en-US" sz="2400" dirty="0">
                <a:latin typeface="LucidaSans"/>
              </a:rPr>
              <a:t>allow a notion of </a:t>
            </a:r>
            <a:r>
              <a:rPr lang="en-US" sz="2400" dirty="0" smtClean="0">
                <a:latin typeface="LucidaSans"/>
              </a:rPr>
              <a:t>an “extended </a:t>
            </a:r>
            <a:r>
              <a:rPr lang="en-US" sz="2400" dirty="0">
                <a:latin typeface="LucidaSans"/>
              </a:rPr>
              <a:t>scope” in </a:t>
            </a:r>
            <a:r>
              <a:rPr lang="en-US" sz="2400" dirty="0" smtClean="0">
                <a:latin typeface="LucidaSans"/>
              </a:rPr>
              <a:t>which declarations </a:t>
            </a:r>
            <a:r>
              <a:rPr lang="en-US" sz="2400" dirty="0">
                <a:latin typeface="LucidaSans"/>
              </a:rPr>
              <a:t>extend </a:t>
            </a:r>
            <a:r>
              <a:rPr lang="en-US" sz="2400" dirty="0" smtClean="0">
                <a:latin typeface="LucidaSans"/>
              </a:rPr>
              <a:t>to subprograms </a:t>
            </a:r>
            <a:r>
              <a:rPr lang="en-US" sz="2400" dirty="0">
                <a:latin typeface="LucidaSans"/>
              </a:rPr>
              <a:t>called within </a:t>
            </a:r>
            <a:r>
              <a:rPr lang="en-US" sz="2400" dirty="0" smtClean="0">
                <a:latin typeface="LucidaSans"/>
              </a:rPr>
              <a:t>that scope</a:t>
            </a:r>
            <a:r>
              <a:rPr lang="en-US" sz="2400" dirty="0">
                <a:latin typeface="LucidaSans"/>
              </a:rPr>
              <a:t>.</a:t>
            </a:r>
          </a:p>
          <a:p>
            <a:endParaRPr lang="en-US" sz="2400" dirty="0" smtClean="0">
              <a:latin typeface="LucidaSans"/>
            </a:endParaRPr>
          </a:p>
          <a:p>
            <a:r>
              <a:rPr lang="en-US" sz="2400" dirty="0" smtClean="0">
                <a:latin typeface="LucidaSans"/>
              </a:rPr>
              <a:t>Though </a:t>
            </a:r>
            <a:r>
              <a:rPr lang="en-US" sz="2400" dirty="0">
                <a:latin typeface="LucidaSans"/>
              </a:rPr>
              <a:t>dynamic scoping </a:t>
            </a:r>
            <a:r>
              <a:rPr lang="en-US" sz="2400" dirty="0" smtClean="0">
                <a:latin typeface="LucidaSans"/>
              </a:rPr>
              <a:t>may seen </a:t>
            </a:r>
            <a:r>
              <a:rPr lang="en-US" sz="2400" dirty="0">
                <a:latin typeface="LucidaSans"/>
              </a:rPr>
              <a:t>a bit bizarre, it is </a:t>
            </a:r>
            <a:r>
              <a:rPr lang="en-US" sz="2400" dirty="0" smtClean="0">
                <a:latin typeface="LucidaSans"/>
              </a:rPr>
              <a:t>related </a:t>
            </a:r>
            <a:r>
              <a:rPr lang="en-US" sz="2400" dirty="0">
                <a:latin typeface="LucidaSans"/>
              </a:rPr>
              <a:t>to </a:t>
            </a:r>
            <a:r>
              <a:rPr lang="en-US" sz="2400" i="1" dirty="0">
                <a:latin typeface="LucidaSans-Italic"/>
              </a:rPr>
              <a:t>virtual </a:t>
            </a:r>
            <a:r>
              <a:rPr lang="en-US" sz="2400" i="1" dirty="0" smtClean="0">
                <a:latin typeface="LucidaSans-Italic"/>
              </a:rPr>
              <a:t>functions </a:t>
            </a:r>
            <a:r>
              <a:rPr lang="en-US" sz="2400" dirty="0" smtClean="0">
                <a:latin typeface="LucidaSans"/>
              </a:rPr>
              <a:t>used </a:t>
            </a:r>
            <a:r>
              <a:rPr lang="en-US" sz="2400" dirty="0">
                <a:latin typeface="LucidaSans"/>
              </a:rPr>
              <a:t>in C++ and Java.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78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Virtual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61804" y="2563922"/>
            <a:ext cx="46287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Sans"/>
              </a:rPr>
              <a:t>A function declared in a </a:t>
            </a:r>
            <a:r>
              <a:rPr lang="en-US" dirty="0" smtClean="0">
                <a:latin typeface="LucidaSans"/>
              </a:rPr>
              <a:t>class,</a:t>
            </a:r>
            <a:r>
              <a:rPr lang="en-US" dirty="0" smtClean="0">
                <a:latin typeface="Consolas" panose="020B0609020204030204" pitchFamily="49" charset="0"/>
              </a:rPr>
              <a:t> C</a:t>
            </a:r>
            <a:r>
              <a:rPr lang="en-US" dirty="0">
                <a:latin typeface="LucidaSans"/>
              </a:rPr>
              <a:t>, may be </a:t>
            </a:r>
            <a:r>
              <a:rPr lang="en-US" dirty="0" err="1">
                <a:latin typeface="LucidaSans"/>
              </a:rPr>
              <a:t>redeclared</a:t>
            </a:r>
            <a:r>
              <a:rPr lang="en-US" dirty="0">
                <a:latin typeface="LucidaSans"/>
              </a:rPr>
              <a:t> in a </a:t>
            </a:r>
            <a:r>
              <a:rPr lang="en-US" dirty="0" smtClean="0">
                <a:latin typeface="LucidaSans"/>
              </a:rPr>
              <a:t>class derived </a:t>
            </a:r>
            <a:r>
              <a:rPr lang="en-US" dirty="0">
                <a:latin typeface="LucidaSans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LucidaSans"/>
              </a:rPr>
              <a:t>.</a:t>
            </a:r>
          </a:p>
          <a:p>
            <a:endParaRPr lang="en-US" dirty="0">
              <a:latin typeface="LucidaSans"/>
            </a:endParaRPr>
          </a:p>
          <a:p>
            <a:r>
              <a:rPr lang="en-US" dirty="0" smtClean="0">
                <a:latin typeface="LucidaSans"/>
              </a:rPr>
              <a:t>We require </a:t>
            </a:r>
            <a:r>
              <a:rPr lang="en-US" i="1" dirty="0" smtClean="0">
                <a:latin typeface="LucidaSans"/>
              </a:rPr>
              <a:t>uniformity </a:t>
            </a:r>
            <a:r>
              <a:rPr lang="en-US" i="1" dirty="0">
                <a:latin typeface="LucidaSans"/>
              </a:rPr>
              <a:t>of </a:t>
            </a:r>
            <a:r>
              <a:rPr lang="en-US" i="1" dirty="0" err="1" smtClean="0">
                <a:latin typeface="LucidaSans"/>
              </a:rPr>
              <a:t>redeclaration</a:t>
            </a:r>
            <a:r>
              <a:rPr lang="en-US" dirty="0" smtClean="0">
                <a:latin typeface="LucidaSans"/>
              </a:rPr>
              <a:t>: all method redefinitions must have the same method signature and thus </a:t>
            </a:r>
            <a:r>
              <a:rPr lang="en-US" i="1" dirty="0" smtClean="0">
                <a:latin typeface="LucidaSans-Italic"/>
              </a:rPr>
              <a:t>all </a:t>
            </a:r>
            <a:r>
              <a:rPr lang="en-US" dirty="0" smtClean="0">
                <a:latin typeface="LucidaSans-Italic"/>
              </a:rPr>
              <a:t>method </a:t>
            </a:r>
            <a:r>
              <a:rPr lang="en-US" dirty="0" smtClean="0">
                <a:latin typeface="LucidaSans"/>
              </a:rPr>
              <a:t>calls, including </a:t>
            </a:r>
            <a:r>
              <a:rPr lang="en-US" dirty="0">
                <a:latin typeface="LucidaSans"/>
              </a:rPr>
              <a:t>those in </a:t>
            </a:r>
            <a:r>
              <a:rPr lang="en-US" dirty="0" smtClean="0">
                <a:latin typeface="LucidaSans"/>
              </a:rPr>
              <a:t>methods within class</a:t>
            </a:r>
            <a:r>
              <a:rPr lang="en-US" dirty="0" smtClean="0">
                <a:latin typeface="Consolas" panose="020B0609020204030204" pitchFamily="49" charset="0"/>
              </a:rPr>
              <a:t> C </a:t>
            </a:r>
            <a:r>
              <a:rPr lang="en-US" dirty="0" smtClean="0">
                <a:latin typeface="LucidaSans"/>
              </a:rPr>
              <a:t>are consistent.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1766" y="1145512"/>
            <a:ext cx="67000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 rules!"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 rules!"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D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dvar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dvar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.TestIt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cvar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.TestIt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19591"/>
          <a:stretch/>
        </p:blipFill>
        <p:spPr>
          <a:xfrm>
            <a:off x="5028496" y="4872246"/>
            <a:ext cx="933450" cy="206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245" y="5377149"/>
            <a:ext cx="2960559" cy="7851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09418" y="6186878"/>
            <a:ext cx="2344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LucidaSans"/>
              </a:rPr>
              <a:t>Statically scoped compilation problem.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938131" y="63536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6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Limiting Scope and Lifetime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5512" y="1001861"/>
            <a:ext cx="10764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Sans"/>
              </a:rPr>
              <a:t>Limited scopes </a:t>
            </a:r>
            <a:r>
              <a:rPr lang="en-US" sz="2400" dirty="0" smtClean="0">
                <a:latin typeface="LucidaSans"/>
              </a:rPr>
              <a:t>enhance code readability. </a:t>
            </a:r>
            <a:r>
              <a:rPr lang="en-US" sz="2400" dirty="0" smtClean="0"/>
              <a:t>Some </a:t>
            </a:r>
            <a:r>
              <a:rPr lang="en-US" sz="2400" dirty="0"/>
              <a:t>languages allow </a:t>
            </a:r>
            <a:r>
              <a:rPr lang="en-US" sz="2400" dirty="0" smtClean="0"/>
              <a:t>an explicit </a:t>
            </a:r>
            <a:r>
              <a:rPr lang="en-US" sz="2400" dirty="0"/>
              <a:t>binding of an </a:t>
            </a:r>
            <a:r>
              <a:rPr lang="en-US" sz="2400" dirty="0" smtClean="0"/>
              <a:t>identifier for </a:t>
            </a:r>
            <a:r>
              <a:rPr lang="en-US" sz="2400" dirty="0"/>
              <a:t>a fixed </a:t>
            </a:r>
            <a:r>
              <a:rPr lang="en-US" sz="2400" dirty="0" smtClean="0"/>
              <a:t>scope.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2348" y="5181580"/>
            <a:ext cx="8693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ucidaSans"/>
              </a:rPr>
              <a:t>A declaration may appear wherever a statement or expression is allowed.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302962" y="2999418"/>
            <a:ext cx="29456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type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statements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076031" y="2231472"/>
            <a:ext cx="2508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C, C++, C#, Java, etc.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854441" y="2999418"/>
            <a:ext cx="24016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id = </a:t>
            </a:r>
            <a:r>
              <a:rPr lang="en-US" sz="2000" dirty="0" err="1">
                <a:latin typeface="Consolas" panose="020B0609020204030204" pitchFamily="49" charset="0"/>
              </a:rPr>
              <a:t>val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statements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07602" y="2231472"/>
            <a:ext cx="3105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ML, Scheme, etc.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938131" y="6353607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5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Scope vs. Lifetime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852" y="1799261"/>
            <a:ext cx="11042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ucidaSans-Italic"/>
              </a:rPr>
              <a:t>But</a:t>
            </a:r>
            <a:r>
              <a:rPr lang="en-US" sz="2000" dirty="0" smtClean="0">
                <a:latin typeface="LucidaSans"/>
              </a:rPr>
              <a:t>, it </a:t>
            </a:r>
            <a:r>
              <a:rPr lang="en-US" sz="2000" dirty="0">
                <a:latin typeface="LucidaSans"/>
              </a:rPr>
              <a:t>is possible to have a </a:t>
            </a:r>
            <a:r>
              <a:rPr lang="en-US" sz="2000" dirty="0" smtClean="0">
                <a:latin typeface="LucidaSans"/>
              </a:rPr>
              <a:t>run-time object’s </a:t>
            </a:r>
            <a:r>
              <a:rPr lang="en-US" sz="2000" dirty="0">
                <a:latin typeface="LucidaSans"/>
              </a:rPr>
              <a:t>lifetime </a:t>
            </a:r>
            <a:r>
              <a:rPr lang="en-US" sz="2000" dirty="0">
                <a:latin typeface="LucidaSans-Italic"/>
              </a:rPr>
              <a:t>exceed </a:t>
            </a:r>
            <a:r>
              <a:rPr lang="en-US" sz="2000" dirty="0" smtClean="0">
                <a:latin typeface="LucidaSans"/>
              </a:rPr>
              <a:t>the scope </a:t>
            </a:r>
            <a:r>
              <a:rPr lang="en-US" sz="2000" dirty="0">
                <a:latin typeface="LucidaSans"/>
              </a:rPr>
              <a:t>of its identifier. </a:t>
            </a:r>
            <a:r>
              <a:rPr lang="en-US" sz="2000" dirty="0" smtClean="0">
                <a:latin typeface="LucidaSans"/>
              </a:rPr>
              <a:t>An example </a:t>
            </a:r>
            <a:r>
              <a:rPr lang="en-US" sz="2000" dirty="0">
                <a:latin typeface="LucidaSans"/>
              </a:rPr>
              <a:t>of this is </a:t>
            </a:r>
            <a:r>
              <a:rPr lang="en-US" sz="2000" i="1" dirty="0">
                <a:solidFill>
                  <a:srgbClr val="FF0000"/>
                </a:solidFill>
                <a:latin typeface="LucidaSans-Italic"/>
              </a:rPr>
              <a:t>static</a:t>
            </a:r>
            <a:r>
              <a:rPr lang="en-US" sz="2000" dirty="0">
                <a:latin typeface="LucidaSans-Italic"/>
              </a:rPr>
              <a:t> </a:t>
            </a:r>
            <a:r>
              <a:rPr lang="en-US" sz="2000" dirty="0" smtClean="0">
                <a:latin typeface="LucidaSans-Italic"/>
              </a:rPr>
              <a:t>(C/C++) </a:t>
            </a:r>
            <a:r>
              <a:rPr lang="en-US" sz="2000" dirty="0" smtClean="0">
                <a:latin typeface="LucidaSans"/>
              </a:rPr>
              <a:t>or </a:t>
            </a:r>
            <a:r>
              <a:rPr lang="en-US" sz="2000" i="1" dirty="0" smtClean="0">
                <a:solidFill>
                  <a:srgbClr val="00B0F0"/>
                </a:solidFill>
                <a:latin typeface="LucidaSans-Italic"/>
              </a:rPr>
              <a:t>own</a:t>
            </a:r>
            <a:r>
              <a:rPr lang="en-US" sz="2000" dirty="0" smtClean="0">
                <a:latin typeface="LucidaSans-Italic"/>
              </a:rPr>
              <a:t> (ALGOL-60) </a:t>
            </a:r>
            <a:r>
              <a:rPr lang="en-US" sz="2000" dirty="0" smtClean="0">
                <a:latin typeface="LucidaSans"/>
              </a:rPr>
              <a:t>variables</a:t>
            </a:r>
            <a:r>
              <a:rPr lang="en-US" sz="2000" dirty="0">
                <a:latin typeface="LucidaSans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94852" y="949958"/>
            <a:ext cx="11085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LucidaSans"/>
              </a:rPr>
              <a:t>It is usually required that </a:t>
            </a:r>
            <a:r>
              <a:rPr lang="en-US" sz="2000" dirty="0" smtClean="0">
                <a:latin typeface="LucidaSans"/>
              </a:rPr>
              <a:t>the lifetime </a:t>
            </a:r>
            <a:r>
              <a:rPr lang="en-US" sz="2000" dirty="0">
                <a:latin typeface="LucidaSans"/>
              </a:rPr>
              <a:t>of a run-time object </a:t>
            </a:r>
            <a:r>
              <a:rPr lang="en-US" sz="2000" dirty="0" smtClean="0">
                <a:latin typeface="LucidaSans"/>
              </a:rPr>
              <a:t>at least </a:t>
            </a:r>
            <a:r>
              <a:rPr lang="en-US" sz="2000" dirty="0">
                <a:latin typeface="LucidaSans"/>
              </a:rPr>
              <a:t>cover the scope of </a:t>
            </a:r>
            <a:r>
              <a:rPr lang="en-US" sz="2000" dirty="0" smtClean="0">
                <a:latin typeface="LucidaSans"/>
              </a:rPr>
              <a:t>the identifier</a:t>
            </a:r>
            <a:r>
              <a:rPr lang="en-US" sz="2000" dirty="0">
                <a:latin typeface="LucidaSans"/>
              </a:rPr>
              <a:t>. That is, </a:t>
            </a:r>
            <a:r>
              <a:rPr lang="en-US" sz="2000" dirty="0" smtClean="0">
                <a:latin typeface="LucidaSans"/>
              </a:rPr>
              <a:t>whenever you </a:t>
            </a:r>
            <a:r>
              <a:rPr lang="en-US" sz="2000" dirty="0">
                <a:latin typeface="LucidaSans"/>
              </a:rPr>
              <a:t>can access an identifier, </a:t>
            </a:r>
            <a:r>
              <a:rPr lang="en-US" sz="2000" dirty="0" smtClean="0">
                <a:latin typeface="LucidaSans"/>
              </a:rPr>
              <a:t>the run-time </a:t>
            </a:r>
            <a:r>
              <a:rPr lang="en-US" sz="2000" dirty="0">
                <a:latin typeface="LucidaSans"/>
              </a:rPr>
              <a:t>object it </a:t>
            </a:r>
            <a:r>
              <a:rPr lang="en-US" sz="2000" dirty="0" smtClean="0">
                <a:latin typeface="LucidaSans"/>
              </a:rPr>
              <a:t>denotes better </a:t>
            </a:r>
            <a:r>
              <a:rPr lang="en-US" sz="2000" dirty="0">
                <a:latin typeface="LucidaSans"/>
              </a:rPr>
              <a:t>exist.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93436" y="2648564"/>
            <a:ext cx="39601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cstdio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100;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counter++);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85" y="3426950"/>
            <a:ext cx="435752" cy="22912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52493" y="2842123"/>
            <a:ext cx="405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Sans"/>
              </a:rPr>
              <a:t>Each call 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count </a:t>
            </a:r>
            <a:r>
              <a:rPr lang="en-US" dirty="0">
                <a:latin typeface="LucidaSans"/>
              </a:rPr>
              <a:t>prints </a:t>
            </a:r>
            <a:r>
              <a:rPr lang="en-US" dirty="0" smtClean="0">
                <a:latin typeface="LucidaSans"/>
              </a:rPr>
              <a:t>a different value </a:t>
            </a:r>
            <a:r>
              <a:rPr lang="en-US" dirty="0">
                <a:latin typeface="LucidaSans"/>
              </a:rPr>
              <a:t>of </a:t>
            </a:r>
            <a:r>
              <a:rPr lang="en-US" sz="1600" dirty="0" smtClean="0">
                <a:latin typeface="Courier-Bold"/>
              </a:rPr>
              <a:t>counter</a:t>
            </a:r>
            <a:r>
              <a:rPr lang="en-US" sz="1600" b="1" dirty="0" smtClean="0">
                <a:latin typeface="Courier-Bold"/>
              </a:rPr>
              <a:t> </a:t>
            </a:r>
            <a:r>
              <a:rPr lang="en-US" dirty="0" smtClean="0">
                <a:latin typeface="LucidaSans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100</a:t>
            </a:r>
            <a:r>
              <a:rPr lang="en-US" dirty="0">
                <a:latin typeface="LucidaSans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101</a:t>
            </a:r>
            <a:r>
              <a:rPr lang="en-US" dirty="0">
                <a:latin typeface="LucidaSans"/>
              </a:rPr>
              <a:t>, </a:t>
            </a:r>
            <a:r>
              <a:rPr lang="en-US" dirty="0" smtClean="0">
                <a:latin typeface="LucidaSans"/>
              </a:rPr>
              <a:t>...)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59" y="4899570"/>
            <a:ext cx="4105275" cy="542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30116" y="6353607"/>
            <a:ext cx="132577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6-7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897859" y="3585545"/>
            <a:ext cx="4012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Sans"/>
              </a:rPr>
              <a:t>Variable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counter </a:t>
            </a:r>
            <a:r>
              <a:rPr lang="en-US" dirty="0">
                <a:latin typeface="LucidaSans"/>
              </a:rPr>
              <a:t>retains its value across calls, but </a:t>
            </a:r>
            <a:r>
              <a:rPr lang="en-US" i="1" dirty="0">
                <a:latin typeface="LucidaSans"/>
              </a:rPr>
              <a:t>cannot</a:t>
            </a:r>
            <a:r>
              <a:rPr lang="en-US" dirty="0">
                <a:latin typeface="LucidaSans"/>
              </a:rPr>
              <a:t> be accessed by other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Blocks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794059" y="1059543"/>
            <a:ext cx="9399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ucidaSans"/>
              </a:rPr>
              <a:t>For lightweight, temporary groupings of data, there </a:t>
            </a:r>
            <a:r>
              <a:rPr lang="en-US" sz="2000" dirty="0">
                <a:latin typeface="LucidaSans"/>
              </a:rPr>
              <a:t>is also the notion </a:t>
            </a:r>
            <a:r>
              <a:rPr lang="en-US" sz="2000" dirty="0" smtClean="0">
                <a:latin typeface="LucidaSans"/>
              </a:rPr>
              <a:t>of </a:t>
            </a:r>
            <a:r>
              <a:rPr lang="en-US" sz="2000" i="1" dirty="0" smtClean="0">
                <a:latin typeface="LucidaSans-Italic"/>
              </a:rPr>
              <a:t>blocks</a:t>
            </a:r>
            <a:r>
              <a:rPr lang="en-US" sz="2000" dirty="0" smtClean="0">
                <a:latin typeface="LucidaSans"/>
              </a:rPr>
              <a:t>:</a:t>
            </a:r>
            <a:endParaRPr lang="en-US" sz="2000" dirty="0">
              <a:latin typeface="Lucida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158" y="1789678"/>
            <a:ext cx="3082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re = 0.0;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3229" y="4048202"/>
            <a:ext cx="1000834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Blocks are </a:t>
            </a:r>
            <a:r>
              <a:rPr lang="en-US" sz="2400" dirty="0" smtClean="0"/>
              <a:t>code structures:</a:t>
            </a:r>
            <a:endParaRPr lang="en-US" sz="2400" dirty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Blocks </a:t>
            </a:r>
            <a:r>
              <a:rPr lang="en-US" sz="2000" i="1" dirty="0"/>
              <a:t>cannot </a:t>
            </a:r>
            <a:r>
              <a:rPr lang="en-US" sz="2000" dirty="0"/>
              <a:t>be dynamically created during execution; they are “built into” a program.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They may </a:t>
            </a:r>
            <a:r>
              <a:rPr lang="en-US" sz="2000" dirty="0"/>
              <a:t>contain both code </a:t>
            </a:r>
            <a:r>
              <a:rPr lang="en-US" sz="2000" dirty="0" smtClean="0"/>
              <a:t>and data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Locals </a:t>
            </a:r>
            <a:r>
              <a:rPr lang="en-US" sz="2000" dirty="0"/>
              <a:t>in a block </a:t>
            </a:r>
            <a:r>
              <a:rPr lang="en-US" sz="2000" i="1" dirty="0" smtClean="0"/>
              <a:t>are not </a:t>
            </a:r>
            <a:r>
              <a:rPr lang="en-US" sz="2000" dirty="0" smtClean="0"/>
              <a:t>visible outside </a:t>
            </a:r>
            <a:r>
              <a:rPr lang="en-US" sz="2000" dirty="0"/>
              <a:t>the block.</a:t>
            </a:r>
          </a:p>
        </p:txBody>
      </p:sp>
    </p:spTree>
    <p:extLst>
      <p:ext uri="{BB962C8B-B14F-4D97-AF65-F5344CB8AC3E}">
        <p14:creationId xmlns:p14="http://schemas.microsoft.com/office/powerpoint/2010/main" val="1361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Aggregators:</a:t>
            </a:r>
            <a:r>
              <a:rPr lang="en-US" sz="3800" dirty="0" smtClean="0">
                <a:latin typeface="Consolas" panose="020B0609020204030204" pitchFamily="49" charset="0"/>
              </a:rPr>
              <a:t> </a:t>
            </a:r>
            <a:r>
              <a:rPr lang="en-US" sz="3800" dirty="0" err="1" smtClean="0">
                <a:latin typeface="Consolas" panose="020B0609020204030204" pitchFamily="49" charset="0"/>
              </a:rPr>
              <a:t>struct</a:t>
            </a:r>
            <a:r>
              <a:rPr lang="en-US" sz="3800" dirty="0" err="1" smtClean="0"/>
              <a:t>s</a:t>
            </a:r>
            <a:endParaRPr lang="en-US" sz="3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67561" y="1254027"/>
            <a:ext cx="1076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programming </a:t>
            </a:r>
            <a:r>
              <a:rPr lang="en-US" dirty="0" smtClean="0"/>
              <a:t>languages, including </a:t>
            </a:r>
            <a:r>
              <a:rPr lang="en-US" dirty="0"/>
              <a:t>C, C++, C</a:t>
            </a:r>
            <a:r>
              <a:rPr lang="en-US" dirty="0" smtClean="0"/>
              <a:t>#, Pascal and </a:t>
            </a:r>
            <a:r>
              <a:rPr lang="en-US" dirty="0"/>
              <a:t>Ada, have a notion </a:t>
            </a:r>
            <a:r>
              <a:rPr lang="en-US" dirty="0" smtClean="0"/>
              <a:t>of grouping </a:t>
            </a:r>
            <a:r>
              <a:rPr lang="en-US" dirty="0"/>
              <a:t>data together </a:t>
            </a:r>
            <a:r>
              <a:rPr lang="en-US" dirty="0" smtClean="0"/>
              <a:t>into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dirty="0"/>
              <a:t>or </a:t>
            </a:r>
            <a:r>
              <a:rPr lang="en-US" i="1" dirty="0"/>
              <a:t>records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274" y="2932289"/>
            <a:ext cx="2578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7562" y="2316714"/>
            <a:ext cx="452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C, we can represent a complex number as: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7561" y="4097728"/>
            <a:ext cx="1076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Lucida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8133" y="4467060"/>
            <a:ext cx="105756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As originally designed,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 data aggregator (with no functions or methods).</a:t>
            </a:r>
          </a:p>
          <a:p>
            <a:pPr lvl="1"/>
            <a:r>
              <a:rPr lang="en-US" dirty="0"/>
              <a:t>(In C++ </a:t>
            </a:r>
            <a:r>
              <a:rPr lang="en-US" dirty="0" smtClean="0"/>
              <a:t>all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are classes with public </a:t>
            </a:r>
            <a:r>
              <a:rPr lang="en-US" dirty="0" smtClean="0"/>
              <a:t>visibility for all fields and function by default.)</a:t>
            </a:r>
            <a:endParaRPr lang="en-US" dirty="0"/>
          </a:p>
          <a:p>
            <a:pPr marL="287338" indent="-28733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can be dynamically </a:t>
            </a:r>
            <a:r>
              <a:rPr lang="en-US" dirty="0" smtClean="0"/>
              <a:t>created, in </a:t>
            </a:r>
            <a:r>
              <a:rPr lang="en-US" dirty="0"/>
              <a:t>any number, </a:t>
            </a:r>
            <a:r>
              <a:rPr lang="en-US" dirty="0" smtClean="0"/>
              <a:t>and included in other </a:t>
            </a:r>
            <a:r>
              <a:rPr lang="en-US" dirty="0"/>
              <a:t>data structures (e.g., in </a:t>
            </a:r>
            <a:r>
              <a:rPr lang="en-US" dirty="0" smtClean="0"/>
              <a:t>an array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/>
              <a:t>).</a:t>
            </a:r>
          </a:p>
          <a:p>
            <a:pPr marL="287338" indent="-28733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fields in </a:t>
            </a:r>
            <a:r>
              <a:rPr lang="en-US" dirty="0" smtClean="0"/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are visible outside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2974" y="2927416"/>
            <a:ext cx="2745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2 -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num.re 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num.im = -1;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Drives Programming Language Research?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3" y="1014290"/>
            <a:ext cx="109596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Curiosity</a:t>
            </a:r>
          </a:p>
          <a:p>
            <a:pPr lvl="1"/>
            <a:r>
              <a:rPr lang="en-US" sz="2000" dirty="0"/>
              <a:t>What other forms can </a:t>
            </a:r>
            <a:r>
              <a:rPr lang="en-US" sz="2000" dirty="0" smtClean="0"/>
              <a:t>a programming </a:t>
            </a:r>
            <a:r>
              <a:rPr lang="en-US" sz="2000" dirty="0"/>
              <a:t>language take?</a:t>
            </a:r>
          </a:p>
          <a:p>
            <a:pPr lvl="1"/>
            <a:r>
              <a:rPr lang="en-US" sz="2000" dirty="0"/>
              <a:t>What other notions </a:t>
            </a:r>
            <a:r>
              <a:rPr lang="en-US" sz="2000" dirty="0" smtClean="0"/>
              <a:t>of programming </a:t>
            </a:r>
            <a:r>
              <a:rPr lang="en-US" sz="2000" dirty="0"/>
              <a:t>are possible?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Productivity</a:t>
            </a:r>
            <a:endParaRPr lang="en-US" sz="2800" b="1" dirty="0"/>
          </a:p>
          <a:p>
            <a:pPr lvl="1"/>
            <a:r>
              <a:rPr lang="en-US" sz="2000" dirty="0"/>
              <a:t>Procedural </a:t>
            </a:r>
            <a:r>
              <a:rPr lang="en-US" sz="2000" dirty="0" smtClean="0"/>
              <a:t>languages, including </a:t>
            </a:r>
            <a:r>
              <a:rPr lang="en-US" sz="2000" dirty="0"/>
              <a:t>C, C++ and Java, </a:t>
            </a:r>
            <a:r>
              <a:rPr lang="en-US" sz="2000" dirty="0" smtClean="0"/>
              <a:t>are very </a:t>
            </a:r>
            <a:r>
              <a:rPr lang="en-US" sz="2000" dirty="0"/>
              <a:t>detailed.</a:t>
            </a:r>
          </a:p>
          <a:p>
            <a:pPr lvl="1"/>
            <a:r>
              <a:rPr lang="en-US" sz="2000" dirty="0"/>
              <a:t>Many source lines </a:t>
            </a:r>
            <a:r>
              <a:rPr lang="en-US" sz="2000" dirty="0" smtClean="0"/>
              <a:t>imply significant </a:t>
            </a:r>
            <a:r>
              <a:rPr lang="en-US" sz="2000" dirty="0"/>
              <a:t>development </a:t>
            </a:r>
            <a:r>
              <a:rPr lang="en-US" sz="2000" dirty="0" smtClean="0"/>
              <a:t>and maintenance </a:t>
            </a:r>
            <a:r>
              <a:rPr lang="en-US" sz="2000" dirty="0"/>
              <a:t>expenses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Reliability</a:t>
            </a:r>
            <a:endParaRPr lang="en-US" sz="2800" b="1" dirty="0"/>
          </a:p>
          <a:p>
            <a:pPr lvl="1"/>
            <a:r>
              <a:rPr lang="en-US" sz="2000" dirty="0"/>
              <a:t>Too much low-level detail </a:t>
            </a:r>
            <a:r>
              <a:rPr lang="en-US" sz="2000" dirty="0" smtClean="0"/>
              <a:t>in programs </a:t>
            </a:r>
            <a:r>
              <a:rPr lang="en-US" sz="2000" dirty="0"/>
              <a:t>greatly enhances </a:t>
            </a:r>
            <a:r>
              <a:rPr lang="en-US" sz="2000" dirty="0" smtClean="0"/>
              <a:t>the chance </a:t>
            </a:r>
            <a:r>
              <a:rPr lang="en-US" sz="2000" dirty="0"/>
              <a:t>of minor errors. </a:t>
            </a:r>
            <a:r>
              <a:rPr lang="en-US" sz="2000" dirty="0" smtClean="0"/>
              <a:t>Minor errors </a:t>
            </a:r>
            <a:r>
              <a:rPr lang="en-US" sz="2000" dirty="0"/>
              <a:t>can raise </a:t>
            </a:r>
            <a:r>
              <a:rPr lang="en-US" sz="2000" dirty="0" smtClean="0"/>
              <a:t>significant problems </a:t>
            </a:r>
            <a:r>
              <a:rPr lang="en-US" sz="2000" dirty="0"/>
              <a:t>in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Security</a:t>
            </a:r>
            <a:endParaRPr lang="en-US" sz="2800" b="1" dirty="0"/>
          </a:p>
          <a:p>
            <a:pPr lvl="1"/>
            <a:r>
              <a:rPr lang="en-US" sz="2000" dirty="0"/>
              <a:t>Computers are entrusted </a:t>
            </a:r>
            <a:r>
              <a:rPr lang="en-US" sz="2000" dirty="0" smtClean="0"/>
              <a:t>with great </a:t>
            </a:r>
            <a:r>
              <a:rPr lang="en-US" sz="2000" dirty="0"/>
              <a:t>responsibilities. How </a:t>
            </a:r>
            <a:r>
              <a:rPr lang="en-US" sz="2000" dirty="0" smtClean="0"/>
              <a:t>can we </a:t>
            </a:r>
            <a:r>
              <a:rPr lang="en-US" sz="2000" dirty="0"/>
              <a:t>know that a program is </a:t>
            </a:r>
            <a:r>
              <a:rPr lang="en-US" sz="2000" dirty="0" smtClean="0"/>
              <a:t>safe and </a:t>
            </a:r>
            <a:r>
              <a:rPr lang="en-US" sz="2000" dirty="0"/>
              <a:t>reliable enough to trust?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Execution </a:t>
            </a:r>
            <a:r>
              <a:rPr lang="en-US" sz="2800" b="1" dirty="0"/>
              <a:t>speed</a:t>
            </a:r>
          </a:p>
          <a:p>
            <a:pPr lvl="1"/>
            <a:r>
              <a:rPr lang="en-US" sz="2000" dirty="0"/>
              <a:t>Procedural languages </a:t>
            </a:r>
            <a:r>
              <a:rPr lang="en-US" sz="2000" dirty="0" smtClean="0"/>
              <a:t>are closely </a:t>
            </a:r>
            <a:r>
              <a:rPr lang="en-US" sz="2000" dirty="0"/>
              <a:t>tied to the </a:t>
            </a:r>
            <a:r>
              <a:rPr lang="en-US" sz="2000" dirty="0" smtClean="0"/>
              <a:t>standard sequential </a:t>
            </a:r>
            <a:r>
              <a:rPr lang="en-US" sz="2000" dirty="0"/>
              <a:t>model of </a:t>
            </a:r>
            <a:r>
              <a:rPr lang="en-US" sz="2000" dirty="0" smtClean="0"/>
              <a:t>instruction execution</a:t>
            </a:r>
            <a:r>
              <a:rPr lang="en-US" sz="2000" dirty="0"/>
              <a:t>. We may </a:t>
            </a:r>
            <a:r>
              <a:rPr lang="en-US" sz="2000" dirty="0" smtClean="0"/>
              <a:t>need radically </a:t>
            </a:r>
            <a:r>
              <a:rPr lang="en-US" sz="2000" dirty="0"/>
              <a:t>different </a:t>
            </a:r>
            <a:r>
              <a:rPr lang="en-US" sz="2000" dirty="0" smtClean="0"/>
              <a:t>programming models </a:t>
            </a:r>
            <a:r>
              <a:rPr lang="en-US" sz="2000" dirty="0"/>
              <a:t>to fully exploit </a:t>
            </a:r>
            <a:r>
              <a:rPr lang="en-US" sz="2000" dirty="0" smtClean="0"/>
              <a:t>parallel and </a:t>
            </a:r>
            <a:r>
              <a:rPr lang="en-US" sz="2000" dirty="0"/>
              <a:t>distributed computers.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1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Origin of the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0655" y="911360"/>
            <a:ext cx="10502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By adding functions </a:t>
            </a:r>
            <a:r>
              <a:rPr lang="en-US" sz="2000" dirty="0" smtClean="0"/>
              <a:t>and initialization </a:t>
            </a:r>
            <a:r>
              <a:rPr lang="en-US" sz="2000" dirty="0"/>
              <a:t>code to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err="1" smtClean="0"/>
              <a:t>s</a:t>
            </a:r>
            <a:r>
              <a:rPr lang="en-US" sz="2000" dirty="0" smtClean="0"/>
              <a:t>, we acquire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i="1" dirty="0">
                <a:solidFill>
                  <a:srgbClr val="00B0F0"/>
                </a:solidFill>
              </a:rPr>
              <a:t>classes</a:t>
            </a:r>
            <a:r>
              <a:rPr lang="en-US" sz="2000" dirty="0"/>
              <a:t>—a </a:t>
            </a:r>
            <a:r>
              <a:rPr lang="en-US" sz="2000" dirty="0" smtClean="0"/>
              <a:t>blend of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 </a:t>
            </a:r>
            <a:r>
              <a:rPr lang="en-US" sz="2000" dirty="0"/>
              <a:t>and blocks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767561" y="4097728"/>
            <a:ext cx="1076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Lucida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135" y="1481851"/>
            <a:ext cx="4343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Complex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Complex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9826" y="1481851"/>
            <a:ext cx="4214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Complex(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re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655" y="4723184"/>
            <a:ext cx="1129317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Class objects can be created </a:t>
            </a:r>
            <a:r>
              <a:rPr lang="en-US" sz="2000" dirty="0" smtClean="0"/>
              <a:t>as needed</a:t>
            </a:r>
            <a:r>
              <a:rPr lang="en-US" sz="2000" dirty="0"/>
              <a:t>, in any number, and </a:t>
            </a:r>
            <a:r>
              <a:rPr lang="en-US" sz="2000" dirty="0" smtClean="0"/>
              <a:t>included in </a:t>
            </a:r>
            <a:r>
              <a:rPr lang="en-US" sz="2000" dirty="0"/>
              <a:t>other data </a:t>
            </a:r>
            <a:r>
              <a:rPr lang="en-US" sz="2000" dirty="0" smtClean="0"/>
              <a:t>structures.</a:t>
            </a:r>
            <a:endParaRPr lang="en-US" sz="20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include both data (fields) </a:t>
            </a:r>
            <a:r>
              <a:rPr lang="en-US" sz="2000" dirty="0" smtClean="0"/>
              <a:t>and functions </a:t>
            </a:r>
            <a:r>
              <a:rPr lang="en-US" sz="2000" dirty="0"/>
              <a:t>(methods).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include mechanisms to </a:t>
            </a:r>
            <a:r>
              <a:rPr lang="en-US" sz="2000" dirty="0" smtClean="0"/>
              <a:t>initialize themselves </a:t>
            </a:r>
            <a:r>
              <a:rPr lang="en-US" sz="2000" dirty="0"/>
              <a:t>(constructors) and </a:t>
            </a:r>
            <a:r>
              <a:rPr lang="en-US" sz="2000" dirty="0" smtClean="0"/>
              <a:t>to finalize </a:t>
            </a:r>
            <a:r>
              <a:rPr lang="en-US" sz="2000" dirty="0"/>
              <a:t>themselves (destructors).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allow controlled access </a:t>
            </a:r>
            <a:r>
              <a:rPr lang="en-US" sz="2000" dirty="0" smtClean="0"/>
              <a:t>to members </a:t>
            </a:r>
            <a:r>
              <a:rPr lang="en-US" sz="2000" dirty="0"/>
              <a:t>(private and </a:t>
            </a:r>
            <a:r>
              <a:rPr lang="en-US" sz="2000" dirty="0" smtClean="0"/>
              <a:t>public declarations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63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 in Classes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849" y="5433775"/>
            <a:ext cx="5535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However, sometimes a class models a data object whose size or shape is set upon creation (in a constructor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We may </a:t>
            </a:r>
            <a:r>
              <a:rPr lang="en-US" i="1" dirty="0"/>
              <a:t>not </a:t>
            </a:r>
            <a:r>
              <a:rPr lang="en-US" dirty="0"/>
              <a:t>want assignment to be allowed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849" y="1143587"/>
            <a:ext cx="5114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 C, C++ and Java, instances </a:t>
            </a:r>
            <a:r>
              <a:rPr lang="en-US" dirty="0" smtClean="0">
                <a:solidFill>
                  <a:srgbClr val="000000"/>
                </a:solidFill>
              </a:rPr>
              <a:t>of the </a:t>
            </a:r>
            <a:r>
              <a:rPr lang="en-US" dirty="0">
                <a:solidFill>
                  <a:srgbClr val="000000"/>
                </a:solidFill>
              </a:rPr>
              <a:t>same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or class </a:t>
            </a:r>
            <a:r>
              <a:rPr lang="en-US" dirty="0" smtClean="0">
                <a:solidFill>
                  <a:srgbClr val="000000"/>
                </a:solidFill>
              </a:rPr>
              <a:t>are type-equivalent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dirty="0" smtClean="0">
                <a:solidFill>
                  <a:srgbClr val="000000"/>
                </a:solidFill>
              </a:rPr>
              <a:t>mutually assignable.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2606" y="2776834"/>
            <a:ext cx="375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... 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v1, v2;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v1 = v2;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Assignment is 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68245" y="1072961"/>
            <a:ext cx="41470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 {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dimensions;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float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coordinates[];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Point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dimensions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2;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coordinates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Point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dimensions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d;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coordinates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[d];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plane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solid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Point(3);</a:t>
            </a:r>
          </a:p>
          <a:p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plane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solid; </a:t>
            </a:r>
            <a:r>
              <a:rPr lang="en-U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OK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in Java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64557" y="6033939"/>
            <a:ext cx="5229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 (Body)"/>
              </a:rPr>
              <a:t>This assignment is allowed, even though the two objects represent points in different dimensions.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1849" y="4317748"/>
            <a:ext cx="500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expect to be able to </a:t>
            </a:r>
            <a:r>
              <a:rPr lang="en-US" dirty="0" smtClean="0"/>
              <a:t>assign values </a:t>
            </a:r>
            <a:r>
              <a:rPr lang="en-US" dirty="0"/>
              <a:t>of the same </a:t>
            </a:r>
            <a:r>
              <a:rPr lang="en-US" dirty="0" smtClean="0"/>
              <a:t>type, including </a:t>
            </a:r>
            <a:r>
              <a:rPr lang="en-US" dirty="0"/>
              <a:t>class </a:t>
            </a:r>
            <a:r>
              <a:rPr lang="en-US" dirty="0" smtClean="0"/>
              <a:t>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1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Subtypes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115" y="899901"/>
            <a:ext cx="11248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C++, C</a:t>
            </a:r>
            <a:r>
              <a:rPr lang="en-US" sz="2000" dirty="0" smtClean="0"/>
              <a:t>#, Python, </a:t>
            </a:r>
            <a:r>
              <a:rPr lang="en-US" sz="2000" dirty="0"/>
              <a:t>and Java we </a:t>
            </a:r>
            <a:r>
              <a:rPr lang="en-US" sz="2000" dirty="0" smtClean="0"/>
              <a:t>can create </a:t>
            </a:r>
            <a:r>
              <a:rPr lang="en-US" sz="2000" i="1" dirty="0"/>
              <a:t>subclasses</a:t>
            </a:r>
            <a:r>
              <a:rPr lang="en-US" sz="2000" dirty="0"/>
              <a:t>—new </a:t>
            </a:r>
            <a:r>
              <a:rPr lang="en-US" sz="2000" dirty="0" smtClean="0"/>
              <a:t>classes derived </a:t>
            </a:r>
            <a:r>
              <a:rPr lang="en-US" sz="2000" dirty="0"/>
              <a:t>from an existing class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75114" y="1470394"/>
            <a:ext cx="11278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can use subclasses to create new data objects that are similar (since they are based on a common parent), but </a:t>
            </a:r>
            <a:r>
              <a:rPr lang="en-US" sz="2000" dirty="0" smtClean="0"/>
              <a:t>still </a:t>
            </a:r>
            <a:r>
              <a:rPr lang="en-US" sz="2000" i="1" dirty="0" smtClean="0"/>
              <a:t>type-inequivalent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2645" y="2480055"/>
            <a:ext cx="46609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Point2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Point2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(2);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Point3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Point3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(3);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Point2 plane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Point2();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solid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Point3();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plane = solid;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Illegal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Parametric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585" y="1727389"/>
            <a:ext cx="10557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observe this issue in Java, which </a:t>
            </a:r>
            <a:r>
              <a:rPr lang="en-US" dirty="0"/>
              <a:t>tries to create </a:t>
            </a:r>
            <a:r>
              <a:rPr lang="en-US" dirty="0" smtClean="0"/>
              <a:t>general purpose </a:t>
            </a:r>
            <a:r>
              <a:rPr lang="en-US" dirty="0"/>
              <a:t>data structures </a:t>
            </a:r>
            <a:r>
              <a:rPr lang="en-US" dirty="0" smtClean="0"/>
              <a:t>by basing </a:t>
            </a:r>
            <a:r>
              <a:rPr lang="en-US" dirty="0"/>
              <a:t>them on the </a:t>
            </a:r>
            <a:r>
              <a:rPr lang="en-US" dirty="0" smtClean="0"/>
              <a:t>class</a:t>
            </a:r>
            <a:r>
              <a:rPr lang="en-US" dirty="0" smtClean="0">
                <a:latin typeface="Consolas" panose="020B0609020204030204" pitchFamily="49" charset="0"/>
              </a:rPr>
              <a:t> Object</a:t>
            </a:r>
            <a:r>
              <a:rPr lang="en-US" dirty="0" smtClean="0"/>
              <a:t>. </a:t>
            </a:r>
            <a:r>
              <a:rPr lang="en-US" dirty="0"/>
              <a:t>Since any object can </a:t>
            </a:r>
            <a:r>
              <a:rPr lang="en-US" dirty="0" smtClean="0"/>
              <a:t>be assigned to type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Object </a:t>
            </a:r>
            <a:r>
              <a:rPr lang="en-US" dirty="0"/>
              <a:t>(all </a:t>
            </a:r>
            <a:r>
              <a:rPr lang="en-US" dirty="0" smtClean="0"/>
              <a:t>classes must </a:t>
            </a:r>
            <a:r>
              <a:rPr lang="en-US" dirty="0"/>
              <a:t>be a subclass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Object</a:t>
            </a:r>
            <a:r>
              <a:rPr lang="en-US" dirty="0" smtClean="0"/>
              <a:t>), this </a:t>
            </a:r>
            <a:r>
              <a:rPr lang="en-US" dirty="0"/>
              <a:t>works—at least partially.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585" y="846515"/>
            <a:ext cx="1115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Sometimes </a:t>
            </a:r>
            <a:r>
              <a:rPr lang="en-US" dirty="0"/>
              <a:t>we want to </a:t>
            </a:r>
            <a:r>
              <a:rPr lang="en-US" dirty="0" smtClean="0"/>
              <a:t>create subclasses </a:t>
            </a:r>
            <a:r>
              <a:rPr lang="en-US" dirty="0"/>
              <a:t>based on </a:t>
            </a:r>
            <a:r>
              <a:rPr lang="en-US" dirty="0" smtClean="0"/>
              <a:t>distinct </a:t>
            </a:r>
            <a:r>
              <a:rPr lang="en-US" i="1" dirty="0" smtClean="0"/>
              <a:t>types</a:t>
            </a:r>
            <a:r>
              <a:rPr lang="en-US" dirty="0"/>
              <a:t>, and types </a:t>
            </a:r>
            <a:r>
              <a:rPr lang="en-US" dirty="0" smtClean="0"/>
              <a:t>cannot be passed </a:t>
            </a:r>
            <a:r>
              <a:rPr lang="en-US" dirty="0"/>
              <a:t>as parameters. (</a:t>
            </a:r>
            <a:r>
              <a:rPr lang="en-US" dirty="0" smtClean="0"/>
              <a:t>Types are </a:t>
            </a:r>
            <a:r>
              <a:rPr lang="en-US" dirty="0"/>
              <a:t>not values, but rather </a:t>
            </a:r>
            <a:r>
              <a:rPr lang="en-US" dirty="0" smtClean="0"/>
              <a:t>a </a:t>
            </a:r>
            <a:r>
              <a:rPr lang="en-US" b="1" dirty="0" smtClean="0"/>
              <a:t>property </a:t>
            </a:r>
            <a:r>
              <a:rPr lang="en-US" dirty="0"/>
              <a:t>of values.)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9047" y="2860489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Object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LinkedList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Object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LinkedList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tail() {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LinkedList(Object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LinkedList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311862" y="2650719"/>
            <a:ext cx="44752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this class, we can </a:t>
            </a:r>
            <a:r>
              <a:rPr lang="en-US" dirty="0" smtClean="0"/>
              <a:t>create a </a:t>
            </a:r>
            <a:r>
              <a:rPr lang="en-US" dirty="0"/>
              <a:t>linked list of any subtype </a:t>
            </a:r>
            <a:r>
              <a:rPr lang="en-US" dirty="0" smtClean="0"/>
              <a:t>of</a:t>
            </a:r>
            <a:r>
              <a:rPr lang="en-US" dirty="0" smtClean="0">
                <a:latin typeface="Consolas" panose="020B0609020204030204" pitchFamily="49" charset="0"/>
              </a:rPr>
              <a:t> Object</a:t>
            </a:r>
            <a:r>
              <a:rPr lang="en-US" dirty="0"/>
              <a:t>.</a:t>
            </a:r>
          </a:p>
          <a:p>
            <a:r>
              <a:rPr lang="en-US" i="1" dirty="0"/>
              <a:t>But</a:t>
            </a:r>
            <a:r>
              <a:rPr lang="en-US" dirty="0"/>
              <a:t>,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We cannot </a:t>
            </a:r>
            <a:r>
              <a:rPr lang="en-US" dirty="0"/>
              <a:t>guarantee </a:t>
            </a:r>
            <a:r>
              <a:rPr lang="en-US" dirty="0" smtClean="0"/>
              <a:t>linked lists are </a:t>
            </a:r>
            <a:r>
              <a:rPr lang="en-US" i="1" dirty="0"/>
              <a:t>type homogeneous </a:t>
            </a:r>
            <a:r>
              <a:rPr lang="en-US" dirty="0"/>
              <a:t>(</a:t>
            </a:r>
            <a:r>
              <a:rPr lang="en-US" dirty="0" smtClean="0"/>
              <a:t>contain only </a:t>
            </a:r>
            <a:r>
              <a:rPr lang="en-US" dirty="0"/>
              <a:t>a single type</a:t>
            </a:r>
            <a:r>
              <a:rPr lang="en-US" dirty="0" smtClean="0"/>
              <a:t>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must cast</a:t>
            </a:r>
            <a:r>
              <a:rPr lang="en-US" dirty="0">
                <a:latin typeface="Consolas" panose="020B0609020204030204" pitchFamily="49" charset="0"/>
              </a:rPr>
              <a:t> Object </a:t>
            </a:r>
            <a:r>
              <a:rPr lang="en-US" dirty="0"/>
              <a:t>types </a:t>
            </a:r>
            <a:r>
              <a:rPr lang="en-US" dirty="0" smtClean="0"/>
              <a:t>back into </a:t>
            </a:r>
            <a:r>
              <a:rPr lang="en-US" dirty="0"/>
              <a:t>their “real” types when </a:t>
            </a:r>
            <a:r>
              <a:rPr lang="en-US" dirty="0" smtClean="0"/>
              <a:t>we extract </a:t>
            </a:r>
            <a:r>
              <a:rPr lang="en-US" dirty="0"/>
              <a:t>list </a:t>
            </a:r>
            <a:r>
              <a:rPr lang="en-US" dirty="0" smtClean="0"/>
              <a:t>values.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must use wrapper classes </a:t>
            </a:r>
            <a:r>
              <a:rPr lang="en-US" dirty="0" smtClean="0"/>
              <a:t>like</a:t>
            </a:r>
            <a:r>
              <a:rPr lang="en-US" dirty="0" smtClean="0">
                <a:latin typeface="Consolas" panose="020B0609020204030204" pitchFamily="49" charset="0"/>
              </a:rPr>
              <a:t> Integer </a:t>
            </a:r>
            <a:r>
              <a:rPr lang="en-US" dirty="0"/>
              <a:t>rather than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 smtClean="0"/>
              <a:t>because primitive </a:t>
            </a:r>
            <a:r>
              <a:rPr lang="en-US" dirty="0"/>
              <a:t>types like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/>
              <a:t>are not objects</a:t>
            </a:r>
            <a:r>
              <a:rPr lang="en-US" dirty="0"/>
              <a:t>, and </a:t>
            </a:r>
            <a:r>
              <a:rPr lang="en-US" dirty="0" smtClean="0"/>
              <a:t>are not subclasses of </a:t>
            </a:r>
            <a:r>
              <a:rPr lang="en-US" dirty="0" smtClean="0">
                <a:latin typeface="Consolas" panose="020B0609020204030204" pitchFamily="49" charset="0"/>
              </a:rPr>
              <a:t>Object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71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Parametric Polymorphism</a:t>
            </a:r>
          </a:p>
        </p:txBody>
      </p:sp>
      <p:sp>
        <p:nvSpPr>
          <p:cNvPr id="2" name="Rectangle 1"/>
          <p:cNvSpPr/>
          <p:nvPr/>
        </p:nvSpPr>
        <p:spPr>
          <a:xfrm>
            <a:off x="287002" y="1111744"/>
            <a:ext cx="472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build </a:t>
            </a:r>
            <a:r>
              <a:rPr lang="en-US" dirty="0"/>
              <a:t>a linked list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dirty="0" smtClean="0"/>
              <a:t>we would have to wrap each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in an</a:t>
            </a:r>
            <a:r>
              <a:rPr lang="en-US" dirty="0" smtClean="0">
                <a:latin typeface="Consolas" panose="020B0609020204030204" pitchFamily="49" charset="0"/>
              </a:rPr>
              <a:t> Integer </a:t>
            </a:r>
            <a:r>
              <a:rPr lang="en-US" dirty="0" smtClean="0"/>
              <a:t>object.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81126" y="1111744"/>
            <a:ext cx="50792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Parametric </a:t>
            </a:r>
            <a:r>
              <a:rPr lang="en-US" i="1" dirty="0"/>
              <a:t>polymorphism </a:t>
            </a:r>
            <a:r>
              <a:rPr lang="en-US" dirty="0" smtClean="0"/>
              <a:t>is the </a:t>
            </a:r>
            <a:r>
              <a:rPr lang="en-US" dirty="0"/>
              <a:t>solution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Using this mechanism</a:t>
            </a:r>
            <a:r>
              <a:rPr lang="en-US" dirty="0"/>
              <a:t>, we </a:t>
            </a:r>
            <a:r>
              <a:rPr lang="en-US" i="1" dirty="0"/>
              <a:t>can </a:t>
            </a:r>
            <a:r>
              <a:rPr lang="en-US" dirty="0"/>
              <a:t>use </a:t>
            </a:r>
            <a:r>
              <a:rPr lang="en-US" dirty="0" smtClean="0"/>
              <a:t>type parameters </a:t>
            </a:r>
            <a:r>
              <a:rPr lang="en-US" dirty="0"/>
              <a:t>to build a “</a:t>
            </a:r>
            <a:r>
              <a:rPr lang="en-US" dirty="0" smtClean="0"/>
              <a:t>custom version</a:t>
            </a:r>
            <a:r>
              <a:rPr lang="en-US" dirty="0"/>
              <a:t>” of a class from </a:t>
            </a:r>
            <a:r>
              <a:rPr lang="en-US" dirty="0" smtClean="0"/>
              <a:t>a general </a:t>
            </a:r>
            <a:r>
              <a:rPr lang="en-US" dirty="0"/>
              <a:t>purpose class.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++ allows this using </a:t>
            </a:r>
            <a:r>
              <a:rPr lang="en-US" dirty="0" smtClean="0"/>
              <a:t>its template mechanism.</a:t>
            </a:r>
          </a:p>
          <a:p>
            <a:endParaRPr lang="en-US" dirty="0"/>
          </a:p>
          <a:p>
            <a:r>
              <a:rPr lang="en-US" dirty="0" smtClean="0"/>
              <a:t>Java, post version 8 also </a:t>
            </a:r>
            <a:r>
              <a:rPr lang="en-US" dirty="0"/>
              <a:t>allows type parameters.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both languages, </a:t>
            </a:r>
            <a:r>
              <a:rPr lang="en-US" dirty="0" smtClean="0"/>
              <a:t>type parameters </a:t>
            </a:r>
            <a:r>
              <a:rPr lang="en-US" dirty="0"/>
              <a:t>are enclosed </a:t>
            </a:r>
            <a:r>
              <a:rPr lang="en-US" dirty="0" smtClean="0"/>
              <a:t>in “angle </a:t>
            </a:r>
            <a:r>
              <a:rPr lang="en-US" dirty="0"/>
              <a:t>brackets</a:t>
            </a:r>
            <a:r>
              <a:rPr lang="en-US" dirty="0" smtClean="0"/>
              <a:t>”:</a:t>
            </a:r>
          </a:p>
          <a:p>
            <a:endParaRPr lang="en-US" dirty="0" smtClean="0"/>
          </a:p>
          <a:p>
            <a:pPr algn="ctr"/>
            <a:r>
              <a:rPr lang="en-US" dirty="0">
                <a:latin typeface="Consolas" panose="020B0609020204030204" pitchFamily="49" charset="0"/>
              </a:rPr>
              <a:t>LinkedList&lt;T&gt;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passes </a:t>
            </a:r>
            <a:r>
              <a:rPr lang="en-US" dirty="0"/>
              <a:t>T, a </a:t>
            </a:r>
            <a:r>
              <a:rPr lang="en-US" dirty="0" smtClean="0"/>
              <a:t>type, to </a:t>
            </a:r>
            <a:r>
              <a:rPr lang="en-US" dirty="0"/>
              <a:t>the</a:t>
            </a:r>
            <a:r>
              <a:rPr lang="en-US" dirty="0">
                <a:latin typeface="Consolas" panose="020B0609020204030204" pitchFamily="49" charset="0"/>
              </a:rPr>
              <a:t> LinkedList </a:t>
            </a:r>
            <a:r>
              <a:rPr lang="en-US" dirty="0"/>
              <a:t>class).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002" y="5113818"/>
            <a:ext cx="530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clumsy code at best.</a:t>
            </a:r>
          </a:p>
          <a:p>
            <a:endParaRPr lang="en-US" dirty="0"/>
          </a:p>
          <a:p>
            <a:r>
              <a:rPr lang="en-US" dirty="0" smtClean="0"/>
              <a:t>We prefer </a:t>
            </a:r>
            <a:r>
              <a:rPr lang="en-US" dirty="0"/>
              <a:t>a mechanism </a:t>
            </a:r>
            <a:r>
              <a:rPr lang="en-US" dirty="0" smtClean="0"/>
              <a:t>that allows </a:t>
            </a:r>
            <a:r>
              <a:rPr lang="en-US" dirty="0"/>
              <a:t>us to create a “</a:t>
            </a:r>
            <a:r>
              <a:rPr lang="en-US" dirty="0" smtClean="0"/>
              <a:t>custom version</a:t>
            </a:r>
            <a:r>
              <a:rPr lang="en-US" dirty="0"/>
              <a:t>”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LinkedList</a:t>
            </a:r>
            <a:r>
              <a:rPr lang="en-US" dirty="0"/>
              <a:t>, </a:t>
            </a:r>
            <a:r>
              <a:rPr lang="en-US" dirty="0" smtClean="0"/>
              <a:t>based on </a:t>
            </a:r>
            <a:r>
              <a:rPr lang="en-US" dirty="0"/>
              <a:t>the type we want the list </a:t>
            </a:r>
            <a:r>
              <a:rPr lang="en-US" dirty="0" smtClean="0"/>
              <a:t>to contain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4167" y="4225238"/>
            <a:ext cx="521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((Integer)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l.head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6252" y="2011531"/>
            <a:ext cx="4840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LinkedList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LinkedList(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Integer(123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7002" y="2782660"/>
            <a:ext cx="51960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access an element in the linked list, we would need to convert the object to the correct object sub-type (Integer) and then convert to its primitive integer value.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85048" y="5805038"/>
            <a:ext cx="4960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000" dirty="0" smtClean="0">
                <a:solidFill>
                  <a:srgbClr val="262626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2000" dirty="0" smtClean="0">
                <a:solidFill>
                  <a:srgbClr val="262626"/>
                </a:solidFill>
                <a:latin typeface="Consolas" panose="020B0609020204030204" pitchFamily="49" charset="0"/>
              </a:rPr>
              <a:t>&gt; scores =</a:t>
            </a:r>
          </a:p>
          <a:p>
            <a:pPr algn="ctr">
              <a:buFontTx/>
              <a:buNone/>
            </a:pPr>
            <a:r>
              <a:rPr lang="en-US" altLang="en-US" sz="2000" dirty="0" smtClean="0">
                <a:solidFill>
                  <a:srgbClr val="262626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en-US" sz="2000" dirty="0" smtClean="0">
                <a:solidFill>
                  <a:srgbClr val="262626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2000" dirty="0" smtClean="0">
                <a:solidFill>
                  <a:srgbClr val="262626"/>
                </a:solidFill>
                <a:latin typeface="Consolas" panose="020B0609020204030204" pitchFamily="49" charset="0"/>
              </a:rPr>
              <a:t>&gt;();</a:t>
            </a:r>
            <a:endParaRPr lang="en-US" altLang="en-US" sz="2000" dirty="0">
              <a:solidFill>
                <a:srgbClr val="26262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07795" y="134819"/>
            <a:ext cx="11348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6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2" grpId="0"/>
      <p:bldP spid="13" grpId="0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Overloading and Ad-hoc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328" y="1001673"/>
            <a:ext cx="109961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Classes usually </a:t>
            </a:r>
            <a:r>
              <a:rPr lang="en-US" sz="2200" dirty="0" smtClean="0"/>
              <a:t>allow</a:t>
            </a:r>
            <a:r>
              <a:rPr lang="en-US" sz="2200" i="1" dirty="0" smtClean="0">
                <a:solidFill>
                  <a:srgbClr val="00B0F0"/>
                </a:solidFill>
              </a:rPr>
              <a:t> overloading </a:t>
            </a:r>
            <a:r>
              <a:rPr lang="en-US" sz="2200" dirty="0"/>
              <a:t>of method </a:t>
            </a:r>
            <a:r>
              <a:rPr lang="en-US" sz="2200" dirty="0" smtClean="0"/>
              <a:t>names, if </a:t>
            </a:r>
            <a:r>
              <a:rPr lang="en-US" sz="2200" dirty="0"/>
              <a:t>only to support </a:t>
            </a:r>
            <a:r>
              <a:rPr lang="en-US" sz="2200" dirty="0" smtClean="0"/>
              <a:t>multiple constructors.</a:t>
            </a:r>
          </a:p>
          <a:p>
            <a:pPr>
              <a:spcBef>
                <a:spcPts val="1200"/>
              </a:spcBef>
            </a:pPr>
            <a:r>
              <a:rPr lang="en-US" sz="2200" i="1" dirty="0" smtClean="0"/>
              <a:t>Overloading</a:t>
            </a:r>
            <a:r>
              <a:rPr lang="en-US" sz="2200" dirty="0" smtClean="0"/>
              <a:t> refers to allowing more </a:t>
            </a:r>
            <a:r>
              <a:rPr lang="en-US" sz="2200" dirty="0"/>
              <a:t>than one </a:t>
            </a:r>
            <a:r>
              <a:rPr lang="en-US" sz="2200" dirty="0" smtClean="0"/>
              <a:t>method definition </a:t>
            </a:r>
            <a:r>
              <a:rPr lang="en-US" sz="2200" dirty="0"/>
              <a:t>with the same </a:t>
            </a:r>
            <a:r>
              <a:rPr lang="en-US" sz="2200" dirty="0" smtClean="0"/>
              <a:t>name within </a:t>
            </a:r>
            <a:r>
              <a:rPr lang="en-US" sz="2200" dirty="0"/>
              <a:t>a class, </a:t>
            </a:r>
            <a:r>
              <a:rPr lang="en-US" sz="2200" dirty="0" smtClean="0"/>
              <a:t>as long </a:t>
            </a:r>
            <a:r>
              <a:rPr lang="en-US" sz="2200" dirty="0"/>
              <a:t>as the method </a:t>
            </a:r>
            <a:r>
              <a:rPr lang="en-US" sz="2200" dirty="0" smtClean="0"/>
              <a:t>definitions differ </a:t>
            </a:r>
            <a:r>
              <a:rPr lang="en-US" sz="2200" dirty="0"/>
              <a:t>in the number </a:t>
            </a:r>
            <a:r>
              <a:rPr lang="en-US" sz="2200" dirty="0" smtClean="0"/>
              <a:t>and/or types </a:t>
            </a:r>
            <a:r>
              <a:rPr lang="en-US" sz="2200" dirty="0"/>
              <a:t>of the parameters </a:t>
            </a:r>
            <a:r>
              <a:rPr lang="en-US" sz="2200" dirty="0" smtClean="0"/>
              <a:t>they take</a:t>
            </a:r>
            <a:r>
              <a:rPr lang="en-US" sz="2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5909" y="3269341"/>
            <a:ext cx="39768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 ...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g) { ...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j) { ...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30601" y="2715362"/>
            <a:ext cx="50892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Overloading is </a:t>
            </a:r>
            <a:r>
              <a:rPr lang="en-US" sz="2000" dirty="0" smtClean="0"/>
              <a:t>sometimes called </a:t>
            </a:r>
            <a:r>
              <a:rPr lang="en-US" sz="2000" dirty="0"/>
              <a:t>“ad hoc” </a:t>
            </a:r>
            <a:r>
              <a:rPr lang="en-US" sz="2000" dirty="0" smtClean="0"/>
              <a:t>polymorphism, because</a:t>
            </a:r>
            <a:r>
              <a:rPr lang="en-US" sz="2000" dirty="0"/>
              <a:t>, to the programmer, </a:t>
            </a:r>
            <a:r>
              <a:rPr lang="en-US" sz="2000" dirty="0" smtClean="0"/>
              <a:t>it appears </a:t>
            </a:r>
            <a:r>
              <a:rPr lang="en-US" sz="2000" dirty="0"/>
              <a:t>that one method </a:t>
            </a:r>
            <a:r>
              <a:rPr lang="en-US" sz="2000" dirty="0" smtClean="0"/>
              <a:t>can take </a:t>
            </a:r>
            <a:r>
              <a:rPr lang="en-US" sz="2000" dirty="0"/>
              <a:t>a variety of </a:t>
            </a:r>
            <a:r>
              <a:rPr lang="en-US" sz="2000" dirty="0" smtClean="0"/>
              <a:t>different parameter types.</a:t>
            </a:r>
          </a:p>
          <a:p>
            <a:endParaRPr lang="en-US" sz="2000" dirty="0"/>
          </a:p>
          <a:p>
            <a:r>
              <a:rPr lang="en-US" sz="2000" dirty="0" smtClean="0"/>
              <a:t>This is not true polymorphism </a:t>
            </a:r>
            <a:r>
              <a:rPr lang="en-US" sz="2000" dirty="0"/>
              <a:t>because </a:t>
            </a:r>
            <a:r>
              <a:rPr lang="en-US" sz="2000" dirty="0" smtClean="0"/>
              <a:t>the methods </a:t>
            </a:r>
            <a:r>
              <a:rPr lang="en-US" sz="2000" dirty="0"/>
              <a:t>have different </a:t>
            </a:r>
            <a:r>
              <a:rPr lang="en-US" sz="2000" dirty="0" smtClean="0"/>
              <a:t>bodies; there </a:t>
            </a:r>
            <a:r>
              <a:rPr lang="en-US" sz="2000" dirty="0"/>
              <a:t>is no sharing of </a:t>
            </a:r>
            <a:r>
              <a:rPr lang="en-US" sz="2000" dirty="0" smtClean="0"/>
              <a:t>one definition </a:t>
            </a:r>
            <a:r>
              <a:rPr lang="en-US" sz="2000" dirty="0"/>
              <a:t>among </a:t>
            </a:r>
            <a:r>
              <a:rPr lang="en-US" sz="2000" dirty="0" smtClean="0"/>
              <a:t>different parameter </a:t>
            </a:r>
            <a:r>
              <a:rPr lang="en-US" sz="2000" dirty="0"/>
              <a:t>types. There is </a:t>
            </a:r>
            <a:r>
              <a:rPr lang="en-US" sz="2000" dirty="0" smtClean="0"/>
              <a:t>no guarantee </a:t>
            </a:r>
            <a:r>
              <a:rPr lang="en-US" sz="2000" dirty="0"/>
              <a:t>that the </a:t>
            </a:r>
            <a:r>
              <a:rPr lang="en-US" sz="2000" dirty="0" smtClean="0"/>
              <a:t>different definitions </a:t>
            </a:r>
            <a:r>
              <a:rPr lang="en-US" sz="2000" dirty="0"/>
              <a:t>do the same </a:t>
            </a:r>
            <a:r>
              <a:rPr lang="en-US" sz="2000" dirty="0" smtClean="0"/>
              <a:t>thing, even </a:t>
            </a:r>
            <a:r>
              <a:rPr lang="en-US" sz="2000" dirty="0"/>
              <a:t>though they share </a:t>
            </a:r>
            <a:r>
              <a:rPr lang="en-US" sz="2000" dirty="0" smtClean="0"/>
              <a:t>a common </a:t>
            </a:r>
            <a:r>
              <a:rPr lang="en-US" sz="2000" dirty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val="215315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Issues with Overloading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77027" y="851282"/>
            <a:ext cx="56221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Though many languages </a:t>
            </a:r>
            <a:r>
              <a:rPr lang="en-US" sz="2000" dirty="0" smtClean="0"/>
              <a:t>allow overloading</a:t>
            </a:r>
            <a:r>
              <a:rPr lang="en-US" sz="2000" dirty="0"/>
              <a:t>, few </a:t>
            </a:r>
            <a:r>
              <a:rPr lang="en-US" sz="2000" dirty="0" smtClean="0"/>
              <a:t>allow overloaded </a:t>
            </a:r>
            <a:r>
              <a:rPr lang="en-US" sz="2000" dirty="0"/>
              <a:t>methods to </a:t>
            </a:r>
            <a:r>
              <a:rPr lang="en-US" sz="2000" dirty="0" smtClean="0"/>
              <a:t>differ only </a:t>
            </a:r>
            <a:r>
              <a:rPr lang="en-US" sz="2000" dirty="0"/>
              <a:t>on their result types.</a:t>
            </a:r>
          </a:p>
          <a:p>
            <a:r>
              <a:rPr lang="en-US" sz="2000" dirty="0"/>
              <a:t>(Neither C++ nor Java allow </a:t>
            </a:r>
            <a:r>
              <a:rPr lang="en-US" sz="2000" dirty="0" smtClean="0"/>
              <a:t>this kind </a:t>
            </a:r>
            <a:r>
              <a:rPr lang="en-US" sz="2000" dirty="0"/>
              <a:t>of overloading, </a:t>
            </a:r>
            <a:r>
              <a:rPr lang="en-US" sz="2000" dirty="0" smtClean="0"/>
              <a:t>though Ada </a:t>
            </a:r>
            <a:r>
              <a:rPr lang="en-US" sz="2000" dirty="0"/>
              <a:t>does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169142" y="2858645"/>
            <a:ext cx="2982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f() { ...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float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f() { ...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027" y="4924972"/>
            <a:ext cx="5569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This </a:t>
            </a:r>
            <a:r>
              <a:rPr lang="en-US" sz="2000" dirty="0"/>
              <a:t>is </a:t>
            </a:r>
            <a:r>
              <a:rPr lang="en-US" sz="2000" dirty="0" smtClean="0"/>
              <a:t>unfortunate since methods </a:t>
            </a:r>
            <a:r>
              <a:rPr lang="en-US" sz="2000" dirty="0"/>
              <a:t>with the same </a:t>
            </a:r>
            <a:r>
              <a:rPr lang="en-US" sz="2000" dirty="0" smtClean="0"/>
              <a:t>name and </a:t>
            </a:r>
            <a:r>
              <a:rPr lang="en-US" sz="2000" dirty="0"/>
              <a:t>parameters, but </a:t>
            </a:r>
            <a:r>
              <a:rPr lang="en-US" sz="2000" dirty="0" smtClean="0"/>
              <a:t>different result </a:t>
            </a:r>
            <a:r>
              <a:rPr lang="en-US" sz="2000" dirty="0"/>
              <a:t>types, could be </a:t>
            </a:r>
            <a:r>
              <a:rPr lang="en-US" sz="2000" dirty="0" smtClean="0"/>
              <a:t>used to automatically </a:t>
            </a:r>
            <a:r>
              <a:rPr lang="en-US" sz="2000" dirty="0"/>
              <a:t>convert </a:t>
            </a:r>
            <a:r>
              <a:rPr lang="en-US" sz="2000" dirty="0" smtClean="0"/>
              <a:t>result values </a:t>
            </a:r>
            <a:r>
              <a:rPr lang="en-US" sz="2000" dirty="0"/>
              <a:t>to the </a:t>
            </a:r>
            <a:r>
              <a:rPr lang="en-US" sz="2000" dirty="0" smtClean="0"/>
              <a:t>type demanded by </a:t>
            </a:r>
            <a:r>
              <a:rPr lang="en-US" sz="2000" dirty="0"/>
              <a:t>the context of call.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0698" y="4194479"/>
            <a:ext cx="271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is </a:t>
            </a:r>
            <a:r>
              <a:rPr lang="en-US" sz="2000" dirty="0" smtClean="0"/>
              <a:t>illegal in C++ and Java.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613527" y="1194068"/>
            <a:ext cx="5529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Why is this form of </a:t>
            </a:r>
            <a:r>
              <a:rPr lang="en-US" sz="2000" dirty="0" smtClean="0"/>
              <a:t>overloading usually </a:t>
            </a:r>
            <a:r>
              <a:rPr lang="en-US" sz="2000" dirty="0"/>
              <a:t>disallowed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It is due to overload resolution (deciding </a:t>
            </a:r>
            <a:r>
              <a:rPr lang="en-US" sz="2000" dirty="0"/>
              <a:t>which definition </a:t>
            </a:r>
            <a:r>
              <a:rPr lang="en-US" sz="2000" dirty="0" smtClean="0"/>
              <a:t>to use</a:t>
            </a:r>
            <a:r>
              <a:rPr lang="en-US" sz="2000" dirty="0"/>
              <a:t>) becomes much harder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994827" y="2680733"/>
            <a:ext cx="4725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j) { ...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float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j) { ...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float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j) { ...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13527" y="4761511"/>
            <a:ext cx="4889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Which </a:t>
            </a:r>
            <a:r>
              <a:rPr lang="en-US" dirty="0"/>
              <a:t>definitions of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f </a:t>
            </a:r>
            <a:r>
              <a:rPr lang="en-US" dirty="0"/>
              <a:t>do </a:t>
            </a:r>
            <a:r>
              <a:rPr lang="en-US" dirty="0" smtClean="0"/>
              <a:t>we use </a:t>
            </a:r>
            <a:r>
              <a:rPr lang="en-US" dirty="0"/>
              <a:t>in each of the three </a:t>
            </a:r>
            <a:r>
              <a:rPr lang="en-US" dirty="0" smtClean="0"/>
              <a:t>calls? Getting </a:t>
            </a:r>
            <a:r>
              <a:rPr lang="en-US" dirty="0"/>
              <a:t>the </a:t>
            </a:r>
            <a:r>
              <a:rPr lang="en-US" dirty="0" smtClean="0"/>
              <a:t>correct answer can </a:t>
            </a:r>
            <a:r>
              <a:rPr lang="en-US" dirty="0"/>
              <a:t>be tricky, though </a:t>
            </a:r>
            <a:r>
              <a:rPr lang="en-US" dirty="0" smtClean="0"/>
              <a:t>solution algorithms </a:t>
            </a:r>
            <a:r>
              <a:rPr lang="en-US" dirty="0"/>
              <a:t>do exist.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2329" y="5879079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 = f( f(1,2), f(3,4)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Operator Overloading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906058" y="929945"/>
            <a:ext cx="10447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Some </a:t>
            </a:r>
            <a:r>
              <a:rPr lang="en-US" sz="2400" dirty="0" smtClean="0"/>
              <a:t>languages (e.g., C</a:t>
            </a:r>
            <a:r>
              <a:rPr lang="en-US" sz="2400" dirty="0"/>
              <a:t>++ </a:t>
            </a:r>
            <a:r>
              <a:rPr lang="en-US" sz="2400" dirty="0" smtClean="0"/>
              <a:t>and C#), </a:t>
            </a:r>
            <a:r>
              <a:rPr lang="en-US" sz="2400" dirty="0"/>
              <a:t>allow operators to </a:t>
            </a:r>
            <a:r>
              <a:rPr lang="en-US" sz="2400" dirty="0" smtClean="0"/>
              <a:t>be overloaded</a:t>
            </a:r>
            <a:r>
              <a:rPr lang="en-US" sz="2400" dirty="0"/>
              <a:t>. You may add </a:t>
            </a:r>
            <a:r>
              <a:rPr lang="en-US" sz="2400" dirty="0" smtClean="0"/>
              <a:t>new definitions </a:t>
            </a:r>
            <a:r>
              <a:rPr lang="en-US" sz="2400" dirty="0"/>
              <a:t>to </a:t>
            </a:r>
            <a:r>
              <a:rPr lang="en-US" sz="2400" dirty="0" smtClean="0"/>
              <a:t>existing operators</a:t>
            </a:r>
            <a:r>
              <a:rPr lang="en-US" sz="2400" dirty="0"/>
              <a:t>, and use them </a:t>
            </a:r>
            <a:r>
              <a:rPr lang="en-US" sz="2400" dirty="0" smtClean="0"/>
              <a:t>on your </a:t>
            </a:r>
            <a:r>
              <a:rPr lang="en-US" sz="2400" dirty="0"/>
              <a:t>own types.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247" y="3507683"/>
            <a:ext cx="6597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Rational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330080" y="5044862"/>
            <a:ext cx="103090" cy="22795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5937" y="5695356"/>
            <a:ext cx="105536" cy="42845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30080" y="5282719"/>
            <a:ext cx="191155" cy="203681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48750" y="2345893"/>
            <a:ext cx="52149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this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denom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reduce();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264084" y="4648064"/>
            <a:ext cx="37966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r1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r2{ 1, 4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r1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r2;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r1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"___"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45854" y="5939142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 4___1 /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6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88580" y="1170179"/>
            <a:ext cx="112586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Almost all </a:t>
            </a:r>
            <a:r>
              <a:rPr lang="en-US" sz="2400" dirty="0" smtClean="0"/>
              <a:t>programming languages </a:t>
            </a:r>
            <a:r>
              <a:rPr lang="en-US" sz="2400" dirty="0"/>
              <a:t>have some notion </a:t>
            </a:r>
            <a:r>
              <a:rPr lang="en-US" sz="2400" dirty="0" smtClean="0"/>
              <a:t>of </a:t>
            </a:r>
            <a:r>
              <a:rPr lang="en-US" sz="2400" i="1" dirty="0" smtClean="0"/>
              <a:t>binding </a:t>
            </a:r>
            <a:r>
              <a:rPr lang="en-US" sz="2400" dirty="0"/>
              <a:t>an </a:t>
            </a:r>
            <a:r>
              <a:rPr lang="en-US" sz="2400" i="1" dirty="0"/>
              <a:t>actual </a:t>
            </a:r>
            <a:r>
              <a:rPr lang="en-US" sz="2400" i="1" dirty="0" smtClean="0"/>
              <a:t>parameter </a:t>
            </a:r>
            <a:r>
              <a:rPr lang="en-US" sz="2400" dirty="0" smtClean="0"/>
              <a:t>(provided </a:t>
            </a:r>
            <a:r>
              <a:rPr lang="en-US" sz="2400" dirty="0"/>
              <a:t>at the point of call) to </a:t>
            </a:r>
            <a:r>
              <a:rPr lang="en-US" sz="2400" dirty="0" smtClean="0"/>
              <a:t>a </a:t>
            </a:r>
            <a:r>
              <a:rPr lang="en-US" sz="2400" i="1" dirty="0" smtClean="0"/>
              <a:t>formal </a:t>
            </a:r>
            <a:r>
              <a:rPr lang="en-US" sz="2400" i="1" dirty="0"/>
              <a:t>parameter </a:t>
            </a:r>
            <a:r>
              <a:rPr lang="en-US" sz="2400" dirty="0"/>
              <a:t>(used in </a:t>
            </a:r>
            <a:r>
              <a:rPr lang="en-US" sz="2400" dirty="0" smtClean="0"/>
              <a:t>the body </a:t>
            </a:r>
            <a:r>
              <a:rPr lang="en-US" sz="2400" dirty="0"/>
              <a:t>of a subprogram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There are many different, </a:t>
            </a:r>
            <a:r>
              <a:rPr lang="en-US" sz="2400" dirty="0" smtClean="0"/>
              <a:t>and inequivalent</a:t>
            </a:r>
            <a:r>
              <a:rPr lang="en-US" sz="2400" dirty="0"/>
              <a:t>, methods </a:t>
            </a:r>
            <a:r>
              <a:rPr lang="en-US" sz="2400" dirty="0" smtClean="0"/>
              <a:t>of parameter </a:t>
            </a:r>
            <a:r>
              <a:rPr lang="en-US" sz="2400" dirty="0"/>
              <a:t>binding. Exactly </a:t>
            </a:r>
            <a:r>
              <a:rPr lang="en-US" sz="2400" dirty="0" smtClean="0"/>
              <a:t>which is </a:t>
            </a:r>
            <a:r>
              <a:rPr lang="en-US" sz="2400" dirty="0"/>
              <a:t>used depends upon </a:t>
            </a:r>
            <a:r>
              <a:rPr lang="en-US" sz="2400" dirty="0" smtClean="0"/>
              <a:t>the programming </a:t>
            </a:r>
            <a:r>
              <a:rPr lang="en-US" sz="2400" dirty="0"/>
              <a:t>language </a:t>
            </a:r>
            <a:r>
              <a:rPr lang="en-US" sz="2400" dirty="0" smtClean="0"/>
              <a:t>in question</a:t>
            </a:r>
            <a:r>
              <a:rPr lang="en-US" sz="24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97356" y="4821151"/>
            <a:ext cx="8825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check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inValue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expected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"""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Given a function (as a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first-class object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, verify if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 function(</a:t>
            </a:r>
            <a:r>
              <a:rPr lang="en-US" dirty="0" err="1" smtClean="0">
                <a:solidFill>
                  <a:srgbClr val="FF8000"/>
                </a:solidFill>
                <a:latin typeface="Courier New" panose="02070309020205020404" pitchFamily="49" charset="0"/>
              </a:rPr>
              <a:t>inValue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) ==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expected</a:t>
            </a:r>
          </a:p>
          <a:p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Returns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: 1: indicates an error 0: test passed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"""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6855" y="3544682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check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computePrimeFactors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})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2082" y="3907892"/>
            <a:ext cx="0" cy="9377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890204" y="3907892"/>
            <a:ext cx="637410" cy="91325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1571" y="3946271"/>
            <a:ext cx="318705" cy="9516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390" y="1052025"/>
            <a:ext cx="11171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formal parameter represents a local variable initialized to the value of the corresponding actual parameter.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809889" y="2486729"/>
            <a:ext cx="3623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f(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188" y="5427742"/>
            <a:ext cx="409632" cy="28579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913371" y="4020050"/>
            <a:ext cx="584320" cy="608598"/>
            <a:chOff x="7913371" y="4020050"/>
            <a:chExt cx="584320" cy="608598"/>
          </a:xfrm>
        </p:grpSpPr>
        <p:sp>
          <p:nvSpPr>
            <p:cNvPr id="16" name="Rectangle 15"/>
            <p:cNvSpPr/>
            <p:nvPr/>
          </p:nvSpPr>
          <p:spPr>
            <a:xfrm>
              <a:off x="7913371" y="4324349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100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13371" y="4020050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7913371" y="3234689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13371" y="2930390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3371" y="3234166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-1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7795" y="6323270"/>
            <a:ext cx="113489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64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Desirable Qualities in a Programming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3" y="2969733"/>
            <a:ext cx="1095967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It </a:t>
            </a:r>
            <a:r>
              <a:rPr lang="en-US" sz="2400" b="1" dirty="0"/>
              <a:t>should be easy to use.</a:t>
            </a:r>
          </a:p>
          <a:p>
            <a:pPr lvl="1"/>
            <a:r>
              <a:rPr lang="en-US" sz="2000" dirty="0"/>
              <a:t>Programs should be easy to read </a:t>
            </a:r>
            <a:r>
              <a:rPr lang="en-US" sz="2000" dirty="0" smtClean="0"/>
              <a:t>and understand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Programs should be simple to </a:t>
            </a:r>
            <a:r>
              <a:rPr lang="en-US" sz="2000" dirty="0" smtClean="0"/>
              <a:t>write, without </a:t>
            </a:r>
            <a:r>
              <a:rPr lang="en-US" sz="2000" dirty="0"/>
              <a:t>subtle pitfalls.</a:t>
            </a:r>
          </a:p>
          <a:p>
            <a:pPr lvl="1"/>
            <a:r>
              <a:rPr lang="en-US" sz="2000" dirty="0"/>
              <a:t>It should be </a:t>
            </a:r>
            <a:r>
              <a:rPr lang="en-US" sz="2000" i="1" dirty="0"/>
              <a:t>orthogonal</a:t>
            </a:r>
            <a:r>
              <a:rPr lang="en-US" sz="2000" dirty="0"/>
              <a:t>, </a:t>
            </a:r>
            <a:r>
              <a:rPr lang="en-US" sz="2000" dirty="0" smtClean="0"/>
              <a:t>providing only </a:t>
            </a:r>
            <a:r>
              <a:rPr lang="en-US" sz="2000" dirty="0"/>
              <a:t>one way to do each step </a:t>
            </a:r>
            <a:r>
              <a:rPr lang="en-US" sz="2000" dirty="0" smtClean="0"/>
              <a:t>or computation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Its notation should be natural for </a:t>
            </a:r>
            <a:r>
              <a:rPr lang="en-US" sz="2000" dirty="0" smtClean="0"/>
              <a:t>the application </a:t>
            </a:r>
            <a:r>
              <a:rPr lang="en-US" sz="2000" dirty="0"/>
              <a:t>being </a:t>
            </a:r>
            <a:r>
              <a:rPr lang="en-US" sz="2000" dirty="0" smtClean="0"/>
              <a:t>programmed.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language should </a:t>
            </a:r>
            <a:r>
              <a:rPr lang="en-US" sz="2400" b="1" dirty="0" smtClean="0"/>
              <a:t>support abstraction</a:t>
            </a:r>
            <a:r>
              <a:rPr lang="en-US" sz="2400" b="1" dirty="0"/>
              <a:t>.</a:t>
            </a:r>
          </a:p>
          <a:p>
            <a:pPr lvl="1"/>
            <a:r>
              <a:rPr lang="en-US" sz="2000" dirty="0"/>
              <a:t>You can’t anticipate all needed </a:t>
            </a:r>
            <a:r>
              <a:rPr lang="en-US" sz="2000" dirty="0" smtClean="0"/>
              <a:t>data structures </a:t>
            </a:r>
            <a:r>
              <a:rPr lang="en-US" sz="2000" dirty="0"/>
              <a:t>and operations, so </a:t>
            </a:r>
            <a:r>
              <a:rPr lang="en-US" sz="2000" dirty="0" smtClean="0"/>
              <a:t>adding new </a:t>
            </a:r>
            <a:r>
              <a:rPr lang="en-US" sz="2000" dirty="0"/>
              <a:t>definitions easily and </a:t>
            </a:r>
            <a:r>
              <a:rPr lang="en-US" sz="2000" dirty="0" smtClean="0"/>
              <a:t>efficiently should </a:t>
            </a:r>
            <a:r>
              <a:rPr lang="en-US" sz="2000" dirty="0"/>
              <a:t>be allowed.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language should </a:t>
            </a:r>
            <a:r>
              <a:rPr lang="en-US" sz="2400" b="1" dirty="0" smtClean="0"/>
              <a:t>support testing</a:t>
            </a:r>
            <a:r>
              <a:rPr lang="en-US" sz="2400" b="1" dirty="0"/>
              <a:t>, </a:t>
            </a:r>
            <a:r>
              <a:rPr lang="en-US" sz="2400" b="1" dirty="0" smtClean="0"/>
              <a:t>debugging, and verification.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43143" y="1039705"/>
            <a:ext cx="9087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dirty="0"/>
              <a:t>Theoretically, all programming languages are equivalent (</a:t>
            </a:r>
            <a:r>
              <a:rPr lang="en-US" sz="2000" b="1" dirty="0"/>
              <a:t>Why?</a:t>
            </a:r>
            <a:r>
              <a:rPr lang="en-US" sz="2000" dirty="0"/>
              <a:t>) If that is so, what properties are desirable in a programming language?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4176" y="2013647"/>
            <a:ext cx="80075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000" b="1" dirty="0" smtClean="0"/>
              <a:t>What qualities or characteristics do you want in a programming language?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375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390" y="904556"/>
            <a:ext cx="11171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formal parameter represents a local variable. Its final value, at the point of return, is copied into the corresponding actual parameter.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368223" y="1921077"/>
            <a:ext cx="4144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Implemented as</a:t>
            </a:r>
            <a:r>
              <a:rPr lang="en-US" sz="2000" dirty="0" smtClean="0">
                <a:latin typeface="Consolas" panose="020B0609020204030204" pitchFamily="49" charset="0"/>
              </a:rPr>
              <a:t> out </a:t>
            </a:r>
            <a:r>
              <a:rPr lang="en-US" sz="2000" dirty="0"/>
              <a:t>variables in C</a:t>
            </a:r>
            <a:r>
              <a:rPr lang="en-US" sz="2000" dirty="0" smtClean="0"/>
              <a:t>#.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04900" y="2663510"/>
            <a:ext cx="7193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TryGetValue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key, out TValue value);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4900" y="202009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TValue&gt;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84072" y="3470761"/>
            <a:ext cx="85420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grades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"Cecil"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95);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"Amy"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"Abby"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99);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 -1;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grades.TryGetValue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"Amy"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grade);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(grade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888" t="-4356" r="1" b="12740"/>
          <a:stretch/>
        </p:blipFill>
        <p:spPr>
          <a:xfrm>
            <a:off x="6660818" y="5943499"/>
            <a:ext cx="321035" cy="3186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039992" y="4987249"/>
            <a:ext cx="2772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Allows a function to 'return' more than one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Pass-By-Value/Result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490" y="961800"/>
            <a:ext cx="10870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combination of </a:t>
            </a:r>
            <a:r>
              <a:rPr lang="en-US" sz="2400" dirty="0" smtClean="0"/>
              <a:t>the value </a:t>
            </a:r>
            <a:r>
              <a:rPr lang="en-US" sz="2400" dirty="0"/>
              <a:t>and results modes. </a:t>
            </a:r>
            <a:r>
              <a:rPr lang="en-US" sz="2400" dirty="0" smtClean="0"/>
              <a:t>The formal </a:t>
            </a:r>
            <a:r>
              <a:rPr lang="en-US" sz="2400" dirty="0"/>
              <a:t>parameter is a local </a:t>
            </a:r>
            <a:r>
              <a:rPr lang="en-US" sz="2400" dirty="0" smtClean="0"/>
              <a:t>variable initialized </a:t>
            </a:r>
            <a:r>
              <a:rPr lang="en-US" sz="2400" dirty="0"/>
              <a:t>to the value of </a:t>
            </a:r>
            <a:r>
              <a:rPr lang="en-US" sz="2400" dirty="0" smtClean="0"/>
              <a:t>the corresponding </a:t>
            </a:r>
            <a:r>
              <a:rPr lang="en-US" sz="2400" dirty="0"/>
              <a:t>actual </a:t>
            </a:r>
            <a:r>
              <a:rPr lang="en-US" sz="2400" dirty="0" smtClean="0"/>
              <a:t>parameter. The </a:t>
            </a:r>
            <a:r>
              <a:rPr lang="en-US" sz="2400" dirty="0"/>
              <a:t>formal’s final value, at </a:t>
            </a:r>
            <a:r>
              <a:rPr lang="en-US" sz="2400" dirty="0" smtClean="0"/>
              <a:t>the point </a:t>
            </a:r>
            <a:r>
              <a:rPr lang="en-US" sz="2400" dirty="0"/>
              <a:t>of return, is copied into </a:t>
            </a:r>
            <a:r>
              <a:rPr lang="en-US" sz="2400" dirty="0" smtClean="0"/>
              <a:t>the corresponding </a:t>
            </a:r>
            <a:r>
              <a:rPr lang="en-US" sz="2400" dirty="0"/>
              <a:t>actual parameter.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771650" y="2425189"/>
            <a:ext cx="5143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f(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47570" y="5325877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47570" y="502208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47570" y="324888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47570" y="2941820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947570" y="3245596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100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88130" y="6062644"/>
            <a:ext cx="7362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211</a:t>
            </a:r>
            <a:endParaRPr lang="en-US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64311" y="2941820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64311" y="3245596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201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47570" y="5325877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69119" y="6323270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4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/>
      <p:bldP spid="21" grpId="0" animBg="1"/>
      <p:bldP spid="22" grpId="0" animBg="1"/>
      <p:bldP spid="24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Pass-By-Reference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5390" y="1052025"/>
            <a:ext cx="11171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formal parameter </a:t>
            </a:r>
            <a:r>
              <a:rPr lang="en-US" sz="2400" dirty="0" smtClean="0"/>
              <a:t>is a </a:t>
            </a:r>
            <a:r>
              <a:rPr lang="en-US" sz="2400" dirty="0"/>
              <a:t>pointer to the </a:t>
            </a:r>
            <a:r>
              <a:rPr lang="en-US" sz="2400" dirty="0" smtClean="0"/>
              <a:t>corresponding actual </a:t>
            </a:r>
            <a:r>
              <a:rPr lang="en-US" sz="2400" dirty="0"/>
              <a:t>parameter. All references </a:t>
            </a:r>
            <a:r>
              <a:rPr lang="en-US" sz="2400" dirty="0" smtClean="0"/>
              <a:t>to the </a:t>
            </a:r>
            <a:r>
              <a:rPr lang="en-US" sz="2400" dirty="0"/>
              <a:t>formal parameter </a:t>
            </a:r>
            <a:r>
              <a:rPr lang="en-US" sz="2400" dirty="0" smtClean="0"/>
              <a:t>indirectly access </a:t>
            </a:r>
            <a:r>
              <a:rPr lang="en-US" sz="2400" dirty="0"/>
              <a:t>the corresponding </a:t>
            </a:r>
            <a:r>
              <a:rPr lang="en-US" sz="2400" dirty="0" smtClean="0"/>
              <a:t>actual parameter </a:t>
            </a:r>
            <a:r>
              <a:rPr lang="en-US" sz="2400" dirty="0"/>
              <a:t>through the pointer.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051727" y="2496523"/>
            <a:ext cx="7117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popIt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(ref Stack&lt;Integer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stack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Stack&lt;Integer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Stack&lt;Integer&gt;();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"Size (pre):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 top: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popIt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"Size (post):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top: 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45704"/>
          <a:stretch/>
        </p:blipFill>
        <p:spPr>
          <a:xfrm>
            <a:off x="7217810" y="5552840"/>
            <a:ext cx="2438740" cy="27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651929" y="2070140"/>
            <a:ext cx="584320" cy="608598"/>
            <a:chOff x="7913371" y="4020050"/>
            <a:chExt cx="584320" cy="608598"/>
          </a:xfrm>
        </p:grpSpPr>
        <p:sp>
          <p:nvSpPr>
            <p:cNvPr id="14" name="Rectangle 13"/>
            <p:cNvSpPr/>
            <p:nvPr/>
          </p:nvSpPr>
          <p:spPr>
            <a:xfrm>
              <a:off x="7913371" y="4324349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13371" y="4020050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s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10651929" y="3808707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51929" y="3504408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>
            <a:endCxn id="18" idx="0"/>
          </p:cNvCxnSpPr>
          <p:nvPr/>
        </p:nvCxnSpPr>
        <p:spPr>
          <a:xfrm>
            <a:off x="10944089" y="2508314"/>
            <a:ext cx="0" cy="996094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10" y="4389349"/>
            <a:ext cx="2476846" cy="257211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093639" y="2106689"/>
            <a:ext cx="907339" cy="535499"/>
            <a:chOff x="7913371" y="4020050"/>
            <a:chExt cx="584320" cy="608598"/>
          </a:xfrm>
        </p:grpSpPr>
        <p:sp>
          <p:nvSpPr>
            <p:cNvPr id="25" name="Rectangle 24"/>
            <p:cNvSpPr/>
            <p:nvPr/>
          </p:nvSpPr>
          <p:spPr>
            <a:xfrm>
              <a:off x="7913371" y="4324349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13371" y="4020050"/>
              <a:ext cx="584320" cy="3042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6A3E3E"/>
                  </a:solidFill>
                  <a:latin typeface="Consolas" panose="020B0609020204030204" pitchFamily="49" charset="0"/>
                </a:rPr>
                <a:t>stack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endCxn id="18" idx="0"/>
          </p:cNvCxnSpPr>
          <p:nvPr/>
        </p:nvCxnSpPr>
        <p:spPr>
          <a:xfrm>
            <a:off x="9516694" y="2475227"/>
            <a:ext cx="1427395" cy="102918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69119" y="6323270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94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</a:t>
            </a:r>
            <a:r>
              <a:rPr lang="en-US" sz="3800" dirty="0" err="1" smtClean="0"/>
              <a:t>Readonly</a:t>
            </a:r>
            <a:r>
              <a:rPr lang="en-US" sz="3800" dirty="0" smtClean="0"/>
              <a:t> (</a:t>
            </a:r>
            <a:r>
              <a:rPr lang="en-US" sz="3800" dirty="0" err="1" smtClean="0"/>
              <a:t>Const</a:t>
            </a:r>
            <a:r>
              <a:rPr lang="en-US" sz="38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89050" y="961800"/>
            <a:ext cx="10554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read-only formal parameter cannot be written to.</a:t>
            </a:r>
          </a:p>
          <a:p>
            <a:r>
              <a:rPr lang="en-US" sz="2400" dirty="0" smtClean="0"/>
              <a:t>Either </a:t>
            </a:r>
            <a:r>
              <a:rPr lang="en-US" sz="2400" dirty="0"/>
              <a:t>a copy of </a:t>
            </a:r>
            <a:r>
              <a:rPr lang="en-US" sz="2400" dirty="0" smtClean="0"/>
              <a:t>the actual </a:t>
            </a:r>
            <a:r>
              <a:rPr lang="en-US" sz="2400" dirty="0"/>
              <a:t>parameter’s value, or </a:t>
            </a:r>
            <a:r>
              <a:rPr lang="en-US" sz="2400" dirty="0" smtClean="0"/>
              <a:t>its address</a:t>
            </a:r>
            <a:r>
              <a:rPr lang="en-US" sz="2400" dirty="0"/>
              <a:t>, may be used.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90" y="3966724"/>
            <a:ext cx="5276850" cy="1504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4840" y="2585410"/>
            <a:ext cx="8561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update(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nochange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nochange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"fourth"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"First"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"Second"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update(s1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s1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83502" y="1913286"/>
            <a:ext cx="54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98941" y="2635903"/>
            <a:ext cx="161529" cy="24676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66981" y="2635903"/>
            <a:ext cx="161529" cy="246768"/>
          </a:xfrm>
          <a:prstGeom prst="rect">
            <a:avLst/>
          </a:prstGeom>
          <a:noFill/>
          <a:ln w="25400">
            <a:solidFill>
              <a:srgbClr val="0F17B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44811" y="2635903"/>
            <a:ext cx="660639" cy="246768"/>
          </a:xfrm>
          <a:prstGeom prst="rect">
            <a:avLst/>
          </a:prstGeom>
          <a:noFill/>
          <a:ln w="25400">
            <a:solidFill>
              <a:srgbClr val="0F17B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39811" y="2282618"/>
            <a:ext cx="1098789" cy="246768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923935" y="2282618"/>
            <a:ext cx="1692255" cy="246768"/>
          </a:xfrm>
          <a:prstGeom prst="rect">
            <a:avLst/>
          </a:prstGeom>
          <a:noFill/>
          <a:ln w="25400">
            <a:solidFill>
              <a:srgbClr val="0F17B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Binding: Pass-By-Name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488" y="961800"/>
            <a:ext cx="11213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formal parameter represents </a:t>
            </a:r>
            <a:r>
              <a:rPr lang="en-US" sz="2400" dirty="0"/>
              <a:t>a block of </a:t>
            </a:r>
            <a:r>
              <a:rPr lang="en-US" sz="2400" dirty="0" smtClean="0"/>
              <a:t>code (sometimes </a:t>
            </a:r>
            <a:r>
              <a:rPr lang="en-US" sz="2400" dirty="0"/>
              <a:t>called a </a:t>
            </a:r>
            <a:r>
              <a:rPr lang="en-US" sz="2400" i="1" dirty="0" err="1"/>
              <a:t>thunk</a:t>
            </a:r>
            <a:r>
              <a:rPr lang="en-US" sz="2400" dirty="0"/>
              <a:t>) that </a:t>
            </a:r>
            <a:r>
              <a:rPr lang="en-US" sz="2400" dirty="0" smtClean="0"/>
              <a:t>is evaluated </a:t>
            </a:r>
            <a:r>
              <a:rPr lang="en-US" sz="2400" dirty="0"/>
              <a:t>to obtain the value </a:t>
            </a:r>
            <a:r>
              <a:rPr lang="en-US" sz="2400" dirty="0" smtClean="0"/>
              <a:t>or address </a:t>
            </a:r>
            <a:r>
              <a:rPr lang="en-US" sz="2400" dirty="0"/>
              <a:t>of the </a:t>
            </a:r>
            <a:r>
              <a:rPr lang="en-US" sz="2400" dirty="0" smtClean="0"/>
              <a:t>corresponding actual parameter. Each </a:t>
            </a:r>
            <a:r>
              <a:rPr lang="en-US" sz="2400" dirty="0"/>
              <a:t>reference </a:t>
            </a:r>
            <a:r>
              <a:rPr lang="en-US" sz="2400" dirty="0" smtClean="0"/>
              <a:t>to the </a:t>
            </a:r>
            <a:r>
              <a:rPr lang="en-US" sz="2400" dirty="0"/>
              <a:t>formal parameter causes </a:t>
            </a:r>
            <a:r>
              <a:rPr lang="en-US" sz="2400" dirty="0" smtClean="0"/>
              <a:t>the </a:t>
            </a:r>
            <a:r>
              <a:rPr lang="en-US" sz="2400" dirty="0" err="1" smtClean="0"/>
              <a:t>thunk</a:t>
            </a:r>
            <a:r>
              <a:rPr lang="en-US" sz="2400" dirty="0" smtClean="0"/>
              <a:t> </a:t>
            </a:r>
            <a:r>
              <a:rPr lang="en-US" sz="2400" dirty="0"/>
              <a:t>to be </a:t>
            </a:r>
            <a:r>
              <a:rPr lang="en-US" sz="2400" dirty="0" smtClean="0"/>
              <a:t>reevaluated.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912620" y="2671078"/>
            <a:ext cx="354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a,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reference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name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=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 =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print(c)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68800" y="3286295"/>
            <a:ext cx="3783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3, j = 3,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k[4][4];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j, k[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68210" y="3938668"/>
            <a:ext cx="359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endParaRPr lang="en-US" sz="4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09860" y="5095965"/>
            <a:ext cx="1661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1 2 3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0 0 4 0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2 3 0 3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9 0 4 1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0 0 6 0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7030" y="54887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37030" y="518164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500020" y="518164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500020" y="5485417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866280" y="49794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1720" y="54887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51720" y="518164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97565" y="54887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97565" y="5181641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1" idx="2"/>
          </p:cNvCxnSpPr>
          <p:nvPr/>
        </p:nvCxnSpPr>
        <p:spPr>
          <a:xfrm>
            <a:off x="4361218" y="5637565"/>
            <a:ext cx="4430962" cy="152151"/>
          </a:xfrm>
          <a:prstGeom prst="bentConnector4">
            <a:avLst>
              <a:gd name="adj1" fmla="val 99"/>
              <a:gd name="adj2" fmla="val 250245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51720" y="54887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00020" y="5488702"/>
            <a:ext cx="58432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43410" y="5488702"/>
            <a:ext cx="106810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3410" y="5181641"/>
            <a:ext cx="106810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205175" y="6295729"/>
            <a:ext cx="2944570" cy="3042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k[3][2]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6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618" y="6340605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3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6" grpId="0" animBg="1"/>
      <p:bldP spid="17" grpId="0" animBg="1"/>
      <p:bldP spid="19" grpId="0" animBg="1"/>
      <p:bldP spid="21" grpId="0" animBg="1"/>
      <p:bldP spid="21" grpId="1" animBg="1"/>
      <p:bldP spid="22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Parameter Mode Languages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0210" y="1107888"/>
            <a:ext cx="1015365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/>
              <a:t>: Value mode except for arrays </a:t>
            </a:r>
            <a:r>
              <a:rPr lang="en-US" sz="2400" dirty="0" smtClean="0"/>
              <a:t>which pass </a:t>
            </a:r>
            <a:r>
              <a:rPr lang="en-US" sz="2400" dirty="0"/>
              <a:t>a pointer to the start </a:t>
            </a:r>
            <a:r>
              <a:rPr lang="en-US" sz="2400" dirty="0" smtClean="0"/>
              <a:t>of the </a:t>
            </a:r>
            <a:r>
              <a:rPr lang="en-US" sz="2400" dirty="0"/>
              <a:t>array.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/>
              <a:t>++: Allows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, reference, and value modes.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E.g.,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f(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&amp; </a:t>
            </a:r>
            <a:r>
              <a:rPr lang="en-US" sz="2400" dirty="0" smtClean="0">
                <a:latin typeface="Consolas" panose="020B0609020204030204" pitchFamily="49" charset="0"/>
              </a:rPr>
              <a:t>b, 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int&amp;c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dirty="0"/>
              <a:t>#: Allows result (out) as well </a:t>
            </a:r>
            <a:r>
              <a:rPr lang="en-US" sz="2400" dirty="0" smtClean="0"/>
              <a:t>as reference </a:t>
            </a:r>
            <a:r>
              <a:rPr lang="en-US" sz="2400" dirty="0"/>
              <a:t>and value </a:t>
            </a:r>
            <a:r>
              <a:rPr lang="en-US" sz="2400" dirty="0" smtClean="0"/>
              <a:t>modes.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	</a:t>
            </a:r>
            <a:r>
              <a:rPr lang="en-US" sz="2400" dirty="0" smtClean="0"/>
              <a:t>E.g.,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g(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</a:t>
            </a:r>
            <a:r>
              <a:rPr lang="en-US" sz="2400" dirty="0" smtClean="0">
                <a:latin typeface="Consolas" panose="020B0609020204030204" pitchFamily="49" charset="0"/>
              </a:rPr>
              <a:t>ref b, out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c)</a:t>
            </a: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Java</a:t>
            </a:r>
            <a:r>
              <a:rPr lang="en-US" sz="2400" dirty="0"/>
              <a:t>: Scalar types 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float, </a:t>
            </a:r>
            <a:r>
              <a:rPr lang="en-US" sz="2400" dirty="0" smtClean="0">
                <a:latin typeface="Consolas" panose="020B0609020204030204" pitchFamily="49" charset="0"/>
              </a:rPr>
              <a:t>char</a:t>
            </a:r>
            <a:r>
              <a:rPr lang="en-US" sz="2400" dirty="0" smtClean="0"/>
              <a:t>, etc</a:t>
            </a:r>
            <a:r>
              <a:rPr lang="en-US" sz="2400" dirty="0"/>
              <a:t>.) are passed by value; objects </a:t>
            </a:r>
            <a:r>
              <a:rPr lang="en-US" sz="2400" dirty="0" smtClean="0"/>
              <a:t>are passed </a:t>
            </a:r>
            <a:r>
              <a:rPr lang="en-US" sz="2400" dirty="0"/>
              <a:t>by reference (references </a:t>
            </a:r>
            <a:r>
              <a:rPr lang="en-US" sz="2400" dirty="0" smtClean="0"/>
              <a:t>to objects </a:t>
            </a:r>
            <a:r>
              <a:rPr lang="en-US" sz="2400" dirty="0"/>
              <a:t>are passed by value).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Fortran</a:t>
            </a:r>
            <a:r>
              <a:rPr lang="en-US" sz="2400" dirty="0"/>
              <a:t>: Reference (even </a:t>
            </a:r>
            <a:r>
              <a:rPr lang="en-US" sz="2400" dirty="0" smtClean="0"/>
              <a:t>for constants</a:t>
            </a:r>
            <a:r>
              <a:rPr lang="en-US" sz="2400" dirty="0"/>
              <a:t>!)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Ada</a:t>
            </a:r>
            <a:r>
              <a:rPr lang="en-US" sz="2400" dirty="0"/>
              <a:t>: Value/result, reference, </a:t>
            </a:r>
            <a:r>
              <a:rPr lang="en-US" sz="2400" dirty="0" smtClean="0"/>
              <a:t>and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 </a:t>
            </a:r>
            <a:r>
              <a:rPr lang="en-US" sz="2400" dirty="0"/>
              <a:t>are used.</a:t>
            </a:r>
          </a:p>
        </p:txBody>
      </p:sp>
    </p:spTree>
    <p:extLst>
      <p:ext uri="{BB962C8B-B14F-4D97-AF65-F5344CB8AC3E}">
        <p14:creationId xmlns:p14="http://schemas.microsoft.com/office/powerpoint/2010/main" val="7550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Why so Many Parameter Passing Modes?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773430" y="1157108"/>
            <a:ext cx="10965180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Parameter </a:t>
            </a:r>
            <a:r>
              <a:rPr lang="en-US" sz="2200" dirty="0" smtClean="0"/>
              <a:t>passing modes reflect different </a:t>
            </a:r>
            <a:r>
              <a:rPr lang="en-US" sz="2200" dirty="0"/>
              <a:t>views on </a:t>
            </a:r>
            <a:r>
              <a:rPr lang="en-US" sz="2200" dirty="0" smtClean="0"/>
              <a:t>how parameters </a:t>
            </a:r>
            <a:r>
              <a:rPr lang="en-US" sz="2200" dirty="0"/>
              <a:t>are to be </a:t>
            </a:r>
            <a:r>
              <a:rPr lang="en-US" sz="2200" dirty="0" smtClean="0"/>
              <a:t>accessed, as </a:t>
            </a:r>
            <a:r>
              <a:rPr lang="en-US" sz="2200" dirty="0"/>
              <a:t>well as different degrees </a:t>
            </a:r>
            <a:r>
              <a:rPr lang="en-US" sz="2200" dirty="0" smtClean="0"/>
              <a:t>of efficiency </a:t>
            </a:r>
            <a:r>
              <a:rPr lang="en-US" sz="2200" dirty="0"/>
              <a:t>in accessing </a:t>
            </a:r>
            <a:r>
              <a:rPr lang="en-US" sz="2200" dirty="0" smtClean="0"/>
              <a:t>and using </a:t>
            </a:r>
            <a:r>
              <a:rPr lang="en-US" sz="2200" dirty="0"/>
              <a:t>parameters.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Call </a:t>
            </a:r>
            <a:r>
              <a:rPr lang="en-US" sz="2200" dirty="0">
                <a:solidFill>
                  <a:srgbClr val="FF0000"/>
                </a:solidFill>
              </a:rPr>
              <a:t>by value</a:t>
            </a:r>
            <a:r>
              <a:rPr lang="en-US" sz="2200" dirty="0"/>
              <a:t> </a:t>
            </a:r>
            <a:r>
              <a:rPr lang="en-US" sz="2200" i="1" dirty="0"/>
              <a:t>protects </a:t>
            </a:r>
            <a:r>
              <a:rPr lang="en-US" sz="2200" dirty="0"/>
              <a:t>the </a:t>
            </a:r>
            <a:r>
              <a:rPr lang="en-US" sz="2200" dirty="0" smtClean="0"/>
              <a:t>actual parameter </a:t>
            </a:r>
            <a:r>
              <a:rPr lang="en-US" sz="2200" dirty="0"/>
              <a:t>value. No matter </a:t>
            </a:r>
            <a:r>
              <a:rPr lang="en-US" sz="2200" dirty="0" smtClean="0"/>
              <a:t>what the </a:t>
            </a:r>
            <a:r>
              <a:rPr lang="en-US" sz="2200" dirty="0"/>
              <a:t>subprogram does, </a:t>
            </a:r>
            <a:r>
              <a:rPr lang="en-US" sz="2200" dirty="0" smtClean="0"/>
              <a:t>the parameter </a:t>
            </a:r>
            <a:r>
              <a:rPr lang="en-US" sz="2200" i="1" dirty="0" smtClean="0"/>
              <a:t>cannot </a:t>
            </a:r>
            <a:r>
              <a:rPr lang="en-US" sz="2200" dirty="0"/>
              <a:t>be changed.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Call </a:t>
            </a:r>
            <a:r>
              <a:rPr lang="en-US" sz="2200" dirty="0">
                <a:solidFill>
                  <a:srgbClr val="FF0000"/>
                </a:solidFill>
              </a:rPr>
              <a:t>by reference </a:t>
            </a:r>
            <a:r>
              <a:rPr lang="en-US" sz="2200" dirty="0"/>
              <a:t>allows </a:t>
            </a:r>
            <a:r>
              <a:rPr lang="en-US" sz="2200" i="1" dirty="0" smtClean="0"/>
              <a:t>immediate </a:t>
            </a:r>
            <a:r>
              <a:rPr lang="en-US" sz="2200" dirty="0" smtClean="0"/>
              <a:t>updates </a:t>
            </a:r>
            <a:r>
              <a:rPr lang="en-US" sz="2200" dirty="0"/>
              <a:t>to the actual parameter.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Call </a:t>
            </a:r>
            <a:r>
              <a:rPr lang="en-US" sz="2200" dirty="0">
                <a:solidFill>
                  <a:srgbClr val="FF0000"/>
                </a:solidFill>
              </a:rPr>
              <a:t>by </a:t>
            </a:r>
            <a:r>
              <a:rPr lang="en-US" sz="2200" dirty="0" err="1">
                <a:solidFill>
                  <a:srgbClr val="FF0000"/>
                </a:solidFill>
              </a:rPr>
              <a:t>readonly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protects the </a:t>
            </a:r>
            <a:r>
              <a:rPr lang="en-US" sz="2200" dirty="0" smtClean="0"/>
              <a:t>actual parameter </a:t>
            </a:r>
            <a:r>
              <a:rPr lang="en-US" sz="2200" dirty="0"/>
              <a:t>and emphasizes </a:t>
            </a:r>
            <a:r>
              <a:rPr lang="en-US" sz="2200" dirty="0" smtClean="0"/>
              <a:t>the “constant</a:t>
            </a:r>
            <a:r>
              <a:rPr lang="en-US" sz="2200" dirty="0"/>
              <a:t>” nature of the </a:t>
            </a:r>
            <a:r>
              <a:rPr lang="en-US" sz="2200" dirty="0" smtClean="0"/>
              <a:t>formal parameter</a:t>
            </a:r>
            <a:r>
              <a:rPr lang="en-US" sz="2200" dirty="0"/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Call </a:t>
            </a:r>
            <a:r>
              <a:rPr lang="en-US" sz="2200" dirty="0">
                <a:solidFill>
                  <a:srgbClr val="FF0000"/>
                </a:solidFill>
              </a:rPr>
              <a:t>by value/result </a:t>
            </a:r>
            <a:r>
              <a:rPr lang="en-US" sz="2200" dirty="0"/>
              <a:t>allows </a:t>
            </a:r>
            <a:r>
              <a:rPr lang="en-US" sz="2200" dirty="0" smtClean="0"/>
              <a:t>actual parameters </a:t>
            </a:r>
            <a:r>
              <a:rPr lang="en-US" sz="2200" dirty="0"/>
              <a:t>to change, but treats </a:t>
            </a:r>
            <a:r>
              <a:rPr lang="en-US" sz="2200" dirty="0" smtClean="0"/>
              <a:t>a call </a:t>
            </a:r>
            <a:r>
              <a:rPr lang="en-US" sz="2200" dirty="0"/>
              <a:t>as a single step (</a:t>
            </a:r>
            <a:r>
              <a:rPr lang="en-US" sz="2200" dirty="0" smtClean="0"/>
              <a:t>assign parameter </a:t>
            </a:r>
            <a:r>
              <a:rPr lang="en-US" sz="2200" dirty="0"/>
              <a:t>values, execute </a:t>
            </a:r>
            <a:r>
              <a:rPr lang="en-US" sz="2200" dirty="0" smtClean="0"/>
              <a:t>the subprogram’s </a:t>
            </a:r>
            <a:r>
              <a:rPr lang="en-US" sz="2200" dirty="0"/>
              <a:t>body, </a:t>
            </a:r>
            <a:r>
              <a:rPr lang="en-US" sz="2200" dirty="0" smtClean="0"/>
              <a:t>update parameter </a:t>
            </a:r>
            <a:r>
              <a:rPr lang="en-US" sz="2200" dirty="0"/>
              <a:t>values).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Call </a:t>
            </a:r>
            <a:r>
              <a:rPr lang="en-US" sz="2200" dirty="0">
                <a:solidFill>
                  <a:srgbClr val="FF0000"/>
                </a:solidFill>
              </a:rPr>
              <a:t>by name </a:t>
            </a:r>
            <a:r>
              <a:rPr lang="en-US" sz="2200" dirty="0"/>
              <a:t>delays evaluation </a:t>
            </a:r>
            <a:r>
              <a:rPr lang="en-US" sz="2200" dirty="0" smtClean="0"/>
              <a:t>of an </a:t>
            </a:r>
            <a:r>
              <a:rPr lang="en-US" sz="2200" dirty="0"/>
              <a:t>actual parameter until it </a:t>
            </a:r>
            <a:r>
              <a:rPr lang="en-US" sz="2200" dirty="0" smtClean="0"/>
              <a:t>is actually </a:t>
            </a:r>
            <a:r>
              <a:rPr lang="en-US" sz="2200" dirty="0"/>
              <a:t>needed (which may </a:t>
            </a:r>
            <a:r>
              <a:rPr lang="en-US" sz="2200" dirty="0" smtClean="0"/>
              <a:t>be never)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4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Lazy Evaluation: Call by Name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715278" y="3551659"/>
            <a:ext cx="10868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Normally</a:t>
            </a:r>
            <a:r>
              <a:rPr lang="en-US" sz="2400" dirty="0"/>
              <a:t>, when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j / 0 </a:t>
            </a:r>
            <a:r>
              <a:rPr lang="en-US" sz="2400" dirty="0" smtClean="0"/>
              <a:t>is evaluated</a:t>
            </a:r>
            <a:r>
              <a:rPr lang="en-US" sz="2400" dirty="0"/>
              <a:t>, a </a:t>
            </a:r>
            <a:r>
              <a:rPr lang="en-US" sz="2400" i="1" dirty="0"/>
              <a:t>divide </a:t>
            </a:r>
            <a:r>
              <a:rPr lang="en-US" sz="2400" i="1" dirty="0" smtClean="0"/>
              <a:t>fault </a:t>
            </a:r>
            <a:r>
              <a:rPr lang="en-US" sz="2400" dirty="0" smtClean="0"/>
              <a:t>terminates </a:t>
            </a:r>
            <a:r>
              <a:rPr lang="en-US" sz="2400" dirty="0"/>
              <a:t>execution. 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j / 0 </a:t>
            </a:r>
            <a:r>
              <a:rPr lang="en-US" sz="2400" dirty="0" smtClean="0"/>
              <a:t>is passed </a:t>
            </a:r>
            <a:r>
              <a:rPr lang="en-US" sz="2400" dirty="0"/>
              <a:t>by name, the division </a:t>
            </a:r>
            <a:r>
              <a:rPr lang="en-US" sz="2400" dirty="0" smtClean="0"/>
              <a:t>is delayed </a:t>
            </a:r>
            <a:r>
              <a:rPr lang="en-US" sz="2400" dirty="0"/>
              <a:t>until the parameter </a:t>
            </a:r>
            <a:r>
              <a:rPr lang="en-US" sz="2400" dirty="0" smtClean="0"/>
              <a:t>is needed</a:t>
            </a:r>
            <a:r>
              <a:rPr lang="en-US" sz="2400" dirty="0"/>
              <a:t>, which may be </a:t>
            </a:r>
            <a:r>
              <a:rPr lang="en-US" sz="2400" dirty="0" smtClean="0"/>
              <a:t>never.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5278" y="1105163"/>
            <a:ext cx="10868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Call by name is a special kind of parameter passing mode. It allows some calls to complete that otherwise would fail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9452" y="2436021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j /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60852" y="2436022"/>
            <a:ext cx="3853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Consider a call to function</a:t>
            </a:r>
            <a:r>
              <a:rPr lang="en-US" sz="2400" dirty="0">
                <a:latin typeface="Consolas" panose="020B0609020204030204" pitchFamily="49" charset="0"/>
              </a:rPr>
              <a:t> f</a:t>
            </a:r>
            <a:r>
              <a:rPr lang="en-US" sz="2400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715278" y="5004717"/>
            <a:ext cx="10938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Call by name also allows programmers to create some interesting solutions to hard programming problems.</a:t>
            </a:r>
          </a:p>
        </p:txBody>
      </p:sp>
    </p:spTree>
    <p:extLst>
      <p:ext uri="{BB962C8B-B14F-4D97-AF65-F5344CB8AC3E}">
        <p14:creationId xmlns:p14="http://schemas.microsoft.com/office/powerpoint/2010/main" val="30760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Lazy Evaluation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0736" y="2303164"/>
            <a:ext cx="10952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Call by name has much of </a:t>
            </a:r>
            <a:r>
              <a:rPr lang="en-US" sz="2400" dirty="0" smtClean="0"/>
              <a:t>the flavor </a:t>
            </a:r>
            <a:r>
              <a:rPr lang="en-US" sz="2400" dirty="0"/>
              <a:t>of </a:t>
            </a:r>
            <a:r>
              <a:rPr lang="en-US" sz="2400" b="1" i="1" dirty="0"/>
              <a:t>lazy evaluation</a:t>
            </a:r>
            <a:r>
              <a:rPr lang="en-US" sz="2400" dirty="0"/>
              <a:t>. </a:t>
            </a:r>
            <a:r>
              <a:rPr lang="en-US" sz="2400" dirty="0" smtClean="0"/>
              <a:t>With lazy </a:t>
            </a:r>
            <a:r>
              <a:rPr lang="en-US" sz="2400" dirty="0"/>
              <a:t>evaluation, </a:t>
            </a:r>
            <a:r>
              <a:rPr lang="en-US" sz="2400" dirty="0" smtClean="0"/>
              <a:t>we do not compute </a:t>
            </a:r>
            <a:r>
              <a:rPr lang="en-US" sz="2400" dirty="0"/>
              <a:t>a value but rather </a:t>
            </a:r>
            <a:r>
              <a:rPr lang="en-US" sz="2400" dirty="0" smtClean="0"/>
              <a:t>a </a:t>
            </a:r>
            <a:r>
              <a:rPr lang="en-US" sz="2400" i="1" dirty="0" smtClean="0"/>
              <a:t>suspension</a:t>
            </a:r>
            <a:r>
              <a:rPr lang="en-US" sz="2400" dirty="0" smtClean="0"/>
              <a:t>—a function </a:t>
            </a:r>
            <a:r>
              <a:rPr lang="en-US" sz="2400" dirty="0"/>
              <a:t>that </a:t>
            </a:r>
            <a:r>
              <a:rPr lang="en-US" sz="2400" dirty="0" smtClean="0"/>
              <a:t>will provide </a:t>
            </a:r>
            <a:r>
              <a:rPr lang="en-US" sz="2400" dirty="0"/>
              <a:t>a value when called.</a:t>
            </a:r>
          </a:p>
          <a:p>
            <a:r>
              <a:rPr lang="en-US" sz="2400" dirty="0"/>
              <a:t>This can be useful when we </a:t>
            </a:r>
            <a:r>
              <a:rPr lang="en-US" sz="2400" dirty="0" smtClean="0"/>
              <a:t>need to </a:t>
            </a:r>
            <a:r>
              <a:rPr lang="en-US" sz="2400" dirty="0"/>
              <a:t>control how much of </a:t>
            </a:r>
            <a:r>
              <a:rPr lang="en-US" sz="2400" dirty="0" smtClean="0"/>
              <a:t>a computation </a:t>
            </a:r>
            <a:r>
              <a:rPr lang="en-US" sz="2400" dirty="0"/>
              <a:t>is </a:t>
            </a:r>
            <a:r>
              <a:rPr lang="en-US" sz="2400" dirty="0" smtClean="0"/>
              <a:t>actually performed.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0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Lazy Evaluation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85222" y="1615851"/>
            <a:ext cx="3477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Such as: </a:t>
            </a:r>
            <a:r>
              <a:rPr lang="en-US" sz="2400" dirty="0" smtClean="0">
                <a:latin typeface="Consolas" panose="020B0609020204030204" pitchFamily="49" charset="0"/>
              </a:rPr>
              <a:t>1, 2, 3, ...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0736" y="961224"/>
            <a:ext cx="93931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</a:t>
            </a:r>
            <a:r>
              <a:rPr lang="en-US" sz="2400" dirty="0"/>
              <a:t>do we </a:t>
            </a:r>
            <a:r>
              <a:rPr lang="en-US" sz="2400" dirty="0" smtClean="0"/>
              <a:t>implement </a:t>
            </a:r>
            <a:r>
              <a:rPr lang="en-US" sz="2400" dirty="0"/>
              <a:t>a </a:t>
            </a:r>
            <a:r>
              <a:rPr lang="en-US" sz="2400" dirty="0" smtClean="0"/>
              <a:t>data structure </a:t>
            </a:r>
            <a:r>
              <a:rPr lang="en-US" sz="2400" dirty="0"/>
              <a:t>that represents </a:t>
            </a:r>
            <a:r>
              <a:rPr lang="en-US" sz="2400" dirty="0" smtClean="0"/>
              <a:t>an infinite </a:t>
            </a:r>
            <a:r>
              <a:rPr lang="en-US" sz="2400" dirty="0"/>
              <a:t>list?</a:t>
            </a:r>
          </a:p>
        </p:txBody>
      </p:sp>
      <p:sp>
        <p:nvSpPr>
          <p:cNvPr id="3" name="Rectangle 2"/>
          <p:cNvSpPr/>
          <p:nvPr/>
        </p:nvSpPr>
        <p:spPr>
          <a:xfrm>
            <a:off x="3751584" y="3923653"/>
            <a:ext cx="5226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computation does not work. Why?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852849" y="22704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infList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start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return list(start, </a:t>
            </a:r>
            <a:r>
              <a:rPr lang="en-US" dirty="0" err="1" smtClean="0">
                <a:latin typeface="Consolas" panose="020B0609020204030204" pitchFamily="49" charset="0"/>
              </a:rPr>
              <a:t>infList</a:t>
            </a:r>
            <a:r>
              <a:rPr lang="en-US" dirty="0" smtClean="0">
                <a:latin typeface="Consolas" panose="020B0609020204030204" pitchFamily="49" charset="0"/>
              </a:rPr>
              <a:t>(start + 1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2849" y="4878635"/>
            <a:ext cx="71248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Function calls are evaluated in an </a:t>
            </a:r>
            <a:r>
              <a:rPr lang="en-US" sz="2400" i="1" dirty="0" smtClean="0"/>
              <a:t>eager</a:t>
            </a:r>
            <a:r>
              <a:rPr lang="en-US" sz="2400" dirty="0" smtClean="0"/>
              <a:t> manner: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infList</a:t>
            </a:r>
            <a:r>
              <a:rPr lang="en-US" sz="2000" dirty="0" smtClean="0">
                <a:latin typeface="Consolas" panose="020B0609020204030204" pitchFamily="49" charset="0"/>
              </a:rPr>
              <a:t>(1) </a:t>
            </a:r>
            <a:r>
              <a:rPr lang="en-US" sz="2000" dirty="0" smtClean="0"/>
              <a:t>requires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infList</a:t>
            </a:r>
            <a:r>
              <a:rPr lang="en-US" sz="2000" dirty="0" smtClean="0">
                <a:latin typeface="Consolas" panose="020B0609020204030204" pitchFamily="49" charset="0"/>
              </a:rPr>
              <a:t>(2) </a:t>
            </a:r>
            <a:r>
              <a:rPr lang="en-US" sz="2000" dirty="0" smtClean="0"/>
              <a:t>be evaluated;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infList</a:t>
            </a:r>
            <a:r>
              <a:rPr lang="en-US" sz="2000" dirty="0" smtClean="0">
                <a:latin typeface="Consolas" panose="020B0609020204030204" pitchFamily="49" charset="0"/>
              </a:rPr>
              <a:t>(2) </a:t>
            </a:r>
            <a:r>
              <a:rPr lang="en-US" sz="2000" dirty="0"/>
              <a:t>requires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infList</a:t>
            </a:r>
            <a:r>
              <a:rPr lang="en-US" sz="2000" dirty="0" smtClean="0">
                <a:latin typeface="Consolas" panose="020B0609020204030204" pitchFamily="49" charset="0"/>
              </a:rPr>
              <a:t>(3) </a:t>
            </a:r>
            <a:r>
              <a:rPr lang="en-US" sz="2000" dirty="0"/>
              <a:t>be </a:t>
            </a:r>
            <a:r>
              <a:rPr lang="en-US" sz="2000" dirty="0" smtClean="0"/>
              <a:t>evaluated;</a:t>
            </a:r>
          </a:p>
          <a:p>
            <a:r>
              <a:rPr lang="en-US" sz="2000" dirty="0" smtClean="0"/>
              <a:t>          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4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Desirable Qualities in a Programming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143" y="1848597"/>
            <a:ext cx="109596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language should have a </a:t>
            </a:r>
            <a:r>
              <a:rPr lang="en-US" sz="2400" b="1" dirty="0" smtClean="0"/>
              <a:t>good development </a:t>
            </a:r>
            <a:r>
              <a:rPr lang="en-US" sz="2400" b="1" dirty="0"/>
              <a:t>environment.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editors, </a:t>
            </a:r>
            <a:r>
              <a:rPr lang="en-US" dirty="0" smtClean="0"/>
              <a:t>compilers, debuggers</a:t>
            </a:r>
            <a:r>
              <a:rPr lang="en-US" dirty="0"/>
              <a:t>, and version control are </a:t>
            </a:r>
            <a:r>
              <a:rPr lang="en-US" dirty="0" smtClean="0"/>
              <a:t>a big plus.</a:t>
            </a:r>
          </a:p>
          <a:p>
            <a:pPr lvl="1"/>
            <a:r>
              <a:rPr lang="en-US" dirty="0" smtClean="0"/>
              <a:t>Support software can make or break adoption of a language.</a:t>
            </a:r>
            <a:endParaRPr lang="en-US" dirty="0"/>
          </a:p>
          <a:p>
            <a:endParaRPr lang="en-US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language should be </a:t>
            </a:r>
            <a:r>
              <a:rPr lang="en-US" sz="2400" b="1" dirty="0" smtClean="0"/>
              <a:t>portable, spanning </a:t>
            </a:r>
            <a:r>
              <a:rPr lang="en-US" sz="2400" b="1" dirty="0"/>
              <a:t>many platforms </a:t>
            </a:r>
            <a:r>
              <a:rPr lang="en-US" sz="2400" b="1" dirty="0" smtClean="0"/>
              <a:t>and operating systems.</a:t>
            </a:r>
          </a:p>
          <a:p>
            <a:endParaRPr lang="en-US" b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language should </a:t>
            </a:r>
            <a:r>
              <a:rPr lang="en-US" sz="2400" b="1" dirty="0" smtClean="0"/>
              <a:t>be inexpensive </a:t>
            </a:r>
            <a:r>
              <a:rPr lang="en-US" sz="2400" b="1" dirty="0"/>
              <a:t>to use:</a:t>
            </a:r>
          </a:p>
          <a:p>
            <a:pPr lvl="1"/>
            <a:r>
              <a:rPr lang="en-US" dirty="0"/>
              <a:t>Execution should be fast.</a:t>
            </a:r>
          </a:p>
          <a:p>
            <a:pPr lvl="1"/>
            <a:r>
              <a:rPr lang="en-US" dirty="0"/>
              <a:t>Memory needs should be modest.</a:t>
            </a:r>
          </a:p>
          <a:p>
            <a:pPr lvl="1"/>
            <a:r>
              <a:rPr lang="en-US" dirty="0"/>
              <a:t>Translation should be fast </a:t>
            </a:r>
            <a:r>
              <a:rPr lang="en-US" dirty="0" smtClean="0"/>
              <a:t>and modular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Program creation and testing </a:t>
            </a:r>
            <a:r>
              <a:rPr lang="en-US" dirty="0" smtClean="0"/>
              <a:t>should be </a:t>
            </a:r>
            <a:r>
              <a:rPr lang="en-US" dirty="0"/>
              <a:t>easy and cheap.</a:t>
            </a:r>
          </a:p>
          <a:p>
            <a:pPr lvl="1"/>
            <a:r>
              <a:rPr lang="en-US" dirty="0"/>
              <a:t>Maintenance should not be </a:t>
            </a:r>
            <a:r>
              <a:rPr lang="en-US" dirty="0" smtClean="0"/>
              <a:t>unduly cumbersome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Components should be reusable.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0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Lazy Evaluation: Suspensions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062" y="3203811"/>
            <a:ext cx="75020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 infinite list consists of two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first </a:t>
            </a:r>
            <a:r>
              <a:rPr lang="en-US" sz="2400" dirty="0"/>
              <a:t>integer in the list </a:t>
            </a:r>
            <a:r>
              <a:rPr lang="en-US" sz="2400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 suspension function.</a:t>
            </a:r>
          </a:p>
          <a:p>
            <a:pPr marL="1371600"/>
            <a:r>
              <a:rPr lang="en-US" sz="2000" dirty="0" smtClean="0"/>
              <a:t>When called, the suspension </a:t>
            </a:r>
            <a:r>
              <a:rPr lang="en-US" sz="2000" dirty="0"/>
              <a:t>function will give you the </a:t>
            </a:r>
            <a:r>
              <a:rPr lang="en-US" sz="2000" dirty="0" smtClean="0"/>
              <a:t>'rest' of the </a:t>
            </a:r>
            <a:r>
              <a:rPr lang="en-US" sz="2000" dirty="0"/>
              <a:t>infinite list </a:t>
            </a:r>
            <a:r>
              <a:rPr lang="en-US" sz="2000" dirty="0" smtClean="0"/>
              <a:t>(via one more </a:t>
            </a:r>
            <a:r>
              <a:rPr lang="en-US" sz="2000" dirty="0"/>
              <a:t>value and </a:t>
            </a:r>
            <a:r>
              <a:rPr lang="en-US" sz="2000" dirty="0" smtClean="0"/>
              <a:t>another suspension </a:t>
            </a:r>
            <a:r>
              <a:rPr lang="en-US" sz="2000" dirty="0"/>
              <a:t>function</a:t>
            </a:r>
            <a:r>
              <a:rPr lang="en-US" sz="2000" dirty="0" smtClean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607" y="951720"/>
            <a:ext cx="8186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Consider an implementation using suspensions that does work.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377440" y="1692567"/>
            <a:ext cx="5540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infList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start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return </a:t>
            </a:r>
            <a:r>
              <a:rPr lang="en-US" dirty="0">
                <a:latin typeface="Consolas" panose="020B0609020204030204" pitchFamily="49" charset="0"/>
              </a:rPr>
              <a:t>list(start,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   function() 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              return </a:t>
            </a:r>
            <a:r>
              <a:rPr lang="en-US" dirty="0" err="1">
                <a:latin typeface="Consolas" panose="020B0609020204030204" pitchFamily="49" charset="0"/>
              </a:rPr>
              <a:t>infList</a:t>
            </a:r>
            <a:r>
              <a:rPr lang="en-US" dirty="0">
                <a:latin typeface="Consolas" panose="020B0609020204030204" pitchFamily="49" charset="0"/>
              </a:rPr>
              <a:t>(start+1);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     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668743" y="5641344"/>
            <a:ext cx="4820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whole list is there, but only as much as you care to access is actually computed.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618" y="6340605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90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7828" y="5450462"/>
            <a:ext cx="9252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Type </a:t>
            </a:r>
            <a:r>
              <a:rPr lang="en-US" sz="2400" dirty="0"/>
              <a:t>checking is usually done </a:t>
            </a:r>
            <a:r>
              <a:rPr lang="en-US" sz="2400" dirty="0" smtClean="0"/>
              <a:t>at compile-time</a:t>
            </a:r>
            <a:r>
              <a:rPr lang="en-US" sz="2400" dirty="0"/>
              <a:t>; </a:t>
            </a:r>
            <a:r>
              <a:rPr lang="en-US" sz="2400" dirty="0" smtClean="0"/>
              <a:t>that is called </a:t>
            </a:r>
            <a:r>
              <a:rPr lang="en-US" sz="2400" i="1" dirty="0">
                <a:solidFill>
                  <a:srgbClr val="FF0000"/>
                </a:solidFill>
              </a:rPr>
              <a:t>static typing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046" y="1095984"/>
            <a:ext cx="11095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Programming languages use types to describe the values </a:t>
            </a:r>
            <a:r>
              <a:rPr lang="en-US" sz="2400" dirty="0" smtClean="0"/>
              <a:t>a data </a:t>
            </a:r>
            <a:r>
              <a:rPr lang="en-US" sz="2400" dirty="0"/>
              <a:t>object may hold and the operations that may be performed.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046" y="2194621"/>
            <a:ext cx="11061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checking the types of values, potential errors in </a:t>
            </a:r>
            <a:r>
              <a:rPr lang="en-US" sz="2400" dirty="0" smtClean="0"/>
              <a:t>expressions, assignments </a:t>
            </a:r>
            <a:r>
              <a:rPr lang="en-US" sz="2400" dirty="0"/>
              <a:t>and calls may be automatically detected.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1793" y="3403012"/>
            <a:ext cx="3452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Type </a:t>
            </a:r>
            <a:r>
              <a:rPr lang="en-US" sz="2400" dirty="0"/>
              <a:t>checking tells us that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9346" y="3403012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123 +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887852" y="4331616"/>
            <a:ext cx="9970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illegal because addition is not defined for an integer, </a:t>
            </a:r>
            <a:r>
              <a:rPr lang="en-US" sz="2400" dirty="0" smtClean="0"/>
              <a:t>string combination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0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020" y="1753322"/>
            <a:ext cx="111485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program is </a:t>
            </a:r>
            <a:r>
              <a:rPr lang="en-US" sz="2200" i="1" dirty="0"/>
              <a:t>type-safe </a:t>
            </a:r>
            <a:r>
              <a:rPr lang="en-US" sz="2200" dirty="0"/>
              <a:t>if it </a:t>
            </a:r>
            <a:r>
              <a:rPr lang="en-US" sz="2200" dirty="0" smtClean="0"/>
              <a:t>is impossible </a:t>
            </a:r>
            <a:r>
              <a:rPr lang="en-US" sz="2200" dirty="0"/>
              <a:t>to apply an </a:t>
            </a:r>
            <a:r>
              <a:rPr lang="en-US" sz="2200" dirty="0" smtClean="0"/>
              <a:t>operation to </a:t>
            </a:r>
            <a:r>
              <a:rPr lang="en-US" sz="2200" dirty="0"/>
              <a:t>a value of the wrong </a:t>
            </a:r>
            <a:r>
              <a:rPr lang="en-US" sz="2200" dirty="0" smtClean="0"/>
              <a:t>type.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020" y="1002427"/>
            <a:ext cx="96234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</a:rPr>
              <a:t>Type-checking may also be done at run-time; this </a:t>
            </a:r>
            <a:r>
              <a:rPr lang="en-US" sz="2200" dirty="0" smtClean="0">
                <a:solidFill>
                  <a:prstClr val="black"/>
                </a:solidFill>
              </a:rPr>
              <a:t>is called </a:t>
            </a:r>
            <a:r>
              <a:rPr lang="en-US" sz="2200" i="1" dirty="0">
                <a:solidFill>
                  <a:srgbClr val="FF0000"/>
                </a:solidFill>
              </a:rPr>
              <a:t>dynamic typing</a:t>
            </a:r>
            <a:r>
              <a:rPr lang="en-US" sz="2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489" y="5572724"/>
            <a:ext cx="113389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</a:rPr>
              <a:t>A </a:t>
            </a:r>
            <a:r>
              <a:rPr lang="en-US" sz="2200" i="1" dirty="0">
                <a:solidFill>
                  <a:srgbClr val="FF0000"/>
                </a:solidFill>
              </a:rPr>
              <a:t>strongly-typed</a:t>
            </a:r>
            <a:r>
              <a:rPr lang="en-US" sz="2200" i="1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programming language forbids the execution of type-unsafe programs.</a:t>
            </a:r>
          </a:p>
          <a:p>
            <a:pPr lvl="0"/>
            <a:r>
              <a:rPr lang="en-US" sz="2200" i="1" dirty="0">
                <a:solidFill>
                  <a:srgbClr val="FF0000"/>
                </a:solidFill>
              </a:rPr>
              <a:t>Weakly-typed</a:t>
            </a:r>
            <a:r>
              <a:rPr lang="en-US" sz="2200" i="1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programming languages allow the execution of potentially type-unsafe programs.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020" y="3907319"/>
            <a:ext cx="109416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Can you have a type-safe program where an operator will still result in a fault (exception)?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46214" y="4545510"/>
            <a:ext cx="7223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type-safe programs an operator can still see an illegal </a:t>
            </a:r>
            <a:r>
              <a:rPr lang="en-US" dirty="0" smtClean="0"/>
              <a:t>value but </a:t>
            </a:r>
            <a:r>
              <a:rPr lang="en-US" dirty="0"/>
              <a:t>it cannot see operands of the wrong type.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85092" y="2554887"/>
            <a:ext cx="64234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type-safe </a:t>
            </a:r>
            <a:r>
              <a:rPr lang="en-US" dirty="0" smtClean="0"/>
              <a:t>language, this could never occur: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68986" y="255488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123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84587" y="30416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/>
              <a:t>is never told to add an integer to a string, because its definition does not allow that combination of operands.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081142" y="418816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/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0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735302" y="1135310"/>
            <a:ext cx="108515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question reduces to </a:t>
            </a:r>
            <a:r>
              <a:rPr lang="en-US" sz="2000" dirty="0" smtClean="0"/>
              <a:t>whether the </a:t>
            </a:r>
            <a:r>
              <a:rPr lang="en-US" sz="2000" dirty="0"/>
              <a:t>programming language </a:t>
            </a:r>
            <a:r>
              <a:rPr lang="en-US" sz="2000" dirty="0" smtClean="0"/>
              <a:t>allows programmers </a:t>
            </a:r>
            <a:r>
              <a:rPr lang="en-US" sz="2000" dirty="0"/>
              <a:t>to “break” the </a:t>
            </a:r>
            <a:r>
              <a:rPr lang="en-US" sz="2000" dirty="0" smtClean="0"/>
              <a:t>type rules</a:t>
            </a:r>
            <a:r>
              <a:rPr lang="en-US" sz="2000" dirty="0"/>
              <a:t>, either knowingly </a:t>
            </a:r>
            <a:r>
              <a:rPr lang="en-US" sz="2000" dirty="0" smtClean="0"/>
              <a:t>or unknowingly.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5302" y="5537080"/>
                <a:ext cx="1093164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If </a:t>
                </a:r>
                <a:r>
                  <a:rPr lang="en-US" sz="2000" dirty="0"/>
                  <a:t>we are going to do </a:t>
                </a:r>
                <a:r>
                  <a:rPr lang="en-US" sz="2000" dirty="0" smtClean="0"/>
                  <a:t>type checking </a:t>
                </a:r>
                <a:r>
                  <a:rPr lang="en-US" sz="2000" dirty="0"/>
                  <a:t>in a program, we </a:t>
                </a:r>
                <a:r>
                  <a:rPr lang="en-US" sz="2000" dirty="0" smtClean="0"/>
                  <a:t>must decide </a:t>
                </a:r>
                <a:r>
                  <a:rPr lang="en-US" sz="2000" dirty="0"/>
                  <a:t>whether two types,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2000" dirty="0"/>
                  <a:t>are equivalent; that is, </a:t>
                </a:r>
                <a:r>
                  <a:rPr lang="en-US" sz="2000" dirty="0" smtClean="0"/>
                  <a:t>whether they may be </a:t>
                </a:r>
                <a:r>
                  <a:rPr lang="en-US" sz="2000" dirty="0"/>
                  <a:t>used interchangeably.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02" y="5537080"/>
                <a:ext cx="10931641" cy="707886"/>
              </a:xfrm>
              <a:prstGeom prst="rect">
                <a:avLst/>
              </a:prstGeom>
              <a:blipFill>
                <a:blip r:embed="rId2"/>
                <a:stretch>
                  <a:fillRect l="-61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82262" y="2529683"/>
            <a:ext cx="5772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Java is strongly typed; type errors preclude execution.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2261" y="3284442"/>
            <a:ext cx="69209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 and C++ are weakly typed; you can break the rules if you wish.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8436" y="3930959"/>
            <a:ext cx="2348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0449" y="4118467"/>
            <a:ext cx="45364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 </a:t>
            </a:r>
            <a:r>
              <a:rPr lang="en-US" sz="1600" dirty="0"/>
              <a:t>may be used as an </a:t>
            </a:r>
            <a:r>
              <a:rPr lang="en-US" sz="1600" dirty="0" smtClean="0"/>
              <a:t>integer pointer although multiplication need </a:t>
            </a:r>
            <a:r>
              <a:rPr lang="en-US" sz="1600" dirty="0"/>
              <a:t>not produce valid </a:t>
            </a:r>
            <a:r>
              <a:rPr lang="en-US" sz="1600" dirty="0" smtClean="0"/>
              <a:t>integer pointers.</a:t>
            </a:r>
          </a:p>
          <a:p>
            <a:r>
              <a:rPr lang="en-US" sz="1600" dirty="0" smtClean="0"/>
              <a:t>		This </a:t>
            </a:r>
            <a:r>
              <a:rPr lang="en-US" sz="1600" dirty="0" smtClean="0"/>
              <a:t>is very dangerous code.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46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Equivalence: Name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87703" y="4749074"/>
                <a:ext cx="1069247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Using type name equivalence 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/>
                  <a:t>), </a:t>
                </a:r>
                <a:r>
                  <a:rPr lang="en-US" sz="2000" i="1" dirty="0"/>
                  <a:t>no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 smtClean="0">
                    <a:latin typeface="Consolas" panose="020B0609020204030204" pitchFamily="49" charset="0"/>
                  </a:rPr>
                  <a:t>salary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≢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size</a:t>
                </a:r>
              </a:p>
              <a:p>
                <a:r>
                  <a:rPr lang="en-US" sz="2000" dirty="0" smtClean="0"/>
                  <a:t>since these two </a:t>
                </a:r>
                <a:r>
                  <a:rPr lang="en-US" sz="2000" dirty="0"/>
                  <a:t>variables have different </a:t>
                </a:r>
                <a:r>
                  <a:rPr lang="en-US" sz="2000" dirty="0" smtClean="0"/>
                  <a:t>type declarations </a:t>
                </a:r>
                <a:r>
                  <a:rPr lang="en-US" sz="2000" dirty="0"/>
                  <a:t>(that happen to </a:t>
                </a:r>
                <a:r>
                  <a:rPr lang="en-US" sz="2000" dirty="0" smtClean="0"/>
                  <a:t>be identical </a:t>
                </a:r>
                <a:r>
                  <a:rPr lang="en-US" sz="2000" dirty="0"/>
                  <a:t>in structure</a:t>
                </a:r>
                <a:r>
                  <a:rPr lang="en-US" sz="2000" dirty="0" smtClean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03" y="4749074"/>
                <a:ext cx="10692472" cy="1323439"/>
              </a:xfrm>
              <a:prstGeom prst="rect">
                <a:avLst/>
              </a:prstGeom>
              <a:blipFill>
                <a:blip r:embed="rId2"/>
                <a:stretch>
                  <a:fillRect l="-627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08721" y="928290"/>
            <a:ext cx="10728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Sans"/>
              </a:rPr>
              <a:t>Two types are equivalent if </a:t>
            </a:r>
            <a:r>
              <a:rPr lang="en-US" sz="2000" dirty="0" smtClean="0">
                <a:latin typeface="LucidaSans"/>
              </a:rPr>
              <a:t>and only </a:t>
            </a:r>
            <a:r>
              <a:rPr lang="en-US" sz="2000" dirty="0">
                <a:latin typeface="LucidaSans"/>
              </a:rPr>
              <a:t>if they refer to </a:t>
            </a:r>
            <a:r>
              <a:rPr lang="en-US" sz="2000" dirty="0" smtClean="0">
                <a:latin typeface="LucidaSans"/>
              </a:rPr>
              <a:t>exactly the same </a:t>
            </a:r>
            <a:r>
              <a:rPr lang="en-US" sz="2000" dirty="0">
                <a:latin typeface="LucidaSans"/>
              </a:rPr>
              <a:t>type declaration.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9841" y="2174373"/>
            <a:ext cx="44907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 Define Types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Salaries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Sizes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 Define Variables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Salaries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1926" y="2384825"/>
            <a:ext cx="3603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Can we perform the assignment?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8422" y="300537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salary :=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8524" y="3625916"/>
            <a:ext cx="6078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 smtClean="0">
                <a:solidFill>
                  <a:prstClr val="black"/>
                </a:solidFill>
              </a:rPr>
              <a:t>Is the type of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alary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equivalent to the type of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prstClr val="blac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898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Type Equivalence: Structural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7493" y="1000009"/>
                <a:ext cx="1107625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 smtClean="0"/>
                  <a:t>An alternative notion of type equivalence </a:t>
                </a:r>
                <a:r>
                  <a:rPr lang="en-US" sz="2200" dirty="0"/>
                  <a:t>is </a:t>
                </a:r>
                <a:r>
                  <a:rPr lang="en-US" sz="2200" dirty="0" smtClean="0"/>
                  <a:t>structural equivalence </a:t>
                </a:r>
                <a:r>
                  <a:rPr lang="en-US" sz="2200" dirty="0"/>
                  <a:t>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200" dirty="0"/>
                  <a:t>).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Roughly, two types </a:t>
                </a:r>
                <a:r>
                  <a:rPr lang="en-US" sz="2200" dirty="0" smtClean="0"/>
                  <a:t>are structurally </a:t>
                </a:r>
                <a:r>
                  <a:rPr lang="en-US" sz="2200" dirty="0"/>
                  <a:t>equivalent if the </a:t>
                </a:r>
                <a:r>
                  <a:rPr lang="en-US" sz="2200" dirty="0" smtClean="0"/>
                  <a:t>two types </a:t>
                </a:r>
                <a:r>
                  <a:rPr lang="en-US" sz="2200" dirty="0"/>
                  <a:t>have the same </a:t>
                </a:r>
                <a:r>
                  <a:rPr lang="en-US" sz="2200" dirty="0" smtClean="0"/>
                  <a:t>definition, independent </a:t>
                </a:r>
                <a:r>
                  <a:rPr lang="en-US" sz="2200" dirty="0"/>
                  <a:t>of where </a:t>
                </a:r>
                <a:r>
                  <a:rPr lang="en-US" sz="2200" dirty="0" smtClean="0"/>
                  <a:t>the definitions </a:t>
                </a:r>
                <a:r>
                  <a:rPr lang="en-US" sz="2200" dirty="0"/>
                  <a:t>are located</a:t>
                </a:r>
                <a:r>
                  <a:rPr lang="en-US" sz="2200" dirty="0" smtClean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 smtClean="0"/>
                  <a:t>That is, the </a:t>
                </a:r>
                <a:r>
                  <a:rPr lang="en-US" sz="2200" dirty="0"/>
                  <a:t>two types have the </a:t>
                </a:r>
                <a:r>
                  <a:rPr lang="en-US" sz="2200" dirty="0" smtClean="0"/>
                  <a:t>same definitional </a:t>
                </a:r>
                <a:r>
                  <a:rPr lang="en-US" sz="2200" dirty="0"/>
                  <a:t>structure.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93" y="1000009"/>
                <a:ext cx="11076253" cy="1754326"/>
              </a:xfrm>
              <a:prstGeom prst="rect">
                <a:avLst/>
              </a:prstGeom>
              <a:blipFill>
                <a:blip r:embed="rId2"/>
                <a:stretch>
                  <a:fillRect l="-715" t="-24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45547" y="3800119"/>
                <a:ext cx="632293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US" dirty="0" smtClean="0">
                    <a:latin typeface="Consolas" panose="020B0609020204030204" pitchFamily="49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T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>
                    <a:latin typeface="Consolas" panose="020B0609020204030204" pitchFamily="49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Q</a:t>
                </a:r>
                <a:r>
                  <a:rPr lang="en-US" dirty="0" smtClean="0"/>
                  <a:t>	given </a:t>
                </a:r>
                <a:r>
                  <a:rPr lang="en-US" dirty="0"/>
                  <a:t>the </a:t>
                </a:r>
                <a:r>
                  <a:rPr lang="en-US" dirty="0" smtClean="0"/>
                  <a:t>declaration	</a:t>
                </a:r>
                <a:r>
                  <a:rPr lang="en-US" dirty="0" smtClean="0">
                    <a:latin typeface="Consolas" panose="020B0609020204030204" pitchFamily="49" charset="0"/>
                  </a:rPr>
                  <a:t>Type </a:t>
                </a:r>
                <a:r>
                  <a:rPr lang="en-US" dirty="0">
                    <a:latin typeface="Consolas" panose="020B0609020204030204" pitchFamily="49" charset="0"/>
                  </a:rPr>
                  <a:t>T = Q;</a:t>
                </a:r>
              </a:p>
              <a:p>
                <a:pPr marL="342900" indent="-342900">
                  <a:buFont typeface="+mj-lt"/>
                  <a:buAutoNum type="alphaLcParenR"/>
                </a:pPr>
                <a:endParaRPr lang="en-US" dirty="0" smtClean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dirty="0" smtClean="0"/>
                  <a:t>If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T </a:t>
                </a:r>
                <a:r>
                  <a:rPr lang="en-US" dirty="0"/>
                  <a:t>and</a:t>
                </a:r>
                <a:r>
                  <a:rPr lang="en-US" dirty="0">
                    <a:latin typeface="Consolas" panose="020B0609020204030204" pitchFamily="49" charset="0"/>
                  </a:rPr>
                  <a:t> Q </a:t>
                </a:r>
                <a:r>
                  <a:rPr lang="en-US" dirty="0"/>
                  <a:t>are defined </a:t>
                </a:r>
                <a:r>
                  <a:rPr lang="en-US" dirty="0" smtClean="0"/>
                  <a:t>using the </a:t>
                </a:r>
                <a:r>
                  <a:rPr lang="en-US" dirty="0"/>
                  <a:t>same type </a:t>
                </a:r>
                <a:r>
                  <a:rPr lang="en-US" dirty="0" smtClean="0"/>
                  <a:t>constructor and corresponding </a:t>
                </a:r>
                <a:r>
                  <a:rPr lang="en-US" dirty="0"/>
                  <a:t>parameters in </a:t>
                </a:r>
                <a:r>
                  <a:rPr lang="en-US" dirty="0" smtClean="0"/>
                  <a:t>the two </a:t>
                </a:r>
                <a:r>
                  <a:rPr lang="en-US" dirty="0"/>
                  <a:t>definitions are equal </a:t>
                </a:r>
                <a:r>
                  <a:rPr lang="en-US" dirty="0" smtClean="0"/>
                  <a:t>or structurally equivalent then </a:t>
                </a:r>
                <a:r>
                  <a:rPr lang="en-US" dirty="0">
                    <a:latin typeface="Consolas" panose="020B0609020204030204" pitchFamily="49" charset="0"/>
                  </a:rPr>
                  <a:t>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Q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47" y="3800119"/>
                <a:ext cx="6322932" cy="1754326"/>
              </a:xfrm>
              <a:prstGeom prst="rect">
                <a:avLst/>
              </a:prstGeom>
              <a:blipFill>
                <a:blip r:embed="rId3"/>
                <a:stretch>
                  <a:fillRect l="-771" t="-1736" r="-771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707493" y="3055604"/>
            <a:ext cx="1132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Formally,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06934" y="3800119"/>
            <a:ext cx="3517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 type is structurally equivalent to itself.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706934" y="4263011"/>
            <a:ext cx="4076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type</a:t>
            </a:r>
            <a:r>
              <a:rPr lang="en-US" sz="1600" dirty="0" smtClean="0">
                <a:latin typeface="Consolas" panose="020B0609020204030204" pitchFamily="49" charset="0"/>
              </a:rPr>
              <a:t> T </a:t>
            </a:r>
            <a:r>
              <a:rPr lang="en-US" sz="1600" dirty="0" smtClean="0"/>
              <a:t>is structurally equivalent to</a:t>
            </a:r>
            <a:r>
              <a:rPr lang="en-US" sz="1600" dirty="0" smtClean="0">
                <a:latin typeface="Consolas" panose="020B0609020204030204" pitchFamily="49" charset="0"/>
              </a:rPr>
              <a:t> Q </a:t>
            </a:r>
            <a:r>
              <a:rPr lang="en-US" sz="1600" dirty="0" smtClean="0"/>
              <a:t>if defined explicitly.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706934" y="5100655"/>
            <a:ext cx="4076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type</a:t>
            </a:r>
            <a:r>
              <a:rPr lang="en-US" sz="1600" dirty="0" smtClean="0">
                <a:latin typeface="Consolas" panose="020B0609020204030204" pitchFamily="49" charset="0"/>
              </a:rPr>
              <a:t> T </a:t>
            </a:r>
            <a:r>
              <a:rPr lang="en-US" sz="1600" dirty="0" smtClean="0"/>
              <a:t>is structurally equivalent to</a:t>
            </a:r>
            <a:r>
              <a:rPr lang="en-US" sz="1600" dirty="0" smtClean="0">
                <a:latin typeface="Consolas" panose="020B0609020204030204" pitchFamily="49" charset="0"/>
              </a:rPr>
              <a:t> Q </a:t>
            </a:r>
            <a:r>
              <a:rPr lang="en-US" sz="1600" dirty="0" smtClean="0"/>
              <a:t>when (recursive) components are structurally equivalent.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69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8" y="93659"/>
            <a:ext cx="11142541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Structural Equivalence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120" y="1413604"/>
            <a:ext cx="3439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 Define Types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Salaries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 Sizes =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# Define Variables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Salaries salary;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Sizes size;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939519" y="2718423"/>
                <a:ext cx="360771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Since </a:t>
                </a:r>
                <a:r>
                  <a:rPr lang="en-US" dirty="0"/>
                  <a:t>both </a:t>
                </a:r>
                <a:r>
                  <a:rPr lang="en-US" dirty="0" smtClean="0"/>
                  <a:t>are arrays </a:t>
                </a:r>
                <a:r>
                  <a:rPr lang="en-US" dirty="0" smtClean="0"/>
                  <a:t>that have</a:t>
                </a:r>
                <a:r>
                  <a:rPr lang="en-US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same size (</a:t>
                </a:r>
                <a:r>
                  <a:rPr lang="en-US" dirty="0" smtClean="0">
                    <a:latin typeface="Consolas" panose="020B0609020204030204" pitchFamily="49" charset="0"/>
                  </a:rPr>
                  <a:t>100 = 100</a:t>
                </a:r>
                <a:r>
                  <a:rPr lang="en-US" dirty="0" smtClean="0"/>
                  <a:t>) and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19" y="2718423"/>
                <a:ext cx="3607712" cy="923330"/>
              </a:xfrm>
              <a:prstGeom prst="rect">
                <a:avLst/>
              </a:prstGeom>
              <a:blipFill>
                <a:blip r:embed="rId2"/>
                <a:stretch>
                  <a:fillRect l="-135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69893" y="2157276"/>
                <a:ext cx="2017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salary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size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893" y="2157276"/>
                <a:ext cx="2017540" cy="369332"/>
              </a:xfrm>
              <a:prstGeom prst="rect">
                <a:avLst/>
              </a:prstGeom>
              <a:blipFill>
                <a:blip r:embed="rId3"/>
                <a:stretch>
                  <a:fillRect l="-27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3562" y="4447532"/>
                <a:ext cx="94119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the</a:t>
                </a:r>
                <a:r>
                  <a:rPr lang="en-US" dirty="0" smtClean="0">
                    <a:latin typeface="Consolas" panose="020B0609020204030204" pitchFamily="49" charset="0"/>
                  </a:rPr>
                  <a:t> Sizes </a:t>
                </a:r>
                <a:r>
                  <a:rPr lang="en-US" dirty="0" smtClean="0"/>
                  <a:t>type was defined with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dirty="0" smtClean="0"/>
                  <a:t>instead of</a:t>
                </a:r>
                <a:r>
                  <a:rPr lang="en-US" dirty="0" smtClean="0"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rgbClr val="7F0055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dirty="0" smtClean="0"/>
                  <a:t>, would </a:t>
                </a:r>
                <a:r>
                  <a:rPr lang="en-US" dirty="0">
                    <a:latin typeface="Consolas" panose="020B0609020204030204" pitchFamily="49" charset="0"/>
                  </a:rPr>
                  <a:t>salary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</a:rPr>
                  <a:t>size</a:t>
                </a:r>
                <a:r>
                  <a:rPr lang="en-US" dirty="0" smtClean="0"/>
                  <a:t>? 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2" y="4447532"/>
                <a:ext cx="9411923" cy="369332"/>
              </a:xfrm>
              <a:prstGeom prst="rect">
                <a:avLst/>
              </a:prstGeom>
              <a:blipFill>
                <a:blip r:embed="rId4"/>
                <a:stretch>
                  <a:fillRect l="-51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481532" y="47542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Depends.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618" y="6340605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5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Equivalence in Some Languages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629" y="949460"/>
            <a:ext cx="10886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 and C++ use </a:t>
            </a:r>
            <a:r>
              <a:rPr lang="en-US" sz="2000" dirty="0" smtClean="0"/>
              <a:t>structural equivalence </a:t>
            </a:r>
            <a:r>
              <a:rPr lang="en-US" sz="2000" dirty="0"/>
              <a:t>except for </a:t>
            </a:r>
            <a:r>
              <a:rPr lang="en-US" sz="2000" dirty="0" err="1" smtClean="0"/>
              <a:t>structs</a:t>
            </a:r>
            <a:r>
              <a:rPr lang="en-US" sz="2000" dirty="0" smtClean="0"/>
              <a:t> and </a:t>
            </a:r>
            <a:r>
              <a:rPr lang="en-US" sz="2000" dirty="0"/>
              <a:t>classes (where </a:t>
            </a:r>
            <a:r>
              <a:rPr lang="en-US" sz="2000" dirty="0" smtClean="0"/>
              <a:t>name equivalence </a:t>
            </a:r>
            <a:r>
              <a:rPr lang="en-US" sz="2000" dirty="0"/>
              <a:t>is used). For </a:t>
            </a:r>
            <a:r>
              <a:rPr lang="en-US" sz="2000" dirty="0" smtClean="0"/>
              <a:t>arrays, size </a:t>
            </a:r>
            <a:r>
              <a:rPr lang="en-US" sz="2000" dirty="0"/>
              <a:t>is ignored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200" t="39954" r="22768" b="22602"/>
          <a:stretch/>
        </p:blipFill>
        <p:spPr>
          <a:xfrm>
            <a:off x="8701708" y="4538362"/>
            <a:ext cx="819977" cy="327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8621" y="1908066"/>
            <a:ext cx="44610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12;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1000;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15" y="4582688"/>
            <a:ext cx="3999396" cy="15094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32627" y="1873549"/>
            <a:ext cx="25060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leftSample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rightSample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2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Equivalence in Some Languages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629" y="1054918"/>
            <a:ext cx="10906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Java uses structural equivalence for scalars. For arrays, </a:t>
            </a:r>
            <a:r>
              <a:rPr lang="en-US" sz="2200" dirty="0" smtClean="0"/>
              <a:t>it requires </a:t>
            </a:r>
            <a:r>
              <a:rPr lang="en-US" sz="2200" dirty="0"/>
              <a:t>name equivalence for the component type, </a:t>
            </a:r>
            <a:r>
              <a:rPr lang="en-US" sz="2200" dirty="0" smtClean="0"/>
              <a:t>ignoring size.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513629" y="4288547"/>
            <a:ext cx="109064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For classes it uses </a:t>
            </a:r>
            <a:r>
              <a:rPr lang="en-US" sz="2200" dirty="0" smtClean="0"/>
              <a:t>name equivalence </a:t>
            </a:r>
            <a:r>
              <a:rPr lang="en-US" sz="2200" dirty="0"/>
              <a:t>except that a </a:t>
            </a:r>
            <a:r>
              <a:rPr lang="en-US" sz="2200" dirty="0" smtClean="0"/>
              <a:t>subtype may </a:t>
            </a:r>
            <a:r>
              <a:rPr lang="en-US" sz="2200" dirty="0"/>
              <a:t>be used where a parent </a:t>
            </a:r>
            <a:r>
              <a:rPr lang="en-US" sz="2200" dirty="0" smtClean="0"/>
              <a:t>type is expected.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3985" y="5460332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O) { ... };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661991" y="5352611"/>
            <a:ext cx="6096000" cy="1015663"/>
            <a:chOff x="5324061" y="5198555"/>
            <a:chExt cx="6096000" cy="1015663"/>
          </a:xfrm>
        </p:grpSpPr>
        <p:sp>
          <p:nvSpPr>
            <p:cNvPr id="9" name="Rectangle 8"/>
            <p:cNvSpPr/>
            <p:nvPr/>
          </p:nvSpPr>
          <p:spPr>
            <a:xfrm>
              <a:off x="5324061" y="5198555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</a:t>
              </a:r>
              <a:r>
                <a:rPr lang="en-US" sz="2000" dirty="0"/>
                <a:t>call</a:t>
              </a:r>
            </a:p>
            <a:p>
              <a:endParaRPr lang="en-US" sz="2000" dirty="0"/>
            </a:p>
            <a:p>
              <a:r>
                <a:rPr lang="en-US" sz="2000" dirty="0"/>
                <a:t>is </a:t>
              </a:r>
              <a:r>
                <a:rPr lang="en-US" sz="2000" dirty="0" smtClean="0"/>
                <a:t>fine since</a:t>
              </a:r>
              <a:r>
                <a:rPr lang="en-US" sz="2000" dirty="0" smtClean="0"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</a:rPr>
                <a:t>Integer </a:t>
              </a:r>
              <a:r>
                <a:rPr lang="en-US" sz="2000" dirty="0"/>
                <a:t>is a subclass </a:t>
              </a:r>
              <a:r>
                <a:rPr lang="en-US" sz="2000" dirty="0" smtClean="0"/>
                <a:t>of</a:t>
              </a:r>
              <a:r>
                <a:rPr lang="en-US" sz="2000" dirty="0" smtClean="0">
                  <a:latin typeface="Consolas" panose="020B0609020204030204" pitchFamily="49" charset="0"/>
                </a:rPr>
                <a:t> Object</a:t>
              </a:r>
              <a:r>
                <a:rPr lang="en-US" sz="2000" dirty="0"/>
                <a:t>.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46321" y="5198555"/>
              <a:ext cx="3429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subr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0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0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Integer(100));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8290"/>
          <a:stretch/>
        </p:blipFill>
        <p:spPr>
          <a:xfrm>
            <a:off x="6167644" y="2440375"/>
            <a:ext cx="4124325" cy="8621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07435" y="2406731"/>
            <a:ext cx="3844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first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second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third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2"/>
          <p:cNvSpPr txBox="1">
            <a:spLocks/>
          </p:cNvSpPr>
          <p:nvPr/>
        </p:nvSpPr>
        <p:spPr>
          <a:xfrm>
            <a:off x="471489" y="93659"/>
            <a:ext cx="10882312" cy="60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Automatic Type Conversions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66529" y="975696"/>
            <a:ext cx="110572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C, C++ and Java also allow </a:t>
            </a:r>
            <a:r>
              <a:rPr lang="en-US" sz="2200" dirty="0" smtClean="0"/>
              <a:t>various kinds </a:t>
            </a:r>
            <a:r>
              <a:rPr lang="en-US" sz="2200" dirty="0"/>
              <a:t>of automatic </a:t>
            </a:r>
            <a:r>
              <a:rPr lang="en-US" sz="2200" dirty="0" smtClean="0"/>
              <a:t>type conversions. In </a:t>
            </a:r>
            <a:r>
              <a:rPr lang="en-US" sz="2200" dirty="0"/>
              <a:t>C, C++ and Java, a </a:t>
            </a:r>
            <a:r>
              <a:rPr lang="en-US" sz="2200" b="1" dirty="0"/>
              <a:t>float </a:t>
            </a:r>
            <a:r>
              <a:rPr lang="en-US" sz="2200" dirty="0" smtClean="0"/>
              <a:t>will be </a:t>
            </a:r>
            <a:r>
              <a:rPr lang="en-US" sz="2200" dirty="0"/>
              <a:t>automatically created from </a:t>
            </a:r>
            <a:r>
              <a:rPr lang="en-US" sz="2200" dirty="0" smtClean="0"/>
              <a:t>an </a:t>
            </a:r>
            <a:r>
              <a:rPr lang="en-US" sz="2200" b="1" dirty="0" err="1" smtClean="0"/>
              <a:t>int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566529" y="4236568"/>
            <a:ext cx="104808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In </a:t>
            </a:r>
            <a:r>
              <a:rPr lang="en-US" sz="2200" dirty="0"/>
              <a:t>C and C++ (but not Java), </a:t>
            </a:r>
            <a:r>
              <a:rPr lang="en-US" sz="2200" dirty="0" smtClean="0"/>
              <a:t>an integer </a:t>
            </a:r>
            <a:r>
              <a:rPr lang="en-US" sz="2200" dirty="0"/>
              <a:t>value can also </a:t>
            </a:r>
            <a:r>
              <a:rPr lang="en-US" sz="2200" dirty="0" smtClean="0"/>
              <a:t>be </a:t>
            </a:r>
            <a:r>
              <a:rPr lang="en-US" sz="2200" i="1" dirty="0" smtClean="0"/>
              <a:t>narrowed</a:t>
            </a:r>
            <a:r>
              <a:rPr lang="en-US" sz="2200" dirty="0"/>
              <a:t>, possibly with the </a:t>
            </a:r>
            <a:r>
              <a:rPr lang="en-US" sz="2200" dirty="0" smtClean="0"/>
              <a:t>loss of </a:t>
            </a:r>
            <a:r>
              <a:rPr lang="en-US" sz="2200" dirty="0"/>
              <a:t>significant </a:t>
            </a:r>
            <a:r>
              <a:rPr lang="en-US" sz="2200" dirty="0" smtClean="0"/>
              <a:t>bits: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5164" y="1973137"/>
            <a:ext cx="4416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f = 10; </a:t>
            </a:r>
            <a:r>
              <a:rPr lang="es-E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 No </a:t>
            </a:r>
            <a:r>
              <a:rPr lang="es-ES" sz="2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type</a:t>
            </a:r>
            <a:r>
              <a:rPr lang="es-E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 error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46043" y="2723049"/>
            <a:ext cx="84979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Also, an integer type (</a:t>
            </a:r>
            <a:r>
              <a:rPr lang="en-US" sz="2200" b="1" dirty="0" smtClean="0"/>
              <a:t>char</a:t>
            </a:r>
            <a:r>
              <a:rPr lang="en-US" sz="2200" dirty="0" smtClean="0"/>
              <a:t>, </a:t>
            </a:r>
            <a:r>
              <a:rPr lang="en-US" sz="2200" b="1" dirty="0" smtClean="0"/>
              <a:t>short</a:t>
            </a:r>
            <a:r>
              <a:rPr lang="en-US" sz="2200" dirty="0"/>
              <a:t>, </a:t>
            </a:r>
            <a:r>
              <a:rPr lang="en-US" sz="2200" b="1" dirty="0" err="1"/>
              <a:t>int</a:t>
            </a:r>
            <a:r>
              <a:rPr lang="en-US" sz="2200" dirty="0"/>
              <a:t>, </a:t>
            </a:r>
            <a:r>
              <a:rPr lang="en-US" sz="2200" b="1" dirty="0"/>
              <a:t>long</a:t>
            </a:r>
            <a:r>
              <a:rPr lang="en-US" sz="2200" dirty="0"/>
              <a:t>) will </a:t>
            </a:r>
            <a:r>
              <a:rPr lang="en-US" sz="2200" dirty="0" smtClean="0"/>
              <a:t>be </a:t>
            </a:r>
            <a:r>
              <a:rPr lang="en-US" sz="2200" i="1" dirty="0" smtClean="0"/>
              <a:t>widened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115164" y="3495197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'x'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612620" y="5461598"/>
            <a:ext cx="2582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 = 1000000;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820" y="5513841"/>
            <a:ext cx="3943350" cy="5619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74655" y="4908299"/>
            <a:ext cx="725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Java 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8464391" y="4908299"/>
            <a:ext cx="8792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/>
              <a:t>C/C++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618" y="6340605"/>
            <a:ext cx="12735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718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597" y="1341339"/>
            <a:ext cx="11177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Programming </a:t>
            </a:r>
            <a:r>
              <a:rPr lang="en-US" sz="2400" dirty="0" smtClean="0"/>
              <a:t>languages naturally </a:t>
            </a:r>
            <a:r>
              <a:rPr lang="en-US" sz="2400" dirty="0"/>
              <a:t>fall into a number </a:t>
            </a:r>
            <a:r>
              <a:rPr lang="en-US" sz="2400" dirty="0" smtClean="0"/>
              <a:t>of fundamental </a:t>
            </a:r>
            <a:r>
              <a:rPr lang="en-US" sz="2400" dirty="0"/>
              <a:t>styles </a:t>
            </a:r>
            <a:r>
              <a:rPr lang="en-US" sz="2400" dirty="0" smtClean="0"/>
              <a:t>or </a:t>
            </a:r>
            <a:r>
              <a:rPr lang="en-US" sz="2400" i="1" dirty="0" smtClean="0"/>
              <a:t>paradigms</a:t>
            </a:r>
            <a:r>
              <a:rPr lang="en-US" sz="2400" dirty="0"/>
              <a:t>.</a:t>
            </a:r>
            <a:endParaRPr lang="en-US" sz="4000" dirty="0"/>
          </a:p>
        </p:txBody>
      </p:sp>
      <p:sp>
        <p:nvSpPr>
          <p:cNvPr id="2" name="AutoShape 2" descr="Standard ML of New Jers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1719" y="2322005"/>
            <a:ext cx="6099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LucidaSans-Bold"/>
              </a:rPr>
              <a:t>Procedural Languages</a:t>
            </a:r>
          </a:p>
          <a:p>
            <a:r>
              <a:rPr lang="en-US" dirty="0">
                <a:latin typeface="LucidaSans"/>
              </a:rPr>
              <a:t>Most of the widely-known </a:t>
            </a:r>
            <a:r>
              <a:rPr lang="en-US" dirty="0" smtClean="0">
                <a:latin typeface="LucidaSans"/>
              </a:rPr>
              <a:t>and widely-used programming languages </a:t>
            </a:r>
            <a:r>
              <a:rPr lang="en-US" dirty="0">
                <a:latin typeface="LucidaSans"/>
              </a:rPr>
              <a:t>(C, Fortran, </a:t>
            </a:r>
            <a:r>
              <a:rPr lang="en-US" dirty="0" smtClean="0">
                <a:latin typeface="LucidaSans"/>
              </a:rPr>
              <a:t>Pascal, Ada</a:t>
            </a:r>
            <a:r>
              <a:rPr lang="en-US" dirty="0">
                <a:latin typeface="LucidaSans"/>
              </a:rPr>
              <a:t>, etc.) are </a:t>
            </a:r>
            <a:r>
              <a:rPr lang="en-US" i="1" dirty="0">
                <a:latin typeface="LucidaSans-Italic"/>
              </a:rPr>
              <a:t>procedural</a:t>
            </a:r>
            <a:r>
              <a:rPr lang="en-US" dirty="0">
                <a:latin typeface="LucidaSans"/>
              </a:rPr>
              <a:t>.</a:t>
            </a:r>
          </a:p>
          <a:p>
            <a:endParaRPr lang="en-US" dirty="0" smtClean="0">
              <a:latin typeface="LucidaSans"/>
            </a:endParaRPr>
          </a:p>
          <a:p>
            <a:r>
              <a:rPr lang="en-US" dirty="0" smtClean="0">
                <a:latin typeface="LucidaSans"/>
              </a:rPr>
              <a:t>Programs </a:t>
            </a:r>
            <a:r>
              <a:rPr lang="en-US" dirty="0">
                <a:latin typeface="LucidaSans"/>
              </a:rPr>
              <a:t>execute statement </a:t>
            </a:r>
            <a:r>
              <a:rPr lang="en-US" dirty="0" smtClean="0">
                <a:latin typeface="LucidaSans"/>
              </a:rPr>
              <a:t>by statement</a:t>
            </a:r>
            <a:r>
              <a:rPr lang="en-US" dirty="0">
                <a:latin typeface="LucidaSans"/>
              </a:rPr>
              <a:t>, reading </a:t>
            </a:r>
            <a:r>
              <a:rPr lang="en-US" dirty="0" smtClean="0">
                <a:latin typeface="LucidaSans"/>
              </a:rPr>
              <a:t>and modifying </a:t>
            </a:r>
            <a:r>
              <a:rPr lang="en-US" dirty="0">
                <a:latin typeface="LucidaSans"/>
              </a:rPr>
              <a:t>a shared </a:t>
            </a:r>
            <a:r>
              <a:rPr lang="en-US" dirty="0" smtClean="0">
                <a:latin typeface="LucidaSans"/>
              </a:rPr>
              <a:t>memory.</a:t>
            </a:r>
          </a:p>
          <a:p>
            <a:endParaRPr lang="en-US" dirty="0" smtClean="0">
              <a:latin typeface="LucidaSans"/>
            </a:endParaRPr>
          </a:p>
          <a:p>
            <a:r>
              <a:rPr lang="en-US" dirty="0" smtClean="0">
                <a:latin typeface="LucidaSans"/>
              </a:rPr>
              <a:t>This </a:t>
            </a:r>
            <a:r>
              <a:rPr lang="en-US" dirty="0">
                <a:latin typeface="LucidaSans"/>
              </a:rPr>
              <a:t>programming style </a:t>
            </a:r>
            <a:r>
              <a:rPr lang="en-US" dirty="0" smtClean="0">
                <a:latin typeface="LucidaSans"/>
              </a:rPr>
              <a:t>closely models </a:t>
            </a:r>
            <a:r>
              <a:rPr lang="en-US" dirty="0">
                <a:latin typeface="LucidaSans"/>
              </a:rPr>
              <a:t>conventional </a:t>
            </a:r>
            <a:r>
              <a:rPr lang="en-US" dirty="0" smtClean="0">
                <a:latin typeface="LucidaSans"/>
              </a:rPr>
              <a:t>sequential processors </a:t>
            </a:r>
            <a:r>
              <a:rPr lang="en-US" dirty="0">
                <a:latin typeface="LucidaSans"/>
              </a:rPr>
              <a:t>linked to a </a:t>
            </a:r>
            <a:r>
              <a:rPr lang="en-US" dirty="0" smtClean="0">
                <a:latin typeface="LucidaSans"/>
              </a:rPr>
              <a:t>random access </a:t>
            </a:r>
            <a:r>
              <a:rPr lang="en-US" dirty="0">
                <a:latin typeface="LucidaSans"/>
              </a:rPr>
              <a:t>memory (RAM).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45002" y="5025406"/>
            <a:ext cx="4778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Sans"/>
              </a:rPr>
              <a:t>Why </a:t>
            </a:r>
            <a:r>
              <a:rPr lang="en-US" dirty="0">
                <a:latin typeface="LucidaSans"/>
              </a:rPr>
              <a:t>can’t 5 processors </a:t>
            </a:r>
            <a:r>
              <a:rPr lang="en-US" dirty="0" smtClean="0">
                <a:latin typeface="LucidaSans"/>
              </a:rPr>
              <a:t>each execute </a:t>
            </a:r>
            <a:r>
              <a:rPr lang="en-US" dirty="0">
                <a:latin typeface="LucidaSans"/>
              </a:rPr>
              <a:t>one line to make </a:t>
            </a:r>
            <a:r>
              <a:rPr lang="en-US" dirty="0" smtClean="0">
                <a:latin typeface="LucidaSans"/>
              </a:rPr>
              <a:t>the program </a:t>
            </a:r>
            <a:r>
              <a:rPr lang="en-US" dirty="0">
                <a:latin typeface="LucidaSans"/>
              </a:rPr>
              <a:t>run 5 times faster?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44528" y="2421626"/>
            <a:ext cx="1871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a + 1;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(a &gt; 10)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 = 10;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else b = 15;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a * b;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38935" y="5712241"/>
            <a:ext cx="1718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LucidaSans"/>
              </a:rPr>
              <a:t>Dependencies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2" name="AutoShape 2" descr="Standard ML of New Jers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2198" y="1214749"/>
            <a:ext cx="4697704" cy="297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Lisp, Scheme and ML </a:t>
            </a:r>
            <a:r>
              <a:rPr lang="en-US" dirty="0" smtClean="0"/>
              <a:t>are </a:t>
            </a:r>
            <a:r>
              <a:rPr lang="en-US" i="1" dirty="0" smtClean="0"/>
              <a:t>functional </a:t>
            </a:r>
            <a:r>
              <a:rPr lang="en-US" dirty="0"/>
              <a:t>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are expressions to </a:t>
            </a:r>
            <a:r>
              <a:rPr lang="en-US" dirty="0" smtClean="0"/>
              <a:t>be evaluated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design aims </a:t>
            </a:r>
            <a:r>
              <a:rPr lang="en-US" dirty="0" smtClean="0"/>
              <a:t>to </a:t>
            </a:r>
            <a:r>
              <a:rPr lang="en-US" i="1" dirty="0" smtClean="0"/>
              <a:t>minimize </a:t>
            </a:r>
            <a:r>
              <a:rPr lang="en-US" dirty="0"/>
              <a:t>side-effects, </a:t>
            </a:r>
            <a:r>
              <a:rPr lang="en-US" dirty="0" smtClean="0"/>
              <a:t>including assignment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</a:t>
            </a:r>
            <a:r>
              <a:rPr lang="en-US" dirty="0" smtClean="0"/>
              <a:t>evaluation mechanisms </a:t>
            </a:r>
            <a:r>
              <a:rPr lang="en-US" dirty="0"/>
              <a:t>are </a:t>
            </a:r>
            <a:r>
              <a:rPr lang="en-US" dirty="0" smtClean="0"/>
              <a:t>possible, including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Lazy </a:t>
            </a:r>
            <a:r>
              <a:rPr lang="en-US" dirty="0"/>
              <a:t>(Demand Driven)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Eager </a:t>
            </a:r>
            <a:r>
              <a:rPr lang="en-US" dirty="0" smtClean="0"/>
              <a:t>(Data Driven or Speculative)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6693" y="1214749"/>
            <a:ext cx="59736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ucidaSans-Bold"/>
              </a:rPr>
              <a:t>Object-Oriented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Sans"/>
              </a:rPr>
              <a:t>C++, </a:t>
            </a:r>
            <a:r>
              <a:rPr lang="en-US" dirty="0" smtClean="0">
                <a:latin typeface="LucidaSans"/>
              </a:rPr>
              <a:t>Java, C#, Smalltalk</a:t>
            </a:r>
            <a:r>
              <a:rPr lang="en-US" dirty="0">
                <a:latin typeface="LucidaSans"/>
              </a:rPr>
              <a:t>, Pizza </a:t>
            </a:r>
            <a:r>
              <a:rPr lang="en-US" dirty="0" smtClean="0">
                <a:latin typeface="LucidaSans"/>
              </a:rPr>
              <a:t>and Python </a:t>
            </a:r>
            <a:r>
              <a:rPr lang="en-US" dirty="0">
                <a:latin typeface="LucidaSans"/>
              </a:rPr>
              <a:t>are </a:t>
            </a:r>
            <a:r>
              <a:rPr lang="en-US" dirty="0" smtClean="0">
                <a:latin typeface="LucidaSans"/>
              </a:rPr>
              <a:t>object-oriented.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ucidaSans"/>
              </a:rPr>
              <a:t>Data </a:t>
            </a:r>
            <a:r>
              <a:rPr lang="en-US" dirty="0">
                <a:latin typeface="LucidaSans"/>
              </a:rPr>
              <a:t>and functions </a:t>
            </a:r>
            <a:r>
              <a:rPr lang="en-US" dirty="0" smtClean="0">
                <a:latin typeface="LucidaSans"/>
              </a:rPr>
              <a:t>are encapsulated </a:t>
            </a:r>
            <a:r>
              <a:rPr lang="en-US" dirty="0">
                <a:latin typeface="LucidaSans"/>
              </a:rPr>
              <a:t>into </a:t>
            </a:r>
            <a:r>
              <a:rPr lang="en-US" dirty="0" smtClean="0">
                <a:latin typeface="LucidaSans"/>
              </a:rPr>
              <a:t>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ucidaSans"/>
              </a:rPr>
              <a:t>Objects </a:t>
            </a:r>
            <a:r>
              <a:rPr lang="en-US" dirty="0">
                <a:latin typeface="LucidaSans"/>
              </a:rPr>
              <a:t>are active, </a:t>
            </a:r>
            <a:r>
              <a:rPr lang="en-US" dirty="0" smtClean="0">
                <a:latin typeface="LucidaSans"/>
              </a:rPr>
              <a:t>have persistent </a:t>
            </a:r>
            <a:r>
              <a:rPr lang="en-US" dirty="0">
                <a:latin typeface="LucidaSans"/>
              </a:rPr>
              <a:t>state, and </a:t>
            </a:r>
            <a:r>
              <a:rPr lang="en-US" dirty="0" smtClean="0">
                <a:latin typeface="LucidaSans"/>
              </a:rPr>
              <a:t>uniform interfaces </a:t>
            </a:r>
            <a:r>
              <a:rPr lang="en-US" dirty="0">
                <a:latin typeface="LucidaSans"/>
              </a:rPr>
              <a:t>(messages </a:t>
            </a:r>
            <a:r>
              <a:rPr lang="en-US" dirty="0" smtClean="0">
                <a:latin typeface="LucidaSans"/>
              </a:rPr>
              <a:t>or methods).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ucidaSans"/>
              </a:rPr>
              <a:t>Notions </a:t>
            </a:r>
            <a:r>
              <a:rPr lang="en-US" dirty="0">
                <a:latin typeface="LucidaSans"/>
              </a:rPr>
              <a:t>of inheritance </a:t>
            </a:r>
            <a:r>
              <a:rPr lang="en-US" dirty="0" smtClean="0">
                <a:latin typeface="LucidaSans"/>
              </a:rPr>
              <a:t>and common </a:t>
            </a:r>
            <a:r>
              <a:rPr lang="en-US" dirty="0">
                <a:latin typeface="LucidaSans"/>
              </a:rPr>
              <a:t>interfaces are </a:t>
            </a:r>
            <a:r>
              <a:rPr lang="en-US" dirty="0" smtClean="0">
                <a:latin typeface="LucidaSans"/>
              </a:rPr>
              <a:t>central.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LucidaSans"/>
              </a:rPr>
              <a:t>All </a:t>
            </a:r>
            <a:r>
              <a:rPr lang="en-US" dirty="0">
                <a:latin typeface="LucidaSans"/>
              </a:rPr>
              <a:t>objects that provide </a:t>
            </a:r>
            <a:r>
              <a:rPr lang="en-US" dirty="0" smtClean="0">
                <a:latin typeface="LucidaSans"/>
              </a:rPr>
              <a:t>the same </a:t>
            </a:r>
            <a:r>
              <a:rPr lang="en-US" dirty="0">
                <a:latin typeface="LucidaSans"/>
              </a:rPr>
              <a:t>interface are </a:t>
            </a:r>
            <a:r>
              <a:rPr lang="en-US" dirty="0" smtClean="0">
                <a:latin typeface="LucidaSans"/>
              </a:rPr>
              <a:t>treated uniformly</a:t>
            </a:r>
            <a:r>
              <a:rPr lang="en-US" dirty="0">
                <a:latin typeface="LucidaSans"/>
              </a:rPr>
              <a:t>. </a:t>
            </a:r>
            <a:r>
              <a:rPr lang="en-US" dirty="0" smtClean="0">
                <a:latin typeface="LucidaSans"/>
              </a:rPr>
              <a:t>(Java allows printing any </a:t>
            </a:r>
            <a:r>
              <a:rPr lang="en-US" dirty="0">
                <a:latin typeface="LucidaSans"/>
              </a:rPr>
              <a:t>object </a:t>
            </a:r>
            <a:r>
              <a:rPr lang="en-US" dirty="0" smtClean="0">
                <a:latin typeface="LucidaSans"/>
              </a:rPr>
              <a:t>providing a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LucidaSans"/>
              </a:rPr>
              <a:t>method.)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ucidaSans"/>
              </a:rPr>
              <a:t>Subclassing</a:t>
            </a:r>
            <a:r>
              <a:rPr lang="en-US" dirty="0" smtClean="0">
                <a:latin typeface="LucidaSans"/>
              </a:rPr>
              <a:t> </a:t>
            </a:r>
            <a:r>
              <a:rPr lang="en-US" dirty="0">
                <a:latin typeface="LucidaSans"/>
              </a:rPr>
              <a:t>allows </a:t>
            </a:r>
            <a:r>
              <a:rPr lang="en-US" dirty="0" smtClean="0">
                <a:latin typeface="LucidaSans"/>
              </a:rPr>
              <a:t>a user to extend </a:t>
            </a:r>
            <a:r>
              <a:rPr lang="en-US" dirty="0">
                <a:latin typeface="LucidaSans"/>
              </a:rPr>
              <a:t>or redefine part of </a:t>
            </a:r>
            <a:r>
              <a:rPr lang="en-US" dirty="0" smtClean="0">
                <a:latin typeface="LucidaSans"/>
              </a:rPr>
              <a:t>an object’s </a:t>
            </a:r>
            <a:r>
              <a:rPr lang="en-US" dirty="0">
                <a:latin typeface="LucidaSans"/>
              </a:rPr>
              <a:t>behavior </a:t>
            </a:r>
            <a:r>
              <a:rPr lang="en-US" dirty="0" smtClean="0">
                <a:latin typeface="LucidaSans"/>
              </a:rPr>
              <a:t>without reprogramming </a:t>
            </a:r>
            <a:r>
              <a:rPr lang="en-US" dirty="0">
                <a:latin typeface="LucidaSans"/>
              </a:rPr>
              <a:t>all of </a:t>
            </a:r>
            <a:r>
              <a:rPr lang="en-US" dirty="0" smtClean="0">
                <a:latin typeface="LucidaSans"/>
              </a:rPr>
              <a:t>the object’s </a:t>
            </a:r>
            <a:r>
              <a:rPr lang="en-US" dirty="0">
                <a:latin typeface="LucidaSans"/>
              </a:rPr>
              <a:t>definition. </a:t>
            </a:r>
            <a:r>
              <a:rPr lang="en-US" dirty="0" smtClean="0">
                <a:latin typeface="LucidaSans"/>
              </a:rPr>
              <a:t>(In Java, you </a:t>
            </a:r>
            <a:r>
              <a:rPr lang="en-US" dirty="0">
                <a:latin typeface="LucidaSans"/>
              </a:rPr>
              <a:t>can take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LinkedList </a:t>
            </a:r>
            <a:r>
              <a:rPr lang="en-US" dirty="0" smtClean="0">
                <a:latin typeface="LucidaSans"/>
              </a:rPr>
              <a:t>class and create </a:t>
            </a:r>
            <a:r>
              <a:rPr lang="en-US" dirty="0">
                <a:latin typeface="LucidaSans"/>
              </a:rPr>
              <a:t>a subclass in which </a:t>
            </a:r>
            <a:r>
              <a:rPr lang="en-US" dirty="0" smtClean="0">
                <a:latin typeface="LucidaSans"/>
              </a:rPr>
              <a:t>an existing </a:t>
            </a:r>
            <a:r>
              <a:rPr lang="en-US" dirty="0">
                <a:latin typeface="LucidaSans"/>
              </a:rPr>
              <a:t>method (like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toString</a:t>
            </a:r>
            <a:r>
              <a:rPr lang="en-US" dirty="0" smtClean="0">
                <a:latin typeface="LucidaSans"/>
              </a:rPr>
              <a:t>) is </a:t>
            </a:r>
            <a:r>
              <a:rPr lang="en-US" dirty="0">
                <a:latin typeface="LucidaSans"/>
              </a:rPr>
              <a:t>redefined, or new </a:t>
            </a:r>
            <a:r>
              <a:rPr lang="en-US" dirty="0" smtClean="0">
                <a:latin typeface="LucidaSans"/>
              </a:rPr>
              <a:t>operations are </a:t>
            </a:r>
            <a:r>
              <a:rPr lang="en-US" dirty="0">
                <a:latin typeface="LucidaSans"/>
              </a:rPr>
              <a:t>added.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1489" y="93659"/>
            <a:ext cx="10882312" cy="7921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2" name="AutoShape 2" descr="Standard ML of New Jerse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1489" y="1420350"/>
            <a:ext cx="46977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Logic </a:t>
            </a:r>
            <a:r>
              <a:rPr lang="en-US" sz="2400" b="1" dirty="0" smtClean="0"/>
              <a:t>Programming Languages</a:t>
            </a:r>
            <a:endParaRPr lang="en-US" b="1" dirty="0"/>
          </a:p>
          <a:p>
            <a:r>
              <a:rPr lang="en-US" dirty="0" smtClean="0"/>
              <a:t>Most programming languages address </a:t>
            </a:r>
            <a:r>
              <a:rPr lang="en-US" dirty="0"/>
              <a:t>both the logic of </a:t>
            </a:r>
            <a:r>
              <a:rPr lang="en-US" dirty="0" smtClean="0"/>
              <a:t>a program </a:t>
            </a:r>
            <a:r>
              <a:rPr lang="en-US" dirty="0"/>
              <a:t>(what is to be </a:t>
            </a:r>
            <a:r>
              <a:rPr lang="en-US" dirty="0" smtClean="0"/>
              <a:t>done) and </a:t>
            </a:r>
            <a:r>
              <a:rPr lang="en-US" dirty="0"/>
              <a:t>its control flow (how </a:t>
            </a:r>
            <a:r>
              <a:rPr lang="en-US" dirty="0" smtClean="0"/>
              <a:t>you encode your algorithms).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logic programming </a:t>
            </a:r>
            <a:r>
              <a:rPr lang="en-US" dirty="0" smtClean="0"/>
              <a:t>language, like </a:t>
            </a:r>
            <a:r>
              <a:rPr lang="en-US" dirty="0"/>
              <a:t>Prolog, lets </a:t>
            </a:r>
            <a:r>
              <a:rPr lang="en-US" dirty="0" smtClean="0"/>
              <a:t>programmers focus </a:t>
            </a:r>
            <a:r>
              <a:rPr lang="en-US" dirty="0"/>
              <a:t>on a program’s </a:t>
            </a:r>
            <a:r>
              <a:rPr lang="en-US" dirty="0" smtClean="0"/>
              <a:t>logic without </a:t>
            </a:r>
            <a:r>
              <a:rPr lang="en-US" dirty="0"/>
              <a:t>concern for </a:t>
            </a:r>
            <a:r>
              <a:rPr lang="en-US" dirty="0" smtClean="0"/>
              <a:t>control issue.</a:t>
            </a:r>
          </a:p>
          <a:p>
            <a:endParaRPr lang="en-US" dirty="0"/>
          </a:p>
          <a:p>
            <a:r>
              <a:rPr lang="en-US" dirty="0"/>
              <a:t>These languages have no </a:t>
            </a:r>
            <a:r>
              <a:rPr lang="en-US" dirty="0" smtClean="0"/>
              <a:t>real control </a:t>
            </a:r>
            <a:r>
              <a:rPr lang="en-US" dirty="0"/>
              <a:t>structures, and </a:t>
            </a:r>
            <a:r>
              <a:rPr lang="en-US" dirty="0" smtClean="0"/>
              <a:t>little notion </a:t>
            </a:r>
            <a:r>
              <a:rPr lang="en-US" dirty="0"/>
              <a:t>of “flow of control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r>
              <a:rPr lang="en-US" dirty="0" smtClean="0"/>
              <a:t>Execution is search.</a:t>
            </a:r>
          </a:p>
          <a:p>
            <a:endParaRPr lang="en-US" dirty="0"/>
          </a:p>
          <a:p>
            <a:r>
              <a:rPr lang="en-US" dirty="0"/>
              <a:t>What results are programs </a:t>
            </a:r>
            <a:r>
              <a:rPr lang="en-US" dirty="0" smtClean="0"/>
              <a:t>that are </a:t>
            </a:r>
            <a:r>
              <a:rPr lang="en-US" dirty="0"/>
              <a:t>unusually succinct </a:t>
            </a:r>
            <a:r>
              <a:rPr lang="en-US" dirty="0" smtClean="0"/>
              <a:t>and focused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675" y="5030530"/>
            <a:ext cx="6062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Sans"/>
              </a:rPr>
              <a:t>This </a:t>
            </a:r>
            <a:r>
              <a:rPr lang="en-US" dirty="0">
                <a:latin typeface="LucidaSans"/>
              </a:rPr>
              <a:t>is a </a:t>
            </a:r>
            <a:r>
              <a:rPr lang="en-US" i="1" dirty="0">
                <a:latin typeface="LucidaSans-Italic"/>
              </a:rPr>
              <a:t>complete</a:t>
            </a:r>
            <a:r>
              <a:rPr lang="en-US" dirty="0">
                <a:latin typeface="LucidaSans"/>
              </a:rPr>
              <a:t>, </a:t>
            </a:r>
            <a:r>
              <a:rPr lang="en-US" i="1" dirty="0" smtClean="0">
                <a:latin typeface="LucidaSans-Italic"/>
              </a:rPr>
              <a:t>executable </a:t>
            </a:r>
            <a:r>
              <a:rPr lang="en-US" dirty="0" smtClean="0">
                <a:latin typeface="LucidaSans"/>
              </a:rPr>
              <a:t>function </a:t>
            </a:r>
            <a:r>
              <a:rPr lang="en-US" dirty="0">
                <a:latin typeface="LucidaSans"/>
              </a:rPr>
              <a:t>that determines if </a:t>
            </a:r>
            <a:r>
              <a:rPr lang="en-US" dirty="0" smtClean="0">
                <a:latin typeface="LucidaSans"/>
              </a:rPr>
              <a:t>a list </a:t>
            </a:r>
            <a:r>
              <a:rPr lang="en-US" dirty="0">
                <a:latin typeface="LucidaSans"/>
              </a:rPr>
              <a:t>is in </a:t>
            </a:r>
            <a:r>
              <a:rPr lang="en-US" dirty="0" smtClean="0">
                <a:latin typeface="LucidaSans"/>
              </a:rPr>
              <a:t>order.</a:t>
            </a:r>
          </a:p>
          <a:p>
            <a:endParaRPr lang="en-US" dirty="0" smtClean="0">
              <a:latin typeface="LucidaSans"/>
            </a:endParaRPr>
          </a:p>
          <a:p>
            <a:r>
              <a:rPr lang="en-US" dirty="0" smtClean="0">
                <a:latin typeface="LucidaSans"/>
              </a:rPr>
              <a:t>It </a:t>
            </a:r>
            <a:r>
              <a:rPr lang="en-US" dirty="0">
                <a:latin typeface="LucidaSans"/>
              </a:rPr>
              <a:t>is </a:t>
            </a:r>
            <a:r>
              <a:rPr lang="en-US" dirty="0" smtClean="0">
                <a:latin typeface="LucidaSans"/>
              </a:rPr>
              <a:t>naturally polymorphic</a:t>
            </a:r>
            <a:r>
              <a:rPr lang="en-US" dirty="0">
                <a:latin typeface="LucidaSans"/>
              </a:rPr>
              <a:t>, and is </a:t>
            </a:r>
            <a:r>
              <a:rPr lang="en-US" dirty="0" smtClean="0">
                <a:latin typeface="LucidaSans"/>
              </a:rPr>
              <a:t>not cluttered </a:t>
            </a:r>
            <a:r>
              <a:rPr lang="en-US" dirty="0">
                <a:latin typeface="LucidaSans"/>
              </a:rPr>
              <a:t>with </a:t>
            </a:r>
            <a:r>
              <a:rPr lang="en-US" dirty="0" smtClean="0">
                <a:latin typeface="LucidaSans"/>
              </a:rPr>
              <a:t>declarations, variables </a:t>
            </a:r>
            <a:r>
              <a:rPr lang="en-US" dirty="0">
                <a:latin typeface="LucidaSans"/>
              </a:rPr>
              <a:t>or explicit loops.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29902" y="1715333"/>
            <a:ext cx="5833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inOrder( [] 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inOrder( [ _ ] ).</a:t>
            </a:r>
          </a:p>
          <a:p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sv-S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([a,b|c]) :- (</a:t>
            </a:r>
            <a:r>
              <a:rPr lang="sv-S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&lt; b), inOrder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([b|c]).</a:t>
            </a:r>
            <a:endParaRPr lang="sv-S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6150" y="1765607"/>
            <a:ext cx="1812586" cy="290123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45714" y="1588271"/>
            <a:ext cx="2697868" cy="644793"/>
          </a:xfrm>
          <a:prstGeom prst="rect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a </a:t>
            </a:r>
            <a:r>
              <a:rPr lang="en-US" i="1" dirty="0" smtClean="0"/>
              <a:t>fact</a:t>
            </a:r>
            <a:r>
              <a:rPr lang="en-US" dirty="0" smtClean="0"/>
              <a:t> that an empty list is in order.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945714" y="2451106"/>
            <a:ext cx="2697868" cy="64479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a </a:t>
            </a:r>
            <a:r>
              <a:rPr lang="en-US" i="1" dirty="0" smtClean="0"/>
              <a:t>fact</a:t>
            </a:r>
            <a:r>
              <a:rPr lang="en-US" dirty="0" smtClean="0"/>
              <a:t> that a list with one element is in order.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67005" y="4117101"/>
            <a:ext cx="3399798" cy="542530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a </a:t>
            </a:r>
            <a:r>
              <a:rPr lang="en-US" i="1" dirty="0" smtClean="0"/>
              <a:t>fact</a:t>
            </a:r>
            <a:r>
              <a:rPr lang="en-US" dirty="0" smtClean="0"/>
              <a:t> that a list is in order if the first two elements are in order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150" y="2585933"/>
            <a:ext cx="2173006" cy="29012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21230" y="3420495"/>
            <a:ext cx="880860" cy="290123"/>
          </a:xfrm>
          <a:prstGeom prst="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41369" y="3420495"/>
            <a:ext cx="1791311" cy="29012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836769" y="4117101"/>
            <a:ext cx="1855692" cy="54253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 the tail of the list is in order.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94468" y="6359002"/>
            <a:ext cx="111775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63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235412"/>
            <a:ext cx="11313571" cy="2387519"/>
          </a:xfrm>
        </p:spPr>
        <p:txBody>
          <a:bodyPr>
            <a:noAutofit/>
          </a:bodyPr>
          <a:lstStyle/>
          <a:p>
            <a:pPr marL="145415" marR="474345" indent="0" algn="just">
              <a:lnSpc>
                <a:spcPts val="3000"/>
              </a:lnSpc>
              <a:buNone/>
            </a:pPr>
            <a:r>
              <a:rPr lang="en-US" spc="-20" dirty="0" smtClean="0"/>
              <a:t>A programming language uses a </a:t>
            </a:r>
            <a:r>
              <a:rPr lang="en-US" b="1" i="1" spc="-20" dirty="0" smtClean="0"/>
              <a:t>scope</a:t>
            </a:r>
            <a:r>
              <a:rPr lang="en-US" spc="-20" dirty="0" smtClean="0"/>
              <a:t> to define the </a:t>
            </a:r>
            <a:r>
              <a:rPr lang="en-US" i="1" spc="-20" dirty="0" smtClean="0"/>
              <a:t>lifetime</a:t>
            </a:r>
            <a:r>
              <a:rPr lang="en-US" spc="-20" dirty="0" smtClean="0"/>
              <a:t> of a variable: where </a:t>
            </a:r>
            <a:r>
              <a:rPr lang="en-US" spc="-25" dirty="0" smtClean="0"/>
              <a:t>a</a:t>
            </a:r>
            <a:r>
              <a:rPr lang="en-US" spc="-20" dirty="0" smtClean="0"/>
              <a:t>n</a:t>
            </a:r>
            <a:r>
              <a:rPr lang="en-US" spc="5" dirty="0" smtClean="0"/>
              <a:t> </a:t>
            </a:r>
            <a:r>
              <a:rPr lang="en-US" spc="-15" dirty="0"/>
              <a:t>identifier</a:t>
            </a:r>
            <a:r>
              <a:rPr lang="en-US" spc="5" dirty="0"/>
              <a:t> </a:t>
            </a:r>
            <a:r>
              <a:rPr lang="en-US" spc="-15" dirty="0"/>
              <a:t>is</a:t>
            </a:r>
            <a:r>
              <a:rPr lang="en-US" dirty="0"/>
              <a:t> </a:t>
            </a:r>
            <a:r>
              <a:rPr lang="en-US" i="1" spc="-15" dirty="0"/>
              <a:t>ac</a:t>
            </a:r>
            <a:r>
              <a:rPr lang="en-US" i="1" spc="-10" dirty="0"/>
              <a:t>t</a:t>
            </a:r>
            <a:r>
              <a:rPr lang="en-US" i="1" spc="-15" dirty="0"/>
              <a:t>ive</a:t>
            </a:r>
            <a:r>
              <a:rPr lang="en-US" spc="-15" dirty="0"/>
              <a:t> </a:t>
            </a:r>
            <a:r>
              <a:rPr lang="en-US" spc="-15" dirty="0" smtClean="0"/>
              <a:t>and</a:t>
            </a:r>
            <a:r>
              <a:rPr lang="en-US" spc="5" dirty="0" smtClean="0"/>
              <a:t> </a:t>
            </a:r>
            <a:r>
              <a:rPr lang="en-US" i="1" spc="-15" dirty="0" smtClean="0"/>
              <a:t>visible</a:t>
            </a:r>
            <a:r>
              <a:rPr lang="en-US" spc="-15" dirty="0" smtClean="0"/>
              <a:t>.</a:t>
            </a:r>
          </a:p>
          <a:p>
            <a:pPr marL="145415" marR="474345" indent="0">
              <a:lnSpc>
                <a:spcPts val="3000"/>
              </a:lnSpc>
              <a:buNone/>
            </a:pPr>
            <a:endParaRPr lang="en-US" spc="-15" dirty="0"/>
          </a:p>
          <a:p>
            <a:pPr marL="145415" marR="156845" indent="0" algn="just">
              <a:lnSpc>
                <a:spcPts val="3000"/>
              </a:lnSpc>
              <a:spcBef>
                <a:spcPts val="900"/>
              </a:spcBef>
              <a:buNone/>
            </a:pPr>
            <a:r>
              <a:rPr lang="en-US" spc="-20" dirty="0"/>
              <a:t>Within</a:t>
            </a:r>
            <a:r>
              <a:rPr lang="en-US" spc="15" dirty="0"/>
              <a:t> </a:t>
            </a:r>
            <a:r>
              <a:rPr lang="en-US" spc="-20" dirty="0"/>
              <a:t>a</a:t>
            </a:r>
            <a:r>
              <a:rPr lang="en-US" dirty="0"/>
              <a:t> </a:t>
            </a:r>
            <a:r>
              <a:rPr lang="en-US" spc="-20" dirty="0"/>
              <a:t>scope</a:t>
            </a:r>
            <a:r>
              <a:rPr lang="en-US" spc="-5" dirty="0"/>
              <a:t> </a:t>
            </a:r>
            <a:r>
              <a:rPr lang="en-US" spc="-20" dirty="0"/>
              <a:t>a</a:t>
            </a:r>
            <a:r>
              <a:rPr lang="en-US" dirty="0"/>
              <a:t> </a:t>
            </a:r>
            <a:r>
              <a:rPr lang="en-US" spc="-20" dirty="0"/>
              <a:t>name</a:t>
            </a:r>
            <a:r>
              <a:rPr lang="en-US" spc="-5" dirty="0"/>
              <a:t> </a:t>
            </a:r>
            <a:r>
              <a:rPr lang="en-US" spc="-20" dirty="0"/>
              <a:t>may</a:t>
            </a:r>
            <a:r>
              <a:rPr lang="en-US" spc="-5" dirty="0"/>
              <a:t> </a:t>
            </a:r>
            <a:r>
              <a:rPr lang="en-US" spc="-20" dirty="0"/>
              <a:t>be</a:t>
            </a:r>
            <a:r>
              <a:rPr lang="en-US" spc="-10" dirty="0"/>
              <a:t> </a:t>
            </a:r>
            <a:r>
              <a:rPr lang="en-US" spc="-20" dirty="0"/>
              <a:t>defined</a:t>
            </a:r>
            <a:r>
              <a:rPr lang="en-US" spc="5" dirty="0"/>
              <a:t> </a:t>
            </a:r>
            <a:r>
              <a:rPr lang="en-US" spc="-20" dirty="0"/>
              <a:t>onl</a:t>
            </a:r>
            <a:r>
              <a:rPr lang="en-US" spc="-15" dirty="0"/>
              <a:t>y</a:t>
            </a:r>
            <a:r>
              <a:rPr lang="en-US" dirty="0"/>
              <a:t> </a:t>
            </a:r>
            <a:r>
              <a:rPr lang="en-US" spc="-25" dirty="0"/>
              <a:t>onc</a:t>
            </a:r>
            <a:r>
              <a:rPr lang="en-US" spc="-20" dirty="0"/>
              <a:t>e</a:t>
            </a:r>
            <a:r>
              <a:rPr lang="en-US" dirty="0"/>
              <a:t> </a:t>
            </a:r>
            <a:r>
              <a:rPr lang="en-US" spc="-25" dirty="0" smtClean="0"/>
              <a:t>(although</a:t>
            </a:r>
            <a:r>
              <a:rPr lang="en-US" spc="-15" dirty="0" smtClean="0"/>
              <a:t> </a:t>
            </a:r>
            <a:r>
              <a:rPr lang="en-US" spc="-15" dirty="0"/>
              <a:t>overloading</a:t>
            </a:r>
            <a:r>
              <a:rPr lang="en-US" spc="10" dirty="0"/>
              <a:t> </a:t>
            </a:r>
            <a:r>
              <a:rPr lang="en-US" spc="-20" dirty="0"/>
              <a:t>may</a:t>
            </a:r>
            <a:r>
              <a:rPr lang="en-US" spc="-5" dirty="0"/>
              <a:t> </a:t>
            </a:r>
            <a:r>
              <a:rPr lang="en-US" spc="-20" dirty="0"/>
              <a:t>be</a:t>
            </a:r>
            <a:r>
              <a:rPr lang="en-US" dirty="0"/>
              <a:t> </a:t>
            </a:r>
            <a:r>
              <a:rPr lang="en-US" spc="-15" dirty="0"/>
              <a:t>allowed</a:t>
            </a:r>
            <a:r>
              <a:rPr lang="en-US" spc="-15" dirty="0" smtClean="0"/>
              <a:t>).</a:t>
            </a:r>
            <a:endParaRPr lang="en-US" spc="-15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Scoping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38" y="4129176"/>
            <a:ext cx="3246894" cy="24782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9972" y="3708469"/>
            <a:ext cx="4224233" cy="441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5415" marR="156845" indent="0">
              <a:lnSpc>
                <a:spcPts val="3000"/>
              </a:lnSpc>
              <a:spcBef>
                <a:spcPts val="900"/>
              </a:spcBef>
              <a:buNone/>
            </a:pPr>
            <a:r>
              <a:rPr lang="en-US" spc="-15" dirty="0" smtClean="0">
                <a:solidFill>
                  <a:srgbClr val="7030A0"/>
                </a:solidFill>
              </a:rPr>
              <a:t>Overloading: Same name, different type.</a:t>
            </a:r>
            <a:endParaRPr lang="en-US" spc="-15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431" y="1407522"/>
            <a:ext cx="3371382" cy="4827684"/>
          </a:xfrm>
        </p:spPr>
        <p:txBody>
          <a:bodyPr>
            <a:noAutofit/>
          </a:bodyPr>
          <a:lstStyle/>
          <a:p>
            <a:pPr marL="0" marR="12858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spc="-5" dirty="0">
                <a:latin typeface="Consolas" panose="020B0609020204030204" pitchFamily="49" charset="0"/>
                <a:cs typeface="Courier"/>
              </a:rPr>
              <a:t>in</a:t>
            </a:r>
            <a:r>
              <a:rPr lang="en-US" b="1" dirty="0">
                <a:latin typeface="Consolas" panose="020B0609020204030204" pitchFamily="49" charset="0"/>
                <a:cs typeface="Courier"/>
              </a:rPr>
              <a:t>t</a:t>
            </a:r>
            <a:r>
              <a:rPr lang="en-US" b="1" spc="-5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spc="-5" dirty="0" err="1" smtClean="0">
                <a:latin typeface="Consolas" panose="020B0609020204030204" pitchFamily="49" charset="0"/>
                <a:cs typeface="Courier"/>
              </a:rPr>
              <a:t>x,z</a:t>
            </a: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marR="1285875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spc="-5" dirty="0">
              <a:latin typeface="Consolas" panose="020B0609020204030204" pitchFamily="49" charset="0"/>
              <a:cs typeface="Courier"/>
            </a:endParaRPr>
          </a:p>
          <a:p>
            <a:pPr marL="0" marR="12858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voi</a:t>
            </a:r>
            <a:r>
              <a:rPr lang="en-US" b="1" dirty="0" smtClean="0">
                <a:latin typeface="Consolas" panose="020B0609020204030204" pitchFamily="49" charset="0"/>
                <a:cs typeface="Courier"/>
              </a:rPr>
              <a:t>d</a:t>
            </a:r>
            <a:r>
              <a:rPr lang="en-US" b="1" spc="-1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spc="-5" dirty="0">
                <a:latin typeface="Consolas" panose="020B0609020204030204" pitchFamily="49" charset="0"/>
                <a:cs typeface="Courier"/>
              </a:rPr>
              <a:t>A</a:t>
            </a: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()</a:t>
            </a:r>
          </a:p>
          <a:p>
            <a:pPr marL="0" marR="12858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spc="-5" dirty="0">
                <a:latin typeface="Consolas" panose="020B0609020204030204" pitchFamily="49" charset="0"/>
                <a:cs typeface="Courier"/>
              </a:rPr>
              <a:t>{</a:t>
            </a:r>
            <a:endParaRPr lang="en-US" dirty="0">
              <a:latin typeface="Consolas" panose="020B0609020204030204" pitchFamily="49" charset="0"/>
              <a:cs typeface="Courier"/>
            </a:endParaRPr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  <a:tabLst>
                <a:tab pos="1398905" algn="l"/>
              </a:tabLst>
            </a:pP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  floa</a:t>
            </a:r>
            <a:r>
              <a:rPr lang="en-US" b="1" dirty="0" smtClean="0">
                <a:latin typeface="Consolas" panose="020B0609020204030204" pitchFamily="49" charset="0"/>
                <a:cs typeface="Courier"/>
              </a:rPr>
              <a:t>t </a:t>
            </a:r>
            <a:r>
              <a:rPr lang="en-US" b="1" spc="-5" dirty="0" err="1" smtClean="0">
                <a:latin typeface="Consolas" panose="020B0609020204030204" pitchFamily="49" charset="0"/>
                <a:cs typeface="Courier"/>
              </a:rPr>
              <a:t>x,y</a:t>
            </a: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marR="5080" indent="0">
              <a:lnSpc>
                <a:spcPct val="100000"/>
              </a:lnSpc>
              <a:spcBef>
                <a:spcPts val="0"/>
              </a:spcBef>
              <a:buNone/>
              <a:tabLst>
                <a:tab pos="1398905" algn="l"/>
              </a:tabLst>
            </a:pP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  print(</a:t>
            </a:r>
            <a:r>
              <a:rPr lang="en-US" b="1" spc="-5" dirty="0" err="1" smtClean="0">
                <a:latin typeface="Consolas" panose="020B0609020204030204" pitchFamily="49" charset="0"/>
                <a:cs typeface="Courier"/>
              </a:rPr>
              <a:t>x,y,z</a:t>
            </a:r>
            <a:r>
              <a:rPr lang="en-US" b="1" spc="-5" dirty="0">
                <a:latin typeface="Consolas" panose="020B0609020204030204" pitchFamily="49" charset="0"/>
                <a:cs typeface="Courier"/>
              </a:rPr>
              <a:t>);</a:t>
            </a:r>
            <a:endParaRPr lang="en-US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b="1" spc="-5" dirty="0" smtClean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voi</a:t>
            </a:r>
            <a:r>
              <a:rPr lang="en-US" b="1" dirty="0" smtClean="0">
                <a:latin typeface="Consolas" panose="020B0609020204030204" pitchFamily="49" charset="0"/>
                <a:cs typeface="Courier"/>
              </a:rPr>
              <a:t>d</a:t>
            </a:r>
            <a:r>
              <a:rPr lang="en-US" b="1" spc="-1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b="1" spc="-5" dirty="0">
                <a:latin typeface="Consolas" panose="020B0609020204030204" pitchFamily="49" charset="0"/>
                <a:cs typeface="Courier"/>
              </a:rPr>
              <a:t>B</a:t>
            </a: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b="1" dirty="0" smtClean="0">
                <a:latin typeface="Consolas" panose="020B0609020204030204" pitchFamily="49" charset="0"/>
                <a:cs typeface="Courier"/>
              </a:rPr>
              <a:t>)</a:t>
            </a:r>
            <a:endParaRPr lang="en-US" b="1" spc="-10" dirty="0" smtClean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nsolas" panose="020B0609020204030204" pitchFamily="49" charset="0"/>
                <a:cs typeface="Courier"/>
              </a:rPr>
              <a:t>{</a:t>
            </a:r>
            <a:endParaRPr lang="en-US" dirty="0" smtClean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  prin</a:t>
            </a:r>
            <a:r>
              <a:rPr lang="en-US" b="1" dirty="0" smtClean="0">
                <a:latin typeface="Consolas" panose="020B0609020204030204" pitchFamily="49" charset="0"/>
                <a:cs typeface="Courier"/>
              </a:rPr>
              <a:t>t</a:t>
            </a:r>
            <a:r>
              <a:rPr lang="en-US" b="1" spc="-5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b="1" spc="-5" dirty="0" err="1" smtClean="0">
                <a:latin typeface="Consolas" panose="020B0609020204030204" pitchFamily="49" charset="0"/>
                <a:cs typeface="Courier"/>
              </a:rPr>
              <a:t>x,y,z</a:t>
            </a:r>
            <a:r>
              <a:rPr lang="en-US" b="1" spc="-5" dirty="0">
                <a:latin typeface="Consolas" panose="020B0609020204030204" pitchFamily="49" charset="0"/>
                <a:cs typeface="Courier"/>
              </a:rPr>
              <a:t>)</a:t>
            </a:r>
            <a:endParaRPr lang="en-US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nsolas" panose="020B0609020204030204" pitchFamily="49" charset="0"/>
                <a:cs typeface="Courier"/>
              </a:rPr>
              <a:t>}</a:t>
            </a:r>
            <a:endParaRPr lang="en-US" dirty="0">
              <a:latin typeface="Consolas" panose="020B0609020204030204" pitchFamily="49" charset="0"/>
              <a:cs typeface="Courier"/>
            </a:endParaRP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471489" y="93659"/>
            <a:ext cx="1088231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 smtClean="0"/>
              <a:t>C-Language Static Scope Example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72430" y="1383684"/>
            <a:ext cx="3867429" cy="4784034"/>
            <a:chOff x="2772430" y="1383684"/>
            <a:chExt cx="3867429" cy="4784034"/>
          </a:xfrm>
        </p:grpSpPr>
        <p:sp>
          <p:nvSpPr>
            <p:cNvPr id="4" name="Rectangle 3"/>
            <p:cNvSpPr/>
            <p:nvPr/>
          </p:nvSpPr>
          <p:spPr>
            <a:xfrm>
              <a:off x="2772430" y="1407521"/>
              <a:ext cx="3269782" cy="4760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7788" y="1383684"/>
              <a:ext cx="2522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Global Scope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26870" y="2021205"/>
            <a:ext cx="3564966" cy="2198183"/>
            <a:chOff x="2826870" y="2021205"/>
            <a:chExt cx="3564966" cy="2198183"/>
          </a:xfrm>
        </p:grpSpPr>
        <p:sp>
          <p:nvSpPr>
            <p:cNvPr id="8" name="TextBox 7"/>
            <p:cNvSpPr txBox="1"/>
            <p:nvPr/>
          </p:nvSpPr>
          <p:spPr>
            <a:xfrm>
              <a:off x="3869765" y="2021205"/>
              <a:ext cx="2522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Local Scope 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6870" y="2073836"/>
              <a:ext cx="2988236" cy="214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26870" y="4286874"/>
            <a:ext cx="3564966" cy="1828213"/>
            <a:chOff x="2826870" y="4286874"/>
            <a:chExt cx="3564966" cy="1828213"/>
          </a:xfrm>
        </p:grpSpPr>
        <p:sp>
          <p:nvSpPr>
            <p:cNvPr id="10" name="TextBox 9"/>
            <p:cNvSpPr txBox="1"/>
            <p:nvPr/>
          </p:nvSpPr>
          <p:spPr>
            <a:xfrm>
              <a:off x="3869765" y="4286874"/>
              <a:ext cx="2522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Local Scope 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6870" y="4286875"/>
              <a:ext cx="2988236" cy="1828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82825" y="2741444"/>
            <a:ext cx="3517806" cy="1523270"/>
            <a:chOff x="3382825" y="2741444"/>
            <a:chExt cx="3517806" cy="1523270"/>
          </a:xfrm>
        </p:grpSpPr>
        <p:sp>
          <p:nvSpPr>
            <p:cNvPr id="15" name="Rectangle 14"/>
            <p:cNvSpPr/>
            <p:nvPr/>
          </p:nvSpPr>
          <p:spPr>
            <a:xfrm>
              <a:off x="3382825" y="3787619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" dirty="0" smtClean="0">
                  <a:solidFill>
                    <a:srgbClr val="FF0000"/>
                  </a:solidFill>
                  <a:latin typeface="Courier"/>
                  <a:cs typeface="Courier"/>
                </a:rPr>
                <a:t>float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32151" y="3895382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" dirty="0" smtClean="0">
                  <a:solidFill>
                    <a:srgbClr val="FF0000"/>
                  </a:solidFill>
                  <a:latin typeface="Courier"/>
                  <a:cs typeface="Courier"/>
                </a:rPr>
                <a:t>float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08161" y="2741444"/>
              <a:ext cx="5924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spc="-15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int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rot="10800000" flipV="1">
              <a:off x="5286467" y="2926109"/>
              <a:ext cx="1021694" cy="416889"/>
            </a:xfrm>
            <a:prstGeom prst="bentConnector3">
              <a:avLst>
                <a:gd name="adj1" fmla="val 997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0"/>
            <p:cNvCxnSpPr/>
            <p:nvPr/>
          </p:nvCxnSpPr>
          <p:spPr>
            <a:xfrm flipV="1">
              <a:off x="4203835" y="3720131"/>
              <a:ext cx="305415" cy="263123"/>
            </a:xfrm>
            <a:prstGeom prst="bentConnector3">
              <a:avLst>
                <a:gd name="adj1" fmla="val 10006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20"/>
            <p:cNvCxnSpPr>
              <a:stCxn id="17" idx="0"/>
            </p:cNvCxnSpPr>
            <p:nvPr/>
          </p:nvCxnSpPr>
          <p:spPr>
            <a:xfrm rot="16200000" flipV="1">
              <a:off x="4832665" y="3781706"/>
              <a:ext cx="293230" cy="17008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619649" y="4638569"/>
            <a:ext cx="3270054" cy="1523270"/>
            <a:chOff x="3630577" y="2741444"/>
            <a:chExt cx="3270054" cy="1523270"/>
          </a:xfrm>
        </p:grpSpPr>
        <p:sp>
          <p:nvSpPr>
            <p:cNvPr id="50" name="Rectangle 49"/>
            <p:cNvSpPr/>
            <p:nvPr/>
          </p:nvSpPr>
          <p:spPr>
            <a:xfrm>
              <a:off x="3630577" y="3787619"/>
              <a:ext cx="59247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spc="-15" dirty="0" err="1" smtClean="0">
                  <a:solidFill>
                    <a:srgbClr val="7030A0"/>
                  </a:solidFill>
                  <a:latin typeface="Courier"/>
                  <a:cs typeface="Courier"/>
                </a:rPr>
                <a:t>int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32151" y="3895382"/>
              <a:ext cx="1544012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spc="-15" dirty="0" smtClean="0">
                  <a:solidFill>
                    <a:srgbClr val="7030A0"/>
                  </a:solidFill>
                  <a:latin typeface="Courier"/>
                  <a:cs typeface="Courier"/>
                </a:rPr>
                <a:t>undeclared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08161" y="2741444"/>
              <a:ext cx="59247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spc="-15" dirty="0" err="1" smtClean="0">
                  <a:solidFill>
                    <a:srgbClr val="7030A0"/>
                  </a:solidFill>
                  <a:latin typeface="Courier"/>
                  <a:cs typeface="Courier"/>
                </a:rPr>
                <a:t>int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Straight Arrow Connector 20"/>
            <p:cNvCxnSpPr>
              <a:stCxn id="52" idx="1"/>
            </p:cNvCxnSpPr>
            <p:nvPr/>
          </p:nvCxnSpPr>
          <p:spPr>
            <a:xfrm rot="10800000" flipV="1">
              <a:off x="5286467" y="2926109"/>
              <a:ext cx="1021694" cy="416889"/>
            </a:xfrm>
            <a:prstGeom prst="bentConnector3">
              <a:avLst>
                <a:gd name="adj1" fmla="val 99785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20"/>
            <p:cNvCxnSpPr/>
            <p:nvPr/>
          </p:nvCxnSpPr>
          <p:spPr>
            <a:xfrm flipV="1">
              <a:off x="4203835" y="3720131"/>
              <a:ext cx="305415" cy="263123"/>
            </a:xfrm>
            <a:prstGeom prst="bentConnector3">
              <a:avLst>
                <a:gd name="adj1" fmla="val 10006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20"/>
            <p:cNvCxnSpPr/>
            <p:nvPr/>
          </p:nvCxnSpPr>
          <p:spPr>
            <a:xfrm rot="10800000">
              <a:off x="4882829" y="3720131"/>
              <a:ext cx="506925" cy="215050"/>
            </a:xfrm>
            <a:prstGeom prst="bentConnector3">
              <a:avLst>
                <a:gd name="adj1" fmla="val 99301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9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E8493412-85DD-4641-9E8A-937B29FD6AA2}" vid="{77E91E09-5010-404D-ADF4-B79FA46D7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3802</TotalTime>
  <Words>5802</Words>
  <Application>Microsoft Office PowerPoint</Application>
  <PresentationFormat>Widescreen</PresentationFormat>
  <Paragraphs>797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Calibri</vt:lpstr>
      <vt:lpstr>Calibri (Body)</vt:lpstr>
      <vt:lpstr>Cambria</vt:lpstr>
      <vt:lpstr>Cambria Math</vt:lpstr>
      <vt:lpstr>Consolas</vt:lpstr>
      <vt:lpstr>Courier</vt:lpstr>
      <vt:lpstr>Courier New</vt:lpstr>
      <vt:lpstr>Courier-Bold</vt:lpstr>
      <vt:lpstr>LucidaSans</vt:lpstr>
      <vt:lpstr>LucidaSans-Bold</vt:lpstr>
      <vt:lpstr>LucidaSans-Italic</vt:lpstr>
      <vt:lpstr>Wingdings</vt:lpstr>
      <vt:lpstr>Cloud skipper design template</vt:lpstr>
      <vt:lpstr>Language Characteristics </vt:lpstr>
      <vt:lpstr>What Drives Programming Language Research?</vt:lpstr>
      <vt:lpstr>Desirable Qualities in a Programming Language</vt:lpstr>
      <vt:lpstr>Desirable Qualities in a Programming Language</vt:lpstr>
      <vt:lpstr>Programming Paradigms</vt:lpstr>
      <vt:lpstr>Programming Paradigms</vt:lpstr>
      <vt:lpstr>Programming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Chris Alvin</dc:creator>
  <cp:lastModifiedBy>Chris Alvin</cp:lastModifiedBy>
  <cp:revision>491</cp:revision>
  <dcterms:created xsi:type="dcterms:W3CDTF">2018-04-18T20:21:45Z</dcterms:created>
  <dcterms:modified xsi:type="dcterms:W3CDTF">2021-11-17T20:20:37Z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