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3"/>
  </p:notesMasterIdLst>
  <p:handoutMasterIdLst>
    <p:handoutMasterId r:id="rId44"/>
  </p:handoutMasterIdLst>
  <p:sldIdLst>
    <p:sldId id="265" r:id="rId5"/>
    <p:sldId id="384" r:id="rId6"/>
    <p:sldId id="486" r:id="rId7"/>
    <p:sldId id="495" r:id="rId8"/>
    <p:sldId id="484" r:id="rId9"/>
    <p:sldId id="485" r:id="rId10"/>
    <p:sldId id="487" r:id="rId11"/>
    <p:sldId id="496" r:id="rId12"/>
    <p:sldId id="497" r:id="rId13"/>
    <p:sldId id="488" r:id="rId14"/>
    <p:sldId id="489" r:id="rId15"/>
    <p:sldId id="490" r:id="rId16"/>
    <p:sldId id="491" r:id="rId17"/>
    <p:sldId id="498" r:id="rId18"/>
    <p:sldId id="499" r:id="rId19"/>
    <p:sldId id="500" r:id="rId20"/>
    <p:sldId id="493" r:id="rId21"/>
    <p:sldId id="502" r:id="rId22"/>
    <p:sldId id="504" r:id="rId23"/>
    <p:sldId id="505" r:id="rId24"/>
    <p:sldId id="501" r:id="rId25"/>
    <p:sldId id="492" r:id="rId26"/>
    <p:sldId id="503" r:id="rId27"/>
    <p:sldId id="494" r:id="rId28"/>
    <p:sldId id="394" r:id="rId29"/>
    <p:sldId id="517" r:id="rId30"/>
    <p:sldId id="507" r:id="rId31"/>
    <p:sldId id="510" r:id="rId32"/>
    <p:sldId id="506" r:id="rId33"/>
    <p:sldId id="509" r:id="rId34"/>
    <p:sldId id="513" r:id="rId35"/>
    <p:sldId id="520" r:id="rId36"/>
    <p:sldId id="518" r:id="rId37"/>
    <p:sldId id="519" r:id="rId38"/>
    <p:sldId id="514" r:id="rId39"/>
    <p:sldId id="521" r:id="rId40"/>
    <p:sldId id="511" r:id="rId41"/>
    <p:sldId id="5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BA9E6"/>
    <a:srgbClr val="FF99FF"/>
    <a:srgbClr val="FFFFCC"/>
    <a:srgbClr val="1306BA"/>
    <a:srgbClr val="0BC9E9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78E4FC4-55FD-4CC2-8E4B-E16C9146256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229350" cy="35052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7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414B3A31-5003-40BC-8CD3-B4711BAB5DB8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229350" cy="35052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5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64CAA74D-2F41-4BAD-A92A-D270AA3E0B6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229350" cy="3505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63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8299"/>
            <a:ext cx="9144000" cy="1307736"/>
          </a:xfrm>
        </p:spPr>
        <p:txBody>
          <a:bodyPr>
            <a:normAutofit fontScale="90000"/>
          </a:bodyPr>
          <a:lstStyle/>
          <a:p>
            <a:r>
              <a:rPr lang="en-US" dirty="0"/>
              <a:t>(Dynamic) Memory in C / C++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292" y="1052376"/>
            <a:ext cx="11154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In Java we have references to refer to dynamically allocated objects; direct access is not possible (like 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etc.).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In C/C++ we use pointers:  </a:t>
            </a:r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that holds the </a:t>
            </a:r>
            <a:r>
              <a:rPr lang="en-US" sz="2400" i="1" u="sng" dirty="0"/>
              <a:t>address</a:t>
            </a:r>
            <a:r>
              <a:rPr lang="en-US" sz="2400" dirty="0"/>
              <a:t> of </a:t>
            </a:r>
            <a:r>
              <a:rPr lang="en-US" sz="2400" u="sng" dirty="0"/>
              <a:t>some other variable.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In C++, you </a:t>
            </a:r>
            <a:r>
              <a:rPr lang="en-US" sz="2400" b="1" dirty="0"/>
              <a:t>can</a:t>
            </a:r>
            <a:r>
              <a:rPr lang="en-US" sz="2400" dirty="0"/>
              <a:t> access objects directly!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	Benefit</a:t>
            </a:r>
            <a:r>
              <a:rPr lang="en-US" sz="2400" dirty="0"/>
              <a:t>: More control than Java.</a:t>
            </a:r>
          </a:p>
          <a:p>
            <a:pPr>
              <a:defRPr/>
            </a:pPr>
            <a:r>
              <a:rPr lang="en-US" sz="2400" b="1" dirty="0"/>
              <a:t>	Drawback</a:t>
            </a:r>
            <a:r>
              <a:rPr lang="en-US" sz="2400" dirty="0"/>
              <a:t>: Memory leaks, Memory corruption.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Each pointer takes a static size of 4-bytes in a 32-bit OS, and 8-bytes in a 64-bit OS.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Pointers </a:t>
            </a:r>
            <a:r>
              <a:rPr lang="en-US" sz="2400" b="1" dirty="0"/>
              <a:t>themselves</a:t>
            </a:r>
            <a:r>
              <a:rPr lang="en-US" sz="2400" dirty="0"/>
              <a:t> are saved on the stack, but </a:t>
            </a:r>
            <a:r>
              <a:rPr lang="en-US" sz="2400" b="1" i="1" dirty="0"/>
              <a:t>usually reference heap memory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36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Java vs. C++</a:t>
            </a:r>
          </a:p>
        </p:txBody>
      </p:sp>
      <p:sp>
        <p:nvSpPr>
          <p:cNvPr id="3" name="Text Placeholder 2"/>
          <p:cNvSpPr>
            <a:spLocks noGrp="1"/>
          </p:cNvSpPr>
          <p:nvPr/>
        </p:nvSpPr>
        <p:spPr bwMode="auto">
          <a:xfrm>
            <a:off x="1756541" y="1332186"/>
            <a:ext cx="2578976" cy="47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Java’s References</a:t>
            </a:r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auto">
          <a:xfrm>
            <a:off x="459665" y="2096431"/>
            <a:ext cx="556172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 s = 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"a string"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100" dirty="0"/>
          </a:p>
          <a:p>
            <a:pPr lvl="1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100" dirty="0"/>
              <a:t>The value of the variable 's' is the location of the object on the heap, but </a:t>
            </a:r>
            <a:r>
              <a:rPr lang="en-US" sz="2100" b="1" dirty="0"/>
              <a:t>we don’t have access to this value</a:t>
            </a:r>
            <a:r>
              <a:rPr lang="en-US" sz="2100" dirty="0"/>
              <a:t>!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100" dirty="0"/>
              <a:t>You cannot have a variable that 'points' to a primitive type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lvl="1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100" dirty="0"/>
              <a:t>means "I don't have the address of any meaningful data".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1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 bwMode="auto">
          <a:xfrm>
            <a:off x="8186244" y="1344011"/>
            <a:ext cx="1871609" cy="42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C++ Pointers</a:t>
            </a:r>
          </a:p>
        </p:txBody>
      </p:sp>
      <p:sp>
        <p:nvSpPr>
          <p:cNvPr id="6" name="Content Placeholder 5"/>
          <p:cNvSpPr>
            <a:spLocks noGrp="1"/>
          </p:cNvSpPr>
          <p:nvPr/>
        </p:nvSpPr>
        <p:spPr bwMode="auto">
          <a:xfrm>
            <a:off x="6555281" y="1773237"/>
            <a:ext cx="5592051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Have </a:t>
            </a:r>
            <a:r>
              <a:rPr lang="en-US" altLang="en-US" sz="2100" b="1" dirty="0"/>
              <a:t>access to actual memory locations</a:t>
            </a:r>
            <a:r>
              <a:rPr lang="en-US" altLang="en-US" sz="2100" dirty="0"/>
              <a:t>.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Can point to anything!</a:t>
            </a:r>
          </a:p>
          <a:p>
            <a:pPr marL="0" indent="0">
              <a:buNone/>
            </a:pPr>
            <a:endParaRPr lang="en-US" altLang="en-US" sz="2100" dirty="0"/>
          </a:p>
          <a:p>
            <a:pPr marL="0" indent="0">
              <a:buNone/>
            </a:pPr>
            <a:endParaRPr lang="en-US" altLang="en-US" sz="2100" dirty="0"/>
          </a:p>
          <a:p>
            <a:r>
              <a:rPr lang="en-US" altLang="en-US" sz="2100" dirty="0"/>
              <a:t>The </a:t>
            </a:r>
            <a:r>
              <a:rPr lang="en-US" altLang="en-US" sz="2100" b="1" dirty="0"/>
              <a:t>null</a:t>
            </a:r>
            <a:r>
              <a:rPr lang="en-US" altLang="en-US" sz="2100" dirty="0"/>
              <a:t> value in C++ is the number</a:t>
            </a:r>
            <a:r>
              <a:rPr lang="en-US" altLang="en-US" sz="2100" dirty="0">
                <a:latin typeface="Consolas" panose="020B0609020204030204" pitchFamily="49" charset="0"/>
              </a:rPr>
              <a:t> 0 </a:t>
            </a:r>
            <a:r>
              <a:rPr lang="en-US" altLang="en-US" sz="2100" dirty="0"/>
              <a:t>(memory address</a:t>
            </a:r>
            <a:r>
              <a:rPr lang="en-US" altLang="en-US" sz="2100" dirty="0">
                <a:latin typeface="Consolas" panose="020B0609020204030204" pitchFamily="49" charset="0"/>
              </a:rPr>
              <a:t> 0</a:t>
            </a:r>
            <a:r>
              <a:rPr lang="en-US" altLang="en-US" sz="2100" dirty="0"/>
              <a:t>);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dirty="0"/>
              <a:t>in C++.</a:t>
            </a:r>
          </a:p>
        </p:txBody>
      </p:sp>
    </p:spTree>
    <p:extLst>
      <p:ext uri="{BB962C8B-B14F-4D97-AF65-F5344CB8AC3E}">
        <p14:creationId xmlns:p14="http://schemas.microsoft.com/office/powerpoint/2010/main" val="11340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Pointer Declarations and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293" y="855307"/>
            <a:ext cx="5739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use the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operator to declare a pointer variable: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7856" y="855307"/>
            <a:ext cx="3456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&gt;*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ptrVariable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9172" y="1255417"/>
            <a:ext cx="4294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ptrVariable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must contain an address to an item of 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93744"/>
              </p:ext>
            </p:extLst>
          </p:nvPr>
        </p:nvGraphicFramePr>
        <p:xfrm>
          <a:off x="563592" y="2294439"/>
          <a:ext cx="1110507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929">
                  <a:extLst>
                    <a:ext uri="{9D8B030D-6E8A-4147-A177-3AD203B41FA5}">
                      <a16:colId xmlns:a16="http://schemas.microsoft.com/office/drawing/2014/main" val="4005120760"/>
                    </a:ext>
                  </a:extLst>
                </a:gridCol>
                <a:gridCol w="5739441">
                  <a:extLst>
                    <a:ext uri="{9D8B030D-6E8A-4147-A177-3AD203B41FA5}">
                      <a16:colId xmlns:a16="http://schemas.microsoft.com/office/drawing/2014/main" val="2988756126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val="1339892107"/>
                    </a:ext>
                  </a:extLst>
                </a:gridCol>
                <a:gridCol w="3165895">
                  <a:extLst>
                    <a:ext uri="{9D8B030D-6E8A-4147-A177-3AD203B41FA5}">
                      <a16:colId xmlns:a16="http://schemas.microsoft.com/office/drawing/2014/main" val="313421005"/>
                    </a:ext>
                  </a:extLst>
                </a:gridCol>
              </a:tblGrid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2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Address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address of a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value = 10;</a:t>
                      </a: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ptrToValue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&amp;value;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Indirection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Must be applied to a pointer to return the 'thing' being pointed at.</a:t>
                      </a:r>
                    </a:p>
                    <a:p>
                      <a:pPr algn="ctr"/>
                      <a:r>
                        <a:rPr lang="en-US" sz="1600" baseline="0" dirty="0"/>
                        <a:t>(This is a prefix operator and is not the same as when we declare a pointer.)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ptrToValue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/>
                        <a:t>Structure (address)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Operator used to reference individual</a:t>
                      </a:r>
                      <a:r>
                        <a:rPr lang="en-US" sz="1600" baseline="0" dirty="0"/>
                        <a:t> values in a </a:t>
                      </a:r>
                      <a:r>
                        <a:rPr lang="en-US" sz="1600" baseline="0" dirty="0" err="1"/>
                        <a:t>struct</a:t>
                      </a:r>
                      <a:r>
                        <a:rPr lang="en-US" sz="1600" baseline="0" dirty="0"/>
                        <a:t>, class, or union </a:t>
                      </a:r>
                      <a:r>
                        <a:rPr lang="en-US" sz="1600" b="1" i="1" baseline="0" dirty="0"/>
                        <a:t>when the object is a non-pointer</a:t>
                      </a:r>
                      <a:r>
                        <a:rPr lang="en-US" sz="1600" b="0" i="1" baseline="0" dirty="0"/>
                        <a:t>.</a:t>
                      </a:r>
                      <a:endParaRPr lang="en-U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first;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last;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phil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phil.first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"Phil"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3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Structure pointer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Operator used to reference individual</a:t>
                      </a:r>
                      <a:r>
                        <a:rPr lang="en-US" sz="1600" baseline="0" dirty="0"/>
                        <a:t> values in a </a:t>
                      </a:r>
                      <a:r>
                        <a:rPr lang="en-US" sz="1600" baseline="0" dirty="0" err="1"/>
                        <a:t>struct</a:t>
                      </a:r>
                      <a:r>
                        <a:rPr lang="en-US" sz="1600" baseline="0" dirty="0"/>
                        <a:t>, class, or union </a:t>
                      </a:r>
                      <a:r>
                        <a:rPr lang="en-US" sz="1600" b="1" i="1" baseline="0" dirty="0"/>
                        <a:t>when the object is a pointer</a:t>
                      </a:r>
                      <a:r>
                        <a:rPr lang="en-US" sz="1600" b="0" i="1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phil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)-&gt;last </a:t>
                      </a:r>
                      <a:r>
                        <a:rPr lang="en-US" sz="140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"Samuels"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870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82981" y="136226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Visualizing Pointer Operators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60026" y="1439983"/>
            <a:ext cx="810984" cy="608452"/>
            <a:chOff x="4560026" y="1820421"/>
            <a:chExt cx="810984" cy="608452"/>
          </a:xfrm>
        </p:grpSpPr>
        <p:sp>
          <p:nvSpPr>
            <p:cNvPr id="3" name="Rectangle 2"/>
            <p:cNvSpPr/>
            <p:nvPr/>
          </p:nvSpPr>
          <p:spPr>
            <a:xfrm>
              <a:off x="4560026" y="1820421"/>
              <a:ext cx="810984" cy="304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60026" y="2124647"/>
              <a:ext cx="810984" cy="304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07473" y="1135757"/>
            <a:ext cx="1452828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ptrToValue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7473" y="1439983"/>
            <a:ext cx="1452828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10336" y="1592096"/>
            <a:ext cx="2628460" cy="4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62346" y="4045001"/>
            <a:ext cx="1137911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phil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2346" y="4349227"/>
            <a:ext cx="1137911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9522" y="3740775"/>
            <a:ext cx="1228730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phil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19522" y="4045001"/>
            <a:ext cx="1228730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62346" y="4657433"/>
            <a:ext cx="1137911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33887" y="4189671"/>
            <a:ext cx="2628460" cy="4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09919" y="1070651"/>
            <a:ext cx="210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10;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09919" y="151066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44252" y="15099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&amp;value;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13546" y="15106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09919" y="213544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09919" y="256556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16182" r="8696" b="23105"/>
          <a:stretch/>
        </p:blipFill>
        <p:spPr>
          <a:xfrm>
            <a:off x="10139435" y="2187821"/>
            <a:ext cx="1302170" cy="2645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36894" t="40642" r="45282" b="22532"/>
          <a:stretch/>
        </p:blipFill>
        <p:spPr>
          <a:xfrm>
            <a:off x="10139435" y="2615043"/>
            <a:ext cx="369203" cy="27907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91583" y="5006587"/>
            <a:ext cx="2693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50721" y="495119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l="2507" t="1" r="4771" b="17362"/>
          <a:stretch/>
        </p:blipFill>
        <p:spPr>
          <a:xfrm>
            <a:off x="8094518" y="5826902"/>
            <a:ext cx="1489364" cy="23792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250721" y="405732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50721" y="452418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phil.first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"Phil"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62346" y="4349227"/>
            <a:ext cx="1137911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Phil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62346" y="4655934"/>
            <a:ext cx="1137911" cy="30422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14538" y="495119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"Samuels"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157155" y="495119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-&gt;last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62346" y="4655934"/>
            <a:ext cx="1137911" cy="30422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Samuels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50721" y="5422086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phil.first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phil.last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51132" y="63536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7206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/>
      <p:bldP spid="19" grpId="0"/>
      <p:bldP spid="21" grpId="0"/>
      <p:bldP spid="22" grpId="0"/>
      <p:bldP spid="23" grpId="0"/>
      <p:bldP spid="25" grpId="0"/>
      <p:bldP spid="28" grpId="0"/>
      <p:bldP spid="30" grpId="0"/>
      <p:bldP spid="32" grpId="0"/>
      <p:bldP spid="33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Dynamic Allocation with</a:t>
            </a:r>
            <a:r>
              <a:rPr lang="en-US" sz="3600" dirty="0">
                <a:latin typeface="Consolas" panose="020B0609020204030204" pitchFamily="49" charset="0"/>
              </a:rPr>
              <a:t> new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0293" y="931932"/>
            <a:ext cx="10881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With pointer variables we can dynamically allocate space in memory for 'normal' use.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2101" y="1843313"/>
            <a:ext cx="7975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score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{12};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Allocate memory and initialize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2102" y="2354584"/>
            <a:ext cx="708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score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*score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949985" y="4122860"/>
            <a:ext cx="7117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name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name goes here."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7502" b="47225"/>
          <a:stretch/>
        </p:blipFill>
        <p:spPr>
          <a:xfrm>
            <a:off x="9600838" y="2445491"/>
            <a:ext cx="1413738" cy="2784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t="45737"/>
          <a:stretch/>
        </p:blipFill>
        <p:spPr>
          <a:xfrm>
            <a:off x="7758111" y="4534866"/>
            <a:ext cx="3326597" cy="2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You Must Reclaim Dynamically Allocated Memory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0293" y="3943157"/>
            <a:ext cx="10881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Recall that C/C++ does not use a garbage collector. Therefore, we need to monitor and reclaim any dynamically allocated memory after it is used.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64" y="2036874"/>
            <a:ext cx="503872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0293" y="1011563"/>
            <a:ext cx="5977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What happens if we continue to allocate memory?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8311" y="1439785"/>
            <a:ext cx="484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Nothing good…an out of memory exception.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31" y="1351759"/>
            <a:ext cx="2952750" cy="22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76" y="4584022"/>
            <a:ext cx="5339777" cy="19890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53098" y="526622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293" y="861382"/>
            <a:ext cx="11064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Reclaiming dynamically allocated memory is done through keyword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(or 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free()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in C).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2270" y="1839421"/>
            <a:ext cx="2396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787" b="15773"/>
          <a:stretch/>
        </p:blipFill>
        <p:spPr>
          <a:xfrm>
            <a:off x="4611751" y="2154632"/>
            <a:ext cx="7001593" cy="2227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8484" y="3295804"/>
            <a:ext cx="11064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Warning! Do not delete memory on the stack!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9244" b="9857"/>
          <a:stretch/>
        </p:blipFill>
        <p:spPr>
          <a:xfrm>
            <a:off x="7114038" y="4949619"/>
            <a:ext cx="2809443" cy="324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1729"/>
          <a:stretch/>
        </p:blipFill>
        <p:spPr>
          <a:xfrm>
            <a:off x="3035835" y="6051207"/>
            <a:ext cx="8759815" cy="2518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42408" y="40560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&amp;value;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ptrToValue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759" r="1" b="1404"/>
          <a:stretch/>
        </p:blipFill>
        <p:spPr>
          <a:xfrm>
            <a:off x="9366798" y="2808605"/>
            <a:ext cx="2747842" cy="19122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66275" y="63917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5669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Deleting Objects: Destructors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293" y="861382"/>
            <a:ext cx="6945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Deleting an object is no different than deleting any other pointer.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665" y="1638332"/>
            <a:ext cx="1142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But what if the object contains dynamically allocated memory? How do we ensure that all nested memory is also freed?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665" y="2384504"/>
            <a:ext cx="10923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When we create objects, constructors are called. C++ provides corresponding</a:t>
            </a:r>
            <a:r>
              <a:rPr lang="en-US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 destructor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functions for when objects are destroyed.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3613" y="331534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9457" y="5181335"/>
            <a:ext cx="5392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Rational(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Rational(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5160" y="4073424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Destructor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~Rational();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140" y="3407675"/>
            <a:ext cx="542475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Destructors: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Are indicated by 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 called implicitly (never explicitly).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non-dynamic object is no longer </a:t>
            </a:r>
            <a:r>
              <a:rPr lang="en-US" i="1" dirty="0">
                <a:solidFill>
                  <a:srgbClr val="000000"/>
                </a:solidFill>
              </a:rPr>
              <a:t>live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pointer to an object is explicitly deleted.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6275" y="63917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4547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Rational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492" y="370795"/>
            <a:ext cx="5893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Consider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class that represents a rational number (integer divided by an integer) as a reduced fraction: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0980" y="1562663"/>
            <a:ext cx="529984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reduce();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Rational(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Rational(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~Rational();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800186" y="5232132"/>
            <a:ext cx="8568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::~Rational()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called on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268108" y="1892086"/>
            <a:ext cx="56427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::Rational(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divide by 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reduce();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32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Rational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048" y="35231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rationals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r1{1, 2};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1, 4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*r2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665" y="199392"/>
            <a:ext cx="54694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Destructors: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Are indicated by 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 called implicitly (never explicitly).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non-dynamic object is no longer </a:t>
            </a:r>
            <a:r>
              <a:rPr lang="en-US" i="1" dirty="0">
                <a:solidFill>
                  <a:srgbClr val="000000"/>
                </a:solidFill>
              </a:rPr>
              <a:t>live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pointer to an object is explicitly deleted.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17" y="3294995"/>
            <a:ext cx="2709108" cy="611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36" y="4225575"/>
            <a:ext cx="5430699" cy="16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60292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292" y="855307"/>
            <a:ext cx="9686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You are probably familiar with a line of code like this in Java.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1974" y="154559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&lt;Integer&gt;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scores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974" y="3264124"/>
            <a:ext cx="818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...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0291" y="2235891"/>
            <a:ext cx="1120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line of code allocates memory necessary to represent an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object (an array of a default length).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292" y="2750007"/>
            <a:ext cx="9686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Consider the allocation within the context of a method.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292" y="5237017"/>
            <a:ext cx="11143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What happens to memory when we leave the method? We must be able to reclaim that memory.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1700" y="5918876"/>
            <a:ext cx="706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Java identifies and frees objects using a process called </a:t>
            </a:r>
            <a:r>
              <a:rPr lang="en-US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3913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Rational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9186" y="22380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rationals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r1{1, 2};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1, 4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*r2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8737" y="142593"/>
            <a:ext cx="54765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Destructors: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Are indicated by 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 called implicitly (never explicitly).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non-dynamic object is no longer </a:t>
            </a:r>
            <a:r>
              <a:rPr lang="en-US" i="1" dirty="0">
                <a:solidFill>
                  <a:srgbClr val="000000"/>
                </a:solidFill>
              </a:rPr>
              <a:t>live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a pointer to an object is explicitly deleted.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8874" b="50703"/>
          <a:stretch/>
        </p:blipFill>
        <p:spPr>
          <a:xfrm>
            <a:off x="8251090" y="3669252"/>
            <a:ext cx="757017" cy="56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9297" b="28309"/>
          <a:stretch/>
        </p:blipFill>
        <p:spPr>
          <a:xfrm>
            <a:off x="6965606" y="4445703"/>
            <a:ext cx="3583391" cy="256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3758"/>
          <a:stretch/>
        </p:blipFill>
        <p:spPr>
          <a:xfrm>
            <a:off x="6965606" y="4800211"/>
            <a:ext cx="3583391" cy="3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Dynamic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293" y="992298"/>
            <a:ext cx="7938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know that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is the address of an integer somewhere in memory.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7573" y="1023345"/>
            <a:ext cx="2749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Where? Heap or Stack?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0292" y="1638500"/>
            <a:ext cx="8295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Such a variable may point to an integer or (an implied) array of integers.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960" y="2694615"/>
            <a:ext cx="810984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5069" y="2390389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valuePtr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5069" y="2694615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5270" y="2846728"/>
            <a:ext cx="2628460" cy="4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8850" y="2470899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{100};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898850" y="3184240"/>
            <a:ext cx="47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850" y="3942609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34925" t="34130" r="39640" b="38662"/>
          <a:stretch/>
        </p:blipFill>
        <p:spPr>
          <a:xfrm>
            <a:off x="7165428" y="3200765"/>
            <a:ext cx="587266" cy="4207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4925" t="34130" r="39640" b="38662"/>
          <a:stretch/>
        </p:blipFill>
        <p:spPr>
          <a:xfrm>
            <a:off x="7165428" y="3891215"/>
            <a:ext cx="587266" cy="420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8850" y="5012599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38494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95069" y="4925592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arrayPtr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95069" y="5229818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453149" y="5381931"/>
            <a:ext cx="9853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56280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274066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91852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109638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527424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45210" y="5229818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0293" y="5989192"/>
            <a:ext cx="4553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Deletion of arrays requires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 []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53417" y="59891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 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2" grpId="0"/>
      <p:bldP spid="13" grpId="0"/>
      <p:bldP spid="14" grpId="0"/>
      <p:bldP spid="16" grpId="0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Pointer-Based Array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125" y="1167194"/>
            <a:ext cx="386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9520" y="2007673"/>
            <a:ext cx="6407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Dynamic arrays (as expected) can use bracket-based element access: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78297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6083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3869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31655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849441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267227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685013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78297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34872" y="1171634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arrayPtr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34872" y="1475860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92952" y="1627973"/>
            <a:ext cx="9853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96083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013869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431655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49441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267227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685013" y="147586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313" y="2746947"/>
            <a:ext cx="3944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7;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14 - 2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9520" y="3801094"/>
            <a:ext cx="5907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 can also use pointer arithmetic to access elements: 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t="57891" r="40632" b="7559"/>
          <a:stretch/>
        </p:blipFill>
        <p:spPr>
          <a:xfrm>
            <a:off x="9847405" y="4966139"/>
            <a:ext cx="524269" cy="22071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82652" y="4363409"/>
            <a:ext cx="825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+ 4)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1" t="9829" r="10729" b="53213"/>
          <a:stretch/>
        </p:blipFill>
        <p:spPr>
          <a:xfrm>
            <a:off x="9725255" y="4469524"/>
            <a:ext cx="788342" cy="23609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21344" y="5776546"/>
            <a:ext cx="6409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This means we can use pointers to loop through an array.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248198" y="5677238"/>
            <a:ext cx="4469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But there is a problem: how do we know we have reached the end of the array?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66275" y="63917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42224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6" grpId="0"/>
      <p:bldP spid="38" grpId="0"/>
      <p:bldP spid="40" grpId="0"/>
      <p:bldP spid="43" grpId="0"/>
      <p:bldP spid="44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Pointer-Based Array Manipulation (continued)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r="81566" b="1927"/>
          <a:stretch/>
        </p:blipFill>
        <p:spPr>
          <a:xfrm>
            <a:off x="9241290" y="5427989"/>
            <a:ext cx="399364" cy="281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175" y="5321908"/>
            <a:ext cx="7191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+ 7;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583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369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3155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0941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727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6513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4299" y="361483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4158" y="3296495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arrayPtr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4158" y="3600721"/>
            <a:ext cx="119016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82238" y="3752834"/>
            <a:ext cx="9853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0175" y="1070436"/>
            <a:ext cx="8393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+ 7;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14 - 2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43545" y="1401770"/>
            <a:ext cx="2641085" cy="26281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14596" y="1401770"/>
            <a:ext cx="2418286" cy="26281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69911" y="1401770"/>
            <a:ext cx="764331" cy="26281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13579" y="1664583"/>
            <a:ext cx="764331" cy="26281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85576" y="2092331"/>
            <a:ext cx="1281089" cy="26281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Manipulate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4795" y="2092331"/>
            <a:ext cx="673036" cy="26281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11249" y="1965300"/>
            <a:ext cx="1536378" cy="50020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Stop: we need an endpoint.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83887" y="1997937"/>
            <a:ext cx="1536378" cy="50020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Advance to next position.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19505" t="1" r="64640" b="307"/>
          <a:stretch/>
        </p:blipFill>
        <p:spPr>
          <a:xfrm>
            <a:off x="9640654" y="5423347"/>
            <a:ext cx="343480" cy="2858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37075" t="1" r="47071" b="-7786"/>
          <a:stretch/>
        </p:blipFill>
        <p:spPr>
          <a:xfrm>
            <a:off x="9984134" y="5423347"/>
            <a:ext cx="343480" cy="3090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54428" r="34860" b="-6168"/>
          <a:stretch/>
        </p:blipFill>
        <p:spPr>
          <a:xfrm>
            <a:off x="10322973" y="5423346"/>
            <a:ext cx="232082" cy="3044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77353" t="1" r="10434" b="-1939"/>
          <a:stretch/>
        </p:blipFill>
        <p:spPr>
          <a:xfrm>
            <a:off x="10814984" y="5420125"/>
            <a:ext cx="264573" cy="2922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65291" t="1" r="21426" b="-9856"/>
          <a:stretch/>
        </p:blipFill>
        <p:spPr>
          <a:xfrm>
            <a:off x="10527204" y="5423347"/>
            <a:ext cx="287780" cy="3149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89278" b="3817"/>
          <a:stretch/>
        </p:blipFill>
        <p:spPr>
          <a:xfrm>
            <a:off x="11079557" y="5423347"/>
            <a:ext cx="232280" cy="2757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484226" y="4597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23" idx="0"/>
            <a:endCxn id="5" idx="2"/>
          </p:cNvCxnSpPr>
          <p:nvPr/>
        </p:nvCxnSpPr>
        <p:spPr>
          <a:xfrm flipH="1" flipV="1">
            <a:off x="4576476" y="3919056"/>
            <a:ext cx="1253358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0"/>
            <a:endCxn id="6" idx="2"/>
          </p:cNvCxnSpPr>
          <p:nvPr/>
        </p:nvCxnSpPr>
        <p:spPr>
          <a:xfrm flipH="1" flipV="1">
            <a:off x="4994262" y="3919056"/>
            <a:ext cx="835572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6816" y="3919056"/>
            <a:ext cx="417786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0"/>
            <a:endCxn id="8" idx="2"/>
          </p:cNvCxnSpPr>
          <p:nvPr/>
        </p:nvCxnSpPr>
        <p:spPr>
          <a:xfrm flipV="1">
            <a:off x="5829834" y="3919056"/>
            <a:ext cx="0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9" idx="2"/>
          </p:cNvCxnSpPr>
          <p:nvPr/>
        </p:nvCxnSpPr>
        <p:spPr>
          <a:xfrm flipV="1">
            <a:off x="5829834" y="3919056"/>
            <a:ext cx="417786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0"/>
            <a:endCxn id="10" idx="2"/>
          </p:cNvCxnSpPr>
          <p:nvPr/>
        </p:nvCxnSpPr>
        <p:spPr>
          <a:xfrm flipV="1">
            <a:off x="5829834" y="3919056"/>
            <a:ext cx="835572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0"/>
            <a:endCxn id="11" idx="2"/>
          </p:cNvCxnSpPr>
          <p:nvPr/>
        </p:nvCxnSpPr>
        <p:spPr>
          <a:xfrm flipV="1">
            <a:off x="5829834" y="3919056"/>
            <a:ext cx="1253358" cy="678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3" idx="0"/>
          </p:cNvCxnSpPr>
          <p:nvPr/>
        </p:nvCxnSpPr>
        <p:spPr>
          <a:xfrm flipV="1">
            <a:off x="5829834" y="3942139"/>
            <a:ext cx="1710025" cy="655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Pointer-Based Array Manipulation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343" y="885295"/>
            <a:ext cx="7117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 we look before or after or array? Yes, but it is inadvisable.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726528" y="1804628"/>
            <a:ext cx="8890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3" y="2848111"/>
            <a:ext cx="10634407" cy="772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9665" y="4148757"/>
            <a:ext cx="92178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Can we write before or after an array? Possibly. It depends on compiler and system safeguards. It is </a:t>
            </a:r>
            <a:r>
              <a:rPr lang="en-US" sz="20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strongly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inadvisable.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84" t="2146" r="5901" b="-1"/>
          <a:stretch/>
        </p:blipFill>
        <p:spPr>
          <a:xfrm>
            <a:off x="7906408" y="4724338"/>
            <a:ext cx="3834304" cy="1759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557" y="63917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25633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C-Style 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664" y="790409"/>
            <a:ext cx="11124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We know that a string is a sequence of characters. However, in C, strings are special because of one character: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55362" y="1279301"/>
            <a:ext cx="1132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59664" y="1814173"/>
            <a:ext cx="11124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This is known as the terminating character because it is found at the end of the 'legitimate' characters in a string.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9356" y="272870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name[11]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calvin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5555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33341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51127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68913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86699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04485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722270" y="2639050"/>
            <a:ext cx="446479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168749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86535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004321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422107" y="2639050"/>
            <a:ext cx="417786" cy="3042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70354" y="2943276"/>
            <a:ext cx="456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0      1      2     3      4      5      6      7      8      9    10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664" y="3472491"/>
            <a:ext cx="11124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We can use the terminating character as a stopping condition in strings. Therefore, we can write many functions to manipulate C-style strings.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15"/>
          <a:stretch/>
        </p:blipFill>
        <p:spPr>
          <a:xfrm>
            <a:off x="7800022" y="5379973"/>
            <a:ext cx="1276976" cy="319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47" y="4343738"/>
            <a:ext cx="4476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 ; *s !=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count++, s++)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88015" y="4263040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0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C-Style String Example II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868" y="966851"/>
            <a:ext cx="11058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replace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takes a C-style string and two characters as input: target and replacement. The function replaces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all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occurrences of character target by character replacement. As an example, for C-style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abacada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ea typeface="Times New Roman" panose="02020603050405020304" pitchFamily="18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replace(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results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being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AbAcAdA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with 4 characters being replaced.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49" t="15848" r="3651" b="17241"/>
          <a:stretch/>
        </p:blipFill>
        <p:spPr>
          <a:xfrm>
            <a:off x="7433442" y="6258910"/>
            <a:ext cx="3105807" cy="299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24606" y="2719480"/>
            <a:ext cx="6379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replace(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toReplace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 ;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toReplace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62599" y="483983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"Check this out!"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replaced = replace(s,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"\t("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replaced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62660" y="63917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/>
              <a:t>Exercise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9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Destructors Revisited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665" y="838145"/>
            <a:ext cx="9756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Recall that the role of a destructor is to deallocate memory that was dynamically allocated by the class.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665" y="1505606"/>
            <a:ext cx="501721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Molecule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Molecule();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   Molecule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OpenBabel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OBMol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::string&amp;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theSMI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~Molecule();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The unique identifier for this molecule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uniqueIndexID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Local atoms and bonds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&lt;Atom*&gt; atoms;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&lt;Bond&gt; bonds;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Used for molecular comparison; the molecule represented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as a graph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SimpleFragmentGraph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fingerprint;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An array used to count the number of each specific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 linker 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rigid in this molecule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fragmentCounter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5386388" y="2780304"/>
            <a:ext cx="6648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Molecule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::~Molecule()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&lt;Atom*&gt;::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bonds.clear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fragmentCounter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fragmentCounter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fragmentCounter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90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Structures (</a:t>
            </a:r>
            <a:r>
              <a:rPr lang="en-US" sz="3600" dirty="0" err="1">
                <a:latin typeface="Consolas" panose="020B0609020204030204" pitchFamily="49" charset="0"/>
              </a:rPr>
              <a:t>struct</a:t>
            </a:r>
            <a:r>
              <a:rPr lang="en-US" sz="3600" dirty="0" err="1"/>
              <a:t>s</a:t>
            </a:r>
            <a:r>
              <a:rPr lang="en-US" sz="3600" dirty="0"/>
              <a:t>) in C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665" y="840541"/>
            <a:ext cx="1106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C provides one way to aggregate variables into a more cohesive representation: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662" y="6468087"/>
            <a:ext cx="8455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Interview Question: What is the difference between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a</a:t>
            </a:r>
            <a:r>
              <a:rPr lang="en-US" dirty="0">
                <a:latin typeface="Consolas" panose="020B0609020204030204" pitchFamily="49" charset="0"/>
              </a:rPr>
              <a:t> class </a:t>
            </a:r>
            <a:r>
              <a:rPr lang="en-US" dirty="0"/>
              <a:t>in C++?</a:t>
            </a:r>
          </a:p>
        </p:txBody>
      </p:sp>
      <p:sp>
        <p:nvSpPr>
          <p:cNvPr id="3" name="Rectangle 2"/>
          <p:cNvSpPr/>
          <p:nvPr/>
        </p:nvSpPr>
        <p:spPr>
          <a:xfrm>
            <a:off x="9306910" y="2267450"/>
            <a:ext cx="2462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00789" y="1458182"/>
            <a:ext cx="507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We might construct a linked list implementation of an &lt;integer, integer&gt; map using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665" y="1458182"/>
            <a:ext cx="5235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We might aggregate the contents of a flight message.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730" t="12305" r="22273" b="13872"/>
          <a:stretch/>
        </p:blipFill>
        <p:spPr>
          <a:xfrm>
            <a:off x="10423635" y="5407459"/>
            <a:ext cx="918342" cy="2837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99335" y="3180633"/>
            <a:ext cx="3834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lNode.key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rNode.data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74;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rNode.key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"%d,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-&gt;key,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lNode.next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020" t="10109" r="8443" b="6381"/>
          <a:stretch/>
        </p:blipFill>
        <p:spPr>
          <a:xfrm>
            <a:off x="3393527" y="4983832"/>
            <a:ext cx="2672255" cy="2894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6251" y="382141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"%d, %d, %d, %d,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049720" y="1943061"/>
            <a:ext cx="22058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latitude;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longitude;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speed;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97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  <p:bldP spid="10" grpId="0"/>
      <p:bldP spid="14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Byte Size </a:t>
            </a:r>
            <a:r>
              <a:rPr lang="en-US" sz="3600"/>
              <a:t>of Datatypes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59665" y="870536"/>
            <a:ext cx="1109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The number of bytes associated with each primitive datatype is system dependent.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5516" y="1360871"/>
            <a:ext cx="573060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"char:\t\t"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"unsigned char:\t"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"bool:\t\t"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"long:\t\t"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"long long:\t"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"float:\t\t"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::cout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"double:\t\t"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"long double:\t"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*:\t\t"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"char*:\t\t"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::cout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*:\t\t"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88" y="4235458"/>
            <a:ext cx="1704104" cy="2378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5988" y="3652687"/>
            <a:ext cx="148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64-bit Laptop</a:t>
            </a:r>
          </a:p>
          <a:p>
            <a:pPr lvl="0" algn="ctr"/>
            <a:r>
              <a:rPr lang="en-US" dirty="0"/>
              <a:t>x86 Mode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66" y="4239883"/>
            <a:ext cx="1888999" cy="2370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27215" y="3835224"/>
            <a:ext cx="149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repl.it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73099" y="3652687"/>
            <a:ext cx="1595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64-bit Desktop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58" y="4235459"/>
            <a:ext cx="1729041" cy="23743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58205" y="394124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x86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6272" y="394124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x64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733" y="4235458"/>
            <a:ext cx="1727958" cy="23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Major Areas of Memory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18211" y="1181099"/>
            <a:ext cx="799516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Static Area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Fixed size, fixed content, allocated at compile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endParaRPr lang="en-US" altLang="en-US" sz="800" kern="0" dirty="0">
              <a:solidFill>
                <a:srgbClr val="3366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Run-time stack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Variable size, variable content (activation records)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Used for managing function calls and returns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endParaRPr kumimoji="1" lang="en-US" altLang="en-US" sz="8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Heap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Fixed size, variable content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Dynamically allocated objects and data structures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Examples: ML reference cells,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</a:rPr>
              <a:t>malloc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in C,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in C++/Java/C#</a:t>
            </a:r>
          </a:p>
        </p:txBody>
      </p:sp>
      <p:pic>
        <p:nvPicPr>
          <p:cNvPr id="1028" name="Picture 4" descr="Javarevisited: Difference between Stack and Heap memory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575" y="807104"/>
            <a:ext cx="3493178" cy="18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and where are the stack and heap? - Stack Over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6" t="23183" r="42988" b="17700"/>
          <a:stretch/>
        </p:blipFill>
        <p:spPr bwMode="auto">
          <a:xfrm>
            <a:off x="9267464" y="3034862"/>
            <a:ext cx="2074513" cy="33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Bit-Based Representation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029" y="1004964"/>
            <a:ext cx="1091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It is often the case that we create variables with datatypes that are too large for what we require.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665" y="2314834"/>
            <a:ext cx="11080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Although data compaction is not as important as it once was, C/C++ allows us to specify the number of bits.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665" y="1659899"/>
            <a:ext cx="4664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How many bits does a Boolean variable require?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6138" y="2969769"/>
            <a:ext cx="28246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time      : 12;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latitude  : 20;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longitude : 20;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speed     : 11;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: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245977" y="3296903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"%d, %d, %d, %d,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020" t="10109" r="8443" b="6381"/>
          <a:stretch/>
        </p:blipFill>
        <p:spPr>
          <a:xfrm>
            <a:off x="9037582" y="4074294"/>
            <a:ext cx="2672255" cy="2894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85348" y="1659899"/>
            <a:ext cx="558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Ideally, 1 although 8 bits is common (see previous slide).</a:t>
            </a:r>
          </a:p>
        </p:txBody>
      </p:sp>
    </p:spTree>
    <p:extLst>
      <p:ext uri="{BB962C8B-B14F-4D97-AF65-F5344CB8AC3E}">
        <p14:creationId xmlns:p14="http://schemas.microsoft.com/office/powerpoint/2010/main" val="42203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10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Consolas" panose="020B0609020204030204" pitchFamily="49" charset="0"/>
              </a:rPr>
              <a:t>sizeof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/>
              <a:t>Structs</a:t>
            </a:r>
            <a:r>
              <a:rPr lang="en-US" sz="3600" dirty="0"/>
              <a:t> and Buffering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1818" y="1352758"/>
            <a:ext cx="2824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     : 12;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latitude  : 20;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longitude : 20;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speed     : 11;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: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923" t="32272" r="49651" b="38182"/>
          <a:stretch/>
        </p:blipFill>
        <p:spPr>
          <a:xfrm>
            <a:off x="4618109" y="3040693"/>
            <a:ext cx="346841" cy="256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443" y="3002384"/>
            <a:ext cx="4742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843548" y="1352758"/>
            <a:ext cx="3593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     : 8;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latitude  : 24;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longitude : 20;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speed     : 11;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9092" y="3002384"/>
            <a:ext cx="4199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0659" t="41938" r="33167" b="33720"/>
          <a:stretch/>
        </p:blipFill>
        <p:spPr>
          <a:xfrm>
            <a:off x="9777193" y="3018578"/>
            <a:ext cx="248306" cy="2788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41534" y="3913349"/>
            <a:ext cx="2678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SmallMessage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: 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: 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: 3;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: 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: 6;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buffer : 16;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37631" t="35708" r="50101" b="34867"/>
          <a:stretch/>
        </p:blipFill>
        <p:spPr>
          <a:xfrm>
            <a:off x="2240825" y="5631013"/>
            <a:ext cx="201796" cy="29963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03861" y="3913349"/>
            <a:ext cx="26906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SmallMessage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: 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: 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: 3;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: 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: 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: 6;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: 14;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452288" y="3913348"/>
            <a:ext cx="2705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SmallMessage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: 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: 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: 2;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: 3;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: 14;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: 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: 6;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311616" y="4516584"/>
            <a:ext cx="4517366" cy="1693403"/>
            <a:chOff x="5311616" y="4516584"/>
            <a:chExt cx="4517366" cy="1693403"/>
          </a:xfrm>
        </p:grpSpPr>
        <p:sp>
          <p:nvSpPr>
            <p:cNvPr id="21" name="Rectangle 20"/>
            <p:cNvSpPr/>
            <p:nvPr/>
          </p:nvSpPr>
          <p:spPr>
            <a:xfrm>
              <a:off x="5314747" y="4876863"/>
              <a:ext cx="879019" cy="186843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15394" y="5947174"/>
              <a:ext cx="2005446" cy="262813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Unnamed bit-fields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1616" y="5445831"/>
              <a:ext cx="985668" cy="16134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5911" y="4516584"/>
              <a:ext cx="897690" cy="19344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58047" y="5063706"/>
              <a:ext cx="970935" cy="189781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7631" t="35708" r="50101" b="34867"/>
          <a:stretch/>
        </p:blipFill>
        <p:spPr>
          <a:xfrm>
            <a:off x="5653358" y="6379850"/>
            <a:ext cx="201796" cy="2996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37631" t="35708" r="50101" b="34867"/>
          <a:stretch/>
        </p:blipFill>
        <p:spPr>
          <a:xfrm>
            <a:off x="9343514" y="6369228"/>
            <a:ext cx="201796" cy="29963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59665" y="845448"/>
            <a:ext cx="11080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The size of a structure is dependent on how bit-fields are specified and is </a:t>
            </a:r>
            <a:r>
              <a:rPr lang="en-US" sz="2000" dirty="0"/>
              <a:t>compiler/system-dependent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08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Boundedness of Primitive Values in C/C++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664" y="3701208"/>
            <a:ext cx="1102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If data is represented using a fixed number of bits, that means only a finite number of values can be represented.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9664" y="753745"/>
            <a:ext cx="3721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Python uses arbitrary-length integers.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2" y="1428738"/>
            <a:ext cx="5732117" cy="390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8415" y="1207785"/>
            <a:ext cx="2674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result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*=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  <a:endParaRPr lang="en-US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0007" y="4198804"/>
            <a:ext cx="39652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INT_MIN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INT_MIN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INT_MAX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INT_MAX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+ 1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04"/>
          <a:stretch/>
        </p:blipFill>
        <p:spPr>
          <a:xfrm>
            <a:off x="7154173" y="4286137"/>
            <a:ext cx="1305124" cy="994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880" y="5674064"/>
            <a:ext cx="5365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0x7FFFFFFF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INT_MAX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0x7FFFFFFF + 1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INT_MIN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873"/>
          <a:stretch/>
        </p:blipFill>
        <p:spPr>
          <a:xfrm>
            <a:off x="7154173" y="5653352"/>
            <a:ext cx="1316966" cy="481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34806" r="50263" b="8514"/>
          <a:stretch/>
        </p:blipFill>
        <p:spPr>
          <a:xfrm>
            <a:off x="9747229" y="2263770"/>
            <a:ext cx="545386" cy="136977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9664" y="2474384"/>
            <a:ext cx="4989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But, not arbitrary-precision floating-point numbers.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4407" y="2396332"/>
            <a:ext cx="27719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divide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380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/=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  <p:bldP spid="24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Arithmetic 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665" y="1084112"/>
            <a:ext cx="218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b="1" i="1" dirty="0"/>
              <a:t>Arithmetic Overflow</a:t>
            </a:r>
            <a:r>
              <a:rPr lang="en-US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984756"/>
            <a:ext cx="8885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When the result of an operation exceeds the maximum (or minimum value) for a particular datatype.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50" y="4401337"/>
            <a:ext cx="2259850" cy="12123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25126" y="2375749"/>
            <a:ext cx="37066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INT_MAX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-3; i &lt; 4;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+ I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788" r="1"/>
          <a:stretch/>
        </p:blipFill>
        <p:spPr>
          <a:xfrm>
            <a:off x="9011728" y="3326920"/>
            <a:ext cx="3022559" cy="336117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348377" y="2375749"/>
            <a:ext cx="33815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*=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46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Arithmetic Underflow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665" y="946090"/>
            <a:ext cx="2283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b="1" i="1" dirty="0"/>
              <a:t>Arithmetic Underflow</a:t>
            </a:r>
            <a:r>
              <a:rPr lang="en-US" sz="2000" dirty="0"/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07817" y="946090"/>
            <a:ext cx="5149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When the result of an operation is more precise than can be stored in memory (a register).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567" t="47980"/>
          <a:stretch/>
        </p:blipFill>
        <p:spPr>
          <a:xfrm>
            <a:off x="10182044" y="916472"/>
            <a:ext cx="1630393" cy="57791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423" r="36234" b="50059"/>
          <a:stretch/>
        </p:blipFill>
        <p:spPr>
          <a:xfrm>
            <a:off x="8797912" y="944854"/>
            <a:ext cx="1032593" cy="55480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1177" y="228116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1.0;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100;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 /=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03"/>
          <a:stretch/>
        </p:blipFill>
        <p:spPr>
          <a:xfrm>
            <a:off x="977660" y="5311390"/>
            <a:ext cx="1449614" cy="8994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40286" y="4755017"/>
            <a:ext cx="1978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8-byte</a:t>
            </a:r>
            <a:r>
              <a:rPr lang="en-US" sz="2000" dirty="0">
                <a:latin typeface="Consolas" panose="020B0609020204030204" pitchFamily="49" charset="0"/>
              </a:rPr>
              <a:t> double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761116" y="4755017"/>
            <a:ext cx="3637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16-byte</a:t>
            </a:r>
            <a:r>
              <a:rPr lang="en-US" sz="2000" dirty="0">
                <a:latin typeface="Consolas" panose="020B0609020204030204" pitchFamily="49" charset="0"/>
              </a:rPr>
              <a:t> long double </a:t>
            </a:r>
            <a:r>
              <a:rPr lang="en-US" sz="2000" dirty="0"/>
              <a:t>(repl.it)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458" r="3602"/>
          <a:stretch/>
        </p:blipFill>
        <p:spPr>
          <a:xfrm>
            <a:off x="4800491" y="5239503"/>
            <a:ext cx="1410011" cy="9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Bounds of Bit-Based Representation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9872" y="1557133"/>
            <a:ext cx="2596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     : 8;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latitude  : 24;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longitude : 20;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speed     : 11;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659619" y="1479346"/>
            <a:ext cx="40425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 0xFF;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0xFFFFFF;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0xFFFFF;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0x7FF;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 0x1;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"%d, %d, %d, %d, %d\n"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43" y="3660948"/>
            <a:ext cx="1858854" cy="307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53468" y="1826537"/>
            <a:ext cx="2651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 0x7F;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0x7FFFFF;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0x7FFFF;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0x3FF;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    0x1;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160" y="2944520"/>
            <a:ext cx="3308524" cy="2267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872" y="4897221"/>
            <a:ext cx="3502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     : 8;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latitude  : 24;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longitude : 20;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speed     : 11;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: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5217" b="12500"/>
          <a:stretch/>
        </p:blipFill>
        <p:spPr>
          <a:xfrm>
            <a:off x="8184946" y="5608673"/>
            <a:ext cx="3289367" cy="2246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95192" y="5276200"/>
            <a:ext cx="260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= -1;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msg.latitude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= -1;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msg.longitude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msg.speed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= -1;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= -1;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9665" y="980907"/>
            <a:ext cx="11080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Specifying the allocated number of bits for a datatype shrinks the allowable range of values.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0717" y="4241320"/>
            <a:ext cx="11059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9665" y="4405365"/>
            <a:ext cx="11080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For variables of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type, the minimum is 0 and the maximum is given by</a:t>
            </a:r>
            <a:r>
              <a:rPr lang="en-US" sz="2000" dirty="0">
                <a:latin typeface="Consolas" panose="020B0609020204030204" pitchFamily="49" charset="0"/>
              </a:rPr>
              <a:t> -1 == 0xFFFFFFFF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81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Bitwise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664" y="805503"/>
            <a:ext cx="11283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Our goal is to manipulate data at the bit-level. C / C++ has many bitwise operators to facilitate these manipulations.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29916"/>
              </p:ext>
            </p:extLst>
          </p:nvPr>
        </p:nvGraphicFramePr>
        <p:xfrm>
          <a:off x="580639" y="1711796"/>
          <a:ext cx="11041809" cy="456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91">
                  <a:extLst>
                    <a:ext uri="{9D8B030D-6E8A-4147-A177-3AD203B41FA5}">
                      <a16:colId xmlns:a16="http://schemas.microsoft.com/office/drawing/2014/main" val="2006625866"/>
                    </a:ext>
                  </a:extLst>
                </a:gridCol>
                <a:gridCol w="1407090">
                  <a:extLst>
                    <a:ext uri="{9D8B030D-6E8A-4147-A177-3AD203B41FA5}">
                      <a16:colId xmlns:a16="http://schemas.microsoft.com/office/drawing/2014/main" val="739235573"/>
                    </a:ext>
                  </a:extLst>
                </a:gridCol>
                <a:gridCol w="1236516">
                  <a:extLst>
                    <a:ext uri="{9D8B030D-6E8A-4147-A177-3AD203B41FA5}">
                      <a16:colId xmlns:a16="http://schemas.microsoft.com/office/drawing/2014/main" val="2346749079"/>
                    </a:ext>
                  </a:extLst>
                </a:gridCol>
                <a:gridCol w="4499947">
                  <a:extLst>
                    <a:ext uri="{9D8B030D-6E8A-4147-A177-3AD203B41FA5}">
                      <a16:colId xmlns:a16="http://schemas.microsoft.com/office/drawing/2014/main" val="4246233533"/>
                    </a:ext>
                  </a:extLst>
                </a:gridCol>
                <a:gridCol w="2712465">
                  <a:extLst>
                    <a:ext uri="{9D8B030D-6E8A-4147-A177-3AD203B41FA5}">
                      <a16:colId xmlns:a16="http://schemas.microsoft.com/office/drawing/2014/main" val="136535798"/>
                    </a:ext>
                  </a:extLst>
                </a:gridCol>
              </a:tblGrid>
              <a:tr h="406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60505"/>
                  </a:ext>
                </a:extLst>
              </a:tr>
              <a:tr h="397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a bit if it exists in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0x55 | 0xAA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0xFF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44070"/>
                  </a:ext>
                </a:extLst>
              </a:tr>
              <a:tr h="6584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a bit to the result if it exists in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operands.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0x55 &amp; 0xAA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0x00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28014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the bit if it is set in one operand but not both.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0xFF ^ 0xAA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0x55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62970"/>
                  </a:ext>
                </a:extLst>
              </a:tr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One's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Has the effect of 'flipping' bits.</a:t>
                      </a:r>
                    </a:p>
                    <a:p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~0xAA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0xFFFFFF55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26473"/>
                  </a:ext>
                </a:extLst>
              </a:tr>
              <a:tr h="7962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left operands value is moved left by the number of bits specified by the right operand.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0x55 &lt;&lt; 1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9099"/>
                  </a:ext>
                </a:extLst>
              </a:tr>
              <a:tr h="7962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left operands value is moved right by the number of bits specified by the right operand.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0xAA &gt;&gt; 1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598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02693" y="6357314"/>
            <a:ext cx="143744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9-15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8253" y="6357314"/>
            <a:ext cx="11653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8</a:t>
            </a:r>
          </a:p>
        </p:txBody>
      </p:sp>
    </p:spTree>
    <p:extLst>
      <p:ext uri="{BB962C8B-B14F-4D97-AF65-F5344CB8AC3E}">
        <p14:creationId xmlns:p14="http://schemas.microsoft.com/office/powerpoint/2010/main" val="40352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Bit-Masking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664" y="1827030"/>
            <a:ext cx="11144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/>
              <a:t>How do we extract bits from a block of memory? Or, in particular, how can we extract a single bit or a block of bits from another variable?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64" y="3323412"/>
            <a:ext cx="10475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/>
              <a:t>A</a:t>
            </a:r>
            <a:r>
              <a:rPr lang="en-US" sz="2400" b="1" i="1" dirty="0"/>
              <a:t> mask </a:t>
            </a:r>
            <a:r>
              <a:rPr lang="en-US" sz="2400" dirty="0"/>
              <a:t>defines which bits you want to keep, and which bits you want to clear.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664" y="4397047"/>
            <a:ext cx="6190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232629"/>
                </a:solidFill>
              </a:rPr>
              <a:t>Masking </a:t>
            </a:r>
            <a:r>
              <a:rPr lang="en-US" sz="2400" dirty="0">
                <a:solidFill>
                  <a:srgbClr val="232629"/>
                </a:solidFill>
              </a:rPr>
              <a:t>is the act of applying a mask to a value.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0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Bit-Masking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89920" y="4643998"/>
            <a:ext cx="12609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Exercise 16</a:t>
            </a:r>
          </a:p>
        </p:txBody>
      </p:sp>
      <p:sp>
        <p:nvSpPr>
          <p:cNvPr id="9" name="Rectangle 8"/>
          <p:cNvSpPr/>
          <p:nvPr/>
        </p:nvSpPr>
        <p:spPr>
          <a:xfrm>
            <a:off x="896084" y="2395456"/>
            <a:ext cx="2352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32629"/>
                </a:solidFill>
                <a:latin typeface="inherit"/>
              </a:rPr>
              <a:t>'Extracts' a subset of the bits in a value.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6390" y="2395456"/>
            <a:ext cx="228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32629"/>
                </a:solidFill>
                <a:latin typeface="inherit"/>
              </a:rPr>
              <a:t>'Sets' a subset of the bits from a value.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88276" y="2396839"/>
            <a:ext cx="2217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32629"/>
                </a:solidFill>
                <a:latin typeface="inherit"/>
              </a:rPr>
              <a:t>'Toggle' a subset of the bits in a value.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3603"/>
              </p:ext>
            </p:extLst>
          </p:nvPr>
        </p:nvGraphicFramePr>
        <p:xfrm>
          <a:off x="594358" y="1030452"/>
          <a:ext cx="26542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37">
                  <a:extLst>
                    <a:ext uri="{9D8B030D-6E8A-4147-A177-3AD203B41FA5}">
                      <a16:colId xmlns:a16="http://schemas.microsoft.com/office/drawing/2014/main" val="3023419989"/>
                    </a:ext>
                  </a:extLst>
                </a:gridCol>
                <a:gridCol w="1560029">
                  <a:extLst>
                    <a:ext uri="{9D8B030D-6E8A-4147-A177-3AD203B41FA5}">
                      <a16:colId xmlns:a16="http://schemas.microsoft.com/office/drawing/2014/main" val="3385022928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42821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1 1 1 0 1 1 0 1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0 0 1 1 1 1 0 0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0 0 1 0 1 1 0 0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1901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323"/>
              </p:ext>
            </p:extLst>
          </p:nvPr>
        </p:nvGraphicFramePr>
        <p:xfrm>
          <a:off x="4773970" y="1030452"/>
          <a:ext cx="26542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37">
                  <a:extLst>
                    <a:ext uri="{9D8B030D-6E8A-4147-A177-3AD203B41FA5}">
                      <a16:colId xmlns:a16="http://schemas.microsoft.com/office/drawing/2014/main" val="3023419989"/>
                    </a:ext>
                  </a:extLst>
                </a:gridCol>
                <a:gridCol w="1560029">
                  <a:extLst>
                    <a:ext uri="{9D8B030D-6E8A-4147-A177-3AD203B41FA5}">
                      <a16:colId xmlns:a16="http://schemas.microsoft.com/office/drawing/2014/main" val="3385022928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42821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1 1 1 0 1 1 0 1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0 0 1 1 1 1 0 0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1 1 1 1 1 1 0 1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1901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15091"/>
              </p:ext>
            </p:extLst>
          </p:nvPr>
        </p:nvGraphicFramePr>
        <p:xfrm>
          <a:off x="8687752" y="1030452"/>
          <a:ext cx="26542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37">
                  <a:extLst>
                    <a:ext uri="{9D8B030D-6E8A-4147-A177-3AD203B41FA5}">
                      <a16:colId xmlns:a16="http://schemas.microsoft.com/office/drawing/2014/main" val="3023419989"/>
                    </a:ext>
                  </a:extLst>
                </a:gridCol>
                <a:gridCol w="1560029">
                  <a:extLst>
                    <a:ext uri="{9D8B030D-6E8A-4147-A177-3AD203B41FA5}">
                      <a16:colId xmlns:a16="http://schemas.microsoft.com/office/drawing/2014/main" val="3385022928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42821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1 1 1 0 1 1 0 1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0 0 1 1 1 1 0 0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 0 1 0 0 0 1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1901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59664" y="3482102"/>
            <a:ext cx="1117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In general, bit-level manipulation presumes</a:t>
            </a:r>
            <a:r>
              <a:rPr lang="en-US" sz="2000" dirty="0">
                <a:latin typeface="Consolas" panose="020B0609020204030204" pitchFamily="49" charset="0"/>
              </a:rPr>
              <a:t> unsigned </a:t>
            </a:r>
            <a:r>
              <a:rPr lang="en-US" sz="2000" dirty="0"/>
              <a:t>data (i.e., we view our data as a stream of bits / bytes that we are manipulating).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664" y="4355637"/>
            <a:ext cx="7466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Write an expression will extract 'first' byte of an unsigned 32-bit value.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9635" y="6123386"/>
            <a:ext cx="7736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::hex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(0xDEADBEEF &amp; 0xFF)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1363" t="30553" r="56298" b="35591"/>
          <a:stretch/>
        </p:blipFill>
        <p:spPr>
          <a:xfrm>
            <a:off x="8267960" y="6151896"/>
            <a:ext cx="419792" cy="340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75600" y="5254900"/>
            <a:ext cx="765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0xFF;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4" grpId="0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A4E122D-FF92-452D-8372-7A6FFEC1999A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64324" y="1135117"/>
            <a:ext cx="103395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Programs today consume storage freely</a:t>
            </a:r>
          </a:p>
          <a:p>
            <a:pPr lvl="1"/>
            <a:r>
              <a:rPr lang="en-US" altLang="en-US" sz="2000" dirty="0"/>
              <a:t>16GB laptops, 256GB desktops, 512+GB servers</a:t>
            </a:r>
          </a:p>
          <a:p>
            <a:pPr lvl="1"/>
            <a:r>
              <a:rPr lang="en-US" altLang="en-US" sz="2000" dirty="0"/>
              <a:t>64-bit address spaces (SPARC, Itanium, Opteron)</a:t>
            </a:r>
          </a:p>
          <a:p>
            <a:pPr lvl="1"/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… and mismanage it</a:t>
            </a:r>
          </a:p>
          <a:p>
            <a:pPr lvl="1"/>
            <a:r>
              <a:rPr lang="en-US" altLang="en-US" sz="2000" dirty="0"/>
              <a:t>Memory leaks,</a:t>
            </a:r>
          </a:p>
          <a:p>
            <a:pPr lvl="1"/>
            <a:r>
              <a:rPr lang="en-US" altLang="en-US" sz="2000" dirty="0"/>
              <a:t>Dangling references,</a:t>
            </a:r>
          </a:p>
          <a:p>
            <a:pPr lvl="1"/>
            <a:r>
              <a:rPr lang="en-US" altLang="en-US" sz="2000" dirty="0"/>
              <a:t>Double free,</a:t>
            </a:r>
          </a:p>
          <a:p>
            <a:pPr lvl="1"/>
            <a:r>
              <a:rPr lang="en-US" altLang="en-US" sz="2000" dirty="0"/>
              <a:t>Misaligned addresses,</a:t>
            </a:r>
          </a:p>
          <a:p>
            <a:pPr lvl="1"/>
            <a:r>
              <a:rPr lang="en-US" altLang="en-US" sz="2000" dirty="0"/>
              <a:t>Null pointer dereference,</a:t>
            </a:r>
          </a:p>
          <a:p>
            <a:pPr lvl="1"/>
            <a:r>
              <a:rPr lang="en-US" altLang="en-US" sz="2000" dirty="0"/>
              <a:t>Heap fragmentation</a:t>
            </a:r>
          </a:p>
          <a:p>
            <a:pPr lvl="1"/>
            <a:r>
              <a:rPr lang="en-US" altLang="en-US" sz="2000" dirty="0"/>
              <a:t>Poor use of reference locality, resulting in high cache miss rates and/or excessive demand paging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Explicit memory management breaks high-level programming abstraction.</a:t>
            </a:r>
          </a:p>
          <a:p>
            <a:pPr marL="0" indent="0">
              <a:buNone/>
            </a:pPr>
            <a:r>
              <a:rPr lang="en-US" altLang="en-US" sz="2400" dirty="0"/>
              <a:t>Explicit memory management is a pain…but we are going to look at it.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Why Garbage Collection?</a:t>
            </a:r>
          </a:p>
        </p:txBody>
      </p:sp>
    </p:spTree>
    <p:extLst>
      <p:ext uri="{BB962C8B-B14F-4D97-AF65-F5344CB8AC3E}">
        <p14:creationId xmlns:p14="http://schemas.microsoft.com/office/powerpoint/2010/main" val="31532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Garbage Collection in 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292" y="855307"/>
            <a:ext cx="9686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Find and delete unreachable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Free space as much as possible.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292" y="2120067"/>
            <a:ext cx="7997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When?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Garbage Collection (GC) is under control of the Java Virtual Machine (JVM)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You can request collection, but there are no guarantees.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51" y="3424440"/>
            <a:ext cx="6309819" cy="21453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0292" y="5373101"/>
            <a:ext cx="50461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Discovers </a:t>
            </a:r>
            <a:r>
              <a:rPr lang="en-US" altLang="en-US" i="1" dirty="0"/>
              <a:t>unreachable</a:t>
            </a:r>
            <a:r>
              <a:rPr lang="en-US" altLang="en-US" dirty="0"/>
              <a:t> objects.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Reference counting is one technique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51" y="3161271"/>
            <a:ext cx="1626147" cy="2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Reference 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4345" y="1048972"/>
            <a:ext cx="5173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Count the number of references to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When count reaches zero, the object memory can be reclaimed.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44" y="4141602"/>
            <a:ext cx="82046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Requires space to store the count for each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Time to increment (decrement) each time a reference is added (removed)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344" y="54154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Unix file system uses a reference count for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C++ “smart pointer” (e.g., </a:t>
            </a:r>
            <a:r>
              <a:rPr lang="en-US" altLang="en-US" dirty="0" err="1"/>
              <a:t>auto_ptr</a:t>
            </a:r>
            <a:r>
              <a:rPr lang="en-US" altLang="en-US" dirty="0"/>
              <a:t>) use reference counts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65" y="1128881"/>
            <a:ext cx="5987154" cy="2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Reference Counting: Example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34426" y="1556077"/>
            <a:ext cx="7886126" cy="43756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558825" y="3384878"/>
            <a:ext cx="1250239" cy="372400"/>
            <a:chOff x="2736" y="1968"/>
            <a:chExt cx="624" cy="192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330225" y="2622878"/>
            <a:ext cx="1250239" cy="372400"/>
            <a:chOff x="2736" y="1968"/>
            <a:chExt cx="624" cy="192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63025" y="3384878"/>
            <a:ext cx="1250239" cy="372400"/>
            <a:chOff x="2736" y="1968"/>
            <a:chExt cx="624" cy="192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120425" y="3384878"/>
            <a:ext cx="1154067" cy="372400"/>
            <a:chOff x="2736" y="1968"/>
            <a:chExt cx="624" cy="192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501425" y="1956127"/>
            <a:ext cx="1250239" cy="442225"/>
            <a:chOff x="2592" y="1932"/>
            <a:chExt cx="624" cy="228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592" y="1968"/>
              <a:ext cx="624" cy="192"/>
              <a:chOff x="2736" y="1968"/>
              <a:chExt cx="624" cy="192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2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592" y="19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67539" y="1708478"/>
            <a:ext cx="6912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root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set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63025" y="4375478"/>
            <a:ext cx="1250239" cy="372400"/>
            <a:chOff x="2736" y="1968"/>
            <a:chExt cx="624" cy="192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434625" y="4375478"/>
            <a:ext cx="1250239" cy="372400"/>
            <a:chOff x="2736" y="1968"/>
            <a:chExt cx="624" cy="192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111025" y="4375478"/>
            <a:ext cx="1250239" cy="372400"/>
            <a:chOff x="2736" y="1968"/>
            <a:chExt cx="624" cy="192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2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5349026" y="1168727"/>
            <a:ext cx="15387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Heap space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996225" y="1657678"/>
            <a:ext cx="3533531" cy="410652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503983" y="2165678"/>
            <a:ext cx="835346" cy="508363"/>
          </a:xfrm>
          <a:custGeom>
            <a:avLst/>
            <a:gdLst>
              <a:gd name="T0" fmla="*/ 0 w 816"/>
              <a:gd name="T1" fmla="*/ 16 h 304"/>
              <a:gd name="T2" fmla="*/ 240 w 816"/>
              <a:gd name="T3" fmla="*/ 16 h 304"/>
              <a:gd name="T4" fmla="*/ 720 w 816"/>
              <a:gd name="T5" fmla="*/ 112 h 304"/>
              <a:gd name="T6" fmla="*/ 816 w 816"/>
              <a:gd name="T7" fmla="*/ 304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304"/>
              <a:gd name="T14" fmla="*/ 816 w 816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304">
                <a:moveTo>
                  <a:pt x="0" y="16"/>
                </a:moveTo>
                <a:cubicBezTo>
                  <a:pt x="60" y="8"/>
                  <a:pt x="120" y="0"/>
                  <a:pt x="240" y="16"/>
                </a:cubicBezTo>
                <a:cubicBezTo>
                  <a:pt x="360" y="32"/>
                  <a:pt x="624" y="64"/>
                  <a:pt x="720" y="112"/>
                </a:cubicBezTo>
                <a:cubicBezTo>
                  <a:pt x="816" y="160"/>
                  <a:pt x="800" y="272"/>
                  <a:pt x="81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330226" y="25657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711226" y="2775278"/>
            <a:ext cx="93122" cy="603406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515829" y="2995278"/>
            <a:ext cx="1062792" cy="677198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7558826" y="33277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43825" y="1556077"/>
            <a:ext cx="384689" cy="914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1843825" y="1860878"/>
            <a:ext cx="38468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>
            <a:off x="1843825" y="2165678"/>
            <a:ext cx="38468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1843825" y="2470478"/>
            <a:ext cx="38468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996225" y="2013277"/>
            <a:ext cx="1340779" cy="1356991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244817" y="3537277"/>
            <a:ext cx="239153" cy="838201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5120426" y="33277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063026" y="33277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3063026" y="43183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6111026" y="43183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434626" y="43183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076014" y="3537277"/>
            <a:ext cx="540045" cy="838201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flipH="1">
            <a:off x="4601780" y="3571908"/>
            <a:ext cx="998397" cy="80357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061064" y="3537277"/>
            <a:ext cx="346275" cy="838201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996226" y="2318077"/>
            <a:ext cx="3377672" cy="1052191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Text Box 52"/>
          <p:cNvSpPr txBox="1">
            <a:spLocks noChangeArrowheads="1"/>
          </p:cNvSpPr>
          <p:nvPr/>
        </p:nvSpPr>
        <p:spPr bwMode="auto">
          <a:xfrm>
            <a:off x="5127360" y="3335295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 Box 52"/>
          <p:cNvSpPr txBox="1">
            <a:spLocks noChangeArrowheads="1"/>
          </p:cNvSpPr>
          <p:nvPr/>
        </p:nvSpPr>
        <p:spPr bwMode="auto">
          <a:xfrm>
            <a:off x="6118604" y="4317998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4438524" y="4318327"/>
            <a:ext cx="37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75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3" grpId="0" animBg="1"/>
      <p:bldP spid="34" grpId="0" animBg="1"/>
      <p:bldP spid="35" grpId="0" animBg="1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F3BB30C-8195-4BA5-9866-8AFFFD728922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2954" y="1123293"/>
            <a:ext cx="10855873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altLang="en-US" sz="2400" dirty="0"/>
              <a:t>Incremental overhead</a:t>
            </a:r>
          </a:p>
          <a:p>
            <a:pPr lvl="1">
              <a:spcBef>
                <a:spcPts val="2400"/>
              </a:spcBef>
            </a:pPr>
            <a:r>
              <a:rPr lang="en-US" altLang="en-US" sz="2000" dirty="0"/>
              <a:t>Cell management interleaved with program execution</a:t>
            </a:r>
          </a:p>
          <a:p>
            <a:pPr lvl="1">
              <a:spcBef>
                <a:spcPts val="2400"/>
              </a:spcBef>
            </a:pPr>
            <a:r>
              <a:rPr lang="en-US" altLang="en-US" sz="2000" dirty="0"/>
              <a:t>Good for interactive or real-time computation</a:t>
            </a:r>
          </a:p>
          <a:p>
            <a:pPr>
              <a:spcBef>
                <a:spcPts val="2400"/>
              </a:spcBef>
            </a:pPr>
            <a:r>
              <a:rPr lang="en-US" altLang="en-US" sz="2400" dirty="0"/>
              <a:t>Relatively easy to implement</a:t>
            </a:r>
          </a:p>
          <a:p>
            <a:pPr>
              <a:spcBef>
                <a:spcPts val="2400"/>
              </a:spcBef>
            </a:pPr>
            <a:r>
              <a:rPr lang="en-US" altLang="en-US" sz="2400" dirty="0"/>
              <a:t>Can coexist with manual memory management</a:t>
            </a:r>
          </a:p>
          <a:p>
            <a:pPr>
              <a:spcBef>
                <a:spcPts val="2400"/>
              </a:spcBef>
            </a:pPr>
            <a:r>
              <a:rPr lang="en-US" altLang="en-US" sz="2400" dirty="0"/>
              <a:t>Spatial locality of reference is good</a:t>
            </a:r>
          </a:p>
          <a:p>
            <a:pPr lvl="1">
              <a:spcBef>
                <a:spcPts val="2400"/>
              </a:spcBef>
            </a:pPr>
            <a:r>
              <a:rPr lang="en-US" altLang="en-US" sz="2000" dirty="0"/>
              <a:t>Access pattern to virtual memory pages no worse than the program, so no excessive paging</a:t>
            </a:r>
          </a:p>
          <a:p>
            <a:pPr>
              <a:spcBef>
                <a:spcPts val="2400"/>
              </a:spcBef>
            </a:pPr>
            <a:r>
              <a:rPr lang="en-US" altLang="en-US" sz="2400" dirty="0"/>
              <a:t>Can re-use freed cells immediately</a:t>
            </a:r>
          </a:p>
          <a:p>
            <a:pPr lvl="1">
              <a:spcBef>
                <a:spcPts val="2400"/>
              </a:spcBef>
            </a:pPr>
            <a:r>
              <a:rPr lang="en-US" altLang="en-US" sz="2000" dirty="0"/>
              <a:t>If RC == 0, put back onto the free list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Reference Counting: Strengths</a:t>
            </a:r>
          </a:p>
        </p:txBody>
      </p:sp>
    </p:spTree>
    <p:extLst>
      <p:ext uri="{BB962C8B-B14F-4D97-AF65-F5344CB8AC3E}">
        <p14:creationId xmlns:p14="http://schemas.microsoft.com/office/powerpoint/2010/main" val="34086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</a:rPr>
              <a:t>slide </a:t>
            </a:r>
            <a:fld id="{D90DA037-CBE8-472A-8DBA-2193FCD4F5AE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1490" y="1119351"/>
            <a:ext cx="10351376" cy="5029200"/>
          </a:xfrm>
        </p:spPr>
        <p:txBody>
          <a:bodyPr/>
          <a:lstStyle/>
          <a:p>
            <a:r>
              <a:rPr lang="en-US" altLang="en-US" dirty="0"/>
              <a:t>Space overhead</a:t>
            </a:r>
          </a:p>
          <a:p>
            <a:pPr lvl="1"/>
            <a:r>
              <a:rPr lang="en-US" altLang="en-US" dirty="0"/>
              <a:t>1 word for the count, 1 for an indirect pointer</a:t>
            </a:r>
          </a:p>
          <a:p>
            <a:r>
              <a:rPr lang="en-US" altLang="en-US" dirty="0"/>
              <a:t>Time overhead </a:t>
            </a:r>
          </a:p>
          <a:p>
            <a:pPr lvl="1"/>
            <a:r>
              <a:rPr lang="en-US" altLang="en-US" dirty="0"/>
              <a:t>Updating a pointer to point to a new cell requires:</a:t>
            </a:r>
          </a:p>
          <a:p>
            <a:pPr lvl="2"/>
            <a:r>
              <a:rPr lang="en-US" altLang="en-US" dirty="0"/>
              <a:t>Check to ensure that it is not a self-reference</a:t>
            </a:r>
          </a:p>
          <a:p>
            <a:pPr lvl="2"/>
            <a:r>
              <a:rPr lang="en-US" altLang="en-US" dirty="0"/>
              <a:t>Decrement the count on the old cell, possibly deleting it</a:t>
            </a:r>
          </a:p>
          <a:p>
            <a:pPr lvl="2"/>
            <a:r>
              <a:rPr lang="en-US" altLang="en-US" dirty="0"/>
              <a:t>Update the pointer with the address of the new cell</a:t>
            </a:r>
          </a:p>
          <a:p>
            <a:pPr lvl="2"/>
            <a:r>
              <a:rPr lang="en-US" altLang="en-US" dirty="0"/>
              <a:t>Increment the count on the new cell</a:t>
            </a:r>
          </a:p>
          <a:p>
            <a:r>
              <a:rPr lang="en-US" altLang="en-US" dirty="0"/>
              <a:t>One missed increment/decrement results in a dangling pointer / memory leak</a:t>
            </a:r>
          </a:p>
          <a:p>
            <a:r>
              <a:rPr lang="en-US" altLang="en-US" u="sng" dirty="0"/>
              <a:t>Cyclic data structures</a:t>
            </a:r>
            <a:r>
              <a:rPr lang="en-US" altLang="en-US" dirty="0"/>
              <a:t> may cause leaks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Reference Counting: Weaknesses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4" y="5226637"/>
            <a:ext cx="1518036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13461</TotalTime>
  <Words>4669</Words>
  <Application>Microsoft Macintosh PowerPoint</Application>
  <PresentationFormat>Widescreen</PresentationFormat>
  <Paragraphs>750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</vt:lpstr>
      <vt:lpstr>Consolas</vt:lpstr>
      <vt:lpstr>inherit</vt:lpstr>
      <vt:lpstr>Monotype Sorts</vt:lpstr>
      <vt:lpstr>Tahoma</vt:lpstr>
      <vt:lpstr>Times New Roman</vt:lpstr>
      <vt:lpstr>Cloud skipper design template</vt:lpstr>
      <vt:lpstr>(Dynamic) Memory in C /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Boone Tison</cp:lastModifiedBy>
  <cp:revision>1317</cp:revision>
  <dcterms:created xsi:type="dcterms:W3CDTF">2018-04-18T20:21:45Z</dcterms:created>
  <dcterms:modified xsi:type="dcterms:W3CDTF">2022-01-27T17:03:12Z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