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3"/>
  </p:notesMasterIdLst>
  <p:handoutMasterIdLst>
    <p:handoutMasterId r:id="rId74"/>
  </p:handoutMasterIdLst>
  <p:sldIdLst>
    <p:sldId id="265" r:id="rId5"/>
    <p:sldId id="384" r:id="rId6"/>
    <p:sldId id="392" r:id="rId7"/>
    <p:sldId id="394" r:id="rId8"/>
    <p:sldId id="426" r:id="rId9"/>
    <p:sldId id="427" r:id="rId10"/>
    <p:sldId id="428" r:id="rId11"/>
    <p:sldId id="435" r:id="rId12"/>
    <p:sldId id="429" r:id="rId13"/>
    <p:sldId id="430" r:id="rId14"/>
    <p:sldId id="436" r:id="rId15"/>
    <p:sldId id="431" r:id="rId16"/>
    <p:sldId id="432" r:id="rId17"/>
    <p:sldId id="433" r:id="rId18"/>
    <p:sldId id="434" r:id="rId19"/>
    <p:sldId id="453" r:id="rId20"/>
    <p:sldId id="489" r:id="rId21"/>
    <p:sldId id="485" r:id="rId22"/>
    <p:sldId id="488" r:id="rId23"/>
    <p:sldId id="490" r:id="rId24"/>
    <p:sldId id="486" r:id="rId25"/>
    <p:sldId id="491" r:id="rId26"/>
    <p:sldId id="495" r:id="rId27"/>
    <p:sldId id="492" r:id="rId28"/>
    <p:sldId id="496" r:id="rId29"/>
    <p:sldId id="437" r:id="rId30"/>
    <p:sldId id="438" r:id="rId31"/>
    <p:sldId id="439" r:id="rId32"/>
    <p:sldId id="440" r:id="rId33"/>
    <p:sldId id="441" r:id="rId34"/>
    <p:sldId id="465" r:id="rId35"/>
    <p:sldId id="443" r:id="rId36"/>
    <p:sldId id="483" r:id="rId37"/>
    <p:sldId id="444" r:id="rId38"/>
    <p:sldId id="445" r:id="rId39"/>
    <p:sldId id="446" r:id="rId40"/>
    <p:sldId id="447" r:id="rId41"/>
    <p:sldId id="459" r:id="rId42"/>
    <p:sldId id="454" r:id="rId43"/>
    <p:sldId id="484" r:id="rId44"/>
    <p:sldId id="455" r:id="rId45"/>
    <p:sldId id="456" r:id="rId46"/>
    <p:sldId id="457" r:id="rId47"/>
    <p:sldId id="458" r:id="rId48"/>
    <p:sldId id="460" r:id="rId49"/>
    <p:sldId id="461" r:id="rId50"/>
    <p:sldId id="462" r:id="rId51"/>
    <p:sldId id="449" r:id="rId52"/>
    <p:sldId id="467" r:id="rId53"/>
    <p:sldId id="469" r:id="rId54"/>
    <p:sldId id="468" r:id="rId55"/>
    <p:sldId id="470" r:id="rId56"/>
    <p:sldId id="463" r:id="rId57"/>
    <p:sldId id="466" r:id="rId58"/>
    <p:sldId id="464" r:id="rId59"/>
    <p:sldId id="450" r:id="rId60"/>
    <p:sldId id="451" r:id="rId61"/>
    <p:sldId id="481" r:id="rId62"/>
    <p:sldId id="498" r:id="rId63"/>
    <p:sldId id="499" r:id="rId64"/>
    <p:sldId id="471" r:id="rId65"/>
    <p:sldId id="482" r:id="rId66"/>
    <p:sldId id="473" r:id="rId67"/>
    <p:sldId id="474" r:id="rId68"/>
    <p:sldId id="475" r:id="rId69"/>
    <p:sldId id="476" r:id="rId70"/>
    <p:sldId id="477" r:id="rId71"/>
    <p:sldId id="478" r:id="rId7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0BC9E9"/>
    <a:srgbClr val="008000"/>
    <a:srgbClr val="EBA9E6"/>
    <a:srgbClr val="FFFFCC"/>
    <a:srgbClr val="1306BA"/>
    <a:srgbClr val="5AC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9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8299"/>
            <a:ext cx="9144000" cy="1307736"/>
          </a:xfrm>
        </p:spPr>
        <p:txBody>
          <a:bodyPr>
            <a:normAutofit/>
          </a:bodyPr>
          <a:lstStyle/>
          <a:p>
            <a:r>
              <a:rPr lang="en-US" dirty="0"/>
              <a:t>Prolog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Rules in Prolog</a:t>
            </a:r>
          </a:p>
        </p:txBody>
      </p:sp>
      <p:sp>
        <p:nvSpPr>
          <p:cNvPr id="2" name="Rectangle 1"/>
          <p:cNvSpPr/>
          <p:nvPr/>
        </p:nvSpPr>
        <p:spPr>
          <a:xfrm>
            <a:off x="604343" y="882019"/>
            <a:ext cx="108926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Rules allow us to state that a relation will hold depending on the truth (correctness) of other relations.</a:t>
            </a:r>
            <a:endParaRPr lang="en-US" sz="2400" dirty="0"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In effect a rules says, "If I know that certain relations hold, then I also know that this relation holds."</a:t>
            </a:r>
            <a:endParaRPr lang="en-US" sz="2400" dirty="0"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55016" y="2017911"/>
            <a:ext cx="4881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rel</a:t>
            </a:r>
            <a:r>
              <a:rPr lang="en-US" sz="2400" baseline="-25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:-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rel</a:t>
            </a:r>
            <a:r>
              <a:rPr lang="en-US" sz="2400" baseline="-25000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rel</a:t>
            </a:r>
            <a:r>
              <a:rPr lang="en-US" sz="2400" baseline="-25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...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rel</a:t>
            </a:r>
            <a:r>
              <a:rPr lang="en-US" sz="2400" baseline="-25000" dirty="0" err="1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endParaRPr lang="en-US" sz="28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4343" y="1690635"/>
            <a:ext cx="3236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 rule in Prolog is of the form</a:t>
            </a:r>
            <a:endParaRPr lang="en-US" sz="2400" dirty="0"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4343" y="2703263"/>
            <a:ext cx="11184323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This says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rel</a:t>
            </a:r>
            <a:r>
              <a:rPr lang="en-US" sz="2000" baseline="-25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can be assumed true if we can establish that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rel</a:t>
            </a:r>
            <a:r>
              <a:rPr lang="en-US" sz="2000" baseline="-25000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rel</a:t>
            </a:r>
            <a:r>
              <a:rPr lang="en-US" sz="2000" baseline="-25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3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and all relations to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rel</a:t>
            </a:r>
            <a:r>
              <a:rPr lang="en-US" sz="2000" baseline="-25000" dirty="0" err="1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are true.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rel</a:t>
            </a:r>
            <a:r>
              <a:rPr lang="en-US" sz="2000" baseline="-25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is called the 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head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of the rule.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rel</a:t>
            </a:r>
            <a:r>
              <a:rPr lang="en-US" sz="2000" baseline="-25000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to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rel</a:t>
            </a:r>
            <a:r>
              <a:rPr lang="en-US" sz="2000" baseline="-25000" dirty="0" err="1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form the 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body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of the rule.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04343" y="4349581"/>
            <a:ext cx="10936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 construction like the following two rules may define</a:t>
            </a:r>
            <a:r>
              <a:rPr lang="en-US" sz="2000" dirty="0">
                <a:solidFill>
                  <a:srgbClr val="00B0F0"/>
                </a:solidFill>
                <a:ea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grandMotherOf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relation using the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fatherOf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relations: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919655" y="5288012"/>
            <a:ext cx="7396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grandMotherOf</a:t>
            </a:r>
            <a:r>
              <a:rPr lang="en-US" dirty="0">
                <a:latin typeface="Consolas" panose="020B0609020204030204" pitchFamily="49" charset="0"/>
              </a:rPr>
              <a:t>(X, GM) :- </a:t>
            </a:r>
            <a:r>
              <a:rPr lang="en-US" dirty="0" err="1">
                <a:latin typeface="Consolas" panose="020B0609020204030204" pitchFamily="49" charset="0"/>
              </a:rPr>
              <a:t>motherOf</a:t>
            </a:r>
            <a:r>
              <a:rPr lang="en-US" dirty="0">
                <a:latin typeface="Consolas" panose="020B0609020204030204" pitchFamily="49" charset="0"/>
              </a:rPr>
              <a:t>(X, M), </a:t>
            </a:r>
            <a:r>
              <a:rPr lang="en-US" dirty="0" err="1">
                <a:latin typeface="Consolas" panose="020B0609020204030204" pitchFamily="49" charset="0"/>
              </a:rPr>
              <a:t>motherOf</a:t>
            </a:r>
            <a:r>
              <a:rPr lang="en-US" dirty="0">
                <a:latin typeface="Consolas" panose="020B0609020204030204" pitchFamily="49" charset="0"/>
              </a:rPr>
              <a:t>(M, GM).</a:t>
            </a:r>
          </a:p>
          <a:p>
            <a:r>
              <a:rPr lang="en-US" dirty="0" err="1">
                <a:latin typeface="Consolas" panose="020B0609020204030204" pitchFamily="49" charset="0"/>
              </a:rPr>
              <a:t>grandMotherOf</a:t>
            </a:r>
            <a:r>
              <a:rPr lang="en-US" dirty="0">
                <a:latin typeface="Consolas" panose="020B0609020204030204" pitchFamily="49" charset="0"/>
              </a:rPr>
              <a:t>(X, GM) :- </a:t>
            </a:r>
            <a:r>
              <a:rPr lang="en-US" dirty="0" err="1">
                <a:latin typeface="Consolas" panose="020B0609020204030204" pitchFamily="49" charset="0"/>
              </a:rPr>
              <a:t>fatherOf</a:t>
            </a:r>
            <a:r>
              <a:rPr lang="en-US" dirty="0">
                <a:latin typeface="Consolas" panose="020B0609020204030204" pitchFamily="49" charset="0"/>
              </a:rPr>
              <a:t>(X, F), </a:t>
            </a:r>
            <a:r>
              <a:rPr lang="en-US" dirty="0" err="1">
                <a:latin typeface="Consolas" panose="020B0609020204030204" pitchFamily="49" charset="0"/>
              </a:rPr>
              <a:t>motherOf</a:t>
            </a:r>
            <a:r>
              <a:rPr lang="en-US" dirty="0">
                <a:latin typeface="Consolas" panose="020B0609020204030204" pitchFamily="49" charset="0"/>
              </a:rPr>
              <a:t>(F, GM).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481" y="5057467"/>
            <a:ext cx="2811025" cy="15491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50178"/>
          <a:stretch/>
        </p:blipFill>
        <p:spPr>
          <a:xfrm>
            <a:off x="8115299" y="28154"/>
            <a:ext cx="2144111" cy="712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47891"/>
          <a:stretch/>
        </p:blipFill>
        <p:spPr>
          <a:xfrm>
            <a:off x="10145110" y="74676"/>
            <a:ext cx="2144111" cy="74484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5591" y="6237431"/>
            <a:ext cx="3350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ea typeface="Times New Roman" panose="02020603050405020304" pitchFamily="18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</a:rPr>
              <a:t>These representation of relationships are outdated, but form good Prolog examples.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632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Rules in Prolog (continued)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50178"/>
          <a:stretch/>
        </p:blipFill>
        <p:spPr>
          <a:xfrm>
            <a:off x="8115299" y="28154"/>
            <a:ext cx="2144111" cy="712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47891"/>
          <a:stretch/>
        </p:blipFill>
        <p:spPr>
          <a:xfrm>
            <a:off x="10145110" y="74676"/>
            <a:ext cx="2144111" cy="7448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4921" y="1027625"/>
            <a:ext cx="10795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 is the case for programming, in all languages, you must be careful when you define a rule that it correctly captures the idea you have in mind. Consider the following rule that defines an (outdated) sibling relation between two people: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88831" y="2136001"/>
            <a:ext cx="10223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sibling(X,Y) :-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(X,M),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(Y,M),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(X,F),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(Y,F).</a:t>
            </a:r>
            <a:endParaRPr lang="en-US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4920" y="2827102"/>
            <a:ext cx="10432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This rule says that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X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Y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are siblings if each has the same mother and the same father. But the rule is wrong! Why?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776" y="3243532"/>
            <a:ext cx="1807945" cy="142141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44920" y="4179422"/>
            <a:ext cx="8815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That’s right, you can’t be your own sibling. So we refine the rule to force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X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Y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to be distinct: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9776" y="4936744"/>
            <a:ext cx="1820322" cy="116553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811554" y="5055007"/>
            <a:ext cx="737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sibling(X,Y) :- </a:t>
            </a:r>
            <a:r>
              <a:rPr lang="en-US" dirty="0" err="1">
                <a:latin typeface="Consolas" panose="020B0609020204030204" pitchFamily="49" charset="0"/>
              </a:rPr>
              <a:t>motherOf</a:t>
            </a:r>
            <a:r>
              <a:rPr lang="en-US" dirty="0">
                <a:latin typeface="Consolas" panose="020B0609020204030204" pitchFamily="49" charset="0"/>
              </a:rPr>
              <a:t>(X,M), </a:t>
            </a:r>
            <a:r>
              <a:rPr lang="en-US" dirty="0" err="1">
                <a:latin typeface="Consolas" panose="020B0609020204030204" pitchFamily="49" charset="0"/>
              </a:rPr>
              <a:t>motherOf</a:t>
            </a:r>
            <a:r>
              <a:rPr lang="en-US" dirty="0">
                <a:latin typeface="Consolas" panose="020B0609020204030204" pitchFamily="49" charset="0"/>
              </a:rPr>
              <a:t>(Y,M),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</a:rPr>
              <a:t>fatherOf</a:t>
            </a:r>
            <a:r>
              <a:rPr lang="en-US" dirty="0">
                <a:latin typeface="Consolas" panose="020B0609020204030204" pitchFamily="49" charset="0"/>
              </a:rPr>
              <a:t>(X,F), </a:t>
            </a:r>
            <a:r>
              <a:rPr lang="en-US" dirty="0" err="1">
                <a:latin typeface="Consolas" panose="020B0609020204030204" pitchFamily="49" charset="0"/>
              </a:rPr>
              <a:t>fatherOf</a:t>
            </a:r>
            <a:r>
              <a:rPr lang="en-US" dirty="0">
                <a:latin typeface="Consolas" panose="020B0609020204030204" pitchFamily="49" charset="0"/>
              </a:rPr>
              <a:t>(Y,F),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latin typeface="Consolas" panose="020B0609020204030204" pitchFamily="49" charset="0"/>
              </a:rPr>
              <a:t>(X = Y).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87055" y="6103293"/>
            <a:ext cx="2959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is a predefined relation.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7358" y="61022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a typeface="Times New Roman" panose="02020603050405020304" pitchFamily="18" charset="0"/>
              </a:rPr>
              <a:t>Distinct but equivalent solutions (like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dick,Y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jane </a:t>
            </a:r>
            <a:r>
              <a:rPr lang="en-US" sz="1200" dirty="0">
                <a:solidFill>
                  <a:srgbClr val="000000"/>
                </a:solidFill>
                <a:ea typeface="Times New Roman" panose="02020603050405020304" pitchFamily="18" charset="0"/>
              </a:rPr>
              <a:t>vs.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jane,Y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dick</a:t>
            </a:r>
            <a:r>
              <a:rPr lang="en-US" sz="1200" dirty="0">
                <a:solidFill>
                  <a:srgbClr val="000000"/>
                </a:solidFill>
                <a:ea typeface="Times New Roman" panose="02020603050405020304" pitchFamily="18" charset="0"/>
              </a:rPr>
              <a:t>) often appear in Prolog solutions. You may need to “filter out” solutions that are effectively redundant (by formulating stricter or more precise rules).</a:t>
            </a:r>
            <a:endParaRPr lang="en-US" sz="1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7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19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How Prolog Solves Queries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1283" y="1094160"/>
            <a:ext cx="11058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The unique feature of Prolog is that it automatically chooses the facts and rules needed to solve a query. But how does it make its choice?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283" y="2403801"/>
            <a:ext cx="1100695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It starts by trying to solve each goal in a query, left to right (recall goals are connected using “,” which is the and operator).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For each goal it tries to 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match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 corresponding fact or the head of a corresponding rule.</a:t>
            </a:r>
            <a:endParaRPr lang="en-US" sz="2000" dirty="0"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 fact or head of rule matches a goal if: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Both use the same predicate.</a:t>
            </a:r>
          </a:p>
          <a:p>
            <a:pPr marL="342900" marR="0" lvl="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Both have the same number of terms following the predicate.</a:t>
            </a:r>
          </a:p>
          <a:p>
            <a:pPr marL="342900" marR="0" lvl="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Each term in the goal and fact or rule head match (are equal), possibly binding a free variable to force a match.</a:t>
            </a:r>
          </a:p>
        </p:txBody>
      </p:sp>
    </p:spTree>
    <p:extLst>
      <p:ext uri="{BB962C8B-B14F-4D97-AF65-F5344CB8AC3E}">
        <p14:creationId xmlns:p14="http://schemas.microsoft.com/office/powerpoint/2010/main" val="337513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How Prolog Solves Queries (continued)</a:t>
            </a:r>
          </a:p>
        </p:txBody>
      </p:sp>
      <p:sp>
        <p:nvSpPr>
          <p:cNvPr id="2" name="Rectangle 1"/>
          <p:cNvSpPr/>
          <p:nvPr/>
        </p:nvSpPr>
        <p:spPr>
          <a:xfrm>
            <a:off x="545224" y="8354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For example, assume we wish to match the following goal: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46024" y="835418"/>
            <a:ext cx="1173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5224" y="4426212"/>
            <a:ext cx="10983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If we succeed in matching a rule, we have solved the goal in question; we can go on to match any remaining goals.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9492" y="1492044"/>
            <a:ext cx="1822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b).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19492" y="2133144"/>
            <a:ext cx="2388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(Y, Z) :- Y = Z.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5224" y="1444196"/>
            <a:ext cx="2415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This can match the fact: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5998" y="2133401"/>
            <a:ext cx="346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Or, can match the head of the rule: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46576" y="705532"/>
            <a:ext cx="2037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a typeface="Times New Roman" panose="02020603050405020304" pitchFamily="18" charset="0"/>
              </a:rPr>
              <a:t>For each goal it tries to </a:t>
            </a:r>
            <a:r>
              <a:rPr lang="en-US" sz="1200" i="1" dirty="0">
                <a:solidFill>
                  <a:srgbClr val="000000"/>
                </a:solidFill>
                <a:ea typeface="Times New Roman" panose="02020603050405020304" pitchFamily="18" charset="0"/>
              </a:rPr>
              <a:t>match </a:t>
            </a:r>
            <a:r>
              <a:rPr lang="en-US" sz="1200" dirty="0">
                <a:solidFill>
                  <a:srgbClr val="000000"/>
                </a:solidFill>
                <a:ea typeface="Times New Roman" panose="02020603050405020304" pitchFamily="18" charset="0"/>
              </a:rPr>
              <a:t>a corresponding fact or the head of a corresponding rule.</a:t>
            </a:r>
            <a:endParaRPr lang="en-US" sz="1200" dirty="0">
              <a:solidFill>
                <a:prstClr val="black"/>
              </a:solidFill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5998" y="28739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Several others cannot match: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19492" y="282311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b)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19492" y="33157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(b, d)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19492" y="3790171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b, c)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95869" y="2823115"/>
            <a:ext cx="2494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(wrong predicate name)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95869" y="3315760"/>
            <a:ext cx="2596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(first terms do not match)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95869" y="3757570"/>
            <a:ext cx="267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(wrong number of terms)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5223" y="4989523"/>
            <a:ext cx="10498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If we match the head of a rule, we are not done—we add the body of the rule to the list of goals that must be solved.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5223" y="5691131"/>
            <a:ext cx="4434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If we match the goal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with the rule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83654" y="6345463"/>
            <a:ext cx="2912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So, we 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equal 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45011" y="5691131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algn="ctr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(Y, Z) :- Y = Z.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86551" y="5755615"/>
            <a:ext cx="172280" cy="227571"/>
          </a:xfrm>
          <a:prstGeom prst="rect">
            <a:avLst/>
          </a:prstGeom>
          <a:noFill/>
          <a:ln w="22225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252287" y="5755615"/>
            <a:ext cx="172280" cy="227571"/>
          </a:xfrm>
          <a:prstGeom prst="rect">
            <a:avLst/>
          </a:prstGeom>
          <a:noFill/>
          <a:ln w="22225"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673243" y="5755615"/>
            <a:ext cx="172280" cy="227571"/>
          </a:xfrm>
          <a:prstGeom prst="rect">
            <a:avLst/>
          </a:prstGeom>
          <a:noFill/>
          <a:ln w="22225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38979" y="5755615"/>
            <a:ext cx="172280" cy="227571"/>
          </a:xfrm>
          <a:prstGeom prst="rect">
            <a:avLst/>
          </a:prstGeom>
          <a:noFill/>
          <a:ln w="22225"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530913" y="6345463"/>
            <a:ext cx="2372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We must solve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5ACA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2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41" grpId="0" animBg="1"/>
      <p:bldP spid="45" grpId="0" animBg="1"/>
      <p:bldP spid="50" grpId="0" animBg="1"/>
      <p:bldP spid="51" grpId="0" animBg="1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Backtracking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583297" y="1296364"/>
            <a:ext cx="110439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If we reach a point where a goal cannot be matched, or the body of a rule cannot be matched, we </a:t>
            </a:r>
            <a:r>
              <a:rPr lang="en-US" sz="2200" i="1" dirty="0">
                <a:solidFill>
                  <a:srgbClr val="000000"/>
                </a:solidFill>
                <a:ea typeface="Times New Roman" panose="02020603050405020304" pitchFamily="18" charset="0"/>
              </a:rPr>
              <a:t>backtrack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to the last (most recent) spot where a choice of matching a particular fact or rule was made. </a:t>
            </a:r>
            <a:endParaRPr lang="en-US" sz="2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3297" y="2737230"/>
            <a:ext cx="107586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We then try to match a different fact or rule. If this cannot be done, we go back to the next previous place where a choice was made and try a different match there.</a:t>
            </a:r>
            <a:endParaRPr lang="en-US" sz="2200" dirty="0"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3296" y="3771245"/>
            <a:ext cx="11043971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We try alternatives until we are able to solve all the goals in our query or until all possible choices have been tried and found to fail.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If this happens, we answer “no” the query can’t be solved.</a:t>
            </a:r>
            <a:endParaRPr lang="en-US" sz="2200" dirty="0"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3296" y="5265587"/>
            <a:ext cx="86164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As we try to match facts and rules we try them in their order of definition.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9615896" y="6107626"/>
            <a:ext cx="22852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Depth-first search.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7585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Backtracking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29146" y="1305012"/>
            <a:ext cx="5444626" cy="2085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3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grandMotherOf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(X,GM) :-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(X,M),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(M,GM).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3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grandMotherOf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(X,GM) :-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(X,F),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(F,GM).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3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tom,dick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).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3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dick,harry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).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3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jane,harry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).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3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tom,judy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).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3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dick,mary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).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6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jane,mary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).</a:t>
            </a:r>
            <a:endParaRPr lang="en-US" sz="1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2307" y="820933"/>
            <a:ext cx="1616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Our database: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62888" y="1378401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?-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grandMotherOf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(tom, GM).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58223" y="820933"/>
            <a:ext cx="87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Query: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23152" y="2666923"/>
            <a:ext cx="4327540" cy="369332"/>
          </a:xfrm>
          <a:prstGeom prst="rect">
            <a:avLst/>
          </a:prstGeom>
          <a:ln w="22225">
            <a:solidFill>
              <a:srgbClr val="00B050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We try the 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grandMotherOf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rule first.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97453" y="4218485"/>
            <a:ext cx="0" cy="1427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46993" y="4278346"/>
            <a:ext cx="2436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This forces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judy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73478" y="4889428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judy,GM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23152" y="3431630"/>
            <a:ext cx="6096000" cy="7232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We have to solve: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457200" marR="0" algn="ctr">
              <a:spcBef>
                <a:spcPts val="0"/>
              </a:spcBef>
              <a:spcAft>
                <a:spcPts val="3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tom,M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(M,GM).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15904" y="5568953"/>
            <a:ext cx="3390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None of the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rules match this goal, so we backtrack.</a:t>
            </a:r>
            <a:endParaRPr lang="en-US" dirty="0"/>
          </a:p>
        </p:txBody>
      </p:sp>
      <p:sp>
        <p:nvSpPr>
          <p:cNvPr id="16" name="Flowchart: Summing Junction 15"/>
          <p:cNvSpPr/>
          <p:nvPr/>
        </p:nvSpPr>
        <p:spPr>
          <a:xfrm>
            <a:off x="5559189" y="4747132"/>
            <a:ext cx="178870" cy="178870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21994" y="4999578"/>
            <a:ext cx="3063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No 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rule can solve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tom,M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20" name="Flowchart: Summing Junction 19"/>
          <p:cNvSpPr/>
          <p:nvPr/>
        </p:nvSpPr>
        <p:spPr>
          <a:xfrm>
            <a:off x="8882771" y="5422553"/>
            <a:ext cx="178870" cy="178870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2870" y="1353329"/>
            <a:ext cx="5231651" cy="227571"/>
          </a:xfrm>
          <a:prstGeom prst="rect">
            <a:avLst/>
          </a:prstGeom>
          <a:noFill/>
          <a:ln w="22225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43909" y="2689496"/>
            <a:ext cx="2252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This forces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X = tom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063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/>
      <p:bldP spid="10" grpId="1"/>
      <p:bldP spid="12" grpId="0"/>
      <p:bldP spid="12" grpId="1"/>
      <p:bldP spid="13" grpId="0"/>
      <p:bldP spid="13" grpId="1"/>
      <p:bldP spid="14" grpId="0"/>
      <p:bldP spid="14" grpId="1"/>
      <p:bldP spid="16" grpId="0" animBg="1"/>
      <p:bldP spid="16" grpId="1" animBg="1"/>
      <p:bldP spid="17" grpId="0"/>
      <p:bldP spid="17" grpId="1"/>
      <p:bldP spid="20" grpId="0" animBg="1"/>
      <p:bldP spid="20" grpId="1" animBg="1"/>
      <p:bldP spid="21" grpId="0" animBg="1"/>
      <p:bldP spid="23" grpId="0"/>
      <p:bldP spid="2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Backtracking Example (continued)</a:t>
            </a:r>
          </a:p>
        </p:txBody>
      </p:sp>
      <p:sp>
        <p:nvSpPr>
          <p:cNvPr id="2" name="Rectangle 1"/>
          <p:cNvSpPr/>
          <p:nvPr/>
        </p:nvSpPr>
        <p:spPr>
          <a:xfrm>
            <a:off x="515221" y="899853"/>
            <a:ext cx="5444626" cy="2085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3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grandMotherOf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(X,GM) :-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(X,M),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(M,GM).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3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grandMotherOf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(X,GM) :-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(X,F),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(F,GM).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3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tom,dick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).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3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dick,harry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).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3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jane,harry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).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3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tom,judy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).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3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dick,mary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).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6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jane,mary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).</a:t>
            </a:r>
            <a:endParaRPr lang="en-US" sz="1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31433" y="1057793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?-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grandMotherOf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(tom, GM).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4678" y="1057804"/>
            <a:ext cx="87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Query: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23152" y="1979942"/>
            <a:ext cx="4211500" cy="369332"/>
          </a:xfrm>
          <a:prstGeom prst="rect">
            <a:avLst/>
          </a:prstGeom>
          <a:ln w="22225">
            <a:solidFill>
              <a:srgbClr val="00B0F0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We try the second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grandMotherOf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rule.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737587" y="3322652"/>
            <a:ext cx="0" cy="2790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80307" y="4313448"/>
            <a:ext cx="2378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This forces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F = dick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02341" y="3441380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dick,GM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24037" y="2549360"/>
            <a:ext cx="6096000" cy="7232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We have to solve: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457200" marR="0" algn="ctr">
              <a:spcBef>
                <a:spcPts val="0"/>
              </a:spcBef>
              <a:spcAft>
                <a:spcPts val="3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tom,F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(F,GM).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28339" y="5097604"/>
            <a:ext cx="3390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None of the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rules match this goal, so we backtrack.</a:t>
            </a:r>
            <a:endParaRPr lang="en-US" dirty="0"/>
          </a:p>
        </p:txBody>
      </p:sp>
      <p:sp>
        <p:nvSpPr>
          <p:cNvPr id="16" name="Flowchart: Summing Junction 15"/>
          <p:cNvSpPr/>
          <p:nvPr/>
        </p:nvSpPr>
        <p:spPr>
          <a:xfrm>
            <a:off x="9928137" y="5708331"/>
            <a:ext cx="178870" cy="178870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402341" y="5965907"/>
            <a:ext cx="3063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No 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rule can solve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(dick, GM)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20" name="Flowchart: Summing Junction 19"/>
          <p:cNvSpPr/>
          <p:nvPr/>
        </p:nvSpPr>
        <p:spPr>
          <a:xfrm>
            <a:off x="5095206" y="4951204"/>
            <a:ext cx="178870" cy="178870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8945" y="1180481"/>
            <a:ext cx="5231651" cy="227571"/>
          </a:xfrm>
          <a:prstGeom prst="rect">
            <a:avLst/>
          </a:prstGeom>
          <a:noFill/>
          <a:ln w="22225"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43909" y="2002515"/>
            <a:ext cx="2252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This forces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X = tom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09520" y="3441875"/>
            <a:ext cx="306043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We can match: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457200" marR="0" algn="ctr">
              <a:spcBef>
                <a:spcPts val="0"/>
              </a:spcBef>
              <a:spcAft>
                <a:spcPts val="3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tom,dick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02341" y="4050416"/>
            <a:ext cx="330795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We can match: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457200" marR="0" algn="ctr">
              <a:spcBef>
                <a:spcPts val="0"/>
              </a:spcBef>
              <a:spcAft>
                <a:spcPts val="3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(dick,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87120" y="4951204"/>
            <a:ext cx="4161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have matched all our goals, so we know the query is true, 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GM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mary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11634399" y="4914747"/>
            <a:ext cx="283139" cy="283139"/>
          </a:xfrm>
          <a:prstGeom prst="smileyFace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8699" y="6359002"/>
            <a:ext cx="125858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10</a:t>
            </a:r>
          </a:p>
        </p:txBody>
      </p:sp>
    </p:spTree>
    <p:extLst>
      <p:ext uri="{BB962C8B-B14F-4D97-AF65-F5344CB8AC3E}">
        <p14:creationId xmlns:p14="http://schemas.microsoft.com/office/powerpoint/2010/main" val="309146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/>
      <p:bldP spid="10" grpId="1"/>
      <p:bldP spid="12" grpId="0"/>
      <p:bldP spid="12" grpId="1"/>
      <p:bldP spid="13" grpId="0"/>
      <p:bldP spid="13" grpId="1"/>
      <p:bldP spid="14" grpId="0"/>
      <p:bldP spid="14" grpId="1"/>
      <p:bldP spid="16" grpId="0" animBg="1"/>
      <p:bldP spid="16" grpId="1" animBg="1"/>
      <p:bldP spid="17" grpId="0"/>
      <p:bldP spid="17" grpId="1"/>
      <p:bldP spid="20" grpId="0" animBg="1"/>
      <p:bldP spid="20" grpId="1" animBg="1"/>
      <p:bldP spid="21" grpId="0" animBg="1"/>
      <p:bldP spid="23" grpId="0"/>
      <p:bldP spid="23" grpId="1"/>
      <p:bldP spid="18" grpId="0"/>
      <p:bldP spid="18" grpId="1"/>
      <p:bldP spid="19" grpId="0"/>
      <p:bldP spid="19" grpId="1"/>
      <p:bldP spid="7" grpId="0"/>
      <p:bldP spid="7" grpId="1"/>
      <p:bldP spid="9" grpId="0" animBg="1"/>
      <p:bldP spid="9" grpId="1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Query Overview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9861" y="5559087"/>
            <a:ext cx="2163895" cy="30777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grandMotherOf</a:t>
            </a:r>
            <a:r>
              <a:rPr lang="en-US" sz="1400" dirty="0">
                <a:latin typeface="Consolas" panose="020B0609020204030204" pitchFamily="49" charset="0"/>
              </a:rPr>
              <a:t>(X, GM)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584757" y="4524422"/>
            <a:ext cx="3251465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(X, M), </a:t>
            </a:r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(M, GM)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81055" y="4524423"/>
            <a:ext cx="3251465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fatherOf</a:t>
            </a:r>
            <a:r>
              <a:rPr lang="en-US" sz="1400" dirty="0">
                <a:latin typeface="Consolas" panose="020B0609020204030204" pitchFamily="49" charset="0"/>
              </a:rPr>
              <a:t>(X, F), </a:t>
            </a:r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(F, GM)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5393" y="2406637"/>
            <a:ext cx="2067092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(tom, </a:t>
            </a:r>
            <a:r>
              <a:rPr lang="en-US" sz="1400" dirty="0" err="1">
                <a:latin typeface="Consolas" panose="020B0609020204030204" pitchFamily="49" charset="0"/>
              </a:rPr>
              <a:t>judy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9460" y="1935029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(dick,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4282" y="1466093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(jane,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7" name="Straight Connector 16"/>
          <p:cNvCxnSpPr>
            <a:endCxn id="14" idx="3"/>
          </p:cNvCxnSpPr>
          <p:nvPr/>
        </p:nvCxnSpPr>
        <p:spPr>
          <a:xfrm flipH="1" flipV="1">
            <a:off x="2182485" y="2560526"/>
            <a:ext cx="161215" cy="196389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5" idx="3"/>
          </p:cNvCxnSpPr>
          <p:nvPr/>
        </p:nvCxnSpPr>
        <p:spPr>
          <a:xfrm flipV="1">
            <a:off x="2343700" y="2088918"/>
            <a:ext cx="4866" cy="243550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6" idx="3"/>
          </p:cNvCxnSpPr>
          <p:nvPr/>
        </p:nvCxnSpPr>
        <p:spPr>
          <a:xfrm flipV="1">
            <a:off x="2359049" y="1619982"/>
            <a:ext cx="144339" cy="288013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93164" y="2406637"/>
            <a:ext cx="2153598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(jane,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47701" y="1935029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(dick,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57536" y="1466093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tom,judy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3" name="Straight Connector 32"/>
          <p:cNvCxnSpPr>
            <a:endCxn id="30" idx="1"/>
          </p:cNvCxnSpPr>
          <p:nvPr/>
        </p:nvCxnSpPr>
        <p:spPr>
          <a:xfrm flipH="1" flipV="1">
            <a:off x="3793164" y="2560526"/>
            <a:ext cx="190321" cy="196389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1" idx="1"/>
          </p:cNvCxnSpPr>
          <p:nvPr/>
        </p:nvCxnSpPr>
        <p:spPr>
          <a:xfrm flipH="1" flipV="1">
            <a:off x="3647701" y="2088918"/>
            <a:ext cx="338068" cy="24598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2" idx="1"/>
          </p:cNvCxnSpPr>
          <p:nvPr/>
        </p:nvCxnSpPr>
        <p:spPr>
          <a:xfrm flipH="1" flipV="1">
            <a:off x="3457536" y="1619982"/>
            <a:ext cx="528233" cy="29044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0"/>
            <a:endCxn id="10" idx="2"/>
          </p:cNvCxnSpPr>
          <p:nvPr/>
        </p:nvCxnSpPr>
        <p:spPr>
          <a:xfrm flipH="1" flipV="1">
            <a:off x="3210490" y="4832199"/>
            <a:ext cx="2741319" cy="7268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920077" y="2406634"/>
            <a:ext cx="2153598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(jane,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774614" y="1935026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(dick,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584449" y="1466090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tom,judy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53" name="Straight Connector 52"/>
          <p:cNvCxnSpPr>
            <a:endCxn id="50" idx="1"/>
          </p:cNvCxnSpPr>
          <p:nvPr/>
        </p:nvCxnSpPr>
        <p:spPr>
          <a:xfrm flipV="1">
            <a:off x="9774614" y="2560523"/>
            <a:ext cx="145463" cy="196389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1" idx="1"/>
          </p:cNvCxnSpPr>
          <p:nvPr/>
        </p:nvCxnSpPr>
        <p:spPr>
          <a:xfrm flipV="1">
            <a:off x="9774614" y="2088915"/>
            <a:ext cx="0" cy="24598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2" idx="1"/>
          </p:cNvCxnSpPr>
          <p:nvPr/>
        </p:nvCxnSpPr>
        <p:spPr>
          <a:xfrm flipH="1" flipV="1">
            <a:off x="9584449" y="1619979"/>
            <a:ext cx="190165" cy="290444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287528" y="2406637"/>
            <a:ext cx="2067092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fatherOf</a:t>
            </a:r>
            <a:r>
              <a:rPr lang="en-US" sz="1400" dirty="0">
                <a:latin typeface="Consolas" panose="020B0609020204030204" pitchFamily="49" charset="0"/>
              </a:rPr>
              <a:t>(tom, dick)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238610" y="1935029"/>
            <a:ext cx="2277225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fatherOf</a:t>
            </a:r>
            <a:r>
              <a:rPr lang="en-US" sz="1400" dirty="0">
                <a:latin typeface="Consolas" panose="020B0609020204030204" pitchFamily="49" charset="0"/>
              </a:rPr>
              <a:t>(dick, harry)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502192" y="1466093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fatherOf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jane,harry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59" name="Straight Connector 58"/>
          <p:cNvCxnSpPr>
            <a:endCxn id="56" idx="3"/>
          </p:cNvCxnSpPr>
          <p:nvPr/>
        </p:nvCxnSpPr>
        <p:spPr>
          <a:xfrm flipV="1">
            <a:off x="8136921" y="2560526"/>
            <a:ext cx="217699" cy="19638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7" idx="3"/>
          </p:cNvCxnSpPr>
          <p:nvPr/>
        </p:nvCxnSpPr>
        <p:spPr>
          <a:xfrm flipV="1">
            <a:off x="8134637" y="2088918"/>
            <a:ext cx="381198" cy="243550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58" idx="3"/>
          </p:cNvCxnSpPr>
          <p:nvPr/>
        </p:nvCxnSpPr>
        <p:spPr>
          <a:xfrm flipV="1">
            <a:off x="8132353" y="1619982"/>
            <a:ext cx="528945" cy="290443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" idx="0"/>
            <a:endCxn id="13" idx="2"/>
          </p:cNvCxnSpPr>
          <p:nvPr/>
        </p:nvCxnSpPr>
        <p:spPr>
          <a:xfrm flipV="1">
            <a:off x="5951809" y="4832200"/>
            <a:ext cx="3054979" cy="72688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306879" y="3120675"/>
            <a:ext cx="818830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   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M=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673393" y="5060092"/>
            <a:ext cx="818830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   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GM=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715215" y="5095635"/>
            <a:ext cx="818830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   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GM= 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08377" y="3120675"/>
            <a:ext cx="818830" cy="738664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   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M=   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GM= 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281900" y="3120675"/>
            <a:ext cx="818830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   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F=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0145626" y="3120675"/>
            <a:ext cx="818830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   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F=</a:t>
            </a:r>
          </a:p>
        </p:txBody>
      </p:sp>
    </p:spTree>
    <p:extLst>
      <p:ext uri="{BB962C8B-B14F-4D97-AF65-F5344CB8AC3E}">
        <p14:creationId xmlns:p14="http://schemas.microsoft.com/office/powerpoint/2010/main" val="158292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Visualizing Prolog Query Search I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9861" y="5559087"/>
            <a:ext cx="2163895" cy="30777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grandMotherOf</a:t>
            </a:r>
            <a:r>
              <a:rPr lang="en-US" sz="1400" dirty="0">
                <a:latin typeface="Consolas" panose="020B0609020204030204" pitchFamily="49" charset="0"/>
              </a:rPr>
              <a:t>(X, GM)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584757" y="4524422"/>
            <a:ext cx="3251465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(X, M), </a:t>
            </a:r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(M, GM)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5393" y="2406637"/>
            <a:ext cx="2067092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(tom, </a:t>
            </a:r>
            <a:r>
              <a:rPr lang="en-US" sz="1400" dirty="0" err="1">
                <a:latin typeface="Consolas" panose="020B0609020204030204" pitchFamily="49" charset="0"/>
              </a:rPr>
              <a:t>judy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7" name="Straight Connector 16"/>
          <p:cNvCxnSpPr>
            <a:endCxn id="14" idx="3"/>
          </p:cNvCxnSpPr>
          <p:nvPr/>
        </p:nvCxnSpPr>
        <p:spPr>
          <a:xfrm flipH="1" flipV="1">
            <a:off x="2182485" y="2560526"/>
            <a:ext cx="161215" cy="196389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93164" y="2406637"/>
            <a:ext cx="2153598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(jane,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47701" y="1935029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(dick,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57536" y="1466093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tom,judy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3" name="Straight Connector 32"/>
          <p:cNvCxnSpPr>
            <a:endCxn id="30" idx="1"/>
          </p:cNvCxnSpPr>
          <p:nvPr/>
        </p:nvCxnSpPr>
        <p:spPr>
          <a:xfrm flipH="1" flipV="1">
            <a:off x="3793164" y="2560526"/>
            <a:ext cx="190321" cy="196389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1" idx="1"/>
          </p:cNvCxnSpPr>
          <p:nvPr/>
        </p:nvCxnSpPr>
        <p:spPr>
          <a:xfrm flipH="1" flipV="1">
            <a:off x="3647701" y="2088918"/>
            <a:ext cx="338068" cy="24598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2" idx="1"/>
          </p:cNvCxnSpPr>
          <p:nvPr/>
        </p:nvCxnSpPr>
        <p:spPr>
          <a:xfrm flipH="1" flipV="1">
            <a:off x="3457536" y="1619982"/>
            <a:ext cx="528233" cy="29044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0"/>
            <a:endCxn id="10" idx="2"/>
          </p:cNvCxnSpPr>
          <p:nvPr/>
        </p:nvCxnSpPr>
        <p:spPr>
          <a:xfrm flipH="1" flipV="1">
            <a:off x="3210490" y="4832199"/>
            <a:ext cx="2741319" cy="7268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253329" y="3132176"/>
            <a:ext cx="890627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X=tom,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M=</a:t>
            </a:r>
            <a:r>
              <a:rPr lang="en-US" sz="1400" dirty="0" err="1">
                <a:latin typeface="Consolas" panose="020B0609020204030204" pitchFamily="49" charset="0"/>
              </a:rPr>
              <a:t>judy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11681" y="5069609"/>
            <a:ext cx="890627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X=?,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GM=?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052626" y="3132176"/>
            <a:ext cx="890627" cy="738664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X=tom,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M=</a:t>
            </a:r>
            <a:r>
              <a:rPr lang="en-US" sz="1400" dirty="0" err="1">
                <a:latin typeface="Consolas" panose="020B0609020204030204" pitchFamily="49" charset="0"/>
              </a:rPr>
              <a:t>judy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GM=?</a:t>
            </a:r>
          </a:p>
        </p:txBody>
      </p:sp>
      <p:sp>
        <p:nvSpPr>
          <p:cNvPr id="40" name="Flowchart: Summing Junction 39"/>
          <p:cNvSpPr/>
          <p:nvPr/>
        </p:nvSpPr>
        <p:spPr>
          <a:xfrm>
            <a:off x="5200335" y="3870840"/>
            <a:ext cx="178870" cy="178870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7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89" grpId="0"/>
      <p:bldP spid="38" grpId="0"/>
      <p:bldP spid="39" grpId="0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Visualizing Prolog Query Search II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9861" y="5559087"/>
            <a:ext cx="2163895" cy="30777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grandMotherOf</a:t>
            </a:r>
            <a:r>
              <a:rPr lang="en-US" sz="1400" dirty="0">
                <a:latin typeface="Consolas" panose="020B0609020204030204" pitchFamily="49" charset="0"/>
              </a:rPr>
              <a:t>(X, GM)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584757" y="4524422"/>
            <a:ext cx="3251465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(X, M), </a:t>
            </a:r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(M, GM)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9460" y="1935029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(dick,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20" name="Straight Connector 19"/>
          <p:cNvCxnSpPr>
            <a:endCxn id="15" idx="3"/>
          </p:cNvCxnSpPr>
          <p:nvPr/>
        </p:nvCxnSpPr>
        <p:spPr>
          <a:xfrm flipV="1">
            <a:off x="2343700" y="2088918"/>
            <a:ext cx="4866" cy="243550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93164" y="2406637"/>
            <a:ext cx="2153598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(jane,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47701" y="1935029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(dick,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57536" y="1466093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tom,judy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3" name="Straight Connector 32"/>
          <p:cNvCxnSpPr>
            <a:endCxn id="30" idx="1"/>
          </p:cNvCxnSpPr>
          <p:nvPr/>
        </p:nvCxnSpPr>
        <p:spPr>
          <a:xfrm flipH="1" flipV="1">
            <a:off x="3793164" y="2560526"/>
            <a:ext cx="190321" cy="196389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1" idx="1"/>
          </p:cNvCxnSpPr>
          <p:nvPr/>
        </p:nvCxnSpPr>
        <p:spPr>
          <a:xfrm flipH="1" flipV="1">
            <a:off x="3647701" y="2088918"/>
            <a:ext cx="338068" cy="24598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2" idx="1"/>
          </p:cNvCxnSpPr>
          <p:nvPr/>
        </p:nvCxnSpPr>
        <p:spPr>
          <a:xfrm flipH="1" flipV="1">
            <a:off x="3457536" y="1619982"/>
            <a:ext cx="528233" cy="29044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0"/>
            <a:endCxn id="10" idx="2"/>
          </p:cNvCxnSpPr>
          <p:nvPr/>
        </p:nvCxnSpPr>
        <p:spPr>
          <a:xfrm flipH="1" flipV="1">
            <a:off x="3210490" y="4832199"/>
            <a:ext cx="2741319" cy="7268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298430" y="3070772"/>
            <a:ext cx="969932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X=dick,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M=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73393" y="5060092"/>
            <a:ext cx="818830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   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GM=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28168" y="3070772"/>
            <a:ext cx="969932" cy="738664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X=dick,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M=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GM=?</a:t>
            </a:r>
          </a:p>
        </p:txBody>
      </p:sp>
      <p:sp>
        <p:nvSpPr>
          <p:cNvPr id="39" name="Flowchart: Summing Junction 38"/>
          <p:cNvSpPr/>
          <p:nvPr/>
        </p:nvSpPr>
        <p:spPr>
          <a:xfrm>
            <a:off x="5200335" y="3870840"/>
            <a:ext cx="178870" cy="178870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89" grpId="0"/>
      <p:bldP spid="38" grpId="0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60292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91055" y="1746160"/>
            <a:ext cx="109241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There is a famous text book entitled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“Algorithms + Data Structures = Programs”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This formula represents well the conventional approach to programming that most programming languages support.</a:t>
            </a:r>
          </a:p>
        </p:txBody>
      </p:sp>
      <p:sp>
        <p:nvSpPr>
          <p:cNvPr id="6" name="Rectangle 5"/>
          <p:cNvSpPr/>
          <p:nvPr/>
        </p:nvSpPr>
        <p:spPr>
          <a:xfrm>
            <a:off x="691055" y="855307"/>
            <a:ext cx="9686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Prolog presents a view of programming that is very different from most other programming languages.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91054" y="3152938"/>
            <a:ext cx="106515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Prolog there is an alternative rule of programming:</a:t>
            </a:r>
          </a:p>
          <a:p>
            <a:pPr marR="0"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“Algorithms = Logic + Control”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This rule encompasses a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non-procedural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view of programming.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70590" y="4412719"/>
            <a:ext cx="1044465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Logic (what the program is to compute) comes first.</a:t>
            </a:r>
          </a:p>
          <a:p>
            <a:pPr marL="342900" marR="0" lvl="0" indent="-342900"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Then control (how to implement the logic) is considered.</a:t>
            </a:r>
          </a:p>
          <a:p>
            <a:pPr marL="342900" marR="0" lvl="0" indent="-342900"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Prolog we program the logic of a program, but the Prolog system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automatically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implements the control.</a:t>
            </a:r>
          </a:p>
          <a:p>
            <a:pPr marL="342900" marR="0" lvl="0" indent="-342900"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Logic is essential—control is just efficiency.</a:t>
            </a:r>
          </a:p>
        </p:txBody>
      </p:sp>
    </p:spTree>
    <p:extLst>
      <p:ext uri="{BB962C8B-B14F-4D97-AF65-F5344CB8AC3E}">
        <p14:creationId xmlns:p14="http://schemas.microsoft.com/office/powerpoint/2010/main" val="39131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Visualizing Prolog Query Search III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9861" y="5559087"/>
            <a:ext cx="2163895" cy="30777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grandMotherOf</a:t>
            </a:r>
            <a:r>
              <a:rPr lang="en-US" sz="1400" dirty="0">
                <a:latin typeface="Consolas" panose="020B0609020204030204" pitchFamily="49" charset="0"/>
              </a:rPr>
              <a:t>(X, GM)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584757" y="4524422"/>
            <a:ext cx="3251465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(X, M), </a:t>
            </a:r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(M, GM)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4282" y="1466093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(jane,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23" name="Straight Connector 22"/>
          <p:cNvCxnSpPr>
            <a:endCxn id="16" idx="3"/>
          </p:cNvCxnSpPr>
          <p:nvPr/>
        </p:nvCxnSpPr>
        <p:spPr>
          <a:xfrm flipV="1">
            <a:off x="2359049" y="1619982"/>
            <a:ext cx="144339" cy="288013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93164" y="2406637"/>
            <a:ext cx="2153598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(jane,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47701" y="1935029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(dick,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55252" y="1466093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tom,judy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3" name="Straight Connector 32"/>
          <p:cNvCxnSpPr>
            <a:endCxn id="30" idx="1"/>
          </p:cNvCxnSpPr>
          <p:nvPr/>
        </p:nvCxnSpPr>
        <p:spPr>
          <a:xfrm flipH="1" flipV="1">
            <a:off x="3793164" y="2560526"/>
            <a:ext cx="190321" cy="196389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1" idx="1"/>
          </p:cNvCxnSpPr>
          <p:nvPr/>
        </p:nvCxnSpPr>
        <p:spPr>
          <a:xfrm flipH="1" flipV="1">
            <a:off x="3647701" y="2088918"/>
            <a:ext cx="338068" cy="24598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2" idx="1"/>
          </p:cNvCxnSpPr>
          <p:nvPr/>
        </p:nvCxnSpPr>
        <p:spPr>
          <a:xfrm flipH="1" flipV="1">
            <a:off x="3455252" y="1619982"/>
            <a:ext cx="528233" cy="29044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0"/>
            <a:endCxn id="10" idx="2"/>
          </p:cNvCxnSpPr>
          <p:nvPr/>
        </p:nvCxnSpPr>
        <p:spPr>
          <a:xfrm flipH="1" flipV="1">
            <a:off x="3210490" y="4832199"/>
            <a:ext cx="2741319" cy="7268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387283" y="3120675"/>
            <a:ext cx="1038781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X=jane,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M=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73393" y="5060092"/>
            <a:ext cx="818830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   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GM=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50470" y="3120675"/>
            <a:ext cx="1038781" cy="738664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X=jane,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M=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GM= </a:t>
            </a:r>
          </a:p>
        </p:txBody>
      </p:sp>
      <p:sp>
        <p:nvSpPr>
          <p:cNvPr id="39" name="Flowchart: Summing Junction 38"/>
          <p:cNvSpPr/>
          <p:nvPr/>
        </p:nvSpPr>
        <p:spPr>
          <a:xfrm>
            <a:off x="5200335" y="3870840"/>
            <a:ext cx="178870" cy="178870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0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89" grpId="0"/>
      <p:bldP spid="38" grpId="0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Visualizing Prolog Query Search IV: New Rule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9861" y="5559087"/>
            <a:ext cx="2163895" cy="30777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grandMotherOf</a:t>
            </a:r>
            <a:r>
              <a:rPr lang="en-US" sz="1400" dirty="0">
                <a:latin typeface="Consolas" panose="020B0609020204030204" pitchFamily="49" charset="0"/>
              </a:rPr>
              <a:t>(X, GM)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584757" y="4524422"/>
            <a:ext cx="3251465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(X, M), </a:t>
            </a:r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(M, GM)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81055" y="4524423"/>
            <a:ext cx="3251465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fatherOf</a:t>
            </a:r>
            <a:r>
              <a:rPr lang="en-US" sz="1400" dirty="0">
                <a:latin typeface="Consolas" panose="020B0609020204030204" pitchFamily="49" charset="0"/>
              </a:rPr>
              <a:t>(X, F), </a:t>
            </a:r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(F, GM)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5393" y="2406637"/>
            <a:ext cx="2067092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(tom, </a:t>
            </a:r>
            <a:r>
              <a:rPr lang="en-US" sz="1400" dirty="0" err="1">
                <a:latin typeface="Consolas" panose="020B0609020204030204" pitchFamily="49" charset="0"/>
              </a:rPr>
              <a:t>judy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9460" y="1935029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(dick,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4282" y="1466093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(jane,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7" name="Straight Connector 16"/>
          <p:cNvCxnSpPr>
            <a:endCxn id="14" idx="3"/>
          </p:cNvCxnSpPr>
          <p:nvPr/>
        </p:nvCxnSpPr>
        <p:spPr>
          <a:xfrm flipH="1" flipV="1">
            <a:off x="2182485" y="2560526"/>
            <a:ext cx="161215" cy="196389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5" idx="3"/>
          </p:cNvCxnSpPr>
          <p:nvPr/>
        </p:nvCxnSpPr>
        <p:spPr>
          <a:xfrm flipV="1">
            <a:off x="2343700" y="2088918"/>
            <a:ext cx="4866" cy="243550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6" idx="3"/>
          </p:cNvCxnSpPr>
          <p:nvPr/>
        </p:nvCxnSpPr>
        <p:spPr>
          <a:xfrm flipV="1">
            <a:off x="2359049" y="1619982"/>
            <a:ext cx="144339" cy="288013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93164" y="2406637"/>
            <a:ext cx="2153598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(jane,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47701" y="1935029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(dick,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57536" y="1466093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tom,judy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3" name="Straight Connector 32"/>
          <p:cNvCxnSpPr>
            <a:endCxn id="30" idx="1"/>
          </p:cNvCxnSpPr>
          <p:nvPr/>
        </p:nvCxnSpPr>
        <p:spPr>
          <a:xfrm flipH="1" flipV="1">
            <a:off x="3793164" y="2560526"/>
            <a:ext cx="190321" cy="196389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1" idx="1"/>
          </p:cNvCxnSpPr>
          <p:nvPr/>
        </p:nvCxnSpPr>
        <p:spPr>
          <a:xfrm flipH="1" flipV="1">
            <a:off x="3647701" y="2088918"/>
            <a:ext cx="338068" cy="24598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2" idx="1"/>
          </p:cNvCxnSpPr>
          <p:nvPr/>
        </p:nvCxnSpPr>
        <p:spPr>
          <a:xfrm flipH="1" flipV="1">
            <a:off x="3457536" y="1619982"/>
            <a:ext cx="528233" cy="29044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0"/>
            <a:endCxn id="10" idx="2"/>
          </p:cNvCxnSpPr>
          <p:nvPr/>
        </p:nvCxnSpPr>
        <p:spPr>
          <a:xfrm flipH="1" flipV="1">
            <a:off x="3210490" y="4832199"/>
            <a:ext cx="2741319" cy="7268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920077" y="2406634"/>
            <a:ext cx="2153598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(jane,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774614" y="1935026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(dick,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584449" y="1466090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tom,judy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53" name="Straight Connector 52"/>
          <p:cNvCxnSpPr>
            <a:endCxn id="50" idx="1"/>
          </p:cNvCxnSpPr>
          <p:nvPr/>
        </p:nvCxnSpPr>
        <p:spPr>
          <a:xfrm flipV="1">
            <a:off x="9774614" y="2560523"/>
            <a:ext cx="145463" cy="196389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1" idx="1"/>
          </p:cNvCxnSpPr>
          <p:nvPr/>
        </p:nvCxnSpPr>
        <p:spPr>
          <a:xfrm flipV="1">
            <a:off x="9774614" y="2088915"/>
            <a:ext cx="0" cy="24598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2" idx="1"/>
          </p:cNvCxnSpPr>
          <p:nvPr/>
        </p:nvCxnSpPr>
        <p:spPr>
          <a:xfrm flipH="1" flipV="1">
            <a:off x="9584449" y="1619979"/>
            <a:ext cx="190165" cy="290444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287528" y="2406637"/>
            <a:ext cx="2067092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fatherOf</a:t>
            </a:r>
            <a:r>
              <a:rPr lang="en-US" sz="1400" dirty="0">
                <a:latin typeface="Consolas" panose="020B0609020204030204" pitchFamily="49" charset="0"/>
              </a:rPr>
              <a:t>(tom, dick)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238610" y="1935029"/>
            <a:ext cx="2277225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fatherOf</a:t>
            </a:r>
            <a:r>
              <a:rPr lang="en-US" sz="1400" dirty="0">
                <a:latin typeface="Consolas" panose="020B0609020204030204" pitchFamily="49" charset="0"/>
              </a:rPr>
              <a:t>(dick, harry)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502192" y="1466093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fatherOf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jane,harry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59" name="Straight Connector 58"/>
          <p:cNvCxnSpPr>
            <a:endCxn id="56" idx="3"/>
          </p:cNvCxnSpPr>
          <p:nvPr/>
        </p:nvCxnSpPr>
        <p:spPr>
          <a:xfrm flipV="1">
            <a:off x="8136921" y="2560526"/>
            <a:ext cx="217699" cy="19638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7" idx="3"/>
          </p:cNvCxnSpPr>
          <p:nvPr/>
        </p:nvCxnSpPr>
        <p:spPr>
          <a:xfrm flipV="1">
            <a:off x="8134637" y="2088918"/>
            <a:ext cx="381198" cy="243550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58" idx="3"/>
          </p:cNvCxnSpPr>
          <p:nvPr/>
        </p:nvCxnSpPr>
        <p:spPr>
          <a:xfrm flipV="1">
            <a:off x="8132353" y="1619982"/>
            <a:ext cx="528945" cy="290443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" idx="0"/>
            <a:endCxn id="13" idx="2"/>
          </p:cNvCxnSpPr>
          <p:nvPr/>
        </p:nvCxnSpPr>
        <p:spPr>
          <a:xfrm flipV="1">
            <a:off x="5951809" y="4832200"/>
            <a:ext cx="3054979" cy="72688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306879" y="3120675"/>
            <a:ext cx="818830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   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M= 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673393" y="5060092"/>
            <a:ext cx="818830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   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GM=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715215" y="5095635"/>
            <a:ext cx="818830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   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GM= 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08377" y="3120675"/>
            <a:ext cx="818830" cy="738664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   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M=   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GM= 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281900" y="3120675"/>
            <a:ext cx="818830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   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F= 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0145626" y="3120675"/>
            <a:ext cx="818830" cy="738664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   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F=   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GM= </a:t>
            </a:r>
          </a:p>
        </p:txBody>
      </p:sp>
      <p:sp>
        <p:nvSpPr>
          <p:cNvPr id="38" name="Flowchart: Summing Junction 37"/>
          <p:cNvSpPr/>
          <p:nvPr/>
        </p:nvSpPr>
        <p:spPr>
          <a:xfrm>
            <a:off x="3092614" y="4588875"/>
            <a:ext cx="178870" cy="178870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30" grpId="0" animBg="1"/>
      <p:bldP spid="31" grpId="0" animBg="1"/>
      <p:bldP spid="32" grpId="0" animBg="1"/>
      <p:bldP spid="89" grpId="0"/>
      <p:bldP spid="94" grpId="0"/>
      <p:bldP spid="9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Visualizing Prolog Query Search V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9861" y="5559087"/>
            <a:ext cx="2163895" cy="30777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grandMotherOf</a:t>
            </a:r>
            <a:r>
              <a:rPr lang="en-US" sz="1400" dirty="0">
                <a:latin typeface="Consolas" panose="020B0609020204030204" pitchFamily="49" charset="0"/>
              </a:rPr>
              <a:t>(X, GM)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381055" y="4524423"/>
            <a:ext cx="3251465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fatherOf</a:t>
            </a:r>
            <a:r>
              <a:rPr lang="en-US" sz="1400" dirty="0">
                <a:latin typeface="Consolas" panose="020B0609020204030204" pitchFamily="49" charset="0"/>
              </a:rPr>
              <a:t>(X, F), </a:t>
            </a:r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(F, GM)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774614" y="1935026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(dick,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584449" y="1466090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tom,judy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54" name="Straight Connector 53"/>
          <p:cNvCxnSpPr>
            <a:endCxn id="51" idx="1"/>
          </p:cNvCxnSpPr>
          <p:nvPr/>
        </p:nvCxnSpPr>
        <p:spPr>
          <a:xfrm flipV="1">
            <a:off x="9774614" y="2088915"/>
            <a:ext cx="0" cy="24598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2" idx="1"/>
          </p:cNvCxnSpPr>
          <p:nvPr/>
        </p:nvCxnSpPr>
        <p:spPr>
          <a:xfrm flipH="1" flipV="1">
            <a:off x="9584449" y="1619979"/>
            <a:ext cx="190165" cy="290444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287528" y="2406637"/>
            <a:ext cx="2067092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fatherOf</a:t>
            </a:r>
            <a:r>
              <a:rPr lang="en-US" sz="1400" dirty="0">
                <a:latin typeface="Consolas" panose="020B0609020204030204" pitchFamily="49" charset="0"/>
              </a:rPr>
              <a:t>(tom, dick)</a:t>
            </a:r>
          </a:p>
        </p:txBody>
      </p:sp>
      <p:cxnSp>
        <p:nvCxnSpPr>
          <p:cNvPr id="59" name="Straight Connector 58"/>
          <p:cNvCxnSpPr>
            <a:endCxn id="56" idx="3"/>
          </p:cNvCxnSpPr>
          <p:nvPr/>
        </p:nvCxnSpPr>
        <p:spPr>
          <a:xfrm flipV="1">
            <a:off x="8136921" y="2560526"/>
            <a:ext cx="217699" cy="19638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" idx="0"/>
            <a:endCxn id="13" idx="2"/>
          </p:cNvCxnSpPr>
          <p:nvPr/>
        </p:nvCxnSpPr>
        <p:spPr>
          <a:xfrm flipV="1">
            <a:off x="5951809" y="4832200"/>
            <a:ext cx="3054979" cy="72688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727506" y="5095635"/>
            <a:ext cx="818830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X=?,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GM=?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209202" y="3120675"/>
            <a:ext cx="891528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X=tom,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F=dick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153685" y="3120675"/>
            <a:ext cx="891528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X=tom,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F=dick,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153685" y="3545991"/>
            <a:ext cx="891528" cy="307777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GM=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mary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153685" y="3545673"/>
            <a:ext cx="891528" cy="307777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GM=?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727506" y="5095635"/>
            <a:ext cx="925579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X=tom,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GM=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mary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Smiley Face 41"/>
          <p:cNvSpPr/>
          <p:nvPr/>
        </p:nvSpPr>
        <p:spPr>
          <a:xfrm>
            <a:off x="7995351" y="5618855"/>
            <a:ext cx="283139" cy="283139"/>
          </a:xfrm>
          <a:prstGeom prst="smileyFace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1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1" grpId="0" animBg="1"/>
      <p:bldP spid="52" grpId="0" animBg="1"/>
      <p:bldP spid="52" grpId="1" animBg="1"/>
      <p:bldP spid="56" grpId="0" animBg="1"/>
      <p:bldP spid="95" grpId="0"/>
      <p:bldP spid="95" grpId="1"/>
      <p:bldP spid="98" grpId="0"/>
      <p:bldP spid="38" grpId="0"/>
      <p:bldP spid="39" grpId="0"/>
      <p:bldP spid="40" grpId="0"/>
      <p:bldP spid="40" grpId="1"/>
      <p:bldP spid="41" grpId="0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Visualizing Prolog Query Search VI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9861" y="5559087"/>
            <a:ext cx="2163895" cy="30777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grandMotherOf</a:t>
            </a:r>
            <a:r>
              <a:rPr lang="en-US" sz="1400" dirty="0">
                <a:latin typeface="Consolas" panose="020B0609020204030204" pitchFamily="49" charset="0"/>
              </a:rPr>
              <a:t>(X, GM)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381055" y="4524423"/>
            <a:ext cx="3251465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fatherOf</a:t>
            </a:r>
            <a:r>
              <a:rPr lang="en-US" sz="1400" dirty="0">
                <a:latin typeface="Consolas" panose="020B0609020204030204" pitchFamily="49" charset="0"/>
              </a:rPr>
              <a:t>(X, F), </a:t>
            </a:r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(F, GM)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87528" y="2406637"/>
            <a:ext cx="2067092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fatherOf</a:t>
            </a:r>
            <a:r>
              <a:rPr lang="en-US" sz="1400" dirty="0">
                <a:latin typeface="Consolas" panose="020B0609020204030204" pitchFamily="49" charset="0"/>
              </a:rPr>
              <a:t>(tom, dick)</a:t>
            </a:r>
          </a:p>
        </p:txBody>
      </p:sp>
      <p:cxnSp>
        <p:nvCxnSpPr>
          <p:cNvPr id="59" name="Straight Connector 58"/>
          <p:cNvCxnSpPr>
            <a:endCxn id="56" idx="3"/>
          </p:cNvCxnSpPr>
          <p:nvPr/>
        </p:nvCxnSpPr>
        <p:spPr>
          <a:xfrm flipV="1">
            <a:off x="8136921" y="2560526"/>
            <a:ext cx="217699" cy="19638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" idx="0"/>
            <a:endCxn id="13" idx="2"/>
          </p:cNvCxnSpPr>
          <p:nvPr/>
        </p:nvCxnSpPr>
        <p:spPr>
          <a:xfrm flipV="1">
            <a:off x="5951809" y="4832200"/>
            <a:ext cx="3054979" cy="72688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727506" y="5095635"/>
            <a:ext cx="818830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X=?,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GM=?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209202" y="3120675"/>
            <a:ext cx="891528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X=tom,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F=dick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153685" y="3120675"/>
            <a:ext cx="891528" cy="738664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X=tom,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F=dick,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GM=?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20077" y="2406634"/>
            <a:ext cx="2153598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(jane,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9" name="Straight Connector 18"/>
          <p:cNvCxnSpPr>
            <a:endCxn id="18" idx="1"/>
          </p:cNvCxnSpPr>
          <p:nvPr/>
        </p:nvCxnSpPr>
        <p:spPr>
          <a:xfrm flipV="1">
            <a:off x="9774614" y="2560523"/>
            <a:ext cx="145463" cy="196389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Flowchart: Summing Junction 19"/>
          <p:cNvSpPr/>
          <p:nvPr/>
        </p:nvSpPr>
        <p:spPr>
          <a:xfrm>
            <a:off x="10818006" y="3957104"/>
            <a:ext cx="178870" cy="178870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6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6" grpId="0" animBg="1"/>
      <p:bldP spid="95" grpId="0"/>
      <p:bldP spid="95" grpId="1"/>
      <p:bldP spid="98" grpId="0"/>
      <p:bldP spid="38" grpId="0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Visualizing Prolog Query Search VII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9861" y="5559087"/>
            <a:ext cx="2163895" cy="30777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grandMotherOf</a:t>
            </a:r>
            <a:r>
              <a:rPr lang="en-US" sz="1400" dirty="0">
                <a:latin typeface="Consolas" panose="020B0609020204030204" pitchFamily="49" charset="0"/>
              </a:rPr>
              <a:t>(X, GM)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381055" y="4524423"/>
            <a:ext cx="3251465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fatherOf</a:t>
            </a:r>
            <a:r>
              <a:rPr lang="en-US" sz="1400" dirty="0">
                <a:latin typeface="Consolas" panose="020B0609020204030204" pitchFamily="49" charset="0"/>
              </a:rPr>
              <a:t>(X, F), </a:t>
            </a:r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(F, GM)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920077" y="2406634"/>
            <a:ext cx="2153598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(jane,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774614" y="1935026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(dick,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584449" y="1466090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tom,judy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53" name="Straight Connector 52"/>
          <p:cNvCxnSpPr>
            <a:endCxn id="50" idx="1"/>
          </p:cNvCxnSpPr>
          <p:nvPr/>
        </p:nvCxnSpPr>
        <p:spPr>
          <a:xfrm flipV="1">
            <a:off x="9774614" y="2560523"/>
            <a:ext cx="145463" cy="196389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1" idx="1"/>
          </p:cNvCxnSpPr>
          <p:nvPr/>
        </p:nvCxnSpPr>
        <p:spPr>
          <a:xfrm flipV="1">
            <a:off x="9774614" y="2088915"/>
            <a:ext cx="0" cy="24598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2" idx="1"/>
          </p:cNvCxnSpPr>
          <p:nvPr/>
        </p:nvCxnSpPr>
        <p:spPr>
          <a:xfrm flipH="1" flipV="1">
            <a:off x="9584449" y="1619979"/>
            <a:ext cx="190165" cy="290444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238610" y="1935029"/>
            <a:ext cx="2277225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fatherOf</a:t>
            </a:r>
            <a:r>
              <a:rPr lang="en-US" sz="1400" dirty="0">
                <a:latin typeface="Consolas" panose="020B0609020204030204" pitchFamily="49" charset="0"/>
              </a:rPr>
              <a:t>(dick, harry)</a:t>
            </a:r>
          </a:p>
        </p:txBody>
      </p:sp>
      <p:cxnSp>
        <p:nvCxnSpPr>
          <p:cNvPr id="60" name="Straight Connector 59"/>
          <p:cNvCxnSpPr>
            <a:endCxn id="57" idx="3"/>
          </p:cNvCxnSpPr>
          <p:nvPr/>
        </p:nvCxnSpPr>
        <p:spPr>
          <a:xfrm flipV="1">
            <a:off x="8134637" y="2088918"/>
            <a:ext cx="381198" cy="243550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" idx="0"/>
            <a:endCxn id="13" idx="2"/>
          </p:cNvCxnSpPr>
          <p:nvPr/>
        </p:nvCxnSpPr>
        <p:spPr>
          <a:xfrm flipV="1">
            <a:off x="5951809" y="4832200"/>
            <a:ext cx="3054979" cy="72688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715215" y="5095635"/>
            <a:ext cx="818830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   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GM= 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185804" y="3120675"/>
            <a:ext cx="914926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X=dick,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F=harry    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0145626" y="3120675"/>
            <a:ext cx="999702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X=dick,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F=harry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145626" y="3583879"/>
            <a:ext cx="999702" cy="307777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GM=?</a:t>
            </a:r>
          </a:p>
        </p:txBody>
      </p:sp>
      <p:sp>
        <p:nvSpPr>
          <p:cNvPr id="22" name="Flowchart: Summing Junction 21"/>
          <p:cNvSpPr/>
          <p:nvPr/>
        </p:nvSpPr>
        <p:spPr>
          <a:xfrm>
            <a:off x="10818006" y="3957104"/>
            <a:ext cx="178870" cy="178870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4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7" grpId="0" animBg="1"/>
      <p:bldP spid="98" grpId="0"/>
      <p:bldP spid="99" grpId="0"/>
      <p:bldP spid="21" grpId="0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Visualizing Prolog Query Search VIII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9861" y="5559087"/>
            <a:ext cx="2163895" cy="30777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grandMotherOf</a:t>
            </a:r>
            <a:r>
              <a:rPr lang="en-US" sz="1400" dirty="0">
                <a:latin typeface="Consolas" panose="020B0609020204030204" pitchFamily="49" charset="0"/>
              </a:rPr>
              <a:t>(X, GM)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381055" y="4524423"/>
            <a:ext cx="3251465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fatherOf</a:t>
            </a:r>
            <a:r>
              <a:rPr lang="en-US" sz="1400" dirty="0">
                <a:latin typeface="Consolas" panose="020B0609020204030204" pitchFamily="49" charset="0"/>
              </a:rPr>
              <a:t>(X, F), </a:t>
            </a:r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(F, GM)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920077" y="2406634"/>
            <a:ext cx="2153598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(jane,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774614" y="1935026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(dick,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584449" y="1466090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tom,judy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53" name="Straight Connector 52"/>
          <p:cNvCxnSpPr>
            <a:endCxn id="50" idx="1"/>
          </p:cNvCxnSpPr>
          <p:nvPr/>
        </p:nvCxnSpPr>
        <p:spPr>
          <a:xfrm flipV="1">
            <a:off x="9774614" y="2560523"/>
            <a:ext cx="145463" cy="196389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1" idx="1"/>
          </p:cNvCxnSpPr>
          <p:nvPr/>
        </p:nvCxnSpPr>
        <p:spPr>
          <a:xfrm flipV="1">
            <a:off x="9774614" y="2088915"/>
            <a:ext cx="0" cy="24598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2" idx="1"/>
          </p:cNvCxnSpPr>
          <p:nvPr/>
        </p:nvCxnSpPr>
        <p:spPr>
          <a:xfrm flipH="1" flipV="1">
            <a:off x="9584449" y="1619979"/>
            <a:ext cx="190165" cy="290444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" idx="0"/>
            <a:endCxn id="13" idx="2"/>
          </p:cNvCxnSpPr>
          <p:nvPr/>
        </p:nvCxnSpPr>
        <p:spPr>
          <a:xfrm flipV="1">
            <a:off x="5951809" y="4832200"/>
            <a:ext cx="3054979" cy="72688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715215" y="5095635"/>
            <a:ext cx="818830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   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GM= 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180053" y="3120675"/>
            <a:ext cx="914926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X=jane,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F=harry    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0145626" y="3120675"/>
            <a:ext cx="999702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X=jane,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F=harry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145626" y="3583879"/>
            <a:ext cx="999702" cy="307777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GM=?</a:t>
            </a:r>
          </a:p>
        </p:txBody>
      </p:sp>
      <p:sp>
        <p:nvSpPr>
          <p:cNvPr id="22" name="Flowchart: Summing Junction 21"/>
          <p:cNvSpPr/>
          <p:nvPr/>
        </p:nvSpPr>
        <p:spPr>
          <a:xfrm>
            <a:off x="5862373" y="5106208"/>
            <a:ext cx="178870" cy="178870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96441" y="1466093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fatherOf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jane,harry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20" name="Straight Connector 19"/>
          <p:cNvCxnSpPr>
            <a:endCxn id="19" idx="3"/>
          </p:cNvCxnSpPr>
          <p:nvPr/>
        </p:nvCxnSpPr>
        <p:spPr>
          <a:xfrm flipV="1">
            <a:off x="8126602" y="1619982"/>
            <a:ext cx="528945" cy="290443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79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95" grpId="0"/>
      <p:bldP spid="95" grpId="1"/>
      <p:bldP spid="98" grpId="0"/>
      <p:bldP spid="98" grpId="1"/>
      <p:bldP spid="99" grpId="0"/>
      <p:bldP spid="99" grpId="1"/>
      <p:bldP spid="21" grpId="0"/>
      <p:bldP spid="21" grpId="1"/>
      <p:bldP spid="22" grpId="0" animBg="1"/>
      <p:bldP spid="19" grpId="0" animBg="1"/>
      <p:bldP spid="1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Lists</a:t>
            </a:r>
          </a:p>
        </p:txBody>
      </p:sp>
      <p:sp>
        <p:nvSpPr>
          <p:cNvPr id="2" name="Rectangle 1"/>
          <p:cNvSpPr/>
          <p:nvPr/>
        </p:nvSpPr>
        <p:spPr>
          <a:xfrm>
            <a:off x="682319" y="1167883"/>
            <a:ext cx="108846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Prolog has a notation similar 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cons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of Scheme. The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"." </a:t>
            </a:r>
            <a:r>
              <a:rPr lang="en-US" sz="22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functor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 (predicate name) acts like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cons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634" y="2823445"/>
            <a:ext cx="79962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Lists in Prolog are formed much the same way as in Scheme and ML:</a:t>
            </a:r>
            <a:endParaRPr lang="en-US" sz="2200" dirty="0"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22243" y="2066873"/>
            <a:ext cx="60877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in Prolog is essentially the same as (a . b) in Scheme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3538493" y="2082689"/>
            <a:ext cx="12731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.(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sz="2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2611" y="3683982"/>
            <a:ext cx="5724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[]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184" y="4140452"/>
            <a:ext cx="31390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.(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.(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.(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,[])))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07699" y="4140453"/>
            <a:ext cx="12731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36446" y="4159928"/>
            <a:ext cx="27697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is an abbreviation for</a:t>
            </a:r>
            <a:endParaRPr lang="en-US" sz="2200" dirty="0">
              <a:ea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36446" y="3669397"/>
            <a:ext cx="24076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empty list</a:t>
            </a:r>
            <a:endParaRPr lang="en-US" sz="2200" dirty="0"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54243" y="4953313"/>
            <a:ext cx="4935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just 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 </a:t>
            </a:r>
            <a:r>
              <a:rPr lang="en-US" dirty="0"/>
              <a:t>in Scheme is an abbreviation for</a:t>
            </a:r>
          </a:p>
          <a:p>
            <a:pPr algn="ctr"/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1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2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3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)))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6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Lists (continued)</a:t>
            </a:r>
          </a:p>
        </p:txBody>
      </p:sp>
      <p:sp>
        <p:nvSpPr>
          <p:cNvPr id="2" name="Rectangle 1"/>
          <p:cNvSpPr/>
          <p:nvPr/>
        </p:nvSpPr>
        <p:spPr>
          <a:xfrm>
            <a:off x="594128" y="3082362"/>
            <a:ext cx="102392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As in ML, "_" (underscore) can be used as a wildcard or "don’t care" symbol in matches. </a:t>
            </a:r>
            <a:endParaRPr lang="en-US" sz="2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128" y="905705"/>
            <a:ext cx="109588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The notation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[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|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]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represents a list with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matching the head of the list and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T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matching the rest of the list.</a:t>
            </a:r>
            <a:endParaRPr lang="en-US" sz="2200" dirty="0"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8524" y="1760917"/>
            <a:ext cx="7377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]]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2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]]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3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9688"/>
          <a:stretch/>
        </p:blipFill>
        <p:spPr>
          <a:xfrm>
            <a:off x="5528175" y="2402078"/>
            <a:ext cx="6345100" cy="408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63045" r="64931"/>
          <a:stretch/>
        </p:blipFill>
        <p:spPr>
          <a:xfrm>
            <a:off x="1558119" y="5326363"/>
            <a:ext cx="1941351" cy="792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11300" r="1478" b="10668"/>
          <a:stretch/>
        </p:blipFill>
        <p:spPr>
          <a:xfrm>
            <a:off x="4511103" y="5371973"/>
            <a:ext cx="2855155" cy="7008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2671" b="43447"/>
          <a:stretch/>
        </p:blipFill>
        <p:spPr>
          <a:xfrm>
            <a:off x="3826888" y="4028034"/>
            <a:ext cx="4317677" cy="971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5066"/>
          <a:stretch/>
        </p:blipFill>
        <p:spPr>
          <a:xfrm>
            <a:off x="8377891" y="5371973"/>
            <a:ext cx="2536013" cy="7676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793000" y="6359002"/>
            <a:ext cx="125858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11</a:t>
            </a:r>
          </a:p>
        </p:txBody>
      </p:sp>
    </p:spTree>
    <p:extLst>
      <p:ext uri="{BB962C8B-B14F-4D97-AF65-F5344CB8AC3E}">
        <p14:creationId xmlns:p14="http://schemas.microsoft.com/office/powerpoint/2010/main" val="11320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List Operations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476541" y="845078"/>
            <a:ext cx="110578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List operations are defined using rules and facts.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The definitions are similar to those used in Scheme or ML, but they are 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non-procedural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 That is, you do not give an execution order.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Instead, you state recursive rules and non-recursive "base cases" that characterize the operation you are defining.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7915" y="2828247"/>
            <a:ext cx="26426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([],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27915" y="4256355"/>
            <a:ext cx="76192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H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],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T3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])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T3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138817" y="2828247"/>
            <a:ext cx="42470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An empty list (argument 1) appended to any 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(argument 2) gives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L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(argument 3) as its answer.</a:t>
            </a:r>
            <a:endParaRPr lang="en-US" sz="24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1532" y="2853401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%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Base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Case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84070" y="4256355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%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Recursion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77905" y="5594327"/>
            <a:ext cx="5062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/>
              <a:t>The rest of the resulting list,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T3</a:t>
            </a:r>
            <a:r>
              <a:rPr lang="en-US" dirty="0"/>
              <a:t>, is the result of appending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T1 </a:t>
            </a:r>
            <a:r>
              <a:rPr lang="en-US" dirty="0"/>
              <a:t>(the rest of the first list) with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L2 </a:t>
            </a:r>
            <a:r>
              <a:rPr lang="en-US" dirty="0"/>
              <a:t>(the second input list).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3149185" y="3163976"/>
            <a:ext cx="148901" cy="264628"/>
          </a:xfrm>
          <a:prstGeom prst="rightBrace">
            <a:avLst>
              <a:gd name="adj1" fmla="val 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2448691" y="2954134"/>
            <a:ext cx="221754" cy="757161"/>
          </a:xfrm>
          <a:prstGeom prst="rightBrac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 rot="5400000">
            <a:off x="4631670" y="4244458"/>
            <a:ext cx="196346" cy="1058346"/>
          </a:xfrm>
          <a:prstGeom prst="rightBrace">
            <a:avLst>
              <a:gd name="adj1" fmla="val 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2897352" y="3952251"/>
            <a:ext cx="268661" cy="1664259"/>
          </a:xfrm>
          <a:prstGeom prst="rightBrac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73634" y="3425204"/>
            <a:ext cx="764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ea typeface="Times New Roman" panose="02020603050405020304" pitchFamily="18" charset="0"/>
              </a:rPr>
              <a:t>input</a:t>
            </a:r>
            <a:endParaRPr lang="en-US" sz="2400" dirty="0">
              <a:solidFill>
                <a:srgbClr val="7030A0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41377" y="3434701"/>
            <a:ext cx="929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ea typeface="Times New Roman" panose="02020603050405020304" pitchFamily="18" charset="0"/>
              </a:rPr>
              <a:t>output</a:t>
            </a:r>
            <a:endParaRPr lang="en-US" sz="2400" dirty="0">
              <a:solidFill>
                <a:srgbClr val="FF0000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48723" y="4937704"/>
            <a:ext cx="764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ea typeface="Times New Roman" panose="02020603050405020304" pitchFamily="18" charset="0"/>
              </a:rPr>
              <a:t>input</a:t>
            </a:r>
            <a:endParaRPr lang="en-US" sz="2400" dirty="0">
              <a:solidFill>
                <a:srgbClr val="7030A0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65225" y="4947201"/>
            <a:ext cx="929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ea typeface="Times New Roman" panose="02020603050405020304" pitchFamily="18" charset="0"/>
              </a:rPr>
              <a:t>output</a:t>
            </a:r>
            <a:endParaRPr lang="en-US" sz="2400" dirty="0">
              <a:solidFill>
                <a:srgbClr val="FF0000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8753" y="5594327"/>
            <a:ext cx="50097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If we take a list that begins with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and has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T1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 the rest of the list and append it to a list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L2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then the resulting appended list will begin with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0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6" grpId="0"/>
      <p:bldP spid="8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Example:</a:t>
            </a:r>
            <a:r>
              <a:rPr lang="en-US" sz="3600" dirty="0">
                <a:latin typeface="Consolas" panose="020B0609020204030204" pitchFamily="49" charset="0"/>
              </a:rPr>
              <a:t> append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439" y="796720"/>
            <a:ext cx="26426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([],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439" y="1273340"/>
            <a:ext cx="76192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H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],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T3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])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T3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06" y="2230916"/>
            <a:ext cx="4582163" cy="4944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6492" y="2954775"/>
            <a:ext cx="808865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With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 = 1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T1 = []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L2 = [2, 3]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and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T3 = [2, 3]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it must be the case: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([],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[2, 3]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[2, 3]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is true and fact (1) says that this is so.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0127" b="61962"/>
          <a:stretch/>
        </p:blipFill>
        <p:spPr>
          <a:xfrm>
            <a:off x="1122206" y="4798895"/>
            <a:ext cx="4367333" cy="492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54185" b="5984"/>
          <a:stretch/>
        </p:blipFill>
        <p:spPr>
          <a:xfrm>
            <a:off x="6647668" y="5290906"/>
            <a:ext cx="4859414" cy="5152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93000" y="6359002"/>
            <a:ext cx="125858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12</a:t>
            </a:r>
          </a:p>
        </p:txBody>
      </p:sp>
    </p:spTree>
    <p:extLst>
      <p:ext uri="{BB962C8B-B14F-4D97-AF65-F5344CB8AC3E}">
        <p14:creationId xmlns:p14="http://schemas.microsoft.com/office/powerpoint/2010/main" val="181871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Logic Programming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751943" y="1595823"/>
            <a:ext cx="1113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Prolog implements logic programming; in fact,</a:t>
            </a:r>
            <a:r>
              <a:rPr lang="en-US" sz="2000" dirty="0">
                <a:latin typeface="Consolas" panose="020B0609020204030204" pitchFamily="49" charset="0"/>
              </a:rPr>
              <a:t> Prolog </a:t>
            </a:r>
            <a:r>
              <a:rPr lang="en-US" sz="2000" dirty="0"/>
              <a:t>means</a:t>
            </a:r>
            <a:r>
              <a:rPr lang="en-US" sz="2000" i="1" dirty="0"/>
              <a:t> Programming in Logic</a:t>
            </a:r>
            <a:r>
              <a:rPr lang="en-US" sz="20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751943" y="2256785"/>
            <a:ext cx="107962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In Prolog programs are statements of rules and facts.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751943" y="2964337"/>
            <a:ext cx="10390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Program execution is deduction—can an answer be inferred from known rules and facts.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31731" y="4019719"/>
            <a:ext cx="3285797" cy="2131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fatherOf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(tom, dick).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300"/>
              </a:spcAft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fatherOf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(dick, harry).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300"/>
              </a:spcAft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fatherOf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(jane, harry).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300"/>
              </a:spcAft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(tom,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judy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).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300"/>
              </a:spcAft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(dick,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mary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).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300"/>
              </a:spcAft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(jane,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mary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).</a:t>
            </a:r>
            <a:endParaRPr lang="en-US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82760" y="4582187"/>
            <a:ext cx="642707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symbols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fatherOf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motherOf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are predicates.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symbols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tom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dick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harry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judy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mary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jane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are atoms.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19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Inverting Inputs and Outputs</a:t>
            </a:r>
          </a:p>
        </p:txBody>
      </p:sp>
      <p:sp>
        <p:nvSpPr>
          <p:cNvPr id="2" name="Rectangle 1"/>
          <p:cNvSpPr/>
          <p:nvPr/>
        </p:nvSpPr>
        <p:spPr>
          <a:xfrm>
            <a:off x="620430" y="1371714"/>
            <a:ext cx="108211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In Prolog the division between "inputs" and "outputs" is intentionally vague. We can exploit this.</a:t>
            </a:r>
            <a:endParaRPr lang="en-US" sz="24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0430" y="2388406"/>
            <a:ext cx="108211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It is often possible to "invert" a query and ask what </a:t>
            </a:r>
            <a:r>
              <a:rPr lang="en-US" sz="2400" i="1" dirty="0">
                <a:solidFill>
                  <a:srgbClr val="000000"/>
                </a:solidFill>
                <a:ea typeface="Times New Roman" panose="02020603050405020304" pitchFamily="18" charset="0"/>
              </a:rPr>
              <a:t>input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would compute a given </a:t>
            </a:r>
            <a:r>
              <a:rPr lang="en-US" sz="2400" i="1" dirty="0">
                <a:solidFill>
                  <a:srgbClr val="000000"/>
                </a:solidFill>
                <a:ea typeface="Times New Roman" panose="02020603050405020304" pitchFamily="18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5448" y="3567678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]).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0429" y="4642210"/>
            <a:ext cx="109120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This asks Prolog to find a 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X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such that if we 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X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we will 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. </a:t>
            </a:r>
            <a:endParaRPr lang="en-US" sz="2400" dirty="0">
              <a:ea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641" y="3458631"/>
            <a:ext cx="3210562" cy="5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8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Inverting Inputs and Outputs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8193804" y="968293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]).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316" y="2414623"/>
            <a:ext cx="86023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How does it choose this answer?</a:t>
            </a:r>
            <a:endParaRPr lang="en-US" sz="2400" dirty="0">
              <a:ea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Prolog tries to match the query against Fact (1).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Fact (1) doesn’t match (the first arguments differ)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01" y="1568175"/>
            <a:ext cx="3210562" cy="5858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804" t="9275" b="12923"/>
          <a:stretch/>
        </p:blipFill>
        <p:spPr>
          <a:xfrm>
            <a:off x="614855" y="985232"/>
            <a:ext cx="6368645" cy="66215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118018" y="3304894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]).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18018" y="2536993"/>
            <a:ext cx="2642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([],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9283451" y="2893757"/>
            <a:ext cx="0" cy="475417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175436" y="3014931"/>
            <a:ext cx="216030" cy="233068"/>
            <a:chOff x="10386249" y="5554639"/>
            <a:chExt cx="216030" cy="233068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10386249" y="5554639"/>
              <a:ext cx="216030" cy="233068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0386249" y="5554639"/>
              <a:ext cx="216030" cy="233068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solid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332315" y="4062845"/>
            <a:ext cx="11395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We try to match rule (2) (Prolog would perform this exhaustive search even if Fact 1 failed /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succeeeded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).</a:t>
            </a:r>
            <a:endParaRPr lang="en-US" sz="2400" dirty="0">
              <a:ea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645186" y="2249152"/>
            <a:ext cx="10921742" cy="754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5186" y="4643935"/>
            <a:ext cx="3991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T3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45186" y="6323813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]).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75395" y="5198150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Times New Roman" panose="02020603050405020304" pitchFamily="18" charset="0"/>
              </a:rPr>
              <a:t>H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ea typeface="Times New Roman" panose="02020603050405020304" pitchFamily="18" charset="0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76552" y="5567482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dirty="0">
                <a:solidFill>
                  <a:srgbClr val="FF0000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[]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31159" y="5170853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L2</a:t>
            </a:r>
            <a:r>
              <a:rPr lang="en-US" dirty="0">
                <a:solidFill>
                  <a:srgbClr val="FF0000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04275" y="5219286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T3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[2,3]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30466" y="5067322"/>
            <a:ext cx="4305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'Substituting' / Solving the body of Rule (2): 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106057" y="4654549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T3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465255" y="5506319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[]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[2,3]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317999" y="6139147"/>
            <a:ext cx="404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This tells us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L2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[2,3]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. Our answer!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602441" y="4746834"/>
            <a:ext cx="1" cy="15875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93000" y="6359002"/>
            <a:ext cx="125858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13</a:t>
            </a:r>
          </a:p>
        </p:txBody>
      </p:sp>
    </p:spTree>
    <p:extLst>
      <p:ext uri="{BB962C8B-B14F-4D97-AF65-F5344CB8AC3E}">
        <p14:creationId xmlns:p14="http://schemas.microsoft.com/office/powerpoint/2010/main" val="205643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30" grpId="0"/>
      <p:bldP spid="32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570919" y="69597"/>
            <a:ext cx="10940308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Member Relation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11146" y="1094408"/>
            <a:ext cx="109000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A common predicate when manipulating lists is a membership test—is a given value in a list?</a:t>
            </a:r>
            <a:endParaRPr lang="en-US" sz="2200" dirty="0">
              <a:ea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An “obvious” definition is a recursive one similar to what we might program in Scheme or ML:</a:t>
            </a: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983137" y="3009181"/>
            <a:ext cx="46292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member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]).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53974" y="2912809"/>
            <a:ext cx="54799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is a member of the second argument (a list) 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matches the head of the list.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83137" y="3849652"/>
            <a:ext cx="5121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member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]) :-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member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8800" y="2186096"/>
            <a:ext cx="2014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Definitions state: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553974" y="3762294"/>
            <a:ext cx="4612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is (recursively) a member of the rest of the list.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10483" y="4863747"/>
            <a:ext cx="95014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Note: we do not have to "tell" Prolog that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X 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cannot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be a member of an empty list—if we don’t tell Prolog that something is true, it automatically assumes that it must be false.</a:t>
            </a:r>
            <a:endParaRPr lang="en-US" sz="24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93000" y="6359002"/>
            <a:ext cx="125858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14</a:t>
            </a:r>
          </a:p>
        </p:txBody>
      </p:sp>
    </p:spTree>
    <p:extLst>
      <p:ext uri="{BB962C8B-B14F-4D97-AF65-F5344CB8AC3E}">
        <p14:creationId xmlns:p14="http://schemas.microsoft.com/office/powerpoint/2010/main" val="180715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570919" y="69597"/>
            <a:ext cx="10940308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/>
              <a:t>Exhaustive Member Search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7256" y="4317242"/>
            <a:ext cx="53533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We can thus use the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member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relation to cycle through a list.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983137" y="3284867"/>
            <a:ext cx="46292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1" y="141937"/>
            <a:ext cx="4183163" cy="7748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760" y="4908528"/>
            <a:ext cx="3149456" cy="159441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67256" y="1304514"/>
            <a:ext cx="66669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We can use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member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for its classic interpretation as a Boolean function: is a value in a given list?</a:t>
            </a:r>
            <a:endParaRPr lang="en-US" sz="2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b="48835"/>
          <a:stretch/>
        </p:blipFill>
        <p:spPr>
          <a:xfrm>
            <a:off x="7539963" y="1918158"/>
            <a:ext cx="3680630" cy="7668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t="62867"/>
          <a:stretch/>
        </p:blipFill>
        <p:spPr>
          <a:xfrm>
            <a:off x="7550232" y="1188256"/>
            <a:ext cx="3680630" cy="55651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67256" y="3047525"/>
            <a:ext cx="66669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What if a particular value occurs multiple times in a list?</a:t>
            </a:r>
            <a:endParaRPr lang="en-US" sz="2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963" y="3130187"/>
            <a:ext cx="3960995" cy="1227802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157385" y="4372330"/>
            <a:ext cx="50547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(This seems inefficient in some situations.)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93000" y="6359002"/>
            <a:ext cx="125858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15</a:t>
            </a:r>
          </a:p>
        </p:txBody>
      </p:sp>
    </p:spTree>
    <p:extLst>
      <p:ext uri="{BB962C8B-B14F-4D97-AF65-F5344CB8AC3E}">
        <p14:creationId xmlns:p14="http://schemas.microsoft.com/office/powerpoint/2010/main" val="48386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26" grpId="0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570920" y="69597"/>
            <a:ext cx="10968157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Member Relation (continued)</a:t>
            </a:r>
          </a:p>
        </p:txBody>
      </p:sp>
      <p:sp>
        <p:nvSpPr>
          <p:cNvPr id="2" name="Rectangle 1"/>
          <p:cNvSpPr/>
          <p:nvPr/>
        </p:nvSpPr>
        <p:spPr>
          <a:xfrm>
            <a:off x="742658" y="994804"/>
            <a:ext cx="1085211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Since inputs and outputs in a relation are blurred, we can use member in an unexpected way—to iterate through a list of values.</a:t>
            </a:r>
            <a:endParaRPr lang="en-US" sz="2000" dirty="0"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If we want to know if any member of a 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satisfies a predicate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p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we can write: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62160" y="2340190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member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L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sz="2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2657" y="3005967"/>
            <a:ext cx="10852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There is no explicit iteration or searching in Prolog.</a:t>
            </a:r>
          </a:p>
        </p:txBody>
      </p:sp>
      <p:sp>
        <p:nvSpPr>
          <p:cNvPr id="6" name="Rectangle 5"/>
          <p:cNvSpPr/>
          <p:nvPr/>
        </p:nvSpPr>
        <p:spPr>
          <a:xfrm>
            <a:off x="742656" y="3724468"/>
            <a:ext cx="108521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We simply ask Prolog to find an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X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such that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member(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is true 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is 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) 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p(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) is true. Backtracking will find the "right" value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(if any such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exists).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2657" y="4882994"/>
            <a:ext cx="4038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Identify all numbers in a list: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93000" y="6359002"/>
            <a:ext cx="125858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061" r="2361"/>
          <a:stretch/>
        </p:blipFill>
        <p:spPr>
          <a:xfrm>
            <a:off x="6302340" y="5376342"/>
            <a:ext cx="1274851" cy="1029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67883" y="488299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"hi"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4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3.14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0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Sorting Algorithms</a:t>
            </a:r>
          </a:p>
        </p:txBody>
      </p:sp>
      <p:sp>
        <p:nvSpPr>
          <p:cNvPr id="2" name="Rectangle 1"/>
          <p:cNvSpPr/>
          <p:nvPr/>
        </p:nvSpPr>
        <p:spPr>
          <a:xfrm>
            <a:off x="604343" y="981584"/>
            <a:ext cx="109596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Sorting algorithms are good examples of Prolog’s definitional capabilities.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In a Prolog definition the “logic” of a sorting algorithm is apparent, stripped of the cumbersome details of data structures and control structures that dominate algorithms in other programming languages.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Consider the simplest, yet naïve, sort imaginable: a permutation sort.</a:t>
            </a:r>
          </a:p>
        </p:txBody>
      </p:sp>
      <p:sp>
        <p:nvSpPr>
          <p:cNvPr id="3" name="Rectangle 2"/>
          <p:cNvSpPr/>
          <p:nvPr/>
        </p:nvSpPr>
        <p:spPr>
          <a:xfrm>
            <a:off x="604343" y="4603398"/>
            <a:ext cx="5418085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We can implement this concept directly in Prolog: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lphaLcParenR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Permute an input list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lphaLcParenR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Check if it is in sorted order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Repeat (a) and (b) until a sorting is found.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0655" y="2948020"/>
            <a:ext cx="877876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Sorting a list L requires two things: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1714500" lvl="3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The sorting is a permutation (a reordering) of the values in L.</a:t>
            </a:r>
          </a:p>
          <a:p>
            <a:pPr marL="1714500" lvl="3" indent="-342900"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The values are “in order” (ascending or descending).</a:t>
            </a:r>
          </a:p>
        </p:txBody>
      </p:sp>
    </p:spTree>
    <p:extLst>
      <p:ext uri="{BB962C8B-B14F-4D97-AF65-F5344CB8AC3E}">
        <p14:creationId xmlns:p14="http://schemas.microsoft.com/office/powerpoint/2010/main" val="182774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Permutations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43759" y="9473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How are permutations defined in Prolog?</a:t>
            </a:r>
          </a:p>
        </p:txBody>
      </p:sp>
      <p:sp>
        <p:nvSpPr>
          <p:cNvPr id="3" name="Rectangle 2"/>
          <p:cNvSpPr/>
          <p:nvPr/>
        </p:nvSpPr>
        <p:spPr>
          <a:xfrm>
            <a:off x="5720256" y="9473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In most languages generating permutations is non-trivial—you need data structures to store the permutations you are generating and control structures to visit all permutations in some order.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3758" y="4176582"/>
            <a:ext cx="61423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list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is a permutation of</a:t>
            </a:r>
            <a:r>
              <a:rPr lang="en-US" dirty="0"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] </a:t>
            </a:r>
            <a:r>
              <a:rPr lang="en-US" dirty="0"/>
              <a:t>if: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L </a:t>
            </a:r>
            <a:r>
              <a:rPr lang="en-US" dirty="0"/>
              <a:t>may be partitioned into two lists,</a:t>
            </a:r>
            <a:r>
              <a:rPr lang="en-US" dirty="0">
                <a:solidFill>
                  <a:srgbClr val="EBA9E6"/>
                </a:solidFill>
              </a:rPr>
              <a:t> V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</a:rPr>
              <a:t> |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U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. (That is,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is somewhere in the "middle" 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L</a:t>
            </a:r>
            <a:r>
              <a:rPr lang="en-US" dirty="0"/>
              <a:t>).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Lists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9E6"/>
                </a:solidFill>
              </a:rPr>
              <a:t>V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(all 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except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dirty="0"/>
              <a:t>) may be appended into list</a:t>
            </a:r>
            <a:r>
              <a:rPr lang="en-US" dirty="0">
                <a:solidFill>
                  <a:srgbClr val="0BC9E9"/>
                </a:solidFill>
                <a:latin typeface="Consolas" panose="020B0609020204030204" pitchFamily="49" charset="0"/>
              </a:rPr>
              <a:t> W</a:t>
            </a:r>
            <a:r>
              <a:rPr lang="en-US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List</a:t>
            </a:r>
            <a:r>
              <a:rPr lang="en-US" dirty="0">
                <a:solidFill>
                  <a:srgbClr val="0BC9E9"/>
                </a:solidFill>
                <a:latin typeface="Consolas" panose="020B0609020204030204" pitchFamily="49" charset="0"/>
              </a:rPr>
              <a:t> W </a:t>
            </a:r>
            <a:r>
              <a:rPr lang="en-US" dirty="0"/>
              <a:t>may be permuted into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759" y="2398621"/>
            <a:ext cx="7999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In Prolog, permutations are defined quite concisely, though with a bit of subtlety: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6529" y="2841777"/>
            <a:ext cx="593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perm(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will be true if 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is a permutation of list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7909" y="3391145"/>
            <a:ext cx="1848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perm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([], []).</a:t>
            </a:r>
          </a:p>
        </p:txBody>
      </p:sp>
      <p:sp>
        <p:nvSpPr>
          <p:cNvPr id="9" name="Rectangle 8"/>
          <p:cNvSpPr/>
          <p:nvPr/>
        </p:nvSpPr>
        <p:spPr>
          <a:xfrm>
            <a:off x="517003" y="6281184"/>
            <a:ext cx="9584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perm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BA9E6"/>
                </a:solidFill>
              </a:rPr>
              <a:t>V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U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BA9E6"/>
                </a:solidFill>
              </a:rPr>
              <a:t>V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U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BC9E9"/>
                </a:solidFill>
                <a:latin typeface="Consolas" panose="020B0609020204030204" pitchFamily="49" charset="0"/>
              </a:rPr>
              <a:t> W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perm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BC9E9"/>
                </a:solidFill>
                <a:latin typeface="Consolas" panose="020B0609020204030204" pitchFamily="49" charset="0"/>
              </a:rPr>
              <a:t>W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3758" y="3396853"/>
            <a:ext cx="8665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We start with the base case: an empty list may only be permuted into another empty list.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691063" y="4357891"/>
            <a:ext cx="2071164" cy="304800"/>
            <a:chOff x="9714320" y="3202611"/>
            <a:chExt cx="2071164" cy="30480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539750" y="3202611"/>
              <a:ext cx="1245734" cy="304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ＭＳ Ｐゴシック" charset="0"/>
                </a:rPr>
                <a:t>U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714320" y="3202611"/>
              <a:ext cx="742470" cy="3048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ＭＳ Ｐゴシック" charset="0"/>
                </a:rPr>
                <a:t>V</a:t>
              </a:r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774805" y="5704670"/>
            <a:ext cx="1264795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ＭＳ Ｐゴシック" charset="0"/>
              </a:rPr>
              <a:t>U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24346" y="5704670"/>
            <a:ext cx="750459" cy="304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ＭＳ Ｐゴシック" charset="0"/>
              </a:rPr>
              <a:t>V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254493" y="4357891"/>
            <a:ext cx="323637" cy="679898"/>
            <a:chOff x="8067587" y="4600694"/>
            <a:chExt cx="323637" cy="679898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216274" y="4600694"/>
              <a:ext cx="106238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ea typeface="ＭＳ Ｐゴシック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067587" y="5030947"/>
              <a:ext cx="323637" cy="2496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20" name="Straight Connector 19"/>
            <p:cNvCxnSpPr>
              <a:stCxn id="19" idx="0"/>
              <a:endCxn id="18" idx="2"/>
            </p:cNvCxnSpPr>
            <p:nvPr/>
          </p:nvCxnSpPr>
          <p:spPr>
            <a:xfrm flipV="1">
              <a:off x="8229406" y="4905494"/>
              <a:ext cx="39987" cy="1254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8509418" y="3871865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L</a:t>
            </a:r>
            <a:endParaRPr lang="en-US" sz="28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9827531" y="5343245"/>
            <a:ext cx="323637" cy="662932"/>
            <a:chOff x="8125698" y="4242562"/>
            <a:chExt cx="323637" cy="662932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8216274" y="4600694"/>
              <a:ext cx="106238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ea typeface="ＭＳ Ｐゴシック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125698" y="4242562"/>
              <a:ext cx="323637" cy="2496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8269393" y="4492207"/>
              <a:ext cx="3785" cy="2554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8" name="Right Brace 37"/>
          <p:cNvSpPr/>
          <p:nvPr/>
        </p:nvSpPr>
        <p:spPr>
          <a:xfrm rot="5400000">
            <a:off x="10878300" y="5198608"/>
            <a:ext cx="284977" cy="1992887"/>
          </a:xfrm>
          <a:prstGeom prst="rightBrace">
            <a:avLst/>
          </a:prstGeom>
          <a:ln w="22225">
            <a:solidFill>
              <a:srgbClr val="0BC9E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" name="Rectangle 39"/>
          <p:cNvSpPr/>
          <p:nvPr/>
        </p:nvSpPr>
        <p:spPr>
          <a:xfrm>
            <a:off x="10868500" y="6293409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BC9E9"/>
                </a:solidFill>
                <a:latin typeface="Consolas" panose="020B0609020204030204" pitchFamily="49" charset="0"/>
              </a:rPr>
              <a:t>W</a:t>
            </a:r>
            <a:endParaRPr lang="en-US" sz="2400" dirty="0"/>
          </a:p>
        </p:txBody>
      </p:sp>
      <p:sp>
        <p:nvSpPr>
          <p:cNvPr id="45" name="Right Arrow 44"/>
          <p:cNvSpPr/>
          <p:nvPr/>
        </p:nvSpPr>
        <p:spPr>
          <a:xfrm rot="2286890">
            <a:off x="9207755" y="4935612"/>
            <a:ext cx="487719" cy="334173"/>
          </a:xfrm>
          <a:prstGeom prst="rightArrow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  <p:bldP spid="10" grpId="0"/>
      <p:bldP spid="15" grpId="0" animBg="1"/>
      <p:bldP spid="16" grpId="0" animBg="1"/>
      <p:bldP spid="7" grpId="0"/>
      <p:bldP spid="38" grpId="0" animBg="1"/>
      <p:bldP spid="40" grpId="0"/>
      <p:bldP spid="4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Permutation Trace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846" y="259921"/>
            <a:ext cx="2027181" cy="13273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98822" y="2034838"/>
            <a:ext cx="2479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perm(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[1,2,3]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X)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665" y="966937"/>
            <a:ext cx="9115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perm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BA9E6"/>
                </a:solidFill>
                <a:latin typeface="Consolas" panose="020B0609020204030204" pitchFamily="49" charset="0"/>
              </a:rPr>
              <a:t>V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U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BA9E6"/>
                </a:solidFill>
                <a:latin typeface="Consolas" panose="020B0609020204030204" pitchFamily="49" charset="0"/>
              </a:rPr>
              <a:t>V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U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BC9E9"/>
                </a:solidFill>
                <a:latin typeface="Consolas" panose="020B0609020204030204" pitchFamily="49" charset="0"/>
              </a:rPr>
              <a:t> W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perm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BC9E9"/>
                </a:solidFill>
                <a:latin typeface="Consolas" panose="020B0609020204030204" pitchFamily="49" charset="0"/>
              </a:rPr>
              <a:t>W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83323" y="1892633"/>
            <a:ext cx="11280229" cy="460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51406" y="246289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 = [1,2,3]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95886" y="247739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 =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7022" y="3572467"/>
            <a:ext cx="362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BA9E6"/>
                </a:solidFill>
              </a:rPr>
              <a:t>V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U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[1,2,3]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99186" y="4461138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EBA9E6"/>
                </a:solidFill>
                <a:latin typeface="Consolas" panose="020B0609020204030204" pitchFamily="49" charset="0"/>
              </a:rPr>
              <a:t>V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EBA9E6"/>
                </a:solidFill>
                <a:latin typeface="Consolas" panose="020B0609020204030204" pitchFamily="49" charset="0"/>
              </a:rPr>
              <a:t> 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[2,3]</a:t>
            </a:r>
            <a:endParaRPr lang="en-US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2869" y="4091806"/>
            <a:ext cx="1651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One solution is: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8976" y="3572467"/>
            <a:ext cx="2720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BA9E6"/>
                </a:solidFill>
                <a:latin typeface="Consolas" panose="020B0609020204030204" pitchFamily="49" charset="0"/>
              </a:rPr>
              <a:t>[]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[2,3]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BC9E9"/>
                </a:solidFill>
                <a:latin typeface="Consolas" panose="020B0609020204030204" pitchFamily="49" charset="0"/>
              </a:rPr>
              <a:t> W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77253" y="4461138"/>
            <a:ext cx="1353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BC9E9"/>
                </a:solidFill>
                <a:latin typeface="Consolas" panose="020B0609020204030204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BC9E9"/>
                </a:solidFill>
                <a:latin typeface="Consolas" panose="020B0609020204030204" pitchFamily="49" charset="0"/>
              </a:rPr>
              <a:t>[2,3]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36519" y="3565434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perm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BC9E9"/>
                </a:solidFill>
                <a:latin typeface="Consolas" panose="020B0609020204030204" pitchFamily="49" charset="0"/>
              </a:rPr>
              <a:t>[2,3]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111983" y="3561401"/>
            <a:ext cx="0" cy="137270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867057" y="3561401"/>
            <a:ext cx="0" cy="137270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62080" y="6036843"/>
            <a:ext cx="2893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 =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latin typeface="Consolas" panose="020B0609020204030204" pitchFamily="49" charset="0"/>
              </a:rPr>
              <a:t>1,2,3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189491" y="4091806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[2,3]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284936" y="4091806"/>
            <a:ext cx="1651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Only solution: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98514" y="5390953"/>
            <a:ext cx="133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Resulting in: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1160406" y="4943565"/>
            <a:ext cx="10333700" cy="7135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682742" y="6036843"/>
            <a:ext cx="2893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 =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latin typeface="Consolas" panose="020B0609020204030204" pitchFamily="49" charset="0"/>
              </a:rPr>
              <a:t>1,3,2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19176" y="5390953"/>
            <a:ext cx="133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Resulting in: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731910" y="5014923"/>
            <a:ext cx="0" cy="137270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189491" y="4440465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[3,2]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842757" y="5067749"/>
            <a:ext cx="2918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Backtrack to our last 'choice':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1" grpId="0"/>
      <p:bldP spid="12" grpId="0"/>
      <p:bldP spid="14" grpId="0"/>
      <p:bldP spid="13" grpId="0"/>
      <p:bldP spid="16" grpId="0"/>
      <p:bldP spid="15" grpId="0"/>
      <p:bldP spid="21" grpId="0"/>
      <p:bldP spid="19" grpId="0"/>
      <p:bldP spid="19" grpId="1"/>
      <p:bldP spid="23" grpId="0"/>
      <p:bldP spid="22" grpId="0"/>
      <p:bldP spid="30" grpId="0"/>
      <p:bldP spid="31" grpId="0"/>
      <p:bldP spid="33" grpId="0"/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Permutation Trace (continued)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846" y="259921"/>
            <a:ext cx="2027181" cy="13273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98822" y="2034838"/>
            <a:ext cx="2479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perm(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[1,2,3]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X)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665" y="966937"/>
            <a:ext cx="9115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perm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BA9E6"/>
                </a:solidFill>
                <a:latin typeface="Consolas" panose="020B0609020204030204" pitchFamily="49" charset="0"/>
              </a:rPr>
              <a:t>V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U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BA9E6"/>
                </a:solidFill>
                <a:latin typeface="Consolas" panose="020B0609020204030204" pitchFamily="49" charset="0"/>
              </a:rPr>
              <a:t>V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U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BC9E9"/>
                </a:solidFill>
                <a:latin typeface="Consolas" panose="020B0609020204030204" pitchFamily="49" charset="0"/>
              </a:rPr>
              <a:t> W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perm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BC9E9"/>
                </a:solidFill>
                <a:latin typeface="Consolas" panose="020B0609020204030204" pitchFamily="49" charset="0"/>
              </a:rPr>
              <a:t>W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83323" y="1892633"/>
            <a:ext cx="11280229" cy="460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51406" y="246289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 = [1,2,3]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95886" y="247739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 =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7022" y="3572467"/>
            <a:ext cx="362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BA9E6"/>
                </a:solidFill>
              </a:rPr>
              <a:t>V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U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[1,2,3]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99186" y="4461138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EBA9E6"/>
                </a:solidFill>
                <a:latin typeface="Consolas" panose="020B0609020204030204" pitchFamily="49" charset="0"/>
              </a:rPr>
              <a:t>V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EBA9E6"/>
                </a:solidFill>
                <a:latin typeface="Consolas" panose="020B0609020204030204" pitchFamily="49" charset="0"/>
              </a:rPr>
              <a:t> [1]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[3]</a:t>
            </a:r>
            <a:endParaRPr lang="en-US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2868" y="4091806"/>
            <a:ext cx="2092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Another solution is: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8976" y="3572467"/>
            <a:ext cx="2720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BA9E6"/>
                </a:solidFill>
                <a:latin typeface="Consolas" panose="020B0609020204030204" pitchFamily="49" charset="0"/>
              </a:rPr>
              <a:t>[1]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[3]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BC9E9"/>
                </a:solidFill>
                <a:latin typeface="Consolas" panose="020B0609020204030204" pitchFamily="49" charset="0"/>
              </a:rPr>
              <a:t> W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77253" y="4461138"/>
            <a:ext cx="1353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BC9E9"/>
                </a:solidFill>
                <a:latin typeface="Consolas" panose="020B0609020204030204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BC9E9"/>
                </a:solidFill>
                <a:latin typeface="Consolas" panose="020B0609020204030204" pitchFamily="49" charset="0"/>
              </a:rPr>
              <a:t>[1,3]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36519" y="3565434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perm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BC9E9"/>
                </a:solidFill>
                <a:latin typeface="Consolas" panose="020B0609020204030204" pitchFamily="49" charset="0"/>
              </a:rPr>
              <a:t>[1,3]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111983" y="3561401"/>
            <a:ext cx="0" cy="137270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867057" y="3561401"/>
            <a:ext cx="0" cy="137270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62080" y="6036843"/>
            <a:ext cx="2893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 =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latin typeface="Consolas" panose="020B0609020204030204" pitchFamily="49" charset="0"/>
              </a:rPr>
              <a:t>2,1,3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189491" y="4091806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[1,3]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284936" y="4091806"/>
            <a:ext cx="1651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Only solution: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98514" y="5390953"/>
            <a:ext cx="133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Resulting in: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1160406" y="4943565"/>
            <a:ext cx="10333700" cy="7135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682742" y="6036843"/>
            <a:ext cx="2893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 =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latin typeface="Consolas" panose="020B0609020204030204" pitchFamily="49" charset="0"/>
              </a:rPr>
              <a:t>2,3,1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19176" y="5390953"/>
            <a:ext cx="133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Resulting in: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731910" y="5014923"/>
            <a:ext cx="0" cy="137270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189491" y="4440465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[3,1]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842757" y="5067749"/>
            <a:ext cx="2918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Backtrack to our last 'choice':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799440" y="6491740"/>
            <a:ext cx="3987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And so forth; there are 2 more bindings.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9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3" grpId="0"/>
      <p:bldP spid="16" grpId="0"/>
      <p:bldP spid="15" grpId="0"/>
      <p:bldP spid="21" grpId="0"/>
      <p:bldP spid="19" grpId="0"/>
      <p:bldP spid="19" grpId="1"/>
      <p:bldP spid="23" grpId="0"/>
      <p:bldP spid="22" grpId="0"/>
      <p:bldP spid="30" grpId="0"/>
      <p:bldP spid="31" grpId="0"/>
      <p:bldP spid="33" grpId="0"/>
      <p:bldP spid="34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 Permutation Sort</a:t>
            </a:r>
          </a:p>
        </p:txBody>
      </p:sp>
      <p:sp>
        <p:nvSpPr>
          <p:cNvPr id="3" name="Rectangle 2"/>
          <p:cNvSpPr/>
          <p:nvPr/>
        </p:nvSpPr>
        <p:spPr>
          <a:xfrm>
            <a:off x="536881" y="777238"/>
            <a:ext cx="111368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Given rules that generate permutations, we almost have a sort. We can define 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inOrder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relation that characterizes our notion of when a list is sorted:</a:t>
            </a:r>
            <a:endParaRPr lang="en-US" sz="2400" dirty="0"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4183" y="1639018"/>
            <a:ext cx="1760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inOrder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([]).</a:t>
            </a:r>
            <a:endParaRPr lang="sv-SE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4183" y="2714460"/>
            <a:ext cx="603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inOrder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([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])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=&lt;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inOrder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([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]).</a:t>
            </a:r>
            <a:endParaRPr lang="sv-SE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84183" y="2165369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inOrder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([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]).</a:t>
            </a:r>
            <a:endParaRPr lang="sv-SE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0372" y="1696602"/>
            <a:ext cx="2162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Empty list is ordered.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30372" y="2165369"/>
            <a:ext cx="3586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 list containing 1 element is sorted.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01836" y="2788261"/>
            <a:ext cx="543069" cy="278498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23104" y="2780097"/>
            <a:ext cx="813058" cy="278498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10550" y="3296253"/>
            <a:ext cx="2502610" cy="528999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if the first two list elements are ordered.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72111" y="3315614"/>
            <a:ext cx="2502610" cy="52899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that the tail of the original list is ordered.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72111" y="2780097"/>
            <a:ext cx="1783158" cy="27849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6881" y="4453747"/>
            <a:ext cx="26287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We can define our sort:</a:t>
            </a:r>
            <a:endParaRPr lang="en-US" sz="2400" dirty="0"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024" y="45076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naiveSort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perm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inOrder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b="13964"/>
          <a:stretch/>
        </p:blipFill>
        <p:spPr>
          <a:xfrm>
            <a:off x="8723684" y="2921336"/>
            <a:ext cx="3094277" cy="3249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7171" r="1652" b="15072"/>
          <a:stretch/>
        </p:blipFill>
        <p:spPr>
          <a:xfrm>
            <a:off x="8723684" y="3528203"/>
            <a:ext cx="3149592" cy="2825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t="-1" r="24895" b="57950"/>
          <a:stretch/>
        </p:blipFill>
        <p:spPr>
          <a:xfrm>
            <a:off x="2773370" y="5191733"/>
            <a:ext cx="2632576" cy="64084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t="52492"/>
          <a:stretch/>
        </p:blipFill>
        <p:spPr>
          <a:xfrm>
            <a:off x="7055269" y="5195019"/>
            <a:ext cx="3505200" cy="72401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73009" y="6144408"/>
            <a:ext cx="723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The sort works, but is inefficient. This process is largely undirected: we do not "aim" toward a correct ordering, but just search until we get lucky.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2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1" grpId="0"/>
      <p:bldP spid="10" grpId="0" animBg="1"/>
      <p:bldP spid="13" grpId="0" animBg="1"/>
      <p:bldP spid="14" grpId="0" animBg="1"/>
      <p:bldP spid="15" grpId="0" animBg="1"/>
      <p:bldP spid="17" grpId="0" animBg="1"/>
      <p:bldP spid="18" grpId="0"/>
      <p:bldP spid="12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Elementary Data Objects</a:t>
            </a:r>
          </a:p>
        </p:txBody>
      </p:sp>
      <p:sp>
        <p:nvSpPr>
          <p:cNvPr id="2" name="Rectangle 1"/>
          <p:cNvSpPr/>
          <p:nvPr/>
        </p:nvSpPr>
        <p:spPr>
          <a:xfrm>
            <a:off x="503020" y="1878001"/>
            <a:ext cx="7296970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Integers are ordinary integer literals and values.</a:t>
            </a:r>
          </a:p>
          <a:p>
            <a:pPr marL="285750" lvl="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Atoms</a:t>
            </a:r>
            <a:r>
              <a:rPr lang="en-US" i="1" dirty="0"/>
              <a:t> </a:t>
            </a:r>
            <a:r>
              <a:rPr lang="en-US" dirty="0"/>
              <a:t>are identifiers that begin with a lower-case letter (much like symbolic values in Scheme).</a:t>
            </a:r>
          </a:p>
          <a:p>
            <a:pPr marL="285750" lvl="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In Prolog data objects are called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i="1" dirty="0">
                <a:solidFill>
                  <a:srgbClr val="00B0F0"/>
                </a:solidFill>
              </a:rPr>
              <a:t>terms</a:t>
            </a:r>
            <a:r>
              <a:rPr lang="en-US" dirty="0"/>
              <a:t>.</a:t>
            </a:r>
          </a:p>
          <a:p>
            <a:pPr marL="285750" lvl="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In Prolog we define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relations</a:t>
            </a:r>
            <a:r>
              <a:rPr lang="en-US" i="1" dirty="0">
                <a:solidFill>
                  <a:srgbClr val="92D050"/>
                </a:solidFill>
              </a:rPr>
              <a:t> </a:t>
            </a:r>
            <a:r>
              <a:rPr lang="en-US" dirty="0"/>
              <a:t>among </a:t>
            </a:r>
            <a:r>
              <a:rPr lang="en-US" dirty="0">
                <a:solidFill>
                  <a:srgbClr val="00B0F0"/>
                </a:solidFill>
              </a:rPr>
              <a:t>terms </a:t>
            </a:r>
            <a:r>
              <a:rPr lang="en-US" dirty="0"/>
              <a:t>(integers, atoms or other terms).</a:t>
            </a:r>
          </a:p>
          <a:p>
            <a:pPr marL="285750" lvl="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i="1" dirty="0">
                <a:solidFill>
                  <a:srgbClr val="7030A0"/>
                </a:solidFill>
              </a:rPr>
              <a:t>predicate </a:t>
            </a:r>
            <a:r>
              <a:rPr lang="en-US" dirty="0"/>
              <a:t>names a </a:t>
            </a:r>
            <a:r>
              <a:rPr lang="en-US" dirty="0">
                <a:solidFill>
                  <a:srgbClr val="00B050"/>
                </a:solidFill>
              </a:rPr>
              <a:t>relation</a:t>
            </a:r>
            <a:r>
              <a:rPr lang="en-US" dirty="0"/>
              <a:t>. </a:t>
            </a:r>
            <a:r>
              <a:rPr lang="en-US" dirty="0">
                <a:solidFill>
                  <a:srgbClr val="7030A0"/>
                </a:solidFill>
              </a:rPr>
              <a:t>Predicates </a:t>
            </a:r>
            <a:r>
              <a:rPr lang="en-US" dirty="0"/>
              <a:t>begin with lower-case letters.</a:t>
            </a:r>
          </a:p>
          <a:p>
            <a:pPr marL="285750" lvl="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To define a </a:t>
            </a:r>
            <a:r>
              <a:rPr lang="en-US" dirty="0">
                <a:solidFill>
                  <a:srgbClr val="7030A0"/>
                </a:solidFill>
              </a:rPr>
              <a:t>predicate</a:t>
            </a:r>
            <a:r>
              <a:rPr lang="en-US" dirty="0"/>
              <a:t>, we write</a:t>
            </a:r>
            <a:r>
              <a:rPr lang="en-US" dirty="0">
                <a:solidFill>
                  <a:srgbClr val="1306BA"/>
                </a:solidFill>
              </a:rPr>
              <a:t> </a:t>
            </a:r>
            <a:r>
              <a:rPr lang="en-US" i="1" dirty="0">
                <a:solidFill>
                  <a:srgbClr val="1306BA"/>
                </a:solidFill>
              </a:rPr>
              <a:t>clauses </a:t>
            </a:r>
            <a:r>
              <a:rPr lang="en-US" dirty="0"/>
              <a:t>that define the </a:t>
            </a:r>
            <a:r>
              <a:rPr lang="en-US" dirty="0">
                <a:solidFill>
                  <a:srgbClr val="00B050"/>
                </a:solidFill>
              </a:rPr>
              <a:t>relation</a:t>
            </a:r>
            <a:r>
              <a:rPr lang="en-US" dirty="0"/>
              <a:t>.</a:t>
            </a:r>
          </a:p>
          <a:p>
            <a:pPr marL="285750" lvl="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There are two kinds of program</a:t>
            </a:r>
            <a:r>
              <a:rPr lang="en-US" dirty="0">
                <a:solidFill>
                  <a:srgbClr val="1306BA"/>
                </a:solidFill>
              </a:rPr>
              <a:t> clauses</a:t>
            </a:r>
            <a:r>
              <a:rPr lang="en-US" dirty="0"/>
              <a:t>,</a:t>
            </a:r>
            <a:r>
              <a:rPr lang="en-US" i="1" dirty="0">
                <a:solidFill>
                  <a:schemeClr val="accent2"/>
                </a:solidFill>
              </a:rPr>
              <a:t> facts </a:t>
            </a:r>
            <a:r>
              <a:rPr lang="en-US" dirty="0"/>
              <a:t>and </a:t>
            </a:r>
            <a:r>
              <a:rPr lang="en-US" i="1" dirty="0">
                <a:solidFill>
                  <a:srgbClr val="FF99FF"/>
                </a:solidFill>
              </a:rPr>
              <a:t>rules</a:t>
            </a:r>
            <a:r>
              <a:rPr lang="en-US" dirty="0"/>
              <a:t>.</a:t>
            </a:r>
          </a:p>
          <a:p>
            <a:pPr marL="285750" lvl="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fact</a:t>
            </a:r>
            <a:r>
              <a:rPr lang="en-US" dirty="0"/>
              <a:t> is a</a:t>
            </a:r>
            <a:r>
              <a:rPr lang="en-US" dirty="0">
                <a:solidFill>
                  <a:srgbClr val="7030A0"/>
                </a:solidFill>
              </a:rPr>
              <a:t> predicate </a:t>
            </a:r>
            <a:r>
              <a:rPr lang="en-US" dirty="0"/>
              <a:t>that prefixes a</a:t>
            </a:r>
            <a:r>
              <a:rPr lang="en-US" i="1" dirty="0"/>
              <a:t> </a:t>
            </a:r>
            <a:r>
              <a:rPr lang="en-US" dirty="0"/>
              <a:t>sequence of </a:t>
            </a:r>
            <a:r>
              <a:rPr lang="en-US" dirty="0">
                <a:solidFill>
                  <a:srgbClr val="00B0F0"/>
                </a:solidFill>
              </a:rPr>
              <a:t>terms</a:t>
            </a:r>
            <a:r>
              <a:rPr lang="en-US" dirty="0"/>
              <a:t>, and which ends with</a:t>
            </a:r>
            <a:r>
              <a:rPr lang="en-US" i="1" dirty="0"/>
              <a:t> </a:t>
            </a:r>
            <a:r>
              <a:rPr lang="en-US" dirty="0"/>
              <a:t>a period (</a:t>
            </a:r>
            <a:r>
              <a:rPr lang="en-US" dirty="0">
                <a:latin typeface="Consolas" panose="020B0609020204030204" pitchFamily="49" charset="0"/>
              </a:rPr>
              <a:t>"."</a:t>
            </a:r>
            <a:r>
              <a:rPr lang="en-US" dirty="0"/>
              <a:t>).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9665" y="10049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dirty="0"/>
              <a:t>In Prolog </a:t>
            </a:r>
            <a:r>
              <a:rPr lang="en-US" i="1" dirty="0"/>
              <a:t>integers </a:t>
            </a:r>
            <a:r>
              <a:rPr lang="en-US" dirty="0"/>
              <a:t>and </a:t>
            </a:r>
            <a:r>
              <a:rPr lang="en-US" i="1" dirty="0"/>
              <a:t>atoms </a:t>
            </a:r>
            <a:r>
              <a:rPr lang="en-US" dirty="0"/>
              <a:t>are the elementary data objects.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56491" y="1403710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fatherOf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(tom, dick).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4" name="Right Brace 13"/>
          <p:cNvSpPr/>
          <p:nvPr/>
        </p:nvSpPr>
        <p:spPr>
          <a:xfrm rot="5400000">
            <a:off x="9899492" y="1639563"/>
            <a:ext cx="163461" cy="321452"/>
          </a:xfrm>
          <a:prstGeom prst="rightBrace">
            <a:avLst>
              <a:gd name="adj1" fmla="val 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10546660" y="1579045"/>
            <a:ext cx="211734" cy="482729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5400000">
            <a:off x="9061659" y="1353485"/>
            <a:ext cx="205878" cy="952110"/>
          </a:xfrm>
          <a:prstGeom prst="rightBrac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5400000">
            <a:off x="9061659" y="1668340"/>
            <a:ext cx="205878" cy="952110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9899492" y="1982596"/>
            <a:ext cx="163461" cy="321452"/>
          </a:xfrm>
          <a:prstGeom prst="rightBrace">
            <a:avLst>
              <a:gd name="adj1" fmla="val 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5400000">
            <a:off x="10546660" y="1926096"/>
            <a:ext cx="211734" cy="482729"/>
          </a:xfrm>
          <a:prstGeom prst="rightBrac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08667" y="5217773"/>
            <a:ext cx="34270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Once we have entered rules and facts that define relations, we can make queries (ask the Prolog system questions).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94468" y="6359002"/>
            <a:ext cx="111775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58018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Sorting Pre-Requisite: Traversing Pairs of a List</a:t>
            </a:r>
          </a:p>
        </p:txBody>
      </p:sp>
      <p:sp>
        <p:nvSpPr>
          <p:cNvPr id="2" name="Rectangle 1"/>
          <p:cNvSpPr/>
          <p:nvPr/>
        </p:nvSpPr>
        <p:spPr>
          <a:xfrm>
            <a:off x="496654" y="869176"/>
            <a:ext cx="11367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We have seen how we can essentially traverse a list using the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member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predicate. In a similar manner, we can use the append predicate to sequential split up a list into parts (while also giving access to specific pairs of elements). </a:t>
            </a:r>
            <a:endParaRPr lang="en-US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917" y="2567122"/>
            <a:ext cx="10927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This predicate partitions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L1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into two lists,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</a:rPr>
              <a:t>|Y]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(exposing two adjacent values). However, since matching will be exhaustive, we will split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L1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into all possible combinations: 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is empty, when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contains 1 element, etc.</a:t>
            </a:r>
            <a:endParaRPr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380237" y="3898263"/>
            <a:ext cx="742470" cy="304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en-US" dirty="0">
              <a:ea typeface="ＭＳ Ｐゴシック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122707" y="3898263"/>
            <a:ext cx="106238" cy="304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14007" y="3571786"/>
            <a:ext cx="323637" cy="249645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stCxn id="20" idx="2"/>
            <a:endCxn id="19" idx="0"/>
          </p:cNvCxnSpPr>
          <p:nvPr/>
        </p:nvCxnSpPr>
        <p:spPr>
          <a:xfrm>
            <a:off x="3175826" y="3821431"/>
            <a:ext cx="0" cy="768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815659" y="3854533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L1</a:t>
            </a:r>
            <a:r>
              <a:rPr lang="en-US" dirty="0"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231407" y="3898263"/>
            <a:ext cx="106238" cy="304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22707" y="4292422"/>
            <a:ext cx="323637" cy="249645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>
            <a:stCxn id="30" idx="0"/>
            <a:endCxn id="28" idx="2"/>
          </p:cNvCxnSpPr>
          <p:nvPr/>
        </p:nvCxnSpPr>
        <p:spPr>
          <a:xfrm flipV="1">
            <a:off x="3284526" y="4203063"/>
            <a:ext cx="0" cy="89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337646" y="3898263"/>
            <a:ext cx="742470" cy="304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nsolas" panose="020B0609020204030204" pitchFamily="49" charset="0"/>
              </a:rPr>
              <a:t>Y</a:t>
            </a:r>
            <a:endParaRPr lang="en-US" dirty="0"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6357" y="1878122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B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L1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578" y="3931600"/>
            <a:ext cx="4010025" cy="238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b="76231"/>
          <a:stretch/>
        </p:blipFill>
        <p:spPr>
          <a:xfrm>
            <a:off x="2360707" y="5064727"/>
            <a:ext cx="1524000" cy="84900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t="23608" b="52965"/>
          <a:stretch/>
        </p:blipFill>
        <p:spPr>
          <a:xfrm>
            <a:off x="4396441" y="5076967"/>
            <a:ext cx="1524000" cy="8367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t="47304" b="28787"/>
          <a:stretch/>
        </p:blipFill>
        <p:spPr>
          <a:xfrm>
            <a:off x="6431592" y="5076967"/>
            <a:ext cx="1524000" cy="85401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/>
          <a:srcRect t="70570"/>
          <a:stretch/>
        </p:blipFill>
        <p:spPr>
          <a:xfrm>
            <a:off x="8523076" y="5076967"/>
            <a:ext cx="1524000" cy="10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3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 animBg="1"/>
      <p:bldP spid="19" grpId="0" animBg="1"/>
      <p:bldP spid="20" grpId="0"/>
      <p:bldP spid="22" grpId="0"/>
      <p:bldP spid="28" grpId="0" animBg="1"/>
      <p:bldP spid="30" grpId="0"/>
      <p:bldP spid="3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Bubble Sort</a:t>
            </a:r>
          </a:p>
        </p:txBody>
      </p:sp>
      <p:sp>
        <p:nvSpPr>
          <p:cNvPr id="2" name="Rectangle 1"/>
          <p:cNvSpPr/>
          <p:nvPr/>
        </p:nvSpPr>
        <p:spPr>
          <a:xfrm>
            <a:off x="496654" y="869176"/>
            <a:ext cx="11367338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Recall the idea for the bubble sort is simple: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Examine a list of values, looking for a pair of adjacent values that are “out of order.”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For an unordered pair, we swap the two values (placing them in correct order).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If we do not find an unordered pair, the list must be in sorted order and we are done.</a:t>
            </a:r>
            <a:endParaRPr lang="en-US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5390" y="2553375"/>
            <a:ext cx="4191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inOrder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2716" y="3950936"/>
            <a:ext cx="63696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L1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99FF"/>
                </a:solidFill>
                <a:latin typeface="Consolas" panose="020B0609020204030204" pitchFamily="49" charset="0"/>
              </a:rPr>
              <a:t>L2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B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L1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99FF"/>
                </a:solidFill>
                <a:latin typeface="Consolas" panose="020B0609020204030204" pitchFamily="49" charset="0"/>
              </a:rPr>
              <a:t>L2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11854" y="2553375"/>
            <a:ext cx="3156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We are done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L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is sorted.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99435" y="6169308"/>
            <a:ext cx="3683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is an 'improved' list that we continue to bubble-sort 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99FF"/>
                </a:solidFill>
                <a:latin typeface="Consolas" panose="020B0609020204030204" pitchFamily="49" charset="0"/>
              </a:rPr>
              <a:t>L2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99435" y="4782167"/>
            <a:ext cx="3924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[If] The first two values are out of order.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6654" y="3262294"/>
            <a:ext cx="6114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We define what it means for 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99FF"/>
                </a:solidFill>
                <a:latin typeface="Consolas" panose="020B0609020204030204" pitchFamily="49" charset="0"/>
              </a:rPr>
              <a:t>L2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to be a sorting for 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L1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99435" y="3543683"/>
            <a:ext cx="2488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Partition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L1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into two lists,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</a:rPr>
              <a:t>|Y]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(exposing two adjacent values).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99435" y="5372231"/>
            <a:ext cx="4544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is really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L1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swapped: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followed 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9754838" y="3640158"/>
            <a:ext cx="2264457" cy="970281"/>
            <a:chOff x="9754838" y="3640158"/>
            <a:chExt cx="2264457" cy="970281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0319416" y="3966635"/>
              <a:ext cx="74247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X</a:t>
              </a:r>
              <a:endParaRPr lang="en-US" dirty="0">
                <a:ea typeface="ＭＳ Ｐゴシック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061886" y="3966635"/>
              <a:ext cx="106238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ea typeface="ＭＳ Ｐゴシック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0953186" y="3640158"/>
              <a:ext cx="323637" cy="249645"/>
            </a:xfrm>
            <a:prstGeom prst="roundRect">
              <a:avLst/>
            </a:prstGeom>
            <a:noFill/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Connector 20"/>
            <p:cNvCxnSpPr>
              <a:stCxn id="20" idx="2"/>
              <a:endCxn id="19" idx="0"/>
            </p:cNvCxnSpPr>
            <p:nvPr/>
          </p:nvCxnSpPr>
          <p:spPr>
            <a:xfrm>
              <a:off x="11115005" y="3889803"/>
              <a:ext cx="0" cy="768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9754838" y="3922905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L1</a:t>
              </a:r>
              <a:r>
                <a:rPr lang="en-US" dirty="0">
                  <a:latin typeface="Consolas" panose="020B0609020204030204" pitchFamily="49" charset="0"/>
                </a:rPr>
                <a:t>:</a:t>
              </a:r>
              <a:endParaRPr lang="en-US" dirty="0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1170586" y="3966635"/>
              <a:ext cx="106238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ea typeface="ＭＳ Ｐゴシック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1061886" y="4360794"/>
              <a:ext cx="323637" cy="249645"/>
            </a:xfrm>
            <a:prstGeom prst="roundRect">
              <a:avLst/>
            </a:prstGeom>
            <a:noFill/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B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28" idx="2"/>
            </p:cNvCxnSpPr>
            <p:nvPr/>
          </p:nvCxnSpPr>
          <p:spPr>
            <a:xfrm flipV="1">
              <a:off x="11223705" y="4271435"/>
              <a:ext cx="0" cy="89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1276825" y="3966635"/>
              <a:ext cx="74247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Y</a:t>
              </a:r>
              <a:endParaRPr lang="en-US" dirty="0">
                <a:ea typeface="ＭＳ Ｐゴシック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6032" y="6351593"/>
            <a:ext cx="125858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17</a:t>
            </a:r>
          </a:p>
        </p:txBody>
      </p:sp>
    </p:spTree>
    <p:extLst>
      <p:ext uri="{BB962C8B-B14F-4D97-AF65-F5344CB8AC3E}">
        <p14:creationId xmlns:p14="http://schemas.microsoft.com/office/powerpoint/2010/main" val="25993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7" grpId="0"/>
      <p:bldP spid="10" grpId="0"/>
      <p:bldP spid="11" grpId="0"/>
      <p:bldP spid="3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Merge Sort (</a:t>
            </a:r>
            <a:r>
              <a:rPr lang="en-US" sz="3600" dirty="0">
                <a:latin typeface="Consolas" panose="020B0609020204030204" pitchFamily="49" charset="0"/>
              </a:rPr>
              <a:t>split</a:t>
            </a:r>
            <a:r>
              <a:rPr lang="en-US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9457" y="835884"/>
                <a:ext cx="8110045" cy="1425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Idea: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1" i="1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Split </a:t>
                </a:r>
                <a:r>
                  <a:rPr 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a list of length</a:t>
                </a:r>
                <a:r>
                  <a:rPr lang="en-US" sz="2000" dirty="0">
                    <a:solidFill>
                      <a:srgbClr val="000000"/>
                    </a:solidFill>
                    <a:latin typeface="Consolas" panose="020B0609020204030204" pitchFamily="49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onsolas" panose="020B0609020204030204" pitchFamily="49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into two </a:t>
                </a:r>
                <a:r>
                  <a:rPr lang="en-US" sz="2000" dirty="0" err="1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sublists</a:t>
                </a:r>
                <a:r>
                  <a:rPr 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 of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Recursively sort the two </a:t>
                </a:r>
                <a:r>
                  <a:rPr lang="en-US" sz="2000" dirty="0" err="1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sublists</a:t>
                </a:r>
                <a:r>
                  <a:rPr 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Merge the two sorted </a:t>
                </a:r>
                <a:r>
                  <a:rPr lang="en-US" sz="2000" dirty="0" err="1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sublists</a:t>
                </a:r>
                <a:r>
                  <a:rPr 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 to form a complete sorted list.</a:t>
                </a:r>
                <a:endParaRPr lang="en-US" sz="240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7" y="835884"/>
                <a:ext cx="8110045" cy="1425903"/>
              </a:xfrm>
              <a:prstGeom prst="rect">
                <a:avLst/>
              </a:prstGeom>
              <a:blipFill>
                <a:blip r:embed="rId2"/>
                <a:stretch>
                  <a:fillRect l="-827" t="-2137" b="-6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29456" y="2794553"/>
            <a:ext cx="7050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We first need Prolog rules on how to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split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 list into two equal halves: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1773" y="3449057"/>
            <a:ext cx="2194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split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([],[],[]).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1773" y="4259986"/>
            <a:ext cx="246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split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],[]).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1773" y="4986518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split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split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98123" y="3449057"/>
            <a:ext cx="3204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An empty list can be partitioned into two empty lists.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98123" y="4259986"/>
            <a:ext cx="4043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 list with a single element can be split into a singleton list and an empty list.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21687" y="5642610"/>
            <a:ext cx="2502610" cy="82443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Distribute the first two elements 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B</a:t>
            </a:r>
            <a:r>
              <a:rPr lang="en-US" dirty="0"/>
              <a:t>) into two </a:t>
            </a:r>
            <a:r>
              <a:rPr lang="en-US" dirty="0" err="1"/>
              <a:t>sublists</a:t>
            </a:r>
            <a:r>
              <a:rPr lang="en-US" dirty="0"/>
              <a:t>.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854090" y="5357437"/>
            <a:ext cx="439793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955985" y="5355850"/>
            <a:ext cx="211309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53586" y="5559921"/>
            <a:ext cx="1947313" cy="475051"/>
          </a:xfrm>
          <a:prstGeom prst="rect">
            <a:avLst/>
          </a:prstGeom>
          <a:noFill/>
          <a:ln w="19050">
            <a:solidFill>
              <a:srgbClr val="1306BA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Recursively split the rest of the list.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645186" y="2538076"/>
            <a:ext cx="10921742" cy="754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948022" y="5355850"/>
            <a:ext cx="211309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9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5" grpId="0" animBg="1"/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Merge Sort (</a:t>
            </a:r>
            <a:r>
              <a:rPr lang="en-US" sz="3600" dirty="0">
                <a:latin typeface="Consolas" panose="020B0609020204030204" pitchFamily="49" charset="0"/>
              </a:rPr>
              <a:t>merge</a:t>
            </a:r>
            <a:r>
              <a:rPr lang="en-US" sz="36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792168" y="987123"/>
            <a:ext cx="2195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([],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2167" y="1789000"/>
            <a:ext cx="2195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[],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2167" y="4838545"/>
            <a:ext cx="918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167" y="2878396"/>
            <a:ext cx="9131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2951" y="987123"/>
            <a:ext cx="51986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Merging a 'left' null list: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merge([], L) -&gt;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L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950" y="1682244"/>
            <a:ext cx="5375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Merging a 'right' null list: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merge(L, []) -&gt;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L</a:t>
            </a:r>
            <a:endParaRPr lang="en-US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43634" y="3542740"/>
                <a:ext cx="3966384" cy="727554"/>
              </a:xfrm>
              <a:prstGeom prst="rect">
                <a:avLst/>
              </a:prstGeom>
              <a:ln w="12700">
                <a:solidFill>
                  <a:srgbClr val="00B050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Head of the first </a:t>
                </a:r>
                <a:r>
                  <a:rPr lang="en-US" sz="2000" dirty="0" err="1"/>
                  <a:t>sublist</a:t>
                </a:r>
                <a:r>
                  <a:rPr lang="en-US" sz="2000" dirty="0"/>
                  <a:t> (</a:t>
                </a:r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sz="2000" dirty="0"/>
                  <a:t>) is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 the head of the second </a:t>
                </a:r>
                <a:r>
                  <a:rPr lang="en-US" sz="2000" dirty="0" err="1"/>
                  <a:t>sublist</a:t>
                </a:r>
                <a:r>
                  <a:rPr lang="en-US" sz="2000" dirty="0"/>
                  <a:t> (</a:t>
                </a:r>
                <a:r>
                  <a:rPr lang="en-US" sz="20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sz="2000" dirty="0"/>
                  <a:t>).</a:t>
                </a: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34" y="3542740"/>
                <a:ext cx="3966384" cy="727554"/>
              </a:xfrm>
              <a:prstGeom prst="rect">
                <a:avLst/>
              </a:prstGeom>
              <a:blipFill>
                <a:blip r:embed="rId2"/>
                <a:stretch>
                  <a:fillRect l="-1378" t="-3279" b="-9836"/>
                </a:stretch>
              </a:blipFill>
              <a:ln w="1270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532971" y="3562408"/>
            <a:ext cx="4235598" cy="707886"/>
          </a:xfrm>
          <a:prstGeom prst="rect">
            <a:avLst/>
          </a:prstGeom>
          <a:ln w="12700">
            <a:solidFill>
              <a:srgbClr val="1306BA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Recursively merge the two lists (minus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, the new head of</a:t>
            </a:r>
            <a:r>
              <a:rPr lang="en-US" sz="2000" dirty="0"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L2</a:t>
            </a:r>
            <a:r>
              <a:rPr lang="en-US" sz="2000" dirty="0">
                <a:latin typeface="Consolas" panose="020B0609020204030204" pitchFamily="49" charset="0"/>
              </a:rPr>
              <a:t>])</a:t>
            </a:r>
            <a:r>
              <a:rPr lang="en-US" sz="2000" dirty="0"/>
              <a:t>. 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649860" y="3247728"/>
            <a:ext cx="262489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960737" y="3246141"/>
            <a:ext cx="209492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209952" y="3246141"/>
            <a:ext cx="877267" cy="0"/>
          </a:xfrm>
          <a:prstGeom prst="line">
            <a:avLst/>
          </a:prstGeom>
          <a:ln w="38100">
            <a:solidFill>
              <a:srgbClr val="1306BA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744281" y="3246141"/>
            <a:ext cx="2933506" cy="0"/>
          </a:xfrm>
          <a:prstGeom prst="line">
            <a:avLst/>
          </a:prstGeom>
          <a:ln w="38100">
            <a:solidFill>
              <a:srgbClr val="1306BA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741070" y="3247787"/>
            <a:ext cx="791901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343634" y="5412351"/>
                <a:ext cx="3966384" cy="727554"/>
              </a:xfrm>
              <a:prstGeom prst="rect">
                <a:avLst/>
              </a:prstGeom>
              <a:ln w="12700">
                <a:solidFill>
                  <a:srgbClr val="00B050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Head of the second </a:t>
                </a:r>
                <a:r>
                  <a:rPr lang="en-US" sz="2000" dirty="0" err="1"/>
                  <a:t>sublist</a:t>
                </a:r>
                <a:r>
                  <a:rPr lang="en-US" sz="2000" dirty="0"/>
                  <a:t> (</a:t>
                </a:r>
                <a:r>
                  <a:rPr lang="en-US" sz="20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sz="2000" dirty="0"/>
                  <a:t>) is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 the head of the first </a:t>
                </a:r>
                <a:r>
                  <a:rPr lang="en-US" sz="2000" dirty="0" err="1"/>
                  <a:t>sublist</a:t>
                </a:r>
                <a:r>
                  <a:rPr lang="en-US" sz="2000" dirty="0"/>
                  <a:t> (</a:t>
                </a:r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sz="2000" dirty="0"/>
                  <a:t>).</a:t>
                </a: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34" y="5412351"/>
                <a:ext cx="3966384" cy="727554"/>
              </a:xfrm>
              <a:prstGeom prst="rect">
                <a:avLst/>
              </a:prstGeom>
              <a:blipFill>
                <a:blip r:embed="rId3"/>
                <a:stretch>
                  <a:fillRect l="-1378" t="-4132" b="-10744"/>
                </a:stretch>
              </a:blipFill>
              <a:ln w="1270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6532971" y="5436660"/>
            <a:ext cx="4235598" cy="707886"/>
          </a:xfrm>
          <a:prstGeom prst="rect">
            <a:avLst/>
          </a:prstGeom>
          <a:ln w="12700">
            <a:solidFill>
              <a:srgbClr val="1306BA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Recursively merge the two lists (minus </a:t>
            </a:r>
            <a:r>
              <a:rPr lang="en-US" sz="2000" dirty="0">
                <a:solidFill>
                  <a:srgbClr val="00B0F0"/>
                </a:solidFill>
              </a:rPr>
              <a:t>B</a:t>
            </a:r>
            <a:r>
              <a:rPr lang="en-US" sz="2000" dirty="0"/>
              <a:t>, the new head of</a:t>
            </a:r>
            <a:r>
              <a:rPr lang="en-US" sz="2000" dirty="0"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00B0F0"/>
                </a:solidFill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L2</a:t>
            </a:r>
            <a:r>
              <a:rPr lang="en-US" sz="2000" dirty="0">
                <a:latin typeface="Consolas" panose="020B0609020204030204" pitchFamily="49" charset="0"/>
              </a:rPr>
              <a:t>])</a:t>
            </a:r>
            <a:r>
              <a:rPr lang="en-US" sz="2000" dirty="0"/>
              <a:t>. 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1692289" y="5178618"/>
            <a:ext cx="211434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3165" y="5177031"/>
            <a:ext cx="209492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198342" y="5177031"/>
            <a:ext cx="877267" cy="0"/>
          </a:xfrm>
          <a:prstGeom prst="line">
            <a:avLst/>
          </a:prstGeom>
          <a:ln w="38100">
            <a:solidFill>
              <a:srgbClr val="1306BA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672334" y="5177031"/>
            <a:ext cx="2933506" cy="0"/>
          </a:xfrm>
          <a:prstGeom prst="line">
            <a:avLst/>
          </a:prstGeom>
          <a:ln w="38100">
            <a:solidFill>
              <a:srgbClr val="1306BA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660497" y="5178677"/>
            <a:ext cx="791901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13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9" grpId="0"/>
      <p:bldP spid="6" grpId="0" animBg="1"/>
      <p:bldP spid="12" grpId="0" animBg="1"/>
      <p:bldP spid="24" grpId="0" animBg="1"/>
      <p:bldP spid="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Merge Sort (</a:t>
            </a:r>
            <a:r>
              <a:rPr lang="en-US" sz="3600" dirty="0" err="1">
                <a:latin typeface="Consolas" panose="020B0609020204030204" pitchFamily="49" charset="0"/>
              </a:rPr>
              <a:t>mergeSort</a:t>
            </a:r>
            <a:r>
              <a:rPr lang="en-US" sz="3600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43639" y="1250684"/>
            <a:ext cx="2354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([],[]).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3639" y="2926895"/>
            <a:ext cx="5125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L1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split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L1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99FF"/>
                </a:solidFill>
                <a:latin typeface="Consolas" panose="020B0609020204030204" pitchFamily="49" charset="0"/>
              </a:rPr>
              <a:t>S1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S2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99FF"/>
                </a:solidFill>
                <a:latin typeface="Consolas" panose="020B0609020204030204" pitchFamily="49" charset="0"/>
              </a:rPr>
              <a:t>S1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S2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3639" y="1757481"/>
            <a:ext cx="261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]).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2951" y="1335245"/>
            <a:ext cx="29752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Base Cases: a list of length 0 or 1 are trivially sorted.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72950" y="2926895"/>
            <a:ext cx="3188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and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P2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72950" y="3627780"/>
            <a:ext cx="2761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mergeSort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 -&gt;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99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72950" y="4384365"/>
            <a:ext cx="2761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mergeSort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 -&gt;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72950" y="5071325"/>
            <a:ext cx="4887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Merge the sorted partitions into the resulting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L2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94" y="5681347"/>
            <a:ext cx="2924990" cy="100410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048136" y="2906508"/>
            <a:ext cx="2049518" cy="369332"/>
            <a:chOff x="9754838" y="3922905"/>
            <a:chExt cx="2049518" cy="369332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319416" y="3966635"/>
              <a:ext cx="74247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P1</a:t>
              </a:r>
              <a:endParaRPr lang="en-US" dirty="0">
                <a:solidFill>
                  <a:srgbClr val="00B050"/>
                </a:solidFill>
                <a:ea typeface="ＭＳ Ｐゴシック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754838" y="3922905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BC9E9"/>
                  </a:solidFill>
                  <a:latin typeface="Consolas" panose="020B0609020204030204" pitchFamily="49" charset="0"/>
                </a:rPr>
                <a:t>L1</a:t>
              </a:r>
              <a:r>
                <a:rPr lang="en-US" dirty="0">
                  <a:latin typeface="Consolas" panose="020B0609020204030204" pitchFamily="49" charset="0"/>
                </a:rPr>
                <a:t>:</a:t>
              </a:r>
              <a:endParaRPr lang="en-US" dirty="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1061886" y="3966635"/>
              <a:ext cx="74247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P2</a:t>
              </a:r>
              <a:endParaRPr lang="en-US" dirty="0"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29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6" grpId="0"/>
      <p:bldP spid="10" grpId="0"/>
      <p:bldP spid="11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Arithmetic in Prolog</a:t>
            </a:r>
          </a:p>
        </p:txBody>
      </p:sp>
      <p:sp>
        <p:nvSpPr>
          <p:cNvPr id="2" name="Rectangle 1"/>
          <p:cNvSpPr/>
          <p:nvPr/>
        </p:nvSpPr>
        <p:spPr>
          <a:xfrm>
            <a:off x="638997" y="994645"/>
            <a:ext cx="10895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The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predicate can be used to test</a:t>
            </a:r>
            <a:r>
              <a:rPr lang="en-US" sz="2400" b="1" i="1" dirty="0">
                <a:solidFill>
                  <a:srgbClr val="000000"/>
                </a:solidFill>
                <a:ea typeface="Times New Roman" panose="02020603050405020304" pitchFamily="18" charset="0"/>
              </a:rPr>
              <a:t> bound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variables for equality (actually, identity). If one or both 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’s arguments are free variables,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forces a binding or an equality constraint.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4652" b="89523"/>
          <a:stretch/>
        </p:blipFill>
        <p:spPr>
          <a:xfrm>
            <a:off x="1419254" y="3132806"/>
            <a:ext cx="1022107" cy="298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5897" r="50017" b="63995"/>
          <a:stretch/>
        </p:blipFill>
        <p:spPr>
          <a:xfrm>
            <a:off x="3695973" y="3124576"/>
            <a:ext cx="1057637" cy="329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2168" r="45996" b="37012"/>
          <a:stretch/>
        </p:blipFill>
        <p:spPr>
          <a:xfrm>
            <a:off x="5900821" y="3124576"/>
            <a:ext cx="1142737" cy="3526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0309" b="9883"/>
          <a:stretch/>
        </p:blipFill>
        <p:spPr>
          <a:xfrm>
            <a:off x="8123495" y="3132806"/>
            <a:ext cx="2156994" cy="3258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8519" r="44652" b="77853"/>
          <a:stretch/>
        </p:blipFill>
        <p:spPr>
          <a:xfrm>
            <a:off x="1419254" y="4381694"/>
            <a:ext cx="1022107" cy="3876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36432" r="50017" b="54686"/>
          <a:stretch/>
        </p:blipFill>
        <p:spPr>
          <a:xfrm>
            <a:off x="3695973" y="4479844"/>
            <a:ext cx="1057637" cy="2895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62846" r="45996" b="28252"/>
          <a:stretch/>
        </p:blipFill>
        <p:spPr>
          <a:xfrm>
            <a:off x="5900821" y="4484486"/>
            <a:ext cx="1142737" cy="2901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90257"/>
          <a:stretch/>
        </p:blipFill>
        <p:spPr>
          <a:xfrm>
            <a:off x="8123495" y="4475203"/>
            <a:ext cx="2156994" cy="32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Arithmetic Terms are Symbolic</a:t>
            </a:r>
          </a:p>
        </p:txBody>
      </p:sp>
      <p:sp>
        <p:nvSpPr>
          <p:cNvPr id="2" name="Rectangle 1"/>
          <p:cNvSpPr/>
          <p:nvPr/>
        </p:nvSpPr>
        <p:spPr>
          <a:xfrm>
            <a:off x="393862" y="4454707"/>
            <a:ext cx="82349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The requirement that the right-hand side of an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is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relation be ground is essentially procedural. It exists to avoid having to invert complex equations.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59664" y="878604"/>
            <a:ext cx="73669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Evaluation of an arithmetic term into a numeric value must be 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forced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 That is,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1+2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is an infix representation of the relation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+(1,2)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 </a:t>
            </a:r>
            <a:endParaRPr lang="en-US" sz="2400" dirty="0"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35948" y="878604"/>
            <a:ext cx="2991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This term is 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not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an integer!</a:t>
            </a:r>
            <a:endParaRPr lang="en-US" sz="2400" dirty="0"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920" y="1353195"/>
            <a:ext cx="1449460" cy="4616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9664" y="2118668"/>
            <a:ext cx="73669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To force arithmetic evaluation, we use the infix predicate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is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 The right-hand side of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is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must be all 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ground terms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(literals or variables that are already bound). No 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free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(unbound) variables are allowed.</a:t>
            </a:r>
            <a:endParaRPr lang="en-US" sz="2400" dirty="0">
              <a:ea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650" y="3227624"/>
            <a:ext cx="1625844" cy="5053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706" y="3226289"/>
            <a:ext cx="1603873" cy="538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b="7311"/>
          <a:stretch/>
        </p:blipFill>
        <p:spPr>
          <a:xfrm>
            <a:off x="6229058" y="3226289"/>
            <a:ext cx="4929407" cy="10351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3376" y="5293205"/>
            <a:ext cx="7262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For example, solving a complex equation such as Fermat's Last Theorem: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33744" y="5293205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(0 is (I**N)+(J**N)-K**N)), N&gt;2.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b="2899"/>
          <a:stretch/>
        </p:blipFill>
        <p:spPr>
          <a:xfrm>
            <a:off x="8171337" y="5759570"/>
            <a:ext cx="3606436" cy="9037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6032" y="6351593"/>
            <a:ext cx="125858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18</a:t>
            </a:r>
          </a:p>
        </p:txBody>
      </p:sp>
    </p:spTree>
    <p:extLst>
      <p:ext uri="{BB962C8B-B14F-4D97-AF65-F5344CB8AC3E}">
        <p14:creationId xmlns:p14="http://schemas.microsoft.com/office/powerpoint/2010/main" val="397502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10" grpId="0"/>
      <p:bldP spid="11" grpId="0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Counting in Prolog</a:t>
            </a:r>
          </a:p>
        </p:txBody>
      </p:sp>
      <p:sp>
        <p:nvSpPr>
          <p:cNvPr id="2" name="Rectangle 1"/>
          <p:cNvSpPr/>
          <p:nvPr/>
        </p:nvSpPr>
        <p:spPr>
          <a:xfrm>
            <a:off x="564732" y="1106044"/>
            <a:ext cx="10974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Rules that involve counting often use the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is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predicate to evaluate a numeric value.</a:t>
            </a:r>
            <a:endParaRPr lang="en-US" sz="28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22043" y="1736556"/>
            <a:ext cx="83363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We define the relation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which is true if the length of 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033535" y="2509303"/>
            <a:ext cx="1635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([],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 0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de-DE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3535" y="3107322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([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],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 1.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11034" y="2542897"/>
            <a:ext cx="2826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Length of an empty list is 0.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11034" y="3094750"/>
            <a:ext cx="3328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Recursive counting of items; head of the list is inconsequential.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582" y="4168549"/>
            <a:ext cx="2915452" cy="5414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51219"/>
          <a:stretch/>
        </p:blipFill>
        <p:spPr>
          <a:xfrm>
            <a:off x="5295582" y="5152220"/>
            <a:ext cx="2176175" cy="2691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59975" y="5152220"/>
            <a:ext cx="3727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The symbols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_11224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_11230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are “internal variables” created as needed when a particular value is not forced in a solution.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18222" y="4254604"/>
            <a:ext cx="3328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Normal usage computing length: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18222" y="5152220"/>
            <a:ext cx="3885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Could we acquire a list of length 2?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45866"/>
          <a:stretch/>
        </p:blipFill>
        <p:spPr>
          <a:xfrm>
            <a:off x="5295582" y="5401885"/>
            <a:ext cx="2176175" cy="2987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6032" y="6351593"/>
            <a:ext cx="125858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19</a:t>
            </a:r>
          </a:p>
        </p:txBody>
      </p:sp>
    </p:spTree>
    <p:extLst>
      <p:ext uri="{BB962C8B-B14F-4D97-AF65-F5344CB8AC3E}">
        <p14:creationId xmlns:p14="http://schemas.microsoft.com/office/powerpoint/2010/main" val="278663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12" grpId="0"/>
      <p:bldP spid="13" grpId="0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Definition Order Can Matter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608053" y="870230"/>
            <a:ext cx="1096815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Ideally, the order of definition of facts and rules should not matter.</a:t>
            </a:r>
            <a:endParaRPr lang="en-US" sz="2400" dirty="0"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But,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in practice definition order can matter. </a:t>
            </a:r>
            <a:r>
              <a:rPr lang="en-US" sz="2000" b="1" i="1" dirty="0">
                <a:solidFill>
                  <a:srgbClr val="000000"/>
                </a:solidFill>
                <a:ea typeface="Times New Roman" panose="02020603050405020304" pitchFamily="18" charset="0"/>
              </a:rPr>
              <a:t>A general guideline is to define facts before rules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467927" y="31527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parentOf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7927" y="2607392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parentOf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tolui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genghiskhan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7927" y="369812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genghiskhan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44992" y="2945675"/>
            <a:ext cx="33620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All </a:t>
            </a:r>
            <a:r>
              <a:rPr lang="en-US" sz="24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descendents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of Genghis Khan are mortal.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80967" y="5260804"/>
            <a:ext cx="1317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The query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98015" y="526080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genghiskhan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39" y="4833693"/>
            <a:ext cx="4673972" cy="122355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09077" y="5260804"/>
            <a:ext cx="1317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Is infinite.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6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/>
              <a:t>Definition Order Can Matter (cont.)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72248" y="1788924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Query: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genghiskhan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59743" y="255026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Rule 2: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87669" y="302535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genghiskhan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79294" y="3192916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parentOf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genghiskhan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29943" y="3774951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Rule 2: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58764" y="4346572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parentOf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58156" y="411261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X=Y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571459" y="4782883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…infinite expansion.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815" y="5379963"/>
            <a:ext cx="4748697" cy="11154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7" y="407704"/>
            <a:ext cx="4938711" cy="127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7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0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Definition Mode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1691" y="3587607"/>
            <a:ext cx="4262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Define rules and facts.</a:t>
            </a:r>
          </a:p>
          <a:p>
            <a:r>
              <a:rPr lang="en-US" dirty="0"/>
              <a:t>Terminate this phase with</a:t>
            </a:r>
            <a:r>
              <a:rPr lang="en-US" b="1" dirty="0">
                <a:latin typeface="Consolas" panose="020B0609020204030204" pitchFamily="49" charset="0"/>
              </a:rPr>
              <a:t> ^D </a:t>
            </a:r>
            <a:r>
              <a:rPr lang="en-US" dirty="0"/>
              <a:t>(control-D) (end of file).</a:t>
            </a:r>
          </a:p>
        </p:txBody>
      </p:sp>
      <p:sp>
        <p:nvSpPr>
          <p:cNvPr id="3" name="Rectangle 2"/>
          <p:cNvSpPr/>
          <p:nvPr/>
        </p:nvSpPr>
        <p:spPr>
          <a:xfrm>
            <a:off x="638996" y="983117"/>
            <a:ext cx="110590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Prolog has two interactive modes that you can switch between; we can define facts and rules in</a:t>
            </a:r>
            <a:r>
              <a:rPr lang="en-US" sz="2200" b="1" i="1" dirty="0"/>
              <a:t> Definition Mode</a:t>
            </a:r>
            <a:r>
              <a:rPr lang="en-US" sz="22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957795" y="2633413"/>
            <a:ext cx="39639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can edit a file and (re)-load a file easily using: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latin typeface="Consolas" panose="020B0609020204030204" pitchFamily="49" charset="0"/>
              </a:rPr>
              <a:t>['filename'].</a:t>
            </a:r>
          </a:p>
          <a:p>
            <a:r>
              <a:rPr lang="en-US" dirty="0"/>
              <a:t>where your facts and rules are defined in the file named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filename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8924" y="1953872"/>
            <a:ext cx="2005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Via Command-Line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2889" y="1953872"/>
            <a:ext cx="2593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Via Files (Recommended)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9080" y="2899684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[user].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5685" y="2581092"/>
            <a:ext cx="920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Enter: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518" y="4672787"/>
            <a:ext cx="3619732" cy="15383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751" y="4782423"/>
            <a:ext cx="2724150" cy="1428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582" y="4723772"/>
            <a:ext cx="1396848" cy="40073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6424008" y="1948868"/>
            <a:ext cx="0" cy="4317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994468" y="6359002"/>
            <a:ext cx="111775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181619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Definition Order Can Matter (cont.)</a:t>
            </a:r>
          </a:p>
        </p:txBody>
      </p:sp>
      <p:sp>
        <p:nvSpPr>
          <p:cNvPr id="4" name="Rectangle 3"/>
          <p:cNvSpPr/>
          <p:nvPr/>
        </p:nvSpPr>
        <p:spPr>
          <a:xfrm>
            <a:off x="997722" y="1064561"/>
            <a:ext cx="9758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The solution is simple—place the "base case" fact that terminates recursion 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first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sz="2400" dirty="0"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9207" y="18939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parentOf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tolui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genghiskhan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genghiskhan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parentOf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695" y="2031779"/>
            <a:ext cx="3419475" cy="6477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26777" y="4008962"/>
            <a:ext cx="4362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But now another problem appears! If we ask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695" y="3938423"/>
            <a:ext cx="3448050" cy="428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48652" y="400896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sully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6777" y="50935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The problem is that Sully is a cartoon (Monsters, Inc.) and hence will not appear in our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parentOf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database.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79053" y="5093598"/>
            <a:ext cx="2584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We will trace this query on the 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/>
              <a:t>Definition Order Can Matter (cont.)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596" y="53330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parentOf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tolui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genghiskhan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genghiskhan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parentOf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4438" y="1856969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sully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0684" y="2534305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76653" y="302697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X=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sully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29420" y="2517956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parentOf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sully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37313" y="3394614"/>
            <a:ext cx="2584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Try: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Y=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genghiskhan</a:t>
            </a:r>
            <a:endParaRPr lang="en-US" dirty="0"/>
          </a:p>
        </p:txBody>
      </p:sp>
      <p:sp>
        <p:nvSpPr>
          <p:cNvPr id="17" name="Flowchart: Summing Junction 16"/>
          <p:cNvSpPr/>
          <p:nvPr/>
        </p:nvSpPr>
        <p:spPr>
          <a:xfrm>
            <a:off x="4076226" y="3854360"/>
            <a:ext cx="178870" cy="178870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86609" y="4108989"/>
            <a:ext cx="2494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genghiskhan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is not a parent 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sully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938408" y="3440780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 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parentOf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37905" y="4479721"/>
            <a:ext cx="55049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But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genghiskhan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is not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sully</a:t>
            </a:r>
            <a:r>
              <a:rPr lang="en-US" dirty="0"/>
              <a:t>'s grandparent either!</a:t>
            </a:r>
          </a:p>
          <a:p>
            <a:pPr>
              <a:spcBef>
                <a:spcPts val="1800"/>
              </a:spcBef>
            </a:pPr>
            <a:r>
              <a:rPr lang="en-US" dirty="0"/>
              <a:t>So we keep going further back, trying to find a chain of </a:t>
            </a:r>
            <a:r>
              <a:rPr lang="en-US" dirty="0" err="1"/>
              <a:t>descendents</a:t>
            </a:r>
            <a:r>
              <a:rPr lang="en-US" dirty="0"/>
              <a:t> that leads 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genghiskhan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sully</a:t>
            </a:r>
            <a:r>
              <a:rPr lang="en-US" dirty="0"/>
              <a:t>.</a:t>
            </a:r>
          </a:p>
          <a:p>
            <a:pPr>
              <a:spcBef>
                <a:spcPts val="1800"/>
              </a:spcBef>
            </a:pPr>
            <a:r>
              <a:rPr lang="en-US" dirty="0"/>
              <a:t>No such chain exists, and there is no limit to how long a chain Prolog will try.</a:t>
            </a:r>
          </a:p>
        </p:txBody>
      </p:sp>
      <p:cxnSp>
        <p:nvCxnSpPr>
          <p:cNvPr id="21" name="Straight Connector 20"/>
          <p:cNvCxnSpPr>
            <a:endCxn id="16" idx="0"/>
          </p:cNvCxnSpPr>
          <p:nvPr/>
        </p:nvCxnSpPr>
        <p:spPr>
          <a:xfrm flipH="1">
            <a:off x="4329512" y="2903637"/>
            <a:ext cx="329198" cy="4909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9" idx="0"/>
          </p:cNvCxnSpPr>
          <p:nvPr/>
        </p:nvCxnSpPr>
        <p:spPr>
          <a:xfrm>
            <a:off x="4658710" y="2916317"/>
            <a:ext cx="4031413" cy="524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30383" y="2538166"/>
            <a:ext cx="2283176" cy="316433"/>
          </a:xfrm>
          <a:prstGeom prst="rect">
            <a:avLst/>
          </a:prstGeom>
          <a:ln w="12700">
            <a:solidFill>
              <a:srgbClr val="1306BA"/>
            </a:solidFill>
          </a:ln>
        </p:spPr>
        <p:txBody>
          <a:bodyPr wrap="square">
            <a:spAutoFit/>
          </a:bodyPr>
          <a:lstStyle/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05189" y="3466277"/>
            <a:ext cx="3436787" cy="316433"/>
          </a:xfrm>
          <a:prstGeom prst="rect">
            <a:avLst/>
          </a:prstGeom>
          <a:ln w="12700">
            <a:solidFill>
              <a:srgbClr val="1306BA"/>
            </a:solidFill>
          </a:ln>
        </p:spPr>
        <p:txBody>
          <a:bodyPr wrap="square">
            <a:spAutoFit/>
          </a:bodyPr>
          <a:lstStyle/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07025" y="2596679"/>
            <a:ext cx="1480175" cy="369332"/>
          </a:xfrm>
          <a:prstGeom prst="rect">
            <a:avLst/>
          </a:prstGeom>
          <a:ln w="12700">
            <a:solidFill>
              <a:srgbClr val="1306BA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Current goals.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50154" y="5771665"/>
                <a:ext cx="25843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sully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Times New Roman" panose="02020603050405020304" pitchFamily="18" charset="0"/>
                  </a:rPr>
                  <a:t>genghiskhan</a:t>
                </a:r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54" y="5771665"/>
                <a:ext cx="2584398" cy="369332"/>
              </a:xfrm>
              <a:prstGeom prst="rect">
                <a:avLst/>
              </a:prstGeom>
              <a:blipFill>
                <a:blip r:embed="rId2"/>
                <a:stretch>
                  <a:fillRect l="-188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owchart: Summing Junction 33"/>
          <p:cNvSpPr/>
          <p:nvPr/>
        </p:nvSpPr>
        <p:spPr>
          <a:xfrm>
            <a:off x="1219891" y="6223237"/>
            <a:ext cx="178870" cy="178870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4849" y="4909663"/>
            <a:ext cx="583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Try: 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08281" y="5283336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genghiskhan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7945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1" grpId="0"/>
      <p:bldP spid="16" grpId="0"/>
      <p:bldP spid="17" grpId="0" animBg="1"/>
      <p:bldP spid="18" grpId="0"/>
      <p:bldP spid="19" grpId="0"/>
      <p:bldP spid="20" grpId="0"/>
      <p:bldP spid="28" grpId="0" animBg="1"/>
      <p:bldP spid="30" grpId="0" animBg="1"/>
      <p:bldP spid="31" grpId="0" animBg="1"/>
      <p:bldP spid="32" grpId="0"/>
      <p:bldP spid="34" grpId="0" animBg="1"/>
      <p:bldP spid="27" grpId="0"/>
      <p:bldP spid="3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Definition Order Can Matter (cont.)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0704" y="306334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parentOf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638" y="4849277"/>
            <a:ext cx="106983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This is logically the same, but now we work from the individual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X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back toward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genghiskhan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rather than from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genghiskhan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toward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X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 Since we have no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parentOf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relation involving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sully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we immediately stop our search and answer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false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!</a:t>
            </a:r>
            <a:endParaRPr lang="en-US" sz="24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3638" y="1149093"/>
            <a:ext cx="10598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There is a solution! Simply rewrite our recursive definition changing the order of relations.</a:t>
            </a:r>
            <a:endParaRPr lang="en-US" sz="2400" dirty="0"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60704" y="2128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parentOf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tolui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genghiskhan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isMortal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genghiskhan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</a:p>
        </p:txBody>
      </p:sp>
      <p:sp>
        <p:nvSpPr>
          <p:cNvPr id="15" name="Curved Up Arrow 14"/>
          <p:cNvSpPr/>
          <p:nvPr/>
        </p:nvSpPr>
        <p:spPr>
          <a:xfrm>
            <a:off x="5834522" y="3457083"/>
            <a:ext cx="1745251" cy="528431"/>
          </a:xfrm>
          <a:prstGeom prst="curvedUp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73017" y="3715035"/>
            <a:ext cx="2019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The recursive part of the rule is now last.</a:t>
            </a:r>
            <a:endParaRPr lang="en-US" dirty="0">
              <a:ea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526" y="5962015"/>
            <a:ext cx="2208167" cy="48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5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Debugging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857153" y="1351668"/>
            <a:ext cx="10519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Care is required in developing and testing Prolog programs because the language is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untyped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; </a:t>
            </a:r>
            <a:r>
              <a:rPr lang="en-US" sz="2000" b="1" i="1" dirty="0">
                <a:solidFill>
                  <a:srgbClr val="000000"/>
                </a:solidFill>
                <a:ea typeface="Times New Roman" panose="02020603050405020304" pitchFamily="18" charset="0"/>
              </a:rPr>
              <a:t>undeclared predicates or relations are simply treated as false or cause an exception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 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1498" y="2588063"/>
            <a:ext cx="3783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Consider a definition that identifies if a list has adjacent elements:</a:t>
            </a:r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33795" y="2588063"/>
            <a:ext cx="4248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adj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([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])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adj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([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])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adk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([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]).</a:t>
            </a:r>
            <a:endParaRPr lang="fr-FR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4320" y="3877236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adj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]).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795" y="3877236"/>
            <a:ext cx="6075516" cy="144883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7872195" y="3234394"/>
            <a:ext cx="450237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7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Debugging (continued)</a:t>
            </a:r>
          </a:p>
        </p:txBody>
      </p:sp>
      <p:sp>
        <p:nvSpPr>
          <p:cNvPr id="3" name="Rectangle 2"/>
          <p:cNvSpPr/>
          <p:nvPr/>
        </p:nvSpPr>
        <p:spPr>
          <a:xfrm>
            <a:off x="515219" y="3193735"/>
            <a:ext cx="7909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If you’re not sure what is going on, Prolog’s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trace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feature can be useful.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5219" y="9770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]).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]).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5219" y="205653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]).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75558" y="2111880"/>
            <a:ext cx="20237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a typeface="Times New Roman" panose="02020603050405020304" pitchFamily="18" charset="0"/>
              </a:rPr>
              <a:t>Infinite recursion!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067"/>
          <a:stretch/>
        </p:blipFill>
        <p:spPr>
          <a:xfrm>
            <a:off x="3563219" y="2001328"/>
            <a:ext cx="2972187" cy="672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336" y="3081580"/>
            <a:ext cx="1949716" cy="6244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07" y="3910745"/>
            <a:ext cx="4629150" cy="16764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15219" y="5952257"/>
            <a:ext cx="3049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notrace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turns tracing off.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8853" y="1047811"/>
            <a:ext cx="4858234" cy="990824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H="1">
            <a:off x="4576642" y="1623361"/>
            <a:ext cx="450237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43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Termination Issues in Prolog</a:t>
            </a:r>
          </a:p>
        </p:txBody>
      </p:sp>
      <p:sp>
        <p:nvSpPr>
          <p:cNvPr id="3" name="Rectangle 2"/>
          <p:cNvSpPr/>
          <p:nvPr/>
        </p:nvSpPr>
        <p:spPr>
          <a:xfrm>
            <a:off x="555447" y="1012462"/>
            <a:ext cx="109186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Searching infinite domains (like integers) can lead to non-termination, with Prolog trying 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every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value.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281009" y="1628738"/>
            <a:ext cx="3857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odd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odd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odd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2.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698"/>
          <a:stretch/>
        </p:blipFill>
        <p:spPr>
          <a:xfrm>
            <a:off x="8224740" y="1738708"/>
            <a:ext cx="2333625" cy="16682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22357" y="3467132"/>
            <a:ext cx="1884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Times New Roman" panose="02020603050405020304" pitchFamily="18" charset="0"/>
              </a:rPr>
              <a:t>An </a:t>
            </a:r>
            <a:r>
              <a:rPr lang="en-US" i="1" dirty="0">
                <a:solidFill>
                  <a:srgbClr val="FF0000"/>
                </a:solidFill>
                <a:ea typeface="Times New Roman" panose="02020603050405020304" pitchFamily="18" charset="0"/>
              </a:rPr>
              <a:t>infinite </a:t>
            </a:r>
            <a:r>
              <a:rPr lang="en-US" dirty="0">
                <a:solidFill>
                  <a:srgbClr val="FF0000"/>
                </a:solidFill>
                <a:ea typeface="Times New Roman" panose="02020603050405020304" pitchFamily="18" charset="0"/>
              </a:rPr>
              <a:t>search!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923"/>
          <a:stretch/>
        </p:blipFill>
        <p:spPr>
          <a:xfrm>
            <a:off x="4658626" y="4591993"/>
            <a:ext cx="4429125" cy="8512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5447" y="40701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Consider a query in which we generate each and every odd integer and finding none is equal to 2.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4137" y="5997370"/>
            <a:ext cx="33558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Prolog does have a mechanism to “cut off” fruitless searches...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80584" y="4857174"/>
            <a:ext cx="1884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Times New Roman" panose="02020603050405020304" pitchFamily="18" charset="0"/>
              </a:rPr>
              <a:t>An </a:t>
            </a:r>
            <a:r>
              <a:rPr lang="en-US" i="1" dirty="0">
                <a:solidFill>
                  <a:srgbClr val="FF0000"/>
                </a:solidFill>
                <a:ea typeface="Times New Roman" panose="02020603050405020304" pitchFamily="18" charset="0"/>
              </a:rPr>
              <a:t>infinite </a:t>
            </a:r>
            <a:r>
              <a:rPr lang="en-US" dirty="0">
                <a:solidFill>
                  <a:srgbClr val="FF0000"/>
                </a:solidFill>
                <a:ea typeface="Times New Roman" panose="02020603050405020304" pitchFamily="18" charset="0"/>
              </a:rPr>
              <a:t>search!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Extra-Logical Aspects of Prolog </a:t>
            </a:r>
          </a:p>
        </p:txBody>
      </p:sp>
      <p:sp>
        <p:nvSpPr>
          <p:cNvPr id="2" name="Rectangle 1"/>
          <p:cNvSpPr/>
          <p:nvPr/>
        </p:nvSpPr>
        <p:spPr>
          <a:xfrm>
            <a:off x="666846" y="2151159"/>
            <a:ext cx="10821174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To make a Prolog program (1) more efficient, or (2) to represent negative information, Prolog needs features that have a procedural flavor.</a:t>
            </a:r>
          </a:p>
          <a:p>
            <a:pPr algn="just"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These constructs are called "extra-logical" because they go beyond Prolog’s core of logic-based inference.</a:t>
            </a:r>
            <a:endParaRPr lang="en-US" sz="32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15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The Cut</a:t>
            </a:r>
          </a:p>
        </p:txBody>
      </p:sp>
      <p:sp>
        <p:nvSpPr>
          <p:cNvPr id="2" name="Rectangle 1"/>
          <p:cNvSpPr/>
          <p:nvPr/>
        </p:nvSpPr>
        <p:spPr>
          <a:xfrm>
            <a:off x="550805" y="5054260"/>
            <a:ext cx="11063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Once the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!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is hit we cannot backtrack to </a:t>
            </a:r>
            <a:r>
              <a:rPr lang="en-US" sz="22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resatisfy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y(A,B)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z(B)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in some other way. We are locked into these rules, with the bindings of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A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and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B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already in place.</a:t>
            </a:r>
          </a:p>
          <a:p>
            <a:pPr algn="just">
              <a:spcAft>
                <a:spcPts val="1800"/>
              </a:spcAft>
            </a:pP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We </a:t>
            </a:r>
            <a:r>
              <a:rPr lang="en-US" sz="2200" i="1" dirty="0">
                <a:solidFill>
                  <a:srgbClr val="000000"/>
                </a:solidFill>
                <a:ea typeface="Times New Roman" panose="02020603050405020304" pitchFamily="18" charset="0"/>
              </a:rPr>
              <a:t>can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backtrack to try various solutions 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v(B,C)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sz="2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805" y="895626"/>
            <a:ext cx="96143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The most commonly used extra-logical feature of Prolog is the "cut symbol":</a:t>
            </a:r>
            <a:endParaRPr lang="en-US" sz="2200" dirty="0"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0805" y="2242449"/>
            <a:ext cx="1088925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 A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!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in a goal, fact or rule "cuts off" backtracking.</a:t>
            </a:r>
          </a:p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In particular, once a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!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is reached (and automatically matched), we may </a:t>
            </a:r>
            <a:r>
              <a:rPr lang="en-US" sz="2200" i="1" dirty="0">
                <a:solidFill>
                  <a:srgbClr val="000000"/>
                </a:solidFill>
                <a:ea typeface="Times New Roman" panose="02020603050405020304" pitchFamily="18" charset="0"/>
              </a:rPr>
              <a:t>not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000000"/>
                </a:solidFill>
                <a:ea typeface="Times New Roman" panose="02020603050405020304" pitchFamily="18" charset="0"/>
              </a:rPr>
              <a:t>backtrack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across it. The rule we have selected and the bindings we have already selected are "locked in" or "frozen."</a:t>
            </a:r>
            <a:endParaRPr lang="en-US" sz="2200" dirty="0"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3060" y="1295736"/>
            <a:ext cx="335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ea typeface="Times New Roman" panose="02020603050405020304" pitchFamily="18" charset="0"/>
              </a:rPr>
              <a:t>!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34749" y="4056033"/>
            <a:ext cx="5791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x(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y(A,B), z(B),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sz="24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4" y="69597"/>
            <a:ext cx="11116545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The Cut (continued)</a:t>
            </a:r>
          </a:p>
        </p:txBody>
      </p:sp>
      <p:sp>
        <p:nvSpPr>
          <p:cNvPr id="7" name="Rectangle 6"/>
          <p:cNvSpPr/>
          <p:nvPr/>
        </p:nvSpPr>
        <p:spPr>
          <a:xfrm>
            <a:off x="625071" y="967594"/>
            <a:ext cx="10951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It is sometimes useful to have several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!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in a rule.</a:t>
            </a:r>
          </a:p>
          <a:p>
            <a:pPr algn="just"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This allows us to find a partial solution, lock it in, find a further solution, then lock it in, etc.</a:t>
            </a:r>
            <a:endParaRPr lang="en-US" sz="2200" dirty="0"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5070" y="3074571"/>
            <a:ext cx="108954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We first try to satisfy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b(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, perhaps trying several facts or rules that define the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b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relation. </a:t>
            </a:r>
          </a:p>
          <a:p>
            <a:pPr algn="just"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Once we have a solution 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b(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, we lock it in, along with the binding 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sz="2200" dirty="0"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0897" y="2251915"/>
            <a:ext cx="6131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!,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sz="2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5070" y="4389669"/>
            <a:ext cx="10895441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Then we try to satisfy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c(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, using the fixed binding 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, but perhaps trying several bindings 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until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c(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is satisfied.</a:t>
            </a:r>
            <a:endParaRPr lang="en-US" sz="2200" dirty="0">
              <a:ea typeface="Times New Roman" panose="02020603050405020304" pitchFamily="18" charset="0"/>
            </a:endParaRPr>
          </a:p>
          <a:p>
            <a:pPr algn="just"/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We then lock in this match using another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!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. Finally we check 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d(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can be satisfied with the binding of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already selected and locked in.</a:t>
            </a:r>
            <a:endParaRPr lang="en-US" sz="2200" dirty="0"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90014" y="191105"/>
            <a:ext cx="3213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! </a:t>
            </a:r>
            <a:r>
              <a:rPr lang="en-US" dirty="0">
                <a:ea typeface="Times New Roman" panose="02020603050405020304" pitchFamily="18" charset="0"/>
              </a:rPr>
              <a:t>Cuts off backtracking (to left).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4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Revisiting Prolog Query Search (with Cut)</a:t>
            </a:r>
          </a:p>
        </p:txBody>
      </p:sp>
      <p:sp>
        <p:nvSpPr>
          <p:cNvPr id="7" name="Rectangle 6"/>
          <p:cNvSpPr/>
          <p:nvPr/>
        </p:nvSpPr>
        <p:spPr>
          <a:xfrm>
            <a:off x="3253846" y="5360680"/>
            <a:ext cx="2163895" cy="30777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grandMotherOf</a:t>
            </a:r>
            <a:r>
              <a:rPr lang="en-US" sz="1400" dirty="0">
                <a:latin typeface="Consolas" panose="020B0609020204030204" pitchFamily="49" charset="0"/>
              </a:rPr>
              <a:t>(X, GM)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765040" y="4326016"/>
            <a:ext cx="3442220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fatherOf</a:t>
            </a:r>
            <a:r>
              <a:rPr lang="en-US" sz="1400" dirty="0">
                <a:latin typeface="Consolas" panose="020B0609020204030204" pitchFamily="49" charset="0"/>
              </a:rPr>
              <a:t>(X, F), </a:t>
            </a:r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(F, GM),!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158599" y="1736619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(dick,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968434" y="1267683"/>
            <a:ext cx="2159106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tom,judy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54" name="Straight Connector 53"/>
          <p:cNvCxnSpPr>
            <a:endCxn id="51" idx="1"/>
          </p:cNvCxnSpPr>
          <p:nvPr/>
        </p:nvCxnSpPr>
        <p:spPr>
          <a:xfrm flipV="1">
            <a:off x="8158599" y="1890508"/>
            <a:ext cx="0" cy="24598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2" idx="1"/>
          </p:cNvCxnSpPr>
          <p:nvPr/>
        </p:nvCxnSpPr>
        <p:spPr>
          <a:xfrm flipH="1" flipV="1">
            <a:off x="7968434" y="1421572"/>
            <a:ext cx="190165" cy="290444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671513" y="2208230"/>
            <a:ext cx="2067092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fatherOf</a:t>
            </a:r>
            <a:r>
              <a:rPr lang="en-US" sz="1400" dirty="0">
                <a:latin typeface="Consolas" panose="020B0609020204030204" pitchFamily="49" charset="0"/>
              </a:rPr>
              <a:t>(tom, dick)</a:t>
            </a:r>
          </a:p>
        </p:txBody>
      </p:sp>
      <p:cxnSp>
        <p:nvCxnSpPr>
          <p:cNvPr id="59" name="Straight Connector 58"/>
          <p:cNvCxnSpPr>
            <a:endCxn id="56" idx="3"/>
          </p:cNvCxnSpPr>
          <p:nvPr/>
        </p:nvCxnSpPr>
        <p:spPr>
          <a:xfrm flipV="1">
            <a:off x="6520906" y="2362119"/>
            <a:ext cx="217699" cy="19638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" idx="0"/>
            <a:endCxn id="13" idx="2"/>
          </p:cNvCxnSpPr>
          <p:nvPr/>
        </p:nvCxnSpPr>
        <p:spPr>
          <a:xfrm flipV="1">
            <a:off x="4335794" y="4633793"/>
            <a:ext cx="3054979" cy="72688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111491" y="4897228"/>
            <a:ext cx="818830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X=?,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GM=?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593187" y="2922268"/>
            <a:ext cx="891528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X=tom,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F=dick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537670" y="2922268"/>
            <a:ext cx="891528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X=tom,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F=dick,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537670" y="3347584"/>
            <a:ext cx="891528" cy="307777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GM=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mary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537670" y="3347266"/>
            <a:ext cx="891528" cy="307777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GM=?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11491" y="4897228"/>
            <a:ext cx="925579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X=tom,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GM=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mary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Smiley Face 41"/>
          <p:cNvSpPr/>
          <p:nvPr/>
        </p:nvSpPr>
        <p:spPr>
          <a:xfrm>
            <a:off x="6379336" y="5420448"/>
            <a:ext cx="283139" cy="283139"/>
          </a:xfrm>
          <a:prstGeom prst="smileyFace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1" grpId="0" animBg="1"/>
      <p:bldP spid="52" grpId="0" animBg="1"/>
      <p:bldP spid="52" grpId="1" animBg="1"/>
      <p:bldP spid="56" grpId="0" animBg="1"/>
      <p:bldP spid="95" grpId="0"/>
      <p:bldP spid="95" grpId="1"/>
      <p:bldP spid="98" grpId="0"/>
      <p:bldP spid="38" grpId="0"/>
      <p:bldP spid="39" grpId="0"/>
      <p:bldP spid="40" grpId="0"/>
      <p:bldP spid="40" grpId="1"/>
      <p:bldP spid="41" grpId="0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Query Mode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738352" y="977022"/>
            <a:ext cx="10794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you start Prolog, or after you leave definitions mode, you are in </a:t>
            </a:r>
            <a:r>
              <a:rPr lang="en-US" i="1" dirty="0"/>
              <a:t>query mode</a:t>
            </a:r>
            <a:r>
              <a:rPr lang="en-US" dirty="0"/>
              <a:t>. In query mode you see a prompt of the form</a:t>
            </a:r>
          </a:p>
        </p:txBody>
      </p:sp>
      <p:sp>
        <p:nvSpPr>
          <p:cNvPr id="3" name="Rectangle 2"/>
          <p:cNvSpPr/>
          <p:nvPr/>
        </p:nvSpPr>
        <p:spPr>
          <a:xfrm>
            <a:off x="738352" y="2170202"/>
            <a:ext cx="8385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query mode, Prolog allows you to ask whether a relation among terms is </a:t>
            </a:r>
            <a:r>
              <a:rPr lang="en-US" i="1" dirty="0"/>
              <a:t>true </a:t>
            </a:r>
            <a:r>
              <a:rPr lang="en-US" dirty="0"/>
              <a:t>or </a:t>
            </a:r>
            <a:r>
              <a:rPr lang="en-US" i="1" dirty="0"/>
              <a:t>false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6703" y="1515804"/>
            <a:ext cx="660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?-</a:t>
            </a:r>
          </a:p>
        </p:txBody>
      </p:sp>
      <p:sp>
        <p:nvSpPr>
          <p:cNvPr id="4" name="Rectangle 3"/>
          <p:cNvSpPr/>
          <p:nvPr/>
        </p:nvSpPr>
        <p:spPr>
          <a:xfrm>
            <a:off x="738352" y="3247173"/>
            <a:ext cx="8275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our definitions 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motherOf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fatherOf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relations, we can pose queries.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843" y="4128033"/>
            <a:ext cx="2562407" cy="4622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8352" y="5055360"/>
            <a:ext cx="5425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Sans"/>
              </a:rPr>
              <a:t>A "true" or "yes" response means that Prolog is able to conclude from the facts and rules it has been given that the relation queried does hold.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584" y="4128033"/>
            <a:ext cx="3127254" cy="4622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07166" y="5055360"/>
            <a:ext cx="58135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Sans"/>
              </a:rPr>
              <a:t>A "false" or "no" response to a query means that Prolog is unable to conclude that the relation holds from what it has been told. </a:t>
            </a:r>
            <a:r>
              <a:rPr lang="en-US" b="1" i="1" dirty="0">
                <a:latin typeface="LucidaSans"/>
              </a:rPr>
              <a:t>The relation may actually be true, but Prolog may lack necessary facts or rules to deduce this.</a:t>
            </a:r>
            <a:endParaRPr lang="en-US" b="1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839" y="2539534"/>
            <a:ext cx="2067530" cy="13783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72454" y="6359002"/>
            <a:ext cx="133977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3-6</a:t>
            </a:r>
          </a:p>
        </p:txBody>
      </p:sp>
    </p:spTree>
    <p:extLst>
      <p:ext uri="{BB962C8B-B14F-4D97-AF65-F5344CB8AC3E}">
        <p14:creationId xmlns:p14="http://schemas.microsoft.com/office/powerpoint/2010/main" val="312318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Revisiting Prolog Query Search (with Cut) II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7009" y="5559087"/>
            <a:ext cx="2163895" cy="30777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grandMotherOf</a:t>
            </a:r>
            <a:r>
              <a:rPr lang="en-US" sz="1400" dirty="0">
                <a:latin typeface="Consolas" panose="020B0609020204030204" pitchFamily="49" charset="0"/>
              </a:rPr>
              <a:t>(X, GM)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468203" y="4524423"/>
            <a:ext cx="3442220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fatherOf</a:t>
            </a:r>
            <a:r>
              <a:rPr lang="en-US" sz="1400" dirty="0">
                <a:latin typeface="Consolas" panose="020B0609020204030204" pitchFamily="49" charset="0"/>
              </a:rPr>
              <a:t>(X, F), </a:t>
            </a:r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(F, GM),!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74676" y="2406637"/>
            <a:ext cx="2067092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fatherOf</a:t>
            </a:r>
            <a:r>
              <a:rPr lang="en-US" sz="1400" dirty="0">
                <a:latin typeface="Consolas" panose="020B0609020204030204" pitchFamily="49" charset="0"/>
              </a:rPr>
              <a:t>(tom, dick)</a:t>
            </a:r>
          </a:p>
        </p:txBody>
      </p:sp>
      <p:cxnSp>
        <p:nvCxnSpPr>
          <p:cNvPr id="59" name="Straight Connector 58"/>
          <p:cNvCxnSpPr>
            <a:endCxn id="56" idx="3"/>
          </p:cNvCxnSpPr>
          <p:nvPr/>
        </p:nvCxnSpPr>
        <p:spPr>
          <a:xfrm flipV="1">
            <a:off x="5224069" y="2560526"/>
            <a:ext cx="217699" cy="19638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" idx="0"/>
            <a:endCxn id="13" idx="2"/>
          </p:cNvCxnSpPr>
          <p:nvPr/>
        </p:nvCxnSpPr>
        <p:spPr>
          <a:xfrm flipV="1">
            <a:off x="3038957" y="4832200"/>
            <a:ext cx="3054979" cy="72688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296350" y="3120675"/>
            <a:ext cx="891528" cy="523220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X=tom,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F=dick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240833" y="3120675"/>
            <a:ext cx="891528" cy="738664"/>
          </a:xfrm>
          <a:prstGeom prst="rect">
            <a:avLst/>
          </a:prstGeom>
          <a:ln w="1905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X=tom,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F=dick,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GM=?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07225" y="2406634"/>
            <a:ext cx="2153598" cy="307777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motherOf</a:t>
            </a:r>
            <a:r>
              <a:rPr lang="en-US" sz="1400" dirty="0">
                <a:latin typeface="Consolas" panose="020B0609020204030204" pitchFamily="49" charset="0"/>
              </a:rPr>
              <a:t>(jane, </a:t>
            </a:r>
            <a:r>
              <a:rPr lang="en-US" sz="1400" dirty="0" err="1">
                <a:latin typeface="Consolas" panose="020B0609020204030204" pitchFamily="49" charset="0"/>
              </a:rPr>
              <a:t>mary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9" name="Straight Connector 18"/>
          <p:cNvCxnSpPr>
            <a:endCxn id="18" idx="1"/>
          </p:cNvCxnSpPr>
          <p:nvPr/>
        </p:nvCxnSpPr>
        <p:spPr>
          <a:xfrm flipV="1">
            <a:off x="6861762" y="2560523"/>
            <a:ext cx="145463" cy="196389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374676" y="635268"/>
            <a:ext cx="5328249" cy="5707022"/>
            <a:chOff x="3374676" y="635268"/>
            <a:chExt cx="5328249" cy="5707022"/>
          </a:xfrm>
        </p:grpSpPr>
        <p:sp>
          <p:nvSpPr>
            <p:cNvPr id="2" name="Multiply 1"/>
            <p:cNvSpPr/>
            <p:nvPr/>
          </p:nvSpPr>
          <p:spPr>
            <a:xfrm>
              <a:off x="3374676" y="635268"/>
              <a:ext cx="5328249" cy="5707022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705731" y="2877818"/>
              <a:ext cx="69281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!</a:t>
              </a:r>
              <a:endParaRPr 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54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When Are Cuts Needed?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522" y="996205"/>
            <a:ext cx="109975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 cut can be useful in improving efficiency, by forcing Prolog to avoid useless or redundant searches.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522" y="1516757"/>
            <a:ext cx="29118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Consider a query such as: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8171" y="2103360"/>
            <a:ext cx="78691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member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</a:rPr>
              <a:t>list1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member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FF99FF"/>
                </a:solidFill>
                <a:latin typeface="Consolas" panose="020B0609020204030204" pitchFamily="49" charset="0"/>
              </a:rPr>
              <a:t>list2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isPrime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sz="2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521" y="2720740"/>
            <a:ext cx="109975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This asks Prolog to find 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that is 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list1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and also 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99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list2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and also is prime.</a:t>
            </a:r>
            <a:endParaRPr lang="en-US" sz="2000" dirty="0"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will be bound, in sequence, to each value 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list1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We then check 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is also 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99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list2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and then check 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is prime.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520" y="4125897"/>
            <a:ext cx="10997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Assume we find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=8 is 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list1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99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list2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isPrime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(8)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fails (of course). We backtrack 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member(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FF99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list2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and try to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resatisfy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it with the same value 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519" y="5131081"/>
            <a:ext cx="1099755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But there is 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never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any point in trying to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resatisfy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member(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FF99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list2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Once we know a value of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is 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99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list2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we test it 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isPrime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 If it fails, we want to go right back 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member(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list1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and get a different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78876" y="206533"/>
            <a:ext cx="3213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! </a:t>
            </a:r>
            <a:r>
              <a:rPr lang="en-US" dirty="0">
                <a:ea typeface="Times New Roman" panose="02020603050405020304" pitchFamily="18" charset="0"/>
              </a:rPr>
              <a:t>Cuts off backtracking (to left).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2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4" y="69597"/>
            <a:ext cx="11102621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When Are Cuts Needed? (continued)</a:t>
            </a:r>
          </a:p>
        </p:txBody>
      </p:sp>
      <p:sp>
        <p:nvSpPr>
          <p:cNvPr id="2" name="Rectangle 1"/>
          <p:cNvSpPr/>
          <p:nvPr/>
        </p:nvSpPr>
        <p:spPr>
          <a:xfrm>
            <a:off x="7064695" y="6227329"/>
            <a:ext cx="49803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(Why isn’t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memberCut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used in both terms?)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9664" y="2787597"/>
            <a:ext cx="110515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We can use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!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to create a version of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member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that never backtracks once it has been satisfied.</a:t>
            </a:r>
            <a:endParaRPr lang="en-US" sz="2200" dirty="0">
              <a:ea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951" t="7879" r="2814" b="15034"/>
          <a:stretch/>
        </p:blipFill>
        <p:spPr>
          <a:xfrm>
            <a:off x="547855" y="859540"/>
            <a:ext cx="3787565" cy="57505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72309" y="3633874"/>
            <a:ext cx="46292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memberCut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]) :- !.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2309" y="4223330"/>
            <a:ext cx="5968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memberCut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|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]) :-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memberCut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9664" y="5155369"/>
            <a:ext cx="25160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Our query becomes:</a:t>
            </a:r>
            <a:endParaRPr lang="en-US" sz="2200" dirty="0">
              <a:ea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82237" y="5155369"/>
            <a:ext cx="78691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member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</a:rPr>
              <a:t>list1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memberCut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FF99FF"/>
                </a:solidFill>
                <a:latin typeface="Consolas" panose="020B0609020204030204" pitchFamily="49" charset="0"/>
              </a:rPr>
              <a:t>list2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isPrime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sz="220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81889"/>
          <a:stretch/>
        </p:blipFill>
        <p:spPr>
          <a:xfrm>
            <a:off x="6708921" y="1049740"/>
            <a:ext cx="4153767" cy="206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151" y="3859557"/>
            <a:ext cx="4164402" cy="3683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17394" r="84296"/>
          <a:stretch/>
        </p:blipFill>
        <p:spPr>
          <a:xfrm>
            <a:off x="8422702" y="1388461"/>
            <a:ext cx="652287" cy="9434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6032" y="6368843"/>
            <a:ext cx="15736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20-21</a:t>
            </a:r>
          </a:p>
        </p:txBody>
      </p:sp>
    </p:spTree>
    <p:extLst>
      <p:ext uri="{BB962C8B-B14F-4D97-AF65-F5344CB8AC3E}">
        <p14:creationId xmlns:p14="http://schemas.microsoft.com/office/powerpoint/2010/main" val="18586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5" grpId="0"/>
      <p:bldP spid="16" grpId="0"/>
      <p:bldP spid="17" grpId="0"/>
      <p:bldP spid="19" grpId="0"/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Expressing Negative Information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94127" y="828628"/>
            <a:ext cx="1096351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Sometimes it is useful to state rules about what 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cannot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be true. Such rules can help avoid long and fruitless searches.</a:t>
            </a:r>
          </a:p>
          <a:p>
            <a:pPr algn="ctr">
              <a:spcAft>
                <a:spcPts val="1200"/>
              </a:spcAft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fail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is a goal that always fails.</a:t>
            </a:r>
          </a:p>
          <a:p>
            <a:pPr algn="just">
              <a:spcAft>
                <a:spcPts val="18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It can be used to represent goals or results that can never be true. 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127" y="4244101"/>
            <a:ext cx="2970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This rule is lacking. Why?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126" y="2783407"/>
            <a:ext cx="10898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Assume we want to optimize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parentOf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rules by stating that 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animal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can never be a parent of a human.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41684" y="3418884"/>
            <a:ext cx="5791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parentOf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fail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endParaRPr lang="en-US" sz="2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4126" y="6166998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parentOf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!,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fail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126" y="4715515"/>
            <a:ext cx="1096351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The standard approach in Prolog is to try other rules if the current rule fails.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Hence, we need a way to "cut off" any further backtracking once this negative rule is found to be applicable.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324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Other Extra-Logical Operators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94734" y="77737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findall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4286" y="1214727"/>
            <a:ext cx="82497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Called 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findall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goal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is a variable in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goal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All possible solutions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that satisfy goal are found and placed in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List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524219" y="2299032"/>
            <a:ext cx="7847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findall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4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737" y="2329452"/>
            <a:ext cx="1649240" cy="3084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9665" y="2837207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var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nonvar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4286" y="3281366"/>
            <a:ext cx="64255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var(X)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tests whether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X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is 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unbound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(free).</a:t>
            </a:r>
            <a:endParaRPr lang="en-US" sz="2000" i="1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nonvar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(Y)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tests whether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Y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is 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bound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(no longer free).</a:t>
            </a:r>
            <a:endParaRPr lang="en-US" sz="2000" i="1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4285" y="4260779"/>
            <a:ext cx="104080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These two operators are useful in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tailoring rules to particular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combinations of bound and unbound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variables.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234825" y="6099704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parentOf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nonvar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!,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fail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4285" y="5449482"/>
            <a:ext cx="105890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This rule might backfire if</a:t>
            </a:r>
            <a:r>
              <a:rPr lang="en-US" sz="2000" dirty="0">
                <a:solidFill>
                  <a:srgbClr val="FF99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rgbClr val="FF99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is not yet bound. To remedy this problem. we use the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rule only when GM is bound. 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3234825" y="4901638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parentOf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99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!,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fail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8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1" grpId="0"/>
      <p:bldP spid="13" grpId="0"/>
      <p:bldP spid="12" grpId="0"/>
      <p:bldP spid="1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An Example of Extra-Logical Programming I</a:t>
            </a:r>
          </a:p>
        </p:txBody>
      </p:sp>
      <p:sp>
        <p:nvSpPr>
          <p:cNvPr id="2" name="Rectangle 1"/>
          <p:cNvSpPr/>
          <p:nvPr/>
        </p:nvSpPr>
        <p:spPr>
          <a:xfrm>
            <a:off x="834857" y="3117647"/>
            <a:ext cx="7826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This definition is certainly correct. It mimics the usual recursive solution.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586" y="1210796"/>
            <a:ext cx="10732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Factorial is well known, and easy to code in most languages. In Prolog the “obvious” solution is: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0834" y="2343832"/>
            <a:ext cx="7488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fact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fact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0834" y="1974500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fact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1.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5619" r="3363"/>
          <a:stretch/>
        </p:blipFill>
        <p:spPr>
          <a:xfrm>
            <a:off x="6316743" y="3738259"/>
            <a:ext cx="2205280" cy="7695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385" b="58033"/>
          <a:stretch/>
        </p:blipFill>
        <p:spPr>
          <a:xfrm>
            <a:off x="3406953" y="3781126"/>
            <a:ext cx="2204771" cy="7276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6410" y="4954722"/>
            <a:ext cx="1072625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But,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in Prolog "inputs" and "outputs" are less distinct than in most languages.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We can envision 4 different combinations of input / output pairs based on what is fixed (and thus an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input) and what is free (and hence is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to be computed).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66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An Example of Extra-Logical Programming II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78" y="2290322"/>
            <a:ext cx="8610213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and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are both ground (fixed): we are deciding 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!</a:t>
            </a:r>
          </a:p>
          <a:p>
            <a:pPr marL="342900" indent="-342900">
              <a:spcAft>
                <a:spcPts val="24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is ground and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F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is free. This is how we normally compute</a:t>
            </a:r>
            <a:r>
              <a:rPr lang="en-US" sz="2200" dirty="0">
                <a:solidFill>
                  <a:srgbClr val="008000"/>
                </a:solidFill>
                <a:ea typeface="Times New Roman" panose="02020603050405020304" pitchFamily="18" charset="0"/>
              </a:rPr>
              <a:t> F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given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: F such that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!</a:t>
            </a:r>
          </a:p>
          <a:p>
            <a:pPr marL="342900" indent="-342900">
              <a:spcAft>
                <a:spcPts val="240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4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is fixed and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is free. This is an uncommon usage: find an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such that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!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, or determine that no such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is possible.</a:t>
            </a:r>
          </a:p>
          <a:p>
            <a:pPr marL="342900" marR="0" lvl="0" indent="-34290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Both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and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F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are free. We generate, in sequence, pairs of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 N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and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values such that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!</a:t>
            </a:r>
            <a:endParaRPr lang="en-US" sz="22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4470" y="1472073"/>
            <a:ext cx="99237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fact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F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1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1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fact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F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endParaRPr lang="en-US" sz="2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4470" y="1030653"/>
            <a:ext cx="37314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fact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1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=&lt;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1.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65" y="2114670"/>
            <a:ext cx="2095500" cy="128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954" y="3400545"/>
            <a:ext cx="1885950" cy="50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307" y="5153591"/>
            <a:ext cx="4051024" cy="389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7512"/>
          <a:stretch/>
        </p:blipFill>
        <p:spPr>
          <a:xfrm>
            <a:off x="7665002" y="6255046"/>
            <a:ext cx="4226125" cy="3602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46672" y="2346385"/>
            <a:ext cx="3821502" cy="33067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6672" y="2973238"/>
            <a:ext cx="3114136" cy="33067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6672" y="4620883"/>
            <a:ext cx="2820837" cy="26454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6672" y="5828581"/>
            <a:ext cx="2858219" cy="26454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107477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An Example of Extra-Logical Programming III</a:t>
            </a:r>
          </a:p>
        </p:txBody>
      </p:sp>
      <p:sp>
        <p:nvSpPr>
          <p:cNvPr id="2" name="Rectangle 1"/>
          <p:cNvSpPr/>
          <p:nvPr/>
        </p:nvSpPr>
        <p:spPr>
          <a:xfrm>
            <a:off x="459665" y="1089126"/>
            <a:ext cx="110190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Our solution works for combinations 1 and 2 (where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is fixed).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Problem: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=&lt; 1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&gt; 1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cannot be satisfied when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is free.</a:t>
            </a:r>
            <a:endParaRPr lang="en-US" sz="2000" dirty="0"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We need to use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nonvar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!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to form a solution that works for all 4 combinations of inputs.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59665" y="2732530"/>
            <a:ext cx="4699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We first handle the case where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is ground:</a:t>
            </a:r>
            <a:endParaRPr lang="en-US" sz="24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5501" y="3962422"/>
            <a:ext cx="9636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fact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ea typeface="Times New Roman" panose="02020603050405020304" pitchFamily="18" charset="0"/>
              </a:rPr>
              <a:t>N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F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nonvar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ea typeface="Times New Roman" panose="02020603050405020304" pitchFamily="18" charset="0"/>
              </a:rPr>
              <a:t>N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ea typeface="Times New Roman" panose="02020603050405020304" pitchFamily="18" charset="0"/>
              </a:rPr>
              <a:t>N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1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!,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ea typeface="Times New Roman" panose="02020603050405020304" pitchFamily="18" charset="0"/>
              </a:rPr>
              <a:t>N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1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fact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F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ea typeface="Times New Roman" panose="02020603050405020304" pitchFamily="18" charset="0"/>
              </a:rPr>
              <a:t>N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!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endParaRPr lang="pt-BR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5501" y="3143817"/>
            <a:ext cx="1630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fact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1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).</a:t>
            </a:r>
          </a:p>
        </p:txBody>
      </p:sp>
      <p:sp>
        <p:nvSpPr>
          <p:cNvPr id="9" name="Rectangle 8"/>
          <p:cNvSpPr/>
          <p:nvPr/>
        </p:nvSpPr>
        <p:spPr>
          <a:xfrm>
            <a:off x="825501" y="3556231"/>
            <a:ext cx="4879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fact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ea typeface="Times New Roman" panose="02020603050405020304" pitchFamily="18" charset="0"/>
              </a:rPr>
              <a:t>N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1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nonvar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ea typeface="Times New Roman" panose="02020603050405020304" pitchFamily="18" charset="0"/>
              </a:rPr>
              <a:t>N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ea typeface="Times New Roman" panose="02020603050405020304" pitchFamily="18" charset="0"/>
              </a:rPr>
              <a:t>N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=&lt;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1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!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528292" y="3180691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1</a:t>
            </a:r>
            <a:endParaRPr lang="en-US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528292" y="355623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&lt;= 1</a:t>
            </a:r>
            <a:endParaRPr lang="en-US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031" y="5008506"/>
            <a:ext cx="111723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The first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!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in each of these rules forces that rule to be the 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only one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used for the values 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that match.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The second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!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in the third rule states that after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F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is computed, further backtracking is useless; there is only one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value for any given </a:t>
            </a:r>
            <a:r>
              <a:rPr lang="en-US" sz="2000" dirty="0">
                <a:solidFill>
                  <a:srgbClr val="00B0F0"/>
                </a:solidFill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value. 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0528291" y="3960841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&gt; 1</a:t>
            </a:r>
            <a:endParaRPr lang="en-US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4" y="69597"/>
            <a:ext cx="11102621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An Example of Extra-Logical Programming IV</a:t>
            </a:r>
          </a:p>
        </p:txBody>
      </p:sp>
      <p:sp>
        <p:nvSpPr>
          <p:cNvPr id="2" name="Rectangle 1"/>
          <p:cNvSpPr/>
          <p:nvPr/>
        </p:nvSpPr>
        <p:spPr>
          <a:xfrm>
            <a:off x="648281" y="2199209"/>
            <a:ext cx="1103468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In this rule, we generate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pairs until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&gt;=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8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Then we check 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F2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 If this is so, we have the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we want. Otherwise, no such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can exist and we fail (and answer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false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).</a:t>
            </a:r>
          </a:p>
        </p:txBody>
      </p:sp>
      <p:sp>
        <p:nvSpPr>
          <p:cNvPr id="3" name="Rectangle 2"/>
          <p:cNvSpPr/>
          <p:nvPr/>
        </p:nvSpPr>
        <p:spPr>
          <a:xfrm>
            <a:off x="707804" y="895672"/>
            <a:ext cx="6516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To handle the case 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is bound and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N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is free, we use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08211" y="1532819"/>
            <a:ext cx="10774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fact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nonvar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!,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fact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!,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3537" y="5215450"/>
            <a:ext cx="83247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This systematically generates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ea typeface="Times New Roman" panose="02020603050405020304" pitchFamily="18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pairs, starting with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=2, </a:t>
            </a:r>
            <a:r>
              <a:rPr lang="en-US" sz="2000" dirty="0">
                <a:solidFill>
                  <a:srgbClr val="008000"/>
                </a:solidFill>
                <a:ea typeface="Times New Roman" panose="02020603050405020304" pitchFamily="18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=2 and then recursively building successor values (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=3,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=6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then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=4,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=24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etc.)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0292" y="4707356"/>
            <a:ext cx="7231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fact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fact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898" y="3261991"/>
            <a:ext cx="2507737" cy="5936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3537" y="4201167"/>
            <a:ext cx="5628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For the case where both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N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and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F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are free we use: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23771"/>
          <a:stretch/>
        </p:blipFill>
        <p:spPr>
          <a:xfrm>
            <a:off x="9598977" y="4282639"/>
            <a:ext cx="1694382" cy="240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9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Variables in Queries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5224" y="1058245"/>
            <a:ext cx="1105031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One of the attractive features of Prolog is the fact that </a:t>
            </a:r>
            <a:r>
              <a:rPr lang="en-US" b="1" i="1" dirty="0">
                <a:solidFill>
                  <a:srgbClr val="000000"/>
                </a:solidFill>
                <a:ea typeface="Times New Roman" panose="02020603050405020304" pitchFamily="18" charset="0"/>
              </a:rPr>
              <a:t>variables</a:t>
            </a:r>
            <a:r>
              <a:rPr lang="en-US" i="1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may be included in queries.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b="1" i="1" dirty="0">
                <a:solidFill>
                  <a:srgbClr val="000000"/>
                </a:solidFill>
                <a:ea typeface="Times New Roman" panose="02020603050405020304" pitchFamily="18" charset="0"/>
              </a:rPr>
              <a:t>A variable always begins with a capital letter.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When a variable is seen, Prolog tries to find a value (binding) for the variable that will make the queried relation true.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10" y="3515500"/>
            <a:ext cx="2696890" cy="4889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5149" y="2929614"/>
            <a:ext cx="9806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query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fatherOf</a:t>
            </a:r>
            <a:r>
              <a:rPr lang="en-US" dirty="0">
                <a:latin typeface="Consolas" panose="020B0609020204030204" pitchFamily="49" charset="0"/>
              </a:rPr>
              <a:t>(X, harry) </a:t>
            </a:r>
            <a:r>
              <a:rPr lang="en-US" dirty="0"/>
              <a:t>asks Prolog to find an value for</a:t>
            </a:r>
            <a:r>
              <a:rPr lang="en-US" dirty="0">
                <a:latin typeface="Consolas" panose="020B0609020204030204" pitchFamily="49" charset="0"/>
              </a:rPr>
              <a:t> X </a:t>
            </a:r>
            <a:r>
              <a:rPr lang="en-US" dirty="0"/>
              <a:t>such that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/>
              <a:t>’s father is harry.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5225" y="3583206"/>
            <a:ext cx="7073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we enter the query, Prolog gives us a solution (if one can be found):</a:t>
            </a:r>
          </a:p>
        </p:txBody>
      </p:sp>
      <p:sp>
        <p:nvSpPr>
          <p:cNvPr id="7" name="Rectangle 6"/>
          <p:cNvSpPr/>
          <p:nvPr/>
        </p:nvSpPr>
        <p:spPr>
          <a:xfrm>
            <a:off x="545225" y="4166530"/>
            <a:ext cx="4775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no solution can be found,</a:t>
            </a:r>
            <a:r>
              <a:rPr lang="en-US" dirty="0">
                <a:latin typeface="Consolas" panose="020B0609020204030204" pitchFamily="49" charset="0"/>
              </a:rPr>
              <a:t> false </a:t>
            </a:r>
            <a:r>
              <a:rPr lang="en-US" dirty="0"/>
              <a:t>is indicated.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07" y="4091152"/>
            <a:ext cx="2630159" cy="5200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5224" y="5001436"/>
            <a:ext cx="77001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Solutions to queries do not have to be unique, Prolog will give us alternate solutions if we ask for them.</a:t>
            </a:r>
          </a:p>
          <a:p>
            <a:endParaRPr lang="en-US" dirty="0"/>
          </a:p>
          <a:p>
            <a:r>
              <a:rPr lang="en-US" dirty="0"/>
              <a:t>We do so by entering a “;” after a solution is printed. We get a “no” when no more solutions can be found: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652" y="5431220"/>
            <a:ext cx="3019325" cy="7424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9572" y="76126"/>
            <a:ext cx="2144111" cy="14294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957388" y="6359002"/>
            <a:ext cx="115483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57388" y="4427920"/>
            <a:ext cx="11548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7</a:t>
            </a:r>
          </a:p>
        </p:txBody>
      </p:sp>
    </p:spTree>
    <p:extLst>
      <p:ext uri="{BB962C8B-B14F-4D97-AF65-F5344CB8AC3E}">
        <p14:creationId xmlns:p14="http://schemas.microsoft.com/office/powerpoint/2010/main" val="248083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Variables in Queries (continued)</a:t>
            </a:r>
          </a:p>
        </p:txBody>
      </p:sp>
      <p:sp>
        <p:nvSpPr>
          <p:cNvPr id="7" name="Rectangle 6"/>
          <p:cNvSpPr/>
          <p:nvPr/>
        </p:nvSpPr>
        <p:spPr>
          <a:xfrm>
            <a:off x="545225" y="1805645"/>
            <a:ext cx="4775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Variables may be placed anywhere in a query.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572" y="76126"/>
            <a:ext cx="2144111" cy="1429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821" y="2013052"/>
            <a:ext cx="2955962" cy="58431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45225" y="3602914"/>
            <a:ext cx="4054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may use more than a single variable: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821" y="3602914"/>
            <a:ext cx="2166609" cy="153660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933793" y="4012817"/>
            <a:ext cx="2657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query displays ALL the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fatherOf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relations.</a:t>
            </a:r>
          </a:p>
        </p:txBody>
      </p:sp>
    </p:spTree>
    <p:extLst>
      <p:ext uri="{BB962C8B-B14F-4D97-AF65-F5344CB8AC3E}">
        <p14:creationId xmlns:p14="http://schemas.microsoft.com/office/powerpoint/2010/main" val="24032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Conjunction of Goals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722586" y="1386291"/>
            <a:ext cx="89337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More than one relation can be included as the "goal" of a query. A comma (",") is used as an AND operator to indicate a conjunction of goals—all must be satisfied by a solution to the query.</a:t>
            </a:r>
            <a:endParaRPr lang="en-US" sz="2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070" y="2664667"/>
            <a:ext cx="4975007" cy="717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572" y="76126"/>
            <a:ext cx="2144111" cy="14294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1054" y="3893560"/>
            <a:ext cx="109911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 given variable may appear more than once in a query. The same value of the variable must be used in all places in which the variable appears (this is called </a:t>
            </a:r>
            <a:r>
              <a:rPr lang="en-US" b="1" i="1" dirty="0">
                <a:solidFill>
                  <a:srgbClr val="000000"/>
                </a:solidFill>
                <a:ea typeface="Times New Roman" panose="02020603050405020304" pitchFamily="18" charset="0"/>
              </a:rPr>
              <a:t>unification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).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821" y="4895194"/>
            <a:ext cx="5388730" cy="7745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00534" y="2032622"/>
            <a:ext cx="115483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9</a:t>
            </a:r>
          </a:p>
        </p:txBody>
      </p:sp>
    </p:spTree>
    <p:extLst>
      <p:ext uri="{BB962C8B-B14F-4D97-AF65-F5344CB8AC3E}">
        <p14:creationId xmlns:p14="http://schemas.microsoft.com/office/powerpoint/2010/main" val="14017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12653</TotalTime>
  <Words>8295</Words>
  <Application>Microsoft Macintosh PowerPoint</Application>
  <PresentationFormat>Widescreen</PresentationFormat>
  <Paragraphs>793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Calibri</vt:lpstr>
      <vt:lpstr>Cambria</vt:lpstr>
      <vt:lpstr>Cambria Math</vt:lpstr>
      <vt:lpstr>Consolas</vt:lpstr>
      <vt:lpstr>LucidaSans</vt:lpstr>
      <vt:lpstr>Symbol</vt:lpstr>
      <vt:lpstr>Times New Roman</vt:lpstr>
      <vt:lpstr>Cloud skipper design template</vt:lpstr>
      <vt:lpstr>Prolog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Alvin</dc:creator>
  <cp:lastModifiedBy>Boone Tison</cp:lastModifiedBy>
  <cp:revision>1207</cp:revision>
  <cp:lastPrinted>2021-11-22T19:43:25Z</cp:lastPrinted>
  <dcterms:created xsi:type="dcterms:W3CDTF">2018-04-18T20:21:45Z</dcterms:created>
  <dcterms:modified xsi:type="dcterms:W3CDTF">2022-03-01T17:42:52Z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