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5"/>
  </p:notesMasterIdLst>
  <p:handoutMasterIdLst>
    <p:handoutMasterId r:id="rId56"/>
  </p:handoutMasterIdLst>
  <p:sldIdLst>
    <p:sldId id="265" r:id="rId5"/>
    <p:sldId id="384" r:id="rId6"/>
    <p:sldId id="385" r:id="rId7"/>
    <p:sldId id="400" r:id="rId8"/>
    <p:sldId id="376" r:id="rId9"/>
    <p:sldId id="401" r:id="rId10"/>
    <p:sldId id="402" r:id="rId11"/>
    <p:sldId id="403" r:id="rId12"/>
    <p:sldId id="404" r:id="rId13"/>
    <p:sldId id="411" r:id="rId14"/>
    <p:sldId id="405" r:id="rId15"/>
    <p:sldId id="406" r:id="rId16"/>
    <p:sldId id="420" r:id="rId17"/>
    <p:sldId id="408" r:id="rId18"/>
    <p:sldId id="412" r:id="rId19"/>
    <p:sldId id="413" r:id="rId20"/>
    <p:sldId id="426" r:id="rId21"/>
    <p:sldId id="427" r:id="rId22"/>
    <p:sldId id="414" r:id="rId23"/>
    <p:sldId id="415" r:id="rId24"/>
    <p:sldId id="416" r:id="rId25"/>
    <p:sldId id="417" r:id="rId26"/>
    <p:sldId id="419" r:id="rId27"/>
    <p:sldId id="409" r:id="rId28"/>
    <p:sldId id="410" r:id="rId29"/>
    <p:sldId id="421" r:id="rId30"/>
    <p:sldId id="422" r:id="rId31"/>
    <p:sldId id="423" r:id="rId32"/>
    <p:sldId id="424" r:id="rId33"/>
    <p:sldId id="425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8" r:id="rId44"/>
    <p:sldId id="439" r:id="rId45"/>
    <p:sldId id="443" r:id="rId46"/>
    <p:sldId id="444" r:id="rId47"/>
    <p:sldId id="445" r:id="rId48"/>
    <p:sldId id="446" r:id="rId49"/>
    <p:sldId id="447" r:id="rId50"/>
    <p:sldId id="440" r:id="rId51"/>
    <p:sldId id="441" r:id="rId52"/>
    <p:sldId id="437" r:id="rId53"/>
    <p:sldId id="44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8000"/>
    <a:srgbClr val="1306BA"/>
    <a:srgbClr val="5ACAD6"/>
    <a:srgbClr val="EB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468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8299"/>
            <a:ext cx="9144000" cy="1307736"/>
          </a:xfrm>
        </p:spPr>
        <p:txBody>
          <a:bodyPr>
            <a:normAutofit/>
          </a:bodyPr>
          <a:lstStyle/>
          <a:p>
            <a:r>
              <a:rPr lang="en-US" dirty="0" smtClean="0"/>
              <a:t>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Building Lists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2677" y="863248"/>
            <a:ext cx="9879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lists are interpreted as function calls, how do we build a list of values?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681197" y="1476332"/>
            <a:ext cx="330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the expression: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109780" y="153326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311" b="15422"/>
          <a:stretch/>
        </p:blipFill>
        <p:spPr>
          <a:xfrm>
            <a:off x="7371184" y="1450370"/>
            <a:ext cx="3274812" cy="5231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1488" y="2248687"/>
            <a:ext cx="903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need a way </a:t>
            </a:r>
            <a:r>
              <a:rPr lang="en-US" sz="2400" dirty="0"/>
              <a:t>to “</a:t>
            </a:r>
            <a:r>
              <a:rPr lang="en-US" sz="2400" dirty="0" smtClean="0"/>
              <a:t>quote” symbols </a:t>
            </a:r>
            <a:r>
              <a:rPr lang="en-US" sz="2400" dirty="0"/>
              <a:t>and lists we</a:t>
            </a:r>
            <a:r>
              <a:rPr lang="en-US" sz="2400" b="1" dirty="0"/>
              <a:t> </a:t>
            </a:r>
            <a:r>
              <a:rPr lang="en-US" sz="2400" b="1" i="1" dirty="0" smtClean="0"/>
              <a:t>do not </a:t>
            </a:r>
            <a:r>
              <a:rPr lang="en-US" sz="2400" dirty="0" smtClean="0"/>
              <a:t>want evaluated.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630473" y="2902518"/>
            <a:ext cx="682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is </a:t>
            </a:r>
            <a:r>
              <a:rPr lang="en-US" sz="2000" dirty="0"/>
              <a:t>a special function that </a:t>
            </a:r>
            <a:r>
              <a:rPr lang="en-US" sz="2000" dirty="0" smtClean="0"/>
              <a:t>returns its </a:t>
            </a:r>
            <a:r>
              <a:rPr lang="en-US" sz="2000" dirty="0"/>
              <a:t>argument </a:t>
            </a:r>
            <a:r>
              <a:rPr lang="en-US" sz="2000" i="1" dirty="0"/>
              <a:t>unevaluated</a:t>
            </a:r>
            <a:r>
              <a:rPr lang="en-US" sz="2000" dirty="0"/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61071" y="290251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quote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21" y="3364632"/>
            <a:ext cx="2495550" cy="69532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2677" y="40644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Since quotation is </a:t>
            </a:r>
            <a:r>
              <a:rPr lang="en-US" sz="2400" dirty="0" smtClean="0"/>
              <a:t>used so frequently, it </a:t>
            </a:r>
            <a:r>
              <a:rPr lang="en-US" sz="2400" dirty="0"/>
              <a:t>may be abbreviated using </a:t>
            </a:r>
            <a:r>
              <a:rPr lang="en-US" sz="2400" dirty="0" smtClean="0"/>
              <a:t>a single </a:t>
            </a:r>
            <a:r>
              <a:rPr lang="en-US" sz="2400" dirty="0"/>
              <a:t>quote.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87456" y="4341650"/>
                <a:ext cx="2510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quote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arg</a:t>
                </a:r>
                <a:r>
                  <a:rPr lang="en-US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'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arg</a:t>
                </a:r>
                <a:endParaRPr lang="en-US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56" y="4341650"/>
                <a:ext cx="2510624" cy="369332"/>
              </a:xfrm>
              <a:prstGeom prst="rect">
                <a:avLst/>
              </a:prstGeom>
              <a:blipFill>
                <a:blip r:embed="rId4"/>
                <a:stretch>
                  <a:fillRect l="-1942"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762678" y="5728172"/>
            <a:ext cx="39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62678" y="526522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b c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) 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6117" y="614058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'a 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t="21947"/>
          <a:stretch/>
        </p:blipFill>
        <p:spPr>
          <a:xfrm>
            <a:off x="7648555" y="5352039"/>
            <a:ext cx="828675" cy="2825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555" y="5716680"/>
            <a:ext cx="1933575" cy="3714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555" y="6140587"/>
            <a:ext cx="1676400" cy="3238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704064" y="6300976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5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0" grpId="0"/>
      <p:bldP spid="42" grpId="0"/>
      <p:bldP spid="43" grpId="0"/>
      <p:bldP spid="45" grpId="0"/>
      <p:bldP spid="46" grpId="0"/>
      <p:bldP spid="47" grpId="0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Anonymous User-Defined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677" y="863248"/>
            <a:ext cx="11126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Anonymous functions (those defined without a name) are often referred to as lambda functions (or lambda expressions).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064065" y="1891401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(lambda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(body)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677" y="2550222"/>
            <a:ext cx="11126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evaluates to a function with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/>
              <a:t>as its argument list and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(body) </a:t>
            </a:r>
            <a:r>
              <a:rPr lang="en-US" sz="2400" dirty="0" smtClean="0"/>
              <a:t>as the function body. No quotes are needed for the arguments or body.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025600" y="4867945"/>
            <a:ext cx="1678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incrementing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763374" y="429366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4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677" y="4293666"/>
            <a:ext cx="651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action does the following function perform?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2677" y="5708187"/>
            <a:ext cx="651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Called with an input of 10: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64065" y="5708186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((</a:t>
            </a:r>
            <a:r>
              <a:rPr lang="pt-BR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(+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39" y="5786618"/>
            <a:ext cx="904875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04064" y="6300976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6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Defining </a:t>
            </a:r>
            <a:r>
              <a:rPr lang="en-US" sz="3600" dirty="0" err="1" smtClean="0"/>
              <a:t>Globals</a:t>
            </a: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05571" y="989588"/>
            <a:ext cx="101193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can bind values </a:t>
            </a:r>
            <a:r>
              <a:rPr lang="en-US" sz="2200" dirty="0" smtClean="0"/>
              <a:t>and functions </a:t>
            </a:r>
            <a:r>
              <a:rPr lang="en-US" sz="2200" dirty="0"/>
              <a:t>to global </a:t>
            </a:r>
            <a:r>
              <a:rPr lang="en-US" sz="2200" dirty="0" smtClean="0"/>
              <a:t>symbols using </a:t>
            </a:r>
            <a:r>
              <a:rPr lang="en-US" sz="2200" dirty="0"/>
              <a:t>the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define </a:t>
            </a:r>
            <a:r>
              <a:rPr lang="en-US" sz="2200" dirty="0"/>
              <a:t>function.</a:t>
            </a:r>
          </a:p>
          <a:p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077579" y="3872041"/>
            <a:ext cx="3954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Once </a:t>
            </a:r>
            <a:r>
              <a:rPr lang="en-US" sz="2000" dirty="0"/>
              <a:t>a symbol is defined, </a:t>
            </a:r>
            <a:r>
              <a:rPr lang="en-US" sz="2000" dirty="0" smtClean="0"/>
              <a:t>it evaluates </a:t>
            </a:r>
            <a:r>
              <a:rPr lang="en-US" sz="2000" dirty="0"/>
              <a:t>to the value it </a:t>
            </a:r>
            <a:r>
              <a:rPr lang="en-US" sz="2000" dirty="0" smtClean="0"/>
              <a:t>is bound to</a:t>
            </a:r>
            <a:r>
              <a:rPr lang="en-US" sz="2000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3902" y="1671812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define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489" y="2636313"/>
            <a:ext cx="112402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</a:t>
            </a:r>
            <a:r>
              <a:rPr lang="en-US" sz="2200" dirty="0" smtClean="0"/>
              <a:t>here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/>
              <a:t>is not evaluated but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/>
              <a:t>is;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/>
              <a:t>is bound to the </a:t>
            </a:r>
            <a:r>
              <a:rPr lang="en-US" sz="2200" dirty="0" smtClean="0"/>
              <a:t>value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object </a:t>
            </a:r>
            <a:r>
              <a:rPr lang="en-US" sz="2200" dirty="0"/>
              <a:t>evaluates to.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398" y="397367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plus1</a:t>
            </a:r>
          </a:p>
          <a:p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it-IT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it-IT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(+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it-IT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it-IT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5398" y="3401938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define pi 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3.1415926535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5398" y="5160959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define pi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(*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pi 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it-IT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it-IT" sz="2000" dirty="0"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3412" b="8038"/>
          <a:stretch/>
        </p:blipFill>
        <p:spPr>
          <a:xfrm>
            <a:off x="7972775" y="4720469"/>
            <a:ext cx="1966599" cy="53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7143" b="4694"/>
          <a:stretch/>
        </p:blipFill>
        <p:spPr>
          <a:xfrm>
            <a:off x="7972775" y="5496303"/>
            <a:ext cx="2044570" cy="5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Defining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571" y="989588"/>
            <a:ext cx="101193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Since functions are frequently defined, we abbreviate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9421" y="1566729"/>
            <a:ext cx="3983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define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(lambda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(body)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490" y="2636313"/>
            <a:ext cx="7004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as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3713437" y="3235623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define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(body)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490" y="4464811"/>
            <a:ext cx="3760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We might define</a:t>
            </a:r>
            <a:r>
              <a:rPr lang="en-US" sz="2200" dirty="0" smtClean="0">
                <a:latin typeface="Consolas" panose="020B0609020204030204" pitchFamily="49" charset="0"/>
              </a:rPr>
              <a:t> plus1 </a:t>
            </a:r>
            <a:r>
              <a:rPr lang="en-US" sz="2200" dirty="0" smtClean="0"/>
              <a:t>as: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1787268" y="5230956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plus1 x</a:t>
            </a:r>
            <a:r>
              <a:rPr lang="fr-FR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(+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fr-FR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fr-FR" sz="20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64" y="5193348"/>
            <a:ext cx="2009775" cy="638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04064" y="6300976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</a:t>
            </a:r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312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Conditional Expressions and</a:t>
            </a:r>
            <a:r>
              <a:rPr lang="en-US" sz="3600" dirty="0" smtClean="0">
                <a:latin typeface="Consolas" panose="020B0609020204030204" pitchFamily="49" charset="0"/>
              </a:rPr>
              <a:t> if</a:t>
            </a:r>
          </a:p>
        </p:txBody>
      </p:sp>
      <p:sp>
        <p:nvSpPr>
          <p:cNvPr id="2" name="Rectangle 1"/>
          <p:cNvSpPr/>
          <p:nvPr/>
        </p:nvSpPr>
        <p:spPr>
          <a:xfrm>
            <a:off x="645677" y="1056344"/>
            <a:ext cx="10933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predicate</a:t>
            </a:r>
            <a:r>
              <a:rPr lang="en-US" sz="2400" i="1" dirty="0"/>
              <a:t> </a:t>
            </a:r>
            <a:r>
              <a:rPr lang="en-US" sz="2400" dirty="0"/>
              <a:t>is a function </a:t>
            </a:r>
            <a:r>
              <a:rPr lang="en-US" sz="2400" dirty="0" smtClean="0"/>
              <a:t>that returns </a:t>
            </a: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value. </a:t>
            </a:r>
            <a:r>
              <a:rPr lang="en-US" sz="2400" dirty="0" smtClean="0"/>
              <a:t>By convention</a:t>
            </a:r>
            <a:r>
              <a:rPr lang="en-US" sz="2400" dirty="0"/>
              <a:t>, in Scheme, </a:t>
            </a:r>
            <a:r>
              <a:rPr lang="en-US" sz="2400" dirty="0" smtClean="0"/>
              <a:t>predicate names </a:t>
            </a:r>
            <a:r>
              <a:rPr lang="en-US" sz="2400" dirty="0"/>
              <a:t>end with </a:t>
            </a:r>
            <a:r>
              <a:rPr lang="en-US" sz="2400" dirty="0" smtClean="0"/>
              <a:t>'?'.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15942" y="4071588"/>
            <a:ext cx="288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First,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evaluated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2145" y="1988345"/>
            <a:ext cx="842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symbol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equal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null</a:t>
            </a:r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list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677" y="2688551"/>
            <a:ext cx="9912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conditionals,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#f </a:t>
            </a:r>
            <a:r>
              <a:rPr lang="en-US" sz="2400" dirty="0"/>
              <a:t>is false, </a:t>
            </a:r>
            <a:r>
              <a:rPr lang="en-US" sz="2400" dirty="0" smtClean="0"/>
              <a:t>and everything </a:t>
            </a:r>
            <a:r>
              <a:rPr lang="en-US" sz="2400" dirty="0"/>
              <a:t>else, including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#t</a:t>
            </a:r>
            <a:r>
              <a:rPr lang="en-US" sz="2400" dirty="0"/>
              <a:t>, </a:t>
            </a:r>
            <a:r>
              <a:rPr lang="en-US" sz="2400" dirty="0" smtClean="0"/>
              <a:t>is true</a:t>
            </a:r>
            <a:r>
              <a:rPr lang="en-US" sz="24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677" y="3551316"/>
            <a:ext cx="2016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if </a:t>
            </a:r>
            <a:r>
              <a:rPr lang="en-US" sz="2000" dirty="0" smtClean="0"/>
              <a:t>expression: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51864" y="3571190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pred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E2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942" y="4411133"/>
            <a:ext cx="4527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Depending </a:t>
            </a:r>
            <a:r>
              <a:rPr lang="en-US" dirty="0" smtClean="0"/>
              <a:t>on value of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#f </a:t>
            </a:r>
            <a:r>
              <a:rPr lang="en-US" dirty="0"/>
              <a:t>or not), either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is </a:t>
            </a:r>
            <a:r>
              <a:rPr lang="en-US" dirty="0" smtClean="0"/>
              <a:t>evaluated (but </a:t>
            </a:r>
            <a:r>
              <a:rPr lang="en-US" dirty="0"/>
              <a:t>not both) and returned as </a:t>
            </a:r>
            <a:r>
              <a:rPr lang="en-US" dirty="0" smtClean="0"/>
              <a:t>the value </a:t>
            </a:r>
            <a:r>
              <a:rPr lang="en-US" dirty="0"/>
              <a:t>of the </a:t>
            </a:r>
            <a:r>
              <a:rPr lang="en-US" b="1" dirty="0"/>
              <a:t>if </a:t>
            </a:r>
            <a:r>
              <a:rPr lang="en-US" dirty="0"/>
              <a:t>expression.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62528" y="3571190"/>
            <a:ext cx="2528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'Yes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'No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64" y="3814137"/>
            <a:ext cx="102870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521" y="5017816"/>
            <a:ext cx="1959216" cy="1018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083" y="5017816"/>
            <a:ext cx="2328431" cy="9706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00114" y="6300976"/>
            <a:ext cx="114669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53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Generalized Conditional (Case Statement)</a:t>
            </a:r>
          </a:p>
        </p:txBody>
      </p:sp>
      <p:sp>
        <p:nvSpPr>
          <p:cNvPr id="2" name="Rectangle 1"/>
          <p:cNvSpPr/>
          <p:nvPr/>
        </p:nvSpPr>
        <p:spPr>
          <a:xfrm>
            <a:off x="4993670" y="788516"/>
            <a:ext cx="2063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cond</a:t>
            </a: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e1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e2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434" y="3100070"/>
            <a:ext cx="5289836" cy="73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</a:t>
            </a:r>
            <a:r>
              <a:rPr lang="en-US" sz="2000" dirty="0" smtClean="0"/>
              <a:t>predicate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/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/>
              <a:t>, </a:t>
            </a:r>
            <a:r>
              <a:rPr lang="en-US" sz="2000" dirty="0" smtClean="0"/>
              <a:t>...) is </a:t>
            </a:r>
            <a:r>
              <a:rPr lang="en-US" sz="2000" dirty="0"/>
              <a:t>evaluated until one is true </a:t>
            </a:r>
            <a:r>
              <a:rPr lang="en-US" sz="2000" dirty="0" smtClean="0"/>
              <a:t>(not</a:t>
            </a:r>
            <a:r>
              <a:rPr lang="en-US" sz="2000" dirty="0" smtClean="0">
                <a:latin typeface="Consolas" panose="020B0609020204030204" pitchFamily="49" charset="0"/>
              </a:rPr>
              <a:t> #f</a:t>
            </a:r>
            <a:r>
              <a:rPr lang="en-US" sz="2000" dirty="0"/>
              <a:t>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432" y="3932544"/>
            <a:ext cx="5834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corresponding expression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e1</a:t>
            </a:r>
            <a:r>
              <a:rPr lang="en-US" sz="2000" dirty="0"/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e2</a:t>
            </a:r>
            <a:r>
              <a:rPr lang="en-US" sz="2000" dirty="0"/>
              <a:t>, ...) </a:t>
            </a:r>
            <a:r>
              <a:rPr lang="en-US" sz="2000" dirty="0" smtClean="0"/>
              <a:t>is evaluated and returned </a:t>
            </a:r>
            <a:r>
              <a:rPr lang="en-US" sz="2000" dirty="0"/>
              <a:t>as </a:t>
            </a:r>
            <a:r>
              <a:rPr lang="en-US" sz="2000" dirty="0" smtClean="0"/>
              <a:t>the value </a:t>
            </a:r>
            <a:r>
              <a:rPr lang="en-US" sz="2000" dirty="0"/>
              <a:t>of the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cond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190" y="47922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/>
              <a:t>acts like </a:t>
            </a:r>
            <a:r>
              <a:rPr lang="en-US" sz="2000" dirty="0" smtClean="0"/>
              <a:t>a predicate </a:t>
            </a:r>
            <a:r>
              <a:rPr lang="en-US" sz="2000" dirty="0"/>
              <a:t>that is always true.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7593" y="3813351"/>
            <a:ext cx="2817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define 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cond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((=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((=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20" y="5388495"/>
            <a:ext cx="723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Recursion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73346" y="889844"/>
            <a:ext cx="10706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Recursion is widely used </a:t>
            </a:r>
            <a:r>
              <a:rPr lang="en-US" sz="2000" dirty="0" smtClean="0"/>
              <a:t>in Scheme </a:t>
            </a:r>
            <a:r>
              <a:rPr lang="en-US" sz="2000" dirty="0"/>
              <a:t>and most other </a:t>
            </a:r>
            <a:r>
              <a:rPr lang="en-US" sz="2000" dirty="0" smtClean="0"/>
              <a:t>functional programming </a:t>
            </a:r>
            <a:r>
              <a:rPr lang="en-US" sz="2000" dirty="0"/>
              <a:t>languages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73345" y="2658853"/>
            <a:ext cx="10845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example,</a:t>
            </a:r>
            <a:r>
              <a:rPr lang="en-US" sz="2000" dirty="0" smtClean="0">
                <a:solidFill>
                  <a:srgbClr val="00B050"/>
                </a:solidFill>
              </a:rPr>
              <a:t> append </a:t>
            </a:r>
            <a:r>
              <a:rPr lang="en-US" sz="2000" dirty="0"/>
              <a:t>function, </a:t>
            </a:r>
            <a:r>
              <a:rPr lang="en-US" sz="2000" dirty="0" smtClean="0"/>
              <a:t>which joins </a:t>
            </a:r>
            <a:r>
              <a:rPr lang="en-US" sz="2000" dirty="0"/>
              <a:t>(or appends) two </a:t>
            </a:r>
            <a:r>
              <a:rPr lang="en-US" sz="2000" dirty="0" smtClean="0"/>
              <a:t>lists into one </a:t>
            </a:r>
            <a:r>
              <a:rPr lang="en-US" sz="2000" dirty="0"/>
              <a:t>larger list containing all </a:t>
            </a:r>
            <a:r>
              <a:rPr lang="en-US" sz="2000" dirty="0" smtClean="0"/>
              <a:t>the elements </a:t>
            </a:r>
            <a:r>
              <a:rPr lang="en-US" sz="2000" dirty="0"/>
              <a:t>of the two input lists (</a:t>
            </a:r>
            <a:r>
              <a:rPr lang="en-US" sz="2000" dirty="0" smtClean="0"/>
              <a:t>in the </a:t>
            </a:r>
            <a:r>
              <a:rPr lang="en-US" sz="2000" dirty="0"/>
              <a:t>correct order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73346" y="1429650"/>
            <a:ext cx="10771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Rather than using a loop to step through the elements of a list or array, recursion breaks a problem on a large data structure into a simpler problem on a smaller data structure.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3568" y="4684168"/>
            <a:ext cx="649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Compare to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</a:t>
            </a:r>
            <a:r>
              <a:rPr lang="en-US" dirty="0" smtClean="0"/>
              <a:t>: adds </a:t>
            </a:r>
            <a:r>
              <a:rPr lang="en-US" dirty="0"/>
              <a:t>one element to </a:t>
            </a:r>
            <a:r>
              <a:rPr lang="en-US" dirty="0" smtClean="0"/>
              <a:t>the head </a:t>
            </a:r>
            <a:r>
              <a:rPr lang="en-US" dirty="0"/>
              <a:t>of an existing list.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4815" y="3764436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b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" b="20251"/>
          <a:stretch/>
        </p:blipFill>
        <p:spPr>
          <a:xfrm>
            <a:off x="7209880" y="5655124"/>
            <a:ext cx="2114550" cy="2962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8089" y="558203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b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5128" b="11403"/>
          <a:stretch/>
        </p:blipFill>
        <p:spPr>
          <a:xfrm>
            <a:off x="7209880" y="3853849"/>
            <a:ext cx="1847850" cy="2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Recursive List Processing with Head / Tail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6436" y="6304227"/>
            <a:ext cx="14246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8-9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09800" y="1129441"/>
                <a:ext cx="11176283" cy="5096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1200"/>
                  </a:spcBef>
                  <a:spcAft>
                    <a:spcPts val="1200"/>
                  </a:spcAft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/>
                  <a:t>It is common for recursion-based languages (often, functional </a:t>
                </a:r>
                <a:r>
                  <a:rPr lang="en-US" sz="2400" dirty="0" err="1"/>
                  <a:t>langauges</a:t>
                </a:r>
                <a:r>
                  <a:rPr lang="en-US" sz="2400" dirty="0"/>
                  <a:t>) to process lists using a head / tail paradigm. </a:t>
                </a:r>
              </a:p>
              <a:p>
                <a:pPr>
                  <a:lnSpc>
                    <a:spcPct val="85000"/>
                  </a:lnSpc>
                  <a:spcBef>
                    <a:spcPts val="1200"/>
                  </a:spcBef>
                  <a:spcAft>
                    <a:spcPts val="1200"/>
                  </a:spcAft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list of values can be viewed as having a </a:t>
                </a:r>
                <a:r>
                  <a:rPr lang="en-US" sz="2400" b="1" i="1" dirty="0"/>
                  <a:t>head</a:t>
                </a:r>
                <a:r>
                  <a:rPr lang="en-US" sz="2400" dirty="0"/>
                  <a:t> element and a set of </a:t>
                </a:r>
                <a:r>
                  <a:rPr lang="en-US" sz="2400" b="1" i="1" dirty="0"/>
                  <a:t>tail</a:t>
                </a:r>
                <a:r>
                  <a:rPr lang="en-US" sz="2400" dirty="0"/>
                  <a:t> elements.</a:t>
                </a:r>
              </a:p>
              <a:p>
                <a:pPr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746125" algn="l"/>
                    <a:tab pos="1719263" algn="l"/>
                    <a:tab pos="3208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endParaRPr lang="en-US" sz="2400" dirty="0" smtClean="0"/>
              </a:p>
              <a:p>
                <a:pPr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 smtClean="0"/>
                  <a:t>For </a:t>
                </a:r>
                <a:r>
                  <a:rPr lang="en-US" sz="2400" dirty="0"/>
                  <a:t>example, we may view the list</a:t>
                </a:r>
              </a:p>
              <a:p>
                <a:pPr algn="ctr"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/>
                  <a:t>[24, 88, 40, 37]</a:t>
                </a:r>
              </a:p>
              <a:p>
                <a:pPr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/>
                  <a:t>as</a:t>
                </a:r>
              </a:p>
              <a:p>
                <a:pPr algn="ctr">
                  <a:lnSpc>
                    <a:spcPct val="85000"/>
                  </a:lnSpc>
                  <a:spcBef>
                    <a:spcPts val="1200"/>
                  </a:spcBef>
                  <a:spcAft>
                    <a:spcPts val="1200"/>
                  </a:spcAft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/>
                  <a:t>[</a:t>
                </a:r>
                <a:r>
                  <a:rPr lang="en-US" sz="2400" dirty="0">
                    <a:solidFill>
                      <a:srgbClr val="FF0000"/>
                    </a:solidFill>
                  </a:rPr>
                  <a:t>24</a:t>
                </a:r>
                <a:r>
                  <a:rPr lang="en-US" sz="2400" dirty="0"/>
                  <a:t> | </a:t>
                </a:r>
                <a:r>
                  <a:rPr lang="en-US" sz="2400" dirty="0">
                    <a:solidFill>
                      <a:srgbClr val="0070C0"/>
                    </a:solidFill>
                  </a:rPr>
                  <a:t>88, 40, 37</a:t>
                </a:r>
                <a:r>
                  <a:rPr lang="en-US" sz="2400" dirty="0"/>
                  <a:t>]</a:t>
                </a:r>
              </a:p>
              <a:p>
                <a:pPr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dirty="0"/>
                  <a:t>This defines a list recursively:</a:t>
                </a:r>
              </a:p>
              <a:p>
                <a:pPr marL="400050" lvl="1" indent="0">
                  <a:lnSpc>
                    <a:spcPct val="85000"/>
                  </a:lnSpc>
                  <a:buNone/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Head</a:t>
                </a:r>
                <a:r>
                  <a:rPr lang="en-US" sz="2400" dirty="0"/>
                  <a:t>: current value.</a:t>
                </a:r>
              </a:p>
              <a:p>
                <a:pPr marL="400050" lvl="1">
                  <a:lnSpc>
                    <a:spcPct val="85000"/>
                  </a:lnSpc>
                  <a:tabLst>
                    <a:tab pos="746125" algn="l"/>
                    <a:tab pos="1719263" algn="l"/>
                    <a:tab pos="3208338" algn="l"/>
                  </a:tabLst>
                </a:pPr>
                <a:r>
                  <a:rPr lang="en-US" sz="2400" b="1" i="1" dirty="0">
                    <a:solidFill>
                      <a:srgbClr val="0070C0"/>
                    </a:solidFill>
                  </a:rPr>
                  <a:t>Tail</a:t>
                </a:r>
                <a:r>
                  <a:rPr lang="en-US" sz="2400" dirty="0"/>
                  <a:t>: remaining, unprocessed list of elements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0" y="1129441"/>
                <a:ext cx="11176283" cy="5096780"/>
              </a:xfrm>
              <a:prstGeom prst="rect">
                <a:avLst/>
              </a:prstGeom>
              <a:blipFill>
                <a:blip r:embed="rId2"/>
                <a:stretch>
                  <a:fillRect l="-818" t="-2033" r="-382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505888" y="6304227"/>
            <a:ext cx="154060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10-11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8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Recursive List Processing with Head / Tail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2268" y="265936"/>
            <a:ext cx="129856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12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95835" y="1231427"/>
            <a:ext cx="11709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head List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b="1" dirty="0" smtClean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tail List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-list-&gt;string List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null?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string-append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number-&gt;string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head List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-list-&gt;string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tail List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35" y="4689908"/>
            <a:ext cx="114963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-list-&gt;string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   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null?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string-append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number-&gt;string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-list-&gt;string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2337" y="3792681"/>
            <a:ext cx="1700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head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5300379" y="1750737"/>
            <a:ext cx="264693" cy="3819195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9359605" y="1750737"/>
            <a:ext cx="264693" cy="3819195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1563" y="3792681"/>
            <a:ext cx="170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recursively process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tail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864" y="4569641"/>
            <a:ext cx="1161474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/>
      <p:bldP spid="8" grpId="0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Defining</a:t>
            </a:r>
            <a:r>
              <a:rPr lang="en-US" sz="3600" dirty="0" smtClean="0">
                <a:latin typeface="Consolas" panose="020B0609020204030204" pitchFamily="49" charset="0"/>
              </a:rPr>
              <a:t> append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04064" y="325652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13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413276" y="2598563"/>
            <a:ext cx="6096000" cy="25699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define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append L1 L2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L2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car L1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append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cdr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188" y="1026568"/>
            <a:ext cx="10771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cons </a:t>
            </a:r>
            <a:r>
              <a:rPr lang="en-US" sz="2000" dirty="0"/>
              <a:t>to define an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append </a:t>
            </a:r>
            <a:r>
              <a:rPr lang="en-US" sz="2000" dirty="0"/>
              <a:t>function. Recall that append takes two lists as input and results in a new list.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25551" y="4094272"/>
            <a:ext cx="3363397" cy="1410584"/>
            <a:chOff x="-869485" y="2388286"/>
            <a:chExt cx="3363397" cy="1188644"/>
          </a:xfrm>
        </p:grpSpPr>
        <p:sp>
          <p:nvSpPr>
            <p:cNvPr id="17" name="Rectangle 16"/>
            <p:cNvSpPr/>
            <p:nvPr/>
          </p:nvSpPr>
          <p:spPr>
            <a:xfrm>
              <a:off x="-869485" y="3130846"/>
              <a:ext cx="3363397" cy="44608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Recursively construct our list with the tail of</a:t>
              </a:r>
              <a:r>
                <a:rPr lang="en-US" dirty="0" smtClean="0">
                  <a:latin typeface="Consolas" panose="020B0609020204030204" pitchFamily="49" charset="0"/>
                </a:rPr>
                <a:t> L1 </a:t>
              </a:r>
              <a:r>
                <a:rPr lang="en-US" dirty="0" smtClean="0"/>
                <a:t>and all of</a:t>
              </a:r>
              <a:r>
                <a:rPr lang="en-US" dirty="0" smtClean="0">
                  <a:latin typeface="Consolas" panose="020B0609020204030204" pitchFamily="49" charset="0"/>
                </a:rPr>
                <a:t> L2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758" y="2388286"/>
              <a:ext cx="1122513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88229" y="3638675"/>
            <a:ext cx="7582805" cy="520585"/>
            <a:chOff x="543544" y="398358"/>
            <a:chExt cx="9514670" cy="520585"/>
          </a:xfrm>
        </p:grpSpPr>
        <p:sp>
          <p:nvSpPr>
            <p:cNvPr id="21" name="Rectangle 20"/>
            <p:cNvSpPr/>
            <p:nvPr/>
          </p:nvSpPr>
          <p:spPr>
            <a:xfrm>
              <a:off x="6566017" y="398358"/>
              <a:ext cx="3492197" cy="520585"/>
            </a:xfrm>
            <a:prstGeom prst="rect">
              <a:avLst/>
            </a:prstGeom>
            <a:noFill/>
            <a:ln w="19050">
              <a:solidFill>
                <a:srgbClr val="EBA9E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first element of the new list is the 'head' of</a:t>
              </a:r>
              <a:r>
                <a:rPr lang="en-US" dirty="0" smtClean="0">
                  <a:latin typeface="Consolas" panose="020B0609020204030204" pitchFamily="49" charset="0"/>
                </a:rPr>
                <a:t> L1</a:t>
              </a:r>
              <a:r>
                <a:rPr lang="en-US" dirty="0" smtClean="0"/>
                <a:t>.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3544" y="548471"/>
              <a:ext cx="1156727" cy="220360"/>
            </a:xfrm>
            <a:prstGeom prst="rect">
              <a:avLst/>
            </a:prstGeom>
            <a:noFill/>
            <a:ln w="19050">
              <a:solidFill>
                <a:srgbClr val="EBA9E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16213" y="2739842"/>
            <a:ext cx="8770014" cy="900137"/>
            <a:chOff x="2716213" y="2739842"/>
            <a:chExt cx="8770014" cy="900137"/>
          </a:xfrm>
        </p:grpSpPr>
        <p:grpSp>
          <p:nvGrpSpPr>
            <p:cNvPr id="6" name="Group 5"/>
            <p:cNvGrpSpPr/>
            <p:nvPr/>
          </p:nvGrpSpPr>
          <p:grpSpPr>
            <a:xfrm>
              <a:off x="2884786" y="2739842"/>
              <a:ext cx="8601441" cy="565211"/>
              <a:chOff x="-3268690" y="2634463"/>
              <a:chExt cx="10885002" cy="67260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948514" y="2634463"/>
                <a:ext cx="3667798" cy="6302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Base Case: Nothing in L1 to append; just return L2.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-3268690" y="3010750"/>
                <a:ext cx="1521142" cy="29631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716213" y="3390975"/>
              <a:ext cx="336763" cy="24900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1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60292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History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802433" y="1047870"/>
            <a:ext cx="107414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Lisp</a:t>
            </a:r>
            <a:r>
              <a:rPr lang="en-US" sz="2400" dirty="0"/>
              <a:t> (</a:t>
            </a:r>
            <a:r>
              <a:rPr lang="en-US" sz="2400" i="1" dirty="0"/>
              <a:t>Lis</a:t>
            </a:r>
            <a:r>
              <a:rPr lang="en-US" sz="2400" dirty="0"/>
              <a:t>t </a:t>
            </a:r>
            <a:r>
              <a:rPr lang="en-US" sz="2400" i="1" dirty="0"/>
              <a:t>P</a:t>
            </a:r>
            <a:r>
              <a:rPr lang="en-US" sz="2400" dirty="0"/>
              <a:t>rocessing </a:t>
            </a:r>
            <a:r>
              <a:rPr lang="en-US" sz="2400" dirty="0" smtClean="0"/>
              <a:t>Language) is </a:t>
            </a:r>
            <a:r>
              <a:rPr lang="en-US" sz="2400" dirty="0"/>
              <a:t>one of the </a:t>
            </a:r>
            <a:r>
              <a:rPr lang="en-US" sz="2400" dirty="0" smtClean="0"/>
              <a:t>oldest programming </a:t>
            </a:r>
            <a:r>
              <a:rPr lang="en-US" sz="2400" dirty="0"/>
              <a:t>languages still </a:t>
            </a:r>
            <a:r>
              <a:rPr lang="en-US" sz="2400" dirty="0" smtClean="0"/>
              <a:t>in wide use. It </a:t>
            </a:r>
            <a:r>
              <a:rPr lang="en-US" sz="2400" dirty="0"/>
              <a:t>was developed in the late </a:t>
            </a:r>
            <a:r>
              <a:rPr lang="en-US" sz="2400" dirty="0" smtClean="0"/>
              <a:t>50s and </a:t>
            </a:r>
            <a:r>
              <a:rPr lang="en-US" sz="2400" dirty="0"/>
              <a:t>early 60s by </a:t>
            </a:r>
            <a:r>
              <a:rPr lang="en-US" sz="2400" dirty="0" smtClean="0"/>
              <a:t>John McCarthy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Innovations </a:t>
            </a:r>
            <a:r>
              <a:rPr lang="en-US" sz="2400" dirty="0"/>
              <a:t>include: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Support of symbolic computations.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 smtClean="0"/>
              <a:t>functional programming style </a:t>
            </a:r>
            <a:r>
              <a:rPr lang="en-US" sz="2000" dirty="0" smtClean="0"/>
              <a:t>without emphasis on assignments and side-effects.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 naturally recursive programming style.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(run-time) type checking.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data structures (lists, binary trees) that grow without limit.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Automatic garbage collection to manage memory.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Functions are treated as “first class” values; they may be passed as arguments, returned as result values, stored in data structures, and created during execution.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 formal semantics (written in Lisp) that defines the meaning of all valid programs.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An Integrated Programming Environment to create, edit and test Lisp programs.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3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Tracing Append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0370"/>
          <a:stretch/>
        </p:blipFill>
        <p:spPr>
          <a:xfrm>
            <a:off x="204700" y="69597"/>
            <a:ext cx="3967812" cy="19047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0919" y="97890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8037" y="2416863"/>
            <a:ext cx="8786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9799" y="2927690"/>
            <a:ext cx="2172390" cy="307777"/>
          </a:xfrm>
          <a:prstGeom prst="rect">
            <a:avLst/>
          </a:prstGeom>
          <a:ln w="19050">
            <a:solidFill>
              <a:srgbClr val="92D050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b 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'a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68006" y="2927690"/>
            <a:ext cx="2556853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b 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463440" y="4096599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07836" y="5368435"/>
            <a:ext cx="638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	'b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77291" y="130206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63370" y="607959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28195" y="131319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12070" y="4567790"/>
            <a:ext cx="1973617" cy="307777"/>
          </a:xfrm>
          <a:prstGeom prst="rect">
            <a:avLst/>
          </a:prstGeom>
          <a:ln w="19050">
            <a:solidFill>
              <a:srgbClr val="FF99FF"/>
            </a:solidFill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'b</a:t>
            </a:r>
            <a:endParaRPr lang="en-US" sz="1400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10249994" y="4371319"/>
            <a:ext cx="264693" cy="3074725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87610" y="2447640"/>
            <a:ext cx="992405" cy="307777"/>
          </a:xfrm>
          <a:prstGeom prst="rect">
            <a:avLst/>
          </a:prstGeom>
          <a:ln w="19050"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21" name="Right Brace 20"/>
          <p:cNvSpPr/>
          <p:nvPr/>
        </p:nvSpPr>
        <p:spPr>
          <a:xfrm rot="10800000">
            <a:off x="5114370" y="4096599"/>
            <a:ext cx="632048" cy="201303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931" y="3958099"/>
            <a:ext cx="252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 'a 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 d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a b c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04" y="2465214"/>
            <a:ext cx="1027076" cy="29020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24" name="Right Brace 23"/>
          <p:cNvSpPr/>
          <p:nvPr/>
        </p:nvSpPr>
        <p:spPr>
          <a:xfrm rot="10800000">
            <a:off x="2360002" y="2416863"/>
            <a:ext cx="432083" cy="3875596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5287" y="4686152"/>
            <a:ext cx="252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 'b 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c d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b c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2" grpId="0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Reversing a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551818" y="954401"/>
            <a:ext cx="11214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Another </a:t>
            </a:r>
            <a:r>
              <a:rPr lang="en-US" sz="2000" dirty="0"/>
              <a:t>useful </a:t>
            </a:r>
            <a:r>
              <a:rPr lang="en-US" sz="2000" dirty="0" smtClean="0"/>
              <a:t>list-manipulation function </a:t>
            </a:r>
            <a:r>
              <a:rPr lang="en-US" sz="2000" dirty="0"/>
              <a:t>is</a:t>
            </a:r>
            <a:r>
              <a:rPr lang="en-US" sz="2000" dirty="0">
                <a:latin typeface="Consolas" panose="020B0609020204030204" pitchFamily="49" charset="0"/>
              </a:rPr>
              <a:t> rev</a:t>
            </a:r>
            <a:r>
              <a:rPr lang="en-US" sz="2000" dirty="0"/>
              <a:t>, which </a:t>
            </a:r>
            <a:r>
              <a:rPr lang="en-US" sz="2000" dirty="0" smtClean="0"/>
              <a:t>reverses the </a:t>
            </a:r>
            <a:r>
              <a:rPr lang="en-US" sz="2000" dirty="0"/>
              <a:t>members of a </a:t>
            </a:r>
            <a:r>
              <a:rPr lang="en-US" sz="2000" dirty="0" smtClean="0"/>
              <a:t>list. That </a:t>
            </a:r>
            <a:r>
              <a:rPr lang="en-US" sz="2000" dirty="0"/>
              <a:t>is, </a:t>
            </a:r>
            <a:r>
              <a:rPr lang="en-US" sz="2000" dirty="0" smtClean="0"/>
              <a:t>the last </a:t>
            </a:r>
            <a:r>
              <a:rPr lang="en-US" sz="2000" dirty="0"/>
              <a:t>element becomes the </a:t>
            </a:r>
            <a:r>
              <a:rPr lang="en-US" sz="2000" dirty="0" smtClean="0"/>
              <a:t>first element</a:t>
            </a:r>
            <a:r>
              <a:rPr lang="en-US" sz="2000" dirty="0"/>
              <a:t>, the next-to-last </a:t>
            </a:r>
            <a:r>
              <a:rPr lang="en-US" sz="2000" dirty="0" smtClean="0"/>
              <a:t>element becomes </a:t>
            </a:r>
            <a:r>
              <a:rPr lang="en-US" sz="2000" dirty="0"/>
              <a:t>the second element,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5" y="1907347"/>
            <a:ext cx="3067050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04064" y="2065581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14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52891" y="3377327"/>
            <a:ext cx="7036402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rev 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append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rev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car 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4064" y="4652769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15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784193" y="4430182"/>
            <a:ext cx="2911937" cy="1344267"/>
            <a:chOff x="538130" y="1665011"/>
            <a:chExt cx="3685015" cy="1599683"/>
          </a:xfrm>
        </p:grpSpPr>
        <p:sp>
          <p:nvSpPr>
            <p:cNvPr id="9" name="Rectangle 8"/>
            <p:cNvSpPr/>
            <p:nvPr/>
          </p:nvSpPr>
          <p:spPr>
            <a:xfrm>
              <a:off x="1355530" y="2634462"/>
              <a:ext cx="2867615" cy="6302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Make a singleton list of the head of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8130" y="1665011"/>
              <a:ext cx="2338930" cy="29631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79154" y="4414725"/>
            <a:ext cx="2216954" cy="1359724"/>
            <a:chOff x="2474538" y="1686510"/>
            <a:chExt cx="2216954" cy="1145787"/>
          </a:xfrm>
        </p:grpSpPr>
        <p:sp>
          <p:nvSpPr>
            <p:cNvPr id="12" name="Rectangle 11"/>
            <p:cNvSpPr/>
            <p:nvPr/>
          </p:nvSpPr>
          <p:spPr>
            <a:xfrm>
              <a:off x="2474538" y="2568450"/>
              <a:ext cx="2216954" cy="26384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the tail of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3963" y="1686510"/>
              <a:ext cx="1478105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7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Deep Reversal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388" y="926225"/>
            <a:ext cx="10760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constructed,</a:t>
            </a:r>
            <a:r>
              <a:rPr lang="en-US" sz="2400" dirty="0">
                <a:latin typeface="Consolas" panose="020B0609020204030204" pitchFamily="49" charset="0"/>
              </a:rPr>
              <a:t> rev </a:t>
            </a:r>
            <a:r>
              <a:rPr lang="en-US" sz="2400" dirty="0"/>
              <a:t>only </a:t>
            </a:r>
            <a:r>
              <a:rPr lang="en-US" sz="2400" dirty="0" smtClean="0"/>
              <a:t>reverses the </a:t>
            </a:r>
            <a:r>
              <a:rPr lang="en-US" sz="2400" dirty="0"/>
              <a:t>“top level” elements of a </a:t>
            </a:r>
            <a:r>
              <a:rPr lang="en-US" sz="2400" dirty="0" smtClean="0"/>
              <a:t>list. That </a:t>
            </a:r>
            <a:r>
              <a:rPr lang="en-US" sz="2400" dirty="0"/>
              <a:t>is, members of a list </a:t>
            </a:r>
            <a:r>
              <a:rPr lang="en-US" sz="2400" dirty="0" smtClean="0"/>
              <a:t>that themselves </a:t>
            </a:r>
            <a:r>
              <a:rPr lang="en-US" sz="2400" dirty="0"/>
              <a:t>are lists </a:t>
            </a:r>
            <a:r>
              <a:rPr lang="en-US" sz="2400" i="1" dirty="0" smtClean="0"/>
              <a:t>are not </a:t>
            </a:r>
            <a:r>
              <a:rPr lang="en-US" sz="2400" dirty="0" smtClean="0"/>
              <a:t>reversed.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267" r="2617"/>
          <a:stretch/>
        </p:blipFill>
        <p:spPr>
          <a:xfrm>
            <a:off x="4203866" y="2236205"/>
            <a:ext cx="3432024" cy="639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387" y="3874673"/>
            <a:ext cx="10389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generalize</a:t>
            </a:r>
            <a:r>
              <a:rPr lang="en-US" sz="2400" dirty="0">
                <a:latin typeface="Consolas" panose="020B0609020204030204" pitchFamily="49" charset="0"/>
              </a:rPr>
              <a:t> rev </a:t>
            </a:r>
            <a:r>
              <a:rPr lang="en-US" sz="2400" dirty="0"/>
              <a:t>to </a:t>
            </a:r>
            <a:r>
              <a:rPr lang="en-US" sz="2400" dirty="0" smtClean="0"/>
              <a:t>also reverse </a:t>
            </a:r>
            <a:r>
              <a:rPr lang="en-US" sz="2400" dirty="0"/>
              <a:t>list members that </a:t>
            </a:r>
            <a:r>
              <a:rPr lang="en-US" sz="2400" dirty="0" smtClean="0"/>
              <a:t>happen to </a:t>
            </a:r>
            <a:r>
              <a:rPr lang="en-US" sz="2400" dirty="0"/>
              <a:t>be </a:t>
            </a:r>
            <a:r>
              <a:rPr lang="en-US" sz="2400" dirty="0" smtClean="0"/>
              <a:t>lists.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do this, it will be convenient </a:t>
            </a:r>
            <a:r>
              <a:rPr lang="en-US" sz="2400" dirty="0" smtClean="0"/>
              <a:t>to use </a:t>
            </a:r>
            <a:r>
              <a:rPr lang="en-US" sz="2400" dirty="0"/>
              <a:t>Scheme’s</a:t>
            </a:r>
            <a:r>
              <a:rPr lang="en-US" sz="2400" dirty="0">
                <a:latin typeface="Consolas" panose="020B0609020204030204" pitchFamily="49" charset="0"/>
              </a:rPr>
              <a:t> let </a:t>
            </a:r>
            <a:r>
              <a:rPr lang="en-US" sz="2400" dirty="0"/>
              <a:t>construct.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504"/>
          <a:stretch/>
        </p:blipFill>
        <p:spPr>
          <a:xfrm>
            <a:off x="4203867" y="5178108"/>
            <a:ext cx="3830720" cy="6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The</a:t>
            </a:r>
            <a:r>
              <a:rPr lang="en-US" sz="3600" dirty="0" smtClean="0">
                <a:latin typeface="Consolas" panose="020B0609020204030204" pitchFamily="49" charset="0"/>
              </a:rPr>
              <a:t> let </a:t>
            </a:r>
            <a:r>
              <a:rPr lang="en-US" sz="3600" dirty="0" smtClean="0"/>
              <a:t>Construct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648579" y="996709"/>
            <a:ext cx="10753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Most languages allow us to create local variables, etc. Scheme allows us to create local names, bound to values, for use in an expression using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let</a:t>
            </a:r>
            <a:r>
              <a:rPr lang="en-US" sz="2000" dirty="0" smtClean="0"/>
              <a:t>. This is powerful in scheme since everything is an expression.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43091" y="2221698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B050"/>
                </a:solidFill>
                <a:latin typeface="Consolas" panose="020B0609020204030204" pitchFamily="49" charset="0"/>
              </a:rPr>
              <a:t>id1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B0F0"/>
                </a:solidFill>
                <a:latin typeface="Consolas" panose="020B0609020204030204" pitchFamily="49" charset="0"/>
              </a:rPr>
              <a:t>val1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B050"/>
                </a:solidFill>
                <a:latin typeface="Consolas" panose="020B0609020204030204" pitchFamily="49" charset="0"/>
              </a:rPr>
              <a:t>id2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B0F0"/>
                </a:solidFill>
                <a:latin typeface="Consolas" panose="020B0609020204030204" pitchFamily="49" charset="0"/>
              </a:rPr>
              <a:t>val2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accent2"/>
                </a:solidFill>
                <a:latin typeface="Consolas" panose="020B0609020204030204" pitchFamily="49" charset="0"/>
              </a:rPr>
              <a:t>expr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nn-NO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577" y="5690227"/>
            <a:ext cx="7267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Finally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evaluated in </a:t>
            </a:r>
            <a:r>
              <a:rPr lang="en-US" sz="2000" dirty="0"/>
              <a:t>a scope that includes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id1</a:t>
            </a:r>
            <a:r>
              <a:rPr lang="en-US" sz="2000" dirty="0"/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id2</a:t>
            </a:r>
            <a:r>
              <a:rPr lang="en-US" sz="2000" dirty="0" smtClean="0"/>
              <a:t>, ...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48579" y="3234752"/>
            <a:ext cx="1089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this construct,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val1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is evaluated and bound to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id1</a:t>
            </a:r>
            <a:r>
              <a:rPr lang="en-US" sz="2000" dirty="0"/>
              <a:t>, which will exist only within </a:t>
            </a:r>
            <a:r>
              <a:rPr lang="en-US" sz="2000" dirty="0" smtClean="0"/>
              <a:t>this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let </a:t>
            </a:r>
            <a:r>
              <a:rPr lang="en-US" sz="2000" dirty="0"/>
              <a:t>expression.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578" y="3986195"/>
            <a:ext cx="10439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id1 </a:t>
            </a:r>
            <a:r>
              <a:rPr lang="en-US" sz="2000" dirty="0"/>
              <a:t>is </a:t>
            </a:r>
            <a:r>
              <a:rPr lang="en-US" sz="2000" dirty="0" smtClean="0"/>
              <a:t>already defined </a:t>
            </a:r>
            <a:r>
              <a:rPr lang="en-US" sz="2000" dirty="0"/>
              <a:t>(as a global or </a:t>
            </a:r>
            <a:r>
              <a:rPr lang="en-US" sz="2000" dirty="0" smtClean="0"/>
              <a:t>parameter name</a:t>
            </a:r>
            <a:r>
              <a:rPr lang="en-US" sz="2000" dirty="0"/>
              <a:t>) the existing definition </a:t>
            </a:r>
            <a:r>
              <a:rPr lang="en-US" sz="2000" dirty="0" smtClean="0"/>
              <a:t>is hidden </a:t>
            </a:r>
            <a:r>
              <a:rPr lang="en-US" sz="2000" dirty="0"/>
              <a:t>and the local </a:t>
            </a:r>
            <a:r>
              <a:rPr lang="en-US" sz="2000" dirty="0" smtClean="0"/>
              <a:t>definition, bound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val1</a:t>
            </a:r>
            <a:r>
              <a:rPr lang="en-US" sz="2000" dirty="0"/>
              <a:t>, is used. </a:t>
            </a:r>
            <a:r>
              <a:rPr lang="en-US" sz="2000" dirty="0" smtClean="0"/>
              <a:t>(This allows us to "locally redefine" operators and functions.)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48579" y="5145987"/>
            <a:ext cx="10891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val2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/>
              <a:t>is evaluated and bound to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id2 </a:t>
            </a:r>
            <a:r>
              <a:rPr lang="en-US" sz="2000" dirty="0" smtClean="0"/>
              <a:t>(which </a:t>
            </a:r>
            <a:r>
              <a:rPr lang="en-US" sz="2000" dirty="0"/>
              <a:t>will exist only within </a:t>
            </a:r>
            <a:r>
              <a:rPr lang="en-US" sz="2000" dirty="0" smtClean="0"/>
              <a:t>this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let </a:t>
            </a:r>
            <a:r>
              <a:rPr lang="en-US" sz="2000" dirty="0" smtClean="0"/>
              <a:t>expression).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0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Simple</a:t>
            </a:r>
            <a:r>
              <a:rPr lang="en-US" sz="3600" dirty="0" smtClean="0">
                <a:latin typeface="Consolas" panose="020B0609020204030204" pitchFamily="49" charset="0"/>
              </a:rPr>
              <a:t> let </a:t>
            </a:r>
            <a:r>
              <a:rPr lang="en-US" sz="3600" dirty="0" smtClean="0"/>
              <a:t>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8579" y="1159623"/>
            <a:ext cx="10891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Defining local variables: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471489" y="2402461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421" y="2477645"/>
            <a:ext cx="876300" cy="285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6062" y="3494989"/>
            <a:ext cx="697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a b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rh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 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append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rh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6629"/>
          <a:stretch/>
        </p:blipFill>
        <p:spPr>
          <a:xfrm>
            <a:off x="9417543" y="3494989"/>
            <a:ext cx="1744357" cy="267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1487" b="16676"/>
          <a:stretch/>
        </p:blipFill>
        <p:spPr>
          <a:xfrm>
            <a:off x="9417543" y="4638087"/>
            <a:ext cx="2074039" cy="2697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16062" y="4588285"/>
            <a:ext cx="6762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a b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rh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 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04064" y="6287997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2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Deep Reversal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070" y="197485"/>
            <a:ext cx="569866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define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rev L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append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rev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 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car L</a:t>
            </a: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9097" y="252085"/>
            <a:ext cx="194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Shallow Reversal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40243" y="1988745"/>
            <a:ext cx="19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Deep Reversal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756642" y="2733135"/>
            <a:ext cx="70066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revall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L</a:t>
            </a: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2154" y="35622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revall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1669" y="4726945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revall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59087" y="3889524"/>
            <a:ext cx="6610592" cy="563084"/>
            <a:chOff x="-4142464" y="2594622"/>
            <a:chExt cx="8365610" cy="670072"/>
          </a:xfrm>
        </p:grpSpPr>
        <p:sp>
          <p:nvSpPr>
            <p:cNvPr id="11" name="Rectangle 10"/>
            <p:cNvSpPr/>
            <p:nvPr/>
          </p:nvSpPr>
          <p:spPr>
            <a:xfrm>
              <a:off x="1124323" y="2634462"/>
              <a:ext cx="3098823" cy="6302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the head of</a:t>
              </a:r>
              <a:r>
                <a:rPr lang="en-US" dirty="0" smtClean="0">
                  <a:latin typeface="Consolas" panose="020B0609020204030204" pitchFamily="49" charset="0"/>
                </a:rPr>
                <a:t> L </a:t>
              </a:r>
              <a:r>
                <a:rPr lang="en-US" dirty="0" smtClean="0"/>
                <a:t>recursively.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4142464" y="2594622"/>
              <a:ext cx="2532109" cy="317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59897" y="3575230"/>
            <a:ext cx="7509782" cy="313112"/>
            <a:chOff x="2843963" y="1658538"/>
            <a:chExt cx="7453428" cy="263847"/>
          </a:xfrm>
        </p:grpSpPr>
        <p:sp>
          <p:nvSpPr>
            <p:cNvPr id="14" name="Rectangle 13"/>
            <p:cNvSpPr/>
            <p:nvPr/>
          </p:nvSpPr>
          <p:spPr>
            <a:xfrm>
              <a:off x="7867044" y="1658538"/>
              <a:ext cx="2430347" cy="26384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 the head of</a:t>
              </a:r>
              <a:r>
                <a:rPr lang="en-US" dirty="0" smtClean="0">
                  <a:latin typeface="Consolas" panose="020B0609020204030204" pitchFamily="49" charset="0"/>
                </a:rPr>
                <a:t> L </a:t>
              </a:r>
              <a:r>
                <a:rPr lang="en-US" dirty="0" smtClean="0"/>
                <a:t>a list?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3963" y="1686510"/>
              <a:ext cx="1884919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59088" y="4156554"/>
            <a:ext cx="6610591" cy="584482"/>
            <a:chOff x="-4142463" y="2542895"/>
            <a:chExt cx="8365609" cy="695536"/>
          </a:xfrm>
        </p:grpSpPr>
        <p:sp>
          <p:nvSpPr>
            <p:cNvPr id="17" name="Rectangle 16"/>
            <p:cNvSpPr/>
            <p:nvPr/>
          </p:nvSpPr>
          <p:spPr>
            <a:xfrm>
              <a:off x="1124323" y="2936447"/>
              <a:ext cx="3098823" cy="3019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'Normal' head of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4142463" y="2542895"/>
              <a:ext cx="1115179" cy="3250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102704" y="2821244"/>
            <a:ext cx="3810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latin typeface="Consolas" panose="020B0609020204030204" pitchFamily="49" charset="0"/>
              </a:rPr>
              <a:t>et </a:t>
            </a:r>
            <a:r>
              <a:rPr lang="en-US" sz="2000" dirty="0" smtClean="0"/>
              <a:t>to manipulate the head of</a:t>
            </a:r>
            <a:r>
              <a:rPr lang="en-US" sz="2000" dirty="0" smtClean="0">
                <a:latin typeface="Consolas" panose="020B0609020204030204" pitchFamily="49" charset="0"/>
              </a:rPr>
              <a:t> 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786084" y="5985026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revall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'(a b (c d) e (() 4))</a:t>
            </a:r>
            <a:endParaRPr lang="en-US" dirty="0">
              <a:effectLst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11426" b="25572"/>
          <a:stretch/>
        </p:blipFill>
        <p:spPr>
          <a:xfrm>
            <a:off x="8501763" y="6046349"/>
            <a:ext cx="3533775" cy="3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Powerset</a:t>
            </a: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0702" y="1182208"/>
            <a:ext cx="1100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a set of (unique) items (atoms), we sometimes wish to compute the set of all possible subsets. We refer to the set of all possible subsets as the </a:t>
            </a:r>
            <a:r>
              <a:rPr lang="en-US" b="1" i="1" dirty="0" err="1" smtClean="0"/>
              <a:t>powerset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9239" y="1903344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'(1 2 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7055" y="190334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8755" y="48879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702" y="2529548"/>
            <a:ext cx="1100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Although the </a:t>
            </a:r>
            <a:r>
              <a:rPr lang="en-US" dirty="0" err="1" smtClean="0"/>
              <a:t>powerset</a:t>
            </a:r>
            <a:r>
              <a:rPr lang="en-US" dirty="0" smtClean="0"/>
              <a:t> listed above is ordered based on subset size, the order is unimportant.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702" y="3208897"/>
            <a:ext cx="1100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compute the </a:t>
            </a:r>
            <a:r>
              <a:rPr lang="en-US" dirty="0" err="1" smtClean="0"/>
              <a:t>powerset</a:t>
            </a:r>
            <a:r>
              <a:rPr lang="en-US" dirty="0" smtClean="0"/>
              <a:t>, we wish to leverage Scheme's recursive processing. But what is the </a:t>
            </a:r>
            <a:r>
              <a:rPr lang="en-US" dirty="0" err="1" smtClean="0"/>
              <a:t>resursive</a:t>
            </a:r>
            <a:r>
              <a:rPr lang="en-US" dirty="0" smtClean="0"/>
              <a:t> step?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702" y="4265257"/>
            <a:ext cx="1100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Instead of recursive thinking, consider an inductive approach.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7055" y="488319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9239" y="4883197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755" y="545897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07055" y="5454231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9239" y="5454231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2))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8755" y="189722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86849" y="6356217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35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Powerset</a:t>
            </a:r>
            <a:r>
              <a:rPr lang="en-US" sz="3600" dirty="0" smtClean="0"/>
              <a:t> (continued)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0500" y="3203332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'(1 2 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8316" y="3203332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0016" y="206600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8316" y="20612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0500" y="2061264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0016" y="263704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8316" y="2632298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0500" y="2632298"/>
            <a:ext cx="259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2))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0016" y="320061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964" y="1183268"/>
            <a:ext cx="742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again inductive construction of some </a:t>
            </a:r>
            <a:r>
              <a:rPr lang="en-US" sz="2400" dirty="0" err="1" smtClean="0"/>
              <a:t>powersets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7964" y="4998660"/>
                <a:ext cx="1115154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We may observe that for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(not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/>
                  <a:t>, computing the </a:t>
                </a:r>
                <a:r>
                  <a:rPr lang="en-US" sz="2400" dirty="0" err="1" smtClean="0"/>
                  <a:t>powerset</a:t>
                </a:r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, is </a:t>
                </a:r>
                <a:r>
                  <a:rPr lang="en-US" sz="2400" dirty="0" smtClean="0"/>
                  <a:t>simply the </a:t>
                </a:r>
                <a:r>
                  <a:rPr lang="en-US" sz="2400" dirty="0" err="1" smtClean="0"/>
                  <a:t>powerset</a:t>
                </a:r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/>
                  <a:t>plus</a:t>
                </a:r>
                <a:r>
                  <a:rPr lang="en-US" sz="2400" dirty="0" smtClean="0"/>
                  <a:t> the </a:t>
                </a:r>
                <a:r>
                  <a:rPr lang="en-US" sz="2400" dirty="0"/>
                  <a:t>result of “</a:t>
                </a:r>
                <a:r>
                  <a:rPr lang="en-US" sz="2400" dirty="0" smtClean="0"/>
                  <a:t>distributing” the </a:t>
                </a:r>
                <a:r>
                  <a:rPr lang="en-US" sz="2400" dirty="0"/>
                  <a:t>new value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) into </a:t>
                </a:r>
                <a:r>
                  <a:rPr lang="en-US" sz="2400" dirty="0"/>
                  <a:t>each of </a:t>
                </a:r>
                <a:r>
                  <a:rPr lang="en-US" sz="2400" dirty="0" smtClean="0"/>
                  <a:t>the original </a:t>
                </a:r>
                <a:r>
                  <a:rPr lang="en-US" sz="2400" dirty="0"/>
                  <a:t>subsets.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4" y="4998660"/>
                <a:ext cx="11151547" cy="1200329"/>
              </a:xfrm>
              <a:prstGeom prst="rect">
                <a:avLst/>
              </a:prstGeom>
              <a:blipFill>
                <a:blip r:embed="rId2"/>
                <a:stretch>
                  <a:fillRect l="-820" t="-4061" r="-60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16200000">
            <a:off x="9369079" y="2345075"/>
            <a:ext cx="347240" cy="2894878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5196" y="3980349"/>
            <a:ext cx="2092087" cy="33855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2))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6752560" y="2781997"/>
            <a:ext cx="297361" cy="1980674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61682" y="4010079"/>
            <a:ext cx="2362034" cy="64633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Distributing 3 across</a:t>
            </a:r>
          </a:p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2))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Powersets</a:t>
            </a:r>
            <a:r>
              <a:rPr lang="en-US" sz="3600" dirty="0" smtClean="0"/>
              <a:t>: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distrib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7964" y="1183268"/>
            <a:ext cx="742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Goal: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0560" y="1563056"/>
            <a:ext cx="457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'(() (1) (2) (1 2)) 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4625" y="159383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1067" y="160295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5901" y="2733318"/>
            <a:ext cx="6434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L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  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13277" y="3838640"/>
            <a:ext cx="8556402" cy="313112"/>
            <a:chOff x="1805197" y="2127103"/>
            <a:chExt cx="8492194" cy="263847"/>
          </a:xfrm>
        </p:grpSpPr>
        <p:sp>
          <p:nvSpPr>
            <p:cNvPr id="9" name="Rectangle 8"/>
            <p:cNvSpPr/>
            <p:nvPr/>
          </p:nvSpPr>
          <p:spPr>
            <a:xfrm>
              <a:off x="7750984" y="2127103"/>
              <a:ext cx="2546407" cy="26384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r>
                <a:rPr lang="en-US" dirty="0" smtClean="0">
                  <a:latin typeface="Consolas" panose="020B0609020204030204" pitchFamily="49" charset="0"/>
                </a:rPr>
                <a:t> e </a:t>
              </a:r>
              <a:r>
                <a:rPr lang="en-US" dirty="0" smtClean="0"/>
                <a:t>to the head of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5197" y="2155075"/>
              <a:ext cx="1997350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3278" y="4157102"/>
            <a:ext cx="8556401" cy="273155"/>
            <a:chOff x="-4142464" y="2542895"/>
            <a:chExt cx="10828004" cy="325056"/>
          </a:xfrm>
        </p:grpSpPr>
        <p:sp>
          <p:nvSpPr>
            <p:cNvPr id="12" name="Rectangle 11"/>
            <p:cNvSpPr/>
            <p:nvPr/>
          </p:nvSpPr>
          <p:spPr>
            <a:xfrm>
              <a:off x="2824592" y="2565967"/>
              <a:ext cx="3860948" cy="3019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Distribute</a:t>
              </a:r>
              <a:r>
                <a:rPr lang="en-US" dirty="0" smtClean="0">
                  <a:latin typeface="Consolas" panose="020B0609020204030204" pitchFamily="49" charset="0"/>
                </a:rPr>
                <a:t> e </a:t>
              </a:r>
              <a:r>
                <a:rPr lang="en-US" dirty="0" smtClean="0"/>
                <a:t>to the tail of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4142464" y="2542895"/>
              <a:ext cx="3056754" cy="325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0900" y="2733318"/>
            <a:ext cx="9158779" cy="549932"/>
            <a:chOff x="1207340" y="2115101"/>
            <a:chExt cx="9090051" cy="463406"/>
          </a:xfrm>
        </p:grpSpPr>
        <p:sp>
          <p:nvSpPr>
            <p:cNvPr id="21" name="Rectangle 20"/>
            <p:cNvSpPr/>
            <p:nvPr/>
          </p:nvSpPr>
          <p:spPr>
            <a:xfrm>
              <a:off x="7750984" y="2115101"/>
              <a:ext cx="2546407" cy="46340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Distribute element</a:t>
              </a:r>
              <a:r>
                <a:rPr lang="en-US" dirty="0" smtClean="0">
                  <a:latin typeface="Consolas" panose="020B0609020204030204" pitchFamily="49" charset="0"/>
                </a:rPr>
                <a:t> e </a:t>
              </a:r>
              <a:r>
                <a:rPr lang="en-US" dirty="0" smtClean="0"/>
                <a:t>over a list of lists</a:t>
              </a:r>
              <a:r>
                <a:rPr lang="en-US" dirty="0" smtClean="0">
                  <a:latin typeface="Consolas" panose="020B0609020204030204" pitchFamily="49" charset="0"/>
                </a:rPr>
                <a:t> L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07340" y="2154404"/>
              <a:ext cx="1610248" cy="23587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21222" y="585404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'( () (1) (2) (3) ) 4)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9604" b="21066"/>
          <a:stretch/>
        </p:blipFill>
        <p:spPr>
          <a:xfrm>
            <a:off x="7370048" y="5900030"/>
            <a:ext cx="3914775" cy="2773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86849" y="167766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46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Powerset</a:t>
            </a:r>
            <a:r>
              <a:rPr lang="en-US" sz="3600" dirty="0" smtClean="0"/>
              <a:t>:</a:t>
            </a:r>
            <a:r>
              <a:rPr lang="en-US" sz="3600" dirty="0" smtClean="0">
                <a:latin typeface="Consolas" panose="020B0609020204030204" pitchFamily="49" charset="0"/>
              </a:rPr>
              <a:t> extend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964" y="1183268"/>
            <a:ext cx="110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should implement a method that  collects the original list with an extension of that list: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891297" y="207530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extend '( () (a) ) 'b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463" y="2075301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a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6530" y="207530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8907544" y="2136087"/>
            <a:ext cx="347240" cy="1079074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58973" y="2903952"/>
            <a:ext cx="1130645" cy="33855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original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7848974" y="2270724"/>
            <a:ext cx="297361" cy="767252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41627" y="2903952"/>
            <a:ext cx="1261400" cy="64633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Distributed extension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6314" y="4128576"/>
            <a:ext cx="3390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 L 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 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2"/>
          <p:cNvSpPr txBox="1">
            <a:spLocks/>
          </p:cNvSpPr>
          <p:nvPr/>
        </p:nvSpPr>
        <p:spPr>
          <a:xfrm>
            <a:off x="459665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Scheme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804" y="2103154"/>
            <a:ext cx="1093174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ucidaSans"/>
              </a:rPr>
              <a:t>Scheme is a recent dialect </a:t>
            </a:r>
            <a:r>
              <a:rPr lang="en-US" sz="2800" dirty="0" smtClean="0">
                <a:latin typeface="LucidaSans"/>
              </a:rPr>
              <a:t>of Lisp</a:t>
            </a:r>
            <a:r>
              <a:rPr lang="en-US" sz="2800" dirty="0">
                <a:latin typeface="LucidaSans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LucidaSans"/>
              </a:rPr>
              <a:t>U</a:t>
            </a:r>
            <a:r>
              <a:rPr lang="en-US" sz="2800" dirty="0" smtClean="0">
                <a:latin typeface="LucidaSans"/>
              </a:rPr>
              <a:t>ses </a:t>
            </a:r>
            <a:r>
              <a:rPr lang="en-US" sz="2800" dirty="0">
                <a:latin typeface="LucidaSans"/>
              </a:rPr>
              <a:t>lexical (static) scoping.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cidaSans"/>
              </a:rPr>
              <a:t>Supports </a:t>
            </a:r>
            <a:r>
              <a:rPr lang="en-US" sz="2800" dirty="0">
                <a:latin typeface="LucidaSans"/>
              </a:rPr>
              <a:t>true </a:t>
            </a:r>
            <a:r>
              <a:rPr lang="en-US" sz="2800" dirty="0" smtClean="0">
                <a:latin typeface="LucidaSans"/>
              </a:rPr>
              <a:t>first-class functions</a:t>
            </a:r>
            <a:r>
              <a:rPr lang="en-US" sz="2800" dirty="0">
                <a:latin typeface="LucidaSans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LucidaSans"/>
              </a:rPr>
              <a:t>P</a:t>
            </a:r>
            <a:r>
              <a:rPr lang="en-US" sz="2800" dirty="0" smtClean="0">
                <a:latin typeface="LucidaSans"/>
              </a:rPr>
              <a:t>rovides program-level access </a:t>
            </a:r>
            <a:r>
              <a:rPr lang="en-US" sz="2800" dirty="0">
                <a:latin typeface="LucidaSans"/>
              </a:rPr>
              <a:t>to control flow </a:t>
            </a:r>
            <a:r>
              <a:rPr lang="en-US" sz="2800" dirty="0" smtClean="0">
                <a:latin typeface="LucidaSans"/>
              </a:rPr>
              <a:t>via </a:t>
            </a:r>
            <a:r>
              <a:rPr lang="en-US" sz="2800" i="1" dirty="0" smtClean="0">
                <a:latin typeface="LucidaSans-Italic"/>
              </a:rPr>
              <a:t>continuation </a:t>
            </a:r>
            <a:r>
              <a:rPr lang="en-US" sz="2800" dirty="0">
                <a:latin typeface="LucidaSans"/>
              </a:rPr>
              <a:t>functions.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5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8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Consolas" panose="020B0609020204030204" pitchFamily="49" charset="0"/>
              </a:rPr>
              <a:t>powerset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507" y="20366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extend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car L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00930" y="2913548"/>
            <a:ext cx="8556401" cy="354733"/>
            <a:chOff x="1805198" y="850922"/>
            <a:chExt cx="8492193" cy="298920"/>
          </a:xfrm>
        </p:grpSpPr>
        <p:sp>
          <p:nvSpPr>
            <p:cNvPr id="6" name="Rectangle 5"/>
            <p:cNvSpPr/>
            <p:nvPr/>
          </p:nvSpPr>
          <p:spPr>
            <a:xfrm>
              <a:off x="7458507" y="885995"/>
              <a:ext cx="2838884" cy="26384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latin typeface="Consolas" panose="020B0609020204030204" pitchFamily="49" charset="0"/>
                </a:rPr>
                <a:t>powerset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smtClean="0"/>
                <a:t>of tail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5198" y="850922"/>
              <a:ext cx="2350042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47768" y="2912539"/>
            <a:ext cx="6009564" cy="931410"/>
            <a:chOff x="-919477" y="2119559"/>
            <a:chExt cx="7605018" cy="1108383"/>
          </a:xfrm>
        </p:grpSpPr>
        <p:sp>
          <p:nvSpPr>
            <p:cNvPr id="9" name="Rectangle 8"/>
            <p:cNvSpPr/>
            <p:nvPr/>
          </p:nvSpPr>
          <p:spPr>
            <a:xfrm>
              <a:off x="2413195" y="2565968"/>
              <a:ext cx="4272346" cy="6619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e</a:t>
              </a:r>
              <a:r>
                <a:rPr lang="en-US" dirty="0" smtClean="0">
                  <a:latin typeface="Consolas" panose="020B0609020204030204" pitchFamily="49" charset="0"/>
                </a:rPr>
                <a:t>xtend </a:t>
              </a:r>
              <a:r>
                <a:rPr lang="en-US" dirty="0" smtClean="0"/>
                <a:t>head of</a:t>
              </a:r>
              <a:r>
                <a:rPr lang="en-US" dirty="0" smtClean="0">
                  <a:latin typeface="Consolas" panose="020B0609020204030204" pitchFamily="49" charset="0"/>
                </a:rPr>
                <a:t> L </a:t>
              </a:r>
              <a:r>
                <a:rPr lang="en-US" dirty="0" smtClean="0"/>
                <a:t>over the recursively constructed </a:t>
              </a:r>
              <a:r>
                <a:rPr lang="en-US" dirty="0" err="1" smtClean="0"/>
                <a:t>powerset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919477" y="2119559"/>
              <a:ext cx="1171908" cy="325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61180" y="2628612"/>
            <a:ext cx="9696151" cy="326559"/>
            <a:chOff x="1207340" y="2151026"/>
            <a:chExt cx="9623391" cy="275178"/>
          </a:xfrm>
        </p:grpSpPr>
        <p:sp>
          <p:nvSpPr>
            <p:cNvPr id="12" name="Rectangle 11"/>
            <p:cNvSpPr/>
            <p:nvPr/>
          </p:nvSpPr>
          <p:spPr>
            <a:xfrm>
              <a:off x="7393989" y="2151026"/>
              <a:ext cx="3436742" cy="2751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powerset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smtClean="0"/>
                <a:t>is always a list of lists.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07340" y="2154404"/>
              <a:ext cx="1214544" cy="23587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64141" y="438694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'())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28716" r="74532" b="57782"/>
          <a:stretch/>
        </p:blipFill>
        <p:spPr>
          <a:xfrm>
            <a:off x="5027126" y="4982965"/>
            <a:ext cx="1712650" cy="3163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64141" y="498296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'(1))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4141" y="551167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'(1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64141" y="607937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'(1 2 3))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992" r="83325" b="83212"/>
          <a:stretch/>
        </p:blipFill>
        <p:spPr>
          <a:xfrm>
            <a:off x="5008064" y="4475925"/>
            <a:ext cx="1121351" cy="346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55872" r="53072" b="30441"/>
          <a:stretch/>
        </p:blipFill>
        <p:spPr>
          <a:xfrm>
            <a:off x="5018381" y="5569827"/>
            <a:ext cx="3155754" cy="3206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82389" b="4110"/>
          <a:stretch/>
        </p:blipFill>
        <p:spPr>
          <a:xfrm>
            <a:off x="5008064" y="6132353"/>
            <a:ext cx="6724650" cy="31635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770375" y="146826"/>
            <a:ext cx="2294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extend L E</a:t>
            </a:r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append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 E</a:t>
            </a:r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9776" y="96849"/>
            <a:ext cx="2958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 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cons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cons E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car 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   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Data Structures in Scheme: List Access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52061" y="1105598"/>
            <a:ext cx="109363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Scheme, lists and </a:t>
            </a:r>
            <a:r>
              <a:rPr lang="en-US" sz="2200" dirty="0" smtClean="0"/>
              <a:t>S-expressions are </a:t>
            </a:r>
            <a:r>
              <a:rPr lang="en-US" sz="2200" dirty="0"/>
              <a:t>basic. Arrays can be </a:t>
            </a:r>
            <a:r>
              <a:rPr lang="en-US" sz="2200" dirty="0" smtClean="0"/>
              <a:t>simulated using </a:t>
            </a:r>
            <a:r>
              <a:rPr lang="en-US" sz="2200" dirty="0"/>
              <a:t>lists, but access to </a:t>
            </a:r>
            <a:r>
              <a:rPr lang="en-US" sz="2200" dirty="0" smtClean="0"/>
              <a:t>elements “deep</a:t>
            </a:r>
            <a:r>
              <a:rPr lang="en-US" sz="2200" dirty="0"/>
              <a:t>” in the list can be </a:t>
            </a:r>
            <a:r>
              <a:rPr lang="en-US" sz="2200" dirty="0" smtClean="0"/>
              <a:t>slow (since </a:t>
            </a:r>
            <a:r>
              <a:rPr lang="en-US" sz="2200" dirty="0"/>
              <a:t>a list is a linked structure</a:t>
            </a:r>
            <a:r>
              <a:rPr lang="en-US" sz="2200" dirty="0" smtClean="0"/>
              <a:t>).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752061" y="2361265"/>
            <a:ext cx="70004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access an element deep </a:t>
            </a:r>
            <a:r>
              <a:rPr lang="en-US" sz="2200" dirty="0" smtClean="0"/>
              <a:t>within a </a:t>
            </a:r>
            <a:r>
              <a:rPr lang="en-US" sz="2200" dirty="0"/>
              <a:t>list we can </a:t>
            </a:r>
            <a:r>
              <a:rPr lang="en-US" sz="2200" dirty="0" smtClean="0"/>
              <a:t>use a predefined function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list-tail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7752523" y="2817504"/>
            <a:ext cx="3592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returns list </a:t>
            </a:r>
            <a:r>
              <a:rPr lang="en-US" sz="2000" b="1" dirty="0" smtClean="0"/>
              <a:t>L </a:t>
            </a:r>
            <a:r>
              <a:rPr lang="en-US" sz="2000" dirty="0" smtClean="0"/>
              <a:t>after removing the first </a:t>
            </a:r>
            <a:r>
              <a:rPr lang="en-US" sz="2000" b="1" dirty="0" smtClean="0"/>
              <a:t>k </a:t>
            </a:r>
            <a:r>
              <a:rPr lang="en-US" sz="2000" dirty="0" smtClean="0"/>
              <a:t>elements.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2061" y="4878243"/>
            <a:ext cx="6369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list-ref </a:t>
            </a:r>
            <a:r>
              <a:rPr lang="en-US" sz="2200" dirty="0" smtClean="0"/>
              <a:t>returns </a:t>
            </a:r>
            <a:r>
              <a:rPr lang="en-US" sz="2200" dirty="0"/>
              <a:t>the </a:t>
            </a:r>
            <a:r>
              <a:rPr lang="en-US" sz="2200" b="1" dirty="0"/>
              <a:t>k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element in </a:t>
            </a:r>
            <a:r>
              <a:rPr lang="en-US" sz="2200" b="1" dirty="0" smtClean="0"/>
              <a:t>L </a:t>
            </a:r>
            <a:r>
              <a:rPr lang="en-US" sz="2200" dirty="0" smtClean="0"/>
              <a:t>(indexing from </a:t>
            </a:r>
            <a:r>
              <a:rPr lang="en-US" sz="2200" dirty="0"/>
              <a:t>0</a:t>
            </a:r>
            <a:r>
              <a:rPr lang="en-US" sz="2200" dirty="0" smtClean="0"/>
              <a:t>):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211219" y="2315098"/>
            <a:ext cx="25170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(list-tail L k)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092" t="8310" b="5989"/>
          <a:stretch/>
        </p:blipFill>
        <p:spPr>
          <a:xfrm>
            <a:off x="7315625" y="3884762"/>
            <a:ext cx="4263886" cy="417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25" y="5624541"/>
            <a:ext cx="4372792" cy="4922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11219" y="4878243"/>
            <a:ext cx="2361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latin typeface="Consolas" panose="020B0609020204030204" pitchFamily="49" charset="0"/>
              </a:rPr>
              <a:t>list-ref L </a:t>
            </a:r>
            <a:r>
              <a:rPr lang="en-US" sz="2200" b="1" dirty="0">
                <a:latin typeface="Consolas" panose="020B0609020204030204" pitchFamily="49" charset="0"/>
              </a:rPr>
              <a:t>k)</a:t>
            </a:r>
          </a:p>
        </p:txBody>
      </p:sp>
    </p:spTree>
    <p:extLst>
      <p:ext uri="{BB962C8B-B14F-4D97-AF65-F5344CB8AC3E}">
        <p14:creationId xmlns:p14="http://schemas.microsoft.com/office/powerpoint/2010/main" val="54086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Vectors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521" y="1008296"/>
            <a:ext cx="106076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Vectors</a:t>
            </a:r>
            <a:r>
              <a:rPr lang="en-US" sz="2000" dirty="0"/>
              <a:t> are </a:t>
            </a:r>
            <a:r>
              <a:rPr lang="en-US" sz="2000" dirty="0" err="1"/>
              <a:t>heterogenous</a:t>
            </a:r>
            <a:r>
              <a:rPr lang="en-US" sz="2000" dirty="0"/>
              <a:t> structures whose elements are indexed by exact non-negative integers. A vector typically occupies less space than a list of the same length, and the average time required to access a randomly chosen element is typically less for the vector than for the list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Think of a vector as one-dimensional array.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521" y="2794172"/>
            <a:ext cx="306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Vectors </a:t>
            </a:r>
            <a:r>
              <a:rPr lang="en-US" sz="2200" dirty="0"/>
              <a:t>are of the </a:t>
            </a:r>
            <a:r>
              <a:rPr lang="en-US" sz="2200" dirty="0" smtClean="0"/>
              <a:t>form</a:t>
            </a:r>
            <a:endParaRPr lang="en-US" sz="2200" b="1" dirty="0"/>
          </a:p>
        </p:txBody>
      </p:sp>
      <p:sp>
        <p:nvSpPr>
          <p:cNvPr id="13" name="Rectangle 12"/>
          <p:cNvSpPr/>
          <p:nvPr/>
        </p:nvSpPr>
        <p:spPr>
          <a:xfrm>
            <a:off x="5288594" y="5659113"/>
            <a:ext cx="3149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(vector v1 </a:t>
            </a:r>
            <a:r>
              <a:rPr lang="en-US" sz="2200" dirty="0" smtClean="0">
                <a:latin typeface="Consolas" panose="020B0609020204030204" pitchFamily="49" charset="0"/>
              </a:rPr>
              <a:t>v2 ... )</a:t>
            </a: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112" t="3585" b="3592"/>
          <a:stretch/>
        </p:blipFill>
        <p:spPr>
          <a:xfrm>
            <a:off x="5888933" y="2751099"/>
            <a:ext cx="1540565" cy="5416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43" y="2765288"/>
            <a:ext cx="2679670" cy="52749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3521" y="4070579"/>
            <a:ext cx="39235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</a:t>
            </a:r>
            <a:r>
              <a:rPr lang="en-US" sz="2200" dirty="0"/>
              <a:t>function </a:t>
            </a:r>
            <a:r>
              <a:rPr lang="en-US" sz="2200" dirty="0" smtClean="0"/>
              <a:t>tests </a:t>
            </a:r>
            <a:r>
              <a:rPr lang="en-US" sz="2200" dirty="0"/>
              <a:t>whether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dirty="0"/>
              <a:t>is a vector </a:t>
            </a:r>
            <a:r>
              <a:rPr lang="en-US" sz="2200" dirty="0" smtClean="0"/>
              <a:t>or not</a:t>
            </a:r>
            <a:r>
              <a:rPr lang="en-US" sz="2200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56188" y="4239855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(vector? </a:t>
            </a:r>
            <a:r>
              <a:rPr lang="en-US" sz="2200" dirty="0" err="1">
                <a:latin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2720"/>
          <a:stretch/>
        </p:blipFill>
        <p:spPr>
          <a:xfrm>
            <a:off x="8602562" y="3753659"/>
            <a:ext cx="2449751" cy="15869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33520" y="5595707"/>
            <a:ext cx="42118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function </a:t>
            </a:r>
            <a:r>
              <a:rPr lang="en-US" sz="2200" dirty="0" smtClean="0"/>
              <a:t>evaluates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v1</a:t>
            </a:r>
            <a:r>
              <a:rPr lang="en-US" sz="2200" dirty="0"/>
              <a:t>,</a:t>
            </a:r>
            <a:r>
              <a:rPr lang="en-US" sz="2200" dirty="0">
                <a:latin typeface="Consolas" panose="020B0609020204030204" pitchFamily="49" charset="0"/>
              </a:rPr>
              <a:t> v2</a:t>
            </a:r>
            <a:r>
              <a:rPr lang="en-US" sz="2200" dirty="0"/>
              <a:t>, ... and </a:t>
            </a:r>
            <a:r>
              <a:rPr lang="en-US" sz="2200" dirty="0" smtClean="0"/>
              <a:t>puts them </a:t>
            </a:r>
            <a:r>
              <a:rPr lang="en-US" sz="2200" dirty="0"/>
              <a:t>into a vector.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48270" y="279633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#( ... 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562" y="5813684"/>
            <a:ext cx="2334331" cy="5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Vectors (cont.)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610" y="3873918"/>
            <a:ext cx="60321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function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nn-NO" sz="2200" dirty="0" smtClean="0">
                <a:latin typeface="Consolas" panose="020B0609020204030204" pitchFamily="49" charset="0"/>
              </a:rPr>
              <a:t>vector-set! </a:t>
            </a:r>
            <a:r>
              <a:rPr lang="nn-NO" sz="2200" dirty="0" smtClean="0"/>
              <a:t>sets </a:t>
            </a:r>
            <a:r>
              <a:rPr lang="en-US" sz="2200" dirty="0" smtClean="0"/>
              <a:t>the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k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element </a:t>
            </a:r>
            <a:r>
              <a:rPr lang="en-US" sz="2200" dirty="0" smtClean="0"/>
              <a:t>of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vect</a:t>
            </a:r>
            <a:r>
              <a:rPr lang="en-US" sz="2200" dirty="0"/>
              <a:t>, </a:t>
            </a:r>
            <a:r>
              <a:rPr lang="en-US" sz="2200" dirty="0" smtClean="0"/>
              <a:t>starting at index</a:t>
            </a:r>
            <a:r>
              <a:rPr lang="en-US" sz="2200" dirty="0" smtClean="0">
                <a:latin typeface="Consolas" panose="020B0609020204030204" pitchFamily="49" charset="0"/>
              </a:rPr>
              <a:t> 0</a:t>
            </a:r>
            <a:r>
              <a:rPr lang="en-US" sz="2200" dirty="0"/>
              <a:t>, to be</a:t>
            </a:r>
            <a:r>
              <a:rPr lang="en-US" sz="2200" dirty="0">
                <a:latin typeface="Consolas" panose="020B0609020204030204" pitchFamily="49" charset="0"/>
              </a:rPr>
              <a:t> val</a:t>
            </a:r>
            <a:r>
              <a:rPr lang="en-US" sz="2200" dirty="0"/>
              <a:t>. It </a:t>
            </a:r>
            <a:r>
              <a:rPr lang="en-US" sz="2200" dirty="0" smtClean="0"/>
              <a:t>is essentially </a:t>
            </a:r>
            <a:r>
              <a:rPr lang="en-US" sz="2200" dirty="0"/>
              <a:t>the same </a:t>
            </a:r>
            <a:r>
              <a:rPr lang="en-US" sz="2200" dirty="0" smtClean="0"/>
              <a:t>as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vect</a:t>
            </a:r>
            <a:r>
              <a:rPr lang="en-US" sz="2200" dirty="0" smtClean="0">
                <a:latin typeface="Consolas" panose="020B0609020204030204" pitchFamily="49" charset="0"/>
              </a:rPr>
              <a:t>[k] = </a:t>
            </a:r>
            <a:r>
              <a:rPr lang="en-US" sz="2200" dirty="0" err="1" smtClean="0">
                <a:latin typeface="Consolas" panose="020B0609020204030204" pitchFamily="49" charset="0"/>
              </a:rPr>
              <a:t>val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/>
              <a:t>in C or </a:t>
            </a:r>
            <a:r>
              <a:rPr lang="en-US" sz="2200" dirty="0" smtClean="0"/>
              <a:t>Java.</a:t>
            </a:r>
          </a:p>
          <a:p>
            <a:endParaRPr lang="en-US" sz="2200" dirty="0" smtClean="0"/>
          </a:p>
          <a:p>
            <a:r>
              <a:rPr lang="en-US" sz="2200" dirty="0" smtClean="0"/>
              <a:t>The value </a:t>
            </a:r>
            <a:r>
              <a:rPr lang="en-US" sz="2200" dirty="0"/>
              <a:t>returned by the function </a:t>
            </a:r>
            <a:r>
              <a:rPr lang="en-US" sz="2200" dirty="0" smtClean="0"/>
              <a:t>is unspecified</a:t>
            </a:r>
            <a:r>
              <a:rPr lang="en-US" sz="2200" dirty="0"/>
              <a:t>. The suffix</a:t>
            </a:r>
            <a:r>
              <a:rPr lang="en-US" sz="2200" dirty="0">
                <a:latin typeface="Consolas" panose="020B0609020204030204" pitchFamily="49" charset="0"/>
              </a:rPr>
              <a:t> “!” </a:t>
            </a:r>
            <a:r>
              <a:rPr lang="en-US" sz="2200" dirty="0"/>
              <a:t>in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set! </a:t>
            </a:r>
            <a:r>
              <a:rPr lang="en-US" sz="2200" dirty="0" smtClean="0"/>
              <a:t>indicates </a:t>
            </a:r>
            <a:r>
              <a:rPr lang="en-US" sz="2200" dirty="0"/>
              <a:t>that the function has </a:t>
            </a:r>
            <a:r>
              <a:rPr lang="en-US" sz="2200" dirty="0" smtClean="0"/>
              <a:t>a side-effect</a:t>
            </a:r>
            <a:r>
              <a:rPr lang="en-US" sz="2200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8610" y="959631"/>
            <a:ext cx="47343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function </a:t>
            </a:r>
            <a:r>
              <a:rPr lang="en-US" sz="2200" dirty="0" smtClean="0"/>
              <a:t>make-vector creates a vector composed of</a:t>
            </a:r>
            <a:r>
              <a:rPr lang="en-US" sz="2200" dirty="0" smtClean="0">
                <a:latin typeface="Consolas" panose="020B0609020204030204" pitchFamily="49" charset="0"/>
              </a:rPr>
              <a:t> k </a:t>
            </a:r>
            <a:r>
              <a:rPr lang="en-US" sz="2200" dirty="0" smtClean="0"/>
              <a:t>copies </a:t>
            </a:r>
            <a:r>
              <a:rPr lang="en-US" sz="2200" dirty="0"/>
              <a:t>of</a:t>
            </a:r>
            <a:r>
              <a:rPr lang="en-US" sz="2200" dirty="0">
                <a:latin typeface="Consolas" panose="020B0609020204030204" pitchFamily="49" charset="0"/>
              </a:rPr>
              <a:t> val</a:t>
            </a:r>
            <a:r>
              <a:rPr lang="en-US" sz="2200" dirty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88877" y="1092512"/>
            <a:ext cx="32039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(make-vector k </a:t>
            </a:r>
            <a:r>
              <a:rPr lang="en-US" sz="2200" dirty="0" err="1">
                <a:latin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b="5338"/>
          <a:stretch/>
        </p:blipFill>
        <p:spPr>
          <a:xfrm>
            <a:off x="8748720" y="1093097"/>
            <a:ext cx="3009270" cy="47568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98611" y="2053435"/>
            <a:ext cx="44560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 smtClean="0"/>
              <a:t>function</a:t>
            </a:r>
            <a:r>
              <a:rPr lang="en-US" sz="2200" dirty="0" smtClean="0">
                <a:latin typeface="Consolas" panose="020B0609020204030204" pitchFamily="49" charset="0"/>
              </a:rPr>
              <a:t> vector-ref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/>
              <a:t>returns </a:t>
            </a:r>
            <a:r>
              <a:rPr lang="en-US" sz="2200" dirty="0"/>
              <a:t>the</a:t>
            </a:r>
            <a:r>
              <a:rPr lang="en-US" sz="2200" dirty="0">
                <a:latin typeface="Consolas" panose="020B0609020204030204" pitchFamily="49" charset="0"/>
              </a:rPr>
              <a:t> k</a:t>
            </a:r>
            <a:r>
              <a:rPr lang="en-US" sz="2200" dirty="0"/>
              <a:t>-</a:t>
            </a:r>
            <a:r>
              <a:rPr lang="en-US" sz="2200" dirty="0" err="1"/>
              <a:t>th</a:t>
            </a:r>
            <a:r>
              <a:rPr lang="en-US" sz="2200" dirty="0"/>
              <a:t> element of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vect</a:t>
            </a:r>
            <a:r>
              <a:rPr lang="en-US" sz="2200" dirty="0" smtClean="0"/>
              <a:t>, starting </a:t>
            </a:r>
            <a:r>
              <a:rPr lang="en-US" sz="2200" dirty="0"/>
              <a:t>at position</a:t>
            </a:r>
            <a:r>
              <a:rPr lang="en-US" sz="2200" dirty="0">
                <a:latin typeface="Consolas" panose="020B0609020204030204" pitchFamily="49" charset="0"/>
              </a:rPr>
              <a:t> 0</a:t>
            </a:r>
            <a:r>
              <a:rPr lang="en-US" sz="2200" dirty="0"/>
              <a:t>. It </a:t>
            </a:r>
            <a:r>
              <a:rPr lang="en-US" sz="2200" dirty="0" smtClean="0"/>
              <a:t>is essentially </a:t>
            </a:r>
            <a:r>
              <a:rPr lang="en-US" sz="2200" dirty="0"/>
              <a:t>the same as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vect</a:t>
            </a:r>
            <a:r>
              <a:rPr lang="en-US" sz="2200" dirty="0" smtClean="0">
                <a:latin typeface="Consolas" panose="020B0609020204030204" pitchFamily="49" charset="0"/>
              </a:rPr>
              <a:t>[k] </a:t>
            </a:r>
            <a:r>
              <a:rPr lang="en-US" sz="2200" dirty="0" smtClean="0"/>
              <a:t>in </a:t>
            </a:r>
            <a:r>
              <a:rPr lang="en-US" sz="2200" dirty="0"/>
              <a:t>C or Java.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43462" y="2193206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(vector-ref </a:t>
            </a:r>
            <a:r>
              <a:rPr lang="en-US" sz="2200" dirty="0" err="1">
                <a:latin typeface="Consolas" panose="020B0609020204030204" pitchFamily="49" charset="0"/>
              </a:rPr>
              <a:t>vect</a:t>
            </a:r>
            <a:r>
              <a:rPr lang="en-US" sz="2200" dirty="0">
                <a:latin typeface="Consolas" panose="020B0609020204030204" pitchFamily="49" charset="0"/>
              </a:rPr>
              <a:t> k)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94" y="2860376"/>
            <a:ext cx="4365142" cy="56753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433160" y="4182031"/>
            <a:ext cx="39164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200" dirty="0">
                <a:latin typeface="Consolas" panose="020B0609020204030204" pitchFamily="49" charset="0"/>
              </a:rPr>
              <a:t>(vector-set! vect k val)</a:t>
            </a: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l="3778" b="3982"/>
          <a:stretch/>
        </p:blipFill>
        <p:spPr>
          <a:xfrm>
            <a:off x="7991061" y="5022481"/>
            <a:ext cx="3657598" cy="11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Vectors 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9564" y="4278455"/>
            <a:ext cx="3934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list-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  <a:r>
              <a:rPr lang="en-US" sz="2200" dirty="0" smtClean="0">
                <a:latin typeface="Consolas" panose="020B0609020204030204" pitchFamily="49" charset="0"/>
              </a:rPr>
              <a:t>vector </a:t>
            </a:r>
            <a:r>
              <a:rPr lang="en-US" sz="2200" dirty="0" smtClean="0"/>
              <a:t>converts </a:t>
            </a:r>
            <a:r>
              <a:rPr lang="en-US" sz="2200" dirty="0"/>
              <a:t>list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L </a:t>
            </a:r>
            <a:r>
              <a:rPr lang="en-US" sz="2200" dirty="0" smtClean="0"/>
              <a:t>to </a:t>
            </a:r>
            <a:r>
              <a:rPr lang="en-US" sz="2200" dirty="0"/>
              <a:t>a vector containing the </a:t>
            </a:r>
            <a:r>
              <a:rPr lang="en-US" sz="2200" dirty="0" smtClean="0"/>
              <a:t>same values </a:t>
            </a:r>
            <a:r>
              <a:rPr lang="en-US" sz="2200" dirty="0"/>
              <a:t>as</a:t>
            </a:r>
            <a:r>
              <a:rPr lang="en-US" sz="2200" dirty="0">
                <a:latin typeface="Consolas" panose="020B0609020204030204" pitchFamily="49" charset="0"/>
              </a:rPr>
              <a:t> L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707334" y="10086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Vectors </a:t>
            </a:r>
            <a:r>
              <a:rPr lang="en-US" sz="2200" i="1" dirty="0" smtClean="0"/>
              <a:t>are not </a:t>
            </a:r>
            <a:r>
              <a:rPr lang="en-US" sz="2200" dirty="0" smtClean="0"/>
              <a:t>lists and </a:t>
            </a:r>
            <a:r>
              <a:rPr lang="en-US" sz="2200" dirty="0"/>
              <a:t>lists </a:t>
            </a:r>
            <a:r>
              <a:rPr lang="en-US" sz="2200" i="1" dirty="0" smtClean="0"/>
              <a:t>are not </a:t>
            </a:r>
            <a:r>
              <a:rPr lang="en-US" sz="2200" dirty="0" smtClean="0"/>
              <a:t>vectors.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7370663" y="1152147"/>
            <a:ext cx="41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Thus,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(car #(1 2 3)) </a:t>
            </a:r>
            <a:r>
              <a:rPr lang="en-US" dirty="0" smtClean="0"/>
              <a:t>does not </a:t>
            </a:r>
            <a:r>
              <a:rPr lang="en-US" dirty="0"/>
              <a:t>work.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09" y="1581489"/>
            <a:ext cx="6390832" cy="7036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8158" y="2285173"/>
            <a:ext cx="36686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There are conversion routines: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9565" y="2902115"/>
            <a:ext cx="3934239" cy="110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vector-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  <a:r>
              <a:rPr lang="en-US" sz="2200" dirty="0" smtClean="0">
                <a:latin typeface="Consolas" panose="020B0609020204030204" pitchFamily="49" charset="0"/>
              </a:rPr>
              <a:t>list </a:t>
            </a:r>
            <a:r>
              <a:rPr lang="en-US" sz="2200" dirty="0" smtClean="0"/>
              <a:t>converts vector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V </a:t>
            </a:r>
            <a:r>
              <a:rPr lang="en-US" sz="2200" dirty="0"/>
              <a:t>to a list containing </a:t>
            </a:r>
            <a:r>
              <a:rPr lang="en-US" sz="2200" dirty="0" smtClean="0"/>
              <a:t>the same </a:t>
            </a:r>
            <a:r>
              <a:rPr lang="en-US" sz="2200" dirty="0"/>
              <a:t>values as</a:t>
            </a:r>
            <a:r>
              <a:rPr lang="en-US" sz="2200" dirty="0">
                <a:latin typeface="Consolas" panose="020B0609020204030204" pitchFamily="49" charset="0"/>
              </a:rPr>
              <a:t> V</a:t>
            </a:r>
            <a:r>
              <a:rPr lang="en-US" sz="2200" dirty="0" smtClean="0"/>
              <a:t>.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5697903" y="312426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(vector-&gt;list V)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7903" y="464778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(list-&gt;vector L)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1512" y="5928751"/>
            <a:ext cx="4919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Sans"/>
              </a:rPr>
              <a:t>In general Scheme names </a:t>
            </a:r>
            <a:r>
              <a:rPr lang="en-US" sz="2000" dirty="0" smtClean="0">
                <a:latin typeface="LucidaSans"/>
              </a:rPr>
              <a:t>a conversion </a:t>
            </a:r>
            <a:r>
              <a:rPr lang="en-US" sz="2000" dirty="0">
                <a:latin typeface="LucidaSans"/>
              </a:rPr>
              <a:t>function from 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 </a:t>
            </a:r>
            <a:r>
              <a:rPr lang="en-US" sz="2000" dirty="0" smtClean="0">
                <a:latin typeface="LucidaSans"/>
              </a:rPr>
              <a:t>to 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Q </a:t>
            </a:r>
            <a:r>
              <a:rPr lang="en-US" sz="2000" dirty="0">
                <a:latin typeface="LucidaSans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T-&gt;Q</a:t>
            </a:r>
            <a:r>
              <a:rPr lang="en-US" sz="2000" dirty="0" smtClean="0">
                <a:latin typeface="LucidaSans"/>
              </a:rPr>
              <a:t>.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786" y="5905331"/>
            <a:ext cx="2624791" cy="7423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823" y="4593535"/>
            <a:ext cx="3618128" cy="5616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23" y="3124261"/>
            <a:ext cx="3670375" cy="5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Records and </a:t>
            </a:r>
            <a:r>
              <a:rPr lang="en-US" sz="3600" dirty="0" err="1" smtClean="0"/>
              <a:t>Structs</a:t>
            </a: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86260" y="1207559"/>
            <a:ext cx="10858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Scheme we can represent </a:t>
            </a:r>
            <a:r>
              <a:rPr lang="en-US" sz="2400" dirty="0" smtClean="0"/>
              <a:t>a record</a:t>
            </a:r>
            <a:r>
              <a:rPr lang="en-US" sz="2400" dirty="0"/>
              <a:t>, </a:t>
            </a:r>
            <a:r>
              <a:rPr lang="en-US" sz="2400" dirty="0" err="1"/>
              <a:t>struct</a:t>
            </a:r>
            <a:r>
              <a:rPr lang="en-US" sz="2400" dirty="0"/>
              <a:t>, or class object </a:t>
            </a:r>
            <a:r>
              <a:rPr lang="en-US" sz="2400" dirty="0" smtClean="0"/>
              <a:t>as an </a:t>
            </a:r>
            <a:r>
              <a:rPr lang="en-US" sz="2400" b="1" i="1" dirty="0"/>
              <a:t>association list</a:t>
            </a:r>
            <a:r>
              <a:rPr lang="en-US" sz="2400" i="1" dirty="0"/>
              <a:t> </a:t>
            </a:r>
            <a:r>
              <a:rPr lang="en-US" sz="2400" dirty="0"/>
              <a:t>of the </a:t>
            </a:r>
            <a:r>
              <a:rPr lang="en-US" sz="2400" dirty="0" smtClean="0"/>
              <a:t>form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86260" y="2924562"/>
            <a:ext cx="10761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 association list, which is </a:t>
            </a:r>
            <a:r>
              <a:rPr lang="en-US" sz="2400" dirty="0" smtClean="0"/>
              <a:t>a list </a:t>
            </a:r>
            <a:r>
              <a:rPr lang="en-US" sz="2400" dirty="0"/>
              <a:t>of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err="1" smtClean="0"/>
              <a:t>sublists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object </a:t>
            </a:r>
            <a:r>
              <a:rPr lang="en-US" sz="2400" dirty="0"/>
              <a:t>serves as a “key” to </a:t>
            </a:r>
            <a:r>
              <a:rPr lang="en-US" sz="2400" dirty="0" smtClean="0"/>
              <a:t>locate the </a:t>
            </a:r>
            <a:r>
              <a:rPr lang="en-US" sz="2400" dirty="0"/>
              <a:t>desired </a:t>
            </a:r>
            <a:r>
              <a:rPr lang="en-US" sz="2400" dirty="0" err="1"/>
              <a:t>sublist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38374" y="4697471"/>
            <a:ext cx="1923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 = 10;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 = 20;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</a:rPr>
              <a:t>30;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3384" y="2200452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obj1 val1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obj2 val2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...)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564" y="4352927"/>
            <a:ext cx="254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association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5778" y="43990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( (A 10) (B 20) (C 30)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4136" y="5132165"/>
            <a:ext cx="3097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serves the same role as</a:t>
            </a:r>
          </a:p>
        </p:txBody>
      </p:sp>
    </p:spTree>
    <p:extLst>
      <p:ext uri="{BB962C8B-B14F-4D97-AF65-F5344CB8AC3E}">
        <p14:creationId xmlns:p14="http://schemas.microsoft.com/office/powerpoint/2010/main" val="14462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'Dictionary':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assoc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468" y="967665"/>
            <a:ext cx="39743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The predefined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assoc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/>
              <a:t>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1372" y="1576695"/>
            <a:ext cx="2828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assoc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alist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468" y="2296012"/>
            <a:ext cx="102979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checks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alist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/>
              <a:t>(an association </a:t>
            </a:r>
            <a:r>
              <a:rPr lang="en-US" sz="2200" dirty="0" smtClean="0"/>
              <a:t>list) to </a:t>
            </a:r>
            <a:r>
              <a:rPr lang="en-US" sz="2200" dirty="0"/>
              <a:t>see if it contains a </a:t>
            </a:r>
            <a:r>
              <a:rPr lang="en-US" sz="2200" dirty="0" err="1" smtClean="0"/>
              <a:t>sublist</a:t>
            </a:r>
            <a:r>
              <a:rPr lang="en-US" sz="2200" dirty="0" smtClean="0"/>
              <a:t> with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as its head</a:t>
            </a:r>
            <a:r>
              <a:rPr lang="en-US" sz="22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67" y="2928547"/>
            <a:ext cx="110390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 it does, the list starting with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is returned; otherwise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</a:rPr>
              <a:t> #f </a:t>
            </a:r>
            <a:r>
              <a:rPr lang="en-US" sz="2200" dirty="0"/>
              <a:t>(indicating failure) is returned.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2352" y="38987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L '( (a 10) (b 20) (c 30) 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1314" y="468926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'a 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1313" y="52466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'b 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1312" y="576199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'x L)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798" y="46954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21798" y="524868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21798" y="576199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41830" b="80257"/>
          <a:stretch/>
        </p:blipFill>
        <p:spPr>
          <a:xfrm>
            <a:off x="6907969" y="4689265"/>
            <a:ext cx="1401789" cy="3102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41004" r="41688" b="39998"/>
          <a:stretch/>
        </p:blipFill>
        <p:spPr>
          <a:xfrm>
            <a:off x="6907969" y="5247115"/>
            <a:ext cx="1405209" cy="2985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80187" r="62339" b="340"/>
          <a:stretch/>
        </p:blipFill>
        <p:spPr>
          <a:xfrm>
            <a:off x="6907969" y="5761998"/>
            <a:ext cx="907567" cy="3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'Dictionary</a:t>
            </a:r>
            <a:r>
              <a:rPr lang="en-US" sz="3600" dirty="0" smtClean="0"/>
              <a:t>':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getValue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468" y="1042310"/>
            <a:ext cx="107301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If an association list acts similarly to a dictionary (</a:t>
            </a:r>
            <a:r>
              <a:rPr lang="en-US" sz="2200" dirty="0" smtClean="0"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200" dirty="0" smtClean="0">
                <a:latin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 smtClean="0">
                <a:latin typeface="Consolas" panose="020B0609020204030204" pitchFamily="49" charset="0"/>
              </a:rPr>
              <a:t>&gt; </a:t>
            </a:r>
            <a:r>
              <a:rPr lang="en-US" sz="2200" dirty="0" smtClean="0"/>
              <a:t>mapping), we can write a</a:t>
            </a:r>
          </a:p>
          <a:p>
            <a:r>
              <a:rPr lang="en-US" sz="2200" dirty="0" smtClean="0"/>
              <a:t>function (</a:t>
            </a:r>
            <a:r>
              <a:rPr lang="en-US" sz="2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getValue</a:t>
            </a:r>
            <a:r>
              <a:rPr lang="en-US" sz="2200" dirty="0" smtClean="0"/>
              <a:t>) to return the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value </a:t>
            </a:r>
            <a:r>
              <a:rPr lang="en-US" sz="2200" dirty="0" smtClean="0"/>
              <a:t>given a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7587718" y="502516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'a 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7717" y="558259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'b 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7716" y="609790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'x L)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41426" y="503136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41426" y="558458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41426" y="609790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3282"/>
          <a:stretch/>
        </p:blipFill>
        <p:spPr>
          <a:xfrm>
            <a:off x="10968190" y="5081643"/>
            <a:ext cx="847725" cy="2563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82347"/>
          <a:stretch/>
        </p:blipFill>
        <p:spPr>
          <a:xfrm>
            <a:off x="10968191" y="6147206"/>
            <a:ext cx="847725" cy="270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41813" b="42611"/>
          <a:stretch/>
        </p:blipFill>
        <p:spPr>
          <a:xfrm>
            <a:off x="10968190" y="5647829"/>
            <a:ext cx="847725" cy="2388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66338" y="43332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L '( (a 10) (b 20) (c 30) 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2222" y="2344448"/>
            <a:ext cx="4871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95848" y="2931922"/>
            <a:ext cx="9320067" cy="870970"/>
            <a:chOff x="1805197" y="850922"/>
            <a:chExt cx="9250129" cy="733933"/>
          </a:xfrm>
        </p:grpSpPr>
        <p:sp>
          <p:nvSpPr>
            <p:cNvPr id="16" name="Rectangle 15"/>
            <p:cNvSpPr/>
            <p:nvPr/>
          </p:nvSpPr>
          <p:spPr>
            <a:xfrm>
              <a:off x="7152530" y="909651"/>
              <a:ext cx="3902796" cy="67520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a</a:t>
              </a:r>
              <a:r>
                <a:rPr lang="en-US" dirty="0" err="1" smtClean="0">
                  <a:latin typeface="Consolas" panose="020B0609020204030204" pitchFamily="49" charset="0"/>
                </a:rPr>
                <a:t>ssoc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smtClean="0"/>
                <a:t>returns a list with a pair;</a:t>
              </a:r>
            </a:p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c</a:t>
              </a:r>
              <a:r>
                <a:rPr lang="en-US" dirty="0" err="1" smtClean="0">
                  <a:latin typeface="Consolas" panose="020B0609020204030204" pitchFamily="49" charset="0"/>
                </a:rPr>
                <a:t>dr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smtClean="0"/>
                <a:t>returns a list with second element;</a:t>
              </a:r>
            </a:p>
            <a:p>
              <a:pPr algn="ctr"/>
              <a:r>
                <a:rPr lang="en-US" dirty="0">
                  <a:latin typeface="Consolas" panose="020B0609020204030204" pitchFamily="49" charset="0"/>
                </a:rPr>
                <a:t>c</a:t>
              </a:r>
              <a:r>
                <a:rPr lang="en-US" dirty="0" smtClean="0">
                  <a:latin typeface="Consolas" panose="020B0609020204030204" pitchFamily="49" charset="0"/>
                </a:rPr>
                <a:t>ar </a:t>
              </a:r>
              <a:r>
                <a:rPr lang="en-US" dirty="0" smtClean="0"/>
                <a:t>returns value associated with</a:t>
              </a:r>
              <a:r>
                <a:rPr lang="en-US" dirty="0" smtClean="0">
                  <a:solidFill>
                    <a:srgbClr val="FF0000"/>
                  </a:solidFill>
                </a:rPr>
                <a:t> key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5197" y="850922"/>
              <a:ext cx="3579308" cy="2358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95849" y="2667150"/>
            <a:ext cx="9320066" cy="326559"/>
            <a:chOff x="1207340" y="2151026"/>
            <a:chExt cx="9250128" cy="275178"/>
          </a:xfrm>
        </p:grpSpPr>
        <p:sp>
          <p:nvSpPr>
            <p:cNvPr id="22" name="Rectangle 21"/>
            <p:cNvSpPr/>
            <p:nvPr/>
          </p:nvSpPr>
          <p:spPr>
            <a:xfrm>
              <a:off x="7020726" y="2151026"/>
              <a:ext cx="3436742" cy="2751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</a:t>
              </a:r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 key </a:t>
              </a:r>
              <a:r>
                <a:rPr lang="en-US" dirty="0" smtClean="0"/>
                <a:t>in</a:t>
              </a:r>
              <a:r>
                <a:rPr lang="en-US" dirty="0" smtClean="0"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latin typeface="Consolas" panose="020B0609020204030204" pitchFamily="49" charset="0"/>
                </a:rPr>
                <a:t>aList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07340" y="2154404"/>
              <a:ext cx="2079093" cy="23587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11202" y="4828542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Two forms of improvement: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same call 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assoc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</a:t>
            </a:r>
            <a:r>
              <a:rPr lang="en-US" dirty="0" smtClean="0"/>
              <a:t>made twice</a:t>
            </a:r>
            <a:r>
              <a:rPr lang="en-US" dirty="0"/>
              <a:t>; we can save the </a:t>
            </a:r>
            <a:r>
              <a:rPr lang="en-US" dirty="0" smtClean="0"/>
              <a:t>value computed </a:t>
            </a:r>
            <a:r>
              <a:rPr lang="en-US" dirty="0"/>
              <a:t>by using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let </a:t>
            </a:r>
            <a:r>
              <a:rPr lang="en-US" dirty="0" smtClean="0"/>
              <a:t>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combine</a:t>
            </a:r>
            <a:r>
              <a:rPr lang="en-US" dirty="0" smtClean="0">
                <a:latin typeface="Consolas" panose="020B0609020204030204" pitchFamily="49" charset="0"/>
              </a:rPr>
              <a:t> car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cdr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needed to extract a value.</a:t>
            </a:r>
          </a:p>
        </p:txBody>
      </p:sp>
    </p:spTree>
    <p:extLst>
      <p:ext uri="{BB962C8B-B14F-4D97-AF65-F5344CB8AC3E}">
        <p14:creationId xmlns:p14="http://schemas.microsoft.com/office/powerpoint/2010/main" val="21015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Improved 'Dictionary':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getValue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576" y="2475049"/>
            <a:ext cx="4759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let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5589" y="3029047"/>
            <a:ext cx="3487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≡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car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car x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≡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car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≡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car x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≡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810" y="1243229"/>
            <a:ext cx="11044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Scheme has a number of predefined functions that combine several calls to</a:t>
            </a:r>
            <a:r>
              <a:rPr lang="en-US" sz="2400" dirty="0" smtClean="0">
                <a:latin typeface="Consolas" panose="020B0609020204030204" pitchFamily="49" charset="0"/>
              </a:rPr>
              <a:t> car </a:t>
            </a:r>
            <a:r>
              <a:rPr lang="en-US" sz="2400" dirty="0" smtClean="0"/>
              <a:t>and </a:t>
            </a:r>
            <a:r>
              <a:rPr lang="en-US" sz="2400" dirty="0" err="1" smtClean="0">
                <a:latin typeface="Consolas" panose="020B0609020204030204" pitchFamily="49" charset="0"/>
              </a:rPr>
              <a:t>cdr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into one function. For example,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22810" y="4920496"/>
            <a:ext cx="80714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What does </a:t>
            </a:r>
            <a:r>
              <a:rPr lang="en-US" sz="2200" b="1" dirty="0" err="1"/>
              <a:t>assoc</a:t>
            </a:r>
            <a:r>
              <a:rPr lang="en-US" sz="2200" b="1" dirty="0"/>
              <a:t> </a:t>
            </a:r>
            <a:r>
              <a:rPr lang="en-US" sz="2200" dirty="0"/>
              <a:t>do if more </a:t>
            </a:r>
            <a:r>
              <a:rPr lang="en-US" sz="2200" dirty="0" smtClean="0"/>
              <a:t>than one </a:t>
            </a:r>
            <a:r>
              <a:rPr lang="en-US" sz="2200" dirty="0" err="1"/>
              <a:t>sublist</a:t>
            </a:r>
            <a:r>
              <a:rPr lang="en-US" sz="2200" dirty="0"/>
              <a:t> with the same </a:t>
            </a:r>
            <a:r>
              <a:rPr lang="en-US" sz="2200" dirty="0" smtClean="0"/>
              <a:t>key exists?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875325" y="5601114"/>
            <a:ext cx="5370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It returns the first </a:t>
            </a:r>
            <a:r>
              <a:rPr lang="en-US" sz="2200" dirty="0" err="1"/>
              <a:t>sublist</a:t>
            </a:r>
            <a:r>
              <a:rPr lang="en-US" sz="2200" dirty="0"/>
              <a:t> with a matching key.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04064" y="6287997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19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87287" y="6287997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7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Functions are First-Class 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2669" y="2166804"/>
            <a:ext cx="4505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</a:t>
            </a:r>
            <a:r>
              <a:rPr lang="en-US" sz="2200" dirty="0"/>
              <a:t>is a consequence of the </a:t>
            </a:r>
            <a:r>
              <a:rPr lang="en-US" sz="2200" dirty="0" smtClean="0"/>
              <a:t>fact that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652668" y="1104397"/>
            <a:ext cx="109875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Functions may be passed </a:t>
            </a:r>
            <a:r>
              <a:rPr lang="en-US" sz="2200" dirty="0" smtClean="0"/>
              <a:t>as parameters</a:t>
            </a:r>
            <a:r>
              <a:rPr lang="en-US" sz="2200" dirty="0"/>
              <a:t>, returned as the </a:t>
            </a:r>
            <a:r>
              <a:rPr lang="en-US" sz="2200" dirty="0" smtClean="0"/>
              <a:t>value of </a:t>
            </a:r>
            <a:r>
              <a:rPr lang="en-US" sz="2200" dirty="0"/>
              <a:t>a function call, stored in </a:t>
            </a:r>
            <a:r>
              <a:rPr lang="en-US" sz="2200" dirty="0" smtClean="0"/>
              <a:t>data objects</a:t>
            </a:r>
            <a:r>
              <a:rPr lang="en-US" sz="2200" dirty="0"/>
              <a:t>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4328" y="2166803"/>
            <a:ext cx="3605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(lambda (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 (body))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8649" y="2840189"/>
            <a:ext cx="3616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evaluates to a function just </a:t>
            </a:r>
            <a:r>
              <a:rPr lang="en-US" sz="2200" dirty="0" smtClean="0"/>
              <a:t>as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7030894" y="2840188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(+ 1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8742452" y="2840187"/>
            <a:ext cx="2837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evaluates to an integer.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609" b="74797"/>
          <a:stretch/>
        </p:blipFill>
        <p:spPr>
          <a:xfrm>
            <a:off x="5006847" y="5418842"/>
            <a:ext cx="2459699" cy="5535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5005" b="-1"/>
          <a:stretch/>
        </p:blipFill>
        <p:spPr>
          <a:xfrm>
            <a:off x="9474214" y="4901348"/>
            <a:ext cx="2459699" cy="1759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04064" y="3513571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21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33" y="6142694"/>
            <a:ext cx="4054632" cy="4517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2732" y="4377627"/>
            <a:ext cx="500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apply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input1 input2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input1 input2</a:t>
            </a:r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26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Scheme: A First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050" y="27210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define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fib n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(&lt;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fib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(-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fib </a:t>
            </a:r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(-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pt-BR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)</a:t>
            </a:r>
          </a:p>
          <a:p>
            <a:r>
              <a:rPr lang="pt-B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pt-BR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974" y="1138903"/>
            <a:ext cx="67665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/>
              <a:t>Recursive computation of Fibonacci sequence values: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97317" y="3071187"/>
            <a:ext cx="8514718" cy="768430"/>
            <a:chOff x="-3144773" y="1213429"/>
            <a:chExt cx="10775255" cy="914435"/>
          </a:xfrm>
        </p:grpSpPr>
        <p:grpSp>
          <p:nvGrpSpPr>
            <p:cNvPr id="9" name="Group 8"/>
            <p:cNvGrpSpPr/>
            <p:nvPr/>
          </p:nvGrpSpPr>
          <p:grpSpPr>
            <a:xfrm>
              <a:off x="-3144773" y="1644035"/>
              <a:ext cx="10775255" cy="483828"/>
              <a:chOff x="-1330305" y="-981271"/>
              <a:chExt cx="10775255" cy="48382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47445" y="-981271"/>
                <a:ext cx="3797505" cy="30848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Operators use prefix notation.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654" y="-784679"/>
                <a:ext cx="909244" cy="28723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-1330305" y="-784679"/>
                <a:ext cx="210281" cy="28723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651464" y="1852694"/>
              <a:ext cx="900097" cy="27517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2990026" y="1213429"/>
              <a:ext cx="900097" cy="29631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39226" y="2800219"/>
            <a:ext cx="1791229" cy="2771419"/>
            <a:chOff x="213759" y="2728822"/>
            <a:chExt cx="1791229" cy="2335366"/>
          </a:xfrm>
        </p:grpSpPr>
        <p:grpSp>
          <p:nvGrpSpPr>
            <p:cNvPr id="16" name="Group 15"/>
            <p:cNvGrpSpPr/>
            <p:nvPr/>
          </p:nvGrpSpPr>
          <p:grpSpPr>
            <a:xfrm>
              <a:off x="213759" y="3875138"/>
              <a:ext cx="1791229" cy="1189050"/>
              <a:chOff x="829650" y="1903452"/>
              <a:chExt cx="1791229" cy="118905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29650" y="2657938"/>
                <a:ext cx="1791229" cy="43456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Begin / end of an expression.</a:t>
                </a:r>
                <a:endParaRPr lang="en-US" dirty="0"/>
              </a:p>
            </p:txBody>
          </p:sp>
          <p:cxnSp>
            <p:nvCxnSpPr>
              <p:cNvPr id="20" name="Straight Arrow Connector 6"/>
              <p:cNvCxnSpPr>
                <a:stCxn id="19" idx="0"/>
                <a:endCxn id="21" idx="2"/>
              </p:cNvCxnSpPr>
              <p:nvPr/>
            </p:nvCxnSpPr>
            <p:spPr>
              <a:xfrm rot="5400000" flipH="1" flipV="1">
                <a:off x="1457291" y="2389964"/>
                <a:ext cx="535948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638076" y="1903452"/>
                <a:ext cx="174379" cy="218537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" name="Straight Arrow Connector 6"/>
            <p:cNvCxnSpPr>
              <a:stCxn id="19" idx="1"/>
              <a:endCxn id="18" idx="1"/>
            </p:cNvCxnSpPr>
            <p:nvPr/>
          </p:nvCxnSpPr>
          <p:spPr>
            <a:xfrm rot="10800000" flipH="1">
              <a:off x="213759" y="2818682"/>
              <a:ext cx="864978" cy="2028225"/>
            </a:xfrm>
            <a:prstGeom prst="bentConnector3">
              <a:avLst>
                <a:gd name="adj1" fmla="val -2642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078737" y="2728822"/>
              <a:ext cx="135520" cy="17971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2148" y="2219740"/>
            <a:ext cx="9479887" cy="793756"/>
            <a:chOff x="403051" y="-24925"/>
            <a:chExt cx="9479887" cy="793756"/>
          </a:xfrm>
        </p:grpSpPr>
        <p:sp>
          <p:nvSpPr>
            <p:cNvPr id="23" name="Rectangle 22"/>
            <p:cNvSpPr/>
            <p:nvPr/>
          </p:nvSpPr>
          <p:spPr>
            <a:xfrm>
              <a:off x="4777654" y="-24925"/>
              <a:ext cx="5105284" cy="279842"/>
            </a:xfrm>
            <a:prstGeom prst="rect">
              <a:avLst/>
            </a:prstGeom>
            <a:noFill/>
            <a:ln w="19050">
              <a:solidFill>
                <a:srgbClr val="EBA9E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Defining function</a:t>
              </a:r>
              <a:r>
                <a:rPr lang="en-US" dirty="0" smtClean="0">
                  <a:latin typeface="Consolas" panose="020B0609020204030204" pitchFamily="49" charset="0"/>
                </a:rPr>
                <a:t> fib </a:t>
              </a:r>
              <a:r>
                <a:rPr lang="en-US" dirty="0" smtClean="0"/>
                <a:t>with one input argument:</a:t>
              </a:r>
              <a:r>
                <a:rPr lang="en-US" dirty="0" smtClean="0">
                  <a:latin typeface="Consolas" panose="020B0609020204030204" pitchFamily="49" charset="0"/>
                </a:rPr>
                <a:t> 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Straight Arrow Connector 6"/>
            <p:cNvCxnSpPr>
              <a:stCxn id="23" idx="1"/>
              <a:endCxn id="25" idx="3"/>
            </p:cNvCxnSpPr>
            <p:nvPr/>
          </p:nvCxnSpPr>
          <p:spPr>
            <a:xfrm rot="10800000" flipV="1">
              <a:off x="2310942" y="114995"/>
              <a:ext cx="2466713" cy="5436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EBA9E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3051" y="548471"/>
              <a:ext cx="1907890" cy="220360"/>
            </a:xfrm>
            <a:prstGeom prst="rect">
              <a:avLst/>
            </a:prstGeom>
            <a:noFill/>
            <a:ln w="19050">
              <a:solidFill>
                <a:srgbClr val="EBA9E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862313" y="576465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(fib 10)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15400" y="5764656"/>
            <a:ext cx="1577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call to</a:t>
            </a:r>
            <a:r>
              <a:rPr lang="en-US" dirty="0" smtClean="0">
                <a:latin typeface="Consolas" panose="020B0609020204030204" pitchFamily="49" charset="0"/>
              </a:rPr>
              <a:t> fib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46" y="5752988"/>
            <a:ext cx="1000125" cy="381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639559" y="5763689"/>
            <a:ext cx="4067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Scheme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control structures are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expressions thus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surround all expressions.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913806" y="6300976"/>
            <a:ext cx="113702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9543086" y="5202306"/>
            <a:ext cx="2507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means "evaluates to"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2" grpId="0"/>
      <p:bldP spid="86" grpId="0" animBg="1"/>
      <p:bldP spid="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Scoping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489" y="943262"/>
            <a:ext cx="11108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Scheme scoping is </a:t>
            </a:r>
            <a:r>
              <a:rPr lang="en-US" sz="2000" dirty="0" smtClean="0"/>
              <a:t>static (lexical</a:t>
            </a:r>
            <a:r>
              <a:rPr lang="en-US" sz="2000" dirty="0"/>
              <a:t>). This means that </a:t>
            </a:r>
            <a:r>
              <a:rPr lang="en-US" sz="2000" dirty="0" smtClean="0"/>
              <a:t>nonlocal identifiers </a:t>
            </a:r>
            <a:r>
              <a:rPr lang="en-US" sz="2000" dirty="0"/>
              <a:t>are bound </a:t>
            </a:r>
            <a:r>
              <a:rPr lang="en-US" sz="2000" dirty="0" smtClean="0"/>
              <a:t>to containing </a:t>
            </a:r>
            <a:r>
              <a:rPr lang="en-US" sz="2000" dirty="0"/>
              <a:t>lambda parameters, </a:t>
            </a:r>
            <a:r>
              <a:rPr lang="en-US" sz="2000" dirty="0" smtClean="0"/>
              <a:t>or let </a:t>
            </a:r>
            <a:r>
              <a:rPr lang="en-US" sz="2000" dirty="0"/>
              <a:t>values, or globally </a:t>
            </a:r>
            <a:r>
              <a:rPr lang="en-US" sz="2000" dirty="0" smtClean="0"/>
              <a:t>defined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489" y="2780306"/>
            <a:ext cx="89715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 (Body)"/>
              </a:rPr>
              <a:t>Function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 </a:t>
            </a:r>
            <a:r>
              <a:rPr lang="en-US" dirty="0">
                <a:latin typeface="Calibri (Body)"/>
              </a:rPr>
              <a:t>takes one parameter</a:t>
            </a:r>
            <a:r>
              <a:rPr lang="en-US" dirty="0" smtClean="0">
                <a:latin typeface="Calibri (Body)"/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alibri (Body)"/>
              </a:rPr>
              <a:t>.</a:t>
            </a:r>
          </a:p>
          <a:p>
            <a:endParaRPr lang="en-US" sz="700" dirty="0" smtClean="0">
              <a:latin typeface="Calibri (Body)"/>
            </a:endParaRPr>
          </a:p>
          <a:p>
            <a:r>
              <a:rPr lang="en-US" dirty="0" smtClean="0">
                <a:latin typeface="Calibri (Body)"/>
              </a:rPr>
              <a:t>It returns:</a:t>
            </a:r>
          </a:p>
          <a:p>
            <a:pPr lvl="1"/>
            <a:r>
              <a:rPr lang="en-US" dirty="0" smtClean="0">
                <a:latin typeface="Calibri (Body)"/>
              </a:rPr>
              <a:t>a </a:t>
            </a:r>
            <a:r>
              <a:rPr lang="en-US" dirty="0">
                <a:latin typeface="Calibri (Body)"/>
              </a:rPr>
              <a:t>function (of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 y</a:t>
            </a:r>
            <a:r>
              <a:rPr lang="en-US" dirty="0">
                <a:latin typeface="Calibri (Body)"/>
              </a:rPr>
              <a:t>), </a:t>
            </a:r>
            <a:r>
              <a:rPr lang="en-US" dirty="0" smtClean="0">
                <a:latin typeface="Calibri (Body)"/>
              </a:rPr>
              <a:t>with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latin typeface="Calibri (Body)"/>
              </a:rPr>
              <a:t>in the returned function </a:t>
            </a:r>
            <a:r>
              <a:rPr lang="en-US" dirty="0" smtClean="0">
                <a:latin typeface="Calibri (Body)"/>
              </a:rPr>
              <a:t>bound to </a:t>
            </a:r>
            <a:r>
              <a:rPr lang="en-US" dirty="0">
                <a:latin typeface="Calibri (Body)"/>
              </a:rPr>
              <a:t>the value </a:t>
            </a:r>
            <a:r>
              <a:rPr lang="en-US" dirty="0" smtClean="0">
                <a:latin typeface="Calibri (Body)"/>
              </a:rPr>
              <a:t>of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x </a:t>
            </a:r>
            <a:r>
              <a:rPr lang="en-US" dirty="0" smtClean="0">
                <a:latin typeface="Calibri (Body)"/>
              </a:rPr>
              <a:t>used </a:t>
            </a:r>
            <a:r>
              <a:rPr lang="en-US" dirty="0">
                <a:latin typeface="Calibri (Body)"/>
              </a:rPr>
              <a:t>when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 </a:t>
            </a:r>
            <a:r>
              <a:rPr lang="en-US" dirty="0" smtClean="0">
                <a:latin typeface="Calibri (Body)"/>
              </a:rPr>
              <a:t>was called.</a:t>
            </a:r>
            <a:endParaRPr lang="en-US" dirty="0"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1197" y="1922494"/>
            <a:ext cx="6426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sz="2400" dirty="0">
                <a:solidFill>
                  <a:srgbClr val="FF99FF"/>
                </a:solidFill>
                <a:latin typeface="Consolas" panose="020B0609020204030204" pitchFamily="49" charset="0"/>
              </a:rPr>
              <a:t>y</a:t>
            </a:r>
            <a:r>
              <a:rPr lang="es-ES" sz="24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s-E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s-E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FF99FF"/>
                </a:solidFill>
                <a:latin typeface="Consolas" panose="020B0609020204030204" pitchFamily="49" charset="0"/>
              </a:rPr>
              <a:t>y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s-E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9" y="5071701"/>
            <a:ext cx="1117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 (Body)"/>
              </a:rPr>
              <a:t>Hence, if we wish to leverage the function that is being returned by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latin typeface="Consolas" panose="020B0609020204030204" pitchFamily="49" charset="0"/>
              </a:rPr>
              <a:t>10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alibri (Body)"/>
              </a:rPr>
              <a:t>requires that we call this method AND provide an another value (that will be added to the bound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alibri (Body)"/>
              </a:rPr>
              <a:t>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264"/>
          <a:stretch/>
        </p:blipFill>
        <p:spPr>
          <a:xfrm>
            <a:off x="3636134" y="3955465"/>
            <a:ext cx="1962941" cy="5752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76260" y="4099834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s-ES" dirty="0">
                <a:solidFill>
                  <a:srgbClr val="FF8000"/>
                </a:solidFill>
                <a:latin typeface="Consolas" panose="020B0609020204030204" pitchFamily="49" charset="0"/>
              </a:rPr>
              <a:t>10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≡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FF99FF"/>
                </a:solidFill>
                <a:latin typeface="Consolas" panose="020B0609020204030204" pitchFamily="49" charset="0"/>
              </a:rPr>
              <a:t>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latin typeface="Consolas" panose="020B0609020204030204" pitchFamily="49" charset="0"/>
              </a:rPr>
              <a:t>10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99FF"/>
                </a:solidFill>
                <a:latin typeface="Consolas" panose="020B0609020204030204" pitchFamily="49" charset="0"/>
              </a:rPr>
              <a:t>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endParaRPr lang="es-E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243" r="1958"/>
          <a:stretch/>
        </p:blipFill>
        <p:spPr>
          <a:xfrm>
            <a:off x="8402946" y="5705829"/>
            <a:ext cx="1997813" cy="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Scoping II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815" y="961033"/>
            <a:ext cx="1105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Unbound symbols are assumed </a:t>
            </a:r>
            <a:r>
              <a:rPr lang="en-US" sz="2400" dirty="0" smtClean="0"/>
              <a:t>to be </a:t>
            </a:r>
            <a:r>
              <a:rPr lang="en-US" sz="2400" dirty="0" err="1"/>
              <a:t>globals</a:t>
            </a:r>
            <a:r>
              <a:rPr lang="en-US" sz="2400" dirty="0"/>
              <a:t>; there is a </a:t>
            </a:r>
            <a:r>
              <a:rPr lang="en-US" sz="2400" dirty="0" smtClean="0"/>
              <a:t>run-time error </a:t>
            </a:r>
            <a:r>
              <a:rPr lang="en-US" sz="2400" dirty="0"/>
              <a:t>if an unbound global </a:t>
            </a:r>
            <a:r>
              <a:rPr lang="en-US" sz="2400" dirty="0" smtClean="0"/>
              <a:t>is referenced.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51317" y="188790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p y</a:t>
            </a:r>
            <a:r>
              <a:rPr lang="es-ES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x y</a:t>
            </a:r>
            <a:r>
              <a:rPr lang="es-ES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8477"/>
          <a:stretch/>
        </p:blipFill>
        <p:spPr>
          <a:xfrm>
            <a:off x="6769001" y="1792030"/>
            <a:ext cx="4962187" cy="52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02" y="2623027"/>
            <a:ext cx="2218988" cy="818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97719" y="2623027"/>
            <a:ext cx="184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So, define</a:t>
            </a:r>
            <a:r>
              <a:rPr lang="en-US" sz="2400" dirty="0" smtClean="0">
                <a:latin typeface="Consolas" panose="020B0609020204030204" pitchFamily="49" charset="0"/>
              </a:rPr>
              <a:t> 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5815" y="3881032"/>
            <a:ext cx="924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use let bindings to </a:t>
            </a:r>
            <a:r>
              <a:rPr lang="en-US" sz="2400" dirty="0" smtClean="0"/>
              <a:t>create </a:t>
            </a:r>
            <a:r>
              <a:rPr lang="en-US" sz="2400" b="1" i="1" dirty="0" smtClean="0"/>
              <a:t>private </a:t>
            </a:r>
            <a:r>
              <a:rPr lang="en-US" sz="2400" b="1" i="1" dirty="0"/>
              <a:t>local variables </a:t>
            </a:r>
            <a:r>
              <a:rPr lang="en-US" sz="2400" dirty="0" smtClean="0"/>
              <a:t>for functions</a:t>
            </a:r>
            <a:r>
              <a:rPr lang="en-US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3494" y="4782490"/>
            <a:ext cx="28440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6869" y="4551658"/>
            <a:ext cx="5357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F </a:t>
            </a:r>
            <a:r>
              <a:rPr lang="en-US" sz="2400" dirty="0" smtClean="0"/>
              <a:t>is a function (requiring no arguments).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435" y="5139037"/>
            <a:ext cx="2284784" cy="12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Scoping III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815" y="961033"/>
            <a:ext cx="11053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</a:t>
            </a:r>
            <a:r>
              <a:rPr lang="en-US" sz="2400" b="1" dirty="0"/>
              <a:t> </a:t>
            </a:r>
            <a:r>
              <a:rPr lang="en-US" sz="2400" b="1" i="1" dirty="0"/>
              <a:t>encapsulate </a:t>
            </a:r>
            <a:r>
              <a:rPr lang="en-US" sz="2400" dirty="0"/>
              <a:t>internal </a:t>
            </a:r>
            <a:r>
              <a:rPr lang="en-US" sz="2400" dirty="0" smtClean="0"/>
              <a:t>state with </a:t>
            </a:r>
            <a:r>
              <a:rPr lang="en-US" sz="2400" dirty="0"/>
              <a:t>a function by using </a:t>
            </a:r>
            <a:r>
              <a:rPr lang="en-US" sz="2400" dirty="0" smtClean="0"/>
              <a:t>private, let-bound </a:t>
            </a:r>
            <a:r>
              <a:rPr lang="en-US" sz="2400" dirty="0"/>
              <a:t>variables: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923000" y="26933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</a:p>
          <a:p>
            <a:r>
              <a:rPr lang="nn-NO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mtClean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endParaRPr lang="nn-NO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nn-NO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nn-NO" b="1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37" y="2465846"/>
            <a:ext cx="1354447" cy="305842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07338" y="3570513"/>
            <a:ext cx="4511662" cy="1203722"/>
            <a:chOff x="3499842" y="-191104"/>
            <a:chExt cx="4477806" cy="1014327"/>
          </a:xfrm>
        </p:grpSpPr>
        <p:sp>
          <p:nvSpPr>
            <p:cNvPr id="15" name="Rectangle 14"/>
            <p:cNvSpPr/>
            <p:nvPr/>
          </p:nvSpPr>
          <p:spPr>
            <a:xfrm>
              <a:off x="4540906" y="548045"/>
              <a:ext cx="3436742" cy="2751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Persistent increment of variable</a:t>
              </a:r>
              <a:r>
                <a:rPr lang="en-US" dirty="0" smtClean="0">
                  <a:latin typeface="Consolas" panose="020B0609020204030204" pitchFamily="49" charset="0"/>
                </a:rPr>
                <a:t> I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9842" y="-191104"/>
              <a:ext cx="2404662" cy="25896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30311" y="3018842"/>
            <a:ext cx="5482398" cy="326559"/>
            <a:chOff x="3499843" y="-191104"/>
            <a:chExt cx="5441257" cy="275178"/>
          </a:xfrm>
        </p:grpSpPr>
        <p:sp>
          <p:nvSpPr>
            <p:cNvPr id="18" name="Rectangle 17"/>
            <p:cNvSpPr/>
            <p:nvPr/>
          </p:nvSpPr>
          <p:spPr>
            <a:xfrm>
              <a:off x="5504358" y="-191104"/>
              <a:ext cx="3436742" cy="2751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</a:t>
              </a:r>
              <a:r>
                <a:rPr lang="en-US" dirty="0" smtClean="0">
                  <a:latin typeface="Consolas" panose="020B0609020204030204" pitchFamily="49" charset="0"/>
                </a:rPr>
                <a:t> I</a:t>
              </a:r>
              <a:r>
                <a:rPr lang="en-US" dirty="0" smtClean="0"/>
                <a:t> to</a:t>
              </a:r>
              <a:r>
                <a:rPr lang="en-US" dirty="0" smtClean="0">
                  <a:latin typeface="Consolas" panose="020B0609020204030204" pitchFamily="49" charset="0"/>
                </a:rPr>
                <a:t> 0 </a:t>
              </a:r>
              <a:r>
                <a:rPr lang="en-US" dirty="0" smtClean="0"/>
                <a:t>(first time).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9843" y="-191104"/>
              <a:ext cx="1165937" cy="2344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63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Scoping IV: Subtlety of</a:t>
            </a:r>
            <a:r>
              <a:rPr lang="en-US" sz="3600" dirty="0" smtClean="0">
                <a:latin typeface="Consolas" panose="020B0609020204030204" pitchFamily="49" charset="0"/>
              </a:rPr>
              <a:t> let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815" y="961033"/>
            <a:ext cx="1105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must check </a:t>
            </a:r>
            <a:r>
              <a:rPr lang="en-US" sz="2400" dirty="0"/>
              <a:t>to </a:t>
            </a:r>
            <a:r>
              <a:rPr lang="en-US" sz="2400" dirty="0" smtClean="0"/>
              <a:t>determine if </a:t>
            </a:r>
            <a:r>
              <a:rPr lang="en-US" sz="2400" dirty="0"/>
              <a:t>the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let</a:t>
            </a:r>
            <a:r>
              <a:rPr lang="en-US" sz="2400" dirty="0" smtClean="0"/>
              <a:t>-bound value </a:t>
            </a:r>
            <a:r>
              <a:rPr lang="en-US" sz="2400" dirty="0"/>
              <a:t>is created when </a:t>
            </a:r>
            <a:r>
              <a:rPr lang="en-US" sz="2400" dirty="0" smtClean="0"/>
              <a:t>the function </a:t>
            </a:r>
            <a:r>
              <a:rPr lang="en-US" sz="2400" dirty="0"/>
              <a:t>is </a:t>
            </a:r>
            <a:r>
              <a:rPr lang="en-US" sz="2400" i="1" dirty="0"/>
              <a:t>created </a:t>
            </a:r>
            <a:r>
              <a:rPr lang="en-US" sz="2400" dirty="0"/>
              <a:t>or when it </a:t>
            </a:r>
            <a:r>
              <a:rPr lang="en-US" sz="2400" dirty="0" smtClean="0"/>
              <a:t>is </a:t>
            </a:r>
            <a:r>
              <a:rPr lang="en-US" sz="2400" i="1" dirty="0" smtClean="0"/>
              <a:t>called</a:t>
            </a:r>
            <a:r>
              <a:rPr lang="en-US" sz="2400" dirty="0"/>
              <a:t>.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65901" y="2285987"/>
            <a:ext cx="4245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)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1601" y="22859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</a:p>
          <a:p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 smtClean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nn-NO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nn-NO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91" y="4164276"/>
            <a:ext cx="943900" cy="213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39" y="4268643"/>
            <a:ext cx="1292203" cy="14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Simulating Class Objects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489" y="857025"/>
            <a:ext cx="11108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(Body)"/>
              </a:rPr>
              <a:t>Using association lists and </a:t>
            </a:r>
            <a:r>
              <a:rPr lang="en-US" sz="2200" dirty="0" smtClean="0">
                <a:latin typeface="Calibri (Body)"/>
              </a:rPr>
              <a:t>private bound </a:t>
            </a:r>
            <a:r>
              <a:rPr lang="en-US" sz="2200" dirty="0">
                <a:latin typeface="Calibri (Body)"/>
              </a:rPr>
              <a:t>values, we can </a:t>
            </a:r>
            <a:r>
              <a:rPr lang="en-US" sz="2200" b="1" i="1" dirty="0" smtClean="0">
                <a:latin typeface="Calibri (Body)"/>
              </a:rPr>
              <a:t>encapsulate</a:t>
            </a:r>
            <a:r>
              <a:rPr lang="en-US" sz="2200" i="1" dirty="0" smtClean="0">
                <a:latin typeface="Calibri (Body)"/>
              </a:rPr>
              <a:t> </a:t>
            </a:r>
            <a:r>
              <a:rPr lang="en-US" sz="2200" dirty="0" smtClean="0">
                <a:latin typeface="Calibri (Body)"/>
              </a:rPr>
              <a:t>data </a:t>
            </a:r>
            <a:r>
              <a:rPr lang="en-US" sz="2200" dirty="0">
                <a:latin typeface="Calibri (Body)"/>
              </a:rPr>
              <a:t>and functions. This gives </a:t>
            </a:r>
            <a:r>
              <a:rPr lang="en-US" sz="2200" dirty="0" smtClean="0">
                <a:latin typeface="Calibri (Body)"/>
              </a:rPr>
              <a:t>us the </a:t>
            </a:r>
            <a:r>
              <a:rPr lang="en-US" sz="2200" dirty="0">
                <a:latin typeface="Calibri (Body)"/>
              </a:rPr>
              <a:t>effect of class objects.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1489" y="1910102"/>
            <a:ext cx="11108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 (Body)"/>
              </a:rPr>
              <a:t>Recall, mathematically, we can represent points in the Cartesian Plane as well as in Polar coordinates using the following right triangle in standard position.</a:t>
            </a:r>
          </a:p>
        </p:txBody>
      </p:sp>
      <p:sp>
        <p:nvSpPr>
          <p:cNvPr id="29" name="Arc 28"/>
          <p:cNvSpPr/>
          <p:nvPr/>
        </p:nvSpPr>
        <p:spPr>
          <a:xfrm>
            <a:off x="748145" y="4923530"/>
            <a:ext cx="841664" cy="858925"/>
          </a:xfrm>
          <a:prstGeom prst="arc">
            <a:avLst>
              <a:gd name="adj1" fmla="val 18596605"/>
              <a:gd name="adj2" fmla="val 0"/>
            </a:avLst>
          </a:prstGeom>
          <a:ln w="38100">
            <a:solidFill>
              <a:srgbClr val="FF99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65018" y="3653585"/>
            <a:ext cx="2836718" cy="2059350"/>
            <a:chOff x="665018" y="3653585"/>
            <a:chExt cx="2836718" cy="20593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23357" y="3771900"/>
              <a:ext cx="0" cy="1820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65018" y="5352993"/>
              <a:ext cx="25249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23358" y="4151168"/>
              <a:ext cx="1600346" cy="12018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23704" y="4151167"/>
              <a:ext cx="0" cy="120182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23357" y="5352993"/>
              <a:ext cx="160034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01486" y="5343603"/>
              <a:ext cx="6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x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6668" y="4574284"/>
              <a:ext cx="6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9141" y="4391411"/>
              <a:ext cx="6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r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439141" y="4923529"/>
                  <a:ext cx="6650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rgbClr val="FF99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FF99FF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41" y="4923529"/>
                  <a:ext cx="66501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2543175" y="4065943"/>
              <a:ext cx="161059" cy="1610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93793" y="3653585"/>
                  <a:ext cx="6806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793" y="3653585"/>
                  <a:ext cx="68060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21131" y="3986140"/>
                  <a:ext cx="68060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131" y="3986140"/>
                  <a:ext cx="68060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75954" y="3939973"/>
                <a:ext cx="16313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54" y="3939973"/>
                <a:ext cx="163137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70734" y="4309305"/>
                <a:ext cx="1631374" cy="566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4" y="4309305"/>
                <a:ext cx="1631374" cy="566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564228" y="3468919"/>
            <a:ext cx="2073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Rectangular </a:t>
            </a:r>
            <a:r>
              <a:rPr lang="en-US" dirty="0" smtClean="0">
                <a:sym typeface="Wingdings" panose="05000000000000000000" pitchFamily="2" charset="2"/>
              </a:rPr>
              <a:t>Polar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311" y="3167775"/>
            <a:ext cx="47379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s-E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s-E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polar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(</a:t>
            </a:r>
            <a:r>
              <a:rPr lang="es-E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sqrt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x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y 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  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atan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s-ES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E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 ) ) 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8027" y="5927951"/>
                <a:ext cx="16313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27" y="5927951"/>
                <a:ext cx="16313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370191" y="5586875"/>
            <a:ext cx="2190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Polar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Rectangular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08027" y="6297283"/>
                <a:ext cx="16313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27" y="6297283"/>
                <a:ext cx="163137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4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24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Simulating Class Objects II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805" y="874892"/>
            <a:ext cx="1112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call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(point 1 1) </a:t>
            </a:r>
            <a:r>
              <a:rPr lang="en-US" sz="2000" dirty="0"/>
              <a:t>creates </a:t>
            </a:r>
            <a:r>
              <a:rPr lang="en-US" sz="2000" dirty="0" smtClean="0"/>
              <a:t>an association </a:t>
            </a:r>
            <a:r>
              <a:rPr lang="en-US" sz="2000" dirty="0"/>
              <a:t>list of the </a:t>
            </a:r>
            <a:r>
              <a:rPr lang="en-US" sz="2000" dirty="0" smtClean="0"/>
              <a:t>form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funct</a:t>
            </a:r>
            <a:r>
              <a:rPr lang="en-US" sz="2000" dirty="0">
                <a:latin typeface="Consolas" panose="020B0609020204030204" pitchFamily="49" charset="0"/>
              </a:rPr>
              <a:t>) (polar </a:t>
            </a:r>
            <a:r>
              <a:rPr lang="en-US" sz="2000" dirty="0" err="1">
                <a:latin typeface="Consolas" panose="020B0609020204030204" pitchFamily="49" charset="0"/>
              </a:rPr>
              <a:t>funct</a:t>
            </a:r>
            <a:r>
              <a:rPr lang="en-US" sz="2000" dirty="0">
                <a:latin typeface="Consolas" panose="020B0609020204030204" pitchFamily="49" charset="0"/>
              </a:rPr>
              <a:t>)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1" t="18515" r="1291" b="648"/>
          <a:stretch/>
        </p:blipFill>
        <p:spPr>
          <a:xfrm>
            <a:off x="3978290" y="1568781"/>
            <a:ext cx="6197120" cy="316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78" t="11283" r="5731" b="10846"/>
          <a:stretch/>
        </p:blipFill>
        <p:spPr>
          <a:xfrm>
            <a:off x="1274093" y="1568198"/>
            <a:ext cx="1951501" cy="316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37" y="2678195"/>
            <a:ext cx="3590783" cy="14344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5805" y="2790365"/>
            <a:ext cx="680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can the use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getValue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to access components of the point: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59302" b="2058"/>
          <a:stretch/>
        </p:blipFill>
        <p:spPr>
          <a:xfrm>
            <a:off x="1274093" y="5185686"/>
            <a:ext cx="6056110" cy="604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21458" r="40048" b="38785"/>
          <a:stretch/>
        </p:blipFill>
        <p:spPr>
          <a:xfrm>
            <a:off x="1274093" y="4235227"/>
            <a:ext cx="3630761" cy="621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697" t="3159" r="40103" b="79481"/>
          <a:stretch/>
        </p:blipFill>
        <p:spPr>
          <a:xfrm>
            <a:off x="1274093" y="3615142"/>
            <a:ext cx="3403518" cy="27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30780" y="5845183"/>
                <a:ext cx="51738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80" y="5845183"/>
                <a:ext cx="517385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26798" y="5837186"/>
                <a:ext cx="378758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5837186"/>
                <a:ext cx="378758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514825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Simulating Class Objects III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805" y="874892"/>
            <a:ext cx="49172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can add new functionality </a:t>
            </a:r>
            <a:r>
              <a:rPr lang="en-US" sz="2200" dirty="0" smtClean="0"/>
              <a:t>by just </a:t>
            </a:r>
            <a:r>
              <a:rPr lang="en-US" sz="2200" dirty="0"/>
              <a:t>adding new</a:t>
            </a:r>
            <a:r>
              <a:rPr lang="en-US" sz="2200" dirty="0">
                <a:latin typeface="Consolas" panose="020B0609020204030204" pitchFamily="49" charset="0"/>
              </a:rPr>
              <a:t> (id </a:t>
            </a:r>
            <a:r>
              <a:rPr lang="en-US" sz="2200" dirty="0" smtClean="0">
                <a:latin typeface="Consolas" panose="020B0609020204030204" pitchFamily="49" charset="0"/>
              </a:rPr>
              <a:t>function) </a:t>
            </a:r>
            <a:r>
              <a:rPr lang="en-US" sz="2200" dirty="0" smtClean="0"/>
              <a:t>pairs </a:t>
            </a:r>
            <a:r>
              <a:rPr lang="en-US" sz="2200" dirty="0"/>
              <a:t>to the association list.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3643" y="843352"/>
            <a:ext cx="458355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x y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polar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sqrt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x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y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atan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set-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newy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newx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newy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y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b="1" dirty="0" smtClean="0">
              <a:solidFill>
                <a:srgbClr val="0080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set-polar</a:t>
            </a:r>
            <a:r>
              <a:rPr 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 theta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theta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1600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theta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theta</a:t>
            </a:r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1395"/>
          <a:stretch/>
        </p:blipFill>
        <p:spPr>
          <a:xfrm>
            <a:off x="1023980" y="2147751"/>
            <a:ext cx="3732406" cy="685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2004" b="72762"/>
          <a:stretch/>
        </p:blipFill>
        <p:spPr>
          <a:xfrm>
            <a:off x="1023980" y="3745354"/>
            <a:ext cx="3480480" cy="678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8148" r="25819" b="3190"/>
          <a:stretch/>
        </p:blipFill>
        <p:spPr>
          <a:xfrm>
            <a:off x="1023980" y="2997775"/>
            <a:ext cx="2768703" cy="4520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28072"/>
          <a:stretch/>
        </p:blipFill>
        <p:spPr>
          <a:xfrm>
            <a:off x="1023980" y="4588976"/>
            <a:ext cx="4462420" cy="1792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49289" y="6032220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89" y="6032220"/>
                <a:ext cx="7337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49289" y="5076257"/>
                <a:ext cx="906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89" y="5076257"/>
                <a:ext cx="906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7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Limiting Access to Internal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181" y="792722"/>
            <a:ext cx="11223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improve upon </a:t>
            </a:r>
            <a:r>
              <a:rPr lang="en-US" sz="2000" dirty="0" smtClean="0"/>
              <a:t>our association </a:t>
            </a:r>
            <a:r>
              <a:rPr lang="en-US" sz="2000" dirty="0"/>
              <a:t>list approach </a:t>
            </a:r>
            <a:r>
              <a:rPr lang="en-US" sz="2000" dirty="0" smtClean="0"/>
              <a:t>by returning </a:t>
            </a:r>
            <a:r>
              <a:rPr lang="en-US" sz="2000" dirty="0"/>
              <a:t>a single </a:t>
            </a:r>
            <a:r>
              <a:rPr lang="en-US" sz="2000" dirty="0" smtClean="0"/>
              <a:t>function (similar </a:t>
            </a:r>
            <a:r>
              <a:rPr lang="en-US" sz="2000" dirty="0"/>
              <a:t>to a C++ or Java </a:t>
            </a:r>
            <a:r>
              <a:rPr lang="en-US" sz="2000" dirty="0" smtClean="0"/>
              <a:t>object) rather </a:t>
            </a:r>
            <a:r>
              <a:rPr lang="en-US" sz="2000" dirty="0"/>
              <a:t>than an explicit list of (</a:t>
            </a:r>
            <a:r>
              <a:rPr lang="en-US" sz="2000" dirty="0" smtClean="0"/>
              <a:t>id function</a:t>
            </a:r>
            <a:r>
              <a:rPr lang="en-US" sz="2000" dirty="0"/>
              <a:t>) </a:t>
            </a:r>
            <a:r>
              <a:rPr lang="en-US" sz="2000" dirty="0" smtClean="0"/>
              <a:t>pairs. We want the </a:t>
            </a:r>
            <a:r>
              <a:rPr lang="en-US" sz="2000" dirty="0"/>
              <a:t>function </a:t>
            </a:r>
            <a:r>
              <a:rPr lang="en-US" sz="2000" dirty="0" smtClean="0"/>
              <a:t>to </a:t>
            </a:r>
            <a:r>
              <a:rPr lang="en-US" sz="2000" dirty="0"/>
              <a:t>take the name </a:t>
            </a:r>
            <a:r>
              <a:rPr lang="en-US" sz="2000" dirty="0" smtClean="0"/>
              <a:t>of the </a:t>
            </a:r>
            <a:r>
              <a:rPr lang="en-US" sz="2000" dirty="0"/>
              <a:t>desired operation as one of </a:t>
            </a:r>
            <a:r>
              <a:rPr lang="en-US" sz="2000" dirty="0" smtClean="0"/>
              <a:t>its arguments</a:t>
            </a:r>
            <a:r>
              <a:rPr lang="en-US" sz="20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1" y="1965839"/>
            <a:ext cx="8127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However, we need to consider the small difference between two definitions.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71489" y="3971420"/>
            <a:ext cx="522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def1 </a:t>
            </a:r>
            <a:r>
              <a:rPr lang="en-US" dirty="0" smtClean="0">
                <a:latin typeface="LucidaSans"/>
              </a:rPr>
              <a:t>is a zero argument function that increments a local variable and returns its updated value.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85646" y="3916266"/>
            <a:ext cx="5728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def2 </a:t>
            </a:r>
            <a:r>
              <a:rPr lang="pt-BR" dirty="0">
                <a:latin typeface="LucidaSans"/>
              </a:rPr>
              <a:t>is a a zero </a:t>
            </a:r>
            <a:r>
              <a:rPr lang="pt-BR" dirty="0" smtClean="0">
                <a:latin typeface="LucidaSans"/>
              </a:rPr>
              <a:t>argument </a:t>
            </a:r>
            <a:r>
              <a:rPr lang="en-US" dirty="0" smtClean="0">
                <a:latin typeface="LucidaSans"/>
              </a:rPr>
              <a:t>function </a:t>
            </a:r>
            <a:r>
              <a:rPr lang="en-US" dirty="0">
                <a:latin typeface="LucidaSans"/>
              </a:rPr>
              <a:t>that </a:t>
            </a:r>
            <a:r>
              <a:rPr lang="en-US" i="1" dirty="0">
                <a:latin typeface="LucidaSans-Italic"/>
              </a:rPr>
              <a:t>generates </a:t>
            </a:r>
            <a:r>
              <a:rPr lang="en-US" dirty="0">
                <a:latin typeface="LucidaSans"/>
              </a:rPr>
              <a:t>a </a:t>
            </a:r>
            <a:r>
              <a:rPr lang="en-US" dirty="0" smtClean="0">
                <a:latin typeface="LucidaSans"/>
              </a:rPr>
              <a:t>function of </a:t>
            </a:r>
            <a:r>
              <a:rPr lang="en-US" dirty="0">
                <a:latin typeface="LucidaSans"/>
              </a:rPr>
              <a:t>zero arguments (</a:t>
            </a:r>
            <a:r>
              <a:rPr lang="en-US" dirty="0" smtClean="0">
                <a:latin typeface="LucidaSans"/>
              </a:rPr>
              <a:t>that increments </a:t>
            </a:r>
            <a:r>
              <a:rPr lang="en-US" dirty="0">
                <a:latin typeface="LucidaSans"/>
              </a:rPr>
              <a:t>a local variable </a:t>
            </a:r>
            <a:r>
              <a:rPr lang="en-US" dirty="0" smtClean="0">
                <a:latin typeface="LucidaSans"/>
              </a:rPr>
              <a:t>and returns </a:t>
            </a:r>
            <a:r>
              <a:rPr lang="en-US" dirty="0">
                <a:latin typeface="LucidaSans"/>
              </a:rPr>
              <a:t>its updated value</a:t>
            </a:r>
            <a:r>
              <a:rPr lang="en-US" dirty="0" smtClean="0">
                <a:latin typeface="LucidaSans"/>
              </a:rPr>
              <a:t>). Each call </a:t>
            </a:r>
            <a:r>
              <a:rPr lang="en-US" dirty="0">
                <a:latin typeface="LucidaSans"/>
              </a:rPr>
              <a:t>to</a:t>
            </a:r>
            <a:r>
              <a:rPr lang="en-US" b="1" dirty="0">
                <a:latin typeface="Consolas" panose="020B0609020204030204" pitchFamily="49" charset="0"/>
              </a:rPr>
              <a:t> def2 </a:t>
            </a:r>
            <a:r>
              <a:rPr lang="en-US" dirty="0">
                <a:latin typeface="LucidaSans"/>
              </a:rPr>
              <a:t>creates a </a:t>
            </a:r>
            <a:r>
              <a:rPr lang="en-US" i="1" dirty="0" smtClean="0">
                <a:latin typeface="LucidaSans-Italic"/>
              </a:rPr>
              <a:t>different </a:t>
            </a:r>
            <a:r>
              <a:rPr lang="en-US" dirty="0" smtClean="0">
                <a:latin typeface="LucidaSans"/>
              </a:rPr>
              <a:t>function</a:t>
            </a:r>
            <a:r>
              <a:rPr lang="en-US" dirty="0">
                <a:latin typeface="LucidaSans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489" y="2639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def1</a:t>
            </a:r>
          </a:p>
          <a:p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let</a:t>
            </a:r>
            <a:r>
              <a:rPr lang="nn-NO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set!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nn-NO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6386" y="2639429"/>
            <a:ext cx="5439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def2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let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set!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nn-NO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  </a:t>
            </a:r>
            <a:r>
              <a:rPr lang="nn-NO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nn-NO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043" y="2654187"/>
            <a:ext cx="6829375" cy="326559"/>
            <a:chOff x="1608043" y="2654187"/>
            <a:chExt cx="6829375" cy="326559"/>
          </a:xfrm>
        </p:grpSpPr>
        <p:sp>
          <p:nvSpPr>
            <p:cNvPr id="10" name="Rectangle 9"/>
            <p:cNvSpPr/>
            <p:nvPr/>
          </p:nvSpPr>
          <p:spPr>
            <a:xfrm>
              <a:off x="7626927" y="2654187"/>
              <a:ext cx="810491" cy="3265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8043" y="2678329"/>
              <a:ext cx="657175" cy="278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253" t="3598" r="3761" b="2403"/>
          <a:stretch/>
        </p:blipFill>
        <p:spPr>
          <a:xfrm>
            <a:off x="867029" y="4860499"/>
            <a:ext cx="989768" cy="1327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47" r="3247"/>
          <a:stretch/>
        </p:blipFill>
        <p:spPr>
          <a:xfrm>
            <a:off x="8579026" y="5063082"/>
            <a:ext cx="1532659" cy="461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73" y="5598762"/>
            <a:ext cx="2531983" cy="1079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84" y="5607986"/>
            <a:ext cx="2583656" cy="10592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448" y="5116595"/>
            <a:ext cx="3203101" cy="6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Stack (as a Function)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785" y="822742"/>
            <a:ext cx="76289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stack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#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cond</a:t>
            </a:r>
            <a:endParaRPr lang="en-US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equal?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push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  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equal?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pop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!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null?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#f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top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top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80C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        ((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equal?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empty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?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null?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#f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203" y="914085"/>
            <a:ext cx="10556327" cy="519655"/>
            <a:chOff x="1678506" y="-1809295"/>
            <a:chExt cx="10477110" cy="437892"/>
          </a:xfrm>
        </p:grpSpPr>
        <p:sp>
          <p:nvSpPr>
            <p:cNvPr id="6" name="Rectangle 5"/>
            <p:cNvSpPr/>
            <p:nvPr/>
          </p:nvSpPr>
          <p:spPr>
            <a:xfrm>
              <a:off x="8718874" y="-1809295"/>
              <a:ext cx="3436742" cy="4378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the stack to be an empty list when the stack is created.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8506" y="-1605896"/>
              <a:ext cx="2002848" cy="2344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3290" y="1433740"/>
            <a:ext cx="9268240" cy="583987"/>
            <a:chOff x="2956928" y="-1863505"/>
            <a:chExt cx="9198689" cy="492102"/>
          </a:xfrm>
        </p:grpSpPr>
        <p:sp>
          <p:nvSpPr>
            <p:cNvPr id="10" name="Rectangle 9"/>
            <p:cNvSpPr/>
            <p:nvPr/>
          </p:nvSpPr>
          <p:spPr>
            <a:xfrm>
              <a:off x="7550373" y="-1809295"/>
              <a:ext cx="4605244" cy="43789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to</a:t>
              </a:r>
              <a:r>
                <a:rPr lang="en-US" dirty="0" smtClean="0">
                  <a:latin typeface="Consolas" panose="020B0609020204030204" pitchFamily="49" charset="0"/>
                </a:rPr>
                <a:t> stack</a:t>
              </a:r>
              <a:r>
                <a:rPr lang="en-US" dirty="0" smtClean="0"/>
                <a:t>: an S-expression consisting of an operation and any arguments it expects.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56928" y="-1863505"/>
              <a:ext cx="1354608" cy="23449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04198" y="2136188"/>
            <a:ext cx="9540259" cy="668728"/>
            <a:chOff x="2956927" y="-2192522"/>
            <a:chExt cx="9468667" cy="563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402822" y="-2192522"/>
                  <a:ext cx="3022772" cy="437892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Overwrite the old list with a list containing: (element)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US" dirty="0" smtClean="0"/>
                    <a:t> list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2822" y="-2192522"/>
                  <a:ext cx="3022772" cy="437892"/>
                </a:xfrm>
                <a:prstGeom prst="rect">
                  <a:avLst/>
                </a:prstGeom>
                <a:blipFill>
                  <a:blip r:embed="rId2"/>
                  <a:stretch>
                    <a:fillRect l="-1392" t="-15730" r="-1392" b="-26966"/>
                  </a:stretch>
                </a:blipFill>
                <a:ln w="190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2956927" y="-1863505"/>
              <a:ext cx="3490674" cy="234493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04199" y="2752120"/>
            <a:ext cx="9540258" cy="338631"/>
            <a:chOff x="2956928" y="-1663570"/>
            <a:chExt cx="9468666" cy="285351"/>
          </a:xfrm>
        </p:grpSpPr>
        <p:sp>
          <p:nvSpPr>
            <p:cNvPr id="16" name="Rectangle 15"/>
            <p:cNvSpPr/>
            <p:nvPr/>
          </p:nvSpPr>
          <p:spPr>
            <a:xfrm>
              <a:off x="9402822" y="-1663570"/>
              <a:ext cx="3022772" cy="225587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 the top of the new list.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6928" y="-1612712"/>
              <a:ext cx="1001424" cy="234493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4198" y="3292785"/>
            <a:ext cx="6541676" cy="849577"/>
            <a:chOff x="2686949" y="-1806620"/>
            <a:chExt cx="6492586" cy="715903"/>
          </a:xfrm>
        </p:grpSpPr>
        <p:sp>
          <p:nvSpPr>
            <p:cNvPr id="19" name="Rectangle 18"/>
            <p:cNvSpPr/>
            <p:nvPr/>
          </p:nvSpPr>
          <p:spPr>
            <a:xfrm>
              <a:off x="6615535" y="-1806620"/>
              <a:ext cx="2564000" cy="2540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r>
                <a:rPr lang="en-US" dirty="0" smtClean="0"/>
                <a:t>mpty stack: return false.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6949" y="-1535796"/>
              <a:ext cx="1624586" cy="4450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7257" y="4142362"/>
            <a:ext cx="6687859" cy="867627"/>
            <a:chOff x="2921166" y="-1585493"/>
            <a:chExt cx="6637672" cy="731114"/>
          </a:xfrm>
        </p:grpSpPr>
        <p:sp>
          <p:nvSpPr>
            <p:cNvPr id="22" name="Rectangle 21"/>
            <p:cNvSpPr/>
            <p:nvPr/>
          </p:nvSpPr>
          <p:spPr>
            <a:xfrm>
              <a:off x="6608517" y="-1585493"/>
              <a:ext cx="2950321" cy="72505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arenBoth"/>
              </a:pPr>
              <a:r>
                <a:rPr lang="en-US" dirty="0" smtClean="0"/>
                <a:t>Save the head of the list</a:t>
              </a:r>
            </a:p>
            <a:p>
              <a:pPr marL="342900" indent="-342900">
                <a:buAutoNum type="arabicParenBoth"/>
              </a:pPr>
              <a:r>
                <a:rPr lang="en-US" dirty="0" smtClean="0"/>
                <a:t>Set the stack to be the tail</a:t>
              </a:r>
            </a:p>
            <a:p>
              <a:pPr marL="342900" indent="-342900">
                <a:buAutoNum type="arabicParenBoth"/>
              </a:pPr>
              <a:r>
                <a:rPr lang="en-US" dirty="0" smtClean="0"/>
                <a:t>Return the head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1166" y="-1582820"/>
              <a:ext cx="2768373" cy="72844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82374" y="5694056"/>
            <a:ext cx="6695542" cy="414750"/>
            <a:chOff x="2466790" y="-1339442"/>
            <a:chExt cx="6645297" cy="349493"/>
          </a:xfrm>
        </p:grpSpPr>
        <p:sp>
          <p:nvSpPr>
            <p:cNvPr id="25" name="Rectangle 24"/>
            <p:cNvSpPr/>
            <p:nvPr/>
          </p:nvSpPr>
          <p:spPr>
            <a:xfrm>
              <a:off x="6615535" y="-1339442"/>
              <a:ext cx="2496552" cy="304169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Unrecognized operation.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6790" y="-1248949"/>
              <a:ext cx="1102011" cy="259000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3420" t="76773" r="33947" b="11249"/>
          <a:stretch/>
        </p:blipFill>
        <p:spPr>
          <a:xfrm>
            <a:off x="9876041" y="6186576"/>
            <a:ext cx="1297759" cy="36499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3421" t="1625" r="2178" b="92827"/>
          <a:stretch/>
        </p:blipFill>
        <p:spPr>
          <a:xfrm>
            <a:off x="9888438" y="3357922"/>
            <a:ext cx="1956019" cy="1690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3421" t="18143" r="20709" b="45796"/>
          <a:stretch/>
        </p:blipFill>
        <p:spPr>
          <a:xfrm>
            <a:off x="9888438" y="3688333"/>
            <a:ext cx="1572067" cy="10988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421" t="53447" r="28590" b="22597"/>
          <a:stretch/>
        </p:blipFill>
        <p:spPr>
          <a:xfrm>
            <a:off x="9888438" y="4936991"/>
            <a:ext cx="1408753" cy="7299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3421" t="88033" r="37274" b="-263"/>
          <a:stretch/>
        </p:blipFill>
        <p:spPr>
          <a:xfrm>
            <a:off x="9876041" y="5740437"/>
            <a:ext cx="1228833" cy="3726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10841" y="6369072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45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Higher-Order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729" y="952081"/>
            <a:ext cx="109797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higher-order function is </a:t>
            </a:r>
            <a:r>
              <a:rPr lang="en-US" sz="2000" dirty="0" smtClean="0"/>
              <a:t>a function </a:t>
            </a:r>
            <a:r>
              <a:rPr lang="en-US" sz="2000" dirty="0"/>
              <a:t>that takes a function as </a:t>
            </a:r>
            <a:r>
              <a:rPr lang="en-US" sz="2000" dirty="0" smtClean="0"/>
              <a:t>a parameter </a:t>
            </a:r>
            <a:r>
              <a:rPr lang="en-US" sz="2000" dirty="0"/>
              <a:t>or one that returns </a:t>
            </a:r>
            <a:r>
              <a:rPr lang="en-US" sz="2000" dirty="0" smtClean="0"/>
              <a:t>a function </a:t>
            </a:r>
            <a:r>
              <a:rPr lang="en-US" sz="2000" dirty="0"/>
              <a:t>as its </a:t>
            </a:r>
            <a:r>
              <a:rPr lang="en-US" sz="2000" dirty="0" smtClean="0"/>
              <a:t>result.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very important (and </a:t>
            </a:r>
            <a:r>
              <a:rPr lang="en-US" sz="2000" dirty="0" smtClean="0"/>
              <a:t>useful) higher-order </a:t>
            </a:r>
            <a:r>
              <a:rPr lang="en-US" sz="2000" dirty="0"/>
              <a:t>function is </a:t>
            </a:r>
            <a:r>
              <a:rPr lang="en-US" sz="2000" b="1" dirty="0" smtClean="0"/>
              <a:t>map</a:t>
            </a:r>
            <a:r>
              <a:rPr lang="en-US" sz="2000" dirty="0" smtClean="0"/>
              <a:t>, which </a:t>
            </a:r>
            <a:r>
              <a:rPr lang="en-US" sz="2000" dirty="0"/>
              <a:t>applies a function to a </a:t>
            </a:r>
            <a:r>
              <a:rPr lang="en-US" sz="2000" dirty="0" smtClean="0"/>
              <a:t>list of </a:t>
            </a:r>
            <a:r>
              <a:rPr lang="en-US" sz="2000" dirty="0"/>
              <a:t>values and produces a list </a:t>
            </a:r>
            <a:r>
              <a:rPr lang="en-US" sz="2000" dirty="0" smtClean="0"/>
              <a:t>or results</a:t>
            </a:r>
            <a:r>
              <a:rPr lang="en-US" sz="2000" dirty="0"/>
              <a:t>:</a:t>
            </a:r>
            <a:endParaRPr lang="pt-BR" sz="2800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63539" y="3404795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23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354003" y="2522060"/>
            <a:ext cx="6949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map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'(</a:t>
            </a:r>
            <a:r>
              <a:rPr lang="pt-BR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pt-BR" sz="2400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1354003" y="3404795"/>
            <a:ext cx="85945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define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mymap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 L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null?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mymap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cdr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182" y="5452382"/>
            <a:ext cx="5570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Scheme’s </a:t>
            </a:r>
            <a:r>
              <a:rPr lang="en-US" sz="2000" dirty="0" smtClean="0"/>
              <a:t>built-in implementation </a:t>
            </a:r>
            <a:r>
              <a:rPr lang="en-US" sz="2000" dirty="0"/>
              <a:t>of</a:t>
            </a:r>
            <a:r>
              <a:rPr lang="en-US" sz="2000" b="1" dirty="0">
                <a:latin typeface="Consolas" panose="020B0609020204030204" pitchFamily="49" charset="0"/>
              </a:rPr>
              <a:t> map</a:t>
            </a:r>
            <a:r>
              <a:rPr lang="en-US" sz="2000" dirty="0"/>
              <a:t>, the </a:t>
            </a:r>
            <a:r>
              <a:rPr lang="en-US" sz="2000" dirty="0" smtClean="0"/>
              <a:t>order of </a:t>
            </a:r>
            <a:r>
              <a:rPr lang="en-US" sz="2000" dirty="0"/>
              <a:t>function application </a:t>
            </a:r>
            <a:r>
              <a:rPr lang="en-US" sz="2000" dirty="0" smtClean="0"/>
              <a:t>is unspecified</a:t>
            </a:r>
            <a:r>
              <a:rPr lang="en-US"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692"/>
          <a:stretch/>
        </p:blipFill>
        <p:spPr>
          <a:xfrm>
            <a:off x="8628883" y="2595730"/>
            <a:ext cx="2457450" cy="31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5877843"/>
            <a:ext cx="4684370" cy="492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3158" y="5245483"/>
            <a:ext cx="5064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m</a:t>
            </a:r>
            <a:r>
              <a:rPr lang="en-US" sz="2000" b="1" dirty="0" smtClean="0">
                <a:latin typeface="Consolas" panose="020B0609020204030204" pitchFamily="49" charset="0"/>
              </a:rPr>
              <a:t>ap </a:t>
            </a:r>
            <a:r>
              <a:rPr lang="en-US" sz="2000" dirty="0" smtClean="0"/>
              <a:t>also works with multiple lists arguments: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92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088231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Scheme Fundamentals: Atomic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79266"/>
              </p:ext>
            </p:extLst>
          </p:nvPr>
        </p:nvGraphicFramePr>
        <p:xfrm>
          <a:off x="611045" y="1226703"/>
          <a:ext cx="11111475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80">
                  <a:extLst>
                    <a:ext uri="{9D8B030D-6E8A-4147-A177-3AD203B41FA5}">
                      <a16:colId xmlns:a16="http://schemas.microsoft.com/office/drawing/2014/main" val="668010280"/>
                    </a:ext>
                  </a:extLst>
                </a:gridCol>
                <a:gridCol w="6019439">
                  <a:extLst>
                    <a:ext uri="{9D8B030D-6E8A-4147-A177-3AD203B41FA5}">
                      <a16:colId xmlns:a16="http://schemas.microsoft.com/office/drawing/2014/main" val="3588267749"/>
                    </a:ext>
                  </a:extLst>
                </a:gridCol>
                <a:gridCol w="3536256">
                  <a:extLst>
                    <a:ext uri="{9D8B030D-6E8A-4147-A177-3AD203B41FA5}">
                      <a16:colId xmlns:a16="http://schemas.microsoft.com/office/drawing/2014/main" val="409321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Atom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Descriptor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Example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Symbols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Essentially any sequence of printable characters is allowed; anything that starts a valid number (except + or -)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not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symbol.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hello-world + &lt;=!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4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Integers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sequence of digits, optionally prefixed with a + or -. Usually unlimited in length.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+1 -999999999999999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Reals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floating point number in a decimal format or in exponential format.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leading sign and a signed exponent are allowed.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123.456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1.23e45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-12.3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10.0e-20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3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Character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character prefixed by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special characters are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#\space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#\newline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#\a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#\0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#\\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#\#</a:t>
                      </a:r>
                      <a:endParaRPr lang="en-US" b="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3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String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(Body)"/>
                        </a:rPr>
                        <a:t>A sequence of characters.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quotes and backslashes must be escaped using a backslash.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"Hello World"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"\"Wow!\""</a:t>
                      </a:r>
                      <a:endParaRPr lang="en-US" b="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0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 (Body)"/>
                        </a:rPr>
                        <a:t>Boolean</a:t>
                      </a:r>
                      <a:endParaRPr lang="en-US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is represented 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is represented 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0" dirty="0">
                        <a:latin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3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Consolas" panose="020B0609020204030204" pitchFamily="49" charset="0"/>
              </a:rPr>
              <a:t>reduce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1817" y="922917"/>
            <a:ext cx="10602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useful </a:t>
            </a:r>
            <a:r>
              <a:rPr lang="en-US" sz="2400" dirty="0" smtClean="0"/>
              <a:t>higher-order function </a:t>
            </a:r>
            <a:r>
              <a:rPr lang="en-US" sz="2400" dirty="0"/>
              <a:t>is </a:t>
            </a:r>
            <a:r>
              <a:rPr lang="en-US" sz="2400" b="1" dirty="0"/>
              <a:t>reduce</a:t>
            </a:r>
            <a:r>
              <a:rPr lang="en-US" sz="2400" dirty="0"/>
              <a:t>, which </a:t>
            </a:r>
            <a:r>
              <a:rPr lang="en-US" sz="2400" dirty="0" smtClean="0"/>
              <a:t>reduces a </a:t>
            </a:r>
            <a:r>
              <a:rPr lang="en-US" sz="2400" dirty="0"/>
              <a:t>list of values to a single value </a:t>
            </a:r>
            <a:r>
              <a:rPr lang="en-US" sz="2400" dirty="0" smtClean="0"/>
              <a:t>by repeatedly </a:t>
            </a:r>
            <a:r>
              <a:rPr lang="en-US" sz="2400" dirty="0"/>
              <a:t>applying a </a:t>
            </a:r>
            <a:r>
              <a:rPr lang="en-US" sz="2400" dirty="0" smtClean="0"/>
              <a:t>binary function </a:t>
            </a:r>
            <a:r>
              <a:rPr lang="en-US" sz="2400" dirty="0"/>
              <a:t>to the list values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08481" y="1979190"/>
            <a:ext cx="4674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binary </a:t>
            </a:r>
            <a:r>
              <a:rPr lang="en-US" dirty="0" smtClean="0"/>
              <a:t>function,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list of data </a:t>
            </a:r>
            <a:r>
              <a:rPr lang="en-US" dirty="0" smtClean="0"/>
              <a:t>values,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an identity value for the binary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3539" y="3404795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24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63378" y="36601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reduce f L id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null?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id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reduce f 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en-US" b="1" dirty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80C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2" y="5685821"/>
            <a:ext cx="2995932" cy="90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986" y="6098864"/>
            <a:ext cx="4430425" cy="487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78" y="5702103"/>
            <a:ext cx="3598374" cy="8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Scheme Fundamentals: Binary Trees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493" y="1077686"/>
            <a:ext cx="10265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Binary trees are also called </a:t>
            </a:r>
            <a:r>
              <a:rPr lang="en-US" sz="2400" i="1" dirty="0" smtClean="0"/>
              <a:t>S-Expressions </a:t>
            </a:r>
            <a:r>
              <a:rPr lang="en-US" sz="2400" dirty="0" smtClean="0"/>
              <a:t>in Lisp and Scheme and are of the form: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856750" y="177756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smtClean="0">
                <a:latin typeface="Consolas" panose="020B0609020204030204" pitchFamily="49" charset="0"/>
              </a:rPr>
              <a:t>item1 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smtClean="0">
                <a:latin typeface="Consolas" panose="020B0609020204030204" pitchFamily="49" charset="0"/>
              </a:rPr>
              <a:t>item2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493" y="2358514"/>
            <a:ext cx="7462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smtClean="0"/>
              <a:t>an item </a:t>
            </a:r>
            <a:r>
              <a:rPr lang="en-US" sz="2400" dirty="0"/>
              <a:t>is any atomic value </a:t>
            </a:r>
            <a:r>
              <a:rPr lang="en-US" sz="2400" dirty="0" smtClean="0"/>
              <a:t>or any </a:t>
            </a:r>
            <a:r>
              <a:rPr lang="en-US" sz="2400" dirty="0"/>
              <a:t>S-Expression.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493" y="3153869"/>
            <a:ext cx="7462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S-Expressions are </a:t>
            </a:r>
            <a:r>
              <a:rPr lang="en-US" sz="2400" dirty="0" err="1" smtClean="0"/>
              <a:t>linearizations</a:t>
            </a:r>
            <a:r>
              <a:rPr lang="en-US" sz="2400" dirty="0" smtClean="0"/>
              <a:t> of binary trees.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977923" y="3847426"/>
            <a:ext cx="2084225" cy="2772223"/>
            <a:chOff x="4568142" y="3847426"/>
            <a:chExt cx="2084225" cy="2772223"/>
          </a:xfrm>
        </p:grpSpPr>
        <p:sp>
          <p:nvSpPr>
            <p:cNvPr id="12" name="Rectangle 11"/>
            <p:cNvSpPr/>
            <p:nvPr/>
          </p:nvSpPr>
          <p:spPr>
            <a:xfrm>
              <a:off x="4568142" y="3847426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( (A . B) </a:t>
              </a:r>
              <a:r>
                <a:rPr lang="en-US" dirty="0">
                  <a:latin typeface="Consolas" panose="020B0609020204030204" pitchFamily="49" charset="0"/>
                </a:rPr>
                <a:t>. </a:t>
              </a:r>
              <a:r>
                <a:rPr lang="en-US" dirty="0" smtClean="0">
                  <a:latin typeface="Consolas" panose="020B0609020204030204" pitchFamily="49" charset="0"/>
                </a:rPr>
                <a:t>C 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21738" y="4394965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72112" y="4394965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9484" y="532236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858" y="532236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954063" y="4670152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15045" y="5597553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807604" y="5597553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239857" y="4670152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032297" y="530309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8822" y="625031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B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15649" y="625031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A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40109" y="3847426"/>
            <a:ext cx="2222331" cy="2772223"/>
            <a:chOff x="8146901" y="3847426"/>
            <a:chExt cx="2222331" cy="2772223"/>
          </a:xfrm>
        </p:grpSpPr>
        <p:sp>
          <p:nvSpPr>
            <p:cNvPr id="33" name="Rectangle 32"/>
            <p:cNvSpPr/>
            <p:nvPr/>
          </p:nvSpPr>
          <p:spPr>
            <a:xfrm>
              <a:off x="8146901" y="3847426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( A . (B </a:t>
              </a:r>
              <a:r>
                <a:rPr lang="en-US" dirty="0">
                  <a:latin typeface="Consolas" panose="020B0609020204030204" pitchFamily="49" charset="0"/>
                </a:rPr>
                <a:t>. </a:t>
              </a:r>
              <a:r>
                <a:rPr lang="en-US" dirty="0" smtClean="0">
                  <a:latin typeface="Consolas" panose="020B0609020204030204" pitchFamily="49" charset="0"/>
                </a:rPr>
                <a:t>C) 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00497" y="4394965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50871" y="4394965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81796" y="532236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732170" y="532236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532822" y="4670152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007357" y="5597553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299916" y="5597553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8818616" y="4670152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628426" y="5303099"/>
              <a:ext cx="311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A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061134" y="6250317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07961" y="625031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110465" y="3847426"/>
            <a:ext cx="1830950" cy="2028529"/>
            <a:chOff x="1625373" y="3847426"/>
            <a:chExt cx="1830950" cy="2028529"/>
          </a:xfrm>
        </p:grpSpPr>
        <p:sp>
          <p:nvSpPr>
            <p:cNvPr id="8" name="Rectangle 7"/>
            <p:cNvSpPr/>
            <p:nvPr/>
          </p:nvSpPr>
          <p:spPr>
            <a:xfrm>
              <a:off x="1625373" y="3847426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(1.2 . "xyz</a:t>
              </a:r>
              <a:r>
                <a:rPr lang="en-US" dirty="0" smtClean="0">
                  <a:latin typeface="Consolas" panose="020B0609020204030204" pitchFamily="49" charset="0"/>
                </a:rPr>
                <a:t>")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1136" y="463331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53498" y="5506623"/>
              <a:ext cx="663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"xyz"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39108" y="5506623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1.2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746915" y="4919828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32709" y="4919828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478274" y="4633316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704064" y="6300976"/>
            <a:ext cx="13467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2-3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25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Predefined Functions:</a:t>
            </a:r>
            <a:r>
              <a:rPr lang="en-US" sz="3600" dirty="0" smtClean="0">
                <a:latin typeface="Consolas" panose="020B0609020204030204" pitchFamily="49" charset="0"/>
              </a:rPr>
              <a:t> cons</a:t>
            </a:r>
            <a:r>
              <a:rPr lang="en-US" sz="3600" dirty="0" smtClean="0"/>
              <a:t>,</a:t>
            </a:r>
            <a:r>
              <a:rPr lang="en-US" sz="3600" dirty="0" smtClean="0">
                <a:latin typeface="Consolas" panose="020B0609020204030204" pitchFamily="49" charset="0"/>
              </a:rPr>
              <a:t> car</a:t>
            </a:r>
            <a:r>
              <a:rPr lang="en-US" sz="3600" dirty="0" smtClean="0"/>
              <a:t>, and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cdr</a:t>
            </a:r>
            <a:endParaRPr lang="en-US" sz="3600" dirty="0" smtClean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98" y="1117473"/>
            <a:ext cx="3783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cons </a:t>
            </a:r>
            <a:r>
              <a:rPr lang="en-US" dirty="0"/>
              <a:t>builds a new </a:t>
            </a:r>
            <a:r>
              <a:rPr lang="en-US" dirty="0" smtClean="0"/>
              <a:t>S-Expression from </a:t>
            </a:r>
            <a:r>
              <a:rPr lang="en-US" dirty="0"/>
              <a:t>two S-Expressions </a:t>
            </a:r>
            <a:r>
              <a:rPr lang="en-US" dirty="0" smtClean="0"/>
              <a:t>that represent </a:t>
            </a:r>
            <a:r>
              <a:rPr lang="en-US" dirty="0"/>
              <a:t>the left and </a:t>
            </a:r>
            <a:r>
              <a:rPr lang="en-US" dirty="0" smtClean="0"/>
              <a:t>right children.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05792" y="1117473"/>
            <a:ext cx="3027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cdr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returns </a:t>
            </a:r>
            <a:r>
              <a:rPr lang="en-US" dirty="0" smtClean="0"/>
              <a:t>the </a:t>
            </a:r>
            <a:r>
              <a:rPr lang="en-US" dirty="0"/>
              <a:t>right subtree of </a:t>
            </a:r>
            <a:r>
              <a:rPr lang="en-US" dirty="0" smtClean="0"/>
              <a:t>an S-Expression.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6681" y="236798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(cons E1 E2) =&gt; </a:t>
            </a:r>
            <a:r>
              <a:rPr lang="en-US" dirty="0">
                <a:latin typeface="Consolas" panose="020B0609020204030204" pitchFamily="49" charset="0"/>
              </a:rPr>
              <a:t>(E1 . E2)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2587" y="1117474"/>
            <a:ext cx="282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car </a:t>
            </a:r>
            <a:r>
              <a:rPr lang="en-US" dirty="0"/>
              <a:t>returns </a:t>
            </a:r>
            <a:r>
              <a:rPr lang="en-US" dirty="0" smtClean="0"/>
              <a:t>the </a:t>
            </a:r>
            <a:r>
              <a:rPr lang="en-US" dirty="0"/>
              <a:t>left subtree of </a:t>
            </a:r>
            <a:r>
              <a:rPr lang="en-US" dirty="0" smtClean="0"/>
              <a:t>an S-Expression.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2563" y="236798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 (E1 . E2) </a:t>
            </a:r>
            <a:r>
              <a:rPr lang="en-US" dirty="0" smtClean="0">
                <a:latin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</a:rPr>
              <a:t>E1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683798" y="236798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cdr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(E1 . E2) </a:t>
            </a:r>
            <a:r>
              <a:rPr lang="en-US" dirty="0" smtClean="0">
                <a:latin typeface="Consolas" panose="020B0609020204030204" pitchFamily="49" charset="0"/>
              </a:rPr>
              <a:t>=&gt; E2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998" y="35753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07" y="4167610"/>
            <a:ext cx="2400300" cy="3714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16873"/>
          <a:stretch/>
        </p:blipFill>
        <p:spPr>
          <a:xfrm>
            <a:off x="3834107" y="4663407"/>
            <a:ext cx="1619250" cy="340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b="21745"/>
          <a:stretch/>
        </p:blipFill>
        <p:spPr>
          <a:xfrm>
            <a:off x="3834107" y="5187859"/>
            <a:ext cx="1581150" cy="3130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/>
          <a:srcRect l="16277" t="-21" r="11807" b="11961"/>
          <a:stretch/>
        </p:blipFill>
        <p:spPr>
          <a:xfrm>
            <a:off x="3834107" y="5695175"/>
            <a:ext cx="637046" cy="2600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6"/>
          <a:srcRect t="17561" b="11798"/>
          <a:stretch/>
        </p:blipFill>
        <p:spPr>
          <a:xfrm>
            <a:off x="3834107" y="6190753"/>
            <a:ext cx="723900" cy="25568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097859" y="4167610"/>
            <a:ext cx="220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97859" y="4648975"/>
            <a:ext cx="220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97859" y="5159723"/>
            <a:ext cx="220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97859" y="5646826"/>
            <a:ext cx="220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97859" y="6133930"/>
            <a:ext cx="220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cadr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btree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9574" y="4346757"/>
            <a:ext cx="4611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origins of the names for car and 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smtClean="0"/>
              <a:t>come </a:t>
            </a:r>
            <a:r>
              <a:rPr lang="en-US" dirty="0"/>
              <a:t>from the IBM </a:t>
            </a:r>
            <a:r>
              <a:rPr lang="en-US" dirty="0" smtClean="0"/>
              <a:t>704: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car </a:t>
            </a:r>
            <a:r>
              <a:rPr lang="en-US" dirty="0"/>
              <a:t>is an acronym from the phrase </a:t>
            </a:r>
            <a:r>
              <a:rPr lang="en-US" b="1" i="1" dirty="0"/>
              <a:t>Contents of the Address part of the Register</a:t>
            </a:r>
            <a:r>
              <a:rPr lang="en-US" dirty="0"/>
              <a:t>; </a:t>
            </a:r>
            <a:r>
              <a:rPr lang="en-US" dirty="0" smtClean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cdr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is an acronym from the phrase </a:t>
            </a:r>
            <a:r>
              <a:rPr lang="en-US" b="1" i="1" dirty="0"/>
              <a:t>Contents of the Decrement part of the Register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1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4" grpId="0"/>
      <p:bldP spid="19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2677" y="863248"/>
            <a:ext cx="9879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Lisp and Scheme lists are </a:t>
            </a:r>
            <a:r>
              <a:rPr lang="en-US" sz="2400" dirty="0" smtClean="0"/>
              <a:t>a special</a:t>
            </a:r>
            <a:r>
              <a:rPr lang="en-US" sz="2400" dirty="0"/>
              <a:t>, widely-used form of </a:t>
            </a:r>
            <a:r>
              <a:rPr lang="en-US" sz="2400" dirty="0" smtClean="0"/>
              <a:t>S-Expressions</a:t>
            </a:r>
            <a:r>
              <a:rPr lang="en-US" sz="2400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980" y="1584266"/>
            <a:ext cx="2185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Empty </a:t>
            </a:r>
            <a:r>
              <a:rPr lang="en-US" sz="2200" dirty="0"/>
              <a:t>or </a:t>
            </a:r>
            <a:r>
              <a:rPr lang="en-US" sz="2200" dirty="0" smtClean="0"/>
              <a:t>null list: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3922353" y="153708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4905" y="1625006"/>
            <a:ext cx="25567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The list containing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9632961" y="163291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29110" y="2179312"/>
            <a:ext cx="3810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Lists are </a:t>
            </a:r>
            <a:r>
              <a:rPr lang="en-US" sz="2200" i="1" dirty="0" smtClean="0"/>
              <a:t>S</a:t>
            </a:r>
            <a:r>
              <a:rPr lang="en-US" sz="2200" dirty="0" smtClean="0"/>
              <a:t>-expressions, so the list containing A is: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052158" y="2644513"/>
                <a:ext cx="29626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 .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() )</a:t>
                </a:r>
                <a:endParaRPr lang="en-US" sz="24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158" y="2644513"/>
                <a:ext cx="2962671" cy="461665"/>
              </a:xfrm>
              <a:prstGeom prst="rect">
                <a:avLst/>
              </a:prstGeom>
              <a:blipFill>
                <a:blip r:embed="rId2"/>
                <a:stretch>
                  <a:fillRect l="-3292" t="-10526" r="-20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429115" y="3327345"/>
            <a:ext cx="36034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The list containing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/>
              <a:t>and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200" dirty="0" smtClean="0"/>
              <a:t>: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30858" y="3772847"/>
                <a:ext cx="44919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 B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 .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 .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() ) )</a:t>
                </a:r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858" y="3772847"/>
                <a:ext cx="4491935" cy="461665"/>
              </a:xfrm>
              <a:prstGeom prst="rect">
                <a:avLst/>
              </a:prstGeom>
              <a:blipFill>
                <a:blip r:embed="rId3"/>
                <a:stretch>
                  <a:fillRect l="-2035" t="-10526" r="-10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29115" y="4650821"/>
            <a:ext cx="13932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In general: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715427" y="5216032"/>
                <a:ext cx="7890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 B C … Z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 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 .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 . … 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()) 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…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)))</a:t>
                </a:r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27" y="5216032"/>
                <a:ext cx="7890302" cy="461665"/>
              </a:xfrm>
              <a:prstGeom prst="rect">
                <a:avLst/>
              </a:prstGeom>
              <a:blipFill>
                <a:blip r:embed="rId4"/>
                <a:stretch>
                  <a:fillRect l="-1158" t="-10667" r="-15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7790" y="2875345"/>
            <a:ext cx="2826708" cy="3700123"/>
            <a:chOff x="9021871" y="1702490"/>
            <a:chExt cx="2826708" cy="3700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21871" y="1702490"/>
                  <a:ext cx="1624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Consolas" panose="020B0609020204030204" pitchFamily="49" charset="0"/>
                    </a:rPr>
                    <a:t>( A B C 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a14:m>
                  <a:endParaRPr lang="en-US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1871" y="1702490"/>
                  <a:ext cx="16241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8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9575467" y="2250029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125841" y="2250029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56766" y="3177430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07140" y="3177430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407792" y="2525216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882327" y="3452617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174886" y="3452617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93586" y="2525216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503396" y="3158163"/>
              <a:ext cx="311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56687" y="5033281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82931" y="410538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531301" y="4092961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081675" y="4092961"/>
              <a:ext cx="550374" cy="550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356862" y="4368148"/>
              <a:ext cx="199348" cy="6403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649421" y="4368148"/>
              <a:ext cx="157067" cy="652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1410639" y="502091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6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5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71489" y="69597"/>
            <a:ext cx="11108022" cy="565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Function Calls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489" y="4480429"/>
            <a:ext cx="7540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cons</a:t>
            </a:r>
            <a:r>
              <a:rPr lang="en-US" sz="2200" dirty="0" smtClean="0"/>
              <a:t>,</a:t>
            </a:r>
            <a:r>
              <a:rPr lang="en-US" sz="2200" dirty="0" smtClean="0">
                <a:latin typeface="Consolas" panose="020B0609020204030204" pitchFamily="49" charset="0"/>
              </a:rPr>
              <a:t> car</a:t>
            </a:r>
            <a:r>
              <a:rPr lang="en-US" sz="2200" dirty="0" smtClean="0"/>
              <a:t>, and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cdr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/>
              <a:t>are predefined symbols bound to built-in functions that </a:t>
            </a:r>
            <a:r>
              <a:rPr lang="en-US" sz="2200" b="1" i="1" dirty="0" smtClean="0"/>
              <a:t>build</a:t>
            </a:r>
            <a:r>
              <a:rPr lang="en-US" sz="2200" dirty="0" smtClean="0"/>
              <a:t> and </a:t>
            </a:r>
            <a:r>
              <a:rPr lang="en-US" sz="2200" b="1" i="1" dirty="0" smtClean="0"/>
              <a:t>access</a:t>
            </a:r>
            <a:r>
              <a:rPr lang="en-US" sz="2200" dirty="0" smtClean="0"/>
              <a:t> lists and </a:t>
            </a:r>
            <a:r>
              <a:rPr lang="en-US" sz="2200" i="1" dirty="0" smtClean="0"/>
              <a:t>S</a:t>
            </a:r>
            <a:r>
              <a:rPr lang="en-US" sz="2200" dirty="0" smtClean="0"/>
              <a:t>-Expressions.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489" y="922932"/>
            <a:ext cx="45409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Function calls are </a:t>
            </a:r>
            <a:r>
              <a:rPr lang="en-US" sz="2200" dirty="0"/>
              <a:t>represented as lists.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5241" y="1458604"/>
            <a:ext cx="47337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Is interpreted as the sequence: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</a:t>
            </a:r>
            <a:r>
              <a:rPr lang="en-US" sz="2000" dirty="0">
                <a:latin typeface="Consolas" panose="020B0609020204030204" pitchFamily="49" charset="0"/>
              </a:rPr>
              <a:t> A </a:t>
            </a:r>
            <a:r>
              <a:rPr lang="en-US" sz="2000" dirty="0"/>
              <a:t>(to a </a:t>
            </a:r>
            <a:r>
              <a:rPr lang="en-US" sz="2000" dirty="0" smtClean="0"/>
              <a:t>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 </a:t>
            </a:r>
            <a:r>
              <a:rPr lang="en-US" sz="2000" dirty="0"/>
              <a:t>and</a:t>
            </a:r>
            <a:r>
              <a:rPr lang="en-US" sz="2000" dirty="0">
                <a:latin typeface="Consolas" panose="020B0609020204030204" pitchFamily="49" charset="0"/>
              </a:rPr>
              <a:t> C </a:t>
            </a:r>
            <a:r>
              <a:rPr lang="en-US" sz="2000" dirty="0"/>
              <a:t>(as </a:t>
            </a:r>
            <a:r>
              <a:rPr lang="en-US" sz="2000" dirty="0" smtClean="0"/>
              <a:t>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Call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</a:t>
            </a:r>
            <a:r>
              <a:rPr lang="en-US" sz="2000" dirty="0"/>
              <a:t>with</a:t>
            </a:r>
            <a:r>
              <a:rPr lang="en-US" sz="2000" dirty="0">
                <a:latin typeface="Consolas" panose="020B0609020204030204" pitchFamily="49" charset="0"/>
              </a:rPr>
              <a:t> B </a:t>
            </a:r>
            <a:r>
              <a:rPr lang="en-US" sz="2000" dirty="0"/>
              <a:t>and</a:t>
            </a:r>
            <a:r>
              <a:rPr lang="en-US" sz="2000" dirty="0">
                <a:latin typeface="Consolas" panose="020B0609020204030204" pitchFamily="49" charset="0"/>
              </a:rPr>
              <a:t> C </a:t>
            </a:r>
            <a:r>
              <a:rPr lang="en-US" sz="2000" dirty="0"/>
              <a:t>as </a:t>
            </a:r>
            <a:r>
              <a:rPr lang="en-US" sz="2000" dirty="0" smtClean="0"/>
              <a:t>its parameters.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29592" y="2036212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B C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41067" y="1697657"/>
            <a:ext cx="3038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value returned by the call is the “meaning” of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B C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639" y="4834457"/>
            <a:ext cx="1642887" cy="51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50" y="3483739"/>
            <a:ext cx="3534727" cy="45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6042"/>
          <a:stretch/>
        </p:blipFill>
        <p:spPr>
          <a:xfrm>
            <a:off x="4429649" y="5671784"/>
            <a:ext cx="7375441" cy="5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9273</TotalTime>
  <Words>5467</Words>
  <Application>Microsoft Office PowerPoint</Application>
  <PresentationFormat>Widescreen</PresentationFormat>
  <Paragraphs>693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(Body)</vt:lpstr>
      <vt:lpstr>Cambria</vt:lpstr>
      <vt:lpstr>Cambria Math</vt:lpstr>
      <vt:lpstr>Consolas</vt:lpstr>
      <vt:lpstr>Courier New</vt:lpstr>
      <vt:lpstr>LucidaSans</vt:lpstr>
      <vt:lpstr>LucidaSans-Italic</vt:lpstr>
      <vt:lpstr>Times New Roman</vt:lpstr>
      <vt:lpstr>Wingdings</vt:lpstr>
      <vt:lpstr>Cloud skipper design template</vt:lpstr>
      <vt:lpstr>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914</cp:revision>
  <dcterms:created xsi:type="dcterms:W3CDTF">2018-04-18T20:21:45Z</dcterms:created>
  <dcterms:modified xsi:type="dcterms:W3CDTF">2022-01-11T15:38:41Z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