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3EFAF70-2D66-475E-8904-A402CA930F5A}">
  <a:tblStyle styleId="{A3EFAF70-2D66-475E-8904-A402CA930F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53d9f5fd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53d9f5fd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53d9f5fd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53d9f5fd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53d9f5fdc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53d9f5fdc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53d9f5fdc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53d9f5fdc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53d9f5fdc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53d9f5fdc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53d9f5fdc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53d9f5fdc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53d9f5fd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53d9f5fd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53d9f5fd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53d9f5fd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53d9f5f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53d9f5f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53d9f5fd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53d9f5fd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53d9f5fdc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53d9f5fdc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53d9f5fdc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53d9f5fdc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53d9f5fdc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53d9f5fdc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53d9f5fd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53d9f5fd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863" y="0"/>
            <a:ext cx="740427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1054475" y="292900"/>
            <a:ext cx="6994800" cy="250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lt1"/>
                </a:solidFill>
              </a:rPr>
              <a:t>Predicting Movie Gross 2021</a:t>
            </a:r>
            <a:endParaRPr b="1" sz="4500"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Boone Tison and Jackson King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002" y="1053802"/>
            <a:ext cx="7081975" cy="24588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2" name="Google Shape;122;p22"/>
          <p:cNvGraphicFramePr/>
          <p:nvPr/>
        </p:nvGraphicFramePr>
        <p:xfrm>
          <a:off x="952488" y="354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{A3EFAF70-2D66-475E-8904-A402CA930F5A}</a:tableStyleId>
              </a:tblPr>
              <a:tblGrid>
                <a:gridCol w="2413000"/>
                <a:gridCol w="2413000"/>
                <a:gridCol w="2413000"/>
              </a:tblGrid>
              <a:tr h="365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All attributes regression model used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R-Squared: 0.741 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MAE: 53,495,216.21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5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Only original numeric attributes</a:t>
                      </a:r>
                      <a:endParaRPr sz="1100">
                        <a:solidFill>
                          <a:schemeClr val="accen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R-Squared: 0.459 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MAE: 12,890,887.66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4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Only original nominal attributes</a:t>
                      </a:r>
                      <a:endParaRPr sz="1100">
                        <a:solidFill>
                          <a:schemeClr val="accen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R-Squared: 0.539 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MAE: 8,769,582.03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5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Feature selected attributes</a:t>
                      </a:r>
                      <a:endParaRPr sz="1100">
                        <a:solidFill>
                          <a:schemeClr val="accen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R-Squared: 0.666 </a:t>
                      </a:r>
                      <a:endParaRPr sz="1100">
                        <a:solidFill>
                          <a:schemeClr val="accen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MAE: 22,771,501.76</a:t>
                      </a:r>
                      <a:endParaRPr sz="1100">
                        <a:solidFill>
                          <a:schemeClr val="accen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Nearest Neighbor: Regression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lang="en" sz="1540">
                <a:solidFill>
                  <a:schemeClr val="dk1"/>
                </a:solidFill>
              </a:rPr>
              <a:t>Nearest neighbor classification and regression table</a:t>
            </a:r>
            <a:endParaRPr sz="154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490" y="1195787"/>
            <a:ext cx="7887026" cy="292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13" y="4176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540">
                <a:solidFill>
                  <a:schemeClr val="dk1"/>
                </a:solidFill>
              </a:rPr>
              <a:t>Nearest neighbor classification and regression table</a:t>
            </a:r>
            <a:endParaRPr sz="154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92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MAE</a:t>
            </a:r>
            <a:r>
              <a:rPr lang="en"/>
              <a:t> and k Value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7475" y="1017725"/>
            <a:ext cx="4638850" cy="40551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7" name="Google Shape;137;p24"/>
          <p:cNvGraphicFramePr/>
          <p:nvPr/>
        </p:nvGraphicFramePr>
        <p:xfrm>
          <a:off x="311700" y="120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{A3EFAF70-2D66-475E-8904-A402CA930F5A}</a:tableStyleId>
              </a:tblPr>
              <a:tblGrid>
                <a:gridCol w="1410575"/>
                <a:gridCol w="1410575"/>
              </a:tblGrid>
              <a:tr h="586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N = 2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MAE: 15,244,480.75</a:t>
                      </a:r>
                      <a:endParaRPr sz="17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3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N = 3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MAE: 9,921,836.05</a:t>
                      </a:r>
                      <a:endParaRPr sz="17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Networks: Regression</a:t>
            </a:r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376" y="1098899"/>
            <a:ext cx="6567248" cy="386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Neural Network 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243025" y="1083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Has 9 layers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Input layer = 50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Hidden layers of 40, 30, 20, 10, 8, 6, 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Output layer = 1</a:t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2475" y="2225150"/>
            <a:ext cx="6469325" cy="264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Models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Classification: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AutoNum type="arabicPeriod"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Nearest Neighbor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AutoNum type="alphaLcPeriod"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Performed for both N = 2 and N = 3 with </a:t>
            </a: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5/6 accuracy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AutoNum type="alphaLcPeriod"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Errors caused possibly by class attribute values (gross profit) being near the predicted discretized bucket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Regression: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AutoNum type="arabicPeriod"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Nearest Neighbor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AutoNum type="alphaLcPeriod"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 = 3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AutoNum type="alphaLcPeriod"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Lowest overall mean absolute error 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lphaLcPeriod"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MAE = </a:t>
            </a: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9,921,836.05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312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From the-numbers.com and IMDB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 movies released after Thanksgiving week over </a:t>
            </a:r>
            <a:r>
              <a:rPr lang="en"/>
              <a:t>the</a:t>
            </a:r>
            <a:r>
              <a:rPr lang="en"/>
              <a:t> last 10 years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2010-2019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3375" y="1267775"/>
            <a:ext cx="5658000" cy="23366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4387825" y="3762250"/>
            <a:ext cx="374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R</a:t>
            </a:r>
            <a:r>
              <a:rPr lang="en">
                <a:solidFill>
                  <a:schemeClr val="accent2"/>
                </a:solidFill>
              </a:rPr>
              <a:t>eleases</a:t>
            </a:r>
            <a:r>
              <a:rPr lang="en">
                <a:solidFill>
                  <a:schemeClr val="accent2"/>
                </a:solidFill>
              </a:rPr>
              <a:t>: 2016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</a:t>
            </a:r>
            <a:r>
              <a:rPr lang="en"/>
              <a:t> Data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Attributes: Movie, Distributor, Theaters (#), Budget ($ Millions), Genre, IMDB Rating, </a:t>
            </a:r>
            <a:r>
              <a:rPr lang="en"/>
              <a:t>Country</a:t>
            </a:r>
            <a:r>
              <a:rPr lang="en"/>
              <a:t>, Run Time (minutes), gross profit ($), and nominal gross profit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02404"/>
            <a:ext cx="9143999" cy="2941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Data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 movies </a:t>
            </a:r>
            <a:r>
              <a:rPr lang="en"/>
              <a:t>released</a:t>
            </a:r>
            <a:r>
              <a:rPr lang="en"/>
              <a:t> November 24 - December 2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Testing Attributes: </a:t>
            </a:r>
            <a:r>
              <a:rPr lang="en"/>
              <a:t>Distributor, theaters, budget, IMDB rating, genre, rating, country, run time, gross profit, nominal gross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3 </a:t>
            </a:r>
            <a:r>
              <a:rPr lang="en"/>
              <a:t>released</a:t>
            </a:r>
            <a:r>
              <a:rPr lang="en"/>
              <a:t> in over 2,500 US theaters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 released in 4 US theaters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Movies from the USA, Germany, India, and Canada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30575"/>
            <a:ext cx="9143999" cy="10129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9" name="Google Shape;79;p16"/>
          <p:cNvGraphicFramePr/>
          <p:nvPr/>
        </p:nvGraphicFramePr>
        <p:xfrm>
          <a:off x="952500" y="3338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{A3EFAF70-2D66-475E-8904-A402CA930F5A}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Minimum Gross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$5,551 (Writing With Fire)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Maximum Gross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$45,220,641 (Encanto)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Models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Nearest Neighbor: Classification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Neighborhoods of N = 2 and N = 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Class attribute: </a:t>
            </a:r>
            <a:r>
              <a:rPr lang="en"/>
              <a:t>nominal gross profit (Worst, Poor, Good, Best)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Decision Trees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Built using Entropy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Class attribute: nominal gross profit (Worst, Poor, Good, Best)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Nearest Neighbor: Classification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91200" y="429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540">
                <a:solidFill>
                  <a:schemeClr val="dk1"/>
                </a:solidFill>
              </a:rPr>
              <a:t>Nearest neighbor classification and </a:t>
            </a:r>
            <a:r>
              <a:rPr lang="en" sz="1540">
                <a:solidFill>
                  <a:schemeClr val="dk1"/>
                </a:solidFill>
              </a:rPr>
              <a:t>regression</a:t>
            </a:r>
            <a:r>
              <a:rPr lang="en" sz="1540">
                <a:solidFill>
                  <a:schemeClr val="dk1"/>
                </a:solidFill>
              </a:rPr>
              <a:t> table</a:t>
            </a:r>
            <a:endParaRPr sz="154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920">
              <a:solidFill>
                <a:schemeClr val="dk1"/>
              </a:solidFill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990" y="1238737"/>
            <a:ext cx="7887026" cy="292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</a:t>
            </a:r>
            <a:r>
              <a:rPr lang="en"/>
              <a:t>Matrix and k Value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r>
              <a:rPr b="1" lang="en"/>
              <a:t>N = 2				      N = 3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N = 3 produced best models</a:t>
            </a:r>
            <a:endParaRPr b="1"/>
          </a:p>
        </p:txBody>
      </p:sp>
      <p:graphicFrame>
        <p:nvGraphicFramePr>
          <p:cNvPr id="99" name="Google Shape;99;p19"/>
          <p:cNvGraphicFramePr/>
          <p:nvPr/>
        </p:nvGraphicFramePr>
        <p:xfrm>
          <a:off x="277350" y="153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{A3EFAF70-2D66-475E-8904-A402CA930F5A}</a:tableStyleId>
              </a:tblPr>
              <a:tblGrid>
                <a:gridCol w="707600"/>
                <a:gridCol w="1078775"/>
              </a:tblGrid>
              <a:tr h="39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Best</a:t>
                      </a:r>
                      <a:endParaRPr>
                        <a:solidFill>
                          <a:schemeClr val="accen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[3110]</a:t>
                      </a:r>
                      <a:endParaRPr>
                        <a:solidFill>
                          <a:schemeClr val="accen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0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Good</a:t>
                      </a:r>
                      <a:endParaRPr>
                        <a:solidFill>
                          <a:schemeClr val="accen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[0100]</a:t>
                      </a:r>
                      <a:endParaRPr>
                        <a:solidFill>
                          <a:schemeClr val="accen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1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Poor</a:t>
                      </a:r>
                      <a:endParaRPr>
                        <a:solidFill>
                          <a:schemeClr val="accen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[0010]</a:t>
                      </a:r>
                      <a:endParaRPr>
                        <a:solidFill>
                          <a:schemeClr val="accen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Worst</a:t>
                      </a:r>
                      <a:endParaRPr>
                        <a:solidFill>
                          <a:schemeClr val="accen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[0010]</a:t>
                      </a:r>
                      <a:endParaRPr>
                        <a:solidFill>
                          <a:schemeClr val="accen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0" name="Google Shape;100;p19"/>
          <p:cNvGraphicFramePr/>
          <p:nvPr/>
        </p:nvGraphicFramePr>
        <p:xfrm>
          <a:off x="2163050" y="153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{A3EFAF70-2D66-475E-8904-A402CA930F5A}</a:tableStyleId>
              </a:tblPr>
              <a:tblGrid>
                <a:gridCol w="1204475"/>
                <a:gridCol w="12044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Best</a:t>
                      </a:r>
                      <a:endParaRPr>
                        <a:solidFill>
                          <a:schemeClr val="accen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[3 0 0 0]</a:t>
                      </a:r>
                      <a:endParaRPr>
                        <a:solidFill>
                          <a:schemeClr val="accen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Good</a:t>
                      </a:r>
                      <a:endParaRPr>
                        <a:solidFill>
                          <a:schemeClr val="accen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 1 0 0]</a:t>
                      </a:r>
                      <a:endParaRPr>
                        <a:solidFill>
                          <a:schemeClr val="accen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Poor</a:t>
                      </a:r>
                      <a:endParaRPr>
                        <a:solidFill>
                          <a:schemeClr val="accen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 0 0 1]</a:t>
                      </a:r>
                      <a:endParaRPr>
                        <a:solidFill>
                          <a:schemeClr val="accen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Best</a:t>
                      </a:r>
                      <a:endParaRPr>
                        <a:solidFill>
                          <a:schemeClr val="accen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 0 0 1]</a:t>
                      </a:r>
                      <a:endParaRPr>
                        <a:solidFill>
                          <a:schemeClr val="accen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4417" y="1530275"/>
            <a:ext cx="4047933" cy="347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54625" y="817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Splits off of entropy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→ 22 leaves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Overall 4/6 accuracy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800" y="3718104"/>
            <a:ext cx="7659875" cy="136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2750" y="251500"/>
            <a:ext cx="4988950" cy="330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Models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Linear Regression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Nearest Neighbor: Regression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Neural Network: Regression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