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11"/>
  </p:notesMasterIdLst>
  <p:handoutMasterIdLst>
    <p:handoutMasterId r:id="rId12"/>
  </p:handoutMasterIdLst>
  <p:sldIdLst>
    <p:sldId id="641" r:id="rId2"/>
    <p:sldId id="642" r:id="rId3"/>
    <p:sldId id="643" r:id="rId4"/>
    <p:sldId id="644" r:id="rId5"/>
    <p:sldId id="645" r:id="rId6"/>
    <p:sldId id="652" r:id="rId7"/>
    <p:sldId id="646" r:id="rId8"/>
    <p:sldId id="648" r:id="rId9"/>
    <p:sldId id="651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ie Littlejohn" initials="AFL [4]" lastIdx="1" clrIdx="0"/>
  <p:cmAuthor id="2" name="Angie Littlejohn" initials="AFL [7]" lastIdx="1" clrIdx="1"/>
  <p:cmAuthor id="3" name="Angie Littlejohn" initials="AFL" lastIdx="1" clrIdx="2"/>
  <p:cmAuthor id="4" name="Angie Littlejohn" initials="AFL [8]" lastIdx="1" clrIdx="3"/>
  <p:cmAuthor id="5" name="Mike Buddie" initials="MB" lastIdx="2" clrIdx="4"/>
  <p:cmAuthor id="6" name="Angie Littlejohn" initials="AFL [10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933B2"/>
    <a:srgbClr val="28B825"/>
    <a:srgbClr val="32BC66"/>
    <a:srgbClr val="6030A2"/>
    <a:srgbClr val="54E7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9" autoAdjust="0"/>
    <p:restoredTop sz="91590" autoAdjust="0"/>
  </p:normalViewPr>
  <p:slideViewPr>
    <p:cSldViewPr>
      <p:cViewPr varScale="1">
        <p:scale>
          <a:sx n="138" d="100"/>
          <a:sy n="138" d="100"/>
        </p:scale>
        <p:origin x="68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E0385-1B37-3844-8139-56DA59DA0491}" type="datetimeFigureOut">
              <a:rPr lang="en-US" smtClean="0"/>
              <a:t>11/19/20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A3186-4A56-844B-9140-D18F4A5BBB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BAA53-9C62-494F-A47E-48A2EB660930}" type="datetimeFigureOut">
              <a:rPr lang="en-US" smtClean="0"/>
              <a:t>11/19/20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815D1-AD08-4854-9D83-B76EE89C1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0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815D1-AD08-4854-9D83-B76EE89C16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92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Social fabric of learning is weakened. Isolation and anxiety as a result of not feeling as part of a community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815D1-AD08-4854-9D83-B76EE89C16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20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815D1-AD08-4854-9D83-B76EE89C16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58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Coincidental – recognizing name of former classmate, showing up early</a:t>
            </a:r>
          </a:p>
          <a:p>
            <a:r>
              <a:rPr lang="en-US" dirty="0"/>
              <a:t>Social actions – live session, video meeting or chat</a:t>
            </a:r>
          </a:p>
          <a:p>
            <a:r>
              <a:rPr lang="en-US" dirty="0"/>
              <a:t>Brand - weak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815D1-AD08-4854-9D83-B76EE89C16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73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815D1-AD08-4854-9D83-B76EE89C16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2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iSchool</a:t>
            </a:r>
            <a:endParaRPr lang="en-US" dirty="0"/>
          </a:p>
          <a:p>
            <a:r>
              <a:rPr lang="en-US" dirty="0"/>
              <a:t>Looking to reflect on social fabric of school, but participants don’t fit typical ages of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815D1-AD08-4854-9D83-B76EE89C16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7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815D1-AD08-4854-9D83-B76EE89C169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09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815D1-AD08-4854-9D83-B76EE89C169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8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082" y="3333750"/>
            <a:ext cx="3304318" cy="9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9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CF53CFB-3F43-4505-A9B9-0309B64AC328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8BAA73-EAB2-421C-A550-DD8D045C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562350"/>
            <a:ext cx="3304318" cy="9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5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CF53CFB-3F43-4505-A9B9-0309B64AC328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8BAA73-EAB2-421C-A550-DD8D045C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933B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933B2"/>
                </a:solidFill>
              </a:defRPr>
            </a:lvl1pPr>
            <a:lvl2pPr>
              <a:defRPr>
                <a:solidFill>
                  <a:srgbClr val="6933B2"/>
                </a:solidFill>
              </a:defRPr>
            </a:lvl2pPr>
            <a:lvl3pPr>
              <a:defRPr>
                <a:solidFill>
                  <a:srgbClr val="6933B2"/>
                </a:solidFill>
              </a:defRPr>
            </a:lvl3pPr>
            <a:lvl4pPr>
              <a:defRPr>
                <a:solidFill>
                  <a:srgbClr val="6933B2"/>
                </a:solidFill>
              </a:defRPr>
            </a:lvl4pPr>
            <a:lvl5pPr>
              <a:defRPr>
                <a:solidFill>
                  <a:srgbClr val="6933B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238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CF53CFB-3F43-4505-A9B9-0309B64AC328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8BAA73-EAB2-421C-A550-DD8D045C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6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CF53CFB-3F43-4505-A9B9-0309B64AC328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8BAA73-EAB2-421C-A550-DD8D045C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0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CF53CFB-3F43-4505-A9B9-0309B64AC328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8BAA73-EAB2-421C-A550-DD8D045C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3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CF53CFB-3F43-4505-A9B9-0309B64AC328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8BAA73-EAB2-421C-A550-DD8D045C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4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CF53CFB-3F43-4505-A9B9-0309B64AC328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8BAA73-EAB2-421C-A550-DD8D045C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0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CF53CFB-3F43-4505-A9B9-0309B64AC328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8BAA73-EAB2-421C-A550-DD8D045C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9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227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427696"/>
            <a:ext cx="2033159" cy="6076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499610"/>
            <a:ext cx="1981200" cy="594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580096"/>
            <a:ext cx="198120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80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74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rgbClr val="6933B2"/>
          </a:solidFill>
          <a:latin typeface="Helvetica Neue Ligh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0000"/>
          </a:solidFill>
          <a:latin typeface="Helvetica Neue Ligh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rgbClr val="000000"/>
          </a:solidFill>
          <a:latin typeface="Helvetica Neue Ligh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0000"/>
          </a:solidFill>
          <a:latin typeface="Helvetica Neue Ligh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rgbClr val="000000"/>
          </a:solidFill>
          <a:latin typeface="Helvetica Neue Ligh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rgbClr val="000000"/>
          </a:solidFill>
          <a:latin typeface="Helvetica Neue Ligh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2950"/>
            <a:ext cx="7772400" cy="2438400"/>
          </a:xfrm>
        </p:spPr>
        <p:txBody>
          <a:bodyPr>
            <a:noAutofit/>
          </a:bodyPr>
          <a:lstStyle/>
          <a:p>
            <a:r>
              <a:rPr lang="en-US" sz="2000" dirty="0"/>
              <a:t>How Do Distance</a:t>
            </a:r>
            <a:br>
              <a:rPr lang="en-US" sz="2000" dirty="0"/>
            </a:br>
            <a:r>
              <a:rPr lang="en-US" sz="2000" dirty="0"/>
              <a:t>Learners Connect? : Shared Identity, Focused Work and Future</a:t>
            </a:r>
            <a:br>
              <a:rPr lang="en-US" sz="2000" dirty="0"/>
            </a:br>
            <a:r>
              <a:rPr lang="en-US" sz="2000" dirty="0"/>
              <a:t>Possibilities. </a:t>
            </a:r>
            <a:br>
              <a:rPr lang="en-US" sz="2000" dirty="0"/>
            </a:br>
            <a:r>
              <a:rPr lang="en-US" sz="2000" dirty="0"/>
              <a:t>Na Sun, </a:t>
            </a:r>
            <a:r>
              <a:rPr lang="en-US" sz="2000" dirty="0" err="1"/>
              <a:t>Xiying</a:t>
            </a:r>
            <a:r>
              <a:rPr lang="en-US" sz="2000" dirty="0"/>
              <a:t> Wang, Mary Beth Rosson</a:t>
            </a:r>
            <a:br>
              <a:rPr lang="en-US" sz="2000" dirty="0"/>
            </a:br>
            <a:r>
              <a:rPr lang="en-US" sz="2000" dirty="0"/>
              <a:t>Presented by: Boone Tison</a:t>
            </a:r>
          </a:p>
        </p:txBody>
      </p:sp>
    </p:spTree>
    <p:extLst>
      <p:ext uri="{BB962C8B-B14F-4D97-AF65-F5344CB8AC3E}">
        <p14:creationId xmlns:p14="http://schemas.microsoft.com/office/powerpoint/2010/main" val="22415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227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Distance education suffers from the separation of students “in time and place” leading to feelings of being socially removed</a:t>
            </a:r>
          </a:p>
        </p:txBody>
      </p:sp>
    </p:spTree>
    <p:extLst>
      <p:ext uri="{BB962C8B-B14F-4D97-AF65-F5344CB8AC3E}">
        <p14:creationId xmlns:p14="http://schemas.microsoft.com/office/powerpoint/2010/main" val="293028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distance learners perceive and develop social connections with peer learners?</a:t>
            </a:r>
          </a:p>
          <a:p>
            <a:r>
              <a:rPr lang="en-US" dirty="0"/>
              <a:t>How do feelings of connection, and strategies for building connections, differ for different types of peer groupings?</a:t>
            </a:r>
          </a:p>
          <a:p>
            <a:r>
              <a:rPr lang="en-US" dirty="0"/>
              <a:t>In what ways does the social and technology structure for distance learning influence the building of connections?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1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Connectedness as a result of goal-directed interactions</a:t>
            </a:r>
          </a:p>
          <a:p>
            <a:pPr lvl="1"/>
            <a:r>
              <a:rPr lang="en-US" dirty="0"/>
              <a:t>Coincidental encounters</a:t>
            </a:r>
          </a:p>
          <a:p>
            <a:r>
              <a:rPr lang="en-US" dirty="0"/>
              <a:t>Benefits when social actions yield immediate responses</a:t>
            </a:r>
          </a:p>
          <a:p>
            <a:r>
              <a:rPr lang="en-US" dirty="0"/>
              <a:t>Brand commitment from shared choice of university</a:t>
            </a:r>
          </a:p>
          <a:p>
            <a:r>
              <a:rPr lang="en-US" dirty="0"/>
              <a:t>Discovery of shared identity</a:t>
            </a:r>
          </a:p>
          <a:p>
            <a:r>
              <a:rPr lang="en-US" dirty="0"/>
              <a:t>Ties from behaviors during work</a:t>
            </a:r>
          </a:p>
        </p:txBody>
      </p:sp>
    </p:spTree>
    <p:extLst>
      <p:ext uri="{BB962C8B-B14F-4D97-AF65-F5344CB8AC3E}">
        <p14:creationId xmlns:p14="http://schemas.microsoft.com/office/powerpoint/2010/main" val="131743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5907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Conducted an exploratory interview study with distance education students</a:t>
            </a:r>
          </a:p>
          <a:p>
            <a:pPr lvl="1"/>
            <a:r>
              <a:rPr lang="en-US" dirty="0"/>
              <a:t>Participants with broad mix of age, ethnicity, etc.</a:t>
            </a:r>
          </a:p>
          <a:p>
            <a:r>
              <a:rPr lang="en-US" dirty="0"/>
              <a:t>Semi-structured interviews over videoconferencing software</a:t>
            </a:r>
          </a:p>
          <a:p>
            <a:r>
              <a:rPr lang="en-US" dirty="0"/>
              <a:t>Three scopes of responses:</a:t>
            </a:r>
          </a:p>
          <a:p>
            <a:pPr lvl="1"/>
            <a:r>
              <a:rPr lang="en-US" dirty="0"/>
              <a:t>Project groups, entire class, university at large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91F34-F0E0-A642-9895-23FEFC7EE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90950"/>
            <a:ext cx="4108450" cy="108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1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and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Strengths:</a:t>
            </a:r>
          </a:p>
          <a:p>
            <a:pPr lvl="1"/>
            <a:r>
              <a:rPr lang="en-US" dirty="0"/>
              <a:t>Expansive interviews process</a:t>
            </a:r>
          </a:p>
          <a:p>
            <a:pPr lvl="1"/>
            <a:r>
              <a:rPr lang="en-US" dirty="0"/>
              <a:t>Range of participants</a:t>
            </a:r>
          </a:p>
          <a:p>
            <a:pPr lvl="1"/>
            <a:r>
              <a:rPr lang="en-US" dirty="0"/>
              <a:t>Quantity of topics covered</a:t>
            </a:r>
          </a:p>
          <a:p>
            <a:r>
              <a:rPr lang="en-US" dirty="0"/>
              <a:t>Weaknesses:</a:t>
            </a:r>
          </a:p>
          <a:p>
            <a:pPr lvl="1"/>
            <a:r>
              <a:rPr lang="en-US" dirty="0"/>
              <a:t>Hard to generalize</a:t>
            </a:r>
          </a:p>
          <a:p>
            <a:pPr lvl="1"/>
            <a:r>
              <a:rPr lang="en-US" dirty="0"/>
              <a:t>Software made participants more tech-savvy</a:t>
            </a:r>
          </a:p>
          <a:p>
            <a:pPr lvl="1"/>
            <a:r>
              <a:rPr lang="en-US" dirty="0"/>
              <a:t>Ages of participants</a:t>
            </a:r>
          </a:p>
        </p:txBody>
      </p:sp>
    </p:spTree>
    <p:extLst>
      <p:ext uri="{BB962C8B-B14F-4D97-AF65-F5344CB8AC3E}">
        <p14:creationId xmlns:p14="http://schemas.microsoft.com/office/powerpoint/2010/main" val="63942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Relates to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experience to participants</a:t>
            </a:r>
          </a:p>
          <a:p>
            <a:r>
              <a:rPr lang="en-US" dirty="0"/>
              <a:t>Data Collection – Interviews</a:t>
            </a:r>
          </a:p>
          <a:p>
            <a:r>
              <a:rPr lang="en-US" dirty="0"/>
              <a:t>Qualitative Data Analysis</a:t>
            </a:r>
          </a:p>
        </p:txBody>
      </p:sp>
    </p:spTree>
    <p:extLst>
      <p:ext uri="{BB962C8B-B14F-4D97-AF65-F5344CB8AC3E}">
        <p14:creationId xmlns:p14="http://schemas.microsoft.com/office/powerpoint/2010/main" val="54673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How has your social interaction in classes been impacted in remote classes like this one? In comparison to socially-distanced in-person classes?</a:t>
            </a:r>
          </a:p>
          <a:p>
            <a:pPr marL="0" indent="0">
              <a:buNone/>
            </a:pPr>
            <a:r>
              <a:rPr lang="en-US" dirty="0"/>
              <a:t>2. Do you prefer recorded lectures and other similar materials or live?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/>
              <a:t>How </a:t>
            </a:r>
            <a:r>
              <a:rPr lang="en-US" dirty="0"/>
              <a:t>has your connection to the Furman community changed during the pandemic?</a:t>
            </a:r>
          </a:p>
        </p:txBody>
      </p:sp>
    </p:spTree>
    <p:extLst>
      <p:ext uri="{BB962C8B-B14F-4D97-AF65-F5344CB8AC3E}">
        <p14:creationId xmlns:p14="http://schemas.microsoft.com/office/powerpoint/2010/main" val="5555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Na Sun, </a:t>
            </a:r>
            <a:r>
              <a:rPr lang="en-US" dirty="0" err="1"/>
              <a:t>Xiying</a:t>
            </a:r>
            <a:r>
              <a:rPr lang="en-US" dirty="0"/>
              <a:t> Wang, Mary Beth Rosson. 2019. How Do Distance</a:t>
            </a:r>
            <a:br>
              <a:rPr lang="en-US" dirty="0"/>
            </a:br>
            <a:r>
              <a:rPr lang="en-US" dirty="0"/>
              <a:t>Learners Connect? : Shared Identity, Focused Work and Future</a:t>
            </a:r>
            <a:br>
              <a:rPr lang="en-US" dirty="0"/>
            </a:br>
            <a:r>
              <a:rPr lang="en-US" dirty="0"/>
              <a:t>Possibilities. In CHI Conference on Human Factors in Computing</a:t>
            </a:r>
            <a:br>
              <a:rPr lang="en-US" dirty="0"/>
            </a:br>
            <a:r>
              <a:rPr lang="en-US" dirty="0"/>
              <a:t>Systems Proceedings (CHI 2019), May 4–9, 2019, Glasgow, Scotland</a:t>
            </a:r>
            <a:br>
              <a:rPr lang="en-US" dirty="0"/>
            </a:br>
            <a:r>
              <a:rPr lang="en-US" dirty="0"/>
              <a:t>UK. ACM, New York, NY, USA, 12 pages. https://</a:t>
            </a:r>
            <a:r>
              <a:rPr lang="en-US" dirty="0" err="1"/>
              <a:t>doi.org</a:t>
            </a:r>
            <a:r>
              <a:rPr lang="en-US" dirty="0"/>
              <a:t>/10.1145/</a:t>
            </a:r>
            <a:br>
              <a:rPr lang="en-US" dirty="0"/>
            </a:br>
            <a:r>
              <a:rPr lang="en-US" dirty="0"/>
              <a:t>3290605.3300662</a:t>
            </a:r>
          </a:p>
        </p:txBody>
      </p:sp>
    </p:spTree>
    <p:extLst>
      <p:ext uri="{BB962C8B-B14F-4D97-AF65-F5344CB8AC3E}">
        <p14:creationId xmlns:p14="http://schemas.microsoft.com/office/powerpoint/2010/main" val="128443385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w/Purple Footer">
  <a:themeElements>
    <a:clrScheme name="Custom 1">
      <a:dk1>
        <a:srgbClr val="471B6F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id Purple" id="{344BFE08-B897-4CF2-9E77-9D7101DD003F}" vid="{C40F2619-E34D-43A8-B9A4-D1C008A71F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8471</TotalTime>
  <Words>433</Words>
  <Application>Microsoft Macintosh PowerPoint</Application>
  <PresentationFormat>On-screen Show (16:9)</PresentationFormat>
  <Paragraphs>53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Neue Light</vt:lpstr>
      <vt:lpstr>White w/Purple Footer</vt:lpstr>
      <vt:lpstr>How Do Distance Learners Connect? : Shared Identity, Focused Work and Future Possibilities.  Na Sun, Xiying Wang, Mary Beth Rosson Presented by: Boone Tison</vt:lpstr>
      <vt:lpstr>Problem</vt:lpstr>
      <vt:lpstr>Research Question(s)</vt:lpstr>
      <vt:lpstr>Argument</vt:lpstr>
      <vt:lpstr>Evidence</vt:lpstr>
      <vt:lpstr>Strengths and Weaknesses</vt:lpstr>
      <vt:lpstr>Relates to class</vt:lpstr>
      <vt:lpstr>Discussion Questions</vt:lpstr>
      <vt:lpstr>References</vt:lpstr>
    </vt:vector>
  </TitlesOfParts>
  <Company>Furman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student experience</dc:title>
  <dc:creator>Connie Carson</dc:creator>
  <cp:lastModifiedBy>Ben Tison</cp:lastModifiedBy>
  <cp:revision>541</cp:revision>
  <cp:lastPrinted>2015-10-12T13:48:12Z</cp:lastPrinted>
  <dcterms:created xsi:type="dcterms:W3CDTF">2014-09-30T00:57:29Z</dcterms:created>
  <dcterms:modified xsi:type="dcterms:W3CDTF">2020-11-19T15:35:50Z</dcterms:modified>
</cp:coreProperties>
</file>