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96" r:id="rId2"/>
    <p:sldId id="297" r:id="rId3"/>
    <p:sldId id="298" r:id="rId4"/>
    <p:sldId id="462" r:id="rId5"/>
    <p:sldId id="299" r:id="rId6"/>
    <p:sldId id="454" r:id="rId7"/>
    <p:sldId id="457" r:id="rId8"/>
    <p:sldId id="455" r:id="rId9"/>
    <p:sldId id="459" r:id="rId10"/>
    <p:sldId id="446" r:id="rId11"/>
    <p:sldId id="300" r:id="rId12"/>
    <p:sldId id="301" r:id="rId13"/>
    <p:sldId id="302" r:id="rId14"/>
    <p:sldId id="303" r:id="rId15"/>
    <p:sldId id="304" r:id="rId16"/>
    <p:sldId id="456" r:id="rId17"/>
    <p:sldId id="458" r:id="rId18"/>
    <p:sldId id="305" r:id="rId19"/>
    <p:sldId id="306" r:id="rId20"/>
    <p:sldId id="307" r:id="rId21"/>
    <p:sldId id="308" r:id="rId22"/>
    <p:sldId id="447" r:id="rId23"/>
    <p:sldId id="309" r:id="rId24"/>
    <p:sldId id="449" r:id="rId25"/>
    <p:sldId id="450" r:id="rId26"/>
    <p:sldId id="451" r:id="rId27"/>
    <p:sldId id="310" r:id="rId28"/>
    <p:sldId id="311" r:id="rId29"/>
    <p:sldId id="312" r:id="rId30"/>
    <p:sldId id="313" r:id="rId31"/>
    <p:sldId id="314" r:id="rId32"/>
    <p:sldId id="448" r:id="rId33"/>
    <p:sldId id="315" r:id="rId34"/>
    <p:sldId id="316" r:id="rId35"/>
    <p:sldId id="317" r:id="rId36"/>
    <p:sldId id="453" r:id="rId37"/>
    <p:sldId id="452" r:id="rId38"/>
    <p:sldId id="318" r:id="rId39"/>
    <p:sldId id="319" r:id="rId40"/>
    <p:sldId id="460" r:id="rId41"/>
    <p:sldId id="461" r:id="rId4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8" autoAdjust="0"/>
    <p:restoredTop sz="94669" autoAdjust="0"/>
  </p:normalViewPr>
  <p:slideViewPr>
    <p:cSldViewPr>
      <p:cViewPr varScale="1">
        <p:scale>
          <a:sx n="77" d="100"/>
          <a:sy n="77" d="100"/>
        </p:scale>
        <p:origin x="102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9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AAAA3-5FF4-4748-8159-02F3E4E3EB1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6CF58-E3D1-4DEA-B46F-EB887000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15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A379AD-1ADA-4AAB-AC62-290A38E75947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FB5CCB-6940-4C6E-9727-692236C85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3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more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74">
              <a:defRPr/>
            </a:pPr>
            <a:r>
              <a:rPr lang="en-US" dirty="0" smtClean="0"/>
              <a:t>Square root:  not exactly clear when to stop:</a:t>
            </a:r>
            <a:r>
              <a:rPr lang="en-US" baseline="0" dirty="0" smtClean="0"/>
              <a:t>  based on tolerance for error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general, the base case doesn’t have to be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8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it </a:t>
            </a:r>
            <a:r>
              <a:rPr lang="en-US" smtClean="0"/>
              <a:t>also divisible</a:t>
            </a:r>
            <a:r>
              <a:rPr lang="en-US" baseline="0" smtClean="0"/>
              <a:t> by 8?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2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proof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goal is to </a:t>
            </a:r>
            <a:r>
              <a:rPr lang="en-US" sz="2800" dirty="0" smtClean="0">
                <a:solidFill>
                  <a:srgbClr val="FFFF00"/>
                </a:solidFill>
              </a:rPr>
              <a:t>explain why </a:t>
            </a:r>
            <a:r>
              <a:rPr lang="en-US" sz="2800" dirty="0" smtClean="0"/>
              <a:t>some assertion is true.</a:t>
            </a:r>
          </a:p>
          <a:p>
            <a:r>
              <a:rPr lang="en-US" sz="2800" dirty="0" smtClean="0"/>
              <a:t>Formal proof:</a:t>
            </a:r>
          </a:p>
          <a:p>
            <a:pPr lvl="1"/>
            <a:r>
              <a:rPr lang="en-US" sz="2400" dirty="0" smtClean="0"/>
              <a:t>Sequence of statements </a:t>
            </a:r>
          </a:p>
          <a:p>
            <a:pPr lvl="1"/>
            <a:r>
              <a:rPr lang="en-US" sz="2400" dirty="0" smtClean="0"/>
              <a:t>Starts with some axiom (universally agreed-upon premise).</a:t>
            </a:r>
          </a:p>
          <a:p>
            <a:pPr lvl="1"/>
            <a:r>
              <a:rPr lang="en-US" sz="2400" dirty="0" smtClean="0"/>
              <a:t>Remaining statements are further axioms, or derived statements based on earlier statements in the proof according to rules of valid argument/inference.  (You may also use results of theorems proved elsewhere.)</a:t>
            </a:r>
          </a:p>
          <a:p>
            <a:pPr lvl="1"/>
            <a:r>
              <a:rPr lang="en-US" sz="2400" dirty="0" smtClean="0"/>
              <a:t>Last statement is the theorem to be proved.</a:t>
            </a:r>
          </a:p>
          <a:p>
            <a:r>
              <a:rPr lang="en-US" sz="2800" dirty="0" smtClean="0"/>
              <a:t>Our proofs will not be quite this formal.</a:t>
            </a:r>
          </a:p>
          <a:p>
            <a:pPr lvl="1"/>
            <a:r>
              <a:rPr lang="en-US" sz="2400" dirty="0" smtClean="0"/>
              <a:t>Nevertheless:  we need to begin by looking at relevant definitions, axioms and given information.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Floor and ceiling functions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Proof by contradiction</a:t>
            </a:r>
          </a:p>
          <a:p>
            <a:endParaRPr lang="en-US" sz="2800" dirty="0" smtClean="0"/>
          </a:p>
          <a:p>
            <a:r>
              <a:rPr lang="en-US" sz="2800" dirty="0" smtClean="0"/>
              <a:t>Iterative algorithms</a:t>
            </a:r>
          </a:p>
          <a:p>
            <a:pPr lvl="1"/>
            <a:r>
              <a:rPr lang="en-US" sz="2400" dirty="0" smtClean="0"/>
              <a:t>What is the termination condition?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Application:  Sequences and series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FF00"/>
                </a:solidFill>
              </a:rPr>
              <a:t>sequence</a:t>
            </a:r>
            <a:r>
              <a:rPr lang="en-US" sz="2400" dirty="0" smtClean="0"/>
              <a:t> is a function whose domain is Z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FF00"/>
                </a:solidFill>
              </a:rPr>
              <a:t>series</a:t>
            </a:r>
            <a:r>
              <a:rPr lang="en-US" sz="2400" dirty="0" smtClean="0"/>
              <a:t> means we add </a:t>
            </a:r>
            <a:r>
              <a:rPr lang="en-US" sz="2400" smtClean="0"/>
              <a:t>numbers from </a:t>
            </a:r>
            <a:r>
              <a:rPr lang="en-US" sz="2400" dirty="0" smtClean="0"/>
              <a:t>a sequence.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and ceiling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Used to calculate phone bill, postage, and loop iterations</a:t>
            </a:r>
          </a:p>
          <a:p>
            <a:pPr lvl="1"/>
            <a:r>
              <a:rPr lang="en-US" sz="2400" dirty="0" smtClean="0"/>
              <a:t>floor(x) = round down to the next lower integer</a:t>
            </a:r>
          </a:p>
          <a:p>
            <a:pPr lvl="1"/>
            <a:r>
              <a:rPr lang="en-US" sz="2400" dirty="0" smtClean="0"/>
              <a:t>ceil(x) = round up to the next higher integer</a:t>
            </a:r>
          </a:p>
          <a:p>
            <a:r>
              <a:rPr lang="en-US" sz="2800" dirty="0" smtClean="0"/>
              <a:t>Examples</a:t>
            </a:r>
          </a:p>
          <a:p>
            <a:pPr lvl="1"/>
            <a:r>
              <a:rPr lang="en-US" sz="2400" dirty="0" smtClean="0"/>
              <a:t>floor(</a:t>
            </a:r>
            <a:r>
              <a:rPr lang="en-US" sz="2400" dirty="0" smtClean="0">
                <a:sym typeface="Symbol"/>
              </a:rPr>
              <a:t></a:t>
            </a:r>
            <a:r>
              <a:rPr lang="en-US" sz="2400" dirty="0" smtClean="0"/>
              <a:t>) = 3, floor(–</a:t>
            </a:r>
            <a:r>
              <a:rPr lang="en-US" sz="2400" dirty="0" smtClean="0">
                <a:sym typeface="Symbol"/>
              </a:rPr>
              <a:t></a:t>
            </a:r>
            <a:r>
              <a:rPr lang="en-US" sz="2400" dirty="0" smtClean="0"/>
              <a:t>) = –4, floor(17) = 17</a:t>
            </a:r>
          </a:p>
          <a:p>
            <a:pPr lvl="1"/>
            <a:r>
              <a:rPr lang="en-US" sz="2400" dirty="0" smtClean="0"/>
              <a:t>ceil(</a:t>
            </a:r>
            <a:r>
              <a:rPr lang="en-US" sz="2400" dirty="0" smtClean="0">
                <a:sym typeface="Symbol"/>
              </a:rPr>
              <a:t></a:t>
            </a:r>
            <a:r>
              <a:rPr lang="en-US" sz="2400" dirty="0" smtClean="0"/>
              <a:t>) = 4, ceil(–</a:t>
            </a:r>
            <a:r>
              <a:rPr lang="en-US" sz="2400" dirty="0" smtClean="0">
                <a:sym typeface="Symbol"/>
              </a:rPr>
              <a:t></a:t>
            </a:r>
            <a:r>
              <a:rPr lang="en-US" sz="2400" dirty="0" smtClean="0"/>
              <a:t>) = –3, ceil(17) = 17</a:t>
            </a:r>
          </a:p>
          <a:p>
            <a:pPr lvl="1"/>
            <a:r>
              <a:rPr lang="en-US" sz="2400" dirty="0" smtClean="0"/>
              <a:t>For which real numbers x is floor(x) equal to 2?</a:t>
            </a:r>
          </a:p>
          <a:p>
            <a:pPr lvl="1"/>
            <a:r>
              <a:rPr lang="en-US" sz="2400" dirty="0" smtClean="0"/>
              <a:t>For which real numbers x is ceil(x) equal to 6?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Often we need to take floor/ceil of a fraction.  Can we derive formulas for floor(a/b) and ceil(a/b) ?</a:t>
            </a:r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590800"/>
          <a:ext cx="241903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Ceiling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38100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Floor(a/b) = (a – a % b) / b</a:t>
            </a:r>
          </a:p>
          <a:p>
            <a:endParaRPr lang="en-US" sz="2400" dirty="0" smtClean="0"/>
          </a:p>
          <a:p>
            <a:r>
              <a:rPr lang="en-US" sz="2400" dirty="0" smtClean="0"/>
              <a:t>Ceil(a/b) = (a + (b – a) % b) / b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iteration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for-loop (in C, C++ or Java) often has this general format:</a:t>
            </a:r>
          </a:p>
          <a:p>
            <a:pPr>
              <a:buNone/>
            </a:pPr>
            <a:r>
              <a:rPr lang="en-US" sz="2800" dirty="0" smtClean="0"/>
              <a:t>		for (</a:t>
            </a:r>
            <a:r>
              <a:rPr lang="en-US" sz="2800" dirty="0" err="1" smtClean="0"/>
              <a:t>i</a:t>
            </a:r>
            <a:r>
              <a:rPr lang="en-US" sz="2800" dirty="0" smtClean="0"/>
              <a:t> = a;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&lt;= b; </a:t>
            </a:r>
            <a:r>
              <a:rPr lang="en-US" sz="2800" dirty="0" err="1" smtClean="0"/>
              <a:t>i</a:t>
            </a:r>
            <a:r>
              <a:rPr lang="en-US" sz="2800" dirty="0" smtClean="0"/>
              <a:t> += s)</a:t>
            </a:r>
          </a:p>
          <a:p>
            <a:r>
              <a:rPr lang="en-US" sz="2800" dirty="0" smtClean="0"/>
              <a:t>The number of loop iterations is</a:t>
            </a: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		floor((b – a)/s) + 1</a:t>
            </a:r>
          </a:p>
          <a:p>
            <a:r>
              <a:rPr lang="en-US" sz="2800" dirty="0" smtClean="0"/>
              <a:t>Example:</a:t>
            </a:r>
          </a:p>
          <a:p>
            <a:pPr>
              <a:buNone/>
            </a:pPr>
            <a:r>
              <a:rPr lang="en-US" sz="2800" dirty="0" smtClean="0"/>
              <a:t>		for (</a:t>
            </a:r>
            <a:r>
              <a:rPr lang="en-US" sz="2800" dirty="0" err="1" smtClean="0"/>
              <a:t>i</a:t>
            </a:r>
            <a:r>
              <a:rPr lang="en-US" sz="2800" dirty="0" smtClean="0"/>
              <a:t> = 3;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&lt;= 18; </a:t>
            </a:r>
            <a:r>
              <a:rPr lang="en-US" sz="2800" dirty="0" err="1" smtClean="0"/>
              <a:t>i</a:t>
            </a:r>
            <a:r>
              <a:rPr lang="en-US" sz="2800" dirty="0" smtClean="0"/>
              <a:t> += 5)</a:t>
            </a:r>
          </a:p>
          <a:p>
            <a:pPr>
              <a:buNone/>
            </a:pPr>
            <a:r>
              <a:rPr lang="en-US" sz="2800" dirty="0" smtClean="0"/>
              <a:t>		  // We execute when </a:t>
            </a:r>
            <a:r>
              <a:rPr lang="en-US" sz="2800" dirty="0" err="1" smtClean="0"/>
              <a:t>i</a:t>
            </a:r>
            <a:r>
              <a:rPr lang="en-US" sz="2800" dirty="0" smtClean="0"/>
              <a:t> = 3, 8, 13, 18.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Common proof technique</a:t>
            </a:r>
          </a:p>
          <a:p>
            <a:r>
              <a:rPr lang="en-US" sz="2800" dirty="0" smtClean="0"/>
              <a:t>Essentially, we show that the negation of the given statement is false.</a:t>
            </a:r>
          </a:p>
          <a:p>
            <a:r>
              <a:rPr lang="en-US" sz="2800" dirty="0" smtClean="0"/>
              <a:t>Begin the proof by saying, “Suppose not.”  The negation of the given statement gives us 1 extra piece of information.</a:t>
            </a:r>
          </a:p>
          <a:p>
            <a:r>
              <a:rPr lang="en-US" sz="2800" dirty="0" smtClean="0"/>
              <a:t>During the proof, we arrive at a contradiction.  Thus, we conclude that ~P is false; thus P must be true.</a:t>
            </a:r>
          </a:p>
          <a:p>
            <a:r>
              <a:rPr lang="en-US" sz="2800" dirty="0" smtClean="0"/>
              <a:t>Example:</a:t>
            </a:r>
          </a:p>
          <a:p>
            <a:pPr lvl="1"/>
            <a:r>
              <a:rPr lang="en-US" sz="2400" dirty="0" smtClean="0"/>
              <a:t>If I give 100 marbles to 23 people, then somebody must get at least 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“For all integers n, if 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is even, then n is even.”</a:t>
            </a:r>
          </a:p>
          <a:p>
            <a:r>
              <a:rPr lang="en-US" sz="2800" dirty="0" smtClean="0"/>
              <a:t>Proof by contradiction.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Assume the statement is false.  Then there exists an integer n such that n</a:t>
            </a:r>
            <a:r>
              <a:rPr lang="en-US" sz="2400" baseline="30000" dirty="0" smtClean="0">
                <a:solidFill>
                  <a:srgbClr val="FFFF00"/>
                </a:solidFill>
              </a:rPr>
              <a:t>2</a:t>
            </a:r>
            <a:r>
              <a:rPr lang="en-US" sz="2400" dirty="0" smtClean="0">
                <a:solidFill>
                  <a:srgbClr val="FFFF00"/>
                </a:solidFill>
              </a:rPr>
              <a:t> is even and n is odd.  Since n is odd, it may be written as n = (2k+1).  Then n</a:t>
            </a:r>
            <a:r>
              <a:rPr lang="en-US" sz="2400" baseline="30000" dirty="0" smtClean="0">
                <a:solidFill>
                  <a:srgbClr val="FFFF00"/>
                </a:solidFill>
              </a:rPr>
              <a:t>2</a:t>
            </a:r>
            <a:r>
              <a:rPr lang="en-US" sz="2400" dirty="0" smtClean="0">
                <a:solidFill>
                  <a:srgbClr val="FFFF00"/>
                </a:solidFill>
              </a:rPr>
              <a:t> = (2k+1)</a:t>
            </a:r>
            <a:r>
              <a:rPr lang="en-US" sz="2400" baseline="30000" dirty="0" smtClean="0">
                <a:solidFill>
                  <a:srgbClr val="FFFF00"/>
                </a:solidFill>
              </a:rPr>
              <a:t>2</a:t>
            </a:r>
            <a:r>
              <a:rPr lang="en-US" sz="2400" dirty="0" smtClean="0">
                <a:solidFill>
                  <a:srgbClr val="FFFF00"/>
                </a:solidFill>
              </a:rPr>
              <a:t> = 4k</a:t>
            </a:r>
            <a:r>
              <a:rPr lang="en-US" sz="2400" baseline="30000" dirty="0" smtClean="0">
                <a:solidFill>
                  <a:srgbClr val="FFFF00"/>
                </a:solidFill>
              </a:rPr>
              <a:t>2</a:t>
            </a:r>
            <a:r>
              <a:rPr lang="en-US" sz="2400" dirty="0" smtClean="0">
                <a:solidFill>
                  <a:srgbClr val="FFFF00"/>
                </a:solidFill>
              </a:rPr>
              <a:t> + 4k + 1 = 2(2k</a:t>
            </a:r>
            <a:r>
              <a:rPr lang="en-US" sz="2400" baseline="30000" dirty="0" smtClean="0">
                <a:solidFill>
                  <a:srgbClr val="FFFF00"/>
                </a:solidFill>
              </a:rPr>
              <a:t>2</a:t>
            </a:r>
            <a:r>
              <a:rPr lang="en-US" sz="2400" dirty="0" smtClean="0">
                <a:solidFill>
                  <a:srgbClr val="FFFF00"/>
                </a:solidFill>
              </a:rPr>
              <a:t> + 2k) + 1.  Since 2k</a:t>
            </a:r>
            <a:r>
              <a:rPr lang="en-US" sz="2400" baseline="30000" dirty="0" smtClean="0">
                <a:solidFill>
                  <a:srgbClr val="FFFF00"/>
                </a:solidFill>
              </a:rPr>
              <a:t>2</a:t>
            </a:r>
            <a:r>
              <a:rPr lang="en-US" sz="2400" dirty="0" smtClean="0">
                <a:solidFill>
                  <a:srgbClr val="FFFF00"/>
                </a:solidFill>
              </a:rPr>
              <a:t> + 2k is an integer, then n</a:t>
            </a:r>
            <a:r>
              <a:rPr lang="en-US" sz="2400" baseline="30000" dirty="0" smtClean="0">
                <a:solidFill>
                  <a:srgbClr val="FFFF00"/>
                </a:solidFill>
              </a:rPr>
              <a:t>2</a:t>
            </a:r>
            <a:r>
              <a:rPr lang="en-US" sz="2400" dirty="0" smtClean="0">
                <a:solidFill>
                  <a:srgbClr val="FFFF00"/>
                </a:solidFill>
              </a:rPr>
              <a:t> satisfies the definition of an odd number.  We have reached a contradiction, since earlier we said n</a:t>
            </a:r>
            <a:r>
              <a:rPr lang="en-US" sz="2400" baseline="30000" dirty="0" smtClean="0">
                <a:solidFill>
                  <a:srgbClr val="FFFF00"/>
                </a:solidFill>
              </a:rPr>
              <a:t>2</a:t>
            </a:r>
            <a:r>
              <a:rPr lang="en-US" sz="2400" dirty="0" smtClean="0">
                <a:solidFill>
                  <a:srgbClr val="FFFF00"/>
                </a:solidFill>
              </a:rPr>
              <a:t> is even.  Thus the original statement must be true.</a:t>
            </a:r>
          </a:p>
          <a:p>
            <a:r>
              <a:rPr lang="en-US" sz="2800" dirty="0" smtClean="0"/>
              <a:t>Alternatively, can prove by </a:t>
            </a:r>
            <a:r>
              <a:rPr lang="en-US" sz="2800" dirty="0" err="1" smtClean="0"/>
              <a:t>contrapositive</a:t>
            </a:r>
            <a:r>
              <a:rPr lang="en-US" sz="2800" dirty="0" smtClean="0"/>
              <a:t>.  The equivalent statement is:  “… if n is odd, then 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is odd.”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Irrational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x is rational and y is irrational, then </a:t>
            </a:r>
            <a:r>
              <a:rPr lang="en-US" sz="2800" dirty="0" err="1" smtClean="0"/>
              <a:t>x+y</a:t>
            </a:r>
            <a:r>
              <a:rPr lang="en-US" sz="2800" dirty="0" smtClean="0"/>
              <a:t> is irrational.</a:t>
            </a:r>
          </a:p>
          <a:p>
            <a:pPr lvl="1"/>
            <a:r>
              <a:rPr lang="en-US" sz="2400" dirty="0" smtClean="0"/>
              <a:t>Suppose not!  </a:t>
            </a:r>
          </a:p>
          <a:p>
            <a:pPr lvl="1"/>
            <a:r>
              <a:rPr lang="en-US" sz="2400" dirty="0" smtClean="0"/>
              <a:t>Then, we have that:  x is rational, y is irrational, AND </a:t>
            </a:r>
            <a:r>
              <a:rPr lang="en-US" sz="2400" dirty="0" err="1" smtClean="0"/>
              <a:t>x+y</a:t>
            </a:r>
            <a:r>
              <a:rPr lang="en-US" sz="2400" dirty="0" smtClean="0"/>
              <a:t> is rational.</a:t>
            </a:r>
          </a:p>
          <a:p>
            <a:pPr lvl="1"/>
            <a:r>
              <a:rPr lang="en-US" sz="2400" dirty="0" smtClean="0"/>
              <a:t>We already know that the sum of two </a:t>
            </a:r>
            <a:r>
              <a:rPr lang="en-US" sz="2400" dirty="0" err="1" smtClean="0"/>
              <a:t>rationals</a:t>
            </a:r>
            <a:r>
              <a:rPr lang="en-US" sz="2400" dirty="0" smtClean="0"/>
              <a:t> is rational, and that the opposite of a rational is rational.</a:t>
            </a:r>
          </a:p>
          <a:p>
            <a:pPr lvl="1"/>
            <a:r>
              <a:rPr lang="en-US" sz="2400" dirty="0" smtClean="0"/>
              <a:t>Subtraction means adding the opposite.  Thus, the difference of two </a:t>
            </a:r>
            <a:r>
              <a:rPr lang="en-US" sz="2400" dirty="0" err="1" smtClean="0"/>
              <a:t>rationals</a:t>
            </a:r>
            <a:r>
              <a:rPr lang="en-US" sz="2400" dirty="0" smtClean="0"/>
              <a:t> must be rational.</a:t>
            </a:r>
          </a:p>
          <a:p>
            <a:pPr lvl="1"/>
            <a:r>
              <a:rPr lang="en-US" sz="2400" dirty="0" smtClean="0"/>
              <a:t>Notice that y = (</a:t>
            </a:r>
            <a:r>
              <a:rPr lang="en-US" sz="2400" dirty="0" err="1" smtClean="0"/>
              <a:t>x+y</a:t>
            </a:r>
            <a:r>
              <a:rPr lang="en-US" sz="2400" dirty="0" smtClean="0"/>
              <a:t>) – x.  The two numbers (</a:t>
            </a:r>
            <a:r>
              <a:rPr lang="en-US" sz="2400" dirty="0" err="1" smtClean="0"/>
              <a:t>x+y</a:t>
            </a:r>
            <a:r>
              <a:rPr lang="en-US" sz="2400" dirty="0" smtClean="0"/>
              <a:t>) and x are rational.  Therefore the difference, y, is rational.  But this contradicts our earlier assumption that y is irrational!</a:t>
            </a:r>
          </a:p>
          <a:p>
            <a:pPr lvl="1"/>
            <a:r>
              <a:rPr lang="en-US" sz="2400" dirty="0" smtClean="0"/>
              <a:t>Conclusion:  The original statement must be correct.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39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There does not exist an integer that is both odd and even.</a:t>
            </a:r>
          </a:p>
          <a:p>
            <a:pPr lvl="1"/>
            <a:r>
              <a:rPr lang="en-US" sz="2400" dirty="0" smtClean="0"/>
              <a:t>Hint:  You may assume that the sum of two integers is an integer.  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There does not exist a positive real number satisfying 3x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 + 7x + 6 = 0.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564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Heart of any computer program</a:t>
            </a:r>
          </a:p>
          <a:p>
            <a:r>
              <a:rPr lang="en-US" sz="2800" dirty="0" smtClean="0"/>
              <a:t>2 kinds</a:t>
            </a:r>
          </a:p>
          <a:p>
            <a:pPr lvl="1"/>
            <a:r>
              <a:rPr lang="en-US" sz="2400" dirty="0" smtClean="0"/>
              <a:t>Explicit formula:  area of triangle, compute loan payment</a:t>
            </a:r>
          </a:p>
          <a:p>
            <a:pPr lvl="1"/>
            <a:r>
              <a:rPr lang="en-US" sz="2400" dirty="0" smtClean="0"/>
              <a:t>Iterative computation:  many examples!</a:t>
            </a:r>
          </a:p>
          <a:p>
            <a:pPr lvl="1">
              <a:buNone/>
            </a:pPr>
            <a:r>
              <a:rPr lang="en-US" sz="2400" dirty="0" smtClean="0"/>
              <a:t>	sorting an array</a:t>
            </a:r>
          </a:p>
          <a:p>
            <a:pPr lvl="1">
              <a:buNone/>
            </a:pPr>
            <a:r>
              <a:rPr lang="en-US" sz="2400" dirty="0" smtClean="0"/>
              <a:t>	listing prime numbers</a:t>
            </a:r>
          </a:p>
          <a:p>
            <a:pPr lvl="1">
              <a:buNone/>
            </a:pPr>
            <a:r>
              <a:rPr lang="en-US" sz="2400" dirty="0" smtClean="0"/>
              <a:t>	factorial</a:t>
            </a:r>
          </a:p>
          <a:p>
            <a:pPr lvl="1">
              <a:buNone/>
            </a:pPr>
            <a:r>
              <a:rPr lang="en-US" sz="2400" dirty="0" smtClean="0"/>
              <a:t>	GCF</a:t>
            </a:r>
          </a:p>
          <a:p>
            <a:pPr lvl="1">
              <a:buNone/>
            </a:pPr>
            <a:r>
              <a:rPr lang="en-US" sz="2400" dirty="0" smtClean="0"/>
              <a:t>	Square root</a:t>
            </a:r>
          </a:p>
          <a:p>
            <a:pPr lvl="1">
              <a:buNone/>
            </a:pPr>
            <a:r>
              <a:rPr lang="en-US" sz="2400" dirty="0" smtClean="0"/>
              <a:t>	Fibonacci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Euclidean algorithm to compute GCF</a:t>
            </a:r>
          </a:p>
          <a:p>
            <a:pPr lvl="1"/>
            <a:r>
              <a:rPr lang="en-US" sz="2400" dirty="0" smtClean="0"/>
              <a:t>Start with 2 numbers</a:t>
            </a:r>
          </a:p>
          <a:p>
            <a:pPr lvl="1"/>
            <a:r>
              <a:rPr lang="en-US" sz="2400" dirty="0" smtClean="0"/>
              <a:t>Loop:</a:t>
            </a:r>
          </a:p>
          <a:p>
            <a:pPr lvl="1">
              <a:buNone/>
            </a:pPr>
            <a:r>
              <a:rPr lang="en-US" sz="2400" dirty="0" smtClean="0"/>
              <a:t>	Divide the smaller into the larger</a:t>
            </a:r>
          </a:p>
          <a:p>
            <a:pPr lvl="1">
              <a:buNone/>
            </a:pPr>
            <a:r>
              <a:rPr lang="en-US" sz="2400" dirty="0" smtClean="0"/>
              <a:t>	if remainder = 0, answer is the smaller</a:t>
            </a:r>
          </a:p>
          <a:p>
            <a:pPr lvl="1">
              <a:buNone/>
            </a:pPr>
            <a:r>
              <a:rPr lang="en-US" sz="2400" dirty="0" smtClean="0"/>
              <a:t>	else, continue with the smaller number and remainder</a:t>
            </a:r>
          </a:p>
          <a:p>
            <a:r>
              <a:rPr lang="en-US" sz="2800" dirty="0" smtClean="0"/>
              <a:t>Square root of “a”</a:t>
            </a:r>
          </a:p>
          <a:p>
            <a:pPr lvl="1"/>
            <a:r>
              <a:rPr lang="en-US" sz="2400" dirty="0" smtClean="0"/>
              <a:t>Start with an initial guess x</a:t>
            </a:r>
            <a:r>
              <a:rPr lang="en-US" sz="2400" baseline="-25000" dirty="0" smtClean="0"/>
              <a:t>0</a:t>
            </a:r>
          </a:p>
          <a:p>
            <a:pPr lvl="1"/>
            <a:r>
              <a:rPr lang="en-US" sz="2400" dirty="0" smtClean="0"/>
              <a:t>x</a:t>
            </a:r>
            <a:r>
              <a:rPr lang="en-US" sz="2400" baseline="-25000" dirty="0" smtClean="0"/>
              <a:t>n+1</a:t>
            </a:r>
            <a:r>
              <a:rPr lang="en-US" sz="2400" dirty="0" smtClean="0"/>
              <a:t> = average of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and a/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endParaRPr lang="en-US" sz="2400" baseline="-25000" dirty="0" smtClean="0"/>
          </a:p>
          <a:p>
            <a:pPr lvl="1"/>
            <a:r>
              <a:rPr lang="en-US" sz="2400" dirty="0" smtClean="0"/>
              <a:t>Stop when difference between 2 consecutive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are sufficiently small.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Follow advice in book</a:t>
            </a:r>
          </a:p>
          <a:p>
            <a:r>
              <a:rPr lang="en-US" sz="2800" dirty="0" smtClean="0"/>
              <a:t>Steps:</a:t>
            </a:r>
          </a:p>
          <a:p>
            <a:pPr lvl="1"/>
            <a:r>
              <a:rPr lang="en-US" sz="2400" dirty="0" smtClean="0"/>
              <a:t>Begin with given information</a:t>
            </a:r>
          </a:p>
          <a:p>
            <a:pPr lvl="1"/>
            <a:r>
              <a:rPr lang="en-US" sz="2400" dirty="0" smtClean="0"/>
              <a:t>Apply definitions</a:t>
            </a:r>
          </a:p>
          <a:p>
            <a:pPr lvl="1"/>
            <a:r>
              <a:rPr lang="en-US" sz="2400" dirty="0" smtClean="0"/>
              <a:t>Compare what you have with what you want.  Experiment by manipulating this information, use related facts, with the goal in mind.</a:t>
            </a:r>
          </a:p>
          <a:p>
            <a:pPr lvl="1"/>
            <a:r>
              <a:rPr lang="en-US" sz="2400" dirty="0" smtClean="0"/>
              <a:t>End with satisfying the desired property.</a:t>
            </a:r>
          </a:p>
          <a:p>
            <a:r>
              <a:rPr lang="en-US" sz="2800" dirty="0" smtClean="0"/>
              <a:t>Let’s first look at some simple definitions</a:t>
            </a:r>
          </a:p>
          <a:p>
            <a:pPr lvl="1"/>
            <a:r>
              <a:rPr lang="en-US" sz="2400" dirty="0" smtClean="0"/>
              <a:t>Odd and even numbers</a:t>
            </a:r>
          </a:p>
          <a:p>
            <a:r>
              <a:rPr lang="en-US" sz="2800" dirty="0" smtClean="0"/>
              <a:t>Hint:  if something looks hard to prove, maybe it’s false!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and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 sequence is essentially a list or array of values</a:t>
            </a:r>
            <a:endParaRPr lang="en-US" sz="2400" dirty="0" smtClean="0"/>
          </a:p>
          <a:p>
            <a:r>
              <a:rPr lang="en-US" sz="2800" dirty="0" smtClean="0"/>
              <a:t>A series is the sum of these values</a:t>
            </a:r>
          </a:p>
          <a:p>
            <a:pPr lvl="1"/>
            <a:r>
              <a:rPr lang="en-US" sz="2400" dirty="0" smtClean="0"/>
              <a:t>Terms separated by “+” instead of “,”</a:t>
            </a:r>
          </a:p>
          <a:p>
            <a:r>
              <a:rPr lang="en-US" sz="2800" dirty="0" smtClean="0"/>
              <a:t>Application:  an operating system often needs to know the </a:t>
            </a:r>
            <a:r>
              <a:rPr lang="en-US" sz="2800" dirty="0" smtClean="0">
                <a:solidFill>
                  <a:srgbClr val="FFFF00"/>
                </a:solidFill>
              </a:rPr>
              <a:t>execution time </a:t>
            </a:r>
            <a:r>
              <a:rPr lang="en-US" sz="2800" dirty="0" smtClean="0"/>
              <a:t>of a computer program in order to best schedule that task.</a:t>
            </a:r>
          </a:p>
          <a:p>
            <a:r>
              <a:rPr lang="en-US" sz="2800" dirty="0" smtClean="0"/>
              <a:t>A program’s execution time is largely dependent on loops!  Especially nested loops.</a:t>
            </a:r>
          </a:p>
          <a:p>
            <a:pPr lvl="1"/>
            <a:r>
              <a:rPr lang="en-US" sz="2400" dirty="0" smtClean="0"/>
              <a:t>We’ll use </a:t>
            </a:r>
            <a:r>
              <a:rPr lang="en-US" sz="2400" dirty="0" smtClean="0">
                <a:solidFill>
                  <a:srgbClr val="FFFF00"/>
                </a:solidFill>
              </a:rPr>
              <a:t>series formulas </a:t>
            </a:r>
            <a:r>
              <a:rPr lang="en-US" sz="2400" dirty="0" smtClean="0"/>
              <a:t>to calculate the number of iterations.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Sequence notation (like an array)</a:t>
            </a:r>
          </a:p>
          <a:p>
            <a:pPr lvl="1"/>
            <a:r>
              <a:rPr lang="en-US" sz="2400" dirty="0" smtClean="0"/>
              <a:t>Can be explicit formula, as in:  		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= 4 + 3n</a:t>
            </a:r>
          </a:p>
          <a:p>
            <a:pPr lvl="1"/>
            <a:r>
              <a:rPr lang="en-US" sz="2400" dirty="0" smtClean="0"/>
              <a:t>Or can be recursively defined, as in:	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5</a:t>
            </a:r>
          </a:p>
          <a:p>
            <a:pPr>
              <a:buNone/>
            </a:pPr>
            <a:r>
              <a:rPr lang="en-US" sz="2800" dirty="0" smtClean="0"/>
              <a:t>							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n+1</a:t>
            </a:r>
            <a:r>
              <a:rPr lang="en-US" sz="2400" dirty="0" smtClean="0"/>
              <a:t> = 2a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, n </a:t>
            </a:r>
            <a:r>
              <a:rPr lang="en-US" sz="2400" dirty="0" smtClean="0">
                <a:sym typeface="Symbol"/>
              </a:rPr>
              <a:t></a:t>
            </a:r>
            <a:r>
              <a:rPr lang="en-US" sz="2400" dirty="0" smtClean="0"/>
              <a:t> 1</a:t>
            </a:r>
            <a:endParaRPr lang="en-US" sz="2800" dirty="0" smtClean="0"/>
          </a:p>
          <a:p>
            <a:r>
              <a:rPr lang="en-US" sz="2800" dirty="0" smtClean="0"/>
              <a:t>Series notation</a:t>
            </a:r>
          </a:p>
          <a:p>
            <a:pPr lvl="1"/>
            <a:r>
              <a:rPr lang="en-US" sz="2400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+ 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+ a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 </a:t>
            </a:r>
            <a:r>
              <a:rPr lang="en-US" sz="2400" dirty="0" smtClean="0">
                <a:sym typeface="Wingdings" pitchFamily="2" charset="2"/>
              </a:rPr>
              <a:t>  Too inefficient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Better to use </a:t>
            </a:r>
            <a:r>
              <a:rPr lang="en-US" sz="2400" dirty="0" smtClean="0">
                <a:solidFill>
                  <a:srgbClr val="FFFF00"/>
                </a:solidFill>
                <a:sym typeface="Wingdings" pitchFamily="2" charset="2"/>
              </a:rPr>
              <a:t>Sigma notation</a:t>
            </a:r>
          </a:p>
          <a:p>
            <a:pPr lvl="1"/>
            <a:endParaRPr lang="en-US" sz="2400" dirty="0"/>
          </a:p>
        </p:txBody>
      </p:sp>
      <p:sp>
        <p:nvSpPr>
          <p:cNvPr id="4" name="Left Brace 3"/>
          <p:cNvSpPr/>
          <p:nvPr/>
        </p:nvSpPr>
        <p:spPr>
          <a:xfrm>
            <a:off x="5791200" y="2590800"/>
            <a:ext cx="152400" cy="838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5029200"/>
          <a:ext cx="60960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Sigma</a:t>
                      </a:r>
                      <a:r>
                        <a:rPr lang="en-US" baseline="0" dirty="0" smtClean="0"/>
                        <a:t> notation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Essentially means this: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6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= 1;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&lt;= n; ++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   sum += a[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43200" y="5410200"/>
          <a:ext cx="7858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355320" imgH="431640" progId="Equation.3">
                  <p:embed/>
                </p:oleObj>
              </mc:Choice>
              <mc:Fallback>
                <p:oleObj name="Equation" r:id="rId3" imgW="3553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410200"/>
                        <a:ext cx="785813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Sequence vs. series</a:t>
            </a:r>
          </a:p>
          <a:p>
            <a:r>
              <a:rPr lang="en-US" sz="2800" dirty="0" smtClean="0"/>
              <a:t>Meaning of sigma notation</a:t>
            </a:r>
          </a:p>
          <a:p>
            <a:endParaRPr lang="en-US" sz="2800" dirty="0" smtClean="0"/>
          </a:p>
          <a:p>
            <a:r>
              <a:rPr lang="en-US" sz="2800" dirty="0" smtClean="0"/>
              <a:t>Common series formulas</a:t>
            </a:r>
          </a:p>
          <a:p>
            <a:endParaRPr lang="en-US" sz="2800" dirty="0" smtClean="0"/>
          </a:p>
          <a:p>
            <a:r>
              <a:rPr lang="en-US" sz="2800" smtClean="0"/>
              <a:t>Mathematical induction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Help us evaluate series, e.g. to count loop iterations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Nested loop </a:t>
            </a:r>
            <a:r>
              <a:rPr lang="en-US" sz="2800" dirty="0" smtClean="0">
                <a:sym typeface="Wingdings" pitchFamily="2" charset="2"/>
              </a:rPr>
              <a:t>can give rise to nested sigma expression</a:t>
            </a: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28800" y="2590800"/>
          <a:ext cx="9969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3" imgW="507960" imgH="431640" progId="Equation.3">
                  <p:embed/>
                </p:oleObj>
              </mc:Choice>
              <mc:Fallback>
                <p:oleObj name="Equation" r:id="rId3" imgW="5079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90800"/>
                        <a:ext cx="996950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00200" y="4191000"/>
          <a:ext cx="18097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5" imgW="901440" imgH="431640" progId="Equation.3">
                  <p:embed/>
                </p:oleObj>
              </mc:Choice>
              <mc:Fallback>
                <p:oleObj name="Equation" r:id="rId5" imgW="9014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180975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53000" y="2590800"/>
          <a:ext cx="283368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7" imgW="1409400" imgH="431640" progId="Equation.3">
                  <p:embed/>
                </p:oleObj>
              </mc:Choice>
              <mc:Fallback>
                <p:oleObj name="Equation" r:id="rId7" imgW="140940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590800"/>
                        <a:ext cx="2833688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181600" y="4114800"/>
          <a:ext cx="217487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9" imgW="1091880" imgH="444240" progId="Equation.3">
                  <p:embed/>
                </p:oleObj>
              </mc:Choice>
              <mc:Fallback>
                <p:oleObj name="Equation" r:id="rId9" imgW="1091880" imgH="4442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114800"/>
                        <a:ext cx="2174875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Bernoulli formulas to determine the sum of the first 100 terms of </a:t>
            </a:r>
          </a:p>
          <a:p>
            <a:pPr marL="0" indent="0">
              <a:buNone/>
            </a:pPr>
            <a:r>
              <a:rPr lang="en-US" sz="2800" dirty="0" smtClean="0"/>
              <a:t>	(3)(7) + (5)(12) + (7)(17) + (9)(22) + … </a:t>
            </a:r>
          </a:p>
          <a:p>
            <a:r>
              <a:rPr lang="en-US" sz="2800" dirty="0" smtClean="0"/>
              <a:t>First, write each term in terms of the term number, </a:t>
            </a:r>
            <a:r>
              <a:rPr lang="en-US" sz="2800" dirty="0" err="1" smtClean="0"/>
              <a:t>i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dirty="0" smtClean="0"/>
              <a:t>Term formula = (2i + 1)(5i + 2) = 10i</a:t>
            </a:r>
            <a:r>
              <a:rPr lang="en-US" baseline="30000" dirty="0" smtClean="0"/>
              <a:t>2</a:t>
            </a:r>
            <a:r>
              <a:rPr lang="en-US" dirty="0" smtClean="0"/>
              <a:t> + 9i + 2</a:t>
            </a:r>
          </a:p>
          <a:p>
            <a:r>
              <a:rPr lang="en-US" sz="2800" dirty="0" smtClean="0"/>
              <a:t>Apply Bernoulli formulas.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788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we say:  sum(f(</a:t>
            </a:r>
            <a:r>
              <a:rPr lang="en-US" sz="2400" dirty="0" err="1" smtClean="0"/>
              <a:t>i</a:t>
            </a:r>
            <a:r>
              <a:rPr lang="en-US" sz="2400" dirty="0" smtClean="0"/>
              <a:t>)) = S(n), then we can check our sum answer this way:  </a:t>
            </a:r>
            <a:r>
              <a:rPr lang="en-US" sz="2400" dirty="0" smtClean="0">
                <a:solidFill>
                  <a:srgbClr val="FFFF00"/>
                </a:solidFill>
              </a:rPr>
              <a:t>S(n) – S(n – 1) = f(n)</a:t>
            </a:r>
          </a:p>
          <a:p>
            <a:r>
              <a:rPr lang="en-US" sz="2400" dirty="0" smtClean="0"/>
              <a:t>For example, consider f(</a:t>
            </a:r>
            <a:r>
              <a:rPr lang="en-US" sz="2400" dirty="0" err="1" smtClean="0"/>
              <a:t>i</a:t>
            </a:r>
            <a:r>
              <a:rPr lang="en-US" sz="2400" dirty="0" smtClean="0"/>
              <a:t>) = 6i.  </a:t>
            </a:r>
          </a:p>
          <a:p>
            <a:pPr lvl="1"/>
            <a:r>
              <a:rPr lang="en-US" sz="2000" dirty="0" smtClean="0"/>
              <a:t>The Bernoulli formula tells us that sum(f(</a:t>
            </a:r>
            <a:r>
              <a:rPr lang="en-US" sz="2000" dirty="0" err="1" smtClean="0"/>
              <a:t>i</a:t>
            </a:r>
            <a:r>
              <a:rPr lang="en-US" sz="2000" dirty="0" smtClean="0"/>
              <a:t>)) = 3n(n+1).</a:t>
            </a:r>
          </a:p>
          <a:p>
            <a:pPr lvl="1"/>
            <a:r>
              <a:rPr lang="en-US" sz="2000" dirty="0" smtClean="0"/>
              <a:t>So, S(n) = 3n(n+1)</a:t>
            </a:r>
          </a:p>
          <a:p>
            <a:pPr lvl="1"/>
            <a:r>
              <a:rPr lang="en-US" sz="2000" dirty="0" smtClean="0"/>
              <a:t>Work out S(n) – S(n – 1) = 3n(n+1) – 3(n – 1)n = 3n(n+1-(n – 1)) = 6n</a:t>
            </a:r>
          </a:p>
          <a:p>
            <a:pPr lvl="1"/>
            <a:r>
              <a:rPr lang="en-US" sz="2000" dirty="0" smtClean="0"/>
              <a:t>The answer checks because f(n) = 6n equivalently means f(</a:t>
            </a:r>
            <a:r>
              <a:rPr lang="en-US" sz="2000" dirty="0" err="1" smtClean="0"/>
              <a:t>i</a:t>
            </a:r>
            <a:r>
              <a:rPr lang="en-US" sz="2000" dirty="0" smtClean="0"/>
              <a:t>) = 6i.</a:t>
            </a:r>
          </a:p>
          <a:p>
            <a:r>
              <a:rPr lang="en-US" sz="2400" dirty="0" smtClean="0"/>
              <a:t>What would it look like if our summation formula is wrong?</a:t>
            </a:r>
          </a:p>
          <a:p>
            <a:pPr lvl="1"/>
            <a:r>
              <a:rPr lang="en-US" sz="2000" dirty="0" smtClean="0"/>
              <a:t>The f(n) would not match the original term formula.</a:t>
            </a:r>
          </a:p>
          <a:p>
            <a:pPr lvl="1"/>
            <a:r>
              <a:rPr lang="en-US" sz="2000" dirty="0" smtClean="0"/>
              <a:t>For example, we might have f(n) = 15n, but we originally wanted the summation of 6i, not 15i.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53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Bernoulli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Review:  Bernoulli formulas are used to help us convert from a term formula to a summation formula for a series.</a:t>
            </a:r>
          </a:p>
          <a:p>
            <a:r>
              <a:rPr lang="en-US" sz="2800" dirty="0" smtClean="0"/>
              <a:t>The way of checking summation formulas gives us an elegant way to calculate a term formula if we are given the summation formula.</a:t>
            </a:r>
          </a:p>
          <a:p>
            <a:r>
              <a:rPr lang="en-US" sz="2800" dirty="0" smtClean="0"/>
              <a:t>Ex.  Finding the sum of i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i</a:t>
            </a:r>
            <a:r>
              <a:rPr lang="en-US" sz="2800" dirty="0" smtClean="0"/>
              <a:t> is not easy.</a:t>
            </a:r>
          </a:p>
          <a:p>
            <a:r>
              <a:rPr lang="en-US" sz="2800" dirty="0" smtClean="0"/>
              <a:t>Ex.  But it is easy to find the term formula if we know if a series sum formula is n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.  Just plug in n and n – 1 and subtract!</a:t>
            </a:r>
          </a:p>
          <a:p>
            <a:r>
              <a:rPr lang="en-US" sz="2800" dirty="0" smtClean="0"/>
              <a:t>In fact, doing S(n) – S(n – 1) can be used to guess an unknown summation formula.</a:t>
            </a:r>
          </a:p>
        </p:txBody>
      </p:sp>
    </p:spTree>
    <p:extLst>
      <p:ext uri="{BB962C8B-B14F-4D97-AF65-F5344CB8AC3E}">
        <p14:creationId xmlns:p14="http://schemas.microsoft.com/office/powerpoint/2010/main" val="11769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Let’s count the operations in this nested loop.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n; ++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for (j = 1; j &lt;= n; ++j)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 // assume 3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body</a:t>
            </a:r>
            <a:endParaRPr lang="en-US" sz="2800" dirty="0" smtClean="0"/>
          </a:p>
          <a:p>
            <a:r>
              <a:rPr lang="en-US" sz="2800" dirty="0" smtClean="0"/>
              <a:t>Outer loop:</a:t>
            </a:r>
          </a:p>
          <a:p>
            <a:pPr lvl="1"/>
            <a:r>
              <a:rPr lang="en-US" sz="2400" dirty="0" smtClean="0"/>
              <a:t>We do the </a:t>
            </a:r>
            <a:r>
              <a:rPr lang="en-US" sz="2400" dirty="0" err="1" smtClean="0"/>
              <a:t>i</a:t>
            </a:r>
            <a:r>
              <a:rPr lang="en-US" sz="2400" dirty="0" smtClean="0"/>
              <a:t>=1 once</a:t>
            </a:r>
          </a:p>
          <a:p>
            <a:pPr lvl="1"/>
            <a:r>
              <a:rPr lang="en-US" sz="2400" dirty="0" smtClean="0"/>
              <a:t>We do the </a:t>
            </a:r>
            <a:r>
              <a:rPr lang="en-US" sz="2400" dirty="0" err="1" smtClean="0"/>
              <a:t>i</a:t>
            </a:r>
            <a:r>
              <a:rPr lang="en-US" sz="2400" dirty="0" smtClean="0"/>
              <a:t>&lt;=n (n+1) times</a:t>
            </a:r>
          </a:p>
          <a:p>
            <a:pPr lvl="1"/>
            <a:r>
              <a:rPr lang="en-US" sz="2400" dirty="0" smtClean="0"/>
              <a:t>We do the ++</a:t>
            </a:r>
            <a:r>
              <a:rPr lang="en-US" sz="2400" dirty="0" err="1" smtClean="0"/>
              <a:t>i</a:t>
            </a:r>
            <a:r>
              <a:rPr lang="en-US" sz="2400" dirty="0" smtClean="0"/>
              <a:t> n times.</a:t>
            </a:r>
          </a:p>
          <a:p>
            <a:r>
              <a:rPr lang="en-US" sz="2800" dirty="0" smtClean="0"/>
              <a:t>Inner loop:</a:t>
            </a:r>
          </a:p>
          <a:p>
            <a:pPr lvl="1"/>
            <a:r>
              <a:rPr lang="en-US" sz="2400" dirty="0" smtClean="0"/>
              <a:t>We enter the inner loop n times.  Each time we have:</a:t>
            </a:r>
          </a:p>
          <a:p>
            <a:pPr lvl="1">
              <a:buNone/>
            </a:pPr>
            <a:r>
              <a:rPr lang="en-US" sz="2400" dirty="0" smtClean="0"/>
              <a:t>	(1 + (n+1) + n + 3n).</a:t>
            </a:r>
          </a:p>
          <a:p>
            <a:r>
              <a:rPr lang="en-US" sz="2800" dirty="0" smtClean="0"/>
              <a:t>Total = 5n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+ 4n + 2  operations.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Let’s change the inner loop bound to </a:t>
            </a:r>
            <a:r>
              <a:rPr lang="en-US" sz="2800" dirty="0" err="1" smtClean="0"/>
              <a:t>i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n; ++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for (j = 1; j &lt;=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 ++j)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 // assume 3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body</a:t>
            </a:r>
            <a:endParaRPr lang="en-US" sz="2800" dirty="0" smtClean="0"/>
          </a:p>
          <a:p>
            <a:r>
              <a:rPr lang="en-US" sz="2800" dirty="0" smtClean="0"/>
              <a:t>Outer loop is still:  1 + (n+1) + n  operations</a:t>
            </a:r>
            <a:endParaRPr lang="en-US" sz="2400" dirty="0" smtClean="0"/>
          </a:p>
          <a:p>
            <a:r>
              <a:rPr lang="en-US" sz="2800" dirty="0" smtClean="0"/>
              <a:t>Inner loop:</a:t>
            </a:r>
          </a:p>
          <a:p>
            <a:pPr lvl="1"/>
            <a:r>
              <a:rPr lang="en-US" sz="2400" dirty="0" smtClean="0"/>
              <a:t>We enter the inner loop </a:t>
            </a:r>
            <a:r>
              <a:rPr lang="en-US" sz="2400" dirty="0" err="1" smtClean="0"/>
              <a:t>i</a:t>
            </a:r>
            <a:r>
              <a:rPr lang="en-US" sz="2400" dirty="0" smtClean="0"/>
              <a:t> times, where </a:t>
            </a:r>
            <a:r>
              <a:rPr lang="en-US" sz="2400" dirty="0" err="1" smtClean="0"/>
              <a:t>i</a:t>
            </a:r>
            <a:r>
              <a:rPr lang="en-US" sz="2400" dirty="0" smtClean="0"/>
              <a:t> could be 1 to n.  For each </a:t>
            </a:r>
            <a:r>
              <a:rPr lang="en-US" sz="2400" dirty="0" err="1" smtClean="0"/>
              <a:t>i</a:t>
            </a:r>
            <a:r>
              <a:rPr lang="en-US" sz="2400" dirty="0" smtClean="0"/>
              <a:t>, we have:    (1 + (i+1) + </a:t>
            </a:r>
            <a:r>
              <a:rPr lang="en-US" sz="2400" dirty="0" err="1" smtClean="0"/>
              <a:t>i</a:t>
            </a:r>
            <a:r>
              <a:rPr lang="en-US" sz="2400" dirty="0" smtClean="0"/>
              <a:t> + 3i).</a:t>
            </a:r>
          </a:p>
          <a:p>
            <a:pPr lvl="1"/>
            <a:r>
              <a:rPr lang="en-US" sz="2400" dirty="0" smtClean="0"/>
              <a:t>So, we have to sum:  5i + 2.</a:t>
            </a:r>
          </a:p>
          <a:p>
            <a:r>
              <a:rPr lang="en-US" sz="2800" dirty="0" smtClean="0"/>
              <a:t>Total = (5/2)n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(13/2)n + 2  operations.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Eventually, we want to be able to show that our loops are correct</a:t>
            </a:r>
          </a:p>
          <a:p>
            <a:r>
              <a:rPr lang="en-US" sz="2800" dirty="0" smtClean="0"/>
              <a:t>Powerful technique:  </a:t>
            </a:r>
            <a:r>
              <a:rPr lang="en-US" sz="2800" dirty="0" smtClean="0">
                <a:solidFill>
                  <a:srgbClr val="FFFF00"/>
                </a:solidFill>
              </a:rPr>
              <a:t>Principle of Mathematical Induction</a:t>
            </a:r>
          </a:p>
          <a:p>
            <a:r>
              <a:rPr lang="en-US" sz="2800" dirty="0" smtClean="0"/>
              <a:t>Useful for proving many assertions</a:t>
            </a:r>
          </a:p>
          <a:p>
            <a:pPr lvl="1"/>
            <a:r>
              <a:rPr lang="en-US" sz="2400" dirty="0" smtClean="0"/>
              <a:t>Sum formulas</a:t>
            </a:r>
          </a:p>
          <a:p>
            <a:pPr lvl="1"/>
            <a:r>
              <a:rPr lang="en-US" sz="2400" dirty="0" smtClean="0"/>
              <a:t>Linear-combination formulas</a:t>
            </a:r>
          </a:p>
          <a:p>
            <a:pPr lvl="1"/>
            <a:r>
              <a:rPr lang="en-US" sz="2400" dirty="0" smtClean="0"/>
              <a:t>Divisibility questions</a:t>
            </a:r>
          </a:p>
          <a:p>
            <a:pPr lvl="1"/>
            <a:r>
              <a:rPr lang="en-US" sz="2400" dirty="0" smtClean="0"/>
              <a:t>Inequalities</a:t>
            </a:r>
          </a:p>
          <a:p>
            <a:pPr lvl="1"/>
            <a:r>
              <a:rPr lang="en-US" sz="2400" dirty="0" smtClean="0"/>
              <a:t>Correctness of loops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direct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“If the sum of 2 integers is even, then their difference is even.”</a:t>
            </a:r>
          </a:p>
          <a:p>
            <a:r>
              <a:rPr lang="en-US" sz="2800" dirty="0" smtClean="0"/>
              <a:t>Incidentally, in symbols, the statement looks like this:  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ym typeface="Symbol"/>
              </a:rPr>
              <a:t> 	x y (even(x + y) </a:t>
            </a:r>
            <a:r>
              <a:rPr lang="en-US" sz="2800" dirty="0" smtClean="0">
                <a:sym typeface="Wingdings" pitchFamily="2" charset="2"/>
              </a:rPr>
              <a:t> even(x – y))</a:t>
            </a:r>
            <a:endParaRPr lang="en-US" sz="2800" dirty="0" smtClean="0"/>
          </a:p>
          <a:p>
            <a:r>
              <a:rPr lang="en-US" sz="2800" dirty="0" smtClean="0"/>
              <a:t>Here we go!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FF00"/>
                </a:solidFill>
              </a:rPr>
              <a:t>Let x and y be integers such that x + y is even.  By the definition of even, </a:t>
            </a:r>
            <a:r>
              <a:rPr lang="en-US" sz="2800" dirty="0" smtClean="0">
                <a:solidFill>
                  <a:srgbClr val="FFFF00"/>
                </a:solidFill>
                <a:sym typeface="Symbol"/>
              </a:rPr>
              <a:t>k such that x + y = 2k.</a:t>
            </a:r>
            <a:br>
              <a:rPr lang="en-US" sz="2800" dirty="0" smtClean="0">
                <a:solidFill>
                  <a:srgbClr val="FFFF00"/>
                </a:solidFill>
                <a:sym typeface="Symbol"/>
              </a:rPr>
            </a:br>
            <a:r>
              <a:rPr lang="en-US" sz="2800" dirty="0" smtClean="0">
                <a:solidFill>
                  <a:srgbClr val="FFFF00"/>
                </a:solidFill>
                <a:sym typeface="Symbol"/>
              </a:rPr>
              <a:t>Then, x – y = x + y – 2y</a:t>
            </a: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sym typeface="Symbol"/>
              </a:rPr>
              <a:t>			  = 2k – 2y = 2(k – y)</a:t>
            </a: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sym typeface="Symbol"/>
              </a:rPr>
              <a:t>	and observe that k – y is an integer too.  So, by definition, x – y is even because it’s 2 * (integer).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P(n) is a statement that should be true for all positive integers n, or more generally for integer values  </a:t>
            </a:r>
            <a:r>
              <a:rPr lang="en-US" sz="2800" dirty="0" smtClean="0">
                <a:sym typeface="Symbol"/>
              </a:rPr>
              <a:t> (some integer).</a:t>
            </a:r>
          </a:p>
          <a:p>
            <a:r>
              <a:rPr lang="en-US" sz="2800" dirty="0" smtClean="0">
                <a:sym typeface="Symbol"/>
              </a:rPr>
              <a:t>How to prove: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Show that P(1) is true.  This is the “base case.”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Show that if P(k) is true for some k </a:t>
            </a:r>
            <a:r>
              <a:rPr lang="en-US" sz="2400" dirty="0" smtClean="0">
                <a:solidFill>
                  <a:srgbClr val="FFFF00"/>
                </a:solidFill>
                <a:sym typeface="Symbol"/>
              </a:rPr>
              <a:t> 1, then P(k+1) must also be true.  This is the “inductive step.”</a:t>
            </a:r>
          </a:p>
          <a:p>
            <a:pPr lvl="1"/>
            <a:r>
              <a:rPr lang="en-US" sz="2400" dirty="0" smtClean="0">
                <a:sym typeface="Symbol"/>
              </a:rPr>
              <a:t>If you can do these two steps, then you can say:</a:t>
            </a:r>
          </a:p>
          <a:p>
            <a:pPr lvl="1">
              <a:buNone/>
            </a:pPr>
            <a:r>
              <a:rPr lang="en-US" sz="2400" dirty="0" smtClean="0">
                <a:sym typeface="Symbol"/>
              </a:rPr>
              <a:t>	“Since P(1) is true and P(k) </a:t>
            </a:r>
            <a:r>
              <a:rPr lang="en-US" sz="2400" dirty="0" smtClean="0">
                <a:sym typeface="Wingdings" pitchFamily="2" charset="2"/>
              </a:rPr>
              <a:t> P(k+1) for an arbitrary k </a:t>
            </a:r>
            <a:r>
              <a:rPr lang="en-US" sz="2400" dirty="0" smtClean="0">
                <a:sym typeface="Symbol"/>
              </a:rPr>
              <a:t> 1, then P(n) is true for all n  1.”</a:t>
            </a:r>
          </a:p>
          <a:p>
            <a:r>
              <a:rPr lang="en-US" sz="2800" dirty="0" smtClean="0">
                <a:sym typeface="Symbol"/>
              </a:rPr>
              <a:t>“domino effect”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I:  Summations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Let’s first apply induction to verifying summation formulas.  The key is to add the next term to both sides of the equation.</a:t>
            </a:r>
          </a:p>
          <a:p>
            <a:r>
              <a:rPr lang="en-US" sz="2800" dirty="0" smtClean="0"/>
              <a:t>We’ll work out these examples:</a:t>
            </a:r>
          </a:p>
          <a:p>
            <a:pPr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ym typeface="Symbol"/>
              </a:rPr>
              <a:t>n  1,  1 + 3 + 5 + 7 + … + (2n – 1) = n</a:t>
            </a:r>
            <a:r>
              <a:rPr lang="en-US" sz="2800" baseline="30000" dirty="0" smtClean="0">
                <a:sym typeface="Symbol"/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endParaRPr lang="en-US" sz="2800" baseline="30000" dirty="0" smtClean="0"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ym typeface="Symbol"/>
              </a:rPr>
              <a:t>n  1,  1</a:t>
            </a:r>
            <a:r>
              <a:rPr lang="en-US" sz="2800" baseline="30000" dirty="0" smtClean="0">
                <a:sym typeface="Symbol"/>
              </a:rPr>
              <a:t>2</a:t>
            </a:r>
            <a:r>
              <a:rPr lang="en-US" sz="2800" dirty="0" smtClean="0">
                <a:sym typeface="Symbol"/>
              </a:rPr>
              <a:t> + 2</a:t>
            </a:r>
            <a:r>
              <a:rPr lang="en-US" sz="2800" baseline="30000" dirty="0" smtClean="0">
                <a:sym typeface="Symbol"/>
              </a:rPr>
              <a:t>2</a:t>
            </a:r>
            <a:r>
              <a:rPr lang="en-US" sz="2800" dirty="0" smtClean="0">
                <a:sym typeface="Symbol"/>
              </a:rPr>
              <a:t> + 3</a:t>
            </a:r>
            <a:r>
              <a:rPr lang="en-US" sz="2800" baseline="30000" dirty="0" smtClean="0">
                <a:sym typeface="Symbol"/>
              </a:rPr>
              <a:t>2</a:t>
            </a:r>
            <a:r>
              <a:rPr lang="en-US" sz="2800" dirty="0" smtClean="0">
                <a:sym typeface="Symbol"/>
              </a:rPr>
              <a:t> + … + n</a:t>
            </a:r>
            <a:r>
              <a:rPr lang="en-US" sz="2800" baseline="30000" dirty="0" smtClean="0">
                <a:sym typeface="Symbol"/>
              </a:rPr>
              <a:t>2</a:t>
            </a:r>
            <a:r>
              <a:rPr lang="en-US" sz="2800" dirty="0" smtClean="0">
                <a:sym typeface="Symbol"/>
              </a:rPr>
              <a:t> = n(n+1)(2n+1)/6</a:t>
            </a:r>
            <a:endParaRPr lang="en-US" sz="2800" baseline="30000" dirty="0" smtClean="0"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ym typeface="Symbol"/>
              </a:rPr>
              <a:t>n  1,  1(1!) + 2(2!) + 3(3!) + … n(n!) = (n+1)! – 1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base case doesn’t have to be 1.</a:t>
            </a:r>
          </a:p>
          <a:p>
            <a:r>
              <a:rPr lang="en-US" sz="2800" dirty="0" smtClean="0"/>
              <a:t>Types of statements you’ll often see</a:t>
            </a:r>
          </a:p>
          <a:p>
            <a:pPr lvl="1"/>
            <a:r>
              <a:rPr lang="en-US" sz="2400" dirty="0" smtClean="0"/>
              <a:t>Summations  </a:t>
            </a:r>
            <a:r>
              <a:rPr lang="en-US" sz="2400" dirty="0" smtClean="0">
                <a:sym typeface="Symbol"/>
              </a:rPr>
              <a:t>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Linear combination</a:t>
            </a:r>
          </a:p>
          <a:p>
            <a:pPr lvl="1"/>
            <a:r>
              <a:rPr lang="en-US" sz="2400" dirty="0" smtClean="0"/>
              <a:t>Divisibility</a:t>
            </a:r>
          </a:p>
          <a:p>
            <a:pPr lvl="1"/>
            <a:r>
              <a:rPr lang="en-US" sz="2400" dirty="0" smtClean="0"/>
              <a:t>Inequalities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Loop correctness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II:  Linear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ym typeface="Symbol"/>
              </a:rPr>
              <a:t>n  24, x, y  0 such that n = 5x + 7y.</a:t>
            </a:r>
          </a:p>
          <a:p>
            <a:pPr lvl="1"/>
            <a:r>
              <a:rPr lang="en-US" sz="2400" dirty="0" smtClean="0"/>
              <a:t>“Any integer </a:t>
            </a:r>
            <a:r>
              <a:rPr lang="en-US" sz="2400" dirty="0" smtClean="0">
                <a:sym typeface="Symbol"/>
              </a:rPr>
              <a:t>n  24 can be expressed …”</a:t>
            </a:r>
          </a:p>
          <a:p>
            <a:r>
              <a:rPr lang="en-US" sz="2800" dirty="0" smtClean="0"/>
              <a:t>Base case:  if n = 24, then choose x = 2 and y = 2.</a:t>
            </a:r>
          </a:p>
          <a:p>
            <a:r>
              <a:rPr lang="en-US" sz="2800" dirty="0" smtClean="0"/>
              <a:t>Next, assume P(k) is true.  That is, k = 5x + 7y.</a:t>
            </a:r>
          </a:p>
          <a:p>
            <a:pPr lvl="1"/>
            <a:r>
              <a:rPr lang="en-US" sz="2400" dirty="0" smtClean="0"/>
              <a:t>Now we need a similar formula for k+1.  A table of values may help.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We see that if y </a:t>
            </a:r>
            <a:r>
              <a:rPr lang="en-US" sz="2400" dirty="0" smtClean="0">
                <a:sym typeface="Symbol"/>
              </a:rPr>
              <a:t> 2, then k + 1 = 5(x + 3) + 7(y – 2)</a:t>
            </a:r>
          </a:p>
          <a:p>
            <a:pPr lvl="1">
              <a:buNone/>
            </a:pPr>
            <a:r>
              <a:rPr lang="en-US" sz="2400" dirty="0" smtClean="0">
                <a:sym typeface="Symbol"/>
              </a:rPr>
              <a:t>				        else  k + 1 = 5(x – 4) + 7(y + 3)</a:t>
            </a: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4191000"/>
          <a:ext cx="11614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4419600"/>
            <a:ext cx="50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Two ways to add a penny:</a:t>
            </a:r>
          </a:p>
          <a:p>
            <a:r>
              <a:rPr lang="en-US" sz="2000" dirty="0" smtClean="0"/>
              <a:t>  Trade away two 7’s for three 5’s, or</a:t>
            </a:r>
          </a:p>
          <a:p>
            <a:r>
              <a:rPr lang="en-US" sz="2000" dirty="0" smtClean="0"/>
              <a:t>  Trade away four 5’s for three 7’s.</a:t>
            </a:r>
            <a:endParaRPr lang="en-US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ym typeface="Symbol"/>
              </a:rPr>
              <a:t>n  14, x, y  0 such that n = 3x + 8y.</a:t>
            </a:r>
          </a:p>
          <a:p>
            <a:pPr lvl="1"/>
            <a:r>
              <a:rPr lang="en-US" sz="2400" dirty="0" smtClean="0">
                <a:sym typeface="Symbol"/>
              </a:rPr>
              <a:t>“Any amount of postage 14 cents or higher can be achieved by using some combination of 3 and 8 cent stamps.”</a:t>
            </a:r>
          </a:p>
          <a:p>
            <a:endParaRPr lang="en-US" sz="2800" dirty="0" smtClean="0">
              <a:sym typeface="Symbol"/>
            </a:endParaRPr>
          </a:p>
          <a:p>
            <a:r>
              <a:rPr lang="en-US" sz="2800" dirty="0" smtClean="0">
                <a:sym typeface="Symbol"/>
              </a:rPr>
              <a:t>The goal of the inductive step is to write alternate formulas for k+1: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		k + 1 = a(x + ___) + b(y – ___)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		k + 1 = a(x – ___) + b(y + ___)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	We have to give two formulas.  Choose the appropriate formula to avoid a negative.</a:t>
            </a:r>
            <a:endParaRPr 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III:  Divisibility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want to show that:  a | f(n)</a:t>
            </a:r>
          </a:p>
          <a:p>
            <a:r>
              <a:rPr lang="en-US" sz="2800" dirty="0" smtClean="0"/>
              <a:t>Recall what our goal is:  to go from P(k) to P(k+1)</a:t>
            </a:r>
          </a:p>
          <a:p>
            <a:pPr lvl="1"/>
            <a:r>
              <a:rPr lang="en-US" sz="2400" dirty="0" smtClean="0"/>
              <a:t>One way to bridge the gap is to “subtract” P(k) from P(k+1) and verify that what results is true.  Then </a:t>
            </a:r>
            <a:r>
              <a:rPr lang="en-US" sz="2400" dirty="0" smtClean="0">
                <a:solidFill>
                  <a:srgbClr val="FFFF00"/>
                </a:solidFill>
              </a:rPr>
              <a:t>add</a:t>
            </a:r>
            <a:r>
              <a:rPr lang="en-US" sz="2400" dirty="0" smtClean="0"/>
              <a:t> this residual to P(k) to conclude P(k+1).</a:t>
            </a:r>
          </a:p>
          <a:p>
            <a:pPr lvl="1"/>
            <a:r>
              <a:rPr lang="en-US" sz="2400" dirty="0" smtClean="0"/>
              <a:t>For example, we may need to show that 5 | 6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– 1.  The crux of the proof centers on  f(n) = 6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– 1.  Then:</a:t>
            </a:r>
          </a:p>
          <a:p>
            <a:pPr lvl="1">
              <a:buNone/>
            </a:pPr>
            <a:r>
              <a:rPr lang="en-US" sz="2400" dirty="0" smtClean="0"/>
              <a:t>	f(k) = 6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– 1  and  f(k+1) = 6</a:t>
            </a:r>
            <a:r>
              <a:rPr lang="en-US" sz="2400" baseline="30000" dirty="0" smtClean="0"/>
              <a:t>k+1</a:t>
            </a:r>
            <a:r>
              <a:rPr lang="en-US" sz="2400" dirty="0" smtClean="0"/>
              <a:t> – 1, so that:</a:t>
            </a:r>
          </a:p>
          <a:p>
            <a:pPr lvl="1">
              <a:buNone/>
            </a:pPr>
            <a:r>
              <a:rPr lang="en-US" sz="2400" dirty="0" smtClean="0"/>
              <a:t>	f(k+1) – f(k) = (6</a:t>
            </a:r>
            <a:r>
              <a:rPr lang="en-US" sz="2400" baseline="30000" dirty="0" smtClean="0"/>
              <a:t>k+1</a:t>
            </a:r>
            <a:r>
              <a:rPr lang="en-US" sz="2400" dirty="0" smtClean="0"/>
              <a:t> – 1) – (6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– 1) = 6</a:t>
            </a:r>
            <a:r>
              <a:rPr lang="en-US" sz="2400" baseline="30000" dirty="0" smtClean="0"/>
              <a:t>k+1</a:t>
            </a:r>
            <a:r>
              <a:rPr lang="en-US" sz="2400" dirty="0" smtClean="0"/>
              <a:t> – 6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= 6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(6 – 1) </a:t>
            </a:r>
          </a:p>
          <a:p>
            <a:pPr lvl="1">
              <a:buNone/>
            </a:pPr>
            <a:r>
              <a:rPr lang="en-US" sz="2400" dirty="0" smtClean="0"/>
              <a:t>		= 5 * 6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.  Note that this is divisible by 5.</a:t>
            </a:r>
          </a:p>
          <a:p>
            <a:pPr lvl="1">
              <a:buNone/>
            </a:pPr>
            <a:r>
              <a:rPr lang="en-US" sz="2400" dirty="0" smtClean="0"/>
              <a:t>*** see handout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Alternative approach:  write P(k+1) of the form:  P(k+1) = x P(k) + y, where x and y are clearly multiples of a.</a:t>
            </a:r>
          </a:p>
          <a:p>
            <a:pPr lvl="1"/>
            <a:r>
              <a:rPr lang="en-US" dirty="0" smtClean="0"/>
              <a:t>Often handy for multiple exponential terms.</a:t>
            </a:r>
          </a:p>
          <a:p>
            <a:r>
              <a:rPr lang="en-US" sz="2800" dirty="0" smtClean="0"/>
              <a:t>Ex.  For all positive integers, 4 | 3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+ 7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– 2.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In inductive step, we can write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3</a:t>
            </a:r>
            <a:r>
              <a:rPr lang="en-US" sz="2800" baseline="30000" dirty="0" smtClean="0"/>
              <a:t>k+1</a:t>
            </a:r>
            <a:r>
              <a:rPr lang="en-US" sz="2800" dirty="0" smtClean="0"/>
              <a:t> +7</a:t>
            </a:r>
            <a:r>
              <a:rPr lang="en-US" sz="2800" baseline="30000" dirty="0" smtClean="0"/>
              <a:t>k+1</a:t>
            </a:r>
            <a:r>
              <a:rPr lang="en-US" sz="2800" dirty="0" smtClean="0"/>
              <a:t> – 2 = 3*3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 + (3+4)7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 – 2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= 3*3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 + 3*7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 + 4*7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 – 6 + 4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= 3(3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 + 7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 – 2) + 4(7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 + 1)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7110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all positive integers n, 3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is odd.</a:t>
            </a:r>
          </a:p>
          <a:p>
            <a:endParaRPr lang="en-US" sz="2800" dirty="0" smtClean="0"/>
          </a:p>
          <a:p>
            <a:pPr marL="400050" lvl="1" indent="0">
              <a:buNone/>
            </a:pPr>
            <a:r>
              <a:rPr lang="en-US" sz="2400" dirty="0" smtClean="0"/>
              <a:t>Sometimes we have a formula, and we want to be sure that it always evaluates to an integer.  This turns out to be a divisibility problem in disguise.  </a:t>
            </a:r>
            <a:r>
              <a:rPr lang="en-US" sz="2400" dirty="0" smtClean="0">
                <a:sym typeface="Wingdings" pitchFamily="2" charset="2"/>
              </a:rPr>
              <a:t>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For all positive integers n, (2/5)4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+(3/5)(–1)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is an integer.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9614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IV:  Inequalities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Purpose:  Sometimes we want to know if one algorithm is more efficient than another.</a:t>
            </a:r>
          </a:p>
          <a:p>
            <a:r>
              <a:rPr lang="en-US" sz="2800" dirty="0" smtClean="0"/>
              <a:t>The statement P(n) is of the form f(n) &lt; g(n).</a:t>
            </a:r>
          </a:p>
          <a:p>
            <a:pPr lvl="1"/>
            <a:r>
              <a:rPr lang="en-US" sz="2400" dirty="0" smtClean="0"/>
              <a:t>The “&lt;“ could be some other relational operator, e.g. “</a:t>
            </a:r>
            <a:r>
              <a:rPr lang="en-US" sz="2400" dirty="0" smtClean="0">
                <a:sym typeface="Symbol"/>
              </a:rPr>
              <a:t></a:t>
            </a:r>
            <a:r>
              <a:rPr lang="en-US" sz="2400" dirty="0" smtClean="0"/>
              <a:t>”.</a:t>
            </a:r>
          </a:p>
          <a:p>
            <a:r>
              <a:rPr lang="en-US" sz="2800" dirty="0" smtClean="0"/>
              <a:t>During the inductive step, to leap from P(k) to P(k+1), we need to verify either:</a:t>
            </a:r>
          </a:p>
          <a:p>
            <a:pPr lvl="1"/>
            <a:r>
              <a:rPr lang="en-US" sz="2400" dirty="0" smtClean="0"/>
              <a:t>f(k+1) – f(k) &lt; g(k+1) – g(k)    or</a:t>
            </a:r>
          </a:p>
          <a:p>
            <a:pPr lvl="1"/>
            <a:r>
              <a:rPr lang="en-US" sz="2400" dirty="0" smtClean="0"/>
              <a:t>f(k+1) / f(k) &lt; g(k+1) / g(k)    whichever is easier</a:t>
            </a:r>
          </a:p>
          <a:p>
            <a:r>
              <a:rPr lang="en-US" sz="2800" dirty="0" smtClean="0"/>
              <a:t>Once you have established that inequality, then add or multiply to f(k) &lt; g(k), as appropriate to conclude with f(k+1) &lt; g(k+1).</a:t>
            </a:r>
          </a:p>
          <a:p>
            <a:r>
              <a:rPr lang="en-US" sz="2800" dirty="0" smtClean="0"/>
              <a:t>Be careful to structure the proof so that you are not assuming what you are trying to prove.</a:t>
            </a:r>
            <a:endParaRPr 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V:  loop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Given a loop, and certain information about the loop:</a:t>
            </a:r>
          </a:p>
          <a:p>
            <a:pPr lvl="1"/>
            <a:r>
              <a:rPr lang="en-US" sz="2400" dirty="0" smtClean="0"/>
              <a:t>Precondition</a:t>
            </a:r>
          </a:p>
          <a:p>
            <a:pPr lvl="1"/>
            <a:r>
              <a:rPr lang="en-US" sz="2400" dirty="0" smtClean="0"/>
              <a:t>Invariant</a:t>
            </a:r>
          </a:p>
          <a:p>
            <a:pPr lvl="1"/>
            <a:r>
              <a:rPr lang="en-US" sz="2400" dirty="0" err="1" smtClean="0"/>
              <a:t>Postcondition</a:t>
            </a:r>
            <a:endParaRPr lang="en-US" sz="2400" dirty="0" smtClean="0"/>
          </a:p>
          <a:p>
            <a:r>
              <a:rPr lang="en-US" sz="2800" dirty="0" smtClean="0"/>
              <a:t>For a loop to be correct, verify the following: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The precondition is true when the loop starts.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The invariant is true as we go from </a:t>
            </a:r>
            <a:r>
              <a:rPr lang="en-US" sz="2400" dirty="0" err="1" smtClean="0">
                <a:solidFill>
                  <a:srgbClr val="FFFF00"/>
                </a:solidFill>
              </a:rPr>
              <a:t>iter</a:t>
            </a:r>
            <a:r>
              <a:rPr lang="en-US" sz="2400" dirty="0" smtClean="0">
                <a:solidFill>
                  <a:srgbClr val="FFFF00"/>
                </a:solidFill>
              </a:rPr>
              <a:t> k to </a:t>
            </a:r>
            <a:r>
              <a:rPr lang="en-US" sz="2400" dirty="0" err="1" smtClean="0">
                <a:solidFill>
                  <a:srgbClr val="FFFF00"/>
                </a:solidFill>
              </a:rPr>
              <a:t>iter</a:t>
            </a:r>
            <a:r>
              <a:rPr lang="en-US" sz="2400" dirty="0" smtClean="0">
                <a:solidFill>
                  <a:srgbClr val="FFFF00"/>
                </a:solidFill>
              </a:rPr>
              <a:t> k+1.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The loop terminates.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The </a:t>
            </a:r>
            <a:r>
              <a:rPr lang="en-US" sz="2400" dirty="0" err="1" smtClean="0">
                <a:solidFill>
                  <a:srgbClr val="FFFF00"/>
                </a:solidFill>
              </a:rPr>
              <a:t>postcondition</a:t>
            </a:r>
            <a:r>
              <a:rPr lang="en-US" sz="2400" dirty="0" smtClean="0">
                <a:solidFill>
                  <a:srgbClr val="FFFF00"/>
                </a:solidFill>
              </a:rPr>
              <a:t> is true when the loop is done.</a:t>
            </a:r>
          </a:p>
          <a:p>
            <a:r>
              <a:rPr lang="en-US" sz="2800" dirty="0" smtClean="0"/>
              <a:t>***e.g. See handout (adding x 10 times yields 10x)</a:t>
            </a:r>
          </a:p>
          <a:p>
            <a:r>
              <a:rPr lang="en-US" sz="2800" dirty="0" smtClean="0"/>
              <a:t>e.g. a loop that computes a summation of i</a:t>
            </a:r>
            <a:r>
              <a:rPr lang="en-US" sz="2800" baseline="30000" dirty="0" smtClean="0"/>
              <a:t>2</a:t>
            </a:r>
            <a:endParaRPr lang="en-US" sz="2800" baseline="30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square of any odd integer is odd.</a:t>
            </a:r>
          </a:p>
          <a:p>
            <a:endParaRPr lang="en-US" sz="2800" dirty="0"/>
          </a:p>
          <a:p>
            <a:r>
              <a:rPr lang="en-US" sz="2800" dirty="0" smtClean="0"/>
              <a:t>The product of any pair of consecutive integers is even.</a:t>
            </a:r>
          </a:p>
          <a:p>
            <a:endParaRPr lang="en-US" sz="2800" dirty="0"/>
          </a:p>
          <a:p>
            <a:r>
              <a:rPr lang="en-US" sz="2800" dirty="0" smtClean="0"/>
              <a:t>For all odd integers n, 5n + 3 is even.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1003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mistake in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are to show that 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&gt; 3n+4 for all n &gt;= </a:t>
            </a:r>
            <a:r>
              <a:rPr lang="en-US" sz="2400" dirty="0"/>
              <a:t>5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/>
              <a:t>Base case:  </a:t>
            </a:r>
            <a:r>
              <a:rPr lang="en-US" sz="2400" dirty="0" smtClean="0"/>
              <a:t>P(5) </a:t>
            </a:r>
            <a:r>
              <a:rPr lang="en-US" sz="2400" dirty="0"/>
              <a:t>says </a:t>
            </a:r>
            <a:r>
              <a:rPr lang="en-US" sz="2400" dirty="0" smtClean="0"/>
              <a:t>5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&gt; 3*5+4, or 25 &gt; 19, which </a:t>
            </a:r>
            <a:r>
              <a:rPr lang="en-US" sz="2400" dirty="0"/>
              <a:t>is true.</a:t>
            </a:r>
          </a:p>
          <a:p>
            <a:pPr marL="0" indent="0">
              <a:buNone/>
            </a:pPr>
            <a:r>
              <a:rPr lang="en-US" sz="2400" dirty="0"/>
              <a:t>Assume P(k) is true:  k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&gt; </a:t>
            </a:r>
            <a:r>
              <a:rPr lang="en-US" sz="2400" dirty="0" smtClean="0"/>
              <a:t>3k+4 </a:t>
            </a:r>
            <a:r>
              <a:rPr lang="en-US" sz="2400" dirty="0"/>
              <a:t>for some k &gt;= 5</a:t>
            </a:r>
            <a:r>
              <a:rPr lang="en-US" sz="2400" dirty="0" smtClean="0"/>
              <a:t>.               </a:t>
            </a:r>
            <a:r>
              <a:rPr lang="en-US" sz="2400" dirty="0"/>
              <a:t>(1)</a:t>
            </a:r>
          </a:p>
          <a:p>
            <a:pPr marL="0" indent="0">
              <a:buNone/>
            </a:pPr>
            <a:r>
              <a:rPr lang="en-US" sz="2400" dirty="0"/>
              <a:t>We need to show P(k+1):  </a:t>
            </a:r>
            <a:r>
              <a:rPr lang="en-US" sz="2400" dirty="0" smtClean="0"/>
              <a:t>(k+1)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&gt; </a:t>
            </a:r>
            <a:r>
              <a:rPr lang="en-US" sz="2400" dirty="0" smtClean="0"/>
              <a:t>3(k+1)+4.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T</a:t>
            </a:r>
            <a:r>
              <a:rPr lang="en-US" sz="2400" dirty="0" smtClean="0"/>
              <a:t>he difference between P(k+1) and P(k) is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(k+1)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– k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&gt; 3(k+1)+4 – (3k+4)                               </a:t>
            </a:r>
            <a:r>
              <a:rPr lang="en-US" sz="2400" dirty="0"/>
              <a:t>(2)</a:t>
            </a:r>
          </a:p>
          <a:p>
            <a:pPr marL="0" indent="0">
              <a:buNone/>
            </a:pPr>
            <a:r>
              <a:rPr lang="en-US" sz="2400" dirty="0" smtClean="0"/>
              <a:t>This simplifies to:  2k + 1 &gt; 3k + 3 + 4 – 3k – 4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2k + 1 &gt; 3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2k &gt; –2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k &gt; –1, which we know is true since k &gt;= 5.</a:t>
            </a:r>
          </a:p>
          <a:p>
            <a:pPr marL="0" indent="0">
              <a:buNone/>
            </a:pPr>
            <a:r>
              <a:rPr lang="en-US" sz="2400" dirty="0" smtClean="0"/>
              <a:t>Therefore, by combining (1) and (2), we see that P(n) is true for all n &gt;= 5.</a:t>
            </a:r>
          </a:p>
        </p:txBody>
      </p:sp>
    </p:spTree>
    <p:extLst>
      <p:ext uri="{BB962C8B-B14F-4D97-AF65-F5344CB8AC3E}">
        <p14:creationId xmlns:p14="http://schemas.microsoft.com/office/powerpoint/2010/main" val="2387732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mistake in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are to show that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&gt; n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 for all n &gt;= 20.</a:t>
            </a:r>
            <a:br>
              <a:rPr lang="en-US" sz="2400" dirty="0" smtClean="0"/>
            </a:br>
            <a:r>
              <a:rPr lang="en-US" sz="2400" dirty="0" smtClean="0"/>
              <a:t>Base case:  P(20) says 2</a:t>
            </a:r>
            <a:r>
              <a:rPr lang="en-US" sz="2400" baseline="30000" dirty="0" smtClean="0"/>
              <a:t>20</a:t>
            </a:r>
            <a:r>
              <a:rPr lang="en-US" sz="2400" dirty="0" smtClean="0"/>
              <a:t> &gt; 20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, which is true.</a:t>
            </a:r>
          </a:p>
          <a:p>
            <a:pPr marL="0" indent="0">
              <a:buNone/>
            </a:pPr>
            <a:r>
              <a:rPr lang="en-US" sz="2400" dirty="0" smtClean="0"/>
              <a:t>Assume P(k) is true: 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&gt; k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 for some k &gt;= 20.               (1)</a:t>
            </a:r>
          </a:p>
          <a:p>
            <a:pPr marL="0" indent="0">
              <a:buNone/>
            </a:pPr>
            <a:r>
              <a:rPr lang="en-US" sz="2400" dirty="0" smtClean="0"/>
              <a:t>We need to show P(k+1):  2 </a:t>
            </a:r>
            <a:r>
              <a:rPr lang="en-US" sz="2400" baseline="30000" dirty="0" smtClean="0"/>
              <a:t>k+1</a:t>
            </a:r>
            <a:r>
              <a:rPr lang="en-US" sz="2400" dirty="0" smtClean="0"/>
              <a:t> &gt; (k+1)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Consider their quotient:  2 &gt; ((k+1)/k)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.                          (2)</a:t>
            </a:r>
          </a:p>
          <a:p>
            <a:pPr marL="0" indent="0">
              <a:buNone/>
            </a:pPr>
            <a:r>
              <a:rPr lang="en-US" sz="2400" dirty="0" smtClean="0"/>
              <a:t>This is equivalent to 2 &gt; (1 + 1/k) </a:t>
            </a:r>
            <a:r>
              <a:rPr lang="en-US" sz="2400" baseline="30000" dirty="0" smtClean="0"/>
              <a:t>10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And this becomes:  2 </a:t>
            </a:r>
            <a:r>
              <a:rPr lang="en-US" sz="2400" baseline="30000" dirty="0" smtClean="0"/>
              <a:t>0.1</a:t>
            </a:r>
            <a:r>
              <a:rPr lang="en-US" sz="2400" dirty="0" smtClean="0"/>
              <a:t> &gt; 1 + 1/k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   2 </a:t>
            </a:r>
            <a:r>
              <a:rPr lang="en-US" sz="2400" baseline="30000" dirty="0" smtClean="0"/>
              <a:t>0.1</a:t>
            </a:r>
            <a:r>
              <a:rPr lang="en-US" sz="2400" dirty="0" smtClean="0"/>
              <a:t> – 1 &gt; 1/k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 1/(</a:t>
            </a:r>
            <a:r>
              <a:rPr lang="en-US" sz="2400" dirty="0"/>
              <a:t>2 </a:t>
            </a:r>
            <a:r>
              <a:rPr lang="en-US" sz="2400" baseline="30000" dirty="0"/>
              <a:t>0.1</a:t>
            </a:r>
            <a:r>
              <a:rPr lang="en-US" sz="2400" dirty="0"/>
              <a:t> – 1 </a:t>
            </a:r>
            <a:r>
              <a:rPr lang="en-US" sz="2400" dirty="0" smtClean="0"/>
              <a:t>) &lt; k</a:t>
            </a:r>
          </a:p>
          <a:p>
            <a:pPr marL="0" indent="0">
              <a:buNone/>
            </a:pPr>
            <a:r>
              <a:rPr lang="en-US" sz="2400" dirty="0" smtClean="0"/>
              <a:t>The number </a:t>
            </a:r>
            <a:r>
              <a:rPr lang="en-US" sz="2400" dirty="0"/>
              <a:t>1/(2 </a:t>
            </a:r>
            <a:r>
              <a:rPr lang="en-US" sz="2400" baseline="30000" dirty="0"/>
              <a:t>0.1</a:t>
            </a:r>
            <a:r>
              <a:rPr lang="en-US" sz="2400" dirty="0"/>
              <a:t> – </a:t>
            </a:r>
            <a:r>
              <a:rPr lang="en-US" sz="2400" dirty="0" smtClean="0"/>
              <a:t>1) is about 13.93.  Since k &gt;= 20 this last inequality is satisfied &amp; is equivalent to (2).  Since (1) and (2) are true, multiply them together and we have established P(k+1).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269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 symbol “|” means “divides”.  We say that a | b if there exists some integer k such that </a:t>
            </a:r>
            <a:r>
              <a:rPr lang="en-US" sz="2800" dirty="0" err="1" smtClean="0"/>
              <a:t>ak</a:t>
            </a:r>
            <a:r>
              <a:rPr lang="en-US" sz="2800" dirty="0" smtClean="0"/>
              <a:t> = b.</a:t>
            </a:r>
          </a:p>
          <a:p>
            <a:pPr lvl="1"/>
            <a:r>
              <a:rPr lang="en-US" sz="2400" dirty="0" smtClean="0"/>
              <a:t>Or we can say:  b is a multiple of a.</a:t>
            </a:r>
          </a:p>
          <a:p>
            <a:r>
              <a:rPr lang="en-US" sz="2800" dirty="0" smtClean="0"/>
              <a:t>Let’s use the direct proof technique for divisibility problems.  It will sound like how we worked with even numbers, but more general.</a:t>
            </a:r>
          </a:p>
          <a:p>
            <a:r>
              <a:rPr lang="en-US" sz="2800" dirty="0" smtClean="0"/>
              <a:t>Prove or disprove: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3 divides the sum of any 3 consecutive integers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If a | b and b | c, then a | 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If a | b and a | c, then a | (b + c).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If a | </a:t>
            </a:r>
            <a:r>
              <a:rPr lang="en-US" sz="2400" dirty="0" err="1" smtClean="0"/>
              <a:t>bc</a:t>
            </a:r>
            <a:r>
              <a:rPr lang="en-US" sz="2400" dirty="0" smtClean="0"/>
              <a:t>, then a | b or a | 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If x and y are odd, then 6 | (3x + 3y).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A number is rational if it can be written of the form    a / b, where</a:t>
                </a:r>
              </a:p>
              <a:p>
                <a:pPr lvl="1"/>
                <a:r>
                  <a:rPr lang="en-US" sz="2400" dirty="0" smtClean="0"/>
                  <a:t>a and b are integers</a:t>
                </a:r>
              </a:p>
              <a:p>
                <a:pPr lvl="1"/>
                <a:r>
                  <a:rPr lang="en-US" sz="2400" dirty="0" smtClean="0"/>
                  <a:t>a and b have no common factors</a:t>
                </a:r>
              </a:p>
              <a:p>
                <a:pPr lvl="1"/>
                <a:r>
                  <a:rPr lang="en-US" sz="2400" dirty="0" smtClean="0"/>
                  <a:t>b is not 0</a:t>
                </a:r>
              </a:p>
              <a:p>
                <a:r>
                  <a:rPr lang="en-US" sz="2800" dirty="0" smtClean="0"/>
                  <a:t>Example:  7.5 is rational because we can let a = 15 and b = 2.</a:t>
                </a:r>
              </a:p>
              <a:p>
                <a:r>
                  <a:rPr lang="en-US" sz="2800" dirty="0" smtClean="0"/>
                  <a:t>Irrational numbers also exist.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800" dirty="0" smtClean="0"/>
                  <a:t> is irrational.</a:t>
                </a:r>
              </a:p>
              <a:p>
                <a:r>
                  <a:rPr lang="en-US" sz="2800" dirty="0" smtClean="0"/>
                  <a:t>True or false:  3.14159265358979323846 is rational.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2"/>
                <a:stretch>
                  <a:fillRect l="-1333" t="-1195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opposite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Let’s show that:  if x is rational, then –x is rational.</a:t>
            </a:r>
          </a:p>
          <a:p>
            <a:pPr lvl="1"/>
            <a:r>
              <a:rPr lang="en-US" sz="2400" dirty="0" smtClean="0"/>
              <a:t>Since x is rational, x = a/b where a and b are integers with no common factors, and b is not 0.</a:t>
            </a:r>
          </a:p>
          <a:p>
            <a:pPr lvl="1"/>
            <a:r>
              <a:rPr lang="en-US" sz="2400" dirty="0" smtClean="0"/>
              <a:t>By arithmetic, –x =  –a/b.</a:t>
            </a:r>
          </a:p>
          <a:p>
            <a:pPr lvl="1"/>
            <a:r>
              <a:rPr lang="en-US" sz="2400" dirty="0" smtClean="0"/>
              <a:t>We have to explain why –x satisfies the definition of rational.</a:t>
            </a:r>
          </a:p>
          <a:p>
            <a:pPr lvl="1"/>
            <a:r>
              <a:rPr lang="en-US" sz="2400" dirty="0" smtClean="0"/>
              <a:t>Notice that both –a and b are integers.  </a:t>
            </a:r>
          </a:p>
          <a:p>
            <a:pPr lvl="1"/>
            <a:r>
              <a:rPr lang="en-US" sz="2400" dirty="0" smtClean="0"/>
              <a:t>If a and b have no common factors, then –a and b couldn’t have any common factors either.</a:t>
            </a:r>
          </a:p>
          <a:p>
            <a:pPr lvl="1"/>
            <a:r>
              <a:rPr lang="en-US" sz="2400" dirty="0" smtClean="0"/>
              <a:t>b is still not zero.</a:t>
            </a:r>
          </a:p>
          <a:p>
            <a:pPr lvl="1"/>
            <a:r>
              <a:rPr lang="en-US" sz="2400" dirty="0" smtClean="0"/>
              <a:t>We conclude that –x is rational.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157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x and y are rational, then </a:t>
            </a:r>
            <a:r>
              <a:rPr lang="en-US" sz="2800" dirty="0" err="1"/>
              <a:t>x+y</a:t>
            </a:r>
            <a:r>
              <a:rPr lang="en-US" sz="2800" dirty="0"/>
              <a:t> is rational</a:t>
            </a:r>
          </a:p>
          <a:p>
            <a:pPr lvl="1"/>
            <a:r>
              <a:rPr lang="en-US" sz="2400" dirty="0"/>
              <a:t>According to the definition, </a:t>
            </a:r>
            <a:r>
              <a:rPr lang="en-US" sz="2400" dirty="0" smtClean="0"/>
              <a:t>let x </a:t>
            </a:r>
            <a:r>
              <a:rPr lang="en-US" sz="2400" dirty="0"/>
              <a:t>= a/b and y = c/d.</a:t>
            </a:r>
          </a:p>
          <a:p>
            <a:pPr lvl="1"/>
            <a:r>
              <a:rPr lang="en-US" sz="2400" dirty="0" err="1"/>
              <a:t>x+y</a:t>
            </a:r>
            <a:r>
              <a:rPr lang="en-US" sz="2400" dirty="0"/>
              <a:t> = (ad + </a:t>
            </a:r>
            <a:r>
              <a:rPr lang="en-US" sz="2400" dirty="0" err="1"/>
              <a:t>bc</a:t>
            </a:r>
            <a:r>
              <a:rPr lang="en-US" sz="2400" dirty="0"/>
              <a:t>) / </a:t>
            </a:r>
            <a:r>
              <a:rPr lang="en-US" sz="2400" dirty="0" err="1"/>
              <a:t>bd</a:t>
            </a:r>
            <a:endParaRPr lang="en-US" sz="2400" dirty="0"/>
          </a:p>
          <a:p>
            <a:pPr lvl="1"/>
            <a:r>
              <a:rPr lang="en-US" sz="2400" dirty="0" smtClean="0"/>
              <a:t>Since a, b, c and d are all integers, we can add and multiply integers to obtain more integers.  Thus, (ad +</a:t>
            </a:r>
            <a:r>
              <a:rPr lang="en-US" sz="2400" dirty="0" err="1" smtClean="0"/>
              <a:t>bc</a:t>
            </a:r>
            <a:r>
              <a:rPr lang="en-US" sz="2400" dirty="0" smtClean="0"/>
              <a:t>)  </a:t>
            </a:r>
            <a:r>
              <a:rPr lang="en-US" sz="2400" dirty="0"/>
              <a:t>and </a:t>
            </a:r>
            <a:r>
              <a:rPr lang="en-US" sz="2400" dirty="0" err="1"/>
              <a:t>bd</a:t>
            </a:r>
            <a:r>
              <a:rPr lang="en-US" sz="2400" dirty="0"/>
              <a:t> are </a:t>
            </a:r>
            <a:r>
              <a:rPr lang="en-US" sz="2400" dirty="0" smtClean="0"/>
              <a:t>integers.  </a:t>
            </a:r>
          </a:p>
          <a:p>
            <a:pPr lvl="1"/>
            <a:r>
              <a:rPr lang="en-US" sz="2400" dirty="0" smtClean="0"/>
              <a:t>There is no common factor between (</a:t>
            </a:r>
            <a:r>
              <a:rPr lang="en-US" sz="2400" dirty="0" err="1" smtClean="0"/>
              <a:t>ad+bc</a:t>
            </a:r>
            <a:r>
              <a:rPr lang="en-US" sz="2400" dirty="0" smtClean="0"/>
              <a:t>) and bd.</a:t>
            </a:r>
          </a:p>
          <a:p>
            <a:pPr lvl="1"/>
            <a:r>
              <a:rPr lang="en-US" sz="2400" dirty="0" smtClean="0"/>
              <a:t>Neither b nor d is zero.  Thus, </a:t>
            </a:r>
            <a:r>
              <a:rPr lang="en-US" sz="2400" dirty="0" err="1" smtClean="0"/>
              <a:t>bd</a:t>
            </a:r>
            <a:r>
              <a:rPr lang="en-US" sz="2400" dirty="0" smtClean="0"/>
              <a:t> is not 0.</a:t>
            </a:r>
          </a:p>
          <a:p>
            <a:pPr lvl="1"/>
            <a:r>
              <a:rPr lang="en-US" sz="2400" dirty="0" smtClean="0"/>
              <a:t>Conclusion:  </a:t>
            </a:r>
            <a:r>
              <a:rPr lang="en-US" sz="2400" dirty="0" err="1" smtClean="0"/>
              <a:t>x+y</a:t>
            </a:r>
            <a:r>
              <a:rPr lang="en-US" sz="2400" dirty="0" smtClean="0"/>
              <a:t> satisfies the definition of rational number.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7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Every even integer is two-thirds of some other integer.</a:t>
            </a:r>
          </a:p>
          <a:p>
            <a:endParaRPr lang="en-US" sz="2800" dirty="0"/>
          </a:p>
          <a:p>
            <a:r>
              <a:rPr lang="en-US" sz="2800" dirty="0" smtClean="0"/>
              <a:t>If 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/b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/b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 a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/b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= … = a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/</a:t>
            </a:r>
            <a:r>
              <a:rPr lang="en-US" sz="2800" dirty="0" err="1" smtClean="0"/>
              <a:t>b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= r, then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(a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+a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+…+a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)/(b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+b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+…+</a:t>
            </a:r>
            <a:r>
              <a:rPr lang="en-US" sz="2800" dirty="0" err="1" smtClean="0"/>
              <a:t>b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 = r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[From Yale entrance exam, 1880.]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402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5087</TotalTime>
  <Words>3880</Words>
  <Application>Microsoft Office PowerPoint</Application>
  <PresentationFormat>On-screen Show (4:3)</PresentationFormat>
  <Paragraphs>425</Paragraphs>
  <Slides>41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Cambria Math</vt:lpstr>
      <vt:lpstr>Courier New</vt:lpstr>
      <vt:lpstr>Symbol</vt:lpstr>
      <vt:lpstr>Wingdings</vt:lpstr>
      <vt:lpstr>Office Theme</vt:lpstr>
      <vt:lpstr>Equation</vt:lpstr>
      <vt:lpstr>Direct proof technique</vt:lpstr>
      <vt:lpstr>Technique</vt:lpstr>
      <vt:lpstr>Example direct proof</vt:lpstr>
      <vt:lpstr>Try these</vt:lpstr>
      <vt:lpstr>Divisibility</vt:lpstr>
      <vt:lpstr>Rational</vt:lpstr>
      <vt:lpstr>Rational opposite</vt:lpstr>
      <vt:lpstr>Rational addition</vt:lpstr>
      <vt:lpstr>Try these</vt:lpstr>
      <vt:lpstr>Proof practice</vt:lpstr>
      <vt:lpstr>Floor and ceiling</vt:lpstr>
      <vt:lpstr>Fractions</vt:lpstr>
      <vt:lpstr>Loop iteration formula</vt:lpstr>
      <vt:lpstr>Indirect proof</vt:lpstr>
      <vt:lpstr>Another example</vt:lpstr>
      <vt:lpstr>Irrational addition</vt:lpstr>
      <vt:lpstr>Try these</vt:lpstr>
      <vt:lpstr>Algorithm</vt:lpstr>
      <vt:lpstr>Closer look</vt:lpstr>
      <vt:lpstr>Sequence and series</vt:lpstr>
      <vt:lpstr>Notation</vt:lpstr>
      <vt:lpstr>Applications</vt:lpstr>
      <vt:lpstr>Bernoulli formulas</vt:lpstr>
      <vt:lpstr>Example</vt:lpstr>
      <vt:lpstr>How to check</vt:lpstr>
      <vt:lpstr>Inverse Bernoulli</vt:lpstr>
      <vt:lpstr>Nested loop</vt:lpstr>
      <vt:lpstr>Nested loop #2</vt:lpstr>
      <vt:lpstr>Loop correctness</vt:lpstr>
      <vt:lpstr>Induction</vt:lpstr>
      <vt:lpstr>Type I:  Summations</vt:lpstr>
      <vt:lpstr>Induction</vt:lpstr>
      <vt:lpstr>Type II:  Linear formulas</vt:lpstr>
      <vt:lpstr>Try another</vt:lpstr>
      <vt:lpstr>Type III:  Divisibility</vt:lpstr>
      <vt:lpstr>Alt approach</vt:lpstr>
      <vt:lpstr>Examples</vt:lpstr>
      <vt:lpstr>Type IV:  Inequalities</vt:lpstr>
      <vt:lpstr>Type V:  loop correctness</vt:lpstr>
      <vt:lpstr>Find mistake in proof</vt:lpstr>
      <vt:lpstr>Find mistake in proof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/>
  <cp:lastModifiedBy>Chris Healy</cp:lastModifiedBy>
  <cp:revision>212</cp:revision>
  <dcterms:created xsi:type="dcterms:W3CDTF">2006-08-16T00:00:00Z</dcterms:created>
  <dcterms:modified xsi:type="dcterms:W3CDTF">2020-09-04T11:44:09Z</dcterms:modified>
</cp:coreProperties>
</file>