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" r:id="rId2"/>
    <p:sldId id="321" r:id="rId3"/>
    <p:sldId id="450" r:id="rId4"/>
    <p:sldId id="324" r:id="rId5"/>
    <p:sldId id="325" r:id="rId6"/>
    <p:sldId id="322" r:id="rId7"/>
    <p:sldId id="451" r:id="rId8"/>
    <p:sldId id="323" r:id="rId9"/>
    <p:sldId id="452" r:id="rId10"/>
    <p:sldId id="453" r:id="rId11"/>
    <p:sldId id="454" r:id="rId12"/>
    <p:sldId id="455" r:id="rId13"/>
    <p:sldId id="456" r:id="rId14"/>
    <p:sldId id="457" r:id="rId15"/>
    <p:sldId id="45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61" d="100"/>
          <a:sy n="61" d="100"/>
        </p:scale>
        <p:origin x="-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formal collection of objects, which can be anything</a:t>
            </a:r>
          </a:p>
          <a:p>
            <a:r>
              <a:rPr lang="en-US" sz="2800" dirty="0" smtClean="0"/>
              <a:t>May be finite or infinite</a:t>
            </a:r>
          </a:p>
          <a:p>
            <a:r>
              <a:rPr lang="en-US" sz="2800" dirty="0" smtClean="0"/>
              <a:t>Can be defined by:</a:t>
            </a:r>
          </a:p>
          <a:p>
            <a:pPr lvl="1"/>
            <a:r>
              <a:rPr lang="en-US" sz="2400" dirty="0" smtClean="0"/>
              <a:t>Listing the elements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pPr lvl="1"/>
            <a:r>
              <a:rPr lang="en-US" sz="2400" dirty="0" smtClean="0"/>
              <a:t>Drawing a picture</a:t>
            </a:r>
          </a:p>
          <a:p>
            <a:pPr lvl="1"/>
            <a:r>
              <a:rPr lang="en-US" sz="2400" dirty="0" smtClean="0"/>
              <a:t>Writing a rule defining what is inside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r>
              <a:rPr lang="en-US" sz="2800" dirty="0" smtClean="0"/>
              <a:t>Operations</a:t>
            </a:r>
          </a:p>
          <a:p>
            <a:pPr lvl="1"/>
            <a:r>
              <a:rPr lang="en-US" sz="2400" smtClean="0"/>
              <a:t> </a:t>
            </a:r>
            <a:r>
              <a:rPr lang="en-US" sz="2400" smtClean="0">
                <a:sym typeface="Symbol"/>
              </a:rPr>
              <a:t>    </a:t>
            </a:r>
            <a:r>
              <a:rPr lang="en-US" sz="2400" dirty="0" smtClean="0">
                <a:sym typeface="Symbol"/>
              </a:rPr>
              <a:t>  ’  </a:t>
            </a:r>
            <a:r>
              <a:rPr lang="en-US" sz="2400" smtClean="0">
                <a:sym typeface="Symbol"/>
              </a:rPr>
              <a:t>–    </a:t>
            </a:r>
            <a:r>
              <a:rPr lang="en-US" sz="2400">
                <a:sym typeface="Symbol"/>
              </a:rPr>
              <a:t>=</a:t>
            </a:r>
            <a:endParaRPr lang="en-US" sz="2400" dirty="0" smtClean="0"/>
          </a:p>
          <a:p>
            <a:pPr lvl="1"/>
            <a:r>
              <a:rPr lang="en-US" sz="2400" dirty="0" smtClean="0"/>
              <a:t>Cartesian Product:  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A </a:t>
            </a:r>
            <a:r>
              <a:rPr lang="en-US" sz="2000" dirty="0" smtClean="0">
                <a:solidFill>
                  <a:srgbClr val="FFFF00"/>
                </a:solidFill>
                <a:sym typeface="Symbol"/>
              </a:rPr>
              <a:t> B = { (x, y) | x  A and y  B }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2"/>
            <a:r>
              <a:rPr lang="en-US" sz="2000" dirty="0" smtClean="0"/>
              <a:t>Think of picking food from a menu:  how many possible meals?</a:t>
            </a:r>
          </a:p>
          <a:p>
            <a:r>
              <a:rPr lang="en-US" sz="2800" dirty="0" smtClean="0"/>
              <a:t>The empty set is a subset of every set.  It’s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Shorthand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Occasionally we need to write a large number in binary.  Better to do so as “hexadecimal” – a shorthand that compresses 4 bits in one symbol.</a:t>
            </a:r>
          </a:p>
          <a:p>
            <a:r>
              <a:rPr lang="en-US" sz="2800" smtClean="0"/>
              <a:t>Notation:  begin with “0x” followed by, usually, 8 digits.</a:t>
            </a:r>
          </a:p>
          <a:p>
            <a:r>
              <a:rPr lang="en-US" sz="2800" smtClean="0"/>
              <a:t>Each digit is:  0-9, a-f</a:t>
            </a:r>
          </a:p>
          <a:p>
            <a:pPr lvl="1">
              <a:buFontTx/>
              <a:buNone/>
            </a:pPr>
            <a:r>
              <a:rPr lang="en-US" sz="2400" smtClean="0"/>
              <a:t>a = ten = “1010”			d = thirteen = “1101”</a:t>
            </a:r>
          </a:p>
          <a:p>
            <a:pPr lvl="1">
              <a:buFontTx/>
              <a:buNone/>
            </a:pPr>
            <a:r>
              <a:rPr lang="en-US" sz="2400" smtClean="0"/>
              <a:t>b = eleven = “1011”		e = fourteen = “1110”</a:t>
            </a:r>
          </a:p>
          <a:p>
            <a:pPr lvl="1">
              <a:buFontTx/>
              <a:buNone/>
            </a:pPr>
            <a:r>
              <a:rPr lang="en-US" sz="2400" smtClean="0"/>
              <a:t>c = twelve = “1100”		f = fifteen = “1111”</a:t>
            </a:r>
          </a:p>
          <a:p>
            <a:r>
              <a:rPr lang="en-US" sz="2800" smtClean="0"/>
              <a:t>Example:  What does </a:t>
            </a:r>
            <a:r>
              <a:rPr lang="en-US" sz="2800" smtClean="0">
                <a:solidFill>
                  <a:srgbClr val="FFFF00"/>
                </a:solidFill>
              </a:rPr>
              <a:t>0x7ffc0</a:t>
            </a:r>
            <a:r>
              <a:rPr lang="en-US" sz="2800" smtClean="0"/>
              <a:t> look like in binary?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 operations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directions</a:t>
            </a:r>
          </a:p>
          <a:p>
            <a:pPr lvl="1"/>
            <a:r>
              <a:rPr lang="en-US" sz="2400" dirty="0" smtClean="0"/>
              <a:t>Shift left (&lt;&lt;) basically means to multiply by a power of 2.</a:t>
            </a:r>
          </a:p>
          <a:p>
            <a:pPr lvl="1"/>
            <a:r>
              <a:rPr lang="en-US" sz="2400" dirty="0" smtClean="0"/>
              <a:t>Shift right (&gt;&gt;) essentially divides by a power of 2 and eliminates the remainder.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For example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1 &lt;&lt; 4 </a:t>
            </a:r>
            <a:r>
              <a:rPr lang="en-US" sz="2400" dirty="0" smtClean="0"/>
              <a:t>=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= 16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5 &lt;&lt; 3 </a:t>
            </a:r>
            <a:r>
              <a:rPr lang="en-US" sz="2400" dirty="0" smtClean="0"/>
              <a:t>= 5 *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40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13 &gt;&gt; 1 </a:t>
            </a:r>
            <a:r>
              <a:rPr lang="en-US" sz="2400" dirty="0" smtClean="0"/>
              <a:t>= 13 /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= 6</a:t>
            </a:r>
          </a:p>
          <a:p>
            <a:pPr lvl="1"/>
            <a:endParaRPr lang="en-US" sz="2400" dirty="0" smtClean="0"/>
          </a:p>
          <a:p>
            <a:pPr lvl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use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800" dirty="0" smtClean="0"/>
              <a:t>Let’s suppose we want to use an integer to hold 31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values, representing the days of a month.  We’ll use bit positions 1-31 only.</a:t>
            </a:r>
          </a:p>
          <a:p>
            <a:r>
              <a:rPr lang="en-US" sz="2800" dirty="0" smtClean="0"/>
              <a:t>Start with </a:t>
            </a:r>
            <a:r>
              <a:rPr lang="en-US" sz="2800" dirty="0" err="1" smtClean="0"/>
              <a:t>sept</a:t>
            </a:r>
            <a:r>
              <a:rPr lang="en-US" sz="2800" dirty="0" smtClean="0"/>
              <a:t> = 0, clearing all bits.</a:t>
            </a:r>
          </a:p>
          <a:p>
            <a:r>
              <a:rPr lang="en-US" sz="2800" dirty="0" smtClean="0"/>
              <a:t>To turn on a certain bit, we need to “or with 1”</a:t>
            </a:r>
          </a:p>
          <a:p>
            <a:pPr>
              <a:buFontTx/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solidFill>
                  <a:srgbClr val="FFFF00"/>
                </a:solidFill>
              </a:rPr>
              <a:t>sept</a:t>
            </a:r>
            <a:r>
              <a:rPr lang="en-US" sz="2800" dirty="0" smtClean="0">
                <a:solidFill>
                  <a:srgbClr val="FFFF00"/>
                </a:solidFill>
              </a:rPr>
              <a:t> = </a:t>
            </a:r>
            <a:r>
              <a:rPr lang="en-US" sz="2800" dirty="0" err="1" smtClean="0">
                <a:solidFill>
                  <a:srgbClr val="FFFF00"/>
                </a:solidFill>
              </a:rPr>
              <a:t>sept</a:t>
            </a:r>
            <a:r>
              <a:rPr lang="en-US" sz="2800" dirty="0" smtClean="0">
                <a:solidFill>
                  <a:srgbClr val="FFFF00"/>
                </a:solidFill>
              </a:rPr>
              <a:t> | (1 &lt;&lt; 29)</a:t>
            </a:r>
          </a:p>
          <a:p>
            <a:r>
              <a:rPr lang="en-US" sz="2800" dirty="0" smtClean="0"/>
              <a:t>To turn off a bit, we need to “and with 0”</a:t>
            </a:r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	</a:t>
            </a:r>
            <a:r>
              <a:rPr lang="en-US" sz="2800" dirty="0" err="1" smtClean="0">
                <a:solidFill>
                  <a:srgbClr val="FFFF00"/>
                </a:solidFill>
              </a:rPr>
              <a:t>sept</a:t>
            </a:r>
            <a:r>
              <a:rPr lang="en-US" sz="2800" dirty="0" smtClean="0">
                <a:solidFill>
                  <a:srgbClr val="FFFF00"/>
                </a:solidFill>
              </a:rPr>
              <a:t> = </a:t>
            </a:r>
            <a:r>
              <a:rPr lang="en-US" sz="2800" dirty="0" err="1" smtClean="0">
                <a:solidFill>
                  <a:srgbClr val="FFFF00"/>
                </a:solidFill>
              </a:rPr>
              <a:t>sept</a:t>
            </a:r>
            <a:r>
              <a:rPr lang="en-US" sz="2800" dirty="0" smtClean="0">
                <a:solidFill>
                  <a:srgbClr val="FFFF00"/>
                </a:solidFill>
              </a:rPr>
              <a:t> &amp; ~(1 &lt;&lt; 29)</a:t>
            </a:r>
          </a:p>
          <a:p>
            <a:r>
              <a:rPr lang="en-US" sz="2800" dirty="0" smtClean="0"/>
              <a:t>How would we determine value of just 29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bit?</a:t>
            </a:r>
          </a:p>
          <a:p>
            <a:r>
              <a:rPr lang="en-US" sz="2800" dirty="0" smtClean="0"/>
              <a:t>Multiple bits?  …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Mask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Often we want to inspect/modify more than 1 bit, so we need to create an operand that looks like:</a:t>
            </a:r>
          </a:p>
          <a:p>
            <a:pPr lvl="1"/>
            <a:r>
              <a:rPr lang="en-US" sz="2400" dirty="0" smtClean="0"/>
              <a:t>Ones in middle:  0000000000111110000000</a:t>
            </a:r>
          </a:p>
          <a:p>
            <a:pPr lvl="1"/>
            <a:r>
              <a:rPr lang="en-US" sz="2400" dirty="0" smtClean="0"/>
              <a:t>Zeros in middle:  1111111000001111111111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How?  Two ways</a:t>
            </a:r>
          </a:p>
          <a:p>
            <a:pPr lvl="1"/>
            <a:r>
              <a:rPr lang="en-US" sz="2400" dirty="0" smtClean="0"/>
              <a:t>Can subtract powers of 2</a:t>
            </a:r>
          </a:p>
          <a:p>
            <a:pPr lvl="1"/>
            <a:r>
              <a:rPr lang="en-US" sz="2400" dirty="0" smtClean="0"/>
              <a:t>Use only bitwise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~0	 		… 11111111 11111111</a:t>
            </a:r>
          </a:p>
          <a:p>
            <a:r>
              <a:rPr lang="en-US" sz="2800" dirty="0" smtClean="0"/>
              <a:t>~0 &lt;&lt; 5	 	… 11111111 11100000</a:t>
            </a:r>
          </a:p>
          <a:p>
            <a:r>
              <a:rPr lang="en-US" sz="2800" dirty="0" smtClean="0"/>
              <a:t>~(~0 &lt;&lt; 5)		… 00000000 00011111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~(~0 &lt;&lt; 5) &lt;&lt; 4	… 00000001 11110000</a:t>
            </a:r>
          </a:p>
          <a:p>
            <a:endParaRPr lang="en-US" sz="2800" dirty="0" smtClean="0"/>
          </a:p>
          <a:p>
            <a:r>
              <a:rPr lang="en-US" sz="2800" dirty="0" smtClean="0"/>
              <a:t>And you can invert one more time if needed.</a:t>
            </a:r>
          </a:p>
          <a:p>
            <a:endParaRPr lang="en-US" sz="2800" dirty="0" smtClean="0"/>
          </a:p>
          <a:p>
            <a:r>
              <a:rPr lang="en-US" sz="2800" dirty="0" smtClean="0"/>
              <a:t>How could we write this as a difference of powers of 2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 field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Store more than one value in a variable, to save space.</a:t>
            </a:r>
          </a:p>
          <a:p>
            <a:r>
              <a:rPr lang="en-US" sz="2600" dirty="0" smtClean="0"/>
              <a:t>Example:  date as month-day-year</a:t>
            </a:r>
          </a:p>
          <a:p>
            <a:pPr lvl="1"/>
            <a:r>
              <a:rPr lang="en-US" sz="2600" dirty="0" smtClean="0"/>
              <a:t>How many bits do we need for each?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FontTx/>
              <a:buNone/>
            </a:pPr>
            <a:r>
              <a:rPr lang="en-US" sz="2600" dirty="0" smtClean="0"/>
              <a:t>	</a:t>
            </a:r>
          </a:p>
          <a:p>
            <a:pPr>
              <a:buFontTx/>
              <a:buNone/>
            </a:pPr>
            <a:r>
              <a:rPr lang="en-US" sz="2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date = 0</a:t>
            </a:r>
          </a:p>
          <a:p>
            <a:pPr>
              <a:buFontTx/>
              <a:buNone/>
            </a:pPr>
            <a:r>
              <a:rPr lang="en-US" sz="2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date |= month &lt;&lt; 16</a:t>
            </a:r>
          </a:p>
          <a:p>
            <a:pPr>
              <a:buFontTx/>
              <a:buNone/>
            </a:pPr>
            <a:r>
              <a:rPr lang="en-US" sz="2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date |= day &lt;&lt; 11</a:t>
            </a:r>
          </a:p>
          <a:p>
            <a:pPr>
              <a:buFontTx/>
              <a:buNone/>
            </a:pPr>
            <a:r>
              <a:rPr lang="en-US" sz="2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date |= year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048000"/>
          <a:ext cx="464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Begin with an alphabet </a:t>
            </a:r>
            <a:r>
              <a:rPr lang="el-GR" sz="2800" dirty="0" smtClean="0"/>
              <a:t>Σ</a:t>
            </a:r>
            <a:endParaRPr lang="en-US" sz="2800" dirty="0" smtClean="0"/>
          </a:p>
          <a:p>
            <a:r>
              <a:rPr lang="el-GR" sz="2800" dirty="0" smtClean="0"/>
              <a:t>Σ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= all words with n “letters”</a:t>
            </a:r>
          </a:p>
          <a:p>
            <a:r>
              <a:rPr lang="el-GR" sz="2800" dirty="0" smtClean="0"/>
              <a:t>Σ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 all words of any length, including length 0</a:t>
            </a:r>
          </a:p>
          <a:p>
            <a:r>
              <a:rPr lang="en-US" sz="2800" dirty="0" smtClean="0"/>
              <a:t>* in general means “0 or more instances of”</a:t>
            </a:r>
          </a:p>
          <a:p>
            <a:pPr lvl="1"/>
            <a:r>
              <a:rPr lang="en-US" sz="2400" dirty="0" smtClean="0"/>
              <a:t>0* means all words containing any number of 0’s only</a:t>
            </a:r>
          </a:p>
          <a:p>
            <a:pPr lvl="1"/>
            <a:r>
              <a:rPr lang="en-US" sz="2400" dirty="0" smtClean="0"/>
              <a:t>(0 + 11)* means any </a:t>
            </a:r>
            <a:r>
              <a:rPr lang="en-US" sz="2400" dirty="0" err="1" smtClean="0"/>
              <a:t>concatentations</a:t>
            </a:r>
            <a:r>
              <a:rPr lang="en-US" sz="2400" dirty="0" smtClean="0"/>
              <a:t> of “0” and “11”</a:t>
            </a:r>
          </a:p>
          <a:p>
            <a:r>
              <a:rPr lang="en-US" sz="2800" dirty="0" smtClean="0"/>
              <a:t>“</a:t>
            </a:r>
            <a:r>
              <a:rPr lang="en-US" sz="2800" dirty="0" smtClean="0"/>
              <a:t>language” = any set of words from </a:t>
            </a:r>
            <a:r>
              <a:rPr lang="el-GR" sz="2800" dirty="0" smtClean="0"/>
              <a:t>Σ</a:t>
            </a:r>
            <a:r>
              <a:rPr lang="en-US" sz="2800" baseline="30000" dirty="0" smtClean="0"/>
              <a:t>*</a:t>
            </a:r>
            <a:endParaRPr lang="en-US" sz="2800" dirty="0" smtClean="0"/>
          </a:p>
          <a:p>
            <a:r>
              <a:rPr lang="en-US" sz="2800" dirty="0" smtClean="0"/>
              <a:t>Example:  Let’s say </a:t>
            </a:r>
            <a:r>
              <a:rPr lang="el-GR" sz="2800" dirty="0" smtClean="0"/>
              <a:t>Σ</a:t>
            </a:r>
            <a:r>
              <a:rPr lang="en-US" sz="2800" dirty="0" smtClean="0"/>
              <a:t> = { a, b }.</a:t>
            </a:r>
          </a:p>
          <a:p>
            <a:pPr lvl="1"/>
            <a:r>
              <a:rPr lang="en-US" sz="2400" dirty="0" smtClean="0"/>
              <a:t>L = { </a:t>
            </a:r>
            <a:r>
              <a:rPr lang="el-GR" sz="2400" dirty="0" smtClean="0"/>
              <a:t>ε</a:t>
            </a:r>
            <a:r>
              <a:rPr lang="en-US" sz="2400" dirty="0" smtClean="0"/>
              <a:t>, a, b,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 }  is a language with 7 words.  This language happens to be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0</a:t>
            </a:r>
            <a:r>
              <a:rPr lang="el-GR" sz="2400" dirty="0" smtClean="0"/>
              <a:t> </a:t>
            </a:r>
            <a:r>
              <a:rPr lang="el-GR" sz="2400" dirty="0" smtClean="0">
                <a:sym typeface="Symbol"/>
              </a:rPr>
              <a:t></a:t>
            </a:r>
            <a:r>
              <a:rPr lang="en-US" sz="2400" dirty="0" smtClean="0">
                <a:sym typeface="Symbol"/>
              </a:rPr>
              <a:t>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 smtClean="0">
                <a:sym typeface="Symbol"/>
              </a:rPr>
              <a:t></a:t>
            </a:r>
            <a:r>
              <a:rPr lang="en-US" sz="2400" dirty="0" smtClean="0">
                <a:sym typeface="Symbol"/>
              </a:rPr>
              <a:t>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Example:  set of legal identifiers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Boolean algebras</a:t>
            </a:r>
          </a:p>
          <a:p>
            <a:endParaRPr lang="en-US" sz="2800" dirty="0" smtClean="0"/>
          </a:p>
          <a:p>
            <a:r>
              <a:rPr lang="en-US" sz="2800" dirty="0" smtClean="0"/>
              <a:t>Characteristic value of a set</a:t>
            </a:r>
          </a:p>
          <a:p>
            <a:r>
              <a:rPr lang="en-US" sz="2800" dirty="0" smtClean="0"/>
              <a:t>Bit vectors</a:t>
            </a:r>
          </a:p>
          <a:p>
            <a:pPr lvl="1"/>
            <a:r>
              <a:rPr lang="en-US" sz="2400" dirty="0" smtClean="0"/>
              <a:t>Representation</a:t>
            </a:r>
          </a:p>
          <a:p>
            <a:pPr lvl="1"/>
            <a:r>
              <a:rPr lang="en-US" sz="2400" dirty="0" smtClean="0"/>
              <a:t>Operations</a:t>
            </a:r>
          </a:p>
          <a:p>
            <a:pPr lvl="1"/>
            <a:r>
              <a:rPr lang="en-US" sz="2400" dirty="0" smtClean="0"/>
              <a:t>Use in programming language</a:t>
            </a:r>
          </a:p>
          <a:p>
            <a:pPr lvl="1">
              <a:buNone/>
            </a:pPr>
            <a:r>
              <a:rPr lang="en-US" sz="2400" dirty="0" smtClean="0"/>
              <a:t>	Example:  Vacation program</a:t>
            </a:r>
          </a:p>
          <a:p>
            <a:pPr lvl="1"/>
            <a:r>
              <a:rPr lang="en-US" sz="2400" dirty="0" smtClean="0"/>
              <a:t>Bit masks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 theory and propositional logic are both </a:t>
            </a:r>
            <a:r>
              <a:rPr lang="en-US" sz="2800" dirty="0" err="1" smtClean="0">
                <a:solidFill>
                  <a:srgbClr val="FFFF00"/>
                </a:solidFill>
              </a:rPr>
              <a:t>boolean</a:t>
            </a:r>
            <a:r>
              <a:rPr lang="en-US" sz="2800" dirty="0" smtClean="0">
                <a:solidFill>
                  <a:srgbClr val="FFFF00"/>
                </a:solidFill>
              </a:rPr>
              <a:t> algebras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What do we mean by “an algebra” ?</a:t>
            </a:r>
          </a:p>
          <a:p>
            <a:r>
              <a:rPr lang="en-US" sz="2800" dirty="0" smtClean="0">
                <a:sym typeface="Symbol"/>
              </a:rPr>
              <a:t>Definition of a </a:t>
            </a:r>
            <a:r>
              <a:rPr lang="en-US" sz="2800" dirty="0" err="1" smtClean="0">
                <a:sym typeface="Symbol"/>
              </a:rPr>
              <a:t>boolean</a:t>
            </a:r>
            <a:r>
              <a:rPr lang="en-US" sz="2800" dirty="0" smtClean="0">
                <a:sym typeface="Symbol"/>
              </a:rPr>
              <a:t> algebra:  a mathematical system with values 0 and 1 and operators + and * having these properties:</a:t>
            </a:r>
          </a:p>
          <a:p>
            <a:pPr lvl="1"/>
            <a:r>
              <a:rPr lang="en-US" sz="2400" dirty="0" smtClean="0">
                <a:sym typeface="Symbol"/>
              </a:rPr>
              <a:t>Closure, </a:t>
            </a:r>
            <a:r>
              <a:rPr lang="en-US" sz="2400" dirty="0" err="1" smtClean="0">
                <a:sym typeface="Symbol"/>
              </a:rPr>
              <a:t>Commutativity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Distributivity</a:t>
            </a:r>
            <a:r>
              <a:rPr lang="en-US" sz="2400" dirty="0" smtClean="0">
                <a:sym typeface="Symbol"/>
              </a:rPr>
              <a:t>, identity element, inverse</a:t>
            </a:r>
          </a:p>
          <a:p>
            <a:pPr lvl="1"/>
            <a:endParaRPr lang="en-US" sz="24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Logic and set theory are “subclasses” of </a:t>
            </a:r>
            <a:r>
              <a:rPr lang="en-US" sz="2800" dirty="0" err="1" smtClean="0">
                <a:sym typeface="Symbol"/>
              </a:rPr>
              <a:t>boolean</a:t>
            </a:r>
            <a:r>
              <a:rPr lang="en-US" sz="2800" dirty="0" smtClean="0">
                <a:sym typeface="Symbol"/>
              </a:rPr>
              <a:t> algebra.  They inherit these properties. 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the practical consequence?</a:t>
            </a:r>
          </a:p>
          <a:p>
            <a:r>
              <a:rPr lang="en-US" sz="2800" dirty="0" smtClean="0"/>
              <a:t>Expressions involving set operations are analogous to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expressions.</a:t>
            </a:r>
          </a:p>
          <a:p>
            <a:r>
              <a:rPr lang="en-US" sz="2800" dirty="0" smtClean="0"/>
              <a:t>So, to verify that A </a:t>
            </a:r>
            <a:r>
              <a:rPr lang="en-US" sz="2800" dirty="0" smtClean="0">
                <a:sym typeface="Symbol"/>
              </a:rPr>
              <a:t> (B  C)  (A  B)  (A  C), we can do so by converting it to the corresponding propositional formula, and seeing if it’s a tautology.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a  (b  c) </a:t>
            </a:r>
            <a:r>
              <a:rPr lang="en-US" sz="2800" dirty="0" smtClean="0">
                <a:sym typeface="Wingdings" pitchFamily="2" charset="2"/>
              </a:rPr>
              <a:t> (a </a:t>
            </a:r>
            <a:r>
              <a:rPr lang="en-US" sz="2800" dirty="0" smtClean="0">
                <a:sym typeface="Symbol"/>
              </a:rPr>
              <a:t> b)  (a  c)</a:t>
            </a:r>
          </a:p>
          <a:p>
            <a:r>
              <a:rPr lang="en-US" sz="2800" dirty="0" smtClean="0">
                <a:sym typeface="Symbol"/>
              </a:rPr>
              <a:t>In general, another way to show X  Y is to pick an arbitrary x  X and show why it must be in Y.</a:t>
            </a:r>
          </a:p>
          <a:p>
            <a:pPr lvl="1"/>
            <a:r>
              <a:rPr lang="en-US" sz="2400" dirty="0" smtClean="0">
                <a:sym typeface="Symbol"/>
              </a:rPr>
              <a:t>To show X = Y is done in two parts: 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X  Y  and Y  X</a:t>
            </a:r>
            <a:r>
              <a:rPr lang="en-US" sz="2400" dirty="0" smtClean="0">
                <a:sym typeface="Symbol"/>
              </a:rPr>
              <a:t>.</a:t>
            </a:r>
          </a:p>
          <a:p>
            <a:endParaRPr lang="en-US" sz="28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Often, a set consists of just whole numbers.</a:t>
            </a:r>
          </a:p>
          <a:p>
            <a:pPr lvl="1"/>
            <a:r>
              <a:rPr lang="en-US" sz="2400" dirty="0" smtClean="0"/>
              <a:t>E.g. { 1, 4, 6 }</a:t>
            </a:r>
          </a:p>
          <a:p>
            <a:r>
              <a:rPr lang="en-US" sz="2800" dirty="0" smtClean="0"/>
              <a:t>In this case, it’s convenient to refer to the set by a single numerical value:  the set’s characteristic value.</a:t>
            </a:r>
          </a:p>
          <a:p>
            <a:r>
              <a:rPr lang="en-US" sz="2800" dirty="0" smtClean="0"/>
              <a:t>The value is the sum of all 2</a:t>
            </a:r>
            <a:r>
              <a:rPr lang="en-US" sz="2800" baseline="30000" dirty="0" smtClean="0"/>
              <a:t>i</a:t>
            </a:r>
            <a:r>
              <a:rPr lang="en-US" sz="2800" dirty="0" smtClean="0"/>
              <a:t> where </a:t>
            </a:r>
            <a:r>
              <a:rPr lang="en-US" sz="2800" dirty="0" err="1" smtClean="0"/>
              <a:t>i</a:t>
            </a:r>
            <a:r>
              <a:rPr lang="en-US" sz="2800" dirty="0" smtClean="0"/>
              <a:t> is a number in the set.</a:t>
            </a:r>
          </a:p>
          <a:p>
            <a:pPr lvl="1"/>
            <a:r>
              <a:rPr lang="en-US" sz="2400" dirty="0" smtClean="0"/>
              <a:t>E.g. { 1, 4, 6 } </a:t>
            </a:r>
            <a:r>
              <a:rPr lang="en-US" sz="2400" dirty="0" smtClean="0">
                <a:sym typeface="Wingdings" pitchFamily="2" charset="2"/>
              </a:rPr>
              <a:t> 2</a:t>
            </a:r>
            <a:r>
              <a:rPr lang="en-US" sz="2400" baseline="30000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baseline="30000" dirty="0" smtClean="0"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 + 2</a:t>
            </a:r>
            <a:r>
              <a:rPr lang="en-US" sz="2400" baseline="30000" dirty="0" smtClean="0">
                <a:sym typeface="Wingdings" pitchFamily="2" charset="2"/>
              </a:rPr>
              <a:t>6</a:t>
            </a:r>
            <a:r>
              <a:rPr lang="en-US" sz="2400" dirty="0" smtClean="0">
                <a:sym typeface="Wingdings" pitchFamily="2" charset="2"/>
              </a:rPr>
              <a:t>.  </a:t>
            </a:r>
          </a:p>
          <a:p>
            <a:r>
              <a:rPr lang="en-US" sz="2800" dirty="0" smtClean="0">
                <a:sym typeface="Wingdings" pitchFamily="2" charset="2"/>
              </a:rPr>
              <a:t>The binary representation of this number shows the set!  This is called a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bit vector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5791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operations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400" dirty="0" smtClean="0"/>
              <a:t>Examples</a:t>
            </a:r>
          </a:p>
          <a:p>
            <a:pPr>
              <a:buFontTx/>
              <a:buNone/>
            </a:pPr>
            <a:r>
              <a:rPr lang="en-US" sz="2400" dirty="0" smtClean="0"/>
              <a:t>	   	    10101101				01101011</a:t>
            </a:r>
          </a:p>
          <a:p>
            <a:pPr>
              <a:buFontTx/>
              <a:buNone/>
            </a:pPr>
            <a:r>
              <a:rPr lang="en-US" sz="2400" dirty="0" smtClean="0"/>
              <a:t>	AND    11110000			AND	00011111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Try the same examples with “OR” and “XOR”</a:t>
            </a:r>
          </a:p>
          <a:p>
            <a:r>
              <a:rPr lang="en-US" sz="2400" dirty="0" smtClean="0"/>
              <a:t>Observations:</a:t>
            </a:r>
          </a:p>
          <a:p>
            <a:pPr lvl="1"/>
            <a:r>
              <a:rPr lang="en-US" sz="2400" dirty="0" smtClean="0"/>
              <a:t>What happens when you AND with a 1?  With a 0?</a:t>
            </a:r>
          </a:p>
          <a:p>
            <a:pPr lvl="1"/>
            <a:r>
              <a:rPr lang="en-US" sz="2400" dirty="0" smtClean="0"/>
              <a:t>What about </a:t>
            </a:r>
            <a:r>
              <a:rPr lang="en-US" sz="2400" dirty="0" err="1" smtClean="0"/>
              <a:t>OR’ing</a:t>
            </a:r>
            <a:r>
              <a:rPr lang="en-US" sz="2400" dirty="0" smtClean="0"/>
              <a:t> with a 1 versus a 0?</a:t>
            </a:r>
          </a:p>
          <a:p>
            <a:pPr lvl="1"/>
            <a:r>
              <a:rPr lang="en-US" sz="2400" dirty="0" smtClean="0"/>
              <a:t>What about XOR?</a:t>
            </a:r>
          </a:p>
          <a:p>
            <a:r>
              <a:rPr lang="en-US" sz="2800" dirty="0" smtClean="0"/>
              <a:t>How would we …</a:t>
            </a:r>
          </a:p>
          <a:p>
            <a:pPr lvl="1"/>
            <a:r>
              <a:rPr lang="en-US" sz="2400" dirty="0" smtClean="0"/>
              <a:t>Make the rightmost three bits all 1’s?  All 0’s?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Inside the computer, set operations on bit vectors are very fast.</a:t>
            </a:r>
          </a:p>
          <a:p>
            <a:r>
              <a:rPr lang="en-US" sz="2800" dirty="0" smtClean="0"/>
              <a:t>Notation in C, C++ and Java:      |     &amp;     ^      ~</a:t>
            </a:r>
          </a:p>
          <a:p>
            <a:r>
              <a:rPr lang="en-US" sz="2800" dirty="0" smtClean="0"/>
              <a:t>Let’s look at x = { 1, 4, 6 } and y = { 3, 4, 5 }.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 would you handle subset?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429000"/>
          <a:ext cx="40396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60"/>
                <a:gridCol w="467043"/>
                <a:gridCol w="397193"/>
                <a:gridCol w="351155"/>
                <a:gridCol w="351155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&amp;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^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4038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Blank cells are zero.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number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Value is based on powers of two: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This number equals 128+32+8+4+1 = 173</a:t>
            </a:r>
          </a:p>
          <a:p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r>
              <a:rPr lang="en-US" sz="2800" dirty="0" smtClean="0"/>
              <a:t>Interesting relationship between unary ~ and –</a:t>
            </a:r>
          </a:p>
          <a:p>
            <a:pPr>
              <a:buFontTx/>
              <a:buNone/>
            </a:pPr>
            <a:r>
              <a:rPr lang="en-US" sz="2800" dirty="0" smtClean="0"/>
              <a:t>				</a:t>
            </a:r>
            <a:r>
              <a:rPr lang="en-US" sz="2800" dirty="0" smtClean="0">
                <a:solidFill>
                  <a:srgbClr val="FFFF00"/>
                </a:solidFill>
              </a:rPr>
              <a:t>~n = – (n + 1)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888</Words>
  <Application>Microsoft Office PowerPoint</Application>
  <PresentationFormat>On-screen Show (4:3)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Set</vt:lpstr>
      <vt:lpstr>Sets of strings</vt:lpstr>
      <vt:lpstr>Working with sets</vt:lpstr>
      <vt:lpstr>Properties</vt:lpstr>
      <vt:lpstr>Properties (2)</vt:lpstr>
      <vt:lpstr>Characteristic value</vt:lpstr>
      <vt:lpstr>Logic operations</vt:lpstr>
      <vt:lpstr>Operations</vt:lpstr>
      <vt:lpstr>Binary number</vt:lpstr>
      <vt:lpstr>Shorthand</vt:lpstr>
      <vt:lpstr>Shift operations</vt:lpstr>
      <vt:lpstr>Practical use</vt:lpstr>
      <vt:lpstr>Mask</vt:lpstr>
      <vt:lpstr>Examples</vt:lpstr>
      <vt:lpstr>Bit field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CS Dept</cp:lastModifiedBy>
  <cp:revision>186</cp:revision>
  <dcterms:created xsi:type="dcterms:W3CDTF">2006-08-16T00:00:00Z</dcterms:created>
  <dcterms:modified xsi:type="dcterms:W3CDTF">2013-09-30T14:38:27Z</dcterms:modified>
</cp:coreProperties>
</file>