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26" r:id="rId2"/>
    <p:sldId id="327" r:id="rId3"/>
    <p:sldId id="328" r:id="rId4"/>
    <p:sldId id="329" r:id="rId5"/>
    <p:sldId id="334" r:id="rId6"/>
    <p:sldId id="460" r:id="rId7"/>
    <p:sldId id="461" r:id="rId8"/>
    <p:sldId id="330" r:id="rId9"/>
    <p:sldId id="331" r:id="rId10"/>
    <p:sldId id="332" r:id="rId11"/>
    <p:sldId id="473" r:id="rId12"/>
    <p:sldId id="484" r:id="rId13"/>
    <p:sldId id="482" r:id="rId14"/>
    <p:sldId id="483" r:id="rId15"/>
    <p:sldId id="481" r:id="rId16"/>
    <p:sldId id="472" r:id="rId17"/>
    <p:sldId id="478" r:id="rId18"/>
    <p:sldId id="479" r:id="rId19"/>
    <p:sldId id="480" r:id="rId20"/>
    <p:sldId id="333" r:id="rId21"/>
    <p:sldId id="476" r:id="rId22"/>
    <p:sldId id="477" r:id="rId23"/>
    <p:sldId id="474" r:id="rId24"/>
    <p:sldId id="475" r:id="rId25"/>
    <p:sldId id="462" r:id="rId26"/>
    <p:sldId id="335" r:id="rId27"/>
    <p:sldId id="336" r:id="rId28"/>
    <p:sldId id="337" r:id="rId29"/>
    <p:sldId id="338" r:id="rId30"/>
    <p:sldId id="339" r:id="rId31"/>
    <p:sldId id="463" r:id="rId32"/>
    <p:sldId id="471" r:id="rId33"/>
    <p:sldId id="464" r:id="rId34"/>
    <p:sldId id="465" r:id="rId35"/>
    <p:sldId id="466" r:id="rId36"/>
    <p:sldId id="467" r:id="rId37"/>
    <p:sldId id="468" r:id="rId38"/>
    <p:sldId id="469" r:id="rId39"/>
    <p:sldId id="470" r:id="rId4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68" autoAdjust="0"/>
    <p:restoredTop sz="94669" autoAdjust="0"/>
  </p:normalViewPr>
  <p:slideViewPr>
    <p:cSldViewPr>
      <p:cViewPr varScale="1">
        <p:scale>
          <a:sx n="77" d="100"/>
          <a:sy n="77" d="100"/>
        </p:scale>
        <p:origin x="102" y="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97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AAAA3-5FF4-4748-8159-02F3E4E3EB1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6CF58-E3D1-4DEA-B46F-EB887000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25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3A379AD-1ADA-4AAB-AC62-290A38E75947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DFB5CCB-6940-4C6E-9727-692236C85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58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 … How often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5CCB-6940-4C6E-9727-692236C853B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8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Careful not to double count:  t teams each playing and g games:  total games </a:t>
            </a:r>
            <a:r>
              <a:rPr lang="en-US" dirty="0" err="1" smtClean="0"/>
              <a:t>tg</a:t>
            </a:r>
            <a:r>
              <a:rPr lang="en-US" dirty="0" smtClean="0"/>
              <a:t>/2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5CCB-6940-4C6E-9727-692236C853B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02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two are</a:t>
            </a:r>
            <a:r>
              <a:rPr lang="en-US" baseline="0" dirty="0" smtClean="0"/>
              <a:t> anagrams!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5CCB-6940-4C6E-9727-692236C853B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48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expected values add, but not the probabilities.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5CCB-6940-4C6E-9727-692236C853B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02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don’t need to memorize the log formula because it’s </a:t>
            </a:r>
            <a:r>
              <a:rPr lang="en-US" smtClean="0"/>
              <a:t>algebraically</a:t>
            </a:r>
            <a:r>
              <a:rPr lang="en-US" baseline="0" smtClean="0"/>
              <a:t> equivalent to 1-(1-p)^n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5CCB-6940-4C6E-9727-692236C853B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94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“value” could be money, or a score in a game,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5CCB-6940-4C6E-9727-692236C853B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70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</a:t>
            </a:r>
            <a:r>
              <a:rPr lang="en-US" baseline="0" dirty="0" smtClean="0"/>
              <a:t> half of the lottery’s revenue goes to prizes.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5CCB-6940-4C6E-9727-692236C853B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18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</a:t>
            </a:r>
            <a:r>
              <a:rPr lang="en-US" baseline="0" dirty="0" smtClean="0"/>
              <a:t> to a Price Is Right game.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5CCB-6940-4C6E-9727-692236C853B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8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Often in CS we need to</a:t>
            </a:r>
          </a:p>
          <a:p>
            <a:pPr lvl="1"/>
            <a:r>
              <a:rPr lang="en-US" sz="2400" dirty="0" smtClean="0"/>
              <a:t>Enumerate/account for all possibilities of something, such as:</a:t>
            </a:r>
          </a:p>
          <a:p>
            <a:pPr lvl="2"/>
            <a:r>
              <a:rPr lang="en-US" dirty="0" smtClean="0"/>
              <a:t>generating passwords</a:t>
            </a:r>
          </a:p>
          <a:p>
            <a:pPr lvl="2"/>
            <a:r>
              <a:rPr lang="en-US" dirty="0" smtClean="0"/>
              <a:t>exhaustive testing of an algorithm</a:t>
            </a:r>
          </a:p>
          <a:p>
            <a:pPr lvl="1"/>
            <a:r>
              <a:rPr lang="en-US" sz="2400" dirty="0" smtClean="0"/>
              <a:t>Calculate a probability</a:t>
            </a:r>
          </a:p>
          <a:p>
            <a:r>
              <a:rPr lang="en-US" sz="2800" dirty="0" smtClean="0"/>
              <a:t>In general, there are two ways to count:</a:t>
            </a:r>
          </a:p>
          <a:p>
            <a:pPr lvl="1"/>
            <a:r>
              <a:rPr lang="en-US" sz="2400" dirty="0" smtClean="0"/>
              <a:t>Chicken method </a:t>
            </a:r>
            <a:r>
              <a:rPr lang="en-US" sz="2400" dirty="0" smtClean="0">
                <a:sym typeface="Wingdings" pitchFamily="2" charset="2"/>
              </a:rPr>
              <a:t>  We’ll get an answer eventually, but we won’t necessarily understand why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Analytically   but we need to learn some rules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the wording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Sometimes we want “at least” or “at most”</a:t>
            </a:r>
          </a:p>
          <a:p>
            <a:pPr lvl="1"/>
            <a:r>
              <a:rPr lang="en-US" sz="2400" dirty="0" smtClean="0"/>
              <a:t>How many ways to choose at least 5 from a set of 7?</a:t>
            </a:r>
          </a:p>
          <a:p>
            <a:pPr lvl="1"/>
            <a:r>
              <a:rPr lang="en-US" sz="2400" dirty="0" smtClean="0"/>
              <a:t>At most 3 from a set of 10?</a:t>
            </a:r>
          </a:p>
          <a:p>
            <a:pPr lvl="1"/>
            <a:r>
              <a:rPr lang="en-US" sz="2400" dirty="0" smtClean="0"/>
              <a:t>At least 2 from a set of 10…  easier to enumerate the cases we exclude.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Are objects/categories distinguishable?</a:t>
            </a:r>
          </a:p>
          <a:p>
            <a:pPr lvl="1"/>
            <a:r>
              <a:rPr lang="en-US" sz="2400" dirty="0" smtClean="0"/>
              <a:t>“two teams” may be indistinguishable</a:t>
            </a:r>
          </a:p>
          <a:p>
            <a:pPr lvl="1"/>
            <a:r>
              <a:rPr lang="en-US" sz="2400" dirty="0" smtClean="0"/>
              <a:t>Selecting cards from a deck:  almost always the order that we deal cards does not matter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On their lunch break, the 7 Dwarves enter a canteen and sit at 3 small tables.  The tables can seat 3, 2, and 2.  How many ways can the Dwarves decide where to sit?  Assume that the tables and chairs are not otherwise distinguishable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Can you name all 7 dwarves?</a:t>
            </a:r>
            <a:endParaRPr lang="en-US" sz="2400" dirty="0" smtClean="0"/>
          </a:p>
          <a:p>
            <a:endParaRPr lang="en-US" sz="2800" dirty="0"/>
          </a:p>
          <a:p>
            <a:r>
              <a:rPr lang="en-US" sz="2800" dirty="0" smtClean="0"/>
              <a:t>12 horses are in a race.  A trifecta means you identify which ones came in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,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,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in the correct order.  What is the probability that your bet is a trifecta, if your bet and the race outcome are random?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604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mistake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From a group of 8 men and 10 women we want to select 4 people, at least 2 of whom are women.  First choose 2 women:  C(10, 2).  Then, the other 2 people can be anyone we didn’t already choose:  C(16, 2).</a:t>
            </a:r>
          </a:p>
          <a:p>
            <a:endParaRPr lang="en-US" sz="2800" dirty="0"/>
          </a:p>
          <a:p>
            <a:r>
              <a:rPr lang="en-US" sz="2800" dirty="0" smtClean="0"/>
              <a:t>Let’s illustrate with smaller numbers:  A &amp; B are men, and C &amp; D are women.  We want 2 people, at least 1 is a woman.  Would we say C(2, 1) C(3, 1)?</a:t>
            </a:r>
          </a:p>
          <a:p>
            <a:endParaRPr lang="en-US" sz="2800" dirty="0"/>
          </a:p>
          <a:p>
            <a:r>
              <a:rPr lang="en-US" sz="2800" dirty="0" smtClean="0"/>
              <a:t>What is the proper approach?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596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Overlapping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Suppose A and B are two sets.  Some elements are in both sets.</a:t>
            </a:r>
          </a:p>
          <a:p>
            <a:r>
              <a:rPr lang="en-US" sz="2800" dirty="0" smtClean="0"/>
              <a:t>Both (and) means A </a:t>
            </a:r>
            <a:r>
              <a:rPr lang="en-US" sz="2800" dirty="0" smtClean="0">
                <a:sym typeface="Symbol"/>
              </a:rPr>
              <a:t> B.</a:t>
            </a:r>
          </a:p>
          <a:p>
            <a:r>
              <a:rPr lang="en-US" sz="2800" dirty="0" smtClean="0"/>
              <a:t>Neither means (A </a:t>
            </a:r>
            <a:r>
              <a:rPr lang="en-US" sz="2800" dirty="0" smtClean="0">
                <a:sym typeface="Symbol"/>
              </a:rPr>
              <a:t> B</a:t>
            </a:r>
            <a:r>
              <a:rPr lang="en-US" sz="2800" dirty="0" smtClean="0"/>
              <a:t>)’.</a:t>
            </a:r>
            <a:endParaRPr lang="en-US" sz="2800" dirty="0"/>
          </a:p>
          <a:p>
            <a:r>
              <a:rPr lang="en-US" sz="2800" dirty="0" smtClean="0"/>
              <a:t>Or means </a:t>
            </a:r>
            <a:r>
              <a:rPr lang="en-US" sz="2800" dirty="0"/>
              <a:t>(A </a:t>
            </a:r>
            <a:r>
              <a:rPr lang="en-US" sz="2800" dirty="0">
                <a:sym typeface="Symbol"/>
              </a:rPr>
              <a:t> </a:t>
            </a:r>
            <a:r>
              <a:rPr lang="en-US" sz="2800" dirty="0" smtClean="0">
                <a:sym typeface="Symbol"/>
              </a:rPr>
              <a:t>B).  “Inclusion-exclusion”</a:t>
            </a:r>
            <a:endParaRPr lang="en-US" sz="2800" dirty="0" smtClean="0"/>
          </a:p>
          <a:p>
            <a:pPr lvl="1"/>
            <a:r>
              <a:rPr lang="en-US" sz="2400" dirty="0" smtClean="0"/>
              <a:t>Calculate like this:  </a:t>
            </a:r>
            <a:r>
              <a:rPr lang="en-US" sz="2400" dirty="0" smtClean="0">
                <a:solidFill>
                  <a:srgbClr val="FFFF00"/>
                </a:solidFill>
              </a:rPr>
              <a:t>n(A </a:t>
            </a:r>
            <a:r>
              <a:rPr lang="en-US" sz="2400" dirty="0">
                <a:solidFill>
                  <a:srgbClr val="FFFF00"/>
                </a:solidFill>
                <a:sym typeface="Symbol"/>
              </a:rPr>
              <a:t> B</a:t>
            </a:r>
            <a:r>
              <a:rPr lang="en-US" sz="2400" dirty="0" smtClean="0">
                <a:solidFill>
                  <a:srgbClr val="FFFF00"/>
                </a:solidFill>
                <a:sym typeface="Symbol"/>
              </a:rPr>
              <a:t>) = n(A) + n(B) – n(</a:t>
            </a:r>
            <a:r>
              <a:rPr lang="en-US" sz="2400" dirty="0">
                <a:solidFill>
                  <a:srgbClr val="FFFF00"/>
                </a:solidFill>
              </a:rPr>
              <a:t>A </a:t>
            </a:r>
            <a:r>
              <a:rPr lang="en-US" sz="2400" dirty="0">
                <a:solidFill>
                  <a:srgbClr val="FFFF00"/>
                </a:solidFill>
                <a:sym typeface="Symbol"/>
              </a:rPr>
              <a:t> </a:t>
            </a:r>
            <a:r>
              <a:rPr lang="en-US" sz="2400" dirty="0" smtClean="0">
                <a:solidFill>
                  <a:srgbClr val="FFFF00"/>
                </a:solidFill>
                <a:sym typeface="Symbol"/>
              </a:rPr>
              <a:t>B)</a:t>
            </a:r>
            <a:r>
              <a:rPr lang="en-US" sz="2400" dirty="0" smtClean="0">
                <a:sym typeface="Symbol"/>
              </a:rPr>
              <a:t>.</a:t>
            </a:r>
          </a:p>
          <a:p>
            <a:pPr lvl="1"/>
            <a:r>
              <a:rPr lang="en-US" sz="2400" dirty="0" smtClean="0">
                <a:sym typeface="Symbol"/>
              </a:rPr>
              <a:t>However, sometimes n(</a:t>
            </a:r>
            <a:r>
              <a:rPr lang="en-US" sz="2400" dirty="0" smtClean="0"/>
              <a:t>A </a:t>
            </a:r>
            <a:r>
              <a:rPr lang="en-US" sz="2400" dirty="0">
                <a:sym typeface="Symbol"/>
              </a:rPr>
              <a:t> </a:t>
            </a:r>
            <a:r>
              <a:rPr lang="en-US" sz="2400" dirty="0" smtClean="0">
                <a:sym typeface="Symbol"/>
              </a:rPr>
              <a:t>B) = 0 because A and B are </a:t>
            </a:r>
            <a:r>
              <a:rPr lang="en-US" sz="2400" dirty="0" smtClean="0">
                <a:solidFill>
                  <a:srgbClr val="FFFF00"/>
                </a:solidFill>
                <a:sym typeface="Symbol"/>
              </a:rPr>
              <a:t>mutually exclusive</a:t>
            </a:r>
            <a:r>
              <a:rPr lang="en-US" sz="2400" dirty="0" smtClean="0">
                <a:sym typeface="Symbol"/>
              </a:rPr>
              <a:t>.</a:t>
            </a:r>
          </a:p>
          <a:p>
            <a:r>
              <a:rPr lang="en-US" sz="2800" dirty="0" smtClean="0">
                <a:sym typeface="Symbol"/>
              </a:rPr>
              <a:t>Examples:</a:t>
            </a:r>
            <a:endParaRPr lang="en-US" sz="2800" dirty="0"/>
          </a:p>
          <a:p>
            <a:pPr lvl="1"/>
            <a:r>
              <a:rPr lang="en-US" sz="2400" dirty="0" smtClean="0"/>
              <a:t>Selecting a king </a:t>
            </a:r>
            <a:r>
              <a:rPr lang="en-US" sz="2400" dirty="0"/>
              <a:t>or club</a:t>
            </a:r>
          </a:p>
          <a:p>
            <a:pPr lvl="1"/>
            <a:r>
              <a:rPr lang="en-US" sz="2400" dirty="0" smtClean="0"/>
              <a:t>Selecting a number card or red</a:t>
            </a:r>
          </a:p>
          <a:p>
            <a:pPr lvl="1"/>
            <a:r>
              <a:rPr lang="en-US" sz="2400" dirty="0" smtClean="0"/>
              <a:t>Selecting a king or ace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9587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sets versus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You just saw:</a:t>
            </a:r>
          </a:p>
          <a:p>
            <a:pPr marL="0" indent="0">
              <a:buNone/>
            </a:pPr>
            <a:r>
              <a:rPr lang="en-US" sz="2800" dirty="0"/>
              <a:t>n(A </a:t>
            </a:r>
            <a:r>
              <a:rPr lang="en-US" sz="2800" dirty="0">
                <a:sym typeface="Symbol"/>
              </a:rPr>
              <a:t> B) = n(A) + n(B) – n(</a:t>
            </a:r>
            <a:r>
              <a:rPr lang="en-US" sz="2800" dirty="0"/>
              <a:t>A </a:t>
            </a:r>
            <a:r>
              <a:rPr lang="en-US" sz="2800" dirty="0">
                <a:sym typeface="Symbol"/>
              </a:rPr>
              <a:t> B</a:t>
            </a:r>
            <a:r>
              <a:rPr lang="en-US" sz="2800" dirty="0" smtClean="0">
                <a:sym typeface="Symbol"/>
              </a:rPr>
              <a:t>).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Three sets: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n(A </a:t>
            </a:r>
            <a:r>
              <a:rPr lang="en-US" sz="2800" dirty="0">
                <a:solidFill>
                  <a:srgbClr val="FFFF00"/>
                </a:solidFill>
                <a:sym typeface="Symbol"/>
              </a:rPr>
              <a:t> </a:t>
            </a:r>
            <a:r>
              <a:rPr lang="en-US" sz="2800" dirty="0" smtClean="0">
                <a:solidFill>
                  <a:srgbClr val="FFFF00"/>
                </a:solidFill>
                <a:sym typeface="Symbol"/>
              </a:rPr>
              <a:t>B  C) </a:t>
            </a:r>
            <a:r>
              <a:rPr lang="en-US" sz="2800" dirty="0">
                <a:solidFill>
                  <a:srgbClr val="FFFF00"/>
                </a:solidFill>
                <a:sym typeface="Symbol"/>
              </a:rPr>
              <a:t>= n(A) + n(B) </a:t>
            </a:r>
            <a:r>
              <a:rPr lang="en-US" sz="2800" dirty="0" smtClean="0">
                <a:solidFill>
                  <a:srgbClr val="FFFF00"/>
                </a:solidFill>
                <a:sym typeface="Symbol"/>
              </a:rPr>
              <a:t>+ n(C)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  <a:sym typeface="Symbol"/>
              </a:rPr>
              <a:t>	</a:t>
            </a:r>
            <a:r>
              <a:rPr lang="en-US" sz="2800" dirty="0" smtClean="0">
                <a:solidFill>
                  <a:srgbClr val="FFFF00"/>
                </a:solidFill>
                <a:sym typeface="Symbol"/>
              </a:rPr>
              <a:t>	– </a:t>
            </a:r>
            <a:r>
              <a:rPr lang="en-US" sz="2800" dirty="0">
                <a:solidFill>
                  <a:srgbClr val="FFFF00"/>
                </a:solidFill>
                <a:sym typeface="Symbol"/>
              </a:rPr>
              <a:t>n(</a:t>
            </a:r>
            <a:r>
              <a:rPr lang="en-US" sz="2800" dirty="0">
                <a:solidFill>
                  <a:srgbClr val="FFFF00"/>
                </a:solidFill>
              </a:rPr>
              <a:t>A </a:t>
            </a:r>
            <a:r>
              <a:rPr lang="en-US" sz="2800" dirty="0">
                <a:solidFill>
                  <a:srgbClr val="FFFF00"/>
                </a:solidFill>
                <a:sym typeface="Symbol"/>
              </a:rPr>
              <a:t> B</a:t>
            </a:r>
            <a:r>
              <a:rPr lang="en-US" sz="2800" dirty="0" smtClean="0">
                <a:solidFill>
                  <a:srgbClr val="FFFF00"/>
                </a:solidFill>
                <a:sym typeface="Symbol"/>
              </a:rPr>
              <a:t>) </a:t>
            </a:r>
            <a:r>
              <a:rPr lang="en-US" sz="2800" dirty="0">
                <a:solidFill>
                  <a:srgbClr val="FFFF00"/>
                </a:solidFill>
                <a:sym typeface="Symbol"/>
              </a:rPr>
              <a:t>– </a:t>
            </a:r>
            <a:r>
              <a:rPr lang="en-US" sz="2800" dirty="0" smtClean="0">
                <a:solidFill>
                  <a:srgbClr val="FFFF00"/>
                </a:solidFill>
                <a:sym typeface="Symbol"/>
              </a:rPr>
              <a:t>n(B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rgbClr val="FFFF00"/>
                </a:solidFill>
                <a:sym typeface="Symbol"/>
              </a:rPr>
              <a:t> </a:t>
            </a:r>
            <a:r>
              <a:rPr lang="en-US" sz="2800" dirty="0" smtClean="0">
                <a:solidFill>
                  <a:srgbClr val="FFFF00"/>
                </a:solidFill>
                <a:sym typeface="Symbol"/>
              </a:rPr>
              <a:t>C) – </a:t>
            </a:r>
            <a:r>
              <a:rPr lang="en-US" sz="2800" dirty="0">
                <a:solidFill>
                  <a:srgbClr val="FFFF00"/>
                </a:solidFill>
                <a:sym typeface="Symbol"/>
              </a:rPr>
              <a:t>n(</a:t>
            </a:r>
            <a:r>
              <a:rPr lang="en-US" sz="2800" dirty="0">
                <a:solidFill>
                  <a:srgbClr val="FFFF00"/>
                </a:solidFill>
              </a:rPr>
              <a:t>A </a:t>
            </a:r>
            <a:r>
              <a:rPr lang="en-US" sz="2800" dirty="0">
                <a:solidFill>
                  <a:srgbClr val="FFFF00"/>
                </a:solidFill>
                <a:sym typeface="Symbol"/>
              </a:rPr>
              <a:t> </a:t>
            </a:r>
            <a:r>
              <a:rPr lang="en-US" sz="2800" dirty="0" smtClean="0">
                <a:solidFill>
                  <a:srgbClr val="FFFF00"/>
                </a:solidFill>
                <a:sym typeface="Symbol"/>
              </a:rPr>
              <a:t>C) </a:t>
            </a:r>
            <a:endParaRPr lang="en-US" sz="28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		+ n(</a:t>
            </a:r>
            <a:r>
              <a:rPr lang="en-US" sz="2800" dirty="0">
                <a:solidFill>
                  <a:srgbClr val="FFFF00"/>
                </a:solidFill>
                <a:sym typeface="Symbol"/>
              </a:rPr>
              <a:t>A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rgbClr val="FFFF00"/>
                </a:solidFill>
                <a:sym typeface="Symbol"/>
              </a:rPr>
              <a:t> </a:t>
            </a:r>
            <a:r>
              <a:rPr lang="en-US" sz="2800" dirty="0" smtClean="0">
                <a:solidFill>
                  <a:srgbClr val="FFFF00"/>
                </a:solidFill>
                <a:sym typeface="Symbol"/>
              </a:rPr>
              <a:t>B</a:t>
            </a:r>
            <a:r>
              <a:rPr lang="en-US" sz="2800" dirty="0">
                <a:solidFill>
                  <a:srgbClr val="FFFF00"/>
                </a:solidFill>
                <a:sym typeface="Symbol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sym typeface="Symbol"/>
              </a:rPr>
              <a:t> C) </a:t>
            </a:r>
            <a:endParaRPr lang="en-US" sz="28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ym typeface="Symbol"/>
              </a:rPr>
              <a:t> </a:t>
            </a:r>
          </a:p>
          <a:p>
            <a:pPr marL="0" indent="0">
              <a:buNone/>
            </a:pPr>
            <a:r>
              <a:rPr lang="en-US" sz="2800" dirty="0" smtClean="0">
                <a:sym typeface="Symbol"/>
              </a:rPr>
              <a:t>See the pattern?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7445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ordinary 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There are 36 possible outcomes of rolling two dice, whose faces are numbered 1-6.</a:t>
            </a:r>
          </a:p>
          <a:p>
            <a:r>
              <a:rPr lang="en-US" sz="2800" dirty="0" smtClean="0"/>
              <a:t>We’re often interested in the sum, which could range from 2-12.  For example, the probability of getting 9.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460791"/>
              </p:ext>
            </p:extLst>
          </p:nvPr>
        </p:nvGraphicFramePr>
        <p:xfrm>
          <a:off x="2743200" y="3733800"/>
          <a:ext cx="3138227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618">
                  <a:extLst>
                    <a:ext uri="{9D8B030D-6E8A-4147-A177-3AD203B41FA5}">
                      <a16:colId xmlns:a16="http://schemas.microsoft.com/office/drawing/2014/main" val="2786094267"/>
                    </a:ext>
                  </a:extLst>
                </a:gridCol>
                <a:gridCol w="343617">
                  <a:extLst>
                    <a:ext uri="{9D8B030D-6E8A-4147-A177-3AD203B41FA5}">
                      <a16:colId xmlns:a16="http://schemas.microsoft.com/office/drawing/2014/main" val="164304387"/>
                    </a:ext>
                  </a:extLst>
                </a:gridCol>
                <a:gridCol w="343617">
                  <a:extLst>
                    <a:ext uri="{9D8B030D-6E8A-4147-A177-3AD203B41FA5}">
                      <a16:colId xmlns:a16="http://schemas.microsoft.com/office/drawing/2014/main" val="2062923329"/>
                    </a:ext>
                  </a:extLst>
                </a:gridCol>
                <a:gridCol w="468148">
                  <a:extLst>
                    <a:ext uri="{9D8B030D-6E8A-4147-A177-3AD203B41FA5}">
                      <a16:colId xmlns:a16="http://schemas.microsoft.com/office/drawing/2014/main" val="165404899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9796037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452676754"/>
                    </a:ext>
                  </a:extLst>
                </a:gridCol>
                <a:gridCol w="623627">
                  <a:extLst>
                    <a:ext uri="{9D8B030D-6E8A-4147-A177-3AD203B41FA5}">
                      <a16:colId xmlns:a16="http://schemas.microsoft.com/office/drawing/2014/main" val="2756467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28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7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23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7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8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7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9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4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7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9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63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7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9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11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24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7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9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12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894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087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Sometimes it’s easier to find the probability that an even will NOT happen, and then subtract from 1.</a:t>
            </a:r>
          </a:p>
          <a:p>
            <a:r>
              <a:rPr lang="en-US" sz="2800" dirty="0" smtClean="0"/>
              <a:t>Ex.  Suppose we roll 5 dice, as in </a:t>
            </a:r>
            <a:r>
              <a:rPr lang="en-US" sz="2800" dirty="0" err="1" smtClean="0"/>
              <a:t>Yahtzee</a:t>
            </a:r>
            <a:r>
              <a:rPr lang="en-US" sz="2800" dirty="0" smtClean="0"/>
              <a:t>.</a:t>
            </a:r>
          </a:p>
          <a:p>
            <a:pPr lvl="1"/>
            <a:r>
              <a:rPr lang="en-US" sz="2000" dirty="0" smtClean="0"/>
              <a:t>P(all sixes) = 1/7776</a:t>
            </a:r>
          </a:p>
          <a:p>
            <a:pPr lvl="1"/>
            <a:r>
              <a:rPr lang="en-US" sz="2000" dirty="0" smtClean="0"/>
              <a:t>P(didn’t get all sixes) = 1 – 1/7776</a:t>
            </a:r>
          </a:p>
          <a:p>
            <a:pPr lvl="1"/>
            <a:r>
              <a:rPr lang="en-US" sz="2000" dirty="0" smtClean="0"/>
              <a:t>P(1000 tries, didn’t get all sixes) = (1 – 1/7776)</a:t>
            </a:r>
            <a:r>
              <a:rPr lang="en-US" sz="2000" baseline="30000" dirty="0" smtClean="0"/>
              <a:t>1000</a:t>
            </a:r>
          </a:p>
          <a:p>
            <a:pPr lvl="1"/>
            <a:r>
              <a:rPr lang="en-US" sz="2000" dirty="0" smtClean="0"/>
              <a:t>P(1000 tries, got all sixes </a:t>
            </a:r>
            <a:r>
              <a:rPr lang="en-US" sz="2000" dirty="0" smtClean="0">
                <a:solidFill>
                  <a:srgbClr val="FFFF00"/>
                </a:solidFill>
              </a:rPr>
              <a:t>at least once</a:t>
            </a:r>
            <a:r>
              <a:rPr lang="en-US" sz="2000" dirty="0" smtClean="0"/>
              <a:t>) = 1 – (1 – 1/7776)</a:t>
            </a:r>
            <a:r>
              <a:rPr lang="en-US" sz="2000" baseline="30000" dirty="0" smtClean="0"/>
              <a:t>1000</a:t>
            </a:r>
            <a:endParaRPr lang="en-US" sz="2000" dirty="0" smtClean="0"/>
          </a:p>
          <a:p>
            <a:endParaRPr lang="en-US" sz="2800" dirty="0" smtClean="0"/>
          </a:p>
          <a:p>
            <a:r>
              <a:rPr lang="en-US" sz="2800" dirty="0" smtClean="0"/>
              <a:t>Ex.  The “birthday problem.”  In a group of n people:</a:t>
            </a:r>
          </a:p>
          <a:p>
            <a:pPr lvl="1"/>
            <a:r>
              <a:rPr lang="en-US" sz="2000" dirty="0" smtClean="0"/>
              <a:t>Let p = probability that at least two of them have the same birthday.</a:t>
            </a:r>
          </a:p>
          <a:p>
            <a:pPr lvl="1"/>
            <a:r>
              <a:rPr lang="en-US" sz="2000" dirty="0" smtClean="0"/>
              <a:t>Then, 1 – p = probability that everyone has a different birthday.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35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Suppose an event occurs n times, and has a probability of p of occurring.  </a:t>
            </a:r>
          </a:p>
          <a:p>
            <a:pPr lvl="1"/>
            <a:r>
              <a:rPr lang="en-US" sz="2400" dirty="0" smtClean="0"/>
              <a:t>For example, a weekly raffle.  Each week, your ticket has a 1/100 chance of winning.  If you play twice, are your chances of winning 2/100 ?</a:t>
            </a:r>
          </a:p>
          <a:p>
            <a:pPr lvl="1"/>
            <a:r>
              <a:rPr lang="en-US" sz="2400" dirty="0" smtClean="0"/>
              <a:t>Playing twice:  4 possible outcomes:  win-win, win-lose, lose-win, lose-lose.  We just want to avoid lose-lose.</a:t>
            </a:r>
          </a:p>
          <a:p>
            <a:r>
              <a:rPr lang="en-US" sz="2800" dirty="0" smtClean="0"/>
              <a:t>Your goal is to win at least once.  This probability is      </a:t>
            </a:r>
            <a:r>
              <a:rPr lang="en-US" sz="2800" dirty="0" smtClean="0">
                <a:solidFill>
                  <a:srgbClr val="FFFF00"/>
                </a:solidFill>
              </a:rPr>
              <a:t>1 – (1 – p) </a:t>
            </a:r>
            <a:r>
              <a:rPr lang="en-US" sz="2800" baseline="30000" dirty="0" smtClean="0">
                <a:solidFill>
                  <a:srgbClr val="FFFF00"/>
                </a:solidFill>
              </a:rPr>
              <a:t>n</a:t>
            </a:r>
          </a:p>
          <a:p>
            <a:pPr lvl="1"/>
            <a:r>
              <a:rPr lang="en-US" sz="2400" dirty="0" smtClean="0"/>
              <a:t>Raffle example:  formula becomes 1 – 0.99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, which approaches but never reaches 1.</a:t>
            </a:r>
          </a:p>
        </p:txBody>
      </p:sp>
    </p:spTree>
    <p:extLst>
      <p:ext uri="{BB962C8B-B14F-4D97-AF65-F5344CB8AC3E}">
        <p14:creationId xmlns:p14="http://schemas.microsoft.com/office/powerpoint/2010/main" val="128045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event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many times do we need to play a game to achieve a certain threshold probability T?</a:t>
            </a:r>
          </a:p>
          <a:p>
            <a:pPr lvl="1"/>
            <a:r>
              <a:rPr lang="en-US" sz="2400" dirty="0" smtClean="0"/>
              <a:t>Since a 100% probability is impossible, we may want a result of 95% to ensure a “high likelihood” of winning.  Or 50% to be “expected” to win on average.</a:t>
            </a:r>
            <a:endParaRPr lang="en-US" sz="2400" dirty="0"/>
          </a:p>
          <a:p>
            <a:r>
              <a:rPr lang="en-US" sz="2800" dirty="0" smtClean="0"/>
              <a:t>Set probability formula equal to T, and solve for n.</a:t>
            </a:r>
          </a:p>
          <a:p>
            <a:pPr marL="457200" lvl="1" indent="0">
              <a:buNone/>
            </a:pPr>
            <a:r>
              <a:rPr lang="en-US" sz="2400" dirty="0"/>
              <a:t>1 – (1 – p) 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= T  </a:t>
            </a:r>
            <a:r>
              <a:rPr lang="en-US" sz="2400" dirty="0" smtClean="0">
                <a:sym typeface="Wingdings" panose="05000000000000000000" pitchFamily="2" charset="2"/>
              </a:rPr>
              <a:t>  </a:t>
            </a:r>
            <a:r>
              <a:rPr lang="en-US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n = log(1 – T) / log(1 – p)</a:t>
            </a:r>
          </a:p>
          <a:p>
            <a:pPr marL="457200" lvl="1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The log base doesn’t matter as long as you’re consistent.</a:t>
            </a:r>
            <a:endParaRPr lang="en-US" sz="2400" dirty="0"/>
          </a:p>
          <a:p>
            <a:r>
              <a:rPr lang="en-US" sz="2800" dirty="0" smtClean="0"/>
              <a:t>Raffle example (p = 0.01):</a:t>
            </a:r>
          </a:p>
          <a:p>
            <a:endParaRPr lang="en-US" sz="2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812115"/>
              </p:ext>
            </p:extLst>
          </p:nvPr>
        </p:nvGraphicFramePr>
        <p:xfrm>
          <a:off x="1219200" y="5755323"/>
          <a:ext cx="621760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803">
                  <a:extLst>
                    <a:ext uri="{9D8B030D-6E8A-4147-A177-3AD203B41FA5}">
                      <a16:colId xmlns:a16="http://schemas.microsoft.com/office/drawing/2014/main" val="37156362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3011745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958452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331944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45399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</a:t>
                      </a:r>
                      <a:r>
                        <a:rPr lang="en-US" baseline="0" dirty="0" smtClean="0"/>
                        <a:t>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99.9999%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29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329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293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You have a pair of dice, each face numbered 1-6.  How many times would you expect to roll the dice before having a 75% chance of seeing a sum of 7?</a:t>
            </a:r>
          </a:p>
          <a:p>
            <a:endParaRPr lang="en-US" sz="2800" dirty="0"/>
          </a:p>
          <a:p>
            <a:r>
              <a:rPr lang="en-US" sz="2800" dirty="0" smtClean="0"/>
              <a:t>A “bridge hand” is a random selection of 13 cards from the deck.  How many bridge hands would you need to be dealt before you’d expect a 50% chance of getting all 13 cards of the same suit?</a:t>
            </a:r>
          </a:p>
        </p:txBody>
      </p:sp>
    </p:spTree>
    <p:extLst>
      <p:ext uri="{BB962C8B-B14F-4D97-AF65-F5344CB8AC3E}">
        <p14:creationId xmlns:p14="http://schemas.microsoft.com/office/powerpoint/2010/main" val="71734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Some types of problems to address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Definition of probability</a:t>
            </a:r>
          </a:p>
          <a:p>
            <a:pPr marL="914400" lvl="1" indent="-457200"/>
            <a:r>
              <a:rPr lang="en-US" sz="2400" dirty="0" smtClean="0"/>
              <a:t>Based on some “experiment” or “event” that has a set of outcomes called our sample space.</a:t>
            </a:r>
          </a:p>
          <a:p>
            <a:pPr marL="914400" lvl="1" indent="-457200"/>
            <a:r>
              <a:rPr lang="en-US" sz="2400" dirty="0" smtClean="0"/>
              <a:t>P = (# favorable outcomes)/ (total in sample space)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Multiplication rule, i.e. fundamental counting principle</a:t>
            </a:r>
          </a:p>
          <a:p>
            <a:pPr marL="914400" lvl="1" indent="-457200"/>
            <a:r>
              <a:rPr lang="en-US" sz="2400" dirty="0" smtClean="0"/>
              <a:t>Number of possible phone numbers or license plate numbers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Permutations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Combinations</a:t>
            </a:r>
          </a:p>
          <a:p>
            <a:r>
              <a:rPr lang="en-US" sz="2800" dirty="0" smtClean="0"/>
              <a:t>*** See handout for details</a:t>
            </a:r>
          </a:p>
          <a:p>
            <a:r>
              <a:rPr lang="en-US" sz="2800" dirty="0" smtClean="0"/>
              <a:t>Common technique required:  break a problem down into distinct cases.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many straight flushes are there?</a:t>
            </a:r>
          </a:p>
          <a:p>
            <a:pPr lvl="1"/>
            <a:r>
              <a:rPr lang="en-US" sz="2400" dirty="0" smtClean="0"/>
              <a:t>The high card can be anything from 5 up to Ace.</a:t>
            </a:r>
          </a:p>
          <a:p>
            <a:pPr lvl="1"/>
            <a:r>
              <a:rPr lang="en-US" sz="2400" dirty="0" smtClean="0"/>
              <a:t>All cards of the same suit, so select a suit.</a:t>
            </a:r>
          </a:p>
          <a:p>
            <a:r>
              <a:rPr lang="en-US" sz="2800" dirty="0" smtClean="0"/>
              <a:t>How many 4-of-a-kind hands?</a:t>
            </a:r>
          </a:p>
          <a:p>
            <a:pPr lvl="1"/>
            <a:r>
              <a:rPr lang="en-US" sz="2400" dirty="0" smtClean="0"/>
              <a:t>Choose which denomination you want 4 of.</a:t>
            </a:r>
          </a:p>
          <a:p>
            <a:pPr lvl="1"/>
            <a:r>
              <a:rPr lang="en-US" sz="2400" dirty="0" smtClean="0"/>
              <a:t>Choose those 4 cards.</a:t>
            </a:r>
          </a:p>
          <a:p>
            <a:pPr lvl="1"/>
            <a:r>
              <a:rPr lang="en-US" sz="2400" dirty="0" smtClean="0"/>
              <a:t>Choose the 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card.</a:t>
            </a:r>
          </a:p>
          <a:p>
            <a:r>
              <a:rPr lang="en-US" sz="2800" dirty="0" smtClean="0"/>
              <a:t>Full house?</a:t>
            </a:r>
          </a:p>
          <a:p>
            <a:pPr lvl="1"/>
            <a:r>
              <a:rPr lang="en-US" sz="2400" dirty="0" smtClean="0"/>
              <a:t>Choose two denominations.</a:t>
            </a:r>
          </a:p>
          <a:p>
            <a:pPr lvl="1"/>
            <a:r>
              <a:rPr lang="en-US" sz="2400" dirty="0" smtClean="0"/>
              <a:t>Choose three of one and two of the other.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Application of probability</a:t>
            </a:r>
          </a:p>
          <a:p>
            <a:r>
              <a:rPr lang="en-US" sz="2800" dirty="0" smtClean="0"/>
              <a:t>Each outcome is associated with a value</a:t>
            </a:r>
          </a:p>
          <a:p>
            <a:pPr lvl="1"/>
            <a:r>
              <a:rPr lang="en-US" sz="2400" dirty="0" smtClean="0"/>
              <a:t>The value is something we want to measure or count, such as money or the score in a game.</a:t>
            </a:r>
          </a:p>
          <a:p>
            <a:r>
              <a:rPr lang="en-US" sz="2800" dirty="0" smtClean="0"/>
              <a:t>Expected value = in the long run, what is the average value we would “expect”?  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</a:rPr>
              <a:t>Each outcome is weighted by its probability.</a:t>
            </a:r>
          </a:p>
          <a:p>
            <a:r>
              <a:rPr lang="en-US" sz="2800" dirty="0" smtClean="0"/>
              <a:t>Example:  Roll a die.  Each side shows a number 1-6.  What is the expected value of a die roll?</a:t>
            </a:r>
          </a:p>
          <a:p>
            <a:pPr lvl="1"/>
            <a:r>
              <a:rPr lang="en-US" sz="2400" dirty="0" smtClean="0"/>
              <a:t>Each side has a 1/6 probability of appearing.</a:t>
            </a:r>
          </a:p>
          <a:p>
            <a:pPr lvl="1"/>
            <a:r>
              <a:rPr lang="en-US" sz="2400" dirty="0" smtClean="0"/>
              <a:t>Six cases:  1*1/6 + 2*1/6 + 3*1/6 + 4*1/6 + 5*1/6 + 6*1/6 = 3.5 is out expected value.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2992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What is the expected return of playing the lottery?</a:t>
            </a:r>
          </a:p>
          <a:p>
            <a:r>
              <a:rPr lang="en-US" sz="2800" dirty="0" smtClean="0"/>
              <a:t>Pay $1 and select 6 numbers in the range 1-50.</a:t>
            </a:r>
          </a:p>
          <a:p>
            <a:pPr lvl="1"/>
            <a:r>
              <a:rPr lang="en-US" sz="2400" dirty="0" smtClean="0"/>
              <a:t>Number of distinct tickets = C(50, 6) = 15,890,700</a:t>
            </a:r>
          </a:p>
          <a:p>
            <a:r>
              <a:rPr lang="en-US" sz="2800" dirty="0" smtClean="0"/>
              <a:t>Jackpot is $ 7 million if you are right.</a:t>
            </a:r>
          </a:p>
          <a:p>
            <a:r>
              <a:rPr lang="en-US" sz="2800" dirty="0" smtClean="0"/>
              <a:t>Consider every combination you could buy:</a:t>
            </a:r>
          </a:p>
          <a:p>
            <a:pPr lvl="1"/>
            <a:r>
              <a:rPr lang="en-US" sz="2400" dirty="0" smtClean="0"/>
              <a:t>Win case:  probability = 1/C(50,6).  Value = 6,999,999</a:t>
            </a:r>
          </a:p>
          <a:p>
            <a:pPr lvl="1"/>
            <a:r>
              <a:rPr lang="en-US" sz="2400" dirty="0" smtClean="0"/>
              <a:t>Lose case:  p = 1 – 1/C(50,6).  Value = –1.</a:t>
            </a:r>
          </a:p>
          <a:p>
            <a:r>
              <a:rPr lang="en-US" sz="2800" dirty="0" smtClean="0"/>
              <a:t>Expected value = –0.55949</a:t>
            </a:r>
          </a:p>
          <a:p>
            <a:pPr lvl="1"/>
            <a:r>
              <a:rPr lang="en-US" sz="2400" dirty="0" smtClean="0"/>
              <a:t>On average, you lose 56 cents for every $ 1 you play.  In other words you keep 44 cents.</a:t>
            </a:r>
          </a:p>
          <a:p>
            <a:pPr lvl="1"/>
            <a:r>
              <a:rPr lang="en-US" sz="2400" dirty="0" smtClean="0"/>
              <a:t>Why?</a:t>
            </a:r>
          </a:p>
          <a:p>
            <a:pPr lvl="1"/>
            <a:r>
              <a:rPr lang="en-US" sz="2400" dirty="0" smtClean="0"/>
              <a:t>A bad retirement plan.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8614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many times should we </a:t>
            </a:r>
            <a:r>
              <a:rPr lang="en-US" sz="2800" dirty="0" smtClean="0">
                <a:solidFill>
                  <a:srgbClr val="FFFF00"/>
                </a:solidFill>
              </a:rPr>
              <a:t>expect</a:t>
            </a:r>
            <a:r>
              <a:rPr lang="en-US" sz="2800" dirty="0" smtClean="0"/>
              <a:t> to flip a coin until it is heads?</a:t>
            </a:r>
          </a:p>
          <a:p>
            <a:pPr lvl="1"/>
            <a:r>
              <a:rPr lang="en-US" sz="2400" dirty="0" smtClean="0"/>
              <a:t>Each number of flips is associated with a probability.</a:t>
            </a:r>
          </a:p>
          <a:p>
            <a:pPr lvl="1"/>
            <a:r>
              <a:rPr lang="en-US" sz="2400" dirty="0" smtClean="0"/>
              <a:t>Multiply each probability by the number of flips</a:t>
            </a:r>
          </a:p>
          <a:p>
            <a:pPr lvl="1"/>
            <a:r>
              <a:rPr lang="en-US" sz="2400" dirty="0" smtClean="0"/>
              <a:t>The sum is the expected value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S = 1/2 + </a:t>
            </a:r>
            <a:r>
              <a:rPr lang="en-US" sz="2400" dirty="0"/>
              <a:t>2</a:t>
            </a:r>
            <a:r>
              <a:rPr lang="en-US" sz="2400" dirty="0" smtClean="0"/>
              <a:t>/4 + 3/8 + 4/16 + 5/32 + 6/64 + …</a:t>
            </a:r>
          </a:p>
          <a:p>
            <a:pPr marL="457200" lvl="1" indent="0">
              <a:buNone/>
            </a:pPr>
            <a:r>
              <a:rPr lang="en-US" sz="2400" dirty="0" smtClean="0"/>
              <a:t>S/2 =       1/4  + 2/8 + 3/16 + 4/32 + 5/64 + …</a:t>
            </a:r>
          </a:p>
          <a:p>
            <a:pPr marL="457200" lvl="1" indent="0">
              <a:buNone/>
            </a:pPr>
            <a:r>
              <a:rPr lang="en-US" sz="2400" dirty="0" smtClean="0"/>
              <a:t>Subtracting:  S/2 = 1/2 + 1/4 + 1/8 + 1/16 + … = 1 </a:t>
            </a:r>
            <a:r>
              <a:rPr lang="en-US" sz="2400" dirty="0" smtClean="0">
                <a:sym typeface="Wingdings" panose="05000000000000000000" pitchFamily="2" charset="2"/>
              </a:rPr>
              <a:t> S = 2.</a:t>
            </a:r>
            <a:endParaRPr lang="en-US" sz="2400" dirty="0"/>
          </a:p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736344"/>
              </p:ext>
            </p:extLst>
          </p:nvPr>
        </p:nvGraphicFramePr>
        <p:xfrm>
          <a:off x="1371600" y="40386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5585494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307610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0937098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55458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97019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86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9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107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070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You have a set of 4 keys that open 4 doors.  If you try the keys randomly, how many mistakes do you </a:t>
            </a:r>
            <a:r>
              <a:rPr lang="en-US" sz="2800" dirty="0" smtClean="0">
                <a:solidFill>
                  <a:srgbClr val="FFFF00"/>
                </a:solidFill>
              </a:rPr>
              <a:t>expect</a:t>
            </a:r>
            <a:r>
              <a:rPr lang="en-US" sz="2800" dirty="0" smtClean="0"/>
              <a:t> to make before you figure out which keys opens which doors?</a:t>
            </a:r>
          </a:p>
          <a:p>
            <a:pPr lvl="1"/>
            <a:r>
              <a:rPr lang="en-US" sz="2400" dirty="0" smtClean="0"/>
              <a:t>What is maximum number of mistakes we could make?</a:t>
            </a:r>
          </a:p>
          <a:p>
            <a:pPr lvl="1"/>
            <a:r>
              <a:rPr lang="en-US" sz="2400" dirty="0" smtClean="0"/>
              <a:t>Minimum?</a:t>
            </a:r>
          </a:p>
          <a:p>
            <a:pPr lvl="1"/>
            <a:r>
              <a:rPr lang="en-US" sz="2400" dirty="0" smtClean="0"/>
              <a:t>Since this problem is tedious to work out by hand, I wrote a computer program to solve it.  (Keys.java)</a:t>
            </a:r>
          </a:p>
          <a:p>
            <a:pPr lvl="1"/>
            <a:r>
              <a:rPr lang="en-US" sz="2400" dirty="0" smtClean="0"/>
              <a:t>In general, if there are N keys, how many mistakes would we expect?  (Hint:  Use a Bernoulli formula.)</a:t>
            </a:r>
            <a:endParaRPr lang="en-US" sz="24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Felix Francis. </a:t>
            </a:r>
            <a:r>
              <a:rPr lang="en-US" sz="2000" i="1" dirty="0" smtClean="0"/>
              <a:t>Guilty Not Guilty </a:t>
            </a:r>
            <a:r>
              <a:rPr lang="en-US" sz="2000" dirty="0" smtClean="0"/>
              <a:t>(2019), p. 89.</a:t>
            </a:r>
          </a:p>
        </p:txBody>
      </p:sp>
    </p:spTree>
    <p:extLst>
      <p:ext uri="{BB962C8B-B14F-4D97-AF65-F5344CB8AC3E}">
        <p14:creationId xmlns:p14="http://schemas.microsoft.com/office/powerpoint/2010/main" val="1881903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counting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Indistinguishable subsets</a:t>
            </a:r>
          </a:p>
          <a:p>
            <a:endParaRPr lang="en-US" sz="2800" dirty="0" smtClean="0"/>
          </a:p>
          <a:p>
            <a:r>
              <a:rPr lang="en-US" sz="2800" dirty="0" smtClean="0"/>
              <a:t>Ball-in-urn:  the objects being selected are identical</a:t>
            </a:r>
          </a:p>
          <a:p>
            <a:endParaRPr lang="en-US" sz="2800" dirty="0" smtClean="0"/>
          </a:p>
          <a:p>
            <a:r>
              <a:rPr lang="en-US" sz="2800" dirty="0" smtClean="0"/>
              <a:t>Pascal’s triangle, a </a:t>
            </a:r>
            <a:r>
              <a:rPr lang="en-US" sz="2800" dirty="0" err="1" smtClean="0"/>
              <a:t>combinatorical</a:t>
            </a:r>
            <a:r>
              <a:rPr lang="en-US" sz="2800" dirty="0" smtClean="0"/>
              <a:t> argument</a:t>
            </a:r>
          </a:p>
          <a:p>
            <a:r>
              <a:rPr lang="en-US" sz="2800" dirty="0" err="1" smtClean="0"/>
              <a:t>Stirling</a:t>
            </a:r>
            <a:r>
              <a:rPr lang="en-US" sz="2800" dirty="0" smtClean="0"/>
              <a:t> numbers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Indistinguishable subsets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many ways can 4 people divide into 2 teams of 2, as in a doubles match?</a:t>
            </a:r>
          </a:p>
          <a:p>
            <a:pPr lvl="1"/>
            <a:r>
              <a:rPr lang="en-US" sz="2400" dirty="0" smtClean="0"/>
              <a:t>The teams are the same size and don’t have inherent name, place, uniform, etc.</a:t>
            </a:r>
          </a:p>
          <a:p>
            <a:pPr lvl="1"/>
            <a:r>
              <a:rPr lang="en-US" sz="2400" dirty="0" smtClean="0"/>
              <a:t>AB/CD, AC/BD, AD/BC</a:t>
            </a:r>
          </a:p>
          <a:p>
            <a:pPr lvl="1"/>
            <a:r>
              <a:rPr lang="en-US" sz="2400" dirty="0" smtClean="0"/>
              <a:t>Is the answer 3 or 6?</a:t>
            </a:r>
          </a:p>
          <a:p>
            <a:r>
              <a:rPr lang="en-US" sz="2800" dirty="0" smtClean="0"/>
              <a:t>How many ways to divide … ?</a:t>
            </a:r>
          </a:p>
          <a:p>
            <a:pPr lvl="1"/>
            <a:r>
              <a:rPr lang="en-US" sz="2400" dirty="0" smtClean="0"/>
              <a:t>20 people into 4 teams of 5</a:t>
            </a:r>
          </a:p>
          <a:p>
            <a:pPr lvl="1"/>
            <a:r>
              <a:rPr lang="en-US" sz="2400" dirty="0" smtClean="0"/>
              <a:t>20 people into teams of 3, 4, 5, 8</a:t>
            </a:r>
          </a:p>
          <a:p>
            <a:pPr lvl="1"/>
            <a:r>
              <a:rPr lang="en-US" sz="2400" dirty="0" smtClean="0"/>
              <a:t>20 people into teams of 4, 5, 5, 6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 in 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The number of ways to distribute</a:t>
            </a:r>
          </a:p>
          <a:p>
            <a:pPr lvl="1"/>
            <a:r>
              <a:rPr lang="en-US" sz="2400" dirty="0" smtClean="0"/>
              <a:t>n distinct objects into r categories = </a:t>
            </a:r>
            <a:r>
              <a:rPr lang="en-US" sz="2400" dirty="0" err="1" smtClean="0">
                <a:solidFill>
                  <a:srgbClr val="FFFF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FF00"/>
                </a:solidFill>
              </a:rPr>
              <a:t>n</a:t>
            </a:r>
            <a:endParaRPr lang="en-US" sz="2400" baseline="30000" dirty="0" smtClean="0">
              <a:solidFill>
                <a:srgbClr val="FFFF00"/>
              </a:solidFill>
            </a:endParaRPr>
          </a:p>
          <a:p>
            <a:pPr lvl="1"/>
            <a:r>
              <a:rPr lang="en-US" sz="2400" dirty="0" smtClean="0"/>
              <a:t>n identical objects into r categories = </a:t>
            </a:r>
            <a:r>
              <a:rPr lang="en-US" sz="2400" dirty="0" smtClean="0">
                <a:solidFill>
                  <a:srgbClr val="FFFF00"/>
                </a:solidFill>
              </a:rPr>
              <a:t>C(n + r – 1, n)</a:t>
            </a:r>
            <a:endParaRPr lang="en-US" sz="2400" dirty="0" smtClean="0"/>
          </a:p>
          <a:p>
            <a:r>
              <a:rPr lang="en-US" sz="2800" dirty="0" smtClean="0"/>
              <a:t>Give 4 cards to 2 people.</a:t>
            </a:r>
          </a:p>
          <a:p>
            <a:pPr lvl="1"/>
            <a:r>
              <a:rPr lang="en-US" sz="2400" dirty="0" smtClean="0"/>
              <a:t>If face up, they are distinct.  Each card has 2 possible destinations </a:t>
            </a:r>
            <a:r>
              <a:rPr lang="en-US" sz="2400" dirty="0" smtClean="0">
                <a:sym typeface="Wingdings" pitchFamily="2" charset="2"/>
              </a:rPr>
              <a:t> 2</a:t>
            </a:r>
            <a:r>
              <a:rPr lang="en-US" sz="2400" baseline="30000" dirty="0" smtClean="0">
                <a:sym typeface="Wingdings" pitchFamily="2" charset="2"/>
              </a:rPr>
              <a:t>4</a:t>
            </a:r>
            <a:r>
              <a:rPr lang="en-US" sz="2400" dirty="0" smtClean="0">
                <a:sym typeface="Wingdings" pitchFamily="2" charset="2"/>
              </a:rPr>
              <a:t>.</a:t>
            </a:r>
          </a:p>
          <a:p>
            <a:pPr lvl="1"/>
            <a:r>
              <a:rPr lang="en-US" sz="2400" dirty="0" smtClean="0"/>
              <a:t>If face down, then the only thing that matters is how many cards you have.</a:t>
            </a:r>
          </a:p>
          <a:p>
            <a:pPr lvl="1">
              <a:buNone/>
            </a:pPr>
            <a:r>
              <a:rPr lang="en-US" sz="2400" dirty="0" smtClean="0"/>
              <a:t>	Your cards and my cards are separated by a divider</a:t>
            </a:r>
          </a:p>
          <a:p>
            <a:pPr lvl="1">
              <a:buNone/>
            </a:pPr>
            <a:r>
              <a:rPr lang="en-US" sz="2400" dirty="0" smtClean="0"/>
              <a:t>	CARD   </a:t>
            </a:r>
            <a:r>
              <a:rPr lang="en-US" sz="2400" dirty="0" err="1" smtClean="0"/>
              <a:t>CARD</a:t>
            </a:r>
            <a:r>
              <a:rPr lang="en-US" sz="2400" dirty="0" smtClean="0"/>
              <a:t>   </a:t>
            </a:r>
            <a:r>
              <a:rPr lang="en-US" sz="2400" dirty="0" err="1" smtClean="0"/>
              <a:t>CARD</a:t>
            </a:r>
            <a:r>
              <a:rPr lang="en-US" sz="2400" dirty="0" smtClean="0"/>
              <a:t>   /   CARD</a:t>
            </a:r>
          </a:p>
          <a:p>
            <a:pPr lvl="1">
              <a:buNone/>
            </a:pPr>
            <a:r>
              <a:rPr lang="en-US" sz="2400" dirty="0" smtClean="0"/>
              <a:t>	    0           0           0       1       0</a:t>
            </a:r>
          </a:p>
          <a:p>
            <a:pPr lvl="1">
              <a:buNone/>
            </a:pPr>
            <a:r>
              <a:rPr lang="en-US" sz="2400" dirty="0" smtClean="0"/>
              <a:t>	2 categories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smtClean="0"/>
              <a:t>1 divider that can go anywhere:  </a:t>
            </a:r>
          </a:p>
          <a:p>
            <a:pPr lvl="1">
              <a:buNone/>
            </a:pPr>
            <a:r>
              <a:rPr lang="en-US" sz="2400" dirty="0" smtClean="0"/>
              <a:t>	answer = C(5, 1) or C(5, 4).</a:t>
            </a:r>
            <a:endParaRPr 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 in urn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Give 5 cards to 3 people.</a:t>
            </a:r>
          </a:p>
          <a:p>
            <a:pPr lvl="1"/>
            <a:r>
              <a:rPr lang="en-US" sz="2400" dirty="0" smtClean="0"/>
              <a:t>If distinct, ask each card where it’s going:  3</a:t>
            </a:r>
            <a:r>
              <a:rPr lang="en-US" sz="2400" baseline="30000" dirty="0" smtClean="0"/>
              <a:t>5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If identical:</a:t>
            </a:r>
          </a:p>
          <a:p>
            <a:pPr lvl="1">
              <a:buNone/>
            </a:pPr>
            <a:r>
              <a:rPr lang="en-US" sz="2400" dirty="0" smtClean="0"/>
              <a:t>	CARD   </a:t>
            </a:r>
            <a:r>
              <a:rPr lang="en-US" sz="2400" dirty="0" err="1" smtClean="0"/>
              <a:t>CARD</a:t>
            </a:r>
            <a:r>
              <a:rPr lang="en-US" sz="2400" dirty="0" smtClean="0"/>
              <a:t>  /  CARD   </a:t>
            </a:r>
            <a:r>
              <a:rPr lang="en-US" sz="2400" dirty="0" err="1" smtClean="0"/>
              <a:t>CARD</a:t>
            </a:r>
            <a:r>
              <a:rPr lang="en-US" sz="2400" dirty="0" smtClean="0"/>
              <a:t>  /  CARD</a:t>
            </a:r>
          </a:p>
          <a:p>
            <a:pPr lvl="1">
              <a:buNone/>
            </a:pPr>
            <a:r>
              <a:rPr lang="en-US" sz="2400" dirty="0" smtClean="0"/>
              <a:t>         0          0      1      0          0       1      0</a:t>
            </a:r>
          </a:p>
          <a:p>
            <a:pPr lvl="1">
              <a:buNone/>
            </a:pPr>
            <a:r>
              <a:rPr lang="en-US" sz="2400" dirty="0" smtClean="0"/>
              <a:t>	3 categories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smtClean="0"/>
              <a:t>2 dividers that can go anywhere</a:t>
            </a:r>
          </a:p>
          <a:p>
            <a:pPr lvl="1">
              <a:buNone/>
            </a:pPr>
            <a:r>
              <a:rPr lang="en-US" sz="2400" dirty="0" smtClean="0"/>
              <a:t>	Total = C(7, 2)</a:t>
            </a:r>
          </a:p>
          <a:p>
            <a:r>
              <a:rPr lang="en-US" sz="2800" dirty="0" smtClean="0"/>
              <a:t>3 divers find 5 gold coins.  How many ways to share?</a:t>
            </a:r>
          </a:p>
          <a:p>
            <a:r>
              <a:rPr lang="en-US" sz="2800" dirty="0" smtClean="0"/>
              <a:t>A case of 12 bottles of wine to distribute among 4 tables.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 in urn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if we must give each table at least 1 bottle of wine?</a:t>
            </a:r>
          </a:p>
          <a:p>
            <a:pPr lvl="1"/>
            <a:r>
              <a:rPr lang="en-US" sz="2400" dirty="0" smtClean="0"/>
              <a:t>We have less freedom to choose.</a:t>
            </a:r>
          </a:p>
          <a:p>
            <a:pPr lvl="1"/>
            <a:r>
              <a:rPr lang="en-US" sz="2400" dirty="0" smtClean="0"/>
              <a:t>Only 8 bottles can be freely distributed.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Let’s buy 7 cans of soup.  3 varieties are available.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If you need to make consecutive (or independent) choices, just multiply.</a:t>
            </a:r>
          </a:p>
          <a:p>
            <a:pPr lvl="1"/>
            <a:r>
              <a:rPr lang="en-US" sz="2400" dirty="0" smtClean="0"/>
              <a:t>If you have x ways of making one decision, and y ways of making a second decision, the total number of outcomes is </a:t>
            </a:r>
            <a:r>
              <a:rPr lang="en-US" sz="2400" dirty="0" err="1" smtClean="0"/>
              <a:t>xy</a:t>
            </a:r>
            <a:r>
              <a:rPr lang="en-US" sz="2400" dirty="0" smtClean="0"/>
              <a:t>.</a:t>
            </a:r>
          </a:p>
          <a:p>
            <a:r>
              <a:rPr lang="en-US" sz="2800" dirty="0" smtClean="0"/>
              <a:t>We can generalize to a “lining up” situation.  If you have x items that need to be arranged in some order, this can be done in x! ways.</a:t>
            </a:r>
          </a:p>
          <a:p>
            <a:r>
              <a:rPr lang="en-US" sz="2800" dirty="0" smtClean="0"/>
              <a:t>Sometimes we have different cases to add.</a:t>
            </a:r>
          </a:p>
          <a:p>
            <a:pPr lvl="1"/>
            <a:r>
              <a:rPr lang="en-US" sz="2400" dirty="0" smtClean="0"/>
              <a:t>E.g.  At 3:00, you may choose from either the lunch </a:t>
            </a:r>
            <a:r>
              <a:rPr lang="en-US" sz="2400" u="sng" dirty="0" smtClean="0"/>
              <a:t>or</a:t>
            </a:r>
            <a:r>
              <a:rPr lang="en-US" sz="2400" dirty="0" smtClean="0"/>
              <a:t> dinner menu.  Do lunch and dinner separately, then add.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Ride tickets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Buy 10 ride tickets at the fair.  There are 3 possible rides.  </a:t>
            </a:r>
          </a:p>
          <a:p>
            <a:pPr lvl="1"/>
            <a:r>
              <a:rPr lang="en-US" sz="2400" dirty="0" smtClean="0"/>
              <a:t>If the issue is how many times you want to go on each, this is a ball in urn problem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 C(10 + 3 – 1, 2)</a:t>
            </a:r>
          </a:p>
          <a:p>
            <a:pPr lvl="1"/>
            <a:r>
              <a:rPr lang="en-US" sz="2400" dirty="0" smtClean="0"/>
              <a:t>If order matters </a:t>
            </a:r>
            <a:r>
              <a:rPr lang="en-US" sz="2400" dirty="0" smtClean="0">
                <a:sym typeface="Wingdings" pitchFamily="2" charset="2"/>
              </a:rPr>
              <a:t> 3</a:t>
            </a:r>
            <a:r>
              <a:rPr lang="en-US" sz="2400" baseline="30000" dirty="0" smtClean="0">
                <a:sym typeface="Wingdings" pitchFamily="2" charset="2"/>
              </a:rPr>
              <a:t>10</a:t>
            </a:r>
            <a:endParaRPr lang="en-US" sz="2400" dirty="0" smtClean="0">
              <a:sym typeface="Wingdings" pitchFamily="2" charset="2"/>
            </a:endParaRPr>
          </a:p>
          <a:p>
            <a:pPr lvl="1"/>
            <a:r>
              <a:rPr lang="en-US" sz="2400" dirty="0" smtClean="0">
                <a:sym typeface="Wingdings" pitchFamily="2" charset="2"/>
              </a:rPr>
              <a:t>If the tickets say we must go in haunted house 4 times, roller coaster 3 times and </a:t>
            </a:r>
            <a:r>
              <a:rPr lang="en-US" sz="2400" dirty="0" err="1" smtClean="0">
                <a:sym typeface="Wingdings" pitchFamily="2" charset="2"/>
              </a:rPr>
              <a:t>ferris</a:t>
            </a:r>
            <a:r>
              <a:rPr lang="en-US" sz="2400" dirty="0" smtClean="0">
                <a:sym typeface="Wingdings" pitchFamily="2" charset="2"/>
              </a:rPr>
              <a:t> wheel 3 times, and order matters.  It’s a combination question.  Choose when you do each type of ride   C(10, 4) * C(6, 3) * C(3, 3).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If the tickets are bought 4x, 3x and 3x, and order doesn’t matter  1.</a:t>
            </a:r>
          </a:p>
          <a:p>
            <a:r>
              <a:rPr lang="en-US" sz="2800" dirty="0" smtClean="0">
                <a:sym typeface="Wingdings" pitchFamily="2" charset="2"/>
              </a:rPr>
              <a:t>*** More examples from book and handout.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C(n, 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Let’s justify:  C(5, 2) = C(4, 1) + C(4, 2)</a:t>
            </a:r>
          </a:p>
          <a:p>
            <a:r>
              <a:rPr lang="en-US" sz="2800" dirty="0" smtClean="0"/>
              <a:t>We want to select two elements from { A, B, C, D, E }.</a:t>
            </a:r>
          </a:p>
          <a:p>
            <a:pPr lvl="1"/>
            <a:r>
              <a:rPr lang="en-US" sz="2400" dirty="0" smtClean="0"/>
              <a:t>Is E part of the selection?</a:t>
            </a:r>
          </a:p>
          <a:p>
            <a:pPr lvl="1"/>
            <a:r>
              <a:rPr lang="en-US" sz="2400" dirty="0" smtClean="0"/>
              <a:t>If so, then we pick one of the others:  C(4, 1)</a:t>
            </a:r>
          </a:p>
          <a:p>
            <a:pPr lvl="1"/>
            <a:r>
              <a:rPr lang="en-US" sz="2400" dirty="0" smtClean="0"/>
              <a:t>If not, then we pick both from the others:  C(4, 2).</a:t>
            </a:r>
          </a:p>
          <a:p>
            <a:r>
              <a:rPr lang="en-US" sz="2800" dirty="0" smtClean="0"/>
              <a:t>This line of reasoning works in general for C(n, r).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Now that we understand Pascal’s triangle, we’ll soon look at another one.  </a:t>
            </a:r>
            <a:r>
              <a:rPr lang="en-US" sz="2800" dirty="0" smtClean="0">
                <a:sym typeface="Wingdings" pitchFamily="2" charset="2"/>
              </a:rPr>
              <a:t></a:t>
            </a:r>
            <a:endParaRPr lang="en-US" sz="2800" dirty="0" smtClean="0"/>
          </a:p>
          <a:p>
            <a:endParaRPr lang="en-US" sz="28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good is Pascal’s </a:t>
            </a:r>
            <a:r>
              <a:rPr lang="el-GR" dirty="0" smtClean="0"/>
              <a:t>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Combinatorical</a:t>
            </a:r>
            <a:r>
              <a:rPr lang="en-US" sz="2800" dirty="0" smtClean="0"/>
              <a:t> arguments</a:t>
            </a:r>
          </a:p>
          <a:p>
            <a:pPr lvl="1"/>
            <a:r>
              <a:rPr lang="en-US" sz="2400" dirty="0" smtClean="0"/>
              <a:t>C(n, r) </a:t>
            </a:r>
            <a:r>
              <a:rPr lang="en-US" sz="2400" dirty="0" smtClean="0">
                <a:sym typeface="Wingdings" pitchFamily="2" charset="2"/>
              </a:rPr>
              <a:t> numbers in Pascal’s triangle  </a:t>
            </a:r>
            <a:r>
              <a:rPr lang="en-US" sz="2400" dirty="0" smtClean="0">
                <a:sym typeface="Symbol"/>
              </a:rPr>
              <a:t></a:t>
            </a:r>
            <a:endParaRPr lang="en-US" sz="2400" dirty="0" smtClean="0">
              <a:sym typeface="Wingdings" pitchFamily="2" charset="2"/>
            </a:endParaRPr>
          </a:p>
          <a:p>
            <a:pPr lvl="1"/>
            <a:r>
              <a:rPr lang="en-US" sz="2400" dirty="0" err="1" smtClean="0">
                <a:sym typeface="Wingdings" pitchFamily="2" charset="2"/>
              </a:rPr>
              <a:t>Stirling</a:t>
            </a:r>
            <a:r>
              <a:rPr lang="en-US" sz="2400" dirty="0" smtClean="0">
                <a:sym typeface="Wingdings" pitchFamily="2" charset="2"/>
              </a:rPr>
              <a:t> numbers</a:t>
            </a:r>
          </a:p>
          <a:p>
            <a:pPr lvl="1"/>
            <a:endParaRPr lang="en-US" sz="2400" dirty="0" smtClean="0">
              <a:sym typeface="Wingdings" pitchFamily="2" charset="2"/>
            </a:endParaRPr>
          </a:p>
          <a:p>
            <a:r>
              <a:rPr lang="en-US" sz="2800" dirty="0" smtClean="0">
                <a:sym typeface="Wingdings" pitchFamily="2" charset="2"/>
              </a:rPr>
              <a:t>Recap important ideas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When to use formulas:  n!, P(n, r), C(n, r), C(n + r – 1, n)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Go over practice handout</a:t>
            </a:r>
            <a:endParaRPr lang="en-US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Stirling</a:t>
            </a:r>
            <a:r>
              <a:rPr lang="en-US" dirty="0" smtClean="0"/>
              <a:t>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S(n, r) = the number of ways to break up a set of n elements into r groups.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If you study these numbers in detail, you can solve more complex counting problems, and determine coefficients of more Bernoulli-type summations!</a:t>
            </a:r>
          </a:p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62200" y="2667000"/>
          <a:ext cx="48006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8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8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98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 =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r = 6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 =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 =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 =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 =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 =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Let’s consider S(3, 2).  How many ways can we split up a 3-element set { A, B, C } into two groups?</a:t>
            </a:r>
          </a:p>
          <a:p>
            <a:pPr lvl="1">
              <a:buNone/>
            </a:pPr>
            <a:r>
              <a:rPr lang="en-US" sz="2400" dirty="0" smtClean="0"/>
              <a:t>Note:  their sizes must be 1 and 2.</a:t>
            </a:r>
          </a:p>
          <a:p>
            <a:pPr lvl="1"/>
            <a:r>
              <a:rPr lang="en-US" sz="2400" dirty="0" smtClean="0"/>
              <a:t>A / BC</a:t>
            </a:r>
          </a:p>
          <a:p>
            <a:pPr lvl="1"/>
            <a:r>
              <a:rPr lang="en-US" sz="2400" dirty="0" smtClean="0"/>
              <a:t>B / AC</a:t>
            </a:r>
          </a:p>
          <a:p>
            <a:pPr lvl="1"/>
            <a:r>
              <a:rPr lang="en-US" sz="2400" dirty="0" smtClean="0"/>
              <a:t>C / AB</a:t>
            </a:r>
          </a:p>
          <a:p>
            <a:r>
              <a:rPr lang="en-US" sz="2800" dirty="0" smtClean="0"/>
              <a:t>Consider S(3, 3).  Splitting { A, B, C } into 3 groups.</a:t>
            </a:r>
          </a:p>
          <a:p>
            <a:pPr lvl="1"/>
            <a:r>
              <a:rPr lang="en-US" sz="2400" dirty="0" smtClean="0"/>
              <a:t>A / B / C</a:t>
            </a:r>
          </a:p>
          <a:p>
            <a:r>
              <a:rPr lang="en-US" sz="2800" dirty="0" smtClean="0"/>
              <a:t>Next, let’s work out various cases of S(5, r)                for 1 </a:t>
            </a:r>
            <a:r>
              <a:rPr lang="en-US" sz="2800" dirty="0" smtClean="0">
                <a:sym typeface="Symbol"/>
              </a:rPr>
              <a:t> r  5.</a:t>
            </a:r>
            <a:endParaRPr lang="en-US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S(5, 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S(5, 1):  We need to “split up” a set of 5 elements into a single group.  Degenerate case:  we want 1 group of size 5.  </a:t>
            </a:r>
            <a:r>
              <a:rPr lang="en-US" sz="2800" dirty="0" smtClean="0">
                <a:sym typeface="Wingdings" pitchFamily="2" charset="2"/>
              </a:rPr>
              <a:t>Answer = 1.</a:t>
            </a:r>
          </a:p>
          <a:p>
            <a:r>
              <a:rPr lang="en-US" sz="2800" dirty="0" smtClean="0">
                <a:sym typeface="Wingdings" pitchFamily="2" charset="2"/>
              </a:rPr>
              <a:t>S(5, 2):  Split into 2 groups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Their sizes could be 2 and 3.  In this case, we have groups like A B / C D E.  Select which 2 go in one group:  C(5, 2).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Their sizes could be 1 and 4.  In this case, we have groups like A / B C D E.  Select 1 to go into the first group:  C(5, 1).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Answer is the sum:  10 + 5 = 15.</a:t>
            </a:r>
            <a:endParaRPr lang="en-US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S(5, r)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S(5, 3):  We need to split into 3 groups</a:t>
            </a:r>
          </a:p>
          <a:p>
            <a:pPr lvl="1"/>
            <a:r>
              <a:rPr lang="en-US" sz="2400" dirty="0" smtClean="0"/>
              <a:t>The sizes could be 1, 1, 3.  For example A / B / CDE.  Think of it in terms of </a:t>
            </a:r>
            <a:r>
              <a:rPr lang="en-US" sz="2400" dirty="0" smtClean="0">
                <a:solidFill>
                  <a:srgbClr val="FFFF00"/>
                </a:solidFill>
              </a:rPr>
              <a:t>distinguishable permutations</a:t>
            </a:r>
            <a:r>
              <a:rPr lang="en-US" sz="2400" dirty="0" smtClean="0"/>
              <a:t>.  The 5 elements can be ordered in 5! ways.  But the 3 elements in the size-3 group have no inherent order, so we have to divide by 3!.  Also, the two groups of size 1 are indistinguishable, so we divide by another 2!.  5!/(3!2!) = 10</a:t>
            </a:r>
          </a:p>
          <a:p>
            <a:pPr lvl="1"/>
            <a:r>
              <a:rPr lang="en-US" sz="2400" dirty="0" smtClean="0"/>
              <a:t>The sizes could be 1, 2, 2.  For example A / BC / DE.  The total number of permutations is 5!.  But the 2 groups of 2 are indistinguishable.  Also, the pairs of values inside each group of 2 are indistinguishable.  5!/(2!2!2!) = 15.</a:t>
            </a:r>
          </a:p>
          <a:p>
            <a:pPr lvl="1"/>
            <a:r>
              <a:rPr lang="en-US" sz="2400" dirty="0" smtClean="0"/>
              <a:t>Total = 25.</a:t>
            </a:r>
            <a:endParaRPr lang="en-US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S(5, r)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S(5, 4):  We need to split into 4 groups</a:t>
            </a:r>
          </a:p>
          <a:p>
            <a:pPr lvl="1"/>
            <a:r>
              <a:rPr lang="en-US" sz="2400" dirty="0" smtClean="0"/>
              <a:t>The sizes could only be 1, 1, 1, 2.  The two positions inside the size-2 group are not distinguishable, and the 3 groups of size 1 are not distinguishable.  5!/(2!3!) = 10.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S(5, 5):  pulverize the set of 5 into singleton sets.  Just one way to do it.  (You can think of all 5 size-1 groups as being indistinguishable, and 5!/5! = 1)</a:t>
            </a:r>
          </a:p>
          <a:p>
            <a:endParaRPr lang="en-US" sz="2800" dirty="0" smtClean="0"/>
          </a:p>
          <a:p>
            <a:r>
              <a:rPr lang="en-US" sz="2800" dirty="0" smtClean="0"/>
              <a:t>So, row 5 of </a:t>
            </a:r>
            <a:r>
              <a:rPr lang="en-US" sz="2800" dirty="0" err="1" smtClean="0"/>
              <a:t>Stirling’s</a:t>
            </a:r>
            <a:r>
              <a:rPr lang="en-US" sz="2800" dirty="0" smtClean="0"/>
              <a:t> triangle is:  1, 15, 25, 10, 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It’s a bit tedious to keep evaluating each S(n, r) from scratch in terms of every possible case of group size.</a:t>
            </a:r>
          </a:p>
          <a:p>
            <a:r>
              <a:rPr lang="en-US" sz="2800" dirty="0" smtClean="0"/>
              <a:t>Let’s make use of earlier/lower values of S.</a:t>
            </a:r>
          </a:p>
          <a:p>
            <a:r>
              <a:rPr lang="en-US" sz="2800" dirty="0" smtClean="0"/>
              <a:t>Consider S(6, 3).  Split { A, B, C, D, E, F } into 3 parts.</a:t>
            </a:r>
          </a:p>
          <a:p>
            <a:r>
              <a:rPr lang="en-US" sz="2800" dirty="0" smtClean="0"/>
              <a:t>When we partition into groups, we may have F by itself.</a:t>
            </a:r>
          </a:p>
          <a:p>
            <a:pPr lvl="1"/>
            <a:r>
              <a:rPr lang="en-US" sz="2400" dirty="0" smtClean="0"/>
              <a:t>F / (2 more groups of A-E).  Answer = S(5, 2).</a:t>
            </a:r>
          </a:p>
          <a:p>
            <a:pPr lvl="1"/>
            <a:r>
              <a:rPr lang="en-US" sz="2400" dirty="0" smtClean="0"/>
              <a:t>After partitioning A-E, just put F into any current group.  There are 3 to choose from.  Answer = 3 * S(5, 3)</a:t>
            </a:r>
          </a:p>
          <a:p>
            <a:pPr lvl="1"/>
            <a:r>
              <a:rPr lang="en-US" sz="2400" dirty="0" smtClean="0"/>
              <a:t>Add it up:  S(5, 2) + 3 * S(5, 3)</a:t>
            </a:r>
          </a:p>
          <a:p>
            <a:pPr lvl="1"/>
            <a:r>
              <a:rPr lang="en-US" sz="2400" dirty="0" smtClean="0"/>
              <a:t>In general:  </a:t>
            </a:r>
            <a:r>
              <a:rPr lang="en-US" sz="2400" dirty="0" smtClean="0">
                <a:solidFill>
                  <a:srgbClr val="FFFF00"/>
                </a:solidFill>
              </a:rPr>
              <a:t>S(n, r) = S(n – 1, r – 1) + r * S(n – 1, r)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can we use the </a:t>
            </a:r>
            <a:r>
              <a:rPr lang="en-US" sz="2800" dirty="0" err="1" smtClean="0"/>
              <a:t>Stirling</a:t>
            </a:r>
            <a:r>
              <a:rPr lang="en-US" sz="2800" dirty="0" smtClean="0"/>
              <a:t> formula to quickly determine S(n, r) for higher values of n?</a:t>
            </a:r>
          </a:p>
          <a:p>
            <a:r>
              <a:rPr lang="en-US" sz="2800" dirty="0" smtClean="0"/>
              <a:t>Cell value = NW + N * (column number)</a:t>
            </a:r>
          </a:p>
          <a:p>
            <a:pPr lvl="1"/>
            <a:r>
              <a:rPr lang="en-US" sz="2400" dirty="0" smtClean="0"/>
              <a:t>Observe  90 = 15 + 25*3  and  65 = 25 + 10*4</a:t>
            </a:r>
          </a:p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57400" y="3886200"/>
          <a:ext cx="48006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8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8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98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 =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r = 6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 =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 =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 =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 =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 =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Distinguishable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number of ways to line up n objects, but a of them are identical, b of them are identical, etc.</a:t>
            </a:r>
          </a:p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	= n! / (a! b! …)</a:t>
            </a:r>
          </a:p>
          <a:p>
            <a:r>
              <a:rPr lang="en-US" sz="2800" dirty="0" smtClean="0"/>
              <a:t>Think of 3 people in a row of 3 chairs versus 5 chairs.</a:t>
            </a:r>
          </a:p>
          <a:p>
            <a:pPr lvl="1"/>
            <a:r>
              <a:rPr lang="en-US" sz="2400" dirty="0" smtClean="0"/>
              <a:t>Can’t tell if the 2 empty chairs are swapped</a:t>
            </a:r>
          </a:p>
          <a:p>
            <a:r>
              <a:rPr lang="en-US" sz="2800" dirty="0" smtClean="0"/>
              <a:t>How many ways can we arrange these letters?</a:t>
            </a:r>
          </a:p>
          <a:p>
            <a:pPr lvl="1"/>
            <a:r>
              <a:rPr lang="en-US" sz="2400" dirty="0" smtClean="0"/>
              <a:t>NEEDED			6! / (3! 2!)</a:t>
            </a:r>
          </a:p>
          <a:p>
            <a:pPr lvl="1"/>
            <a:r>
              <a:rPr lang="en-US" sz="2400" dirty="0" smtClean="0"/>
              <a:t>DIVISIBILITY		12! / 5!</a:t>
            </a:r>
          </a:p>
          <a:p>
            <a:pPr lvl="1"/>
            <a:r>
              <a:rPr lang="en-US" sz="2400" dirty="0" smtClean="0"/>
              <a:t>AAABBB			6! / (3! 3!)</a:t>
            </a:r>
          </a:p>
          <a:p>
            <a:pPr lvl="1"/>
            <a:r>
              <a:rPr lang="en-US" sz="2400" dirty="0" smtClean="0"/>
              <a:t>LIONVISIT 		       ?</a:t>
            </a:r>
          </a:p>
          <a:p>
            <a:pPr lvl="1"/>
            <a:r>
              <a:rPr lang="en-US" sz="2400" dirty="0" smtClean="0"/>
              <a:t>CEREALPASTASUGAR	       ?</a:t>
            </a:r>
          </a:p>
          <a:p>
            <a:endParaRPr lang="en-US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restriction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(This is a permutation problem with a twist.)</a:t>
            </a:r>
          </a:p>
          <a:p>
            <a:r>
              <a:rPr lang="en-US" sz="2800" dirty="0" smtClean="0"/>
              <a:t>We need to select a president, vice president and secretary from 10 people.  However, A can’t be president and B cannot be secretary.  How many ways can this be done?</a:t>
            </a:r>
          </a:p>
          <a:p>
            <a:r>
              <a:rPr lang="en-US" sz="2800" dirty="0" smtClean="0"/>
              <a:t>Focus on cases that are legal:</a:t>
            </a:r>
          </a:p>
          <a:p>
            <a:pPr lvl="1"/>
            <a:r>
              <a:rPr lang="en-US" sz="2400" dirty="0" smtClean="0"/>
              <a:t>B is president, A is VP, anyone else can by </a:t>
            </a:r>
            <a:r>
              <a:rPr lang="en-US" sz="2400" dirty="0" err="1" smtClean="0"/>
              <a:t>sec’y</a:t>
            </a:r>
            <a:endParaRPr lang="en-US" sz="2400" dirty="0" smtClean="0"/>
          </a:p>
          <a:p>
            <a:pPr lvl="1"/>
            <a:r>
              <a:rPr lang="en-US" sz="2400" dirty="0" smtClean="0"/>
              <a:t>B is president, A is secretary, anyone else can be VP</a:t>
            </a:r>
          </a:p>
          <a:p>
            <a:pPr lvl="1"/>
            <a:r>
              <a:rPr lang="en-US" sz="2400" dirty="0" smtClean="0"/>
              <a:t>B is VP, A is </a:t>
            </a:r>
            <a:r>
              <a:rPr lang="en-US" sz="2400" dirty="0" err="1" smtClean="0"/>
              <a:t>sec’y</a:t>
            </a:r>
            <a:r>
              <a:rPr lang="en-US" sz="2400" dirty="0" smtClean="0"/>
              <a:t>, anyone else can be president, etc.</a:t>
            </a:r>
          </a:p>
          <a:p>
            <a:pPr lvl="1"/>
            <a:r>
              <a:rPr lang="en-US" sz="2400" dirty="0" smtClean="0"/>
              <a:t>…Is there an easier approach?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Definition</a:t>
            </a:r>
          </a:p>
          <a:p>
            <a:r>
              <a:rPr lang="en-US" sz="2800" dirty="0" smtClean="0"/>
              <a:t>Contrast with permutations</a:t>
            </a:r>
          </a:p>
          <a:p>
            <a:r>
              <a:rPr lang="en-US" sz="2800" dirty="0" smtClean="0"/>
              <a:t>Evaluating</a:t>
            </a:r>
          </a:p>
          <a:p>
            <a:r>
              <a:rPr lang="en-US" sz="2800" dirty="0" smtClean="0"/>
              <a:t>Applications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Practice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Questions dealing with making some selection, membership, inclusion, presence vs. absence…. In which </a:t>
            </a:r>
            <a:r>
              <a:rPr lang="en-US" sz="2800" dirty="0" smtClean="0">
                <a:solidFill>
                  <a:srgbClr val="FFFF00"/>
                </a:solidFill>
              </a:rPr>
              <a:t>order does not matter</a:t>
            </a:r>
          </a:p>
          <a:p>
            <a:r>
              <a:rPr lang="en-US" sz="2800" dirty="0" smtClean="0"/>
              <a:t>Combinations answer this type of question:  A set has n elements.  How many subsets contain r elements?</a:t>
            </a:r>
          </a:p>
          <a:p>
            <a:pPr lvl="1"/>
            <a:r>
              <a:rPr lang="en-US" sz="2400" dirty="0" smtClean="0"/>
              <a:t>Try examples when n = 4.</a:t>
            </a:r>
          </a:p>
          <a:p>
            <a:r>
              <a:rPr lang="en-US" sz="2800" dirty="0" smtClean="0"/>
              <a:t>Contrast with permutations:</a:t>
            </a:r>
          </a:p>
          <a:p>
            <a:pPr lvl="1"/>
            <a:r>
              <a:rPr lang="en-US" sz="2400" dirty="0" smtClean="0"/>
              <a:t>How many ways can we select 3 letters from the alphabet?</a:t>
            </a:r>
          </a:p>
          <a:p>
            <a:pPr lvl="1"/>
            <a:r>
              <a:rPr lang="en-US" sz="2400" dirty="0" smtClean="0"/>
              <a:t>How many 3 letter words can we make?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Order doesn’t matter</a:t>
            </a:r>
          </a:p>
          <a:p>
            <a:pPr lvl="1"/>
            <a:r>
              <a:rPr lang="en-US" sz="2400" dirty="0" smtClean="0"/>
              <a:t>Subsets, committees</a:t>
            </a:r>
          </a:p>
          <a:p>
            <a:pPr lvl="1"/>
            <a:r>
              <a:rPr lang="en-US" sz="2400" dirty="0" smtClean="0"/>
              <a:t>What matters is whether something is chosen or not.</a:t>
            </a:r>
          </a:p>
          <a:p>
            <a:r>
              <a:rPr lang="en-US" sz="2800" dirty="0" smtClean="0"/>
              <a:t>Evaluation:</a:t>
            </a:r>
          </a:p>
          <a:p>
            <a:pPr lvl="1"/>
            <a:r>
              <a:rPr lang="en-US" sz="2400" dirty="0" smtClean="0"/>
              <a:t>The number of ways to choose r items out of a set of n is n! / (r!(n – r)!).</a:t>
            </a:r>
          </a:p>
          <a:p>
            <a:pPr lvl="1"/>
            <a:r>
              <a:rPr lang="en-US" sz="2400" dirty="0" smtClean="0"/>
              <a:t>Shorthand notation:  C(n, r) or </a:t>
            </a:r>
          </a:p>
          <a:p>
            <a:endParaRPr lang="en-US" sz="2800" dirty="0" smtClean="0"/>
          </a:p>
          <a:p>
            <a:pPr lvl="1"/>
            <a:r>
              <a:rPr lang="en-US" sz="2400" dirty="0" smtClean="0"/>
              <a:t>Shortcut to evaluate:  C(10, 3) = 10 * 9 * 8 / (3 * 2 * 1)</a:t>
            </a:r>
          </a:p>
          <a:p>
            <a:pPr lvl="1"/>
            <a:r>
              <a:rPr lang="en-US" sz="2400" dirty="0" smtClean="0"/>
              <a:t>Incidentally:  choosing r is the same as (not) choosing n – r.</a:t>
            </a:r>
          </a:p>
          <a:p>
            <a:pPr lvl="1"/>
            <a:r>
              <a:rPr lang="en-US" sz="2400" dirty="0" smtClean="0"/>
              <a:t>C(n, 0) = 1.          C(n, n) = 1.          C(n, 1) = n.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334000" y="4038600"/>
          <a:ext cx="6667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7" name="Equation" r:id="rId3" imgW="266400" imgH="457200" progId="Equation.3">
                  <p:embed/>
                </p:oleObj>
              </mc:Choice>
              <mc:Fallback>
                <p:oleObj name="Equation" r:id="rId3" imgW="2664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038600"/>
                        <a:ext cx="66675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many 8-bit representations have exactly three 0’s?</a:t>
            </a:r>
          </a:p>
          <a:p>
            <a:pPr lvl="1"/>
            <a:r>
              <a:rPr lang="en-US" sz="2400" dirty="0" smtClean="0"/>
              <a:t>Choose which positions get a 0:  choose 3 out of 8:  C(8, 3).</a:t>
            </a:r>
          </a:p>
          <a:p>
            <a:r>
              <a:rPr lang="en-US" sz="2800" dirty="0" smtClean="0"/>
              <a:t>Six people need to be divided into two teams A and B.  How many ways can this be done?</a:t>
            </a:r>
          </a:p>
          <a:p>
            <a:pPr lvl="1"/>
            <a:r>
              <a:rPr lang="en-US" sz="2400" dirty="0" smtClean="0"/>
              <a:t>Choose 3 to go to team A:  C(6, 3).</a:t>
            </a:r>
          </a:p>
          <a:p>
            <a:pPr lvl="1"/>
            <a:r>
              <a:rPr lang="en-US" sz="2400" dirty="0" smtClean="0"/>
              <a:t>Choose 3 remaining people for B:  C(3, 3) = 1.</a:t>
            </a:r>
          </a:p>
          <a:p>
            <a:r>
              <a:rPr lang="en-US" sz="2800" dirty="0" smtClean="0"/>
              <a:t>What is the probability that exactly 4 out of 7 coin tosses will be heads?</a:t>
            </a:r>
          </a:p>
          <a:p>
            <a:pPr lvl="1"/>
            <a:r>
              <a:rPr lang="en-US" sz="2400" dirty="0" smtClean="0"/>
              <a:t>Choose which 4 occurrences are heads:  C(7, 4).</a:t>
            </a:r>
          </a:p>
          <a:p>
            <a:pPr lvl="1"/>
            <a:r>
              <a:rPr lang="en-US" sz="2400" dirty="0" smtClean="0"/>
              <a:t>Divide by the total size of sample space:  2</a:t>
            </a:r>
            <a:r>
              <a:rPr lang="en-US" sz="2400" baseline="30000" dirty="0" smtClean="0"/>
              <a:t>7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5174</TotalTime>
  <Words>3878</Words>
  <Application>Microsoft Office PowerPoint</Application>
  <PresentationFormat>On-screen Show (4:3)</PresentationFormat>
  <Paragraphs>476</Paragraphs>
  <Slides>39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Symbol</vt:lpstr>
      <vt:lpstr>Wingdings</vt:lpstr>
      <vt:lpstr>Office Theme</vt:lpstr>
      <vt:lpstr>Equation</vt:lpstr>
      <vt:lpstr>Counting</vt:lpstr>
      <vt:lpstr>Counting outline</vt:lpstr>
      <vt:lpstr>Multiplication rule</vt:lpstr>
      <vt:lpstr>Distinguishable</vt:lpstr>
      <vt:lpstr>Handling restriction</vt:lpstr>
      <vt:lpstr>Combinations</vt:lpstr>
      <vt:lpstr>When to use</vt:lpstr>
      <vt:lpstr>Points to remember</vt:lpstr>
      <vt:lpstr>Examples</vt:lpstr>
      <vt:lpstr>Watch the wording</vt:lpstr>
      <vt:lpstr>Try these</vt:lpstr>
      <vt:lpstr>Find the mistake</vt:lpstr>
      <vt:lpstr>Overlapping sets</vt:lpstr>
      <vt:lpstr>2 sets versus 3</vt:lpstr>
      <vt:lpstr>2 ordinary dice</vt:lpstr>
      <vt:lpstr>Indirect probability</vt:lpstr>
      <vt:lpstr>Repeated event</vt:lpstr>
      <vt:lpstr>Repeated event (2)</vt:lpstr>
      <vt:lpstr>Try these</vt:lpstr>
      <vt:lpstr>Poker hands</vt:lpstr>
      <vt:lpstr>Expected value</vt:lpstr>
      <vt:lpstr>Example #2</vt:lpstr>
      <vt:lpstr>Example #3</vt:lpstr>
      <vt:lpstr>Example #4</vt:lpstr>
      <vt:lpstr>More counting problems</vt:lpstr>
      <vt:lpstr>Indistinguishable subsets</vt:lpstr>
      <vt:lpstr>Ball in urn</vt:lpstr>
      <vt:lpstr>Ball in urn (2)</vt:lpstr>
      <vt:lpstr>Ball in urn (3)</vt:lpstr>
      <vt:lpstr>Ride tickets</vt:lpstr>
      <vt:lpstr>Understanding C(n, r)</vt:lpstr>
      <vt:lpstr>What good is Pascal’s Δ</vt:lpstr>
      <vt:lpstr>Stirling numbers</vt:lpstr>
      <vt:lpstr>Starting simple</vt:lpstr>
      <vt:lpstr>S(5, r)</vt:lpstr>
      <vt:lpstr>S(5, r) continued</vt:lpstr>
      <vt:lpstr>S(5, r) continued</vt:lpstr>
      <vt:lpstr>General approach</vt:lpstr>
      <vt:lpstr>Using the formula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/>
  <cp:lastModifiedBy>Chris Healy</cp:lastModifiedBy>
  <cp:revision>226</cp:revision>
  <cp:lastPrinted>2014-10-03T17:15:47Z</cp:lastPrinted>
  <dcterms:created xsi:type="dcterms:W3CDTF">2006-08-16T00:00:00Z</dcterms:created>
  <dcterms:modified xsi:type="dcterms:W3CDTF">2020-09-22T23:55:56Z</dcterms:modified>
</cp:coreProperties>
</file>