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80" r:id="rId2"/>
    <p:sldId id="481" r:id="rId3"/>
    <p:sldId id="482" r:id="rId4"/>
    <p:sldId id="504" r:id="rId5"/>
    <p:sldId id="485" r:id="rId6"/>
    <p:sldId id="487" r:id="rId7"/>
    <p:sldId id="489" r:id="rId8"/>
    <p:sldId id="490" r:id="rId9"/>
    <p:sldId id="510" r:id="rId10"/>
    <p:sldId id="506" r:id="rId11"/>
    <p:sldId id="507" r:id="rId12"/>
    <p:sldId id="483" r:id="rId13"/>
    <p:sldId id="484" r:id="rId14"/>
    <p:sldId id="486" r:id="rId15"/>
    <p:sldId id="505" r:id="rId16"/>
    <p:sldId id="508" r:id="rId17"/>
    <p:sldId id="488" r:id="rId18"/>
    <p:sldId id="509" r:id="rId19"/>
    <p:sldId id="511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68" autoAdjust="0"/>
    <p:restoredTop sz="94669" autoAdjust="0"/>
  </p:normalViewPr>
  <p:slideViewPr>
    <p:cSldViewPr>
      <p:cViewPr varScale="1">
        <p:scale>
          <a:sx n="84" d="100"/>
          <a:sy n="84" d="100"/>
        </p:scale>
        <p:origin x="84" y="6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97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AAAA3-5FF4-4748-8159-02F3E4E3EB14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6CF58-E3D1-4DEA-B46F-EB8870004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30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3A379AD-1ADA-4AAB-AC62-290A38E75947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DFB5CCB-6940-4C6E-9727-692236C85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70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example, imagine if L were bigger,</a:t>
            </a:r>
            <a:r>
              <a:rPr lang="en-US" baseline="0" dirty="0" smtClean="0"/>
              <a:t> and we simply wanted number </a:t>
            </a:r>
            <a:r>
              <a:rPr lang="en-US" baseline="0" smtClean="0"/>
              <a:t>of solutions.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5CCB-6940-4C6E-9727-692236C853B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69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itchFamily="2" charset="2"/>
              </a:rPr>
              <a:t> We are not interested in numerical</a:t>
            </a:r>
            <a:r>
              <a:rPr lang="en-US" baseline="0" dirty="0" smtClean="0">
                <a:sym typeface="Wingdings" pitchFamily="2" charset="2"/>
              </a:rPr>
              <a:t> value of polynomial:  just manipulate its </a:t>
            </a:r>
            <a:r>
              <a:rPr lang="en-US" baseline="0" dirty="0" err="1" smtClean="0">
                <a:sym typeface="Wingdings" pitchFamily="2" charset="2"/>
              </a:rPr>
              <a:t>coef</a:t>
            </a:r>
            <a:r>
              <a:rPr lang="en-US" baseline="0" dirty="0" smtClean="0">
                <a:sym typeface="Wingdings" pitchFamily="2" charset="2"/>
              </a:rPr>
              <a:t> &amp; exponents.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5CCB-6940-4C6E-9727-692236C853B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use </a:t>
            </a:r>
            <a:r>
              <a:rPr lang="en-US" dirty="0" err="1" smtClean="0"/>
              <a:t>Mathematica</a:t>
            </a:r>
            <a:r>
              <a:rPr lang="en-US" baseline="0" dirty="0" smtClean="0"/>
              <a:t> / MATLAB / Maple to help with some tedium, if desired.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5CCB-6940-4C6E-9727-692236C853B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case it turned out all coefficients were 1.  Not true in general.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5CCB-6940-4C6E-9727-692236C853B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(1-x)^(-3), it turns</a:t>
            </a:r>
            <a:r>
              <a:rPr lang="en-US" baseline="0" dirty="0" smtClean="0"/>
              <a:t> out each term has even # of -.  </a:t>
            </a:r>
            <a:r>
              <a:rPr lang="en-US" dirty="0" smtClean="0"/>
              <a:t>Can try a different sum or different # of dice.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5CCB-6940-4C6E-9727-692236C853B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Formulating</a:t>
            </a:r>
            <a:r>
              <a:rPr lang="en-US" baseline="0" dirty="0" smtClean="0"/>
              <a:t> is more important than just computing an answer.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B5CCB-6940-4C6E-9727-692236C853B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400" dirty="0" smtClean="0"/>
              <a:t>A robust tool to solve a wide variety of problems that deal with sequences, series, permutations, combinations, and more.</a:t>
            </a:r>
          </a:p>
          <a:p>
            <a:pPr lvl="1">
              <a:buNone/>
            </a:pPr>
            <a:r>
              <a:rPr lang="en-US" sz="2400" dirty="0" smtClean="0"/>
              <a:t>A generating function gives us a way to mathematically represent or encode such problems.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Definition</a:t>
            </a:r>
          </a:p>
          <a:p>
            <a:pPr lvl="1"/>
            <a:r>
              <a:rPr lang="en-US" sz="2400" dirty="0" smtClean="0"/>
              <a:t>Purpose</a:t>
            </a:r>
          </a:p>
          <a:p>
            <a:pPr lvl="1"/>
            <a:r>
              <a:rPr lang="en-US" sz="2400" dirty="0" smtClean="0"/>
              <a:t>Examples</a:t>
            </a:r>
            <a:endParaRPr lang="en-US" sz="24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r>
              <a:rPr lang="en-US" sz="2400" i="1" dirty="0" smtClean="0"/>
              <a:t>Appetizer question:  L = (0, 0, 1, 1, 2, 2, 3, 3, 4, 4).  Can you find 4 numbers from L that sum to 10?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How to select r objects from a set</a:t>
            </a:r>
          </a:p>
          <a:p>
            <a:pPr lvl="1"/>
            <a:r>
              <a:rPr lang="en-US" sz="2400" dirty="0" smtClean="0"/>
              <a:t>Allowing for repetition of the same element</a:t>
            </a:r>
          </a:p>
          <a:p>
            <a:pPr lvl="1"/>
            <a:r>
              <a:rPr lang="en-US" sz="2400" dirty="0" smtClean="0"/>
              <a:t>Restrictions</a:t>
            </a:r>
          </a:p>
          <a:p>
            <a:pPr lvl="1"/>
            <a:r>
              <a:rPr lang="en-US" sz="2400" dirty="0" smtClean="0"/>
              <a:t>Answer = coefficient of </a:t>
            </a:r>
            <a:r>
              <a:rPr lang="en-US" sz="2400" dirty="0" err="1" smtClean="0"/>
              <a:t>x</a:t>
            </a:r>
            <a:r>
              <a:rPr lang="en-US" sz="2400" baseline="30000" dirty="0" err="1" smtClean="0"/>
              <a:t>r</a:t>
            </a:r>
            <a:r>
              <a:rPr lang="en-US" sz="2400" dirty="0" smtClean="0"/>
              <a:t> in some ( ) ( ) generating function.</a:t>
            </a:r>
          </a:p>
          <a:p>
            <a:r>
              <a:rPr lang="en-US" sz="2800" dirty="0" smtClean="0"/>
              <a:t>Similar problems that are only superficially different</a:t>
            </a:r>
          </a:p>
          <a:p>
            <a:pPr lvl="1"/>
            <a:r>
              <a:rPr lang="en-US" sz="2400" dirty="0" smtClean="0"/>
              <a:t>Coin problems</a:t>
            </a:r>
          </a:p>
          <a:p>
            <a:pPr lvl="1"/>
            <a:r>
              <a:rPr lang="en-US" sz="2400" dirty="0" smtClean="0"/>
              <a:t>Dice problems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combination question would this generating function help solve?</a:t>
            </a:r>
          </a:p>
          <a:p>
            <a:pPr>
              <a:buNone/>
            </a:pPr>
            <a:r>
              <a:rPr lang="en-US" sz="2800" dirty="0" smtClean="0"/>
              <a:t>	(1 + ax + a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 (1 + </a:t>
            </a:r>
            <a:r>
              <a:rPr lang="en-US" sz="2800" dirty="0" err="1" smtClean="0"/>
              <a:t>bx</a:t>
            </a:r>
            <a:r>
              <a:rPr lang="en-US" sz="2800" dirty="0" smtClean="0"/>
              <a:t>) (</a:t>
            </a:r>
            <a:r>
              <a:rPr lang="en-US" sz="2800" dirty="0" err="1" smtClean="0"/>
              <a:t>cx</a:t>
            </a:r>
            <a:r>
              <a:rPr lang="en-US" sz="2800" dirty="0" smtClean="0"/>
              <a:t> + c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</a:t>
            </a:r>
          </a:p>
          <a:p>
            <a:pPr lvl="1"/>
            <a:r>
              <a:rPr lang="en-US" sz="2400" dirty="0" smtClean="0"/>
              <a:t>We can elegantly encode restrictions:  maximum, minimum, even number, etc.</a:t>
            </a:r>
          </a:p>
          <a:p>
            <a:pPr lvl="1"/>
            <a:r>
              <a:rPr lang="en-US" sz="2400" dirty="0" smtClean="0"/>
              <a:t>What if we just wanted the # of possibilities?</a:t>
            </a:r>
          </a:p>
          <a:p>
            <a:pPr lvl="1"/>
            <a:r>
              <a:rPr lang="en-US" sz="2400" dirty="0" smtClean="0"/>
              <a:t>What if the </a:t>
            </a:r>
            <a:r>
              <a:rPr lang="en-US" sz="2400" dirty="0" err="1" smtClean="0"/>
              <a:t>a’s</a:t>
            </a:r>
            <a:r>
              <a:rPr lang="en-US" sz="2400" dirty="0" smtClean="0"/>
              <a:t> were unlimited?</a:t>
            </a:r>
          </a:p>
          <a:p>
            <a:r>
              <a:rPr lang="en-US" sz="2800" dirty="0" smtClean="0"/>
              <a:t>The number of ways to choose coins to obtain c cents from pennies and nickels.</a:t>
            </a:r>
          </a:p>
          <a:p>
            <a:pPr lvl="1"/>
            <a:r>
              <a:rPr lang="en-US" sz="2400" dirty="0" smtClean="0"/>
              <a:t>Think of the set { P, N } but the number of N’s you choose must be a multiple of 5.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many ways can we roll a sum of 7 with 2 dice?</a:t>
            </a:r>
          </a:p>
          <a:p>
            <a:r>
              <a:rPr lang="en-US" sz="2800" dirty="0" smtClean="0"/>
              <a:t>Formulation:</a:t>
            </a:r>
          </a:p>
          <a:p>
            <a:pPr lvl="1">
              <a:buNone/>
            </a:pPr>
            <a:r>
              <a:rPr lang="en-US" sz="2400" dirty="0" smtClean="0"/>
              <a:t>(x + 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x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+ x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 + x</a:t>
            </a:r>
            <a:r>
              <a:rPr lang="en-US" sz="2400" baseline="30000" dirty="0" smtClean="0"/>
              <a:t>5</a:t>
            </a:r>
            <a:r>
              <a:rPr lang="en-US" sz="2400" dirty="0" smtClean="0"/>
              <a:t> + x</a:t>
            </a:r>
            <a:r>
              <a:rPr lang="en-US" sz="2400" baseline="30000" dirty="0" smtClean="0"/>
              <a:t>6</a:t>
            </a:r>
            <a:r>
              <a:rPr lang="en-US" sz="2400" dirty="0" smtClean="0"/>
              <a:t>) (x + 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x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+ x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 + x</a:t>
            </a:r>
            <a:r>
              <a:rPr lang="en-US" sz="2400" baseline="30000" dirty="0" smtClean="0"/>
              <a:t>5</a:t>
            </a:r>
            <a:r>
              <a:rPr lang="en-US" sz="2400" dirty="0" smtClean="0"/>
              <a:t> + x</a:t>
            </a:r>
            <a:r>
              <a:rPr lang="en-US" sz="2400" baseline="30000" dirty="0" smtClean="0"/>
              <a:t>6</a:t>
            </a:r>
            <a:r>
              <a:rPr lang="en-US" sz="2400" dirty="0" smtClean="0"/>
              <a:t>)</a:t>
            </a:r>
          </a:p>
          <a:p>
            <a:pPr lvl="1">
              <a:buNone/>
            </a:pPr>
            <a:r>
              <a:rPr lang="en-US" sz="2400" dirty="0" smtClean="0"/>
              <a:t>= (x + 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x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 + x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 + x</a:t>
            </a:r>
            <a:r>
              <a:rPr lang="en-US" sz="2400" baseline="30000" dirty="0" smtClean="0"/>
              <a:t>5</a:t>
            </a:r>
            <a:r>
              <a:rPr lang="en-US" sz="2400" dirty="0" smtClean="0"/>
              <a:t> + x</a:t>
            </a:r>
            <a:r>
              <a:rPr lang="en-US" sz="2400" baseline="30000" dirty="0" smtClean="0"/>
              <a:t>6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2</a:t>
            </a:r>
          </a:p>
          <a:p>
            <a:pPr lvl="1">
              <a:buNone/>
            </a:pPr>
            <a:r>
              <a:rPr lang="en-US" sz="2400" dirty="0" smtClean="0"/>
              <a:t>And we want the coefficient of x</a:t>
            </a:r>
            <a:r>
              <a:rPr lang="en-US" sz="2400" baseline="30000" dirty="0" smtClean="0"/>
              <a:t>7</a:t>
            </a:r>
            <a:r>
              <a:rPr lang="en-US" sz="2400" dirty="0" smtClean="0"/>
              <a:t>.</a:t>
            </a:r>
          </a:p>
          <a:p>
            <a:r>
              <a:rPr lang="en-US" sz="2800" dirty="0" smtClean="0"/>
              <a:t>We can match x with x</a:t>
            </a:r>
            <a:r>
              <a:rPr lang="en-US" sz="2800" baseline="30000" dirty="0" smtClean="0"/>
              <a:t>6</a:t>
            </a:r>
            <a:r>
              <a:rPr lang="en-US" sz="2800" dirty="0" smtClean="0"/>
              <a:t>; 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with x</a:t>
            </a:r>
            <a:r>
              <a:rPr lang="en-US" sz="2800" baseline="30000" dirty="0" smtClean="0"/>
              <a:t>5</a:t>
            </a:r>
            <a:r>
              <a:rPr lang="en-US" sz="2800" dirty="0" smtClean="0"/>
              <a:t>; etc.</a:t>
            </a:r>
          </a:p>
          <a:p>
            <a:pPr lvl="1"/>
            <a:r>
              <a:rPr lang="en-US" sz="2400" dirty="0" smtClean="0"/>
              <a:t>Thought process is parallel to how you might do with without generating functions.</a:t>
            </a:r>
          </a:p>
          <a:p>
            <a:pPr lvl="1"/>
            <a:r>
              <a:rPr lang="en-US" sz="2400" dirty="0" smtClean="0"/>
              <a:t>The answer is 6.</a:t>
            </a:r>
          </a:p>
          <a:p>
            <a:r>
              <a:rPr lang="en-US" sz="2800" dirty="0" smtClean="0"/>
              <a:t>Note that this question is equivalent to asking for coefficient of x</a:t>
            </a:r>
            <a:r>
              <a:rPr lang="en-US" sz="2800" baseline="30000" dirty="0" smtClean="0"/>
              <a:t>5</a:t>
            </a:r>
            <a:r>
              <a:rPr lang="en-US" sz="2800" dirty="0" smtClean="0"/>
              <a:t> in (1 + x + 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x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 + x</a:t>
            </a:r>
            <a:r>
              <a:rPr lang="en-US" sz="2800" baseline="30000" dirty="0" smtClean="0"/>
              <a:t>4</a:t>
            </a:r>
            <a:r>
              <a:rPr lang="en-US" sz="2800" dirty="0" smtClean="0"/>
              <a:t> + x</a:t>
            </a:r>
            <a:r>
              <a:rPr lang="en-US" sz="2800" baseline="30000" dirty="0" smtClean="0"/>
              <a:t>5</a:t>
            </a:r>
            <a:r>
              <a:rPr lang="en-US" sz="2800" dirty="0" smtClean="0"/>
              <a:t>)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But, what if we had more than 2 dice?  Generating functions “scale” very well.</a:t>
            </a:r>
          </a:p>
          <a:p>
            <a:r>
              <a:rPr lang="en-US" sz="2800" dirty="0" smtClean="0"/>
              <a:t>Sum of 7 for 3 dice?  No problem:</a:t>
            </a:r>
          </a:p>
          <a:p>
            <a:r>
              <a:rPr lang="en-US" sz="2800" dirty="0" smtClean="0"/>
              <a:t>We want coefficient of x</a:t>
            </a:r>
            <a:r>
              <a:rPr lang="en-US" sz="2800" baseline="30000" dirty="0" smtClean="0"/>
              <a:t>7</a:t>
            </a:r>
            <a:r>
              <a:rPr lang="en-US" sz="2800" dirty="0" smtClean="0"/>
              <a:t> in (x + 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x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 + x</a:t>
            </a:r>
            <a:r>
              <a:rPr lang="en-US" sz="2800" baseline="30000" dirty="0" smtClean="0"/>
              <a:t>4</a:t>
            </a:r>
            <a:r>
              <a:rPr lang="en-US" sz="2800" dirty="0" smtClean="0"/>
              <a:t> + x</a:t>
            </a:r>
            <a:r>
              <a:rPr lang="en-US" sz="2800" baseline="30000" dirty="0" smtClean="0"/>
              <a:t>5</a:t>
            </a:r>
            <a:r>
              <a:rPr lang="en-US" sz="2800" dirty="0" smtClean="0"/>
              <a:t> + x</a:t>
            </a:r>
            <a:r>
              <a:rPr lang="en-US" sz="2800" baseline="30000" dirty="0" smtClean="0"/>
              <a:t>6</a:t>
            </a:r>
            <a:r>
              <a:rPr lang="en-US" sz="2800" dirty="0" smtClean="0"/>
              <a:t>)</a:t>
            </a:r>
            <a:r>
              <a:rPr lang="en-US" sz="2800" baseline="30000" dirty="0" smtClean="0"/>
              <a:t>3</a:t>
            </a:r>
          </a:p>
          <a:p>
            <a:r>
              <a:rPr lang="en-US" sz="2800" dirty="0" smtClean="0"/>
              <a:t>Equivalent to asking for coefficient of x</a:t>
            </a:r>
            <a:r>
              <a:rPr lang="en-US" sz="2800" baseline="30000" dirty="0" smtClean="0"/>
              <a:t>4</a:t>
            </a:r>
            <a:r>
              <a:rPr lang="en-US" sz="2800" dirty="0" smtClean="0"/>
              <a:t> in</a:t>
            </a:r>
          </a:p>
          <a:p>
            <a:pPr>
              <a:buNone/>
            </a:pPr>
            <a:r>
              <a:rPr lang="en-US" sz="2800" dirty="0" smtClean="0"/>
              <a:t>	(1 + x + 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x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 + x</a:t>
            </a:r>
            <a:r>
              <a:rPr lang="en-US" sz="2800" baseline="30000" dirty="0" smtClean="0"/>
              <a:t>4</a:t>
            </a:r>
            <a:r>
              <a:rPr lang="en-US" sz="2800" dirty="0" smtClean="0"/>
              <a:t> + x</a:t>
            </a:r>
            <a:r>
              <a:rPr lang="en-US" sz="2800" baseline="30000" dirty="0" smtClean="0"/>
              <a:t>5</a:t>
            </a:r>
            <a:r>
              <a:rPr lang="en-US" sz="2800" dirty="0" smtClean="0"/>
              <a:t>)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.</a:t>
            </a:r>
          </a:p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Inside ( ) we have a geometric series = (1 – x</a:t>
            </a:r>
            <a:r>
              <a:rPr lang="en-US" sz="2800" baseline="30000" dirty="0" smtClean="0">
                <a:solidFill>
                  <a:schemeClr val="tx1">
                    <a:lumMod val="75000"/>
                  </a:schemeClr>
                </a:solidFill>
              </a:rPr>
              <a:t>6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)/(1 – x)</a:t>
            </a:r>
          </a:p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So (1 + x + x</a:t>
            </a:r>
            <a:r>
              <a:rPr lang="en-US" sz="2800" baseline="30000" dirty="0" smtClean="0">
                <a:solidFill>
                  <a:schemeClr val="tx1">
                    <a:lumMod val="75000"/>
                  </a:schemeClr>
                </a:solidFill>
              </a:rPr>
              <a:t>2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 + x</a:t>
            </a:r>
            <a:r>
              <a:rPr lang="en-US" sz="2800" baseline="30000" dirty="0" smtClean="0">
                <a:solidFill>
                  <a:schemeClr val="tx1">
                    <a:lumMod val="75000"/>
                  </a:schemeClr>
                </a:solidFill>
              </a:rPr>
              <a:t>3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 + x</a:t>
            </a:r>
            <a:r>
              <a:rPr lang="en-US" sz="2800" baseline="30000" dirty="0" smtClean="0">
                <a:solidFill>
                  <a:schemeClr val="tx1">
                    <a:lumMod val="75000"/>
                  </a:schemeClr>
                </a:solidFill>
              </a:rPr>
              <a:t>4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 + x</a:t>
            </a:r>
            <a:r>
              <a:rPr lang="en-US" sz="2800" baseline="30000" dirty="0" smtClean="0">
                <a:solidFill>
                  <a:schemeClr val="tx1">
                    <a:lumMod val="75000"/>
                  </a:schemeClr>
                </a:solidFill>
              </a:rPr>
              <a:t>5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r>
              <a:rPr lang="en-US" sz="2800" baseline="30000" dirty="0" smtClean="0">
                <a:solidFill>
                  <a:schemeClr val="tx1">
                    <a:lumMod val="75000"/>
                  </a:schemeClr>
                </a:solidFill>
              </a:rPr>
              <a:t>3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 = (1 – x</a:t>
            </a:r>
            <a:r>
              <a:rPr lang="en-US" sz="2800" baseline="30000" dirty="0" smtClean="0">
                <a:solidFill>
                  <a:schemeClr val="tx1">
                    <a:lumMod val="75000"/>
                  </a:schemeClr>
                </a:solidFill>
              </a:rPr>
              <a:t>6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r>
              <a:rPr lang="en-US" sz="2800" baseline="30000" dirty="0" smtClean="0">
                <a:solidFill>
                  <a:schemeClr val="tx1">
                    <a:lumMod val="75000"/>
                  </a:schemeClr>
                </a:solidFill>
              </a:rPr>
              <a:t>3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(1 – x)</a:t>
            </a:r>
            <a:r>
              <a:rPr lang="en-US" sz="2800" baseline="30000" dirty="0" smtClean="0">
                <a:solidFill>
                  <a:schemeClr val="tx1">
                    <a:lumMod val="75000"/>
                  </a:schemeClr>
                </a:solidFill>
              </a:rPr>
              <a:t>–3</a:t>
            </a:r>
            <a:endParaRPr lang="en-US" sz="2800" dirty="0" smtClean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Let’s work out (1 – x</a:t>
            </a:r>
            <a:r>
              <a:rPr lang="en-US" sz="2800" baseline="30000" dirty="0" smtClean="0">
                <a:solidFill>
                  <a:schemeClr val="tx1">
                    <a:lumMod val="75000"/>
                  </a:schemeClr>
                </a:solidFill>
              </a:rPr>
              <a:t>6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r>
              <a:rPr lang="en-US" sz="2800" baseline="30000" dirty="0" smtClean="0">
                <a:solidFill>
                  <a:schemeClr val="tx1">
                    <a:lumMod val="75000"/>
                  </a:schemeClr>
                </a:solidFill>
              </a:rPr>
              <a:t>3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 and (1 – x)</a:t>
            </a:r>
            <a:r>
              <a:rPr lang="en-US" sz="2800" baseline="30000" dirty="0" smtClean="0">
                <a:solidFill>
                  <a:schemeClr val="tx1">
                    <a:lumMod val="75000"/>
                  </a:schemeClr>
                </a:solidFill>
              </a:rPr>
              <a:t>–3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….</a:t>
            </a:r>
            <a:endParaRPr lang="en-US" sz="2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continued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We need to use the fact that the coefficients of (</a:t>
            </a:r>
            <a:r>
              <a:rPr lang="en-US" sz="2400" dirty="0" err="1" smtClean="0">
                <a:solidFill>
                  <a:schemeClr val="tx1">
                    <a:lumMod val="75000"/>
                  </a:schemeClr>
                </a:solidFill>
              </a:rPr>
              <a:t>a+b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r>
              <a:rPr lang="en-US" sz="2400" baseline="30000" dirty="0" smtClean="0">
                <a:solidFill>
                  <a:schemeClr val="tx1">
                    <a:lumMod val="75000"/>
                  </a:schemeClr>
                </a:solidFill>
              </a:rPr>
              <a:t>n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  are 1, n, n(n – 1)/2!, n(n – 1)(n – 2)/3!, n(n – 1)(n – 2)(n – 3)/4!, etc.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(1 – x</a:t>
            </a:r>
            <a:r>
              <a:rPr lang="en-US" sz="2800" baseline="30000" dirty="0" smtClean="0">
                <a:solidFill>
                  <a:schemeClr val="tx1">
                    <a:lumMod val="75000"/>
                  </a:schemeClr>
                </a:solidFill>
              </a:rPr>
              <a:t>6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r>
              <a:rPr lang="en-US" sz="2800" baseline="30000" dirty="0" smtClean="0">
                <a:solidFill>
                  <a:schemeClr val="tx1">
                    <a:lumMod val="75000"/>
                  </a:schemeClr>
                </a:solidFill>
              </a:rPr>
              <a:t>3 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= 1 – 3x</a:t>
            </a:r>
            <a:r>
              <a:rPr lang="en-US" sz="2800" baseline="30000" dirty="0" smtClean="0">
                <a:solidFill>
                  <a:schemeClr val="tx1">
                    <a:lumMod val="75000"/>
                  </a:schemeClr>
                </a:solidFill>
              </a:rPr>
              <a:t>6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 + 3x</a:t>
            </a:r>
            <a:r>
              <a:rPr lang="en-US" sz="2800" baseline="30000" dirty="0" smtClean="0">
                <a:solidFill>
                  <a:schemeClr val="tx1">
                    <a:lumMod val="75000"/>
                  </a:schemeClr>
                </a:solidFill>
              </a:rPr>
              <a:t>12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 – x</a:t>
            </a:r>
            <a:r>
              <a:rPr lang="en-US" sz="2800" baseline="30000" dirty="0" smtClean="0">
                <a:solidFill>
                  <a:schemeClr val="tx1">
                    <a:lumMod val="75000"/>
                  </a:schemeClr>
                </a:solidFill>
              </a:rPr>
              <a:t>18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(1 – x)</a:t>
            </a:r>
            <a:r>
              <a:rPr lang="en-US" sz="2800" baseline="30000" dirty="0" smtClean="0">
                <a:solidFill>
                  <a:schemeClr val="tx1">
                    <a:lumMod val="75000"/>
                  </a:schemeClr>
                </a:solidFill>
              </a:rPr>
              <a:t>–3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 = 1 + 3x + (3)(4)/2! x</a:t>
            </a:r>
            <a:r>
              <a:rPr lang="en-US" sz="2800" baseline="30000" dirty="0" smtClean="0">
                <a:solidFill>
                  <a:schemeClr val="tx1">
                    <a:lumMod val="75000"/>
                  </a:schemeClr>
                </a:solidFill>
              </a:rPr>
              <a:t>2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 + (3)(4)(5)/3! x</a:t>
            </a:r>
            <a:r>
              <a:rPr lang="en-US" sz="2800" baseline="30000" dirty="0" smtClean="0">
                <a:solidFill>
                  <a:schemeClr val="tx1">
                    <a:lumMod val="75000"/>
                  </a:schemeClr>
                </a:solidFill>
              </a:rPr>
              <a:t>3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 + …</a:t>
            </a:r>
          </a:p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If we multiply these polynomials, how do we find a term containing x</a:t>
            </a:r>
            <a:r>
              <a:rPr lang="en-US" sz="2800" baseline="30000" dirty="0" smtClean="0">
                <a:solidFill>
                  <a:schemeClr val="tx1">
                    <a:lumMod val="75000"/>
                  </a:schemeClr>
                </a:solidFill>
              </a:rPr>
              <a:t>4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?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x</a:t>
            </a:r>
            <a:r>
              <a:rPr lang="en-US" sz="2400" baseline="30000" dirty="0" smtClean="0">
                <a:solidFill>
                  <a:schemeClr val="tx1">
                    <a:lumMod val="75000"/>
                  </a:schemeClr>
                </a:solidFill>
              </a:rPr>
              <a:t>18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, x</a:t>
            </a:r>
            <a:r>
              <a:rPr lang="en-US" sz="2400" baseline="30000" dirty="0" smtClean="0">
                <a:solidFill>
                  <a:schemeClr val="tx1">
                    <a:lumMod val="75000"/>
                  </a:schemeClr>
                </a:solidFill>
              </a:rPr>
              <a:t>12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 and x</a:t>
            </a:r>
            <a:r>
              <a:rPr lang="en-US" sz="2400" baseline="30000" dirty="0" smtClean="0">
                <a:solidFill>
                  <a:schemeClr val="tx1">
                    <a:lumMod val="75000"/>
                  </a:schemeClr>
                </a:solidFill>
              </a:rPr>
              <a:t>6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 can’t help us, because 2</a:t>
            </a:r>
            <a:r>
              <a:rPr lang="en-US" sz="2400" baseline="30000" dirty="0" smtClean="0">
                <a:solidFill>
                  <a:schemeClr val="tx1">
                    <a:lumMod val="75000"/>
                  </a:schemeClr>
                </a:solidFill>
              </a:rPr>
              <a:t>nd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 polynomial has only positive powers of x.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The only possibility is to multiply “1” from first polynomial by the x</a:t>
            </a:r>
            <a:r>
              <a:rPr lang="en-US" sz="2400" baseline="30000" dirty="0" smtClean="0">
                <a:solidFill>
                  <a:schemeClr val="tx1">
                    <a:lumMod val="75000"/>
                  </a:schemeClr>
                </a:solidFill>
              </a:rPr>
              <a:t>4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 term from the 2</a:t>
            </a:r>
            <a:r>
              <a:rPr lang="en-US" sz="2400" baseline="30000" dirty="0" smtClean="0">
                <a:solidFill>
                  <a:schemeClr val="tx1">
                    <a:lumMod val="75000"/>
                  </a:schemeClr>
                </a:solidFill>
              </a:rPr>
              <a:t>nd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 polynomial.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Its coefficient is (3)(4)(5)(6)/4! = (5)(6) / 2 = 15.    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sym typeface="Wingdings" pitchFamily="2" charset="2"/>
              </a:rPr>
              <a:t></a:t>
            </a:r>
            <a:endParaRPr lang="en-US" sz="24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Alternate calculation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Determining the coefficient of a single term can be phrased as a combination question.</a:t>
            </a:r>
          </a:p>
          <a:p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The coefficient of x</a:t>
            </a:r>
            <a:r>
              <a:rPr lang="en-US" sz="2800" baseline="30000" dirty="0" smtClean="0">
                <a:solidFill>
                  <a:schemeClr val="tx1">
                    <a:lumMod val="75000"/>
                  </a:schemeClr>
                </a:solidFill>
              </a:rPr>
              <a:t>4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 in (1 + x + x</a:t>
            </a:r>
            <a:r>
              <a:rPr lang="en-US" sz="2800" baseline="30000" dirty="0" smtClean="0">
                <a:solidFill>
                  <a:schemeClr val="tx1">
                    <a:lumMod val="75000"/>
                  </a:schemeClr>
                </a:solidFill>
              </a:rPr>
              <a:t>2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 + x</a:t>
            </a:r>
            <a:r>
              <a:rPr lang="en-US" sz="2800" baseline="30000" dirty="0" smtClean="0">
                <a:solidFill>
                  <a:schemeClr val="tx1">
                    <a:lumMod val="75000"/>
                  </a:schemeClr>
                </a:solidFill>
              </a:rPr>
              <a:t>3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 + x</a:t>
            </a:r>
            <a:r>
              <a:rPr lang="en-US" sz="2800" baseline="30000" dirty="0" smtClean="0">
                <a:solidFill>
                  <a:schemeClr val="tx1">
                    <a:lumMod val="75000"/>
                  </a:schemeClr>
                </a:solidFill>
              </a:rPr>
              <a:t>4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 + x</a:t>
            </a:r>
            <a:r>
              <a:rPr lang="en-US" sz="2800" baseline="30000" dirty="0" smtClean="0">
                <a:solidFill>
                  <a:schemeClr val="tx1">
                    <a:lumMod val="75000"/>
                  </a:schemeClr>
                </a:solidFill>
              </a:rPr>
              <a:t>5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)</a:t>
            </a:r>
            <a:r>
              <a:rPr lang="en-US" sz="2800" baseline="30000" dirty="0" smtClean="0">
                <a:solidFill>
                  <a:schemeClr val="tx1">
                    <a:lumMod val="75000"/>
                  </a:schemeClr>
                </a:solidFill>
              </a:rPr>
              <a:t>3</a:t>
            </a:r>
            <a:r>
              <a:rPr lang="en-US" sz="2800" dirty="0" smtClean="0">
                <a:solidFill>
                  <a:schemeClr val="tx1">
                    <a:lumMod val="75000"/>
                  </a:schemeClr>
                </a:solidFill>
              </a:rPr>
              <a:t> means we want 3 exponents to sum to 4, where each exponent ranges from 0 to 5.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In other words, e</a:t>
            </a:r>
            <a:r>
              <a:rPr lang="en-US" sz="2400" baseline="-25000" dirty="0" smtClean="0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 + e</a:t>
            </a:r>
            <a:r>
              <a:rPr lang="en-US" sz="2400" baseline="-25000" dirty="0" smtClean="0">
                <a:solidFill>
                  <a:schemeClr val="tx1">
                    <a:lumMod val="75000"/>
                  </a:schemeClr>
                </a:solidFill>
              </a:rPr>
              <a:t>2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 + e</a:t>
            </a:r>
            <a:r>
              <a:rPr lang="en-US" sz="2400" baseline="-25000" dirty="0" smtClean="0">
                <a:solidFill>
                  <a:schemeClr val="tx1">
                    <a:lumMod val="75000"/>
                  </a:schemeClr>
                </a:solidFill>
              </a:rPr>
              <a:t>3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 = 4 where each </a:t>
            </a:r>
            <a:r>
              <a:rPr lang="en-US" sz="2400" dirty="0" err="1" smtClean="0">
                <a:solidFill>
                  <a:schemeClr val="tx1">
                    <a:lumMod val="75000"/>
                  </a:schemeClr>
                </a:solidFill>
              </a:rPr>
              <a:t>e</a:t>
            </a:r>
            <a:r>
              <a:rPr lang="en-US" sz="2400" baseline="-25000" dirty="0" err="1" smtClean="0">
                <a:solidFill>
                  <a:schemeClr val="tx1">
                    <a:lumMod val="7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 = 0,1,…,5.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How can 3 numbers sum to 4?  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0+0+4, 0+1+3, 0+2+2, 1+1+2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In each case, decide which </a:t>
            </a:r>
            <a:r>
              <a:rPr lang="en-US" sz="2400" dirty="0" err="1" smtClean="0">
                <a:solidFill>
                  <a:schemeClr val="tx1">
                    <a:lumMod val="75000"/>
                  </a:schemeClr>
                </a:solidFill>
              </a:rPr>
              <a:t>e</a:t>
            </a:r>
            <a:r>
              <a:rPr lang="en-US" sz="2400" baseline="-25000" dirty="0" err="1" smtClean="0">
                <a:solidFill>
                  <a:schemeClr val="tx1">
                    <a:lumMod val="7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 represents each number.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</a:rPr>
              <a:t>Total number of ways = 3 + 6 + 3 + 3 = 15.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Ball in ur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Many combination questions are of the ball-in-urn type.  We have n identical balls to place in r urns.  </a:t>
            </a:r>
            <a:r>
              <a:rPr lang="en-US" sz="2400" dirty="0"/>
              <a:t>T</a:t>
            </a:r>
            <a:r>
              <a:rPr lang="en-US" sz="2400" dirty="0" smtClean="0"/>
              <a:t>he balls are identical, so we simply need to know </a:t>
            </a:r>
            <a:r>
              <a:rPr lang="en-US" sz="2400" u="sng" dirty="0" smtClean="0"/>
              <a:t>how many </a:t>
            </a:r>
            <a:r>
              <a:rPr lang="en-US" sz="2400" dirty="0" smtClean="0"/>
              <a:t>wind up in each urn.</a:t>
            </a:r>
          </a:p>
          <a:p>
            <a:r>
              <a:rPr lang="en-US" sz="2400" dirty="0" smtClean="0"/>
              <a:t>Basic approach:  the generating function is of the form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	</a:t>
            </a:r>
            <a:r>
              <a:rPr lang="en-US" sz="2400" dirty="0" smtClean="0">
                <a:solidFill>
                  <a:srgbClr val="FFFF00"/>
                </a:solidFill>
              </a:rPr>
              <a:t>(1 + x + x</a:t>
            </a:r>
            <a:r>
              <a:rPr lang="en-US" sz="2400" baseline="30000" dirty="0" smtClean="0">
                <a:solidFill>
                  <a:srgbClr val="FFFF00"/>
                </a:solidFill>
              </a:rPr>
              <a:t>2 </a:t>
            </a:r>
            <a:r>
              <a:rPr lang="en-US" sz="2400" dirty="0" smtClean="0">
                <a:solidFill>
                  <a:srgbClr val="FFFF00"/>
                </a:solidFill>
              </a:rPr>
              <a:t>+ x</a:t>
            </a:r>
            <a:r>
              <a:rPr lang="en-US" sz="2400" baseline="30000" dirty="0" smtClean="0">
                <a:solidFill>
                  <a:srgbClr val="FFFF00"/>
                </a:solidFill>
              </a:rPr>
              <a:t>3 </a:t>
            </a:r>
            <a:r>
              <a:rPr lang="en-US" sz="2400" dirty="0" smtClean="0">
                <a:solidFill>
                  <a:srgbClr val="FFFF00"/>
                </a:solidFill>
              </a:rPr>
              <a:t>+ …)</a:t>
            </a:r>
            <a:r>
              <a:rPr lang="en-US" sz="2400" baseline="30000" dirty="0" smtClean="0">
                <a:solidFill>
                  <a:srgbClr val="FFFF00"/>
                </a:solidFill>
              </a:rPr>
              <a:t>r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and we want the </a:t>
            </a:r>
            <a:r>
              <a:rPr lang="en-US" sz="2400" dirty="0" smtClean="0">
                <a:solidFill>
                  <a:srgbClr val="FFFF00"/>
                </a:solidFill>
              </a:rPr>
              <a:t>coefficient of </a:t>
            </a:r>
            <a:r>
              <a:rPr lang="en-US" sz="2400" dirty="0" err="1" smtClean="0">
                <a:solidFill>
                  <a:srgbClr val="FFFF00"/>
                </a:solidFill>
              </a:rPr>
              <a:t>x</a:t>
            </a:r>
            <a:r>
              <a:rPr lang="en-US" sz="2400" baseline="30000" dirty="0" err="1" smtClean="0">
                <a:solidFill>
                  <a:srgbClr val="FFFF00"/>
                </a:solidFill>
              </a:rPr>
              <a:t>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Highest term in each factor can simply be </a:t>
            </a:r>
            <a:r>
              <a:rPr lang="en-US" sz="2400" dirty="0" err="1" smtClean="0"/>
              <a:t>x</a:t>
            </a:r>
            <a:r>
              <a:rPr lang="en-US" sz="2400" baseline="30000" dirty="0" err="1" smtClean="0"/>
              <a:t>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Distribute 12 bottles of wine among 4 tables…</a:t>
            </a:r>
          </a:p>
          <a:p>
            <a:pPr lvl="1"/>
            <a:r>
              <a:rPr lang="en-US" sz="2000" dirty="0" smtClean="0"/>
              <a:t>What if each table must get 1+ bottle?</a:t>
            </a:r>
          </a:p>
          <a:p>
            <a:pPr lvl="1"/>
            <a:r>
              <a:rPr lang="en-US" sz="2000" dirty="0" smtClean="0"/>
              <a:t>What if no table may get more than 4?</a:t>
            </a:r>
          </a:p>
          <a:p>
            <a:pPr lvl="1"/>
            <a:r>
              <a:rPr lang="en-US" sz="2000" dirty="0" smtClean="0"/>
              <a:t>The first table must have at most 1 bottle, the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must receive at least 1, the third must receive 0, 2 or 4; and the last must receive 2 or 3?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62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formulating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combination problem can be encoded as a generating function.  Try these…</a:t>
            </a:r>
          </a:p>
          <a:p>
            <a:r>
              <a:rPr lang="en-US" sz="2800" dirty="0" smtClean="0"/>
              <a:t>How many ways are there to select 4 objects from     [ 5 A’s, 5 B’s, 5 C’s ]?</a:t>
            </a:r>
          </a:p>
          <a:p>
            <a:pPr lvl="1"/>
            <a:r>
              <a:rPr lang="en-US" sz="2400" dirty="0" smtClean="0"/>
              <a:t>Now, what if we wanted an </a:t>
            </a:r>
            <a:r>
              <a:rPr lang="en-US" sz="2400" smtClean="0"/>
              <a:t>equal number of A’s and C’s?</a:t>
            </a:r>
            <a:endParaRPr lang="en-US" sz="2400" dirty="0" smtClean="0"/>
          </a:p>
          <a:p>
            <a:r>
              <a:rPr lang="en-US" sz="2800" dirty="0" smtClean="0"/>
              <a:t>How many ways can you make $1 change using pennies, nickels, dimes and/or quarters?</a:t>
            </a:r>
          </a:p>
          <a:p>
            <a:r>
              <a:rPr lang="en-US" sz="2800" dirty="0" smtClean="0"/>
              <a:t>How many integers from 0 to 999 have a sum of digits of 12?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Yes, it’s possible for a generating function to have 2 variables.</a:t>
            </a:r>
          </a:p>
          <a:p>
            <a:r>
              <a:rPr lang="en-US" sz="2400" dirty="0" smtClean="0"/>
              <a:t>Why?  Maybe you want to keep track of two quantities at the same time.</a:t>
            </a:r>
          </a:p>
          <a:p>
            <a:r>
              <a:rPr lang="en-US" sz="2400" dirty="0" smtClean="0"/>
              <a:t>Example:  (1, 1, 2, 3, 3, 4, 4, 5, 5, 6).  How many ways to…</a:t>
            </a:r>
          </a:p>
          <a:p>
            <a:pPr lvl="1"/>
            <a:r>
              <a:rPr lang="en-US" sz="2000" dirty="0" smtClean="0"/>
              <a:t>select r different numbers</a:t>
            </a:r>
          </a:p>
          <a:p>
            <a:pPr lvl="1"/>
            <a:r>
              <a:rPr lang="en-US" sz="2000" dirty="0" smtClean="0"/>
              <a:t>select numbers that have a sum  of r</a:t>
            </a:r>
          </a:p>
          <a:p>
            <a:pPr lvl="1"/>
            <a:r>
              <a:rPr lang="en-US" sz="2000" dirty="0" smtClean="0"/>
              <a:t>select r numbers that have a sum of s.</a:t>
            </a:r>
            <a:endParaRPr lang="en-US" sz="2000" dirty="0"/>
          </a:p>
          <a:p>
            <a:r>
              <a:rPr lang="en-US" sz="2400" dirty="0" smtClean="0"/>
              <a:t>Example:  (0, 1, 2, 2, 3, 4)</a:t>
            </a:r>
          </a:p>
          <a:p>
            <a:pPr marL="0" indent="0">
              <a:buNone/>
            </a:pPr>
            <a:r>
              <a:rPr lang="en-US" sz="2400" dirty="0" smtClean="0"/>
              <a:t>	(1 + x)(1 + </a:t>
            </a:r>
            <a:r>
              <a:rPr lang="en-US" sz="2400" dirty="0" err="1" smtClean="0"/>
              <a:t>xy</a:t>
            </a:r>
            <a:r>
              <a:rPr lang="en-US" sz="2400" dirty="0" smtClean="0"/>
              <a:t>)(1 + xy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y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)(1 + xy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)(1 + xy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Some of the terms include 3x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y</a:t>
            </a:r>
            <a:r>
              <a:rPr lang="en-US" sz="2400" baseline="30000" dirty="0" smtClean="0"/>
              <a:t>5</a:t>
            </a:r>
            <a:r>
              <a:rPr lang="en-US" sz="2400" dirty="0" smtClean="0"/>
              <a:t>, 2x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y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, 3x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y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, 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y</a:t>
            </a:r>
            <a:r>
              <a:rPr lang="en-US" sz="2400" baseline="30000" dirty="0" smtClean="0"/>
              <a:t>7</a:t>
            </a:r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94135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coefficient of x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 in (1 + x + 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5</a:t>
            </a:r>
            <a:r>
              <a:rPr lang="en-US" sz="2400" dirty="0" smtClean="0"/>
              <a:t> can answer what </a:t>
            </a:r>
            <a:r>
              <a:rPr lang="en-US" sz="2400" dirty="0" err="1" smtClean="0"/>
              <a:t>combinatorical</a:t>
            </a:r>
            <a:r>
              <a:rPr lang="en-US" sz="2400" dirty="0" smtClean="0"/>
              <a:t> question?</a:t>
            </a:r>
          </a:p>
          <a:p>
            <a:r>
              <a:rPr lang="en-US" sz="2400" dirty="0" smtClean="0"/>
              <a:t>What if we had several dice, and…</a:t>
            </a:r>
          </a:p>
          <a:p>
            <a:pPr lvl="1"/>
            <a:r>
              <a:rPr lang="en-US" sz="2000" dirty="0" smtClean="0"/>
              <a:t>You don’t have to roll all of them.</a:t>
            </a:r>
          </a:p>
          <a:p>
            <a:pPr lvl="1"/>
            <a:r>
              <a:rPr lang="en-US" sz="2000" dirty="0" smtClean="0"/>
              <a:t>The dice do not all have the same number of sides.</a:t>
            </a:r>
          </a:p>
          <a:p>
            <a:pPr lvl="1"/>
            <a:r>
              <a:rPr lang="en-US" sz="2000" dirty="0" smtClean="0"/>
              <a:t>You want to achieve a certain sum with a certain number of dice.</a:t>
            </a:r>
          </a:p>
          <a:p>
            <a:pPr lvl="1"/>
            <a:r>
              <a:rPr lang="en-US" sz="2000" dirty="0" smtClean="0"/>
              <a:t>You want a sum of 31 with 4 6-sided, 2 8-sided, 2 12-sided and you must roll at least 1 of each.</a:t>
            </a:r>
          </a:p>
          <a:p>
            <a:r>
              <a:rPr lang="en-US" sz="2400" dirty="0" smtClean="0"/>
              <a:t>Can you think of a question that would need 3 variables?</a:t>
            </a:r>
          </a:p>
          <a:p>
            <a:r>
              <a:rPr lang="en-US" sz="2400" dirty="0" smtClean="0"/>
              <a:t>Using the Coefficient command in Wolfram Alpha</a:t>
            </a:r>
          </a:p>
          <a:p>
            <a:pPr lvl="1"/>
            <a:r>
              <a:rPr lang="es-ES" sz="2000" dirty="0" err="1" smtClean="0"/>
              <a:t>Example</a:t>
            </a:r>
            <a:r>
              <a:rPr lang="es-ES" sz="2000" dirty="0" smtClean="0"/>
              <a:t>:  </a:t>
            </a:r>
            <a:r>
              <a:rPr lang="es-ES" sz="2000" dirty="0" err="1" smtClean="0"/>
              <a:t>Coefficient</a:t>
            </a:r>
            <a:r>
              <a:rPr lang="es-ES" sz="2000" dirty="0"/>
              <a:t>[(1+x+x^2)^10 (1+y)^4,x^5 y]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188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polynomial with either</a:t>
            </a:r>
          </a:p>
          <a:p>
            <a:pPr lvl="1"/>
            <a:r>
              <a:rPr lang="en-US" sz="2200" dirty="0" smtClean="0"/>
              <a:t>Interesting choices for its </a:t>
            </a:r>
            <a:r>
              <a:rPr lang="en-US" sz="2200" dirty="0" smtClean="0">
                <a:solidFill>
                  <a:srgbClr val="FFFF00"/>
                </a:solidFill>
              </a:rPr>
              <a:t>coefficients</a:t>
            </a:r>
          </a:p>
          <a:p>
            <a:pPr lvl="1">
              <a:buNone/>
            </a:pPr>
            <a:r>
              <a:rPr lang="en-US" sz="2200" dirty="0" smtClean="0"/>
              <a:t>		(useful for recurrence relations)</a:t>
            </a:r>
          </a:p>
          <a:p>
            <a:pPr lvl="1"/>
            <a:r>
              <a:rPr lang="en-US" sz="2200" dirty="0" smtClean="0"/>
              <a:t>Interesting choices for its </a:t>
            </a:r>
            <a:r>
              <a:rPr lang="en-US" sz="2200" dirty="0" smtClean="0">
                <a:solidFill>
                  <a:srgbClr val="FFFF00"/>
                </a:solidFill>
              </a:rPr>
              <a:t>exponents</a:t>
            </a:r>
          </a:p>
          <a:p>
            <a:pPr lvl="1">
              <a:buNone/>
            </a:pPr>
            <a:r>
              <a:rPr lang="en-US" sz="2200" dirty="0" smtClean="0"/>
              <a:t>		(useful for permutations/combinations)</a:t>
            </a:r>
          </a:p>
          <a:p>
            <a:r>
              <a:rPr lang="en-US" sz="2400" dirty="0" smtClean="0"/>
              <a:t>Customary </a:t>
            </a:r>
            <a:r>
              <a:rPr lang="en-US" sz="2400" dirty="0" smtClean="0"/>
              <a:t>to write in ascending powers of x</a:t>
            </a:r>
          </a:p>
          <a:p>
            <a:pPr lvl="1"/>
            <a:r>
              <a:rPr lang="en-US" sz="2200" dirty="0" smtClean="0"/>
              <a:t>Coefficients can correspond to terms of a sequence</a:t>
            </a:r>
          </a:p>
          <a:p>
            <a:pPr lvl="1">
              <a:buNone/>
            </a:pPr>
            <a:r>
              <a:rPr lang="en-US" sz="2200" dirty="0" smtClean="0"/>
              <a:t>	Sequences have no mathematical operators.  Writing as a polynomial provides a way to manipulate sequences.</a:t>
            </a:r>
          </a:p>
          <a:p>
            <a:pPr lvl="1"/>
            <a:r>
              <a:rPr lang="en-US" sz="2200" dirty="0" smtClean="0"/>
              <a:t>Convenient if number of terms is infinite</a:t>
            </a:r>
          </a:p>
          <a:p>
            <a:r>
              <a:rPr lang="en-US" sz="2400" dirty="0" smtClean="0"/>
              <a:t>We almost never substitute a value for </a:t>
            </a:r>
            <a:r>
              <a:rPr lang="en-US" sz="2400" dirty="0" smtClean="0"/>
              <a:t>x</a:t>
            </a:r>
          </a:p>
          <a:p>
            <a:r>
              <a:rPr lang="en-US" sz="2400" dirty="0">
                <a:solidFill>
                  <a:srgbClr val="FFFF00"/>
                </a:solidFill>
              </a:rPr>
              <a:t>Encode question in exponents.  Answer in coefficients</a:t>
            </a:r>
            <a:r>
              <a:rPr lang="en-US" sz="2400" dirty="0" smtClean="0">
                <a:solidFill>
                  <a:srgbClr val="FFFF00"/>
                </a:solidFill>
              </a:rPr>
              <a:t>.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Our textbook shows how to solve simple:</a:t>
            </a:r>
          </a:p>
          <a:p>
            <a:pPr lvl="1"/>
            <a:r>
              <a:rPr lang="en-US" sz="2400" dirty="0" smtClean="0"/>
              <a:t>Permutation &amp; combinations</a:t>
            </a:r>
          </a:p>
          <a:p>
            <a:pPr lvl="1"/>
            <a:r>
              <a:rPr lang="en-US" sz="2400" dirty="0" smtClean="0"/>
              <a:t>Recurrence relations</a:t>
            </a:r>
          </a:p>
          <a:p>
            <a:pPr lvl="1">
              <a:buNone/>
            </a:pPr>
            <a:r>
              <a:rPr lang="en-US" sz="2400" dirty="0" smtClean="0"/>
              <a:t>Using techniques that are narrowly defined.</a:t>
            </a:r>
          </a:p>
          <a:p>
            <a:r>
              <a:rPr lang="en-US" sz="2800" dirty="0" smtClean="0"/>
              <a:t>Generating functions allow you to solve </a:t>
            </a:r>
            <a:r>
              <a:rPr lang="en-US" sz="2800" dirty="0" smtClean="0"/>
              <a:t>a much </a:t>
            </a:r>
            <a:r>
              <a:rPr lang="en-US" sz="2800" dirty="0" smtClean="0"/>
              <a:t>wider variety of problems in a systematic, less ad-hoc way.</a:t>
            </a:r>
          </a:p>
          <a:p>
            <a:r>
              <a:rPr lang="en-US" sz="2800" dirty="0" smtClean="0"/>
              <a:t>Disadvantage</a:t>
            </a:r>
            <a:r>
              <a:rPr lang="en-US" sz="2800" dirty="0" smtClean="0"/>
              <a:t>:  not very easy to use</a:t>
            </a:r>
          </a:p>
          <a:p>
            <a:pPr lvl="1"/>
            <a:r>
              <a:rPr lang="en-US" sz="2400" dirty="0" smtClean="0"/>
              <a:t>Can be tedious</a:t>
            </a:r>
          </a:p>
          <a:p>
            <a:pPr lvl="1"/>
            <a:r>
              <a:rPr lang="en-US" sz="2400" dirty="0" smtClean="0"/>
              <a:t>Requires techniques such as binomial expansion or partial fractions along the way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many terms do you get if you multiply…?</a:t>
            </a:r>
          </a:p>
          <a:p>
            <a:pPr>
              <a:buNone/>
            </a:pPr>
            <a:r>
              <a:rPr lang="en-US" sz="2800" dirty="0" smtClean="0"/>
              <a:t>	(a + b)(c + d)</a:t>
            </a:r>
          </a:p>
          <a:p>
            <a:pPr>
              <a:buNone/>
            </a:pPr>
            <a:r>
              <a:rPr lang="en-US" sz="2800" dirty="0" smtClean="0"/>
              <a:t>	(a + b)(c + d)(e + f)</a:t>
            </a:r>
          </a:p>
          <a:p>
            <a:pPr>
              <a:buNone/>
            </a:pPr>
            <a:r>
              <a:rPr lang="en-US" sz="2800" dirty="0" smtClean="0"/>
              <a:t>	(a + b + c)(d + e + f + g)</a:t>
            </a:r>
          </a:p>
          <a:p>
            <a:r>
              <a:rPr lang="en-US" sz="2800" dirty="0" smtClean="0"/>
              <a:t>Notice that each term of the product tells you which number you selected inside each ( ).</a:t>
            </a:r>
          </a:p>
          <a:p>
            <a:pPr lvl="1"/>
            <a:r>
              <a:rPr lang="en-US" sz="2400" dirty="0" smtClean="0"/>
              <a:t>If you replace each letter with “1”, you get # of terms!</a:t>
            </a:r>
          </a:p>
          <a:p>
            <a:r>
              <a:rPr lang="en-US" sz="2800" dirty="0" smtClean="0"/>
              <a:t>Analogous concept:  how many factors does a number have, e.g. 1200?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Consider the multiplication of (1+ax)(1+bx)(1+cx)</a:t>
            </a:r>
          </a:p>
          <a:p>
            <a:r>
              <a:rPr lang="en-US" sz="2800" dirty="0" smtClean="0"/>
              <a:t>We need to create terms, where we select something from each factor:</a:t>
            </a:r>
          </a:p>
          <a:p>
            <a:pPr lvl="1"/>
            <a:r>
              <a:rPr lang="en-US" sz="2400" dirty="0" smtClean="0"/>
              <a:t>Select the 1 or ax from (1+ax)</a:t>
            </a:r>
          </a:p>
          <a:p>
            <a:pPr lvl="1"/>
            <a:r>
              <a:rPr lang="en-US" sz="2400" dirty="0" smtClean="0"/>
              <a:t>Select the 1 or </a:t>
            </a:r>
            <a:r>
              <a:rPr lang="en-US" sz="2400" dirty="0" err="1" smtClean="0"/>
              <a:t>bx</a:t>
            </a:r>
            <a:r>
              <a:rPr lang="en-US" sz="2400" dirty="0" smtClean="0"/>
              <a:t> from (1+bx)</a:t>
            </a:r>
          </a:p>
          <a:p>
            <a:pPr lvl="1"/>
            <a:r>
              <a:rPr lang="en-US" sz="2400" dirty="0" smtClean="0"/>
              <a:t>Select the 1 or </a:t>
            </a:r>
            <a:r>
              <a:rPr lang="en-US" sz="2400" dirty="0" err="1" smtClean="0"/>
              <a:t>cx</a:t>
            </a:r>
            <a:r>
              <a:rPr lang="en-US" sz="2400" dirty="0" smtClean="0"/>
              <a:t> from (1+cx)</a:t>
            </a:r>
          </a:p>
          <a:p>
            <a:pPr lvl="1"/>
            <a:r>
              <a:rPr lang="en-US" sz="2400" dirty="0" smtClean="0"/>
              <a:t>And you sum all 8 possibilities to get:</a:t>
            </a:r>
          </a:p>
          <a:p>
            <a:pPr lvl="1">
              <a:buNone/>
            </a:pPr>
            <a:r>
              <a:rPr lang="en-US" sz="2400" dirty="0" smtClean="0"/>
              <a:t>1 + (</a:t>
            </a:r>
            <a:r>
              <a:rPr lang="en-US" sz="2400" dirty="0" err="1" smtClean="0"/>
              <a:t>a+b+c</a:t>
            </a:r>
            <a:r>
              <a:rPr lang="en-US" sz="2400" dirty="0" smtClean="0"/>
              <a:t>)x + (</a:t>
            </a:r>
            <a:r>
              <a:rPr lang="en-US" sz="2400" dirty="0" err="1" smtClean="0"/>
              <a:t>ab</a:t>
            </a:r>
            <a:r>
              <a:rPr lang="en-US" sz="2400" dirty="0" smtClean="0"/>
              <a:t> + </a:t>
            </a:r>
            <a:r>
              <a:rPr lang="en-US" sz="2400" dirty="0" err="1" smtClean="0"/>
              <a:t>bc</a:t>
            </a:r>
            <a:r>
              <a:rPr lang="en-US" sz="2400" dirty="0" smtClean="0"/>
              <a:t> + ac)x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+ (</a:t>
            </a:r>
            <a:r>
              <a:rPr lang="en-US" sz="2400" dirty="0" err="1" smtClean="0"/>
              <a:t>abc</a:t>
            </a:r>
            <a:r>
              <a:rPr lang="en-US" sz="2400" dirty="0" smtClean="0"/>
              <a:t>)x</a:t>
            </a:r>
            <a:r>
              <a:rPr lang="en-US" sz="2400" baseline="30000" dirty="0" smtClean="0"/>
              <a:t>3</a:t>
            </a:r>
          </a:p>
          <a:p>
            <a:r>
              <a:rPr lang="en-US" sz="2800" dirty="0" smtClean="0"/>
              <a:t>What are the coefficients saying?  </a:t>
            </a:r>
            <a:r>
              <a:rPr lang="en-US" sz="2800" dirty="0" smtClean="0">
                <a:sym typeface="Wingdings" pitchFamily="2" charset="2"/>
              </a:rPr>
              <a:t></a:t>
            </a:r>
          </a:p>
          <a:p>
            <a:r>
              <a:rPr lang="en-US" sz="2800" dirty="0" smtClean="0">
                <a:sym typeface="Wingdings" pitchFamily="2" charset="2"/>
              </a:rPr>
              <a:t>If you take away the letters </a:t>
            </a:r>
            <a:r>
              <a:rPr lang="en-US" sz="2800" dirty="0" err="1" smtClean="0">
                <a:sym typeface="Wingdings" pitchFamily="2" charset="2"/>
              </a:rPr>
              <a:t>a,b,c</a:t>
            </a:r>
            <a:r>
              <a:rPr lang="en-US" sz="2800" dirty="0" smtClean="0">
                <a:sym typeface="Wingdings" pitchFamily="2" charset="2"/>
              </a:rPr>
              <a:t>, you get the answer to a different question:  (1+x)</a:t>
            </a:r>
            <a:r>
              <a:rPr lang="en-US" sz="2800" baseline="30000" dirty="0" smtClean="0">
                <a:sym typeface="Wingdings" pitchFamily="2" charset="2"/>
              </a:rPr>
              <a:t>3</a:t>
            </a:r>
            <a:r>
              <a:rPr lang="en-US" sz="2800" dirty="0" smtClean="0">
                <a:sym typeface="Wingdings" pitchFamily="2" charset="2"/>
              </a:rPr>
              <a:t> = 1 + 3x + 3x</a:t>
            </a:r>
            <a:r>
              <a:rPr lang="en-US" sz="2800" baseline="30000" dirty="0" smtClean="0">
                <a:sym typeface="Wingdings" pitchFamily="2" charset="2"/>
              </a:rPr>
              <a:t>2</a:t>
            </a:r>
            <a:r>
              <a:rPr lang="en-US" sz="2800" dirty="0" smtClean="0">
                <a:sym typeface="Wingdings" pitchFamily="2" charset="2"/>
              </a:rPr>
              <a:t> + x</a:t>
            </a:r>
            <a:r>
              <a:rPr lang="en-US" sz="2800" baseline="30000" dirty="0" smtClean="0">
                <a:sym typeface="Wingdings" pitchFamily="2" charset="2"/>
              </a:rPr>
              <a:t>3</a:t>
            </a:r>
            <a:endParaRPr lang="en-US" sz="28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simple generating function for combinations is</a:t>
            </a:r>
          </a:p>
          <a:p>
            <a:pPr>
              <a:buNone/>
            </a:pPr>
            <a:r>
              <a:rPr lang="en-US" sz="2800" dirty="0" smtClean="0"/>
              <a:t>			(1+x)(1+x)(1+x)…(1+x) = (1+x)</a:t>
            </a:r>
            <a:r>
              <a:rPr lang="en-US" sz="2800" baseline="30000" dirty="0" smtClean="0"/>
              <a:t>n</a:t>
            </a:r>
          </a:p>
          <a:p>
            <a:pPr lvl="1"/>
            <a:r>
              <a:rPr lang="en-US" sz="2400" dirty="0" smtClean="0"/>
              <a:t>The coefficient of </a:t>
            </a:r>
            <a:r>
              <a:rPr lang="en-US" sz="2400" dirty="0" err="1" smtClean="0"/>
              <a:t>x</a:t>
            </a:r>
            <a:r>
              <a:rPr lang="en-US" sz="2400" baseline="30000" dirty="0" err="1" smtClean="0"/>
              <a:t>r</a:t>
            </a:r>
            <a:r>
              <a:rPr lang="en-US" sz="2400" dirty="0" smtClean="0"/>
              <a:t> is the number of ways to choose r objects from a set of n distinct objects.</a:t>
            </a:r>
          </a:p>
          <a:p>
            <a:pPr lvl="1"/>
            <a:r>
              <a:rPr lang="en-US" sz="2400" dirty="0" smtClean="0"/>
              <a:t>You are basically deciding which </a:t>
            </a:r>
            <a:r>
              <a:rPr lang="en-US" sz="2400" dirty="0" err="1" smtClean="0"/>
              <a:t>x’s</a:t>
            </a:r>
            <a:r>
              <a:rPr lang="en-US" sz="2400" dirty="0" smtClean="0"/>
              <a:t> to multiply to produce the </a:t>
            </a:r>
            <a:r>
              <a:rPr lang="en-US" sz="2400" dirty="0" err="1" smtClean="0"/>
              <a:t>x</a:t>
            </a:r>
            <a:r>
              <a:rPr lang="en-US" sz="2400" baseline="30000" dirty="0" err="1" smtClean="0"/>
              <a:t>r</a:t>
            </a:r>
            <a:r>
              <a:rPr lang="en-US" sz="2400" dirty="0" smtClean="0"/>
              <a:t>.  </a:t>
            </a:r>
          </a:p>
          <a:p>
            <a:r>
              <a:rPr lang="en-US" sz="2800" dirty="0" smtClean="0"/>
              <a:t>What if the collection from which we are selecting has duplicates?  Notice the contrast:</a:t>
            </a:r>
          </a:p>
          <a:p>
            <a:pPr lvl="1"/>
            <a:r>
              <a:rPr lang="en-US" sz="2400" dirty="0" smtClean="0"/>
              <a:t>Select 2 objects from { A, B, C, D }</a:t>
            </a:r>
          </a:p>
          <a:p>
            <a:pPr lvl="1"/>
            <a:r>
              <a:rPr lang="en-US" sz="2400" dirty="0" smtClean="0"/>
              <a:t>Select 2 objects from ( A, A, B, B ).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To select from ( A, A, B, B ) is like selecting from a set { A, B} with the ability to </a:t>
            </a:r>
            <a:r>
              <a:rPr lang="en-US" sz="2800" dirty="0" smtClean="0">
                <a:solidFill>
                  <a:srgbClr val="FFFF00"/>
                </a:solidFill>
              </a:rPr>
              <a:t>choose up to two </a:t>
            </a:r>
            <a:r>
              <a:rPr lang="en-US" sz="2800" dirty="0" smtClean="0"/>
              <a:t>of each!</a:t>
            </a:r>
          </a:p>
          <a:p>
            <a:r>
              <a:rPr lang="en-US" sz="2800" dirty="0" smtClean="0"/>
              <a:t>Try this generating function:  </a:t>
            </a:r>
          </a:p>
          <a:p>
            <a:pPr>
              <a:buNone/>
            </a:pPr>
            <a:r>
              <a:rPr lang="en-US" sz="2800" dirty="0" smtClean="0"/>
              <a:t>	(1 + ax + a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 (1 + </a:t>
            </a:r>
            <a:r>
              <a:rPr lang="en-US" sz="2800" dirty="0" err="1" smtClean="0"/>
              <a:t>bx</a:t>
            </a:r>
            <a:r>
              <a:rPr lang="en-US" sz="2800" dirty="0" smtClean="0"/>
              <a:t> + b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</a:t>
            </a:r>
          </a:p>
          <a:p>
            <a:pPr>
              <a:buNone/>
            </a:pPr>
            <a:r>
              <a:rPr lang="en-US" sz="2800" dirty="0" smtClean="0"/>
              <a:t>	= 1 + (</a:t>
            </a:r>
            <a:r>
              <a:rPr lang="en-US" sz="2800" dirty="0" err="1" smtClean="0"/>
              <a:t>a+b</a:t>
            </a:r>
            <a:r>
              <a:rPr lang="en-US" sz="2800" dirty="0" smtClean="0"/>
              <a:t>)x + (a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</a:t>
            </a:r>
            <a:r>
              <a:rPr lang="en-US" sz="2800" dirty="0" err="1" smtClean="0"/>
              <a:t>ab</a:t>
            </a:r>
            <a:r>
              <a:rPr lang="en-US" sz="2800" dirty="0" smtClean="0"/>
              <a:t> + b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(ab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a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b)x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 + a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b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4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If we just want the number of ways, we don’t need to specify “a” and “b”:</a:t>
            </a:r>
          </a:p>
          <a:p>
            <a:pPr>
              <a:buNone/>
            </a:pPr>
            <a:r>
              <a:rPr lang="en-US" sz="2800" dirty="0" smtClean="0"/>
              <a:t>	(1+x+x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 (1+x+x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) = 1 + 2x + 3x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+ 2x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 + x</a:t>
            </a:r>
            <a:r>
              <a:rPr lang="en-US" sz="2800" baseline="30000" dirty="0" smtClean="0"/>
              <a:t>4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What do the coefficients 1, 2, 3, 2, 1 tell us?</a:t>
            </a:r>
          </a:p>
          <a:p>
            <a:r>
              <a:rPr lang="en-US" sz="2800" dirty="0" smtClean="0"/>
              <a:t>Try another problem like this.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 have 10 A’s and 3 B’s.  How many ways are there to select r objects, given that the number of A’s I can select must be a multiple of 5?</a:t>
            </a:r>
          </a:p>
          <a:p>
            <a:pPr>
              <a:buNone/>
            </a:pPr>
            <a:r>
              <a:rPr lang="en-US" sz="2800" dirty="0" smtClean="0"/>
              <a:t>	(1 + x</a:t>
            </a:r>
            <a:r>
              <a:rPr lang="en-US" sz="2800" baseline="30000" dirty="0" smtClean="0"/>
              <a:t>5</a:t>
            </a:r>
            <a:r>
              <a:rPr lang="en-US" sz="2800" dirty="0" smtClean="0"/>
              <a:t> + x</a:t>
            </a:r>
            <a:r>
              <a:rPr lang="en-US" sz="2800" baseline="30000" dirty="0" smtClean="0"/>
              <a:t>10</a:t>
            </a:r>
            <a:r>
              <a:rPr lang="en-US" sz="2800" dirty="0" smtClean="0"/>
              <a:t>)(1 + x + 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x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)</a:t>
            </a:r>
          </a:p>
          <a:p>
            <a:pPr>
              <a:buNone/>
            </a:pPr>
            <a:r>
              <a:rPr lang="en-US" sz="2800" dirty="0" smtClean="0"/>
              <a:t>	= 1 + x + 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x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 + x</a:t>
            </a:r>
            <a:r>
              <a:rPr lang="en-US" sz="2800" baseline="30000" dirty="0" smtClean="0"/>
              <a:t>5</a:t>
            </a:r>
            <a:r>
              <a:rPr lang="en-US" sz="2800" dirty="0" smtClean="0"/>
              <a:t> + x</a:t>
            </a:r>
            <a:r>
              <a:rPr lang="en-US" sz="2800" baseline="30000" dirty="0" smtClean="0"/>
              <a:t>6</a:t>
            </a:r>
            <a:r>
              <a:rPr lang="en-US" sz="2800" dirty="0" smtClean="0"/>
              <a:t> + x</a:t>
            </a:r>
            <a:r>
              <a:rPr lang="en-US" sz="2800" baseline="30000" dirty="0" smtClean="0"/>
              <a:t>7</a:t>
            </a:r>
            <a:r>
              <a:rPr lang="en-US" sz="2800" dirty="0" smtClean="0"/>
              <a:t> + x</a:t>
            </a:r>
            <a:r>
              <a:rPr lang="en-US" sz="2800" baseline="30000" dirty="0" smtClean="0"/>
              <a:t>8</a:t>
            </a:r>
            <a:r>
              <a:rPr lang="en-US" sz="2800" dirty="0" smtClean="0"/>
              <a:t> + x</a:t>
            </a:r>
            <a:r>
              <a:rPr lang="en-US" sz="2800" baseline="30000" dirty="0" smtClean="0"/>
              <a:t>10</a:t>
            </a:r>
            <a:r>
              <a:rPr lang="en-US" sz="2800" dirty="0" smtClean="0"/>
              <a:t> + x</a:t>
            </a:r>
            <a:r>
              <a:rPr lang="en-US" sz="2800" baseline="30000" dirty="0" smtClean="0"/>
              <a:t>11</a:t>
            </a:r>
            <a:r>
              <a:rPr lang="en-US" sz="2800" dirty="0" smtClean="0"/>
              <a:t> + x</a:t>
            </a:r>
            <a:r>
              <a:rPr lang="en-US" sz="2800" baseline="30000" dirty="0" smtClean="0"/>
              <a:t>12</a:t>
            </a:r>
            <a:r>
              <a:rPr lang="en-US" sz="2800" dirty="0" smtClean="0"/>
              <a:t> + x</a:t>
            </a:r>
            <a:r>
              <a:rPr lang="en-US" sz="2800" baseline="30000" dirty="0" smtClean="0"/>
              <a:t>13</a:t>
            </a:r>
            <a:endParaRPr lang="en-US" sz="2800" dirty="0" smtClean="0"/>
          </a:p>
          <a:p>
            <a:r>
              <a:rPr lang="en-US" sz="2800" dirty="0" smtClean="0"/>
              <a:t>What answers do you see in this polynomial?</a:t>
            </a:r>
          </a:p>
          <a:p>
            <a:r>
              <a:rPr lang="en-US" sz="2800" dirty="0" smtClean="0"/>
              <a:t>Restriction on A’s:  this problem can be stated as a coin problem with pennies and nickels!</a:t>
            </a:r>
            <a:br>
              <a:rPr lang="en-US" sz="2800" dirty="0" smtClean="0"/>
            </a:br>
            <a:r>
              <a:rPr lang="en-US" sz="2800" dirty="0" smtClean="0"/>
              <a:t>	Exponent on x = total number of cents</a:t>
            </a:r>
          </a:p>
          <a:p>
            <a:r>
              <a:rPr lang="en-US" sz="2800" dirty="0" smtClean="0"/>
              <a:t>We can easily generalize to different numbers plus more categories such as C’s, D’s, etc.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need a separate factor for each distinct value we are selecting, or for each distinct category, die roll, digit in a number, etc.</a:t>
            </a:r>
          </a:p>
          <a:p>
            <a:r>
              <a:rPr lang="en-US" sz="2400" dirty="0" smtClean="0"/>
              <a:t>Decide on what the exponent of x means.  Possibilities:</a:t>
            </a:r>
          </a:p>
          <a:p>
            <a:pPr lvl="1"/>
            <a:r>
              <a:rPr lang="en-US" sz="2000" dirty="0" smtClean="0"/>
              <a:t>Number of objects we select</a:t>
            </a:r>
          </a:p>
          <a:p>
            <a:pPr lvl="1"/>
            <a:r>
              <a:rPr lang="en-US" sz="2000" dirty="0" smtClean="0"/>
              <a:t>The sum of the numbers selected</a:t>
            </a:r>
          </a:p>
          <a:p>
            <a:pPr lvl="1"/>
            <a:r>
              <a:rPr lang="en-US" sz="2000" dirty="0" smtClean="0"/>
              <a:t>How many odd / even / multiple of 3 …</a:t>
            </a:r>
          </a:p>
          <a:p>
            <a:r>
              <a:rPr lang="en-US" sz="2400" dirty="0" smtClean="0"/>
              <a:t>When done, coefficient of some term gives us our answer.</a:t>
            </a:r>
          </a:p>
          <a:p>
            <a:pPr lvl="1"/>
            <a:r>
              <a:rPr lang="en-US" sz="2000" dirty="0" smtClean="0"/>
              <a:t>You want to know just how many, or a full enumeration?</a:t>
            </a:r>
          </a:p>
          <a:p>
            <a:r>
              <a:rPr lang="en-US" sz="2400" dirty="0" smtClean="0"/>
              <a:t>More than one variable can be used if you need to keep track of more than one quantity about the selection.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800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5066</TotalTime>
  <Words>2197</Words>
  <Application>Microsoft Office PowerPoint</Application>
  <PresentationFormat>On-screen Show (4:3)</PresentationFormat>
  <Paragraphs>182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Generating Functions</vt:lpstr>
      <vt:lpstr>Generating function</vt:lpstr>
      <vt:lpstr>Purpose</vt:lpstr>
      <vt:lpstr>Preliminary remarks</vt:lpstr>
      <vt:lpstr>Combinations</vt:lpstr>
      <vt:lpstr>continued</vt:lpstr>
      <vt:lpstr>Duplicates</vt:lpstr>
      <vt:lpstr>Duplicates (2)</vt:lpstr>
      <vt:lpstr>Formulating</vt:lpstr>
      <vt:lpstr>Applications</vt:lpstr>
      <vt:lpstr>Review</vt:lpstr>
      <vt:lpstr>Dice application</vt:lpstr>
      <vt:lpstr>3 dice</vt:lpstr>
      <vt:lpstr>continued</vt:lpstr>
      <vt:lpstr>Alternate calculation</vt:lpstr>
      <vt:lpstr>Ball in urn</vt:lpstr>
      <vt:lpstr>Practice formulating</vt:lpstr>
      <vt:lpstr>Two variables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/>
  <cp:lastModifiedBy>Chris Healy</cp:lastModifiedBy>
  <cp:revision>196</cp:revision>
  <dcterms:created xsi:type="dcterms:W3CDTF">2006-08-16T00:00:00Z</dcterms:created>
  <dcterms:modified xsi:type="dcterms:W3CDTF">2020-10-05T00:42:35Z</dcterms:modified>
</cp:coreProperties>
</file>