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72" r:id="rId2"/>
    <p:sldId id="340" r:id="rId3"/>
    <p:sldId id="341" r:id="rId4"/>
    <p:sldId id="342" r:id="rId5"/>
    <p:sldId id="475" r:id="rId6"/>
    <p:sldId id="343" r:id="rId7"/>
    <p:sldId id="344" r:id="rId8"/>
    <p:sldId id="345" r:id="rId9"/>
    <p:sldId id="474" r:id="rId10"/>
    <p:sldId id="354" r:id="rId11"/>
    <p:sldId id="355" r:id="rId12"/>
    <p:sldId id="476" r:id="rId13"/>
    <p:sldId id="356" r:id="rId14"/>
    <p:sldId id="357" r:id="rId15"/>
    <p:sldId id="358" r:id="rId16"/>
    <p:sldId id="359" r:id="rId17"/>
    <p:sldId id="384" r:id="rId18"/>
    <p:sldId id="385" r:id="rId19"/>
    <p:sldId id="492" r:id="rId20"/>
    <p:sldId id="483" r:id="rId21"/>
    <p:sldId id="484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77" r:id="rId30"/>
    <p:sldId id="478" r:id="rId31"/>
    <p:sldId id="479" r:id="rId32"/>
    <p:sldId id="480" r:id="rId33"/>
    <p:sldId id="481" r:id="rId34"/>
    <p:sldId id="482" r:id="rId3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8" autoAdjust="0"/>
    <p:restoredTop sz="94669" autoAdjust="0"/>
  </p:normalViewPr>
  <p:slideViewPr>
    <p:cSldViewPr>
      <p:cViewPr varScale="1">
        <p:scale>
          <a:sx n="84" d="100"/>
          <a:sy n="84" d="100"/>
        </p:scale>
        <p:origin x="84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AAAA3-5FF4-4748-8159-02F3E4E3EB14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6CF58-E3D1-4DEA-B46F-EB887000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9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A379AD-1ADA-4AAB-AC62-290A38E75947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FB5CCB-6940-4C6E-9727-692236C85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</a:t>
            </a:r>
            <a:r>
              <a:rPr lang="en-US" baseline="0" dirty="0" smtClean="0"/>
              <a:t> to discuss recursive functions before we get </a:t>
            </a:r>
            <a:r>
              <a:rPr lang="en-US" baseline="0" smtClean="0"/>
              <a:t>to generating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 </a:t>
            </a:r>
            <a:r>
              <a:rPr lang="en-US" dirty="0" err="1" smtClean="0"/>
              <a:t>defn</a:t>
            </a:r>
            <a:r>
              <a:rPr lang="en-US" dirty="0" smtClean="0"/>
              <a:t>:  A mathematical procedure with I/O.  And exactly 1 output</a:t>
            </a:r>
            <a:r>
              <a:rPr lang="en-US" baseline="0" dirty="0" smtClean="0"/>
              <a:t> per input.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4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digits of pi do you know?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3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A25AA-EA0F-4CBD-AEBB-1814311D7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3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6A85B-FF02-49EE-A9BF-63AD83B00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19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F5CC9-6BC2-481D-8C96-285ABEF5A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72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8F9A77-F6E7-4F71-8723-DC3C7A2C35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Definition &amp; purpose</a:t>
            </a:r>
          </a:p>
          <a:p>
            <a:r>
              <a:rPr lang="en-US" sz="2800" dirty="0" smtClean="0"/>
              <a:t>Notation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Functions on binary / returning binary values</a:t>
            </a:r>
          </a:p>
          <a:p>
            <a:endParaRPr lang="en-US" sz="2800" dirty="0" smtClean="0"/>
          </a:p>
          <a:p>
            <a:r>
              <a:rPr lang="en-US" sz="2800" dirty="0" smtClean="0"/>
              <a:t>Finite automaton model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000" dirty="0" smtClean="0"/>
              <a:t>We haven’t completely left the world of counting.  Sometimes we wish to know how many functions / how many inputs …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Sometimes a (mathematical) function has a special property</a:t>
            </a:r>
          </a:p>
          <a:p>
            <a:pPr lvl="1"/>
            <a:r>
              <a:rPr lang="en-US" sz="2400" dirty="0" smtClean="0"/>
              <a:t>One-to-one</a:t>
            </a:r>
          </a:p>
          <a:p>
            <a:pPr lvl="1"/>
            <a:r>
              <a:rPr lang="en-US" sz="2400" dirty="0" smtClean="0"/>
              <a:t>Onto</a:t>
            </a:r>
          </a:p>
          <a:p>
            <a:r>
              <a:rPr lang="en-US" sz="2800" dirty="0" smtClean="0"/>
              <a:t>For a function to be a </a:t>
            </a:r>
            <a:r>
              <a:rPr lang="en-US" sz="2800" u="sng" dirty="0" smtClean="0"/>
              <a:t>reversible</a:t>
            </a:r>
            <a:r>
              <a:rPr lang="en-US" sz="2800" dirty="0" smtClean="0"/>
              <a:t> process, both these properties must hold.</a:t>
            </a:r>
          </a:p>
          <a:p>
            <a:pPr lvl="1"/>
            <a:r>
              <a:rPr lang="en-US" sz="2400" dirty="0" smtClean="0"/>
              <a:t>Useful in cryptography</a:t>
            </a:r>
          </a:p>
          <a:p>
            <a:pPr lvl="1"/>
            <a:r>
              <a:rPr lang="en-US" sz="2400" dirty="0" smtClean="0"/>
              <a:t>Decompiling a program where you have lost the source code.</a:t>
            </a:r>
          </a:p>
          <a:p>
            <a:pPr lvl="1"/>
            <a:r>
              <a:rPr lang="en-US" sz="2400" dirty="0" smtClean="0"/>
              <a:t>The “undo” button!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One-to-one:  </a:t>
            </a:r>
            <a:r>
              <a:rPr lang="en-US" sz="2800" i="1" dirty="0" smtClean="0"/>
              <a:t>All values in the range are unique.</a:t>
            </a:r>
          </a:p>
          <a:p>
            <a:pPr lvl="1"/>
            <a:r>
              <a:rPr lang="en-US" sz="2400" dirty="0" smtClean="0"/>
              <a:t>For all a, b in the domain, </a:t>
            </a:r>
            <a:r>
              <a:rPr lang="en-US" sz="2400" dirty="0" smtClean="0">
                <a:solidFill>
                  <a:srgbClr val="FFFF00"/>
                </a:solidFill>
              </a:rPr>
              <a:t>f(a) = f(b) </a:t>
            </a:r>
            <a:r>
              <a:rPr lang="en-US" sz="2400" dirty="0" smtClean="0">
                <a:solidFill>
                  <a:srgbClr val="FFFF00"/>
                </a:solidFill>
                <a:sym typeface="Wingdings" pitchFamily="2" charset="2"/>
              </a:rPr>
              <a:t> a = b</a:t>
            </a:r>
          </a:p>
          <a:p>
            <a:pPr lvl="1"/>
            <a:r>
              <a:rPr lang="en-US" sz="2400" dirty="0"/>
              <a:t>No value in co-domain has 2+ arrows pointing to it.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“horizontal line test”</a:t>
            </a:r>
            <a:endParaRPr lang="en-US" sz="2400" dirty="0" smtClean="0"/>
          </a:p>
          <a:p>
            <a:pPr lvl="1"/>
            <a:r>
              <a:rPr lang="en-US" sz="2400" dirty="0" smtClean="0"/>
              <a:t>Consider </a:t>
            </a:r>
            <a:r>
              <a:rPr lang="en-US" sz="2400" dirty="0"/>
              <a:t>negation:  there exist distinct a, b in domain for which:</a:t>
            </a:r>
          </a:p>
          <a:p>
            <a:pPr lvl="1">
              <a:buNone/>
            </a:pPr>
            <a:r>
              <a:rPr lang="en-US" sz="2400" dirty="0"/>
              <a:t>	f(a) = f(b).</a:t>
            </a:r>
          </a:p>
          <a:p>
            <a:endParaRPr lang="en-US" sz="2800" dirty="0" smtClean="0"/>
          </a:p>
          <a:p>
            <a:r>
              <a:rPr lang="en-US" sz="2800" dirty="0" smtClean="0"/>
              <a:t>Onto:  </a:t>
            </a:r>
            <a:r>
              <a:rPr lang="en-US" sz="2800" i="1" dirty="0" smtClean="0"/>
              <a:t>All values in the co-domain are achieved.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For all y in co-domain, there is an x in the domain such that    f(x) = y.</a:t>
            </a:r>
          </a:p>
          <a:p>
            <a:pPr lvl="1"/>
            <a:r>
              <a:rPr lang="en-US" sz="2400" dirty="0"/>
              <a:t>Every value in co-domain has arrow(s) pointing to it.</a:t>
            </a:r>
          </a:p>
          <a:p>
            <a:pPr lvl="1"/>
            <a:r>
              <a:rPr lang="en-US" sz="2400" dirty="0" smtClean="0"/>
              <a:t>For a real number function, the graph goes vertically up to  + </a:t>
            </a:r>
            <a:r>
              <a:rPr lang="en-US" sz="2400" dirty="0" smtClean="0">
                <a:sym typeface="Symbol"/>
              </a:rPr>
              <a:t> </a:t>
            </a:r>
            <a:r>
              <a:rPr lang="en-US" sz="2400" dirty="0" smtClean="0"/>
              <a:t>and down to – </a:t>
            </a:r>
            <a:r>
              <a:rPr lang="en-US" sz="2400" dirty="0" smtClean="0">
                <a:sym typeface="Symbol"/>
              </a:rPr>
              <a:t>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Consider </a:t>
            </a:r>
            <a:r>
              <a:rPr lang="en-US" sz="2400" dirty="0"/>
              <a:t>negation:  there exists y in co-domain such that for all x in domain, f(x) </a:t>
            </a:r>
            <a:r>
              <a:rPr lang="en-US" sz="2400" dirty="0">
                <a:sym typeface="Symbol"/>
              </a:rPr>
              <a:t></a:t>
            </a:r>
            <a:r>
              <a:rPr lang="en-US" sz="2400" dirty="0"/>
              <a:t> y.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Define f: Z </a:t>
            </a:r>
            <a:r>
              <a:rPr lang="en-US" sz="2800" dirty="0" smtClean="0">
                <a:sym typeface="Wingdings" panose="05000000000000000000" pitchFamily="2" charset="2"/>
              </a:rPr>
              <a:t> Z with the rule f(x) = 4x + 3.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Is f one-to-one?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dirty="0" smtClean="0">
                <a:solidFill>
                  <a:srgbClr val="FFFF00"/>
                </a:solidFill>
                <a:sym typeface="Wingdings" panose="05000000000000000000" pitchFamily="2" charset="2"/>
              </a:rPr>
              <a:t>For all a and b, f(a) = f(b) should imply a=b.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dirty="0" smtClean="0">
                <a:sym typeface="Wingdings" panose="05000000000000000000" pitchFamily="2" charset="2"/>
              </a:rPr>
              <a:t>4a + 3 = 4b + 3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dirty="0" smtClean="0">
                <a:sym typeface="Wingdings" panose="05000000000000000000" pitchFamily="2" charset="2"/>
              </a:rPr>
              <a:t>a = b				Yes!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Is f onto?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For all y, there is an x such that f(x) = y.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In other words, we can always solve for x.  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y = 4x + 3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x = (y – 3)/4		Not necessarily true for integers!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What would be a good counterexample?</a:t>
            </a:r>
            <a:endParaRPr lang="en-US" sz="28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2759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be 1-1, |domain| </a:t>
            </a:r>
            <a:r>
              <a:rPr lang="en-US" sz="2800" dirty="0" smtClean="0">
                <a:sym typeface="Symbol"/>
              </a:rPr>
              <a:t> |co-domain|</a:t>
            </a:r>
          </a:p>
          <a:p>
            <a:pPr lvl="1"/>
            <a:r>
              <a:rPr lang="en-US" sz="2400" dirty="0" smtClean="0">
                <a:sym typeface="Symbol"/>
              </a:rPr>
              <a:t>For example, we can define the function y = 3x with domain and co-domain as { 1, 2, 3 } </a:t>
            </a:r>
            <a:r>
              <a:rPr lang="en-US" sz="2400" dirty="0" smtClean="0">
                <a:sym typeface="Wingdings" pitchFamily="2" charset="2"/>
              </a:rPr>
              <a:t> { 3, 4, 5, 6, 7, 8, 9 }</a:t>
            </a:r>
          </a:p>
          <a:p>
            <a:pPr lvl="1"/>
            <a:endParaRPr lang="en-US" sz="2400" dirty="0" smtClean="0">
              <a:sym typeface="Wingdings" pitchFamily="2" charset="2"/>
            </a:endParaRPr>
          </a:p>
          <a:p>
            <a:r>
              <a:rPr lang="en-US" sz="2800" dirty="0" smtClean="0"/>
              <a:t>To be onto, |domain| </a:t>
            </a:r>
            <a:r>
              <a:rPr lang="en-US" sz="2800" dirty="0" smtClean="0">
                <a:sym typeface="Symbol"/>
              </a:rPr>
              <a:t> |co-domain|</a:t>
            </a:r>
          </a:p>
          <a:p>
            <a:pPr lvl="1"/>
            <a:r>
              <a:rPr lang="en-US" sz="2400" dirty="0" smtClean="0">
                <a:sym typeface="Symbol"/>
              </a:rPr>
              <a:t>For example, consider y = x mod 2 for the domain and co-domain:</a:t>
            </a:r>
          </a:p>
          <a:p>
            <a:pPr lvl="1">
              <a:buNone/>
            </a:pPr>
            <a:r>
              <a:rPr lang="en-US" sz="2400" dirty="0" smtClean="0">
                <a:sym typeface="Symbol"/>
              </a:rPr>
              <a:t>	{ 1, 2, 3, 4 } </a:t>
            </a:r>
            <a:r>
              <a:rPr lang="en-US" sz="2400" dirty="0" smtClean="0">
                <a:sym typeface="Wingdings" pitchFamily="2" charset="2"/>
              </a:rPr>
              <a:t> { 0, 1 }</a:t>
            </a:r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the following real-number functions, determine whether each is 1-1 or onto or both.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y = x</a:t>
            </a:r>
            <a:r>
              <a:rPr lang="en-US" sz="2800" baseline="30000" dirty="0" smtClean="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y = x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– 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y = </a:t>
            </a:r>
            <a:r>
              <a:rPr lang="en-US" sz="2800" dirty="0" err="1" smtClean="0"/>
              <a:t>sqrt</a:t>
            </a:r>
            <a:r>
              <a:rPr lang="en-US" sz="2800" dirty="0" smtClean="0"/>
              <a:t>(x)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y = x</a:t>
            </a:r>
            <a:r>
              <a:rPr lang="en-US" sz="2800" baseline="30000" dirty="0" smtClean="0"/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</a:t>
            </a:r>
            <a:r>
              <a:rPr lang="en-US" sz="2800" dirty="0" smtClean="0"/>
              <a:t>nteger function:  y = 2x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Integer function:  y = x mod 5</a:t>
            </a:r>
          </a:p>
          <a:p>
            <a:pPr lvl="1"/>
            <a:r>
              <a:rPr lang="en-US" sz="2400" dirty="0" smtClean="0"/>
              <a:t>How can we restrict this function so that it is 1-1 and onto?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Given sizes of domain and co-domain:  let’s say they are d and c, respectively.</a:t>
            </a:r>
          </a:p>
          <a:p>
            <a:r>
              <a:rPr lang="en-US" sz="2800" dirty="0" smtClean="0"/>
              <a:t>How many 1-1 functions?</a:t>
            </a:r>
          </a:p>
          <a:p>
            <a:pPr lvl="1"/>
            <a:r>
              <a:rPr lang="en-US" sz="2400" dirty="0" smtClean="0"/>
              <a:t>For each value in domain, determine how many possible values in co-domain are eligible as the functional value.</a:t>
            </a:r>
          </a:p>
          <a:p>
            <a:pPr lvl="1"/>
            <a:r>
              <a:rPr lang="en-US" sz="2400" dirty="0" smtClean="0"/>
              <a:t>We have c choices for first value in D, c – 1 values for second value, c – 2 for third, etc.</a:t>
            </a:r>
          </a:p>
          <a:p>
            <a:pPr lvl="1"/>
            <a:r>
              <a:rPr lang="en-US" sz="2400" dirty="0" smtClean="0"/>
              <a:t>Total is P(c, d).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How many onto functions? …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Onto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more difficult question than for 1-1.</a:t>
            </a:r>
          </a:p>
          <a:p>
            <a:r>
              <a:rPr lang="en-US" sz="2800" dirty="0" smtClean="0"/>
              <a:t>Note:  Typically the domain is larger than co-domain.</a:t>
            </a:r>
            <a:endParaRPr lang="en-US" sz="2400" dirty="0" smtClean="0"/>
          </a:p>
          <a:p>
            <a:r>
              <a:rPr lang="en-US" sz="2800" dirty="0" smtClean="0"/>
              <a:t>Example    </a:t>
            </a:r>
            <a:r>
              <a:rPr lang="en-US" sz="2400" dirty="0" smtClean="0"/>
              <a:t>|domain| = 4 and |co-domain| = 2</a:t>
            </a:r>
          </a:p>
          <a:p>
            <a:pPr lvl="1"/>
            <a:r>
              <a:rPr lang="en-US" sz="2400" dirty="0" smtClean="0"/>
              <a:t>i.e. How many onto functions { 1, 2, 3, 4 } </a:t>
            </a:r>
            <a:r>
              <a:rPr lang="en-US" sz="2400" dirty="0" smtClean="0">
                <a:sym typeface="Wingdings" pitchFamily="2" charset="2"/>
              </a:rPr>
              <a:t> { a, b }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Without restrictions:  each value 1-4 has 2 choices of a functional value, so total # functions is 2</a:t>
            </a:r>
            <a:r>
              <a:rPr lang="en-US" sz="2400" baseline="30000" dirty="0" smtClean="0">
                <a:sym typeface="Wingdings" pitchFamily="2" charset="2"/>
              </a:rPr>
              <a:t>4</a:t>
            </a:r>
            <a:r>
              <a:rPr lang="en-US" sz="2400" dirty="0" smtClean="0">
                <a:sym typeface="Wingdings" pitchFamily="2" charset="2"/>
              </a:rPr>
              <a:t>.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But, need to subtract out the functions that are NOT onto.  This means functions that assign only to a or only to b.  There are 2 of these.  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Total onto functions = 16 – 2 = 14.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To motivate a more general solution, consider a larger case:  |domain| = 5 and |co-domain| = 3.</a:t>
            </a:r>
          </a:p>
          <a:p>
            <a:pPr lvl="1"/>
            <a:r>
              <a:rPr lang="en-US" sz="2400" dirty="0" smtClean="0"/>
              <a:t>{ 1, 2, 3, 4, 5 } </a:t>
            </a:r>
            <a:r>
              <a:rPr lang="en-US" sz="2400" dirty="0" smtClean="0">
                <a:sym typeface="Wingdings" pitchFamily="2" charset="2"/>
              </a:rPr>
              <a:t> { a, b, c }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Total # functions is 3</a:t>
            </a:r>
            <a:r>
              <a:rPr lang="en-US" sz="2400" baseline="30000" dirty="0" smtClean="0">
                <a:sym typeface="Wingdings" pitchFamily="2" charset="2"/>
              </a:rPr>
              <a:t>5</a:t>
            </a:r>
            <a:r>
              <a:rPr lang="en-US" sz="2400" dirty="0" smtClean="0">
                <a:sym typeface="Wingdings" pitchFamily="2" charset="2"/>
              </a:rPr>
              <a:t>.</a:t>
            </a:r>
          </a:p>
          <a:p>
            <a:pPr lvl="1"/>
            <a:r>
              <a:rPr lang="en-US" sz="2400" dirty="0" smtClean="0"/>
              <a:t>Need to subtract out functions that only assign to 2 of the 3 values.  One of the 3 values is excluded – we choose which one in 3 ways.  How many functions assign 5 domain values to just 2 co-domain values?  That’s 2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.  Thus, we need to subtract out 3 * 2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*** We should also subtract out functions that assign to just 1 of the 3 values.  Already handled.  In fact, we overdid it!  Need to add back functions that assign to 1 value.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 This turns into a “nested” inclusion/exclusion problem!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the domain has D elements and co-domain has C elements, how many onto functions?  (D </a:t>
            </a:r>
            <a:r>
              <a:rPr lang="en-US" sz="2800" dirty="0" smtClean="0">
                <a:sym typeface="Symbol"/>
              </a:rPr>
              <a:t></a:t>
            </a:r>
            <a:r>
              <a:rPr lang="en-US" sz="2800" dirty="0" smtClean="0"/>
              <a:t> C)</a:t>
            </a:r>
          </a:p>
          <a:p>
            <a:pPr lvl="1"/>
            <a:r>
              <a:rPr lang="en-US" sz="2400" dirty="0" smtClean="0"/>
              <a:t>Total functions:  Each of the C values can be mapped to from any of the D values:  C</a:t>
            </a:r>
            <a:r>
              <a:rPr lang="en-US" sz="2400" baseline="30000" dirty="0" smtClean="0"/>
              <a:t>D</a:t>
            </a:r>
          </a:p>
          <a:p>
            <a:pPr lvl="1"/>
            <a:r>
              <a:rPr lang="en-US" sz="2400" dirty="0" smtClean="0"/>
              <a:t>Take out cases where not all C values are used.  How many functions assign to just C – 1?  (C – 1)</a:t>
            </a:r>
            <a:r>
              <a:rPr lang="en-US" sz="2400" baseline="30000" dirty="0" smtClean="0"/>
              <a:t>D</a:t>
            </a:r>
            <a:r>
              <a:rPr lang="en-US" sz="2400" dirty="0" smtClean="0"/>
              <a:t>, but we also have to choose which C is omitted:  C * (C – 1)</a:t>
            </a:r>
            <a:r>
              <a:rPr lang="en-US" sz="2400" baseline="30000" dirty="0" smtClean="0"/>
              <a:t>D</a:t>
            </a:r>
          </a:p>
          <a:p>
            <a:pPr lvl="1"/>
            <a:r>
              <a:rPr lang="en-US" sz="2400" dirty="0" smtClean="0"/>
              <a:t>Add back cases where C – 2 values are assigned to.  Choose which 2 to omit:  C(C, 2) * (C – 2)</a:t>
            </a:r>
            <a:r>
              <a:rPr lang="en-US" sz="2400" baseline="30000" dirty="0" smtClean="0"/>
              <a:t>D</a:t>
            </a:r>
          </a:p>
          <a:p>
            <a:pPr lvl="1"/>
            <a:r>
              <a:rPr lang="en-US" sz="2400" dirty="0" smtClean="0"/>
              <a:t>And so on, and we obtain</a:t>
            </a:r>
          </a:p>
          <a:p>
            <a:pPr lvl="1">
              <a:buNone/>
            </a:pPr>
            <a:r>
              <a:rPr lang="en-US" sz="2400" dirty="0" smtClean="0"/>
              <a:t>C</a:t>
            </a:r>
            <a:r>
              <a:rPr lang="en-US" sz="2400" baseline="30000" dirty="0" smtClean="0"/>
              <a:t>D</a:t>
            </a:r>
            <a:r>
              <a:rPr lang="en-US" sz="2400" dirty="0" smtClean="0"/>
              <a:t> – C * (C – 1)</a:t>
            </a:r>
            <a:r>
              <a:rPr lang="en-US" sz="2400" baseline="30000" dirty="0" smtClean="0"/>
              <a:t>D</a:t>
            </a:r>
            <a:r>
              <a:rPr lang="en-US" sz="2400" dirty="0" smtClean="0"/>
              <a:t> + C(C, 2) * (C – 2)</a:t>
            </a:r>
            <a:r>
              <a:rPr lang="en-US" sz="2400" baseline="30000" dirty="0" smtClean="0"/>
              <a:t>D</a:t>
            </a:r>
            <a:r>
              <a:rPr lang="en-US" sz="2400" dirty="0" smtClean="0"/>
              <a:t> – C(C, 3) * (C – 3)</a:t>
            </a:r>
            <a:r>
              <a:rPr lang="en-US" sz="2400" baseline="30000" dirty="0" smtClean="0"/>
              <a:t>D</a:t>
            </a:r>
            <a:r>
              <a:rPr lang="en-US" sz="2400" dirty="0" smtClean="0"/>
              <a:t> + …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Let Y = { 0, 1, 2, 3, 4, 5, 6, 7, 8, 9 }</a:t>
            </a:r>
          </a:p>
          <a:p>
            <a:r>
              <a:rPr lang="en-US" sz="2800" dirty="0" smtClean="0"/>
              <a:t>Let D be a function mapping Z</a:t>
            </a:r>
            <a:r>
              <a:rPr lang="en-US" sz="2800" baseline="30000" dirty="0" smtClean="0"/>
              <a:t>+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Y, where D(x) is the value of the </a:t>
            </a:r>
            <a:r>
              <a:rPr lang="en-US" sz="2800" dirty="0" err="1" smtClean="0">
                <a:sym typeface="Wingdings" panose="05000000000000000000" pitchFamily="2" charset="2"/>
              </a:rPr>
              <a:t>x</a:t>
            </a:r>
            <a:r>
              <a:rPr lang="en-US" sz="2800" baseline="30000" dirty="0" err="1" smtClean="0">
                <a:sym typeface="Wingdings" panose="05000000000000000000" pitchFamily="2" charset="2"/>
              </a:rPr>
              <a:t>th</a:t>
            </a:r>
            <a:r>
              <a:rPr lang="en-US" sz="2800" dirty="0" smtClean="0">
                <a:sym typeface="Wingdings" panose="05000000000000000000" pitchFamily="2" charset="2"/>
              </a:rPr>
              <a:t> digit to the right of the decimal point when we write out the digits of pi.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E.g. D(2) = 4 because it’s the “4” in 3.14…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Is D one-to-one?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Is D onto?</a:t>
            </a:r>
          </a:p>
          <a:p>
            <a:r>
              <a:rPr lang="en-US" sz="2800" dirty="0" smtClean="0"/>
              <a:t>Incidentally, Why is the domain </a:t>
            </a:r>
            <a:r>
              <a:rPr lang="en-US" sz="2800" dirty="0"/>
              <a:t>Z</a:t>
            </a:r>
            <a:r>
              <a:rPr lang="en-US" sz="2800" baseline="30000" dirty="0"/>
              <a:t>+</a:t>
            </a:r>
            <a:r>
              <a:rPr lang="en-US" sz="2800" dirty="0"/>
              <a:t> </a:t>
            </a:r>
            <a:r>
              <a:rPr lang="en-US" sz="2800" dirty="0" smtClean="0"/>
              <a:t>instead of Z?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282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Function:  any procedure that takes </a:t>
            </a:r>
            <a:r>
              <a:rPr lang="en-US" sz="2800" dirty="0" smtClean="0">
                <a:solidFill>
                  <a:srgbClr val="FFFF00"/>
                </a:solidFill>
              </a:rPr>
              <a:t>input</a:t>
            </a:r>
            <a:r>
              <a:rPr lang="en-US" sz="2800" dirty="0" smtClean="0"/>
              <a:t>, produces </a:t>
            </a:r>
            <a:r>
              <a:rPr lang="en-US" sz="2800" dirty="0" smtClean="0">
                <a:solidFill>
                  <a:srgbClr val="FFFF00"/>
                </a:solidFill>
              </a:rPr>
              <a:t>output</a:t>
            </a:r>
            <a:r>
              <a:rPr lang="en-US" sz="2800" dirty="0" smtClean="0"/>
              <a:t>, and has exactly 1 possible output value for a given input.</a:t>
            </a:r>
          </a:p>
          <a:p>
            <a:pPr lvl="1"/>
            <a:r>
              <a:rPr lang="en-US" sz="2400" dirty="0" smtClean="0"/>
              <a:t>Example:  A vending machine takes money, and if the correct amount is entered, there is output.  As the machine “runs” it must </a:t>
            </a:r>
            <a:r>
              <a:rPr lang="en-US" sz="2400" dirty="0" smtClean="0">
                <a:solidFill>
                  <a:srgbClr val="FFFF00"/>
                </a:solidFill>
              </a:rPr>
              <a:t>keep track of </a:t>
            </a:r>
            <a:r>
              <a:rPr lang="en-US" sz="2400" dirty="0" smtClean="0"/>
              <a:t>the money so it knows the instant that the right amount has been reached.</a:t>
            </a:r>
          </a:p>
          <a:p>
            <a:r>
              <a:rPr lang="en-US" sz="2800" dirty="0" smtClean="0"/>
              <a:t>The code directs the computation to make transitions from one </a:t>
            </a:r>
            <a:r>
              <a:rPr lang="en-US" sz="2800" dirty="0" smtClean="0">
                <a:solidFill>
                  <a:srgbClr val="FFFF00"/>
                </a:solidFill>
              </a:rPr>
              <a:t>state</a:t>
            </a:r>
            <a:r>
              <a:rPr lang="en-US" sz="2800" dirty="0" smtClean="0"/>
              <a:t> to another, depending on the input or result of some calculation.</a:t>
            </a:r>
          </a:p>
          <a:p>
            <a:r>
              <a:rPr lang="en-US" sz="2800" dirty="0" smtClean="0"/>
              <a:t>Alternate definition:  </a:t>
            </a:r>
            <a:r>
              <a:rPr lang="en-US" sz="2800" i="1" dirty="0" smtClean="0"/>
              <a:t>set of ordered pairs (x, y) </a:t>
            </a:r>
            <a:r>
              <a:rPr lang="en-US" sz="2800" dirty="0" smtClean="0"/>
              <a:t>in which the x’s are not repeated.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Automata is plural; automaton is singular</a:t>
            </a:r>
          </a:p>
          <a:p>
            <a:r>
              <a:rPr lang="en-US" sz="2800" dirty="0" smtClean="0"/>
              <a:t>Also called a finite state machine, or just FA</a:t>
            </a:r>
          </a:p>
          <a:p>
            <a:r>
              <a:rPr lang="en-US" sz="2800" dirty="0" smtClean="0"/>
              <a:t>Very common type of function used in CS, of the form </a:t>
            </a:r>
            <a:r>
              <a:rPr lang="el-GR" sz="2800" dirty="0" smtClean="0"/>
              <a:t>Σ</a:t>
            </a:r>
            <a:r>
              <a:rPr lang="en-US" sz="2800" dirty="0" smtClean="0"/>
              <a:t>*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>
                <a:sym typeface="Wingdings" pitchFamily="2" charset="2"/>
              </a:rPr>
              <a:t>boolean</a:t>
            </a:r>
            <a:endParaRPr lang="en-US" sz="2800" dirty="0" smtClean="0">
              <a:sym typeface="Wingdings" pitchFamily="2" charset="2"/>
            </a:endParaRPr>
          </a:p>
          <a:p>
            <a:r>
              <a:rPr lang="en-US" sz="2800" dirty="0" smtClean="0">
                <a:sym typeface="Wingdings" pitchFamily="2" charset="2"/>
              </a:rPr>
              <a:t>When an FA is given input, it can’t immediately determine whether to determine true/false.  So we must have various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states</a:t>
            </a:r>
            <a:r>
              <a:rPr lang="en-US" sz="2800" dirty="0" smtClean="0">
                <a:sym typeface="Wingdings" pitchFamily="2" charset="2"/>
              </a:rPr>
              <a:t> and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transitions</a:t>
            </a:r>
            <a:r>
              <a:rPr lang="en-US" sz="2800" dirty="0" smtClean="0">
                <a:sym typeface="Wingdings" pitchFamily="2" charset="2"/>
              </a:rPr>
              <a:t> to assist in the computation.</a:t>
            </a:r>
          </a:p>
          <a:p>
            <a:r>
              <a:rPr lang="en-US" sz="2800" dirty="0" smtClean="0">
                <a:sym typeface="Wingdings" pitchFamily="2" charset="2"/>
              </a:rPr>
              <a:t>We can specify an FA by either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A drawing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A state table</a:t>
            </a:r>
          </a:p>
        </p:txBody>
      </p:sp>
    </p:spTree>
    <p:extLst>
      <p:ext uri="{BB962C8B-B14F-4D97-AF65-F5344CB8AC3E}">
        <p14:creationId xmlns:p14="http://schemas.microsoft.com/office/powerpoint/2010/main" val="512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 dirty="0"/>
              <a:t>Start state</a:t>
            </a:r>
          </a:p>
          <a:p>
            <a:r>
              <a:rPr lang="en-US" sz="2800" dirty="0"/>
              <a:t>Accept/happy state(s)</a:t>
            </a:r>
          </a:p>
          <a:p>
            <a:pPr lvl="1"/>
            <a:r>
              <a:rPr lang="en-US" sz="2400" dirty="0"/>
              <a:t>If we are in one of these when input is done, we accept string.</a:t>
            </a:r>
          </a:p>
          <a:p>
            <a:r>
              <a:rPr lang="en-US" sz="2800" dirty="0"/>
              <a:t>Transitions</a:t>
            </a:r>
          </a:p>
          <a:p>
            <a:r>
              <a:rPr lang="en-US" sz="2800" dirty="0"/>
              <a:t>“finite” refers to # of states.  More on limitations later.</a:t>
            </a:r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381000" y="3048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s1</a:t>
            </a:r>
          </a:p>
        </p:txBody>
      </p:sp>
      <p:sp>
        <p:nvSpPr>
          <p:cNvPr id="27671" name="Oval 23"/>
          <p:cNvSpPr>
            <a:spLocks noChangeArrowheads="1"/>
          </p:cNvSpPr>
          <p:nvPr/>
        </p:nvSpPr>
        <p:spPr bwMode="auto">
          <a:xfrm>
            <a:off x="3276600" y="3048000"/>
            <a:ext cx="685800" cy="685800"/>
          </a:xfrm>
          <a:prstGeom prst="ellipse">
            <a:avLst/>
          </a:prstGeom>
          <a:solidFill>
            <a:schemeClr val="accent1"/>
          </a:solidFill>
          <a:ln w="762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s2</a:t>
            </a:r>
          </a:p>
        </p:txBody>
      </p:sp>
      <p:sp>
        <p:nvSpPr>
          <p:cNvPr id="27672" name="Freeform 24"/>
          <p:cNvSpPr>
            <a:spLocks/>
          </p:cNvSpPr>
          <p:nvPr/>
        </p:nvSpPr>
        <p:spPr bwMode="auto">
          <a:xfrm>
            <a:off x="1066800" y="2882900"/>
            <a:ext cx="2209800" cy="546100"/>
          </a:xfrm>
          <a:custGeom>
            <a:avLst/>
            <a:gdLst/>
            <a:ahLst/>
            <a:cxnLst>
              <a:cxn ang="0">
                <a:pos x="0" y="344"/>
              </a:cxn>
              <a:cxn ang="0">
                <a:pos x="672" y="8"/>
              </a:cxn>
              <a:cxn ang="0">
                <a:pos x="1392" y="296"/>
              </a:cxn>
            </a:cxnLst>
            <a:rect l="0" t="0" r="r" b="b"/>
            <a:pathLst>
              <a:path w="1392" h="344">
                <a:moveTo>
                  <a:pt x="0" y="344"/>
                </a:moveTo>
                <a:cubicBezTo>
                  <a:pt x="220" y="180"/>
                  <a:pt x="440" y="16"/>
                  <a:pt x="672" y="8"/>
                </a:cubicBezTo>
                <a:cubicBezTo>
                  <a:pt x="904" y="0"/>
                  <a:pt x="1148" y="148"/>
                  <a:pt x="1392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3" name="Freeform 25"/>
          <p:cNvSpPr>
            <a:spLocks/>
          </p:cNvSpPr>
          <p:nvPr/>
        </p:nvSpPr>
        <p:spPr bwMode="auto">
          <a:xfrm>
            <a:off x="193675" y="2673350"/>
            <a:ext cx="246063" cy="492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5" y="310"/>
              </a:cxn>
            </a:cxnLst>
            <a:rect l="0" t="0" r="r" b="b"/>
            <a:pathLst>
              <a:path w="155" h="310">
                <a:moveTo>
                  <a:pt x="0" y="0"/>
                </a:moveTo>
                <a:lnTo>
                  <a:pt x="155" y="31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4" name="Freeform 26"/>
          <p:cNvSpPr>
            <a:spLocks/>
          </p:cNvSpPr>
          <p:nvPr/>
        </p:nvSpPr>
        <p:spPr bwMode="auto">
          <a:xfrm>
            <a:off x="292100" y="3733800"/>
            <a:ext cx="939800" cy="1066800"/>
          </a:xfrm>
          <a:custGeom>
            <a:avLst/>
            <a:gdLst/>
            <a:ahLst/>
            <a:cxnLst>
              <a:cxn ang="0">
                <a:pos x="248" y="0"/>
              </a:cxn>
              <a:cxn ang="0">
                <a:pos x="8" y="528"/>
              </a:cxn>
              <a:cxn ang="0">
                <a:pos x="296" y="672"/>
              </a:cxn>
              <a:cxn ang="0">
                <a:pos x="584" y="528"/>
              </a:cxn>
              <a:cxn ang="0">
                <a:pos x="344" y="0"/>
              </a:cxn>
            </a:cxnLst>
            <a:rect l="0" t="0" r="r" b="b"/>
            <a:pathLst>
              <a:path w="592" h="672">
                <a:moveTo>
                  <a:pt x="248" y="0"/>
                </a:moveTo>
                <a:cubicBezTo>
                  <a:pt x="124" y="208"/>
                  <a:pt x="0" y="416"/>
                  <a:pt x="8" y="528"/>
                </a:cubicBezTo>
                <a:cubicBezTo>
                  <a:pt x="16" y="640"/>
                  <a:pt x="200" y="672"/>
                  <a:pt x="296" y="672"/>
                </a:cubicBezTo>
                <a:cubicBezTo>
                  <a:pt x="392" y="672"/>
                  <a:pt x="576" y="640"/>
                  <a:pt x="584" y="528"/>
                </a:cubicBezTo>
                <a:cubicBezTo>
                  <a:pt x="592" y="416"/>
                  <a:pt x="344" y="80"/>
                  <a:pt x="3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5" name="Freeform 27"/>
          <p:cNvSpPr>
            <a:spLocks/>
          </p:cNvSpPr>
          <p:nvPr/>
        </p:nvSpPr>
        <p:spPr bwMode="auto">
          <a:xfrm>
            <a:off x="3175000" y="3733800"/>
            <a:ext cx="1028700" cy="1143000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16" y="576"/>
              </a:cxn>
              <a:cxn ang="0">
                <a:pos x="304" y="720"/>
              </a:cxn>
              <a:cxn ang="0">
                <a:pos x="640" y="576"/>
              </a:cxn>
              <a:cxn ang="0">
                <a:pos x="352" y="0"/>
              </a:cxn>
            </a:cxnLst>
            <a:rect l="0" t="0" r="r" b="b"/>
            <a:pathLst>
              <a:path w="648" h="720">
                <a:moveTo>
                  <a:pt x="208" y="0"/>
                </a:moveTo>
                <a:cubicBezTo>
                  <a:pt x="104" y="228"/>
                  <a:pt x="0" y="456"/>
                  <a:pt x="16" y="576"/>
                </a:cubicBezTo>
                <a:cubicBezTo>
                  <a:pt x="32" y="696"/>
                  <a:pt x="200" y="720"/>
                  <a:pt x="304" y="720"/>
                </a:cubicBezTo>
                <a:cubicBezTo>
                  <a:pt x="408" y="720"/>
                  <a:pt x="632" y="696"/>
                  <a:pt x="640" y="576"/>
                </a:cubicBezTo>
                <a:cubicBezTo>
                  <a:pt x="648" y="456"/>
                  <a:pt x="500" y="228"/>
                  <a:pt x="3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533400" y="4876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3276600" y="49530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0, 1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1905000" y="2438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1414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/>
              <a:t>The FA could also be expressed in a table.</a:t>
            </a:r>
          </a:p>
          <a:p>
            <a:r>
              <a:rPr lang="en-US" sz="2800"/>
              <a:t>The table tells us where to go on each possible input bit.</a:t>
            </a:r>
          </a:p>
          <a:p>
            <a:pPr>
              <a:buFontTx/>
              <a:buNone/>
            </a:pPr>
            <a:endParaRPr lang="en-US" sz="2800"/>
          </a:p>
        </p:txBody>
      </p:sp>
      <p:graphicFrame>
        <p:nvGraphicFramePr>
          <p:cNvPr id="24603" name="Group 27"/>
          <p:cNvGraphicFramePr>
            <a:graphicFrameLocks noGrp="1"/>
          </p:cNvGraphicFramePr>
          <p:nvPr>
            <p:ph sz="half" idx="1"/>
          </p:nvPr>
        </p:nvGraphicFramePr>
        <p:xfrm>
          <a:off x="5181600" y="3962400"/>
          <a:ext cx="3733800" cy="2591118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604" name="Oval 28"/>
          <p:cNvSpPr>
            <a:spLocks noChangeArrowheads="1"/>
          </p:cNvSpPr>
          <p:nvPr/>
        </p:nvSpPr>
        <p:spPr bwMode="auto">
          <a:xfrm>
            <a:off x="381000" y="3048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s1</a:t>
            </a:r>
          </a:p>
        </p:txBody>
      </p:sp>
      <p:sp>
        <p:nvSpPr>
          <p:cNvPr id="24605" name="Oval 29"/>
          <p:cNvSpPr>
            <a:spLocks noChangeArrowheads="1"/>
          </p:cNvSpPr>
          <p:nvPr/>
        </p:nvSpPr>
        <p:spPr bwMode="auto">
          <a:xfrm>
            <a:off x="3276600" y="3048000"/>
            <a:ext cx="685800" cy="685800"/>
          </a:xfrm>
          <a:prstGeom prst="ellipse">
            <a:avLst/>
          </a:prstGeom>
          <a:solidFill>
            <a:schemeClr val="accent1"/>
          </a:solidFill>
          <a:ln w="762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s2</a:t>
            </a:r>
          </a:p>
        </p:txBody>
      </p:sp>
      <p:sp>
        <p:nvSpPr>
          <p:cNvPr id="24608" name="Freeform 32"/>
          <p:cNvSpPr>
            <a:spLocks/>
          </p:cNvSpPr>
          <p:nvPr/>
        </p:nvSpPr>
        <p:spPr bwMode="auto">
          <a:xfrm>
            <a:off x="1066800" y="2882900"/>
            <a:ext cx="2209800" cy="546100"/>
          </a:xfrm>
          <a:custGeom>
            <a:avLst/>
            <a:gdLst/>
            <a:ahLst/>
            <a:cxnLst>
              <a:cxn ang="0">
                <a:pos x="0" y="344"/>
              </a:cxn>
              <a:cxn ang="0">
                <a:pos x="672" y="8"/>
              </a:cxn>
              <a:cxn ang="0">
                <a:pos x="1392" y="296"/>
              </a:cxn>
            </a:cxnLst>
            <a:rect l="0" t="0" r="r" b="b"/>
            <a:pathLst>
              <a:path w="1392" h="344">
                <a:moveTo>
                  <a:pt x="0" y="344"/>
                </a:moveTo>
                <a:cubicBezTo>
                  <a:pt x="220" y="180"/>
                  <a:pt x="440" y="16"/>
                  <a:pt x="672" y="8"/>
                </a:cubicBezTo>
                <a:cubicBezTo>
                  <a:pt x="904" y="0"/>
                  <a:pt x="1148" y="148"/>
                  <a:pt x="1392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10" name="Freeform 34"/>
          <p:cNvSpPr>
            <a:spLocks/>
          </p:cNvSpPr>
          <p:nvPr/>
        </p:nvSpPr>
        <p:spPr bwMode="auto">
          <a:xfrm>
            <a:off x="193675" y="2673350"/>
            <a:ext cx="246063" cy="492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5" y="310"/>
              </a:cxn>
            </a:cxnLst>
            <a:rect l="0" t="0" r="r" b="b"/>
            <a:pathLst>
              <a:path w="155" h="310">
                <a:moveTo>
                  <a:pt x="0" y="0"/>
                </a:moveTo>
                <a:lnTo>
                  <a:pt x="155" y="31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11" name="Freeform 35"/>
          <p:cNvSpPr>
            <a:spLocks/>
          </p:cNvSpPr>
          <p:nvPr/>
        </p:nvSpPr>
        <p:spPr bwMode="auto">
          <a:xfrm>
            <a:off x="292100" y="3733800"/>
            <a:ext cx="939800" cy="1066800"/>
          </a:xfrm>
          <a:custGeom>
            <a:avLst/>
            <a:gdLst/>
            <a:ahLst/>
            <a:cxnLst>
              <a:cxn ang="0">
                <a:pos x="248" y="0"/>
              </a:cxn>
              <a:cxn ang="0">
                <a:pos x="8" y="528"/>
              </a:cxn>
              <a:cxn ang="0">
                <a:pos x="296" y="672"/>
              </a:cxn>
              <a:cxn ang="0">
                <a:pos x="584" y="528"/>
              </a:cxn>
              <a:cxn ang="0">
                <a:pos x="344" y="0"/>
              </a:cxn>
            </a:cxnLst>
            <a:rect l="0" t="0" r="r" b="b"/>
            <a:pathLst>
              <a:path w="592" h="672">
                <a:moveTo>
                  <a:pt x="248" y="0"/>
                </a:moveTo>
                <a:cubicBezTo>
                  <a:pt x="124" y="208"/>
                  <a:pt x="0" y="416"/>
                  <a:pt x="8" y="528"/>
                </a:cubicBezTo>
                <a:cubicBezTo>
                  <a:pt x="16" y="640"/>
                  <a:pt x="200" y="672"/>
                  <a:pt x="296" y="672"/>
                </a:cubicBezTo>
                <a:cubicBezTo>
                  <a:pt x="392" y="672"/>
                  <a:pt x="576" y="640"/>
                  <a:pt x="584" y="528"/>
                </a:cubicBezTo>
                <a:cubicBezTo>
                  <a:pt x="592" y="416"/>
                  <a:pt x="344" y="80"/>
                  <a:pt x="3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12" name="Freeform 36"/>
          <p:cNvSpPr>
            <a:spLocks/>
          </p:cNvSpPr>
          <p:nvPr/>
        </p:nvSpPr>
        <p:spPr bwMode="auto">
          <a:xfrm>
            <a:off x="3175000" y="3733800"/>
            <a:ext cx="1028700" cy="1143000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16" y="576"/>
              </a:cxn>
              <a:cxn ang="0">
                <a:pos x="304" y="720"/>
              </a:cxn>
              <a:cxn ang="0">
                <a:pos x="640" y="576"/>
              </a:cxn>
              <a:cxn ang="0">
                <a:pos x="352" y="0"/>
              </a:cxn>
            </a:cxnLst>
            <a:rect l="0" t="0" r="r" b="b"/>
            <a:pathLst>
              <a:path w="648" h="720">
                <a:moveTo>
                  <a:pt x="208" y="0"/>
                </a:moveTo>
                <a:cubicBezTo>
                  <a:pt x="104" y="228"/>
                  <a:pt x="0" y="456"/>
                  <a:pt x="16" y="576"/>
                </a:cubicBezTo>
                <a:cubicBezTo>
                  <a:pt x="32" y="696"/>
                  <a:pt x="200" y="720"/>
                  <a:pt x="304" y="720"/>
                </a:cubicBezTo>
                <a:cubicBezTo>
                  <a:pt x="408" y="720"/>
                  <a:pt x="632" y="696"/>
                  <a:pt x="640" y="576"/>
                </a:cubicBezTo>
                <a:cubicBezTo>
                  <a:pt x="648" y="456"/>
                  <a:pt x="500" y="228"/>
                  <a:pt x="3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533400" y="4876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3276600" y="49530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0, 1</a:t>
            </a:r>
          </a:p>
        </p:txBody>
      </p:sp>
      <p:sp>
        <p:nvSpPr>
          <p:cNvPr id="24615" name="Text Box 39"/>
          <p:cNvSpPr txBox="1">
            <a:spLocks noChangeArrowheads="1"/>
          </p:cNvSpPr>
          <p:nvPr/>
        </p:nvSpPr>
        <p:spPr bwMode="auto">
          <a:xfrm>
            <a:off x="1905000" y="2438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614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/>
              <a:t>Let’s try sample input like 101.</a:t>
            </a:r>
          </a:p>
          <a:p>
            <a:endParaRPr lang="en-US" sz="2800"/>
          </a:p>
          <a:p>
            <a:r>
              <a:rPr lang="en-US" sz="2800"/>
              <a:t>Can you figure out the language of this machine?</a:t>
            </a:r>
          </a:p>
          <a:p>
            <a:pPr lvl="1"/>
            <a:r>
              <a:rPr lang="en-US" sz="2400"/>
              <a:t>i.e. How do we get to the happy state?</a:t>
            </a:r>
          </a:p>
        </p:txBody>
      </p:sp>
      <p:sp>
        <p:nvSpPr>
          <p:cNvPr id="28694" name="Oval 22"/>
          <p:cNvSpPr>
            <a:spLocks noChangeArrowheads="1"/>
          </p:cNvSpPr>
          <p:nvPr/>
        </p:nvSpPr>
        <p:spPr bwMode="auto">
          <a:xfrm>
            <a:off x="381000" y="3048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s1</a:t>
            </a:r>
          </a:p>
        </p:txBody>
      </p:sp>
      <p:sp>
        <p:nvSpPr>
          <p:cNvPr id="28695" name="Oval 23"/>
          <p:cNvSpPr>
            <a:spLocks noChangeArrowheads="1"/>
          </p:cNvSpPr>
          <p:nvPr/>
        </p:nvSpPr>
        <p:spPr bwMode="auto">
          <a:xfrm>
            <a:off x="3276600" y="3048000"/>
            <a:ext cx="685800" cy="685800"/>
          </a:xfrm>
          <a:prstGeom prst="ellipse">
            <a:avLst/>
          </a:prstGeom>
          <a:solidFill>
            <a:schemeClr val="accent1"/>
          </a:solidFill>
          <a:ln w="762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s2</a:t>
            </a:r>
          </a:p>
        </p:txBody>
      </p:sp>
      <p:sp>
        <p:nvSpPr>
          <p:cNvPr id="28696" name="Freeform 24"/>
          <p:cNvSpPr>
            <a:spLocks/>
          </p:cNvSpPr>
          <p:nvPr/>
        </p:nvSpPr>
        <p:spPr bwMode="auto">
          <a:xfrm>
            <a:off x="1066800" y="2882900"/>
            <a:ext cx="2209800" cy="546100"/>
          </a:xfrm>
          <a:custGeom>
            <a:avLst/>
            <a:gdLst/>
            <a:ahLst/>
            <a:cxnLst>
              <a:cxn ang="0">
                <a:pos x="0" y="344"/>
              </a:cxn>
              <a:cxn ang="0">
                <a:pos x="672" y="8"/>
              </a:cxn>
              <a:cxn ang="0">
                <a:pos x="1392" y="296"/>
              </a:cxn>
            </a:cxnLst>
            <a:rect l="0" t="0" r="r" b="b"/>
            <a:pathLst>
              <a:path w="1392" h="344">
                <a:moveTo>
                  <a:pt x="0" y="344"/>
                </a:moveTo>
                <a:cubicBezTo>
                  <a:pt x="220" y="180"/>
                  <a:pt x="440" y="16"/>
                  <a:pt x="672" y="8"/>
                </a:cubicBezTo>
                <a:cubicBezTo>
                  <a:pt x="904" y="0"/>
                  <a:pt x="1148" y="148"/>
                  <a:pt x="1392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97" name="Freeform 25"/>
          <p:cNvSpPr>
            <a:spLocks/>
          </p:cNvSpPr>
          <p:nvPr/>
        </p:nvSpPr>
        <p:spPr bwMode="auto">
          <a:xfrm>
            <a:off x="193675" y="2673350"/>
            <a:ext cx="246063" cy="492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5" y="310"/>
              </a:cxn>
            </a:cxnLst>
            <a:rect l="0" t="0" r="r" b="b"/>
            <a:pathLst>
              <a:path w="155" h="310">
                <a:moveTo>
                  <a:pt x="0" y="0"/>
                </a:moveTo>
                <a:lnTo>
                  <a:pt x="155" y="31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98" name="Freeform 26"/>
          <p:cNvSpPr>
            <a:spLocks/>
          </p:cNvSpPr>
          <p:nvPr/>
        </p:nvSpPr>
        <p:spPr bwMode="auto">
          <a:xfrm>
            <a:off x="292100" y="3733800"/>
            <a:ext cx="939800" cy="1066800"/>
          </a:xfrm>
          <a:custGeom>
            <a:avLst/>
            <a:gdLst/>
            <a:ahLst/>
            <a:cxnLst>
              <a:cxn ang="0">
                <a:pos x="248" y="0"/>
              </a:cxn>
              <a:cxn ang="0">
                <a:pos x="8" y="528"/>
              </a:cxn>
              <a:cxn ang="0">
                <a:pos x="296" y="672"/>
              </a:cxn>
              <a:cxn ang="0">
                <a:pos x="584" y="528"/>
              </a:cxn>
              <a:cxn ang="0">
                <a:pos x="344" y="0"/>
              </a:cxn>
            </a:cxnLst>
            <a:rect l="0" t="0" r="r" b="b"/>
            <a:pathLst>
              <a:path w="592" h="672">
                <a:moveTo>
                  <a:pt x="248" y="0"/>
                </a:moveTo>
                <a:cubicBezTo>
                  <a:pt x="124" y="208"/>
                  <a:pt x="0" y="416"/>
                  <a:pt x="8" y="528"/>
                </a:cubicBezTo>
                <a:cubicBezTo>
                  <a:pt x="16" y="640"/>
                  <a:pt x="200" y="672"/>
                  <a:pt x="296" y="672"/>
                </a:cubicBezTo>
                <a:cubicBezTo>
                  <a:pt x="392" y="672"/>
                  <a:pt x="576" y="640"/>
                  <a:pt x="584" y="528"/>
                </a:cubicBezTo>
                <a:cubicBezTo>
                  <a:pt x="592" y="416"/>
                  <a:pt x="344" y="80"/>
                  <a:pt x="3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99" name="Freeform 27"/>
          <p:cNvSpPr>
            <a:spLocks/>
          </p:cNvSpPr>
          <p:nvPr/>
        </p:nvSpPr>
        <p:spPr bwMode="auto">
          <a:xfrm>
            <a:off x="3175000" y="3733800"/>
            <a:ext cx="1028700" cy="1143000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16" y="576"/>
              </a:cxn>
              <a:cxn ang="0">
                <a:pos x="304" y="720"/>
              </a:cxn>
              <a:cxn ang="0">
                <a:pos x="640" y="576"/>
              </a:cxn>
              <a:cxn ang="0">
                <a:pos x="352" y="0"/>
              </a:cxn>
            </a:cxnLst>
            <a:rect l="0" t="0" r="r" b="b"/>
            <a:pathLst>
              <a:path w="648" h="720">
                <a:moveTo>
                  <a:pt x="208" y="0"/>
                </a:moveTo>
                <a:cubicBezTo>
                  <a:pt x="104" y="228"/>
                  <a:pt x="0" y="456"/>
                  <a:pt x="16" y="576"/>
                </a:cubicBezTo>
                <a:cubicBezTo>
                  <a:pt x="32" y="696"/>
                  <a:pt x="200" y="720"/>
                  <a:pt x="304" y="720"/>
                </a:cubicBezTo>
                <a:cubicBezTo>
                  <a:pt x="408" y="720"/>
                  <a:pt x="632" y="696"/>
                  <a:pt x="640" y="576"/>
                </a:cubicBezTo>
                <a:cubicBezTo>
                  <a:pt x="648" y="456"/>
                  <a:pt x="500" y="228"/>
                  <a:pt x="3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533400" y="4876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3276600" y="49530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0, 1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1905000" y="2438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648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FA’s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Finite automata:  functions on a binary string that return </a:t>
            </a:r>
            <a:r>
              <a:rPr lang="en-US" sz="2800" dirty="0" err="1" smtClean="0"/>
              <a:t>boolean</a:t>
            </a:r>
            <a:endParaRPr lang="en-US" sz="2800" dirty="0" smtClean="0"/>
          </a:p>
          <a:p>
            <a:pPr lvl="1"/>
            <a:r>
              <a:rPr lang="en-US" sz="2400" dirty="0" smtClean="0"/>
              <a:t>Determine behavior of given FA</a:t>
            </a:r>
          </a:p>
          <a:p>
            <a:pPr lvl="1"/>
            <a:r>
              <a:rPr lang="en-US" sz="2400" dirty="0" smtClean="0"/>
              <a:t>Draw our own FA that recognizes some type of input (e.g. even number of 0’s)</a:t>
            </a:r>
          </a:p>
          <a:p>
            <a:endParaRPr lang="en-US" sz="2800" dirty="0" smtClean="0"/>
          </a:p>
          <a:p>
            <a:r>
              <a:rPr lang="en-US" sz="2800" dirty="0" smtClean="0"/>
              <a:t>Properties of functions</a:t>
            </a:r>
          </a:p>
          <a:p>
            <a:pPr lvl="1"/>
            <a:r>
              <a:rPr lang="en-US" sz="2400" dirty="0" smtClean="0"/>
              <a:t>One-to-one</a:t>
            </a:r>
          </a:p>
          <a:p>
            <a:pPr lvl="1"/>
            <a:r>
              <a:rPr lang="en-US" sz="2400" dirty="0" smtClean="0"/>
              <a:t>Onto</a:t>
            </a:r>
          </a:p>
          <a:p>
            <a:pPr lvl="1"/>
            <a:r>
              <a:rPr lang="en-US" sz="2400" dirty="0" smtClean="0"/>
              <a:t>Counting question:  how many functions </a:t>
            </a:r>
            <a:r>
              <a:rPr lang="en-US" sz="2400" smtClean="0"/>
              <a:t>are there?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93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#2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95800"/>
            <a:ext cx="8229600" cy="2133600"/>
          </a:xfrm>
        </p:spPr>
        <p:txBody>
          <a:bodyPr>
            <a:normAutofit/>
          </a:bodyPr>
          <a:lstStyle/>
          <a:p>
            <a:r>
              <a:rPr lang="en-US" sz="2800" dirty="0"/>
              <a:t>What is language of this FA?</a:t>
            </a:r>
          </a:p>
          <a:p>
            <a:r>
              <a:rPr lang="en-US" sz="2800" dirty="0"/>
              <a:t>Note:  if we change which state is the accept state, we’d have a different language</a:t>
            </a:r>
            <a:r>
              <a:rPr lang="en-US" sz="2800" dirty="0" smtClean="0"/>
              <a:t>!  Inverting accept &amp; </a:t>
            </a:r>
            <a:r>
              <a:rPr lang="en-US" sz="2800" dirty="0" err="1" smtClean="0"/>
              <a:t>nonaccept</a:t>
            </a:r>
            <a:r>
              <a:rPr lang="en-US" sz="2800" dirty="0" smtClean="0"/>
              <a:t> states gives us the opposite language.</a:t>
            </a:r>
            <a:endParaRPr lang="en-US" sz="2800" dirty="0"/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990600" y="2209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s1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4343400" y="2209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7696200" y="2209800"/>
            <a:ext cx="609600" cy="609600"/>
          </a:xfrm>
          <a:prstGeom prst="ellipse">
            <a:avLst/>
          </a:prstGeom>
          <a:solidFill>
            <a:schemeClr val="accent1"/>
          </a:solidFill>
          <a:ln w="762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s3</a:t>
            </a:r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533400" y="1752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Freeform 11"/>
          <p:cNvSpPr>
            <a:spLocks/>
          </p:cNvSpPr>
          <p:nvPr/>
        </p:nvSpPr>
        <p:spPr bwMode="auto">
          <a:xfrm>
            <a:off x="863600" y="2743200"/>
            <a:ext cx="854075" cy="1171575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32" y="528"/>
              </a:cxn>
              <a:cxn ang="0">
                <a:pos x="320" y="720"/>
              </a:cxn>
              <a:cxn ang="0">
                <a:pos x="531" y="422"/>
              </a:cxn>
              <a:cxn ang="0">
                <a:pos x="360" y="33"/>
              </a:cxn>
            </a:cxnLst>
            <a:rect l="0" t="0" r="r" b="b"/>
            <a:pathLst>
              <a:path w="538" h="738">
                <a:moveTo>
                  <a:pt x="128" y="0"/>
                </a:moveTo>
                <a:cubicBezTo>
                  <a:pt x="64" y="204"/>
                  <a:pt x="0" y="408"/>
                  <a:pt x="32" y="528"/>
                </a:cubicBezTo>
                <a:cubicBezTo>
                  <a:pt x="64" y="648"/>
                  <a:pt x="237" y="738"/>
                  <a:pt x="320" y="720"/>
                </a:cubicBezTo>
                <a:cubicBezTo>
                  <a:pt x="403" y="702"/>
                  <a:pt x="524" y="536"/>
                  <a:pt x="531" y="422"/>
                </a:cubicBezTo>
                <a:cubicBezTo>
                  <a:pt x="538" y="308"/>
                  <a:pt x="396" y="114"/>
                  <a:pt x="360" y="3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Freeform 12"/>
          <p:cNvSpPr>
            <a:spLocks/>
          </p:cNvSpPr>
          <p:nvPr/>
        </p:nvSpPr>
        <p:spPr bwMode="auto">
          <a:xfrm>
            <a:off x="7493000" y="2763838"/>
            <a:ext cx="1125538" cy="1350962"/>
          </a:xfrm>
          <a:custGeom>
            <a:avLst/>
            <a:gdLst/>
            <a:ahLst/>
            <a:cxnLst>
              <a:cxn ang="0">
                <a:pos x="224" y="35"/>
              </a:cxn>
              <a:cxn ang="0">
                <a:pos x="32" y="659"/>
              </a:cxn>
              <a:cxn ang="0">
                <a:pos x="416" y="851"/>
              </a:cxn>
              <a:cxn ang="0">
                <a:pos x="704" y="659"/>
              </a:cxn>
              <a:cxn ang="0">
                <a:pos x="444" y="0"/>
              </a:cxn>
            </a:cxnLst>
            <a:rect l="0" t="0" r="r" b="b"/>
            <a:pathLst>
              <a:path w="709" h="851">
                <a:moveTo>
                  <a:pt x="224" y="35"/>
                </a:moveTo>
                <a:cubicBezTo>
                  <a:pt x="112" y="279"/>
                  <a:pt x="0" y="523"/>
                  <a:pt x="32" y="659"/>
                </a:cubicBezTo>
                <a:cubicBezTo>
                  <a:pt x="64" y="795"/>
                  <a:pt x="304" y="851"/>
                  <a:pt x="416" y="851"/>
                </a:cubicBezTo>
                <a:cubicBezTo>
                  <a:pt x="528" y="851"/>
                  <a:pt x="699" y="801"/>
                  <a:pt x="704" y="659"/>
                </a:cubicBezTo>
                <a:cubicBezTo>
                  <a:pt x="709" y="517"/>
                  <a:pt x="498" y="137"/>
                  <a:pt x="4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Freeform 13"/>
          <p:cNvSpPr>
            <a:spLocks/>
          </p:cNvSpPr>
          <p:nvPr/>
        </p:nvSpPr>
        <p:spPr bwMode="auto">
          <a:xfrm>
            <a:off x="1600200" y="1905000"/>
            <a:ext cx="2819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864" y="0"/>
              </a:cxn>
              <a:cxn ang="0">
                <a:pos x="1776" y="288"/>
              </a:cxn>
            </a:cxnLst>
            <a:rect l="0" t="0" r="r" b="b"/>
            <a:pathLst>
              <a:path w="1776" h="288">
                <a:moveTo>
                  <a:pt x="0" y="288"/>
                </a:moveTo>
                <a:cubicBezTo>
                  <a:pt x="284" y="144"/>
                  <a:pt x="568" y="0"/>
                  <a:pt x="864" y="0"/>
                </a:cubicBezTo>
                <a:cubicBezTo>
                  <a:pt x="1160" y="0"/>
                  <a:pt x="1468" y="144"/>
                  <a:pt x="1776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0" name="Freeform 14"/>
          <p:cNvSpPr>
            <a:spLocks/>
          </p:cNvSpPr>
          <p:nvPr/>
        </p:nvSpPr>
        <p:spPr bwMode="auto">
          <a:xfrm>
            <a:off x="1600200" y="2667000"/>
            <a:ext cx="2790825" cy="460375"/>
          </a:xfrm>
          <a:custGeom>
            <a:avLst/>
            <a:gdLst/>
            <a:ahLst/>
            <a:cxnLst>
              <a:cxn ang="0">
                <a:pos x="1758" y="15"/>
              </a:cxn>
              <a:cxn ang="0">
                <a:pos x="864" y="288"/>
              </a:cxn>
              <a:cxn ang="0">
                <a:pos x="0" y="0"/>
              </a:cxn>
            </a:cxnLst>
            <a:rect l="0" t="0" r="r" b="b"/>
            <a:pathLst>
              <a:path w="1758" h="290">
                <a:moveTo>
                  <a:pt x="1758" y="15"/>
                </a:moveTo>
                <a:cubicBezTo>
                  <a:pt x="1609" y="62"/>
                  <a:pt x="1157" y="290"/>
                  <a:pt x="864" y="288"/>
                </a:cubicBezTo>
                <a:cubicBezTo>
                  <a:pt x="571" y="286"/>
                  <a:pt x="144" y="5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Freeform 15"/>
          <p:cNvSpPr>
            <a:spLocks/>
          </p:cNvSpPr>
          <p:nvPr/>
        </p:nvSpPr>
        <p:spPr bwMode="auto">
          <a:xfrm>
            <a:off x="4953000" y="1943100"/>
            <a:ext cx="2819400" cy="571500"/>
          </a:xfrm>
          <a:custGeom>
            <a:avLst/>
            <a:gdLst/>
            <a:ahLst/>
            <a:cxnLst>
              <a:cxn ang="0">
                <a:pos x="0" y="360"/>
              </a:cxn>
              <a:cxn ang="0">
                <a:pos x="912" y="24"/>
              </a:cxn>
              <a:cxn ang="0">
                <a:pos x="1776" y="216"/>
              </a:cxn>
            </a:cxnLst>
            <a:rect l="0" t="0" r="r" b="b"/>
            <a:pathLst>
              <a:path w="1776" h="360">
                <a:moveTo>
                  <a:pt x="0" y="360"/>
                </a:moveTo>
                <a:cubicBezTo>
                  <a:pt x="308" y="204"/>
                  <a:pt x="616" y="48"/>
                  <a:pt x="912" y="24"/>
                </a:cubicBezTo>
                <a:cubicBezTo>
                  <a:pt x="1208" y="0"/>
                  <a:pt x="1492" y="108"/>
                  <a:pt x="1776" y="2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2895600" y="1447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2819400" y="3276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6400800" y="1524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7848600" y="4267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0, 1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11430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209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languages?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1447800" y="1828800"/>
            <a:ext cx="609600" cy="609600"/>
          </a:xfrm>
          <a:prstGeom prst="ellipse">
            <a:avLst/>
          </a:prstGeom>
          <a:solidFill>
            <a:schemeClr val="accent1"/>
          </a:solidFill>
          <a:ln w="762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4038600" y="1828800"/>
            <a:ext cx="609600" cy="609600"/>
          </a:xfrm>
          <a:prstGeom prst="ellipse">
            <a:avLst/>
          </a:prstGeom>
          <a:solidFill>
            <a:schemeClr val="accent1"/>
          </a:solidFill>
          <a:ln w="762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629400" y="1828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>
            <a:off x="2057400" y="2133600"/>
            <a:ext cx="1981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48200" y="2133600"/>
            <a:ext cx="1981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43200" y="167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167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1447800" y="2438400"/>
            <a:ext cx="660400" cy="838200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32" y="528"/>
              </a:cxn>
              <a:cxn ang="0">
                <a:pos x="320" y="720"/>
              </a:cxn>
              <a:cxn ang="0">
                <a:pos x="531" y="422"/>
              </a:cxn>
              <a:cxn ang="0">
                <a:pos x="360" y="33"/>
              </a:cxn>
            </a:cxnLst>
            <a:rect l="0" t="0" r="r" b="b"/>
            <a:pathLst>
              <a:path w="538" h="738">
                <a:moveTo>
                  <a:pt x="128" y="0"/>
                </a:moveTo>
                <a:cubicBezTo>
                  <a:pt x="64" y="204"/>
                  <a:pt x="0" y="408"/>
                  <a:pt x="32" y="528"/>
                </a:cubicBezTo>
                <a:cubicBezTo>
                  <a:pt x="64" y="648"/>
                  <a:pt x="237" y="738"/>
                  <a:pt x="320" y="720"/>
                </a:cubicBezTo>
                <a:cubicBezTo>
                  <a:pt x="403" y="702"/>
                  <a:pt x="524" y="536"/>
                  <a:pt x="531" y="422"/>
                </a:cubicBezTo>
                <a:cubicBezTo>
                  <a:pt x="538" y="308"/>
                  <a:pt x="396" y="114"/>
                  <a:pt x="360" y="3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4038600" y="2438400"/>
            <a:ext cx="660400" cy="838200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32" y="528"/>
              </a:cxn>
              <a:cxn ang="0">
                <a:pos x="320" y="720"/>
              </a:cxn>
              <a:cxn ang="0">
                <a:pos x="531" y="422"/>
              </a:cxn>
              <a:cxn ang="0">
                <a:pos x="360" y="33"/>
              </a:cxn>
            </a:cxnLst>
            <a:rect l="0" t="0" r="r" b="b"/>
            <a:pathLst>
              <a:path w="538" h="738">
                <a:moveTo>
                  <a:pt x="128" y="0"/>
                </a:moveTo>
                <a:cubicBezTo>
                  <a:pt x="64" y="204"/>
                  <a:pt x="0" y="408"/>
                  <a:pt x="32" y="528"/>
                </a:cubicBezTo>
                <a:cubicBezTo>
                  <a:pt x="64" y="648"/>
                  <a:pt x="237" y="738"/>
                  <a:pt x="320" y="720"/>
                </a:cubicBezTo>
                <a:cubicBezTo>
                  <a:pt x="403" y="702"/>
                  <a:pt x="524" y="536"/>
                  <a:pt x="531" y="422"/>
                </a:cubicBezTo>
                <a:cubicBezTo>
                  <a:pt x="538" y="308"/>
                  <a:pt x="396" y="114"/>
                  <a:pt x="360" y="3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6705600" y="2438400"/>
            <a:ext cx="660400" cy="838200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32" y="528"/>
              </a:cxn>
              <a:cxn ang="0">
                <a:pos x="320" y="720"/>
              </a:cxn>
              <a:cxn ang="0">
                <a:pos x="531" y="422"/>
              </a:cxn>
              <a:cxn ang="0">
                <a:pos x="360" y="33"/>
              </a:cxn>
            </a:cxnLst>
            <a:rect l="0" t="0" r="r" b="b"/>
            <a:pathLst>
              <a:path w="538" h="738">
                <a:moveTo>
                  <a:pt x="128" y="0"/>
                </a:moveTo>
                <a:cubicBezTo>
                  <a:pt x="64" y="204"/>
                  <a:pt x="0" y="408"/>
                  <a:pt x="32" y="528"/>
                </a:cubicBezTo>
                <a:cubicBezTo>
                  <a:pt x="64" y="648"/>
                  <a:pt x="237" y="738"/>
                  <a:pt x="320" y="720"/>
                </a:cubicBezTo>
                <a:cubicBezTo>
                  <a:pt x="403" y="702"/>
                  <a:pt x="524" y="536"/>
                  <a:pt x="531" y="422"/>
                </a:cubicBezTo>
                <a:cubicBezTo>
                  <a:pt x="538" y="308"/>
                  <a:pt x="396" y="114"/>
                  <a:pt x="360" y="3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33600" y="2743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2743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7600" y="2743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0, 1</a:t>
            </a:r>
            <a:endParaRPr lang="en-US" dirty="0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914400" y="1447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1447800" y="3886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4038600" y="3886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6553200" y="3886200"/>
            <a:ext cx="609600" cy="609600"/>
          </a:xfrm>
          <a:prstGeom prst="ellipse">
            <a:avLst/>
          </a:prstGeom>
          <a:solidFill>
            <a:schemeClr val="accent1"/>
          </a:solidFill>
          <a:ln w="762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1524000" y="5562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057400" y="4191000"/>
            <a:ext cx="1981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43200" y="3733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28" idx="0"/>
          </p:cNvCxnSpPr>
          <p:nvPr/>
        </p:nvCxnSpPr>
        <p:spPr>
          <a:xfrm rot="16200000" flipH="1">
            <a:off x="1257300" y="4991100"/>
            <a:ext cx="10668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95400" y="4800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82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0, 1</a:t>
            </a:r>
            <a:endParaRPr lang="en-US" dirty="0"/>
          </a:p>
        </p:txBody>
      </p:sp>
      <p:sp>
        <p:nvSpPr>
          <p:cNvPr id="36" name="Freeform 11"/>
          <p:cNvSpPr>
            <a:spLocks/>
          </p:cNvSpPr>
          <p:nvPr/>
        </p:nvSpPr>
        <p:spPr bwMode="auto">
          <a:xfrm>
            <a:off x="1600200" y="6172200"/>
            <a:ext cx="609600" cy="685800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32" y="528"/>
              </a:cxn>
              <a:cxn ang="0">
                <a:pos x="320" y="720"/>
              </a:cxn>
              <a:cxn ang="0">
                <a:pos x="531" y="422"/>
              </a:cxn>
              <a:cxn ang="0">
                <a:pos x="360" y="33"/>
              </a:cxn>
            </a:cxnLst>
            <a:rect l="0" t="0" r="r" b="b"/>
            <a:pathLst>
              <a:path w="538" h="738">
                <a:moveTo>
                  <a:pt x="128" y="0"/>
                </a:moveTo>
                <a:cubicBezTo>
                  <a:pt x="64" y="204"/>
                  <a:pt x="0" y="408"/>
                  <a:pt x="32" y="528"/>
                </a:cubicBezTo>
                <a:cubicBezTo>
                  <a:pt x="64" y="648"/>
                  <a:pt x="237" y="738"/>
                  <a:pt x="320" y="720"/>
                </a:cubicBezTo>
                <a:cubicBezTo>
                  <a:pt x="403" y="702"/>
                  <a:pt x="524" y="536"/>
                  <a:pt x="531" y="422"/>
                </a:cubicBezTo>
                <a:cubicBezTo>
                  <a:pt x="538" y="308"/>
                  <a:pt x="396" y="114"/>
                  <a:pt x="360" y="3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Freeform 11"/>
          <p:cNvSpPr>
            <a:spLocks/>
          </p:cNvSpPr>
          <p:nvPr/>
        </p:nvSpPr>
        <p:spPr bwMode="auto">
          <a:xfrm>
            <a:off x="4038600" y="4495800"/>
            <a:ext cx="660400" cy="838200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32" y="528"/>
              </a:cxn>
              <a:cxn ang="0">
                <a:pos x="320" y="720"/>
              </a:cxn>
              <a:cxn ang="0">
                <a:pos x="531" y="422"/>
              </a:cxn>
              <a:cxn ang="0">
                <a:pos x="360" y="33"/>
              </a:cxn>
            </a:cxnLst>
            <a:rect l="0" t="0" r="r" b="b"/>
            <a:pathLst>
              <a:path w="538" h="738">
                <a:moveTo>
                  <a:pt x="128" y="0"/>
                </a:moveTo>
                <a:cubicBezTo>
                  <a:pt x="64" y="204"/>
                  <a:pt x="0" y="408"/>
                  <a:pt x="32" y="528"/>
                </a:cubicBezTo>
                <a:cubicBezTo>
                  <a:pt x="64" y="648"/>
                  <a:pt x="237" y="738"/>
                  <a:pt x="320" y="720"/>
                </a:cubicBezTo>
                <a:cubicBezTo>
                  <a:pt x="403" y="702"/>
                  <a:pt x="524" y="536"/>
                  <a:pt x="531" y="422"/>
                </a:cubicBezTo>
                <a:cubicBezTo>
                  <a:pt x="538" y="308"/>
                  <a:pt x="396" y="114"/>
                  <a:pt x="360" y="3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657600" y="4800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Freeform 11"/>
          <p:cNvSpPr>
            <a:spLocks/>
          </p:cNvSpPr>
          <p:nvPr/>
        </p:nvSpPr>
        <p:spPr bwMode="auto">
          <a:xfrm>
            <a:off x="6553200" y="4495800"/>
            <a:ext cx="660400" cy="838200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32" y="528"/>
              </a:cxn>
              <a:cxn ang="0">
                <a:pos x="320" y="720"/>
              </a:cxn>
              <a:cxn ang="0">
                <a:pos x="531" y="422"/>
              </a:cxn>
              <a:cxn ang="0">
                <a:pos x="360" y="33"/>
              </a:cxn>
            </a:cxnLst>
            <a:rect l="0" t="0" r="r" b="b"/>
            <a:pathLst>
              <a:path w="538" h="738">
                <a:moveTo>
                  <a:pt x="128" y="0"/>
                </a:moveTo>
                <a:cubicBezTo>
                  <a:pt x="64" y="204"/>
                  <a:pt x="0" y="408"/>
                  <a:pt x="32" y="528"/>
                </a:cubicBezTo>
                <a:cubicBezTo>
                  <a:pt x="64" y="648"/>
                  <a:pt x="237" y="738"/>
                  <a:pt x="320" y="720"/>
                </a:cubicBezTo>
                <a:cubicBezTo>
                  <a:pt x="403" y="702"/>
                  <a:pt x="524" y="536"/>
                  <a:pt x="531" y="422"/>
                </a:cubicBezTo>
                <a:cubicBezTo>
                  <a:pt x="538" y="308"/>
                  <a:pt x="396" y="114"/>
                  <a:pt x="360" y="3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39000" y="4953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Freeform 13"/>
          <p:cNvSpPr>
            <a:spLocks/>
          </p:cNvSpPr>
          <p:nvPr/>
        </p:nvSpPr>
        <p:spPr bwMode="auto">
          <a:xfrm>
            <a:off x="4572000" y="3581400"/>
            <a:ext cx="19812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864" y="0"/>
              </a:cxn>
              <a:cxn ang="0">
                <a:pos x="1776" y="288"/>
              </a:cxn>
            </a:cxnLst>
            <a:rect l="0" t="0" r="r" b="b"/>
            <a:pathLst>
              <a:path w="1776" h="288">
                <a:moveTo>
                  <a:pt x="0" y="288"/>
                </a:moveTo>
                <a:cubicBezTo>
                  <a:pt x="284" y="144"/>
                  <a:pt x="568" y="0"/>
                  <a:pt x="864" y="0"/>
                </a:cubicBezTo>
                <a:cubicBezTo>
                  <a:pt x="1160" y="0"/>
                  <a:pt x="1468" y="144"/>
                  <a:pt x="1776" y="28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Freeform 14"/>
          <p:cNvSpPr>
            <a:spLocks/>
          </p:cNvSpPr>
          <p:nvPr/>
        </p:nvSpPr>
        <p:spPr bwMode="auto">
          <a:xfrm>
            <a:off x="4648201" y="4267200"/>
            <a:ext cx="1828800" cy="460375"/>
          </a:xfrm>
          <a:custGeom>
            <a:avLst/>
            <a:gdLst/>
            <a:ahLst/>
            <a:cxnLst>
              <a:cxn ang="0">
                <a:pos x="1758" y="15"/>
              </a:cxn>
              <a:cxn ang="0">
                <a:pos x="864" y="288"/>
              </a:cxn>
              <a:cxn ang="0">
                <a:pos x="0" y="0"/>
              </a:cxn>
            </a:cxnLst>
            <a:rect l="0" t="0" r="r" b="b"/>
            <a:pathLst>
              <a:path w="1758" h="290">
                <a:moveTo>
                  <a:pt x="1758" y="15"/>
                </a:moveTo>
                <a:cubicBezTo>
                  <a:pt x="1609" y="62"/>
                  <a:pt x="1157" y="290"/>
                  <a:pt x="864" y="288"/>
                </a:cubicBezTo>
                <a:cubicBezTo>
                  <a:pt x="571" y="286"/>
                  <a:pt x="144" y="56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334000" y="3581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340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990600" y="3505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0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FA’s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Goals:</a:t>
            </a:r>
          </a:p>
          <a:p>
            <a:pPr lvl="1"/>
            <a:r>
              <a:rPr lang="en-US" sz="2400" dirty="0" smtClean="0"/>
              <a:t>Drawing of FA </a:t>
            </a:r>
            <a:r>
              <a:rPr lang="en-US" sz="2400" dirty="0" smtClean="0">
                <a:sym typeface="Wingdings" pitchFamily="2" charset="2"/>
              </a:rPr>
              <a:t> figure out its language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Language description  draw corresponding FA</a:t>
            </a:r>
          </a:p>
          <a:p>
            <a:r>
              <a:rPr lang="en-US" sz="2800" dirty="0" smtClean="0"/>
              <a:t>FA’s are good when conceptualizing how to read a program’s input.  For example, the format of a floating-point number.</a:t>
            </a:r>
          </a:p>
          <a:p>
            <a:pPr lvl="1"/>
            <a:r>
              <a:rPr lang="en-US" sz="2400" dirty="0" smtClean="0"/>
              <a:t>States:  “need sign”, “need digit”, “need point”, “need digit”, “happy”</a:t>
            </a:r>
          </a:p>
          <a:p>
            <a:r>
              <a:rPr lang="en-US" sz="2800" dirty="0" smtClean="0"/>
              <a:t>Note:  if a transition you need is not specified by an FA, we say that it “crashes” – immediately rejects.</a:t>
            </a:r>
          </a:p>
          <a:p>
            <a:r>
              <a:rPr lang="en-US" sz="2800" dirty="0" smtClean="0"/>
              <a:t>When done reading input, see if in happy state.  </a:t>
            </a:r>
            <a:r>
              <a:rPr lang="en-US" sz="2800" dirty="0" smtClean="0">
                <a:sym typeface="Wingdings" pitchFamily="2" charset="2"/>
              </a:rPr>
              <a:t>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91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Anything beginning with 01</a:t>
            </a:r>
          </a:p>
          <a:p>
            <a:pPr lvl="1"/>
            <a:r>
              <a:rPr lang="en-US" sz="2400" dirty="0" smtClean="0"/>
              <a:t>States:  “need 01”, “need 1”, “dead”, “happy”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Begin with 0, contains an odd number of 1’s</a:t>
            </a:r>
          </a:p>
          <a:p>
            <a:pPr lvl="1"/>
            <a:r>
              <a:rPr lang="en-US" sz="2400" dirty="0" smtClean="0"/>
              <a:t>States:  “need 0 &amp; odd 1’s”, “even 1’s”, “dead”, “happy”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Don’t forget to finish putting 0/1 transitions on all states.  Be sure to identify the start state.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Finite/infinite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u="sng" smtClean="0"/>
              <a:t>Finite</a:t>
            </a:r>
            <a:r>
              <a:rPr lang="en-US" altLang="en-US" sz="2800" smtClean="0"/>
              <a:t> set – means that its elements can be numbered.  Formally:  </a:t>
            </a:r>
            <a:r>
              <a:rPr lang="en-US" altLang="en-US" sz="2800" i="1" smtClean="0"/>
              <a:t>its elements can be put into a 1-1 correspondence with the sequence 1, 2, 3, … n, where n is some positive integer</a:t>
            </a:r>
            <a:r>
              <a:rPr lang="en-US" altLang="en-US" sz="2800" smtClean="0"/>
              <a:t>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An </a:t>
            </a:r>
            <a:r>
              <a:rPr lang="en-US" altLang="en-US" sz="2800" u="sng" smtClean="0"/>
              <a:t>infinite</a:t>
            </a:r>
            <a:r>
              <a:rPr lang="en-US" altLang="en-US" sz="2800" smtClean="0"/>
              <a:t> set is one that’s not finite.  </a:t>
            </a:r>
            <a:r>
              <a:rPr lang="en-US" altLang="en-US" sz="2800" smtClean="0">
                <a:sym typeface="Wingdings" pitchFamily="2" charset="2"/>
              </a:rPr>
              <a:t></a:t>
            </a:r>
          </a:p>
          <a:p>
            <a:pPr eaLnBrk="1" hangingPunct="1"/>
            <a:endParaRPr lang="en-US" altLang="en-US" sz="2800" smtClean="0">
              <a:sym typeface="Wingdings" pitchFamily="2" charset="2"/>
            </a:endParaRPr>
          </a:p>
          <a:p>
            <a:pPr eaLnBrk="1" hangingPunct="1"/>
            <a:r>
              <a:rPr lang="en-US" altLang="en-US" sz="2800" smtClean="0">
                <a:sym typeface="Wingdings" pitchFamily="2" charset="2"/>
              </a:rPr>
              <a:t>However, there are 2 kinds of infinity!</a:t>
            </a:r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16621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Functions are not really a new concept to you…</a:t>
            </a:r>
          </a:p>
          <a:p>
            <a:r>
              <a:rPr lang="en-US" sz="2800" dirty="0" smtClean="0"/>
              <a:t>For each input value, we expect </a:t>
            </a:r>
            <a:r>
              <a:rPr lang="en-US" sz="2800" u="sng" dirty="0" smtClean="0"/>
              <a:t>one</a:t>
            </a:r>
            <a:r>
              <a:rPr lang="en-US" sz="2800" dirty="0" smtClean="0"/>
              <a:t> output value.</a:t>
            </a:r>
          </a:p>
          <a:p>
            <a:pPr lvl="1"/>
            <a:r>
              <a:rPr lang="en-US" sz="2400" dirty="0" smtClean="0"/>
              <a:t>If you run the same program on the same input data, you expect the same output.</a:t>
            </a:r>
          </a:p>
          <a:p>
            <a:r>
              <a:rPr lang="en-US" sz="2800" dirty="0" smtClean="0"/>
              <a:t>Notation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Name : domain </a:t>
            </a:r>
            <a:r>
              <a:rPr lang="en-US" sz="2400" dirty="0" smtClean="0">
                <a:solidFill>
                  <a:srgbClr val="FFFF00"/>
                </a:solidFill>
                <a:sym typeface="Wingdings" pitchFamily="2" charset="2"/>
              </a:rPr>
              <a:t> co-domain</a:t>
            </a:r>
          </a:p>
          <a:p>
            <a:pPr lvl="1"/>
            <a:r>
              <a:rPr lang="en-US" sz="2400" dirty="0" smtClean="0"/>
              <a:t>For example:  f : Z </a:t>
            </a:r>
            <a:r>
              <a:rPr lang="en-US" sz="2400" dirty="0" smtClean="0">
                <a:sym typeface="Wingdings" pitchFamily="2" charset="2"/>
              </a:rPr>
              <a:t> Z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The domain is akin to the parameter type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The co-domain is the return type.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Don’t confuse co-domain with range.</a:t>
            </a:r>
          </a:p>
          <a:p>
            <a:r>
              <a:rPr lang="en-US" sz="2800" dirty="0" smtClean="0">
                <a:sym typeface="Wingdings" pitchFamily="2" charset="2"/>
              </a:rPr>
              <a:t>At a minimum, to specify a function, you need to give the domain and rule.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Countable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sz="2800" u="sng" smtClean="0"/>
              <a:t>Countable</a:t>
            </a:r>
            <a:r>
              <a:rPr lang="en-US" altLang="en-US" sz="2800" smtClean="0"/>
              <a:t> set:  </a:t>
            </a:r>
            <a:r>
              <a:rPr lang="en-US" altLang="en-US" sz="2800" i="1" smtClean="0"/>
              <a:t>An infinite set whose elements can be put into a 1-1 correspondence with the positive integers</a:t>
            </a:r>
            <a:r>
              <a:rPr lang="en-US" altLang="en-US" sz="2800" smtClean="0"/>
              <a:t>.</a:t>
            </a:r>
          </a:p>
          <a:p>
            <a:pPr lvl="1" eaLnBrk="1" hangingPunct="1"/>
            <a:r>
              <a:rPr lang="en-US" altLang="en-US" sz="2400" smtClean="0"/>
              <a:t>Examples we can show are countable: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>
                <a:solidFill>
                  <a:schemeClr val="folHlink"/>
                </a:solidFill>
              </a:rPr>
              <a:t>Even numbers, all integers, rational numbers, ordered pairs</a:t>
            </a:r>
            <a:r>
              <a:rPr lang="en-US" altLang="en-US" sz="2400" smtClean="0"/>
              <a:t>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u="sng" smtClean="0"/>
              <a:t>Uncountable</a:t>
            </a:r>
            <a:r>
              <a:rPr lang="en-US" altLang="en-US" sz="2800" smtClean="0"/>
              <a:t> set = </a:t>
            </a:r>
            <a:r>
              <a:rPr lang="en-US" altLang="en-US" sz="2800" smtClean="0">
                <a:cs typeface="Arial" charset="0"/>
              </a:rPr>
              <a:t>∞</a:t>
            </a:r>
            <a:r>
              <a:rPr lang="en-US" altLang="en-US" sz="2800" smtClean="0"/>
              <a:t> set that’s not countable.  </a:t>
            </a:r>
            <a:r>
              <a:rPr lang="en-US" altLang="en-US" sz="2800" smtClean="0">
                <a:sym typeface="Wingdings" pitchFamily="2" charset="2"/>
              </a:rPr>
              <a:t></a:t>
            </a:r>
          </a:p>
          <a:p>
            <a:pPr lvl="1" eaLnBrk="1" hangingPunct="1"/>
            <a:r>
              <a:rPr lang="en-US" altLang="en-US" sz="2400" smtClean="0">
                <a:sym typeface="Wingdings" pitchFamily="2" charset="2"/>
              </a:rPr>
              <a:t>Examples we can show are uncountable: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>
                <a:solidFill>
                  <a:schemeClr val="folHlink"/>
                </a:solidFill>
              </a:rPr>
              <a:t>Real numbers, functions of integers, infinite-length strings</a:t>
            </a:r>
          </a:p>
        </p:txBody>
      </p:sp>
    </p:spTree>
    <p:extLst>
      <p:ext uri="{BB962C8B-B14F-4D97-AF65-F5344CB8AC3E}">
        <p14:creationId xmlns:p14="http://schemas.microsoft.com/office/powerpoint/2010/main" val="41956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set of even numbers is countable.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The set of integers is countable.</a:t>
            </a:r>
          </a:p>
          <a:p>
            <a:pPr eaLnBrk="1" hangingPunct="1"/>
            <a:endParaRPr lang="en-US" altLang="en-US" sz="2400" smtClean="0"/>
          </a:p>
        </p:txBody>
      </p:sp>
      <p:graphicFrame>
        <p:nvGraphicFramePr>
          <p:cNvPr id="329799" name="Group 7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70754613"/>
              </p:ext>
            </p:extLst>
          </p:nvPr>
        </p:nvGraphicFramePr>
        <p:xfrm>
          <a:off x="3962400" y="2133600"/>
          <a:ext cx="4953000" cy="1271588"/>
        </p:xfrm>
        <a:graphic>
          <a:graphicData uri="http://schemas.openxmlformats.org/drawingml/2006/table">
            <a:tbl>
              <a:tblPr/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9802" name="Group 7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514525371"/>
              </p:ext>
            </p:extLst>
          </p:nvPr>
        </p:nvGraphicFramePr>
        <p:xfrm>
          <a:off x="3200400" y="5029200"/>
          <a:ext cx="5486400" cy="1096963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2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Ordered pairs</a:t>
            </a:r>
          </a:p>
        </p:txBody>
      </p:sp>
      <p:graphicFrame>
        <p:nvGraphicFramePr>
          <p:cNvPr id="322635" name="Group 7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965572"/>
              </p:ext>
            </p:extLst>
          </p:nvPr>
        </p:nvGraphicFramePr>
        <p:xfrm>
          <a:off x="1066800" y="1600200"/>
          <a:ext cx="7053263" cy="3878263"/>
        </p:xfrm>
        <a:graphic>
          <a:graphicData uri="http://schemas.openxmlformats.org/drawingml/2006/table">
            <a:tbl>
              <a:tblPr/>
              <a:tblGrid>
                <a:gridCol w="1176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j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j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j =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j =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 =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 =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 =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 =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74" name="Text Box 76"/>
          <p:cNvSpPr txBox="1">
            <a:spLocks noChangeArrowheads="1"/>
          </p:cNvSpPr>
          <p:nvPr/>
        </p:nvSpPr>
        <p:spPr bwMode="auto">
          <a:xfrm>
            <a:off x="1447800" y="5715000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The number assigned to (i , j) is (i + j – 1)*(i + j – 2)/2 + i</a:t>
            </a:r>
          </a:p>
        </p:txBody>
      </p:sp>
    </p:spTree>
    <p:extLst>
      <p:ext uri="{BB962C8B-B14F-4D97-AF65-F5344CB8AC3E}">
        <p14:creationId xmlns:p14="http://schemas.microsoft.com/office/powerpoint/2010/main" val="34607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Real numbers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Suppose real numbers were countable.  The numbering might go something  like this: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The problem is that we can create a value that has no place in the correspondence!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</a:t>
            </a:r>
          </a:p>
        </p:txBody>
      </p:sp>
      <p:graphicFrame>
        <p:nvGraphicFramePr>
          <p:cNvPr id="326781" name="Group 12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72082609"/>
              </p:ext>
            </p:extLst>
          </p:nvPr>
        </p:nvGraphicFramePr>
        <p:xfrm>
          <a:off x="4648200" y="1600200"/>
          <a:ext cx="4267200" cy="5173663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Real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</a:t>
                      </a: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1828…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3.1</a:t>
                      </a: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159…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0.55</a:t>
                      </a: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-1.234</a:t>
                      </a: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5.6767</a:t>
                      </a: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. 85667…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20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Infinite bit strings</a:t>
            </a:r>
          </a:p>
        </p:txBody>
      </p:sp>
      <p:graphicFrame>
        <p:nvGraphicFramePr>
          <p:cNvPr id="333861" name="Group 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135367"/>
              </p:ext>
            </p:extLst>
          </p:nvPr>
        </p:nvGraphicFramePr>
        <p:xfrm>
          <a:off x="457200" y="1600200"/>
          <a:ext cx="8229600" cy="4533903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0000…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6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0000…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010…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001…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  <a:r>
                        <a:rPr kumimoji="0" lang="en-US" sz="2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001011…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11010…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1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371600"/>
          <a:ext cx="79248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Mathematical</a:t>
                      </a:r>
                      <a:r>
                        <a:rPr lang="en-US" baseline="0" dirty="0" smtClean="0"/>
                        <a:t> notation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C/C++/Java</a:t>
                      </a:r>
                      <a:r>
                        <a:rPr lang="en-US" baseline="0" dirty="0" smtClean="0"/>
                        <a:t> notation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square : Z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Z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square(x)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= x</a:t>
                      </a:r>
                      <a:r>
                        <a:rPr lang="en-US" baseline="30000" dirty="0" smtClean="0">
                          <a:sym typeface="Wingdings" pitchFamily="2" charset="2"/>
                        </a:rPr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square(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x)</a:t>
                      </a:r>
                    </a:p>
                    <a:p>
                      <a:r>
                        <a:rPr lang="en-US" dirty="0" smtClean="0"/>
                        <a:t>{</a:t>
                      </a:r>
                    </a:p>
                    <a:p>
                      <a:r>
                        <a:rPr lang="en-US" baseline="0" dirty="0" smtClean="0"/>
                        <a:t>   return x * x;</a:t>
                      </a:r>
                    </a:p>
                    <a:p>
                      <a:r>
                        <a:rPr lang="en-US" baseline="0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 : 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Symbol"/>
                        </a:rPr>
                        <a:t> Z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 Z</a:t>
                      </a:r>
                    </a:p>
                    <a:p>
                      <a:r>
                        <a:rPr lang="en-US" baseline="0" dirty="0" smtClean="0">
                          <a:sym typeface="Wingdings" pitchFamily="2" charset="2"/>
                        </a:rPr>
                        <a:t>sum (x, y) = x +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sum(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x,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y)</a:t>
                      </a:r>
                    </a:p>
                    <a:p>
                      <a:r>
                        <a:rPr lang="en-US" dirty="0" smtClean="0"/>
                        <a:t>{</a:t>
                      </a:r>
                    </a:p>
                    <a:p>
                      <a:r>
                        <a:rPr lang="en-US" dirty="0" smtClean="0"/>
                        <a:t>   return x + y;</a:t>
                      </a:r>
                    </a:p>
                    <a:p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pow</a:t>
                      </a:r>
                      <a:r>
                        <a:rPr lang="en-US" dirty="0" smtClean="0"/>
                        <a:t> :  R </a:t>
                      </a:r>
                      <a:r>
                        <a:rPr lang="en-US" baseline="0" dirty="0" smtClean="0">
                          <a:sym typeface="Symbol"/>
                        </a:rPr>
                        <a:t> R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 R</a:t>
                      </a:r>
                    </a:p>
                    <a:p>
                      <a:r>
                        <a:rPr lang="en-US" baseline="0" dirty="0" err="1" smtClean="0">
                          <a:sym typeface="Wingdings" pitchFamily="2" charset="2"/>
                        </a:rPr>
                        <a:t>pow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(x, y) = </a:t>
                      </a:r>
                      <a:r>
                        <a:rPr lang="en-US" baseline="0" dirty="0" err="1" smtClean="0">
                          <a:sym typeface="Wingdings" pitchFamily="2" charset="2"/>
                        </a:rPr>
                        <a:t>x</a:t>
                      </a:r>
                      <a:r>
                        <a:rPr lang="en-US" baseline="30000" dirty="0" err="1" smtClean="0">
                          <a:sym typeface="Wingdings" pitchFamily="2" charset="2"/>
                        </a:rPr>
                        <a:t>y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 </a:t>
                      </a:r>
                      <a:r>
                        <a:rPr lang="en-US" dirty="0" err="1" smtClean="0"/>
                        <a:t>pow</a:t>
                      </a:r>
                      <a:r>
                        <a:rPr lang="en-US" dirty="0" smtClean="0"/>
                        <a:t>(double x, double y)</a:t>
                      </a:r>
                    </a:p>
                    <a:p>
                      <a:r>
                        <a:rPr lang="en-US" dirty="0" smtClean="0"/>
                        <a:t>{</a:t>
                      </a:r>
                    </a:p>
                    <a:p>
                      <a:r>
                        <a:rPr lang="en-US" dirty="0" smtClean="0"/>
                        <a:t>  </a:t>
                      </a:r>
                      <a:r>
                        <a:rPr lang="en-US" baseline="0" dirty="0" smtClean="0"/>
                        <a:t>  // implementation goes here</a:t>
                      </a:r>
                    </a:p>
                    <a:p>
                      <a:r>
                        <a:rPr lang="en-US" baseline="0" dirty="0" smtClean="0"/>
                        <a:t>    // return a value of type double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5534561"/>
            <a:ext cx="571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Note the format of these definitions.</a:t>
            </a:r>
          </a:p>
          <a:p>
            <a:r>
              <a:rPr lang="en-US" sz="2000" dirty="0" smtClean="0"/>
              <a:t>Usual mathematical convention:</a:t>
            </a:r>
          </a:p>
          <a:p>
            <a:r>
              <a:rPr lang="en-US" sz="2000" dirty="0" smtClean="0"/>
              <a:t>    Domain = set of all values where rule is defined.</a:t>
            </a:r>
          </a:p>
          <a:p>
            <a:r>
              <a:rPr lang="en-US" sz="2000" dirty="0" smtClean="0"/>
              <a:t>    Co-domain = set of real numbers.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Sometimes the domain needs to be restricted in some way.</a:t>
            </a:r>
            <a:endParaRPr lang="en-US" sz="2400" dirty="0" smtClean="0"/>
          </a:p>
          <a:p>
            <a:pPr lvl="1"/>
            <a:r>
              <a:rPr lang="en-US" sz="2400" dirty="0" smtClean="0"/>
              <a:t>If a function’s parameter type is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, does this mean that any integer value can be sent?  </a:t>
            </a:r>
          </a:p>
          <a:p>
            <a:pPr lvl="1"/>
            <a:r>
              <a:rPr lang="en-US" sz="2400" dirty="0" smtClean="0"/>
              <a:t>What should we do if not?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ake sure your definition is “</a:t>
            </a:r>
            <a:r>
              <a:rPr lang="en-US" sz="2800" dirty="0" smtClean="0">
                <a:solidFill>
                  <a:srgbClr val="FFFF00"/>
                </a:solidFill>
              </a:rPr>
              <a:t>well formed</a:t>
            </a:r>
            <a:r>
              <a:rPr lang="en-US" sz="2800" dirty="0" smtClean="0"/>
              <a:t>.”</a:t>
            </a:r>
          </a:p>
          <a:p>
            <a:pPr lvl="1"/>
            <a:r>
              <a:rPr lang="en-US" sz="2400" dirty="0" smtClean="0"/>
              <a:t>Each value in the input (domain) has exactly one output (range) drawn from the co-domain.</a:t>
            </a:r>
          </a:p>
          <a:p>
            <a:r>
              <a:rPr lang="en-US" sz="2800" dirty="0" smtClean="0"/>
              <a:t>“Not well formed” could mean:</a:t>
            </a:r>
          </a:p>
          <a:p>
            <a:pPr lvl="1"/>
            <a:r>
              <a:rPr lang="en-US" sz="2400" dirty="0"/>
              <a:t>f</a:t>
            </a:r>
            <a:r>
              <a:rPr lang="en-US" sz="2400" dirty="0" smtClean="0"/>
              <a:t>(x) is undefined for some x</a:t>
            </a:r>
          </a:p>
          <a:p>
            <a:pPr lvl="1"/>
            <a:r>
              <a:rPr lang="en-US" sz="2400" dirty="0" smtClean="0"/>
              <a:t>f(x) is ambiguous for some 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439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Boolean function</a:t>
            </a:r>
          </a:p>
          <a:p>
            <a:pPr lvl="1"/>
            <a:r>
              <a:rPr lang="en-US" sz="2400" dirty="0" smtClean="0"/>
              <a:t>Let B = { T, F }</a:t>
            </a:r>
          </a:p>
          <a:p>
            <a:pPr lvl="1"/>
            <a:r>
              <a:rPr lang="en-US" sz="2400" dirty="0" smtClean="0"/>
              <a:t>f : B </a:t>
            </a:r>
            <a:r>
              <a:rPr lang="en-US" sz="2400" dirty="0" smtClean="0">
                <a:sym typeface="Symbol"/>
              </a:rPr>
              <a:t> B </a:t>
            </a:r>
            <a:r>
              <a:rPr lang="en-US" sz="2400" dirty="0" smtClean="0">
                <a:sym typeface="Wingdings" pitchFamily="2" charset="2"/>
              </a:rPr>
              <a:t> B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f</a:t>
            </a:r>
            <a:r>
              <a:rPr lang="en-US" sz="2400" smtClean="0">
                <a:sym typeface="Wingdings" pitchFamily="2" charset="2"/>
              </a:rPr>
              <a:t>(x</a:t>
            </a:r>
            <a:r>
              <a:rPr lang="en-US" sz="2400" dirty="0" smtClean="0">
                <a:sym typeface="Wingdings" pitchFamily="2" charset="2"/>
              </a:rPr>
              <a:t>, y) = </a:t>
            </a:r>
            <a:r>
              <a:rPr lang="en-US" sz="2400" dirty="0" err="1" smtClean="0">
                <a:sym typeface="Wingdings" pitchFamily="2" charset="2"/>
              </a:rPr>
              <a:t>xy</a:t>
            </a:r>
            <a:r>
              <a:rPr lang="en-US" sz="2400" dirty="0" smtClean="0">
                <a:sym typeface="Wingdings" pitchFamily="2" charset="2"/>
              </a:rPr>
              <a:t>’</a:t>
            </a:r>
          </a:p>
          <a:p>
            <a:r>
              <a:rPr lang="en-US" sz="2800" dirty="0" smtClean="0"/>
              <a:t>Parity bit</a:t>
            </a:r>
          </a:p>
          <a:p>
            <a:pPr lvl="1"/>
            <a:r>
              <a:rPr lang="en-US" sz="2400" dirty="0" smtClean="0"/>
              <a:t>Let B = { 0, 1 }</a:t>
            </a:r>
          </a:p>
          <a:p>
            <a:pPr lvl="1"/>
            <a:r>
              <a:rPr lang="en-US" sz="2400" dirty="0" smtClean="0"/>
              <a:t>parity : B</a:t>
            </a:r>
            <a:r>
              <a:rPr lang="en-US" sz="2400" baseline="30000" dirty="0" smtClean="0"/>
              <a:t>8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B</a:t>
            </a:r>
            <a:r>
              <a:rPr lang="en-US" sz="2400" baseline="30000" dirty="0" smtClean="0">
                <a:sym typeface="Wingdings" pitchFamily="2" charset="2"/>
              </a:rPr>
              <a:t>9</a:t>
            </a:r>
            <a:r>
              <a:rPr lang="en-US" sz="2400" dirty="0" smtClean="0">
                <a:sym typeface="Wingdings" pitchFamily="2" charset="2"/>
              </a:rPr>
              <a:t>  (or you could say   parity :  Z  Z)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Rule for parity:</a:t>
            </a:r>
          </a:p>
          <a:p>
            <a:pPr lvl="1">
              <a:buNone/>
            </a:pPr>
            <a:r>
              <a:rPr lang="en-US" sz="2400" dirty="0" smtClean="0">
                <a:sym typeface="Wingdings" pitchFamily="2" charset="2"/>
              </a:rPr>
              <a:t>	if  x</a:t>
            </a:r>
            <a:r>
              <a:rPr lang="en-US" sz="2400" baseline="-25000" dirty="0" smtClean="0">
                <a:sym typeface="Wingdings" pitchFamily="2" charset="2"/>
              </a:rPr>
              <a:t>7</a:t>
            </a:r>
            <a:r>
              <a:rPr lang="en-US" sz="2400" dirty="0" smtClean="0">
                <a:sym typeface="Wingdings" pitchFamily="2" charset="2"/>
              </a:rPr>
              <a:t> + x</a:t>
            </a:r>
            <a:r>
              <a:rPr lang="en-US" sz="2400" baseline="-25000" dirty="0" smtClean="0">
                <a:sym typeface="Wingdings" pitchFamily="2" charset="2"/>
              </a:rPr>
              <a:t>6</a:t>
            </a:r>
            <a:r>
              <a:rPr lang="en-US" sz="2400" dirty="0" smtClean="0">
                <a:sym typeface="Wingdings" pitchFamily="2" charset="2"/>
              </a:rPr>
              <a:t> + … x</a:t>
            </a:r>
            <a:r>
              <a:rPr lang="en-US" sz="2400" baseline="-25000" dirty="0" smtClean="0">
                <a:sym typeface="Wingdings" pitchFamily="2" charset="2"/>
              </a:rPr>
              <a:t>0</a:t>
            </a:r>
            <a:r>
              <a:rPr lang="en-US" sz="2400" dirty="0" smtClean="0">
                <a:sym typeface="Wingdings" pitchFamily="2" charset="2"/>
              </a:rPr>
              <a:t> is even, then x</a:t>
            </a:r>
            <a:r>
              <a:rPr lang="en-US" sz="2400" baseline="-25000" dirty="0" smtClean="0">
                <a:sym typeface="Wingdings" pitchFamily="2" charset="2"/>
              </a:rPr>
              <a:t>8</a:t>
            </a:r>
            <a:r>
              <a:rPr lang="en-US" sz="2400" dirty="0" smtClean="0">
                <a:sym typeface="Wingdings" pitchFamily="2" charset="2"/>
              </a:rPr>
              <a:t> = 0</a:t>
            </a:r>
          </a:p>
          <a:p>
            <a:pPr lvl="1">
              <a:buNone/>
            </a:pPr>
            <a:r>
              <a:rPr lang="en-US" sz="2400" dirty="0" smtClean="0">
                <a:sym typeface="Wingdings" pitchFamily="2" charset="2"/>
              </a:rPr>
              <a:t>	else x</a:t>
            </a:r>
            <a:r>
              <a:rPr lang="en-US" sz="2400" baseline="-25000" dirty="0" smtClean="0">
                <a:sym typeface="Wingdings" pitchFamily="2" charset="2"/>
              </a:rPr>
              <a:t>8</a:t>
            </a:r>
            <a:r>
              <a:rPr lang="en-US" sz="2400" dirty="0" smtClean="0">
                <a:sym typeface="Wingdings" pitchFamily="2" charset="2"/>
              </a:rPr>
              <a:t> = 1.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It turns out that in CS, many important functions are those on binary input (of arbitrary length)</a:t>
            </a:r>
          </a:p>
          <a:p>
            <a:pPr lvl="1"/>
            <a:r>
              <a:rPr lang="en-US" sz="2400" dirty="0" smtClean="0"/>
              <a:t>And if the function returns true/false, we may wish to know </a:t>
            </a:r>
            <a:r>
              <a:rPr lang="en-US" sz="2400" i="1" dirty="0" smtClean="0"/>
              <a:t>which inputs make the function return true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Truth table is not feasible!</a:t>
            </a:r>
          </a:p>
          <a:p>
            <a:r>
              <a:rPr lang="en-US" sz="2800" dirty="0" smtClean="0"/>
              <a:t>Alphabet </a:t>
            </a:r>
            <a:r>
              <a:rPr lang="el-GR" sz="2800" dirty="0" smtClean="0"/>
              <a:t>Σ</a:t>
            </a:r>
            <a:r>
              <a:rPr lang="en-US" sz="2800" dirty="0" smtClean="0"/>
              <a:t> = { 0, 1 } or { a, b }.</a:t>
            </a:r>
          </a:p>
          <a:p>
            <a:r>
              <a:rPr lang="en-US" sz="2800" dirty="0" smtClean="0"/>
              <a:t>Example</a:t>
            </a:r>
          </a:p>
          <a:p>
            <a:pPr lvl="1"/>
            <a:r>
              <a:rPr lang="en-US" sz="2400" dirty="0" smtClean="0"/>
              <a:t>Let L = </a:t>
            </a:r>
            <a:r>
              <a:rPr lang="el-GR" sz="2400" dirty="0" smtClean="0"/>
              <a:t>Σ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 </a:t>
            </a:r>
            <a:r>
              <a:rPr lang="el-GR" sz="2400" dirty="0" smtClean="0"/>
              <a:t>Σ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  and let  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= { true, false }</a:t>
            </a:r>
            <a:endParaRPr lang="en-US" sz="2400" baseline="30000" dirty="0" smtClean="0"/>
          </a:p>
          <a:p>
            <a:pPr lvl="1"/>
            <a:r>
              <a:rPr lang="en-US" sz="2400" dirty="0" smtClean="0"/>
              <a:t>f :  L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boolean</a:t>
            </a:r>
            <a:endParaRPr lang="en-US" sz="2400" dirty="0" smtClean="0">
              <a:sym typeface="Wingdings" pitchFamily="2" charset="2"/>
            </a:endParaRPr>
          </a:p>
          <a:p>
            <a:pPr lvl="1"/>
            <a:r>
              <a:rPr lang="en-US" sz="2400" dirty="0" smtClean="0">
                <a:sym typeface="Wingdings" pitchFamily="2" charset="2"/>
              </a:rPr>
              <a:t>f(x) = x begins with 0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Describe in your own words.</a:t>
            </a:r>
            <a:endParaRPr lang="en-US" sz="24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way to reverse a string</a:t>
            </a:r>
          </a:p>
          <a:p>
            <a:pPr lvl="1"/>
            <a:r>
              <a:rPr lang="en-US" sz="2400" dirty="0" smtClean="0"/>
              <a:t>reverse : </a:t>
            </a:r>
            <a:r>
              <a:rPr lang="el-GR" sz="2400" dirty="0" smtClean="0"/>
              <a:t>Σ</a:t>
            </a:r>
            <a:r>
              <a:rPr lang="en-US" sz="2400" dirty="0" smtClean="0"/>
              <a:t>*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l-GR" sz="2400" dirty="0" smtClean="0"/>
              <a:t>Σ</a:t>
            </a:r>
            <a:r>
              <a:rPr lang="en-US" sz="2400" dirty="0" smtClean="0"/>
              <a:t>*</a:t>
            </a:r>
            <a:endParaRPr lang="en-US" sz="2400" dirty="0" smtClean="0">
              <a:sym typeface="Wingdings" pitchFamily="2" charset="2"/>
            </a:endParaRPr>
          </a:p>
          <a:p>
            <a:pPr lvl="1"/>
            <a:r>
              <a:rPr lang="en-US" sz="2400" dirty="0" smtClean="0"/>
              <a:t>reverse(x) = the reversal of the bits of x</a:t>
            </a:r>
          </a:p>
          <a:p>
            <a:r>
              <a:rPr lang="en-US" sz="2800" dirty="0" smtClean="0"/>
              <a:t>The “equal” language</a:t>
            </a:r>
          </a:p>
          <a:p>
            <a:pPr lvl="1"/>
            <a:r>
              <a:rPr lang="en-US" sz="2400" dirty="0" smtClean="0"/>
              <a:t>f : </a:t>
            </a:r>
            <a:r>
              <a:rPr lang="el-GR" sz="2400" dirty="0" smtClean="0"/>
              <a:t>Σ</a:t>
            </a:r>
            <a:r>
              <a:rPr lang="en-US" sz="2400" dirty="0" smtClean="0"/>
              <a:t>*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boolean</a:t>
            </a:r>
            <a:endParaRPr lang="en-US" sz="2400" dirty="0" smtClean="0">
              <a:sym typeface="Wingdings" pitchFamily="2" charset="2"/>
            </a:endParaRPr>
          </a:p>
          <a:p>
            <a:pPr lvl="1"/>
            <a:r>
              <a:rPr lang="en-US" sz="2400" dirty="0" smtClean="0">
                <a:sym typeface="Wingdings" pitchFamily="2" charset="2"/>
              </a:rPr>
              <a:t>f(x) = x has an equal number of 0’s and 1’s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For instance:</a:t>
            </a:r>
          </a:p>
          <a:p>
            <a:pPr lvl="1">
              <a:buNone/>
            </a:pPr>
            <a:r>
              <a:rPr lang="en-US" sz="2400" dirty="0" smtClean="0">
                <a:sym typeface="Wingdings" pitchFamily="2" charset="2"/>
              </a:rPr>
              <a:t>	f(</a:t>
            </a:r>
            <a:r>
              <a:rPr lang="el-GR" sz="2400" dirty="0" smtClean="0">
                <a:sym typeface="Wingdings" pitchFamily="2" charset="2"/>
              </a:rPr>
              <a:t>ε</a:t>
            </a:r>
            <a:r>
              <a:rPr lang="en-US" sz="2400" dirty="0" smtClean="0">
                <a:sym typeface="Wingdings" pitchFamily="2" charset="2"/>
              </a:rPr>
              <a:t>) = true</a:t>
            </a:r>
          </a:p>
          <a:p>
            <a:pPr lvl="1">
              <a:buNone/>
            </a:pPr>
            <a:r>
              <a:rPr lang="en-US" sz="2400" dirty="0" smtClean="0">
                <a:sym typeface="Wingdings" pitchFamily="2" charset="2"/>
              </a:rPr>
              <a:t>	f(1) = false</a:t>
            </a:r>
          </a:p>
          <a:p>
            <a:pPr lvl="1">
              <a:buNone/>
            </a:pPr>
            <a:r>
              <a:rPr lang="en-US" sz="2400" dirty="0" smtClean="0">
                <a:sym typeface="Wingdings" pitchFamily="2" charset="2"/>
              </a:rPr>
              <a:t>	f(1010) = true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Can you give more examples of x where f(x) = true?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many functions exist?</a:t>
            </a:r>
          </a:p>
          <a:p>
            <a:r>
              <a:rPr lang="en-US" sz="2800" dirty="0" smtClean="0"/>
              <a:t>Let D = domain, C = co-domain</a:t>
            </a:r>
          </a:p>
          <a:p>
            <a:r>
              <a:rPr lang="en-US" sz="2800" dirty="0" smtClean="0"/>
              <a:t>Each value in the domain can choose 1 value in co-domain.  In other words, it has |C| choices.</a:t>
            </a:r>
          </a:p>
          <a:p>
            <a:r>
              <a:rPr lang="en-US" sz="2800" dirty="0" smtClean="0"/>
              <a:t>Number of functions is </a:t>
            </a:r>
            <a:r>
              <a:rPr lang="en-US" sz="2800" dirty="0" smtClean="0">
                <a:solidFill>
                  <a:srgbClr val="FFFF00"/>
                </a:solidFill>
              </a:rPr>
              <a:t>|C|</a:t>
            </a:r>
            <a:r>
              <a:rPr lang="en-US" sz="2800" baseline="30000" dirty="0" smtClean="0">
                <a:solidFill>
                  <a:srgbClr val="FFFF00"/>
                </a:solidFill>
              </a:rPr>
              <a:t>|D|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Special case:  C and D are the same set, or just the same size, n elements:  Then, the number of functions is </a:t>
            </a:r>
            <a:r>
              <a:rPr lang="en-US" sz="2800" dirty="0" err="1" smtClean="0">
                <a:solidFill>
                  <a:srgbClr val="FFFF00"/>
                </a:solidFill>
              </a:rPr>
              <a:t>n</a:t>
            </a:r>
            <a:r>
              <a:rPr lang="en-US" sz="2800" baseline="30000" dirty="0" err="1" smtClean="0">
                <a:solidFill>
                  <a:srgbClr val="FFFF00"/>
                </a:solidFill>
              </a:rPr>
              <a:t>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Invertible function:  each value in range has to be different.  Then, the number of functions is </a:t>
            </a:r>
            <a:r>
              <a:rPr lang="en-US" sz="2800" dirty="0" smtClean="0">
                <a:solidFill>
                  <a:srgbClr val="FFFF00"/>
                </a:solidFill>
              </a:rPr>
              <a:t>n!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612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5085</TotalTime>
  <Words>2759</Words>
  <Application>Microsoft Office PowerPoint</Application>
  <PresentationFormat>On-screen Show (4:3)</PresentationFormat>
  <Paragraphs>422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Symbol</vt:lpstr>
      <vt:lpstr>Wingdings</vt:lpstr>
      <vt:lpstr>Office Theme</vt:lpstr>
      <vt:lpstr>Functions</vt:lpstr>
      <vt:lpstr>Introduction</vt:lpstr>
      <vt:lpstr>continued</vt:lpstr>
      <vt:lpstr>Examples</vt:lpstr>
      <vt:lpstr>Defining a function</vt:lpstr>
      <vt:lpstr>Binary examples</vt:lpstr>
      <vt:lpstr>More about binary</vt:lpstr>
      <vt:lpstr>More examples</vt:lpstr>
      <vt:lpstr>Counting them</vt:lpstr>
      <vt:lpstr>Function properties</vt:lpstr>
      <vt:lpstr>Definitions</vt:lpstr>
      <vt:lpstr>Example</vt:lpstr>
      <vt:lpstr>Notes</vt:lpstr>
      <vt:lpstr>Classify</vt:lpstr>
      <vt:lpstr>Counting functions</vt:lpstr>
      <vt:lpstr># Onto functions</vt:lpstr>
      <vt:lpstr>Larger case</vt:lpstr>
      <vt:lpstr>General formula</vt:lpstr>
      <vt:lpstr>Try this</vt:lpstr>
      <vt:lpstr>Finite automata</vt:lpstr>
      <vt:lpstr>Example</vt:lpstr>
      <vt:lpstr>Example</vt:lpstr>
      <vt:lpstr>Example</vt:lpstr>
      <vt:lpstr>More FA’s</vt:lpstr>
      <vt:lpstr>Example #2</vt:lpstr>
      <vt:lpstr>What languages?</vt:lpstr>
      <vt:lpstr>Practice with FA’s</vt:lpstr>
      <vt:lpstr>Draw our own</vt:lpstr>
      <vt:lpstr>Finite/infinite</vt:lpstr>
      <vt:lpstr>Countable</vt:lpstr>
      <vt:lpstr>Examples</vt:lpstr>
      <vt:lpstr>Ordered pairs</vt:lpstr>
      <vt:lpstr>Real numbers</vt:lpstr>
      <vt:lpstr>Infinite bit 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/>
  <cp:lastModifiedBy>Chris Healy</cp:lastModifiedBy>
  <cp:revision>205</cp:revision>
  <dcterms:created xsi:type="dcterms:W3CDTF">2006-08-16T00:00:00Z</dcterms:created>
  <dcterms:modified xsi:type="dcterms:W3CDTF">2020-10-09T11:38:50Z</dcterms:modified>
</cp:coreProperties>
</file>