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474" r:id="rId2"/>
    <p:sldId id="512" r:id="rId3"/>
    <p:sldId id="360" r:id="rId4"/>
    <p:sldId id="361" r:id="rId5"/>
    <p:sldId id="507" r:id="rId6"/>
    <p:sldId id="511" r:id="rId7"/>
    <p:sldId id="510" r:id="rId8"/>
    <p:sldId id="504" r:id="rId9"/>
    <p:sldId id="506" r:id="rId10"/>
    <p:sldId id="371" r:id="rId11"/>
    <p:sldId id="508" r:id="rId12"/>
    <p:sldId id="372" r:id="rId13"/>
    <p:sldId id="509" r:id="rId14"/>
    <p:sldId id="373" r:id="rId15"/>
    <p:sldId id="374" r:id="rId16"/>
    <p:sldId id="375" r:id="rId17"/>
    <p:sldId id="427" r:id="rId18"/>
    <p:sldId id="475" r:id="rId19"/>
    <p:sldId id="491" r:id="rId20"/>
    <p:sldId id="492" r:id="rId21"/>
    <p:sldId id="493" r:id="rId22"/>
    <p:sldId id="494" r:id="rId23"/>
    <p:sldId id="495" r:id="rId24"/>
    <p:sldId id="503" r:id="rId25"/>
    <p:sldId id="497" r:id="rId26"/>
    <p:sldId id="498" r:id="rId27"/>
    <p:sldId id="499" r:id="rId28"/>
    <p:sldId id="500" r:id="rId29"/>
    <p:sldId id="501" r:id="rId30"/>
    <p:sldId id="502"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91" autoAdjust="0"/>
    <p:restoredTop sz="86457" autoAdjust="0"/>
  </p:normalViewPr>
  <p:slideViewPr>
    <p:cSldViewPr>
      <p:cViewPr varScale="1">
        <p:scale>
          <a:sx n="79" d="100"/>
          <a:sy n="79" d="100"/>
        </p:scale>
        <p:origin x="102" y="516"/>
      </p:cViewPr>
      <p:guideLst>
        <p:guide orient="horz" pos="2160"/>
        <p:guide pos="2880"/>
      </p:guideLst>
    </p:cSldViewPr>
  </p:slideViewPr>
  <p:outlineViewPr>
    <p:cViewPr>
      <p:scale>
        <a:sx n="33" d="100"/>
        <a:sy n="33" d="100"/>
      </p:scale>
      <p:origin x="0" y="37142"/>
    </p:cViewPr>
  </p:outlineViewPr>
  <p:notesTextViewPr>
    <p:cViewPr>
      <p:scale>
        <a:sx n="100" d="100"/>
        <a:sy n="100" d="100"/>
      </p:scale>
      <p:origin x="0" y="0"/>
    </p:cViewPr>
  </p:notesTextViewPr>
  <p:sorterViewPr>
    <p:cViewPr>
      <p:scale>
        <a:sx n="100" d="100"/>
        <a:sy n="100" d="100"/>
      </p:scale>
      <p:origin x="0" y="697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C6AAAA3-5FF4-4748-8159-02F3E4E3EB14}" type="datetimeFigureOut">
              <a:rPr lang="en-US" smtClean="0"/>
              <a:t>10/16/2020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AD6CF58-E3D1-4DEA-B46F-EB8870004748}" type="slidenum">
              <a:rPr lang="en-US" smtClean="0"/>
              <a:t>‹#›</a:t>
            </a:fld>
            <a:endParaRPr lang="en-US"/>
          </a:p>
        </p:txBody>
      </p:sp>
    </p:spTree>
    <p:extLst>
      <p:ext uri="{BB962C8B-B14F-4D97-AF65-F5344CB8AC3E}">
        <p14:creationId xmlns:p14="http://schemas.microsoft.com/office/powerpoint/2010/main" val="275150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3A379AD-1ADA-4AAB-AC62-290A38E75947}" type="datetimeFigureOut">
              <a:rPr lang="en-US" smtClean="0"/>
              <a:pPr/>
              <a:t>10/16/2020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DFB5CCB-6940-4C6E-9727-692236C853B7}" type="slidenum">
              <a:rPr lang="en-US" smtClean="0"/>
              <a:pPr/>
              <a:t>‹#›</a:t>
            </a:fld>
            <a:endParaRPr lang="en-US"/>
          </a:p>
        </p:txBody>
      </p:sp>
    </p:spTree>
    <p:extLst>
      <p:ext uri="{BB962C8B-B14F-4D97-AF65-F5344CB8AC3E}">
        <p14:creationId xmlns:p14="http://schemas.microsoft.com/office/powerpoint/2010/main" val="1059081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finite formula should make sense if you cancel</a:t>
            </a:r>
            <a:r>
              <a:rPr lang="en-US" baseline="0" dirty="0" smtClean="0"/>
              <a:t> the factor of r-1…</a:t>
            </a:r>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2</a:t>
            </a:fld>
            <a:endParaRPr lang="en-US"/>
          </a:p>
        </p:txBody>
      </p:sp>
    </p:spTree>
    <p:extLst>
      <p:ext uri="{BB962C8B-B14F-4D97-AF65-F5344CB8AC3E}">
        <p14:creationId xmlns:p14="http://schemas.microsoft.com/office/powerpoint/2010/main" val="292869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plug in n = 2, both formulas give 29/2.  We</a:t>
            </a:r>
            <a:r>
              <a:rPr lang="en-US" baseline="0" dirty="0" smtClean="0"/>
              <a:t> can prove by induction they are the same.</a:t>
            </a:r>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smtClean="0"/>
              <a:t>Proof is abstruse:  requires generating functions.</a:t>
            </a:r>
          </a:p>
          <a:p>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24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RHS</a:t>
            </a:r>
            <a:r>
              <a:rPr lang="en-US" baseline="0" dirty="0" smtClean="0"/>
              <a:t> implicitly has 1^n.  This is why we have a special rule for root value x = 1.</a:t>
            </a:r>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Review of recursive functions</a:t>
            </a:r>
          </a:p>
          <a:p>
            <a:r>
              <a:rPr lang="en-US" sz="2800" dirty="0" smtClean="0"/>
              <a:t>Recursive definitions</a:t>
            </a:r>
          </a:p>
          <a:p>
            <a:pPr lvl="1"/>
            <a:r>
              <a:rPr lang="en-US" sz="2400" dirty="0"/>
              <a:t>C</a:t>
            </a:r>
            <a:r>
              <a:rPr lang="en-US" sz="2400" dirty="0" smtClean="0"/>
              <a:t>ontrast with explicit formula.</a:t>
            </a:r>
          </a:p>
          <a:p>
            <a:pPr lvl="1"/>
            <a:r>
              <a:rPr lang="en-US" sz="2400" dirty="0" smtClean="0"/>
              <a:t>In the case of defining a set of strings, compare with regular expressions</a:t>
            </a:r>
            <a:endParaRPr lang="en-US" sz="2800" dirty="0" smtClean="0"/>
          </a:p>
          <a:p>
            <a:r>
              <a:rPr lang="en-US" sz="2800" dirty="0" smtClean="0"/>
              <a:t>Later:  Solving recurrence relations</a:t>
            </a:r>
          </a:p>
          <a:p>
            <a:pPr lvl="1"/>
            <a:r>
              <a:rPr lang="en-US" sz="2400" dirty="0" smtClean="0"/>
              <a:t>The purpose is to convert a recursive definition of a sequence of numbers into an explicit definition.</a:t>
            </a:r>
          </a:p>
          <a:p>
            <a:pPr lvl="1"/>
            <a:r>
              <a:rPr lang="en-US" sz="2400" dirty="0"/>
              <a:t>S</a:t>
            </a:r>
            <a:r>
              <a:rPr lang="en-US" sz="2400" dirty="0" smtClean="0"/>
              <a:t>imple 1</a:t>
            </a:r>
            <a:r>
              <a:rPr lang="en-US" sz="2400" baseline="30000" dirty="0" smtClean="0"/>
              <a:t>st</a:t>
            </a:r>
            <a:r>
              <a:rPr lang="en-US" sz="2400" dirty="0" smtClean="0"/>
              <a:t> and 2</a:t>
            </a:r>
            <a:r>
              <a:rPr lang="en-US" sz="2400" baseline="30000" dirty="0" smtClean="0"/>
              <a:t>nd</a:t>
            </a:r>
            <a:r>
              <a:rPr lang="en-US" sz="2400" dirty="0" smtClean="0"/>
              <a:t> order</a:t>
            </a:r>
          </a:p>
          <a:p>
            <a:pPr lvl="1"/>
            <a:r>
              <a:rPr lang="en-US" sz="2400" dirty="0" smtClean="0"/>
              <a:t>Verifying explicit formula matches recursive rule</a:t>
            </a:r>
          </a:p>
          <a:p>
            <a:pPr lvl="1"/>
            <a:r>
              <a:rPr lang="en-US" sz="2400" dirty="0" smtClean="0"/>
              <a:t>Inhomogeneous recurrence relations</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Recurrence relations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smtClean="0"/>
              <a:t>A sequence of numbers defined recursively</a:t>
            </a:r>
          </a:p>
          <a:p>
            <a:r>
              <a:rPr lang="en-US" sz="2800" dirty="0" smtClean="0"/>
              <a:t>Often we need to “solve” a recurrence:  Simplify a recursive formula into an explicit one.</a:t>
            </a:r>
          </a:p>
          <a:p>
            <a:pPr lvl="1"/>
            <a:r>
              <a:rPr lang="en-US" sz="2400" dirty="0" smtClean="0"/>
              <a:t>Why?  Somebody might ask for the 100</a:t>
            </a:r>
            <a:r>
              <a:rPr lang="en-US" sz="2400" baseline="30000" dirty="0" smtClean="0"/>
              <a:t>th</a:t>
            </a:r>
            <a:r>
              <a:rPr lang="en-US" sz="2400" dirty="0" smtClean="0"/>
              <a:t> element!</a:t>
            </a:r>
          </a:p>
          <a:p>
            <a:r>
              <a:rPr lang="en-US" sz="2800" dirty="0" smtClean="0"/>
              <a:t>Examples:</a:t>
            </a:r>
          </a:p>
          <a:p>
            <a:pPr lvl="1"/>
            <a:r>
              <a:rPr lang="en-US" sz="2400" dirty="0" smtClean="0"/>
              <a:t>  a</a:t>
            </a:r>
            <a:r>
              <a:rPr lang="en-US" sz="2400" baseline="-25000" dirty="0" smtClean="0"/>
              <a:t>1</a:t>
            </a:r>
            <a:r>
              <a:rPr lang="en-US" sz="2400" dirty="0" smtClean="0"/>
              <a:t> = 3 and a</a:t>
            </a:r>
            <a:r>
              <a:rPr lang="en-US" sz="2400" baseline="-25000" dirty="0" smtClean="0"/>
              <a:t>n</a:t>
            </a:r>
            <a:r>
              <a:rPr lang="en-US" sz="2400" dirty="0" smtClean="0"/>
              <a:t> = a</a:t>
            </a:r>
            <a:r>
              <a:rPr lang="en-US" sz="2400" baseline="-25000" dirty="0" smtClean="0"/>
              <a:t>n–1 </a:t>
            </a:r>
            <a:r>
              <a:rPr lang="en-US" sz="2400" dirty="0" smtClean="0"/>
              <a:t>+ 5</a:t>
            </a:r>
          </a:p>
          <a:p>
            <a:pPr lvl="1"/>
            <a:r>
              <a:rPr lang="en-US" sz="2400" dirty="0" smtClean="0"/>
              <a:t>  a</a:t>
            </a:r>
            <a:r>
              <a:rPr lang="en-US" sz="2400" baseline="-25000" dirty="0" smtClean="0"/>
              <a:t>0</a:t>
            </a:r>
            <a:r>
              <a:rPr lang="en-US" sz="2400" dirty="0" smtClean="0"/>
              <a:t> = 1 and a</a:t>
            </a:r>
            <a:r>
              <a:rPr lang="en-US" sz="2400" baseline="-25000" dirty="0" smtClean="0"/>
              <a:t>n</a:t>
            </a:r>
            <a:r>
              <a:rPr lang="en-US" sz="2400" dirty="0" smtClean="0"/>
              <a:t> = 2 a</a:t>
            </a:r>
            <a:r>
              <a:rPr lang="en-US" sz="2400" baseline="-25000" dirty="0" smtClean="0"/>
              <a:t>n–1</a:t>
            </a:r>
          </a:p>
          <a:p>
            <a:r>
              <a:rPr lang="en-US" sz="2800" dirty="0" smtClean="0"/>
              <a:t>If we expand the recursive rule a couple of times, we see a simple pattern emerge, and we can write an explicit formula.  </a:t>
            </a:r>
            <a:r>
              <a:rPr lang="en-US" sz="2800" dirty="0" smtClean="0">
                <a:sym typeface="Wingdings" pitchFamily="2" charset="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types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smtClean="0"/>
              <a:t>Let’s begin by considering 3 kinds of recurrences:</a:t>
            </a:r>
          </a:p>
          <a:p>
            <a:pPr marL="514350" indent="-514350">
              <a:buFont typeface="+mj-lt"/>
              <a:buAutoNum type="arabicPeriod"/>
            </a:pPr>
            <a:r>
              <a:rPr lang="en-US" sz="2800" dirty="0" smtClean="0"/>
              <a:t>Adding a constant</a:t>
            </a:r>
          </a:p>
          <a:p>
            <a:pPr marL="0" indent="0">
              <a:buNone/>
            </a:pPr>
            <a:r>
              <a:rPr lang="en-US" sz="2800" dirty="0"/>
              <a:t>	</a:t>
            </a:r>
            <a:r>
              <a:rPr lang="en-US" sz="2800" dirty="0" smtClean="0"/>
              <a:t>a</a:t>
            </a:r>
            <a:r>
              <a:rPr lang="en-US" sz="2800" baseline="-25000" dirty="0" smtClean="0"/>
              <a:t>1</a:t>
            </a:r>
            <a:r>
              <a:rPr lang="en-US" sz="2800" dirty="0" smtClean="0"/>
              <a:t> = 6		a</a:t>
            </a:r>
            <a:r>
              <a:rPr lang="en-US" sz="2800" baseline="-25000" dirty="0" smtClean="0"/>
              <a:t>n</a:t>
            </a:r>
            <a:r>
              <a:rPr lang="en-US" sz="2800" dirty="0" smtClean="0"/>
              <a:t> = a</a:t>
            </a:r>
            <a:r>
              <a:rPr lang="en-US" sz="2800" baseline="-25000" dirty="0" smtClean="0"/>
              <a:t>n–1 </a:t>
            </a:r>
            <a:r>
              <a:rPr lang="en-US" sz="2800" dirty="0" smtClean="0"/>
              <a:t>+ 4</a:t>
            </a:r>
          </a:p>
          <a:p>
            <a:pPr marL="514350" indent="-514350">
              <a:buFont typeface="+mj-lt"/>
              <a:buAutoNum type="arabicPeriod" startAt="2"/>
            </a:pPr>
            <a:r>
              <a:rPr lang="en-US" sz="2800" dirty="0" smtClean="0"/>
              <a:t>Multiplying by a constant</a:t>
            </a:r>
          </a:p>
          <a:p>
            <a:pPr marL="0" indent="0">
              <a:buNone/>
            </a:pPr>
            <a:r>
              <a:rPr lang="en-US" sz="2800" dirty="0"/>
              <a:t>	</a:t>
            </a:r>
            <a:r>
              <a:rPr lang="en-US" sz="2800" dirty="0" smtClean="0"/>
              <a:t>a</a:t>
            </a:r>
            <a:r>
              <a:rPr lang="en-US" sz="2800" baseline="-25000" dirty="0" smtClean="0"/>
              <a:t>1</a:t>
            </a:r>
            <a:r>
              <a:rPr lang="en-US" sz="2800" dirty="0" smtClean="0"/>
              <a:t> = 5		a</a:t>
            </a:r>
            <a:r>
              <a:rPr lang="en-US" sz="2800" baseline="-25000" dirty="0" smtClean="0"/>
              <a:t>n</a:t>
            </a:r>
            <a:r>
              <a:rPr lang="en-US" sz="2800" dirty="0" smtClean="0"/>
              <a:t> = 3 a</a:t>
            </a:r>
            <a:r>
              <a:rPr lang="en-US" sz="2800" baseline="-25000" dirty="0" smtClean="0"/>
              <a:t>n–1</a:t>
            </a:r>
          </a:p>
          <a:p>
            <a:pPr marL="514350" indent="-514350">
              <a:buFont typeface="+mj-lt"/>
              <a:buAutoNum type="arabicPeriod" startAt="3"/>
            </a:pPr>
            <a:r>
              <a:rPr lang="en-US" sz="2800" dirty="0" smtClean="0"/>
              <a:t>Both</a:t>
            </a:r>
          </a:p>
          <a:p>
            <a:pPr marL="0" indent="0">
              <a:buNone/>
            </a:pPr>
            <a:r>
              <a:rPr lang="en-US" sz="2800" dirty="0"/>
              <a:t>	</a:t>
            </a:r>
            <a:r>
              <a:rPr lang="en-US" sz="2800" dirty="0" smtClean="0"/>
              <a:t>a</a:t>
            </a:r>
            <a:r>
              <a:rPr lang="en-US" sz="2800" baseline="-25000" dirty="0" smtClean="0"/>
              <a:t>1</a:t>
            </a:r>
            <a:r>
              <a:rPr lang="en-US" sz="2800" dirty="0" smtClean="0"/>
              <a:t> = 7		a</a:t>
            </a:r>
            <a:r>
              <a:rPr lang="en-US" sz="2800" baseline="-25000" dirty="0" smtClean="0"/>
              <a:t>n</a:t>
            </a:r>
            <a:r>
              <a:rPr lang="en-US" sz="2800" dirty="0" smtClean="0"/>
              <a:t> = 2 a</a:t>
            </a:r>
            <a:r>
              <a:rPr lang="en-US" sz="2800" baseline="-25000" dirty="0" smtClean="0"/>
              <a:t>n–1 </a:t>
            </a:r>
            <a:r>
              <a:rPr lang="en-US" sz="2800" dirty="0" smtClean="0"/>
              <a:t>+ 1</a:t>
            </a:r>
          </a:p>
          <a:p>
            <a:r>
              <a:rPr lang="en-US" sz="2800" dirty="0" smtClean="0"/>
              <a:t>The first two are simple sequences.  The third one takes some work.</a:t>
            </a:r>
            <a:endParaRPr lang="en-US" sz="2800" dirty="0"/>
          </a:p>
        </p:txBody>
      </p:sp>
    </p:spTree>
    <p:extLst>
      <p:ext uri="{BB962C8B-B14F-4D97-AF65-F5344CB8AC3E}">
        <p14:creationId xmlns:p14="http://schemas.microsoft.com/office/powerpoint/2010/main" val="2178833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3</a:t>
            </a:r>
            <a:r>
              <a:rPr lang="en-US" baseline="30000" dirty="0" smtClean="0"/>
              <a:t>rd</a:t>
            </a:r>
            <a:r>
              <a:rPr lang="en-US" dirty="0" smtClean="0"/>
              <a:t> type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a</a:t>
            </a:r>
            <a:r>
              <a:rPr lang="en-US" sz="2800" baseline="-25000" dirty="0" smtClean="0"/>
              <a:t>0</a:t>
            </a:r>
            <a:r>
              <a:rPr lang="en-US" sz="2800" dirty="0" smtClean="0"/>
              <a:t> = 1 and a</a:t>
            </a:r>
            <a:r>
              <a:rPr lang="en-US" sz="2800" baseline="-25000" dirty="0" smtClean="0"/>
              <a:t>n</a:t>
            </a:r>
            <a:r>
              <a:rPr lang="en-US" sz="2800" dirty="0" smtClean="0"/>
              <a:t> = 3 a</a:t>
            </a:r>
            <a:r>
              <a:rPr lang="en-US" sz="2800" baseline="-25000" dirty="0" smtClean="0"/>
              <a:t>n–1</a:t>
            </a:r>
            <a:r>
              <a:rPr lang="en-US" sz="2800" dirty="0" smtClean="0"/>
              <a:t> + 5</a:t>
            </a:r>
          </a:p>
          <a:p>
            <a:r>
              <a:rPr lang="en-US" sz="2800" dirty="0"/>
              <a:t>E</a:t>
            </a:r>
            <a:r>
              <a:rPr lang="en-US" sz="2800" dirty="0" smtClean="0"/>
              <a:t>xpand the recursive definition to detect a pattern.</a:t>
            </a:r>
          </a:p>
          <a:p>
            <a:pPr marL="457200" lvl="1" indent="0">
              <a:buNone/>
            </a:pPr>
            <a:r>
              <a:rPr lang="en-US" sz="2400" dirty="0" smtClean="0"/>
              <a:t>a</a:t>
            </a:r>
            <a:r>
              <a:rPr lang="en-US" sz="2400" baseline="-25000" dirty="0" smtClean="0"/>
              <a:t>1</a:t>
            </a:r>
            <a:r>
              <a:rPr lang="en-US" sz="2400" dirty="0" smtClean="0"/>
              <a:t> = 3a</a:t>
            </a:r>
            <a:r>
              <a:rPr lang="en-US" sz="2400" baseline="-25000" dirty="0" smtClean="0"/>
              <a:t>0</a:t>
            </a:r>
            <a:r>
              <a:rPr lang="en-US" sz="2400" dirty="0" smtClean="0"/>
              <a:t> + 5</a:t>
            </a:r>
          </a:p>
          <a:p>
            <a:pPr marL="457200" lvl="1" indent="0">
              <a:buNone/>
            </a:pPr>
            <a:r>
              <a:rPr lang="en-US" sz="2400" dirty="0" smtClean="0"/>
              <a:t>a</a:t>
            </a:r>
            <a:r>
              <a:rPr lang="en-US" sz="2400" baseline="-25000" dirty="0" smtClean="0"/>
              <a:t>2</a:t>
            </a:r>
            <a:r>
              <a:rPr lang="en-US" sz="2400" dirty="0" smtClean="0"/>
              <a:t> = 3a</a:t>
            </a:r>
            <a:r>
              <a:rPr lang="en-US" sz="2400" baseline="-25000" dirty="0" smtClean="0"/>
              <a:t>1</a:t>
            </a:r>
            <a:r>
              <a:rPr lang="en-US" sz="2400" dirty="0" smtClean="0"/>
              <a:t> + 5 = 3(3a</a:t>
            </a:r>
            <a:r>
              <a:rPr lang="en-US" sz="2400" baseline="-25000" dirty="0" smtClean="0"/>
              <a:t>0</a:t>
            </a:r>
            <a:r>
              <a:rPr lang="en-US" sz="2400" dirty="0" smtClean="0"/>
              <a:t> + 5) + 5  =  9a</a:t>
            </a:r>
            <a:r>
              <a:rPr lang="en-US" sz="2400" baseline="-25000" dirty="0" smtClean="0"/>
              <a:t>0</a:t>
            </a:r>
            <a:r>
              <a:rPr lang="en-US" sz="2400" dirty="0" smtClean="0"/>
              <a:t> + 3 * 5 + 5</a:t>
            </a:r>
          </a:p>
          <a:p>
            <a:pPr marL="457200" lvl="1" indent="0">
              <a:buNone/>
            </a:pPr>
            <a:r>
              <a:rPr lang="en-US" sz="2400" dirty="0" smtClean="0"/>
              <a:t>a</a:t>
            </a:r>
            <a:r>
              <a:rPr lang="en-US" sz="2400" baseline="-25000" dirty="0" smtClean="0"/>
              <a:t>3</a:t>
            </a:r>
            <a:r>
              <a:rPr lang="en-US" sz="2400" dirty="0" smtClean="0"/>
              <a:t> = 3a</a:t>
            </a:r>
            <a:r>
              <a:rPr lang="en-US" sz="2400" baseline="-25000" dirty="0" smtClean="0"/>
              <a:t>2</a:t>
            </a:r>
            <a:r>
              <a:rPr lang="en-US" sz="2400" dirty="0" smtClean="0"/>
              <a:t> + 5 = 3(9a</a:t>
            </a:r>
            <a:r>
              <a:rPr lang="en-US" sz="2400" baseline="-25000" dirty="0" smtClean="0"/>
              <a:t>0</a:t>
            </a:r>
            <a:r>
              <a:rPr lang="en-US" sz="2400" dirty="0" smtClean="0"/>
              <a:t> + 3*5 + 5) + 5 = 27a</a:t>
            </a:r>
            <a:r>
              <a:rPr lang="en-US" sz="2400" baseline="-25000" dirty="0" smtClean="0"/>
              <a:t>0</a:t>
            </a:r>
            <a:r>
              <a:rPr lang="en-US" sz="2400" dirty="0" smtClean="0"/>
              <a:t> + 9*5 + 3*5 + 5</a:t>
            </a:r>
          </a:p>
          <a:p>
            <a:pPr marL="457200" lvl="1" indent="0">
              <a:buNone/>
            </a:pPr>
            <a:r>
              <a:rPr lang="en-US" sz="2400" dirty="0" smtClean="0"/>
              <a:t>a</a:t>
            </a:r>
            <a:r>
              <a:rPr lang="en-US" sz="2400" baseline="-25000" dirty="0" smtClean="0"/>
              <a:t>4</a:t>
            </a:r>
            <a:r>
              <a:rPr lang="en-US" sz="2400" dirty="0" smtClean="0"/>
              <a:t> = 3a</a:t>
            </a:r>
            <a:r>
              <a:rPr lang="en-US" sz="2400" baseline="-25000" dirty="0" smtClean="0"/>
              <a:t>3</a:t>
            </a:r>
            <a:r>
              <a:rPr lang="en-US" sz="2400" dirty="0" smtClean="0"/>
              <a:t> + 5 = 3(</a:t>
            </a:r>
            <a:r>
              <a:rPr lang="en-US" sz="2400" dirty="0"/>
              <a:t>27a</a:t>
            </a:r>
            <a:r>
              <a:rPr lang="en-US" sz="2400" baseline="-25000" dirty="0"/>
              <a:t>0</a:t>
            </a:r>
            <a:r>
              <a:rPr lang="en-US" sz="2400" dirty="0"/>
              <a:t> + 9*5 + 3*5 + </a:t>
            </a:r>
            <a:r>
              <a:rPr lang="en-US" sz="2400" dirty="0" smtClean="0"/>
              <a:t>5) + 5 </a:t>
            </a:r>
          </a:p>
          <a:p>
            <a:pPr marL="457200" lvl="1" indent="0">
              <a:buNone/>
            </a:pPr>
            <a:r>
              <a:rPr lang="en-US" sz="2400" dirty="0"/>
              <a:t>	</a:t>
            </a:r>
            <a:r>
              <a:rPr lang="en-US" sz="2400" dirty="0" smtClean="0"/>
              <a:t>= 81a</a:t>
            </a:r>
            <a:r>
              <a:rPr lang="en-US" sz="2400" baseline="-25000" dirty="0" smtClean="0"/>
              <a:t>0</a:t>
            </a:r>
            <a:r>
              <a:rPr lang="en-US" sz="2400" dirty="0" smtClean="0"/>
              <a:t> + 27*5 + 9*5 + 3*5 + 5 = 3</a:t>
            </a:r>
            <a:r>
              <a:rPr lang="en-US" sz="2400" baseline="30000" dirty="0" smtClean="0"/>
              <a:t>4</a:t>
            </a:r>
            <a:r>
              <a:rPr lang="en-US" sz="2400" dirty="0" smtClean="0"/>
              <a:t>a</a:t>
            </a:r>
            <a:r>
              <a:rPr lang="en-US" sz="2400" baseline="-25000" dirty="0" smtClean="0"/>
              <a:t>0</a:t>
            </a:r>
            <a:r>
              <a:rPr lang="en-US" sz="2400" dirty="0" smtClean="0"/>
              <a:t> + 5*(3</a:t>
            </a:r>
            <a:r>
              <a:rPr lang="en-US" sz="2400" baseline="30000" dirty="0" smtClean="0"/>
              <a:t>3</a:t>
            </a:r>
            <a:r>
              <a:rPr lang="en-US" sz="2400" dirty="0" smtClean="0"/>
              <a:t> + 3</a:t>
            </a:r>
            <a:r>
              <a:rPr lang="en-US" sz="2400" baseline="30000" dirty="0" smtClean="0"/>
              <a:t>2 </a:t>
            </a:r>
            <a:r>
              <a:rPr lang="en-US" sz="2400" dirty="0" smtClean="0"/>
              <a:t>+3</a:t>
            </a:r>
            <a:r>
              <a:rPr lang="en-US" sz="2400" baseline="30000" dirty="0" smtClean="0"/>
              <a:t>1</a:t>
            </a:r>
            <a:r>
              <a:rPr lang="en-US" sz="2400" dirty="0" smtClean="0"/>
              <a:t> +3</a:t>
            </a:r>
            <a:r>
              <a:rPr lang="en-US" sz="2400" baseline="30000" dirty="0" smtClean="0"/>
              <a:t>0</a:t>
            </a:r>
            <a:r>
              <a:rPr lang="en-US" sz="2400" dirty="0" smtClean="0"/>
              <a:t>)</a:t>
            </a:r>
          </a:p>
          <a:p>
            <a:pPr marL="457200" lvl="1" indent="0">
              <a:buNone/>
            </a:pPr>
            <a:r>
              <a:rPr lang="en-US" sz="2400" dirty="0" smtClean="0"/>
              <a:t>So, a</a:t>
            </a:r>
            <a:r>
              <a:rPr lang="en-US" sz="2400" baseline="-25000" dirty="0" smtClean="0"/>
              <a:t>n</a:t>
            </a:r>
            <a:r>
              <a:rPr lang="en-US" sz="2400" dirty="0" smtClean="0"/>
              <a:t> = 3</a:t>
            </a:r>
            <a:r>
              <a:rPr lang="en-US" sz="2400" baseline="30000" dirty="0" smtClean="0"/>
              <a:t>n</a:t>
            </a:r>
            <a:r>
              <a:rPr lang="en-US" sz="2400" dirty="0" smtClean="0"/>
              <a:t>a</a:t>
            </a:r>
            <a:r>
              <a:rPr lang="en-US" sz="2400" baseline="-25000" dirty="0" smtClean="0"/>
              <a:t>0</a:t>
            </a:r>
            <a:r>
              <a:rPr lang="en-US" sz="2400" dirty="0" smtClean="0"/>
              <a:t> + 5*(3</a:t>
            </a:r>
            <a:r>
              <a:rPr lang="en-US" sz="2400" baseline="30000" dirty="0" smtClean="0"/>
              <a:t>n</a:t>
            </a:r>
            <a:r>
              <a:rPr lang="en-US" sz="2400" dirty="0" smtClean="0"/>
              <a:t> – 1)/2</a:t>
            </a:r>
          </a:p>
          <a:p>
            <a:r>
              <a:rPr lang="en-US" sz="2800" dirty="0" smtClean="0"/>
              <a:t>Since a</a:t>
            </a:r>
            <a:r>
              <a:rPr lang="en-US" sz="2800" baseline="-25000" dirty="0" smtClean="0"/>
              <a:t>0</a:t>
            </a:r>
            <a:r>
              <a:rPr lang="en-US" sz="2800" dirty="0" smtClean="0"/>
              <a:t> = 1, we conclude:  </a:t>
            </a:r>
            <a:r>
              <a:rPr lang="en-US" sz="2800" dirty="0" smtClean="0">
                <a:solidFill>
                  <a:srgbClr val="FFFF00"/>
                </a:solidFill>
              </a:rPr>
              <a:t>a</a:t>
            </a:r>
            <a:r>
              <a:rPr lang="en-US" sz="2800" baseline="-25000" dirty="0" smtClean="0">
                <a:solidFill>
                  <a:srgbClr val="FFFF00"/>
                </a:solidFill>
              </a:rPr>
              <a:t>n</a:t>
            </a:r>
            <a:r>
              <a:rPr lang="en-US" sz="2800" dirty="0" smtClean="0">
                <a:solidFill>
                  <a:srgbClr val="FFFF00"/>
                </a:solidFill>
              </a:rPr>
              <a:t> = (7/2) 3</a:t>
            </a:r>
            <a:r>
              <a:rPr lang="en-US" sz="2800" baseline="30000" dirty="0" smtClean="0">
                <a:solidFill>
                  <a:srgbClr val="FFFF00"/>
                </a:solidFill>
              </a:rPr>
              <a:t>n</a:t>
            </a:r>
            <a:r>
              <a:rPr lang="en-US" sz="2800" dirty="0" smtClean="0">
                <a:solidFill>
                  <a:srgbClr val="FFFF00"/>
                </a:solidFill>
              </a:rPr>
              <a:t> – (5/2)</a:t>
            </a:r>
          </a:p>
          <a:p>
            <a:r>
              <a:rPr lang="en-US" sz="2800" dirty="0" smtClean="0"/>
              <a:t>If we didn’t know value of a</a:t>
            </a:r>
            <a:r>
              <a:rPr lang="en-US" sz="2800" baseline="-25000" dirty="0" smtClean="0"/>
              <a:t>0</a:t>
            </a:r>
            <a:r>
              <a:rPr lang="en-US" sz="2800" dirty="0" smtClean="0"/>
              <a:t>, we would leave it in our answer.  Doing so is not considered recursion.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types</a:t>
            </a:r>
            <a:endParaRPr lang="en-US" dirty="0"/>
          </a:p>
        </p:txBody>
      </p:sp>
      <p:sp>
        <p:nvSpPr>
          <p:cNvPr id="3" name="Content Placeholder 2"/>
          <p:cNvSpPr>
            <a:spLocks noGrp="1"/>
          </p:cNvSpPr>
          <p:nvPr>
            <p:ph idx="1"/>
          </p:nvPr>
        </p:nvSpPr>
        <p:spPr/>
        <p:txBody>
          <a:bodyPr>
            <a:normAutofit/>
          </a:bodyPr>
          <a:lstStyle/>
          <a:p>
            <a:r>
              <a:rPr lang="en-US" sz="2800" dirty="0" smtClean="0"/>
              <a:t>Here are some more interesting recurrence relation types</a:t>
            </a:r>
          </a:p>
          <a:p>
            <a:pPr marL="514350" indent="-514350">
              <a:buFont typeface="+mj-lt"/>
              <a:buAutoNum type="arabicPeriod" startAt="4"/>
            </a:pPr>
            <a:r>
              <a:rPr lang="en-US" sz="2800" dirty="0" smtClean="0"/>
              <a:t>Based on the previous two terms</a:t>
            </a:r>
          </a:p>
          <a:p>
            <a:pPr marL="0" indent="0">
              <a:buNone/>
            </a:pPr>
            <a:r>
              <a:rPr lang="en-US" sz="2800" dirty="0" smtClean="0"/>
              <a:t>	a</a:t>
            </a:r>
            <a:r>
              <a:rPr lang="en-US" sz="2800" baseline="-25000" dirty="0" smtClean="0"/>
              <a:t>1</a:t>
            </a:r>
            <a:r>
              <a:rPr lang="en-US" sz="2800" dirty="0" smtClean="0"/>
              <a:t> = 2,    a</a:t>
            </a:r>
            <a:r>
              <a:rPr lang="en-US" sz="2800" baseline="-25000" dirty="0" smtClean="0"/>
              <a:t>2</a:t>
            </a:r>
            <a:r>
              <a:rPr lang="en-US" sz="2800" dirty="0" smtClean="0"/>
              <a:t> = 1,    a</a:t>
            </a:r>
            <a:r>
              <a:rPr lang="en-US" sz="2800" baseline="-25000" dirty="0" smtClean="0"/>
              <a:t>n</a:t>
            </a:r>
            <a:r>
              <a:rPr lang="en-US" sz="2800" dirty="0" smtClean="0"/>
              <a:t> = 6 a </a:t>
            </a:r>
            <a:r>
              <a:rPr lang="en-US" sz="2800" baseline="-25000" dirty="0" smtClean="0"/>
              <a:t>n – 1 </a:t>
            </a:r>
            <a:r>
              <a:rPr lang="en-US" sz="2800" dirty="0" smtClean="0"/>
              <a:t>+ 7 a </a:t>
            </a:r>
            <a:r>
              <a:rPr lang="en-US" sz="2800" baseline="-25000" dirty="0" smtClean="0"/>
              <a:t>n – 2 </a:t>
            </a:r>
            <a:endParaRPr lang="en-US" sz="2800" baseline="-25000" dirty="0"/>
          </a:p>
          <a:p>
            <a:pPr lvl="1"/>
            <a:r>
              <a:rPr lang="en-US" sz="2400" dirty="0" smtClean="0"/>
              <a:t>Note the two base cases!</a:t>
            </a:r>
          </a:p>
          <a:p>
            <a:pPr marL="514350" indent="-514350">
              <a:buFont typeface="+mj-lt"/>
              <a:buAutoNum type="arabicPeriod" startAt="5"/>
            </a:pPr>
            <a:r>
              <a:rPr lang="en-US" sz="2800" dirty="0" smtClean="0"/>
              <a:t>Previous two terms, plus an independent term</a:t>
            </a:r>
            <a:endParaRPr lang="en-US" sz="2800" dirty="0"/>
          </a:p>
          <a:p>
            <a:pPr marL="0" indent="0">
              <a:buNone/>
            </a:pPr>
            <a:r>
              <a:rPr lang="en-US" sz="2800" dirty="0" smtClean="0"/>
              <a:t>	a</a:t>
            </a:r>
            <a:r>
              <a:rPr lang="en-US" sz="2800" baseline="-25000" dirty="0" smtClean="0"/>
              <a:t>1</a:t>
            </a:r>
            <a:r>
              <a:rPr lang="en-US" sz="2800" dirty="0" smtClean="0"/>
              <a:t> </a:t>
            </a:r>
            <a:r>
              <a:rPr lang="en-US" sz="2800" dirty="0"/>
              <a:t>= </a:t>
            </a:r>
            <a:r>
              <a:rPr lang="en-US" sz="2800" dirty="0" smtClean="0"/>
              <a:t>3,    </a:t>
            </a:r>
            <a:r>
              <a:rPr lang="en-US" sz="2800" dirty="0"/>
              <a:t>a</a:t>
            </a:r>
            <a:r>
              <a:rPr lang="en-US" sz="2800" baseline="-25000" dirty="0"/>
              <a:t>2</a:t>
            </a:r>
            <a:r>
              <a:rPr lang="en-US" sz="2800" dirty="0"/>
              <a:t> = </a:t>
            </a:r>
            <a:r>
              <a:rPr lang="en-US" sz="2800" dirty="0" smtClean="0"/>
              <a:t>0,    </a:t>
            </a:r>
            <a:r>
              <a:rPr lang="en-US" sz="2800" dirty="0"/>
              <a:t>a</a:t>
            </a:r>
            <a:r>
              <a:rPr lang="en-US" sz="2800" baseline="-25000" dirty="0"/>
              <a:t>n</a:t>
            </a:r>
            <a:r>
              <a:rPr lang="en-US" sz="2800" dirty="0"/>
              <a:t> = </a:t>
            </a:r>
            <a:r>
              <a:rPr lang="en-US" sz="2800" dirty="0" smtClean="0"/>
              <a:t>7 </a:t>
            </a:r>
            <a:r>
              <a:rPr lang="en-US" sz="2800" dirty="0"/>
              <a:t>a </a:t>
            </a:r>
            <a:r>
              <a:rPr lang="en-US" sz="2800" baseline="-25000" dirty="0"/>
              <a:t>n – 1 </a:t>
            </a:r>
            <a:r>
              <a:rPr lang="en-US" sz="2800" dirty="0"/>
              <a:t>+ 8</a:t>
            </a:r>
            <a:r>
              <a:rPr lang="en-US" sz="2800" dirty="0" smtClean="0"/>
              <a:t> </a:t>
            </a:r>
            <a:r>
              <a:rPr lang="en-US" sz="2800" dirty="0"/>
              <a:t>a </a:t>
            </a:r>
            <a:r>
              <a:rPr lang="en-US" sz="2800" baseline="-25000" dirty="0"/>
              <a:t>n – </a:t>
            </a:r>
            <a:r>
              <a:rPr lang="en-US" sz="2800" baseline="-25000" dirty="0" smtClean="0"/>
              <a:t>2</a:t>
            </a:r>
            <a:r>
              <a:rPr lang="en-US" sz="2800" dirty="0" smtClean="0"/>
              <a:t> + 4n</a:t>
            </a:r>
          </a:p>
          <a:p>
            <a:pPr lvl="1"/>
            <a:r>
              <a:rPr lang="en-US" sz="2400" dirty="0" smtClean="0"/>
              <a:t>This is called an “inhomogeneous” recurrence relation, and we’ll do these last.</a:t>
            </a:r>
            <a:endParaRPr lang="en-US" sz="2400" dirty="0"/>
          </a:p>
        </p:txBody>
      </p:sp>
    </p:spTree>
    <p:extLst>
      <p:ext uri="{BB962C8B-B14F-4D97-AF65-F5344CB8AC3E}">
        <p14:creationId xmlns:p14="http://schemas.microsoft.com/office/powerpoint/2010/main" val="2307191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smtClean="0"/>
              <a:t>In general, recurrence relations are difficult to solve, because we have to expand and look for a pattern.  </a:t>
            </a:r>
          </a:p>
          <a:p>
            <a:r>
              <a:rPr lang="en-US" sz="2800" dirty="0" smtClean="0"/>
              <a:t>In some cases, there is a much more straightforward approach:</a:t>
            </a:r>
          </a:p>
          <a:p>
            <a:endParaRPr lang="en-US" sz="2800" dirty="0" smtClean="0"/>
          </a:p>
          <a:p>
            <a:endParaRPr lang="en-US" sz="2800" dirty="0" smtClean="0"/>
          </a:p>
          <a:p>
            <a:endParaRPr lang="en-US" sz="2800" dirty="0" smtClean="0"/>
          </a:p>
          <a:p>
            <a:pPr marL="0" indent="0">
              <a:buNone/>
            </a:pPr>
            <a:endParaRPr lang="en-US" sz="2800" dirty="0" smtClean="0"/>
          </a:p>
          <a:p>
            <a:r>
              <a:rPr lang="en-US" sz="2800" dirty="0" smtClean="0"/>
              <a:t>In second order, we create a quadratic equation using K and L.  Let p and q be the roots.</a:t>
            </a:r>
          </a:p>
        </p:txBody>
      </p:sp>
      <p:graphicFrame>
        <p:nvGraphicFramePr>
          <p:cNvPr id="4" name="Table 3"/>
          <p:cNvGraphicFramePr>
            <a:graphicFrameLocks noGrp="1"/>
          </p:cNvGraphicFramePr>
          <p:nvPr/>
        </p:nvGraphicFramePr>
        <p:xfrm>
          <a:off x="685800" y="3962400"/>
          <a:ext cx="7620000" cy="13716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29845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r>
                        <a:rPr lang="en-US" sz="2400" dirty="0" smtClean="0"/>
                        <a:t>Type</a:t>
                      </a:r>
                      <a:endParaRPr lang="en-US" sz="2400" dirty="0"/>
                    </a:p>
                  </a:txBody>
                  <a:tcPr/>
                </a:tc>
                <a:tc>
                  <a:txBody>
                    <a:bodyPr/>
                    <a:lstStyle/>
                    <a:p>
                      <a:r>
                        <a:rPr lang="en-US" sz="2400" dirty="0" smtClean="0"/>
                        <a:t>Form of recursive rule</a:t>
                      </a:r>
                      <a:endParaRPr lang="en-US" sz="2400" dirty="0"/>
                    </a:p>
                  </a:txBody>
                  <a:tcPr/>
                </a:tc>
                <a:tc>
                  <a:txBody>
                    <a:bodyPr/>
                    <a:lstStyle/>
                    <a:p>
                      <a:r>
                        <a:rPr lang="en-US" sz="2400" dirty="0" smtClean="0"/>
                        <a:t>Form of solution</a:t>
                      </a:r>
                      <a:endParaRPr lang="en-US" sz="2400" dirty="0"/>
                    </a:p>
                  </a:txBody>
                  <a:tcPr/>
                </a:tc>
                <a:extLst>
                  <a:ext uri="{0D108BD9-81ED-4DB2-BD59-A6C34878D82A}">
                    <a16:rowId xmlns:a16="http://schemas.microsoft.com/office/drawing/2014/main" val="10000"/>
                  </a:ext>
                </a:extLst>
              </a:tr>
              <a:tr h="370840">
                <a:tc>
                  <a:txBody>
                    <a:bodyPr/>
                    <a:lstStyle/>
                    <a:p>
                      <a:r>
                        <a:rPr lang="en-US" sz="2400" dirty="0" smtClean="0"/>
                        <a:t>First order</a:t>
                      </a:r>
                      <a:endParaRPr lang="en-US" sz="2400" dirty="0"/>
                    </a:p>
                  </a:txBody>
                  <a:tcPr/>
                </a:tc>
                <a:tc>
                  <a:txBody>
                    <a:bodyPr/>
                    <a:lstStyle/>
                    <a:p>
                      <a:r>
                        <a:rPr lang="en-US" sz="2400" dirty="0" smtClean="0"/>
                        <a:t>a</a:t>
                      </a:r>
                      <a:r>
                        <a:rPr lang="en-US" sz="2400" baseline="-25000" dirty="0" smtClean="0"/>
                        <a:t>n</a:t>
                      </a:r>
                      <a:r>
                        <a:rPr lang="en-US" sz="2400" dirty="0" smtClean="0"/>
                        <a:t> = K a</a:t>
                      </a:r>
                      <a:r>
                        <a:rPr lang="en-US" sz="2400" baseline="-25000" dirty="0" smtClean="0"/>
                        <a:t>n – 1 </a:t>
                      </a:r>
                      <a:endParaRPr lang="en-US" sz="2400" baseline="-25000" dirty="0"/>
                    </a:p>
                  </a:txBody>
                  <a:tcPr/>
                </a:tc>
                <a:tc>
                  <a:txBody>
                    <a:bodyPr/>
                    <a:lstStyle/>
                    <a:p>
                      <a:r>
                        <a:rPr lang="en-US" sz="2400" dirty="0" smtClean="0"/>
                        <a:t>___ K </a:t>
                      </a:r>
                      <a:r>
                        <a:rPr lang="en-US" sz="2400" baseline="30000" dirty="0" smtClean="0"/>
                        <a:t>n</a:t>
                      </a:r>
                      <a:endParaRPr lang="en-US" sz="2400" baseline="30000" dirty="0"/>
                    </a:p>
                  </a:txBody>
                  <a:tcPr/>
                </a:tc>
                <a:extLst>
                  <a:ext uri="{0D108BD9-81ED-4DB2-BD59-A6C34878D82A}">
                    <a16:rowId xmlns:a16="http://schemas.microsoft.com/office/drawing/2014/main" val="10001"/>
                  </a:ext>
                </a:extLst>
              </a:tr>
              <a:tr h="370840">
                <a:tc>
                  <a:txBody>
                    <a:bodyPr/>
                    <a:lstStyle/>
                    <a:p>
                      <a:r>
                        <a:rPr lang="en-US" sz="2400" dirty="0" smtClean="0"/>
                        <a:t>Second order</a:t>
                      </a:r>
                      <a:endParaRPr lang="en-US" sz="2400" dirty="0"/>
                    </a:p>
                  </a:txBody>
                  <a:tcPr/>
                </a:tc>
                <a:tc>
                  <a:txBody>
                    <a:bodyPr/>
                    <a:lstStyle/>
                    <a:p>
                      <a:r>
                        <a:rPr lang="en-US" sz="2400" baseline="0" dirty="0" smtClean="0"/>
                        <a:t>a</a:t>
                      </a:r>
                      <a:r>
                        <a:rPr lang="en-US" sz="2400" baseline="-25000" dirty="0" smtClean="0"/>
                        <a:t>n</a:t>
                      </a:r>
                      <a:r>
                        <a:rPr lang="en-US" sz="2400" baseline="0" dirty="0" smtClean="0"/>
                        <a:t> = K a</a:t>
                      </a:r>
                      <a:r>
                        <a:rPr lang="en-US" sz="2400" baseline="-25000" dirty="0" smtClean="0"/>
                        <a:t>n – 1 </a:t>
                      </a:r>
                      <a:r>
                        <a:rPr lang="en-US" sz="2400" baseline="0" dirty="0" smtClean="0"/>
                        <a:t>+ L a</a:t>
                      </a:r>
                      <a:r>
                        <a:rPr lang="en-US" sz="2400" baseline="-25000" dirty="0" smtClean="0"/>
                        <a:t>n – 2 </a:t>
                      </a:r>
                      <a:endParaRPr lang="en-US" sz="2400" baseline="-25000" dirty="0"/>
                    </a:p>
                  </a:txBody>
                  <a:tcPr/>
                </a:tc>
                <a:tc>
                  <a:txBody>
                    <a:bodyPr/>
                    <a:lstStyle/>
                    <a:p>
                      <a:r>
                        <a:rPr lang="en-US" sz="2400" dirty="0" smtClean="0"/>
                        <a:t>___ p </a:t>
                      </a:r>
                      <a:r>
                        <a:rPr lang="en-US" sz="2400" baseline="30000" dirty="0" smtClean="0"/>
                        <a:t>n</a:t>
                      </a:r>
                      <a:r>
                        <a:rPr lang="en-US" sz="2400" dirty="0" smtClean="0"/>
                        <a:t> + ___ q </a:t>
                      </a:r>
                      <a:r>
                        <a:rPr lang="en-US" sz="2400" baseline="30000" dirty="0" smtClean="0"/>
                        <a:t>n</a:t>
                      </a:r>
                      <a:endParaRPr lang="en-US" sz="2400" baseline="300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2</a:t>
            </a:r>
            <a:r>
              <a:rPr lang="en-US" baseline="30000" dirty="0" smtClean="0"/>
              <a:t>nd</a:t>
            </a:r>
            <a:r>
              <a:rPr lang="en-US" dirty="0" smtClean="0"/>
              <a:t> order</a:t>
            </a:r>
            <a:endParaRPr lang="en-US" dirty="0"/>
          </a:p>
        </p:txBody>
      </p:sp>
      <p:sp>
        <p:nvSpPr>
          <p:cNvPr id="3" name="Content Placeholder 2"/>
          <p:cNvSpPr>
            <a:spLocks noGrp="1"/>
          </p:cNvSpPr>
          <p:nvPr>
            <p:ph idx="1"/>
          </p:nvPr>
        </p:nvSpPr>
        <p:spPr/>
        <p:txBody>
          <a:bodyPr>
            <a:normAutofit/>
          </a:bodyPr>
          <a:lstStyle/>
          <a:p>
            <a:r>
              <a:rPr lang="en-US" sz="2800" dirty="0" smtClean="0"/>
              <a:t>First, set equal to zero, and solve the corresponding quadratic equation with roots p and q.</a:t>
            </a:r>
          </a:p>
          <a:p>
            <a:r>
              <a:rPr lang="en-US" sz="2800" dirty="0" smtClean="0"/>
              <a:t>Form of the solution is a</a:t>
            </a:r>
            <a:r>
              <a:rPr lang="en-US" sz="2800" baseline="-25000" dirty="0" smtClean="0"/>
              <a:t>n</a:t>
            </a:r>
            <a:r>
              <a:rPr lang="en-US" sz="2800" dirty="0" smtClean="0"/>
              <a:t> = c</a:t>
            </a:r>
            <a:r>
              <a:rPr lang="en-US" sz="2800" baseline="-25000" dirty="0" smtClean="0"/>
              <a:t>1</a:t>
            </a:r>
            <a:r>
              <a:rPr lang="en-US" sz="2800" dirty="0" smtClean="0"/>
              <a:t> p </a:t>
            </a:r>
            <a:r>
              <a:rPr lang="en-US" sz="2800" baseline="30000" dirty="0" smtClean="0"/>
              <a:t>n</a:t>
            </a:r>
            <a:r>
              <a:rPr lang="en-US" sz="2800" dirty="0" smtClean="0"/>
              <a:t> + c</a:t>
            </a:r>
            <a:r>
              <a:rPr lang="en-US" sz="2800" baseline="-25000" dirty="0" smtClean="0"/>
              <a:t>2</a:t>
            </a:r>
            <a:r>
              <a:rPr lang="en-US" sz="2800" dirty="0" smtClean="0"/>
              <a:t> q </a:t>
            </a:r>
            <a:r>
              <a:rPr lang="en-US" sz="2800" baseline="30000" dirty="0" smtClean="0"/>
              <a:t>n</a:t>
            </a:r>
            <a:r>
              <a:rPr lang="en-US" sz="2800" dirty="0" smtClean="0"/>
              <a:t>, where c</a:t>
            </a:r>
            <a:r>
              <a:rPr lang="en-US" sz="2800" baseline="-25000" dirty="0" smtClean="0"/>
              <a:t>1</a:t>
            </a:r>
            <a:r>
              <a:rPr lang="en-US" sz="2800" dirty="0" smtClean="0"/>
              <a:t> and c</a:t>
            </a:r>
            <a:r>
              <a:rPr lang="en-US" sz="2800" baseline="-25000" dirty="0" smtClean="0"/>
              <a:t>2</a:t>
            </a:r>
            <a:r>
              <a:rPr lang="en-US" sz="2800" dirty="0" smtClean="0"/>
              <a:t> are determined by the base cases.  </a:t>
            </a:r>
          </a:p>
          <a:p>
            <a:pPr lvl="1"/>
            <a:r>
              <a:rPr lang="en-US" sz="2400" dirty="0" smtClean="0"/>
              <a:t>If there is a double root, insert factor n in one term.</a:t>
            </a:r>
          </a:p>
          <a:p>
            <a:r>
              <a:rPr lang="en-US" sz="2800" dirty="0" smtClean="0"/>
              <a:t>Try these examples</a:t>
            </a:r>
          </a:p>
        </p:txBody>
      </p:sp>
      <p:graphicFrame>
        <p:nvGraphicFramePr>
          <p:cNvPr id="4" name="Table 3"/>
          <p:cNvGraphicFramePr>
            <a:graphicFrameLocks noGrp="1"/>
          </p:cNvGraphicFramePr>
          <p:nvPr/>
        </p:nvGraphicFramePr>
        <p:xfrm>
          <a:off x="2133600" y="4648200"/>
          <a:ext cx="4100830" cy="1981200"/>
        </p:xfrm>
        <a:graphic>
          <a:graphicData uri="http://schemas.openxmlformats.org/drawingml/2006/table">
            <a:tbl>
              <a:tblPr firstRow="1" bandRow="1">
                <a:tableStyleId>{5940675A-B579-460E-94D1-54222C63F5DA}</a:tableStyleId>
              </a:tblPr>
              <a:tblGrid>
                <a:gridCol w="817880">
                  <a:extLst>
                    <a:ext uri="{9D8B030D-6E8A-4147-A177-3AD203B41FA5}">
                      <a16:colId xmlns:a16="http://schemas.microsoft.com/office/drawing/2014/main" val="20000"/>
                    </a:ext>
                  </a:extLst>
                </a:gridCol>
                <a:gridCol w="934720">
                  <a:extLst>
                    <a:ext uri="{9D8B030D-6E8A-4147-A177-3AD203B41FA5}">
                      <a16:colId xmlns:a16="http://schemas.microsoft.com/office/drawing/2014/main" val="20001"/>
                    </a:ext>
                  </a:extLst>
                </a:gridCol>
                <a:gridCol w="2348230">
                  <a:extLst>
                    <a:ext uri="{9D8B030D-6E8A-4147-A177-3AD203B41FA5}">
                      <a16:colId xmlns:a16="http://schemas.microsoft.com/office/drawing/2014/main" val="20002"/>
                    </a:ext>
                  </a:extLst>
                </a:gridCol>
              </a:tblGrid>
              <a:tr h="370840">
                <a:tc>
                  <a:txBody>
                    <a:bodyPr/>
                    <a:lstStyle/>
                    <a:p>
                      <a:r>
                        <a:rPr lang="en-US" sz="2000" dirty="0" smtClean="0"/>
                        <a:t>a</a:t>
                      </a:r>
                      <a:r>
                        <a:rPr lang="en-US" sz="2000" baseline="-25000" dirty="0" smtClean="0"/>
                        <a:t>0</a:t>
                      </a:r>
                      <a:r>
                        <a:rPr lang="en-US" sz="2000" dirty="0" smtClean="0"/>
                        <a:t> = 7</a:t>
                      </a:r>
                      <a:endParaRPr lang="en-US" sz="2000" dirty="0"/>
                    </a:p>
                  </a:txBody>
                  <a:tcPr/>
                </a:tc>
                <a:tc>
                  <a:txBody>
                    <a:bodyPr/>
                    <a:lstStyle/>
                    <a:p>
                      <a:r>
                        <a:rPr lang="en-US" sz="2000" dirty="0" smtClean="0"/>
                        <a:t>a</a:t>
                      </a:r>
                      <a:r>
                        <a:rPr lang="en-US" sz="2000" baseline="-25000" dirty="0" smtClean="0"/>
                        <a:t>1</a:t>
                      </a:r>
                      <a:r>
                        <a:rPr lang="en-US" sz="2000" dirty="0" smtClean="0"/>
                        <a:t> = 1</a:t>
                      </a:r>
                      <a:endParaRPr lang="en-US" sz="2000" dirty="0"/>
                    </a:p>
                  </a:txBody>
                  <a:tcPr/>
                </a:tc>
                <a:tc>
                  <a:txBody>
                    <a:bodyPr/>
                    <a:lstStyle/>
                    <a:p>
                      <a:r>
                        <a:rPr lang="en-US" sz="2000" dirty="0" smtClean="0"/>
                        <a:t>a</a:t>
                      </a:r>
                      <a:r>
                        <a:rPr lang="en-US" sz="2000" baseline="-25000" dirty="0" smtClean="0"/>
                        <a:t>n</a:t>
                      </a:r>
                      <a:r>
                        <a:rPr lang="en-US" sz="2000" dirty="0" smtClean="0"/>
                        <a:t> = 5 a</a:t>
                      </a:r>
                      <a:r>
                        <a:rPr lang="en-US" sz="2000" baseline="-25000" dirty="0" smtClean="0"/>
                        <a:t>n – 1 </a:t>
                      </a:r>
                      <a:r>
                        <a:rPr lang="en-US" sz="2000" dirty="0" smtClean="0"/>
                        <a:t>– 6 a</a:t>
                      </a:r>
                      <a:r>
                        <a:rPr lang="en-US" sz="2000" baseline="-25000" dirty="0" smtClean="0"/>
                        <a:t>n – 2 </a:t>
                      </a:r>
                      <a:endParaRPr lang="en-US" sz="2000" baseline="-25000" dirty="0"/>
                    </a:p>
                  </a:txBody>
                  <a:tcPr/>
                </a:tc>
                <a:extLst>
                  <a:ext uri="{0D108BD9-81ED-4DB2-BD59-A6C34878D82A}">
                    <a16:rowId xmlns:a16="http://schemas.microsoft.com/office/drawing/2014/main" val="10000"/>
                  </a:ext>
                </a:extLst>
              </a:tr>
              <a:tr h="370840">
                <a:tc>
                  <a:txBody>
                    <a:bodyPr/>
                    <a:lstStyle/>
                    <a:p>
                      <a:r>
                        <a:rPr lang="en-US" sz="2000" dirty="0" smtClean="0"/>
                        <a:t>a</a:t>
                      </a:r>
                      <a:r>
                        <a:rPr lang="en-US" sz="2000" baseline="-25000" dirty="0" smtClean="0"/>
                        <a:t>0</a:t>
                      </a:r>
                      <a:r>
                        <a:rPr lang="en-US" sz="2000" dirty="0" smtClean="0"/>
                        <a:t> = 1</a:t>
                      </a:r>
                      <a:endParaRPr lang="en-US" sz="2000" dirty="0"/>
                    </a:p>
                  </a:txBody>
                  <a:tcPr/>
                </a:tc>
                <a:tc>
                  <a:txBody>
                    <a:bodyPr/>
                    <a:lstStyle/>
                    <a:p>
                      <a:r>
                        <a:rPr lang="en-US" sz="2000" dirty="0" smtClean="0"/>
                        <a:t>a</a:t>
                      </a:r>
                      <a:r>
                        <a:rPr lang="en-US" sz="2000" baseline="-25000" dirty="0" smtClean="0"/>
                        <a:t>1</a:t>
                      </a:r>
                      <a:r>
                        <a:rPr lang="en-US" sz="2000" dirty="0" smtClean="0"/>
                        <a:t> = 1</a:t>
                      </a:r>
                      <a:endParaRPr lang="en-US" sz="2000" dirty="0"/>
                    </a:p>
                  </a:txBody>
                  <a:tcPr/>
                </a:tc>
                <a:tc>
                  <a:txBody>
                    <a:bodyPr/>
                    <a:lstStyle/>
                    <a:p>
                      <a:r>
                        <a:rPr lang="en-US" sz="2000" dirty="0" smtClean="0"/>
                        <a:t>a</a:t>
                      </a:r>
                      <a:r>
                        <a:rPr lang="en-US" sz="2000" baseline="-25000" dirty="0" smtClean="0"/>
                        <a:t>n</a:t>
                      </a:r>
                      <a:r>
                        <a:rPr lang="en-US" sz="2000" dirty="0" smtClean="0"/>
                        <a:t> = 3 a</a:t>
                      </a:r>
                      <a:r>
                        <a:rPr lang="en-US" sz="2000" baseline="-25000" dirty="0" smtClean="0"/>
                        <a:t>n – 1 </a:t>
                      </a:r>
                      <a:r>
                        <a:rPr lang="en-US" sz="2000" baseline="0" dirty="0" smtClean="0"/>
                        <a:t>+</a:t>
                      </a:r>
                      <a:r>
                        <a:rPr lang="en-US" sz="2000" dirty="0" smtClean="0"/>
                        <a:t> 4 a</a:t>
                      </a:r>
                      <a:r>
                        <a:rPr lang="en-US" sz="2000" baseline="-25000" dirty="0" smtClean="0"/>
                        <a:t>n – 2 </a:t>
                      </a:r>
                      <a:endParaRPr lang="en-US" sz="2000" baseline="-25000" dirty="0"/>
                    </a:p>
                  </a:txBody>
                  <a:tcPr/>
                </a:tc>
                <a:extLst>
                  <a:ext uri="{0D108BD9-81ED-4DB2-BD59-A6C34878D82A}">
                    <a16:rowId xmlns:a16="http://schemas.microsoft.com/office/drawing/2014/main" val="10001"/>
                  </a:ext>
                </a:extLst>
              </a:tr>
              <a:tr h="370840">
                <a:tc>
                  <a:txBody>
                    <a:bodyPr/>
                    <a:lstStyle/>
                    <a:p>
                      <a:r>
                        <a:rPr lang="en-US" sz="2000" dirty="0" smtClean="0"/>
                        <a:t>a</a:t>
                      </a:r>
                      <a:r>
                        <a:rPr lang="en-US" sz="2000" baseline="-25000" dirty="0" smtClean="0"/>
                        <a:t>0</a:t>
                      </a:r>
                      <a:r>
                        <a:rPr lang="en-US" sz="2000" dirty="0" smtClean="0"/>
                        <a:t> = 2</a:t>
                      </a:r>
                      <a:endParaRPr lang="en-US" sz="2000" dirty="0"/>
                    </a:p>
                  </a:txBody>
                  <a:tcPr/>
                </a:tc>
                <a:tc>
                  <a:txBody>
                    <a:bodyPr/>
                    <a:lstStyle/>
                    <a:p>
                      <a:r>
                        <a:rPr lang="en-US" sz="2000" dirty="0" smtClean="0"/>
                        <a:t>a</a:t>
                      </a:r>
                      <a:r>
                        <a:rPr lang="en-US" sz="2000" baseline="-25000" dirty="0" smtClean="0"/>
                        <a:t>1</a:t>
                      </a:r>
                      <a:r>
                        <a:rPr lang="en-US" sz="2000" dirty="0" smtClean="0"/>
                        <a:t> = 5</a:t>
                      </a:r>
                      <a:endParaRPr lang="en-US" sz="2000" dirty="0"/>
                    </a:p>
                  </a:txBody>
                  <a:tcPr/>
                </a:tc>
                <a:tc>
                  <a:txBody>
                    <a:bodyPr/>
                    <a:lstStyle/>
                    <a:p>
                      <a:r>
                        <a:rPr lang="en-US" sz="2000" dirty="0" smtClean="0"/>
                        <a:t>a</a:t>
                      </a:r>
                      <a:r>
                        <a:rPr lang="en-US" sz="2000" baseline="-25000" dirty="0" smtClean="0"/>
                        <a:t>n</a:t>
                      </a:r>
                      <a:r>
                        <a:rPr lang="en-US" sz="2000" dirty="0" smtClean="0"/>
                        <a:t> = 7 a</a:t>
                      </a:r>
                      <a:r>
                        <a:rPr lang="en-US" sz="2000" baseline="-25000" dirty="0" smtClean="0"/>
                        <a:t>n – 1 </a:t>
                      </a:r>
                      <a:r>
                        <a:rPr lang="en-US" sz="2000" dirty="0" smtClean="0"/>
                        <a:t>– 12 a</a:t>
                      </a:r>
                      <a:r>
                        <a:rPr lang="en-US" sz="2000" baseline="-25000" dirty="0" smtClean="0"/>
                        <a:t>n – 2 </a:t>
                      </a:r>
                      <a:endParaRPr lang="en-US" sz="2000" baseline="-25000" dirty="0"/>
                    </a:p>
                  </a:txBody>
                  <a:tcPr/>
                </a:tc>
                <a:extLst>
                  <a:ext uri="{0D108BD9-81ED-4DB2-BD59-A6C34878D82A}">
                    <a16:rowId xmlns:a16="http://schemas.microsoft.com/office/drawing/2014/main" val="10002"/>
                  </a:ext>
                </a:extLst>
              </a:tr>
              <a:tr h="370840">
                <a:tc>
                  <a:txBody>
                    <a:bodyPr/>
                    <a:lstStyle/>
                    <a:p>
                      <a:r>
                        <a:rPr lang="en-US" sz="2000" dirty="0" smtClean="0"/>
                        <a:t>a</a:t>
                      </a:r>
                      <a:r>
                        <a:rPr lang="en-US" sz="2000" baseline="-25000" dirty="0" smtClean="0"/>
                        <a:t>0</a:t>
                      </a:r>
                      <a:r>
                        <a:rPr lang="en-US" sz="2000" dirty="0" smtClean="0"/>
                        <a:t> = 1</a:t>
                      </a:r>
                      <a:endParaRPr lang="en-US" sz="2000" dirty="0"/>
                    </a:p>
                  </a:txBody>
                  <a:tcPr/>
                </a:tc>
                <a:tc>
                  <a:txBody>
                    <a:bodyPr/>
                    <a:lstStyle/>
                    <a:p>
                      <a:r>
                        <a:rPr lang="en-US" sz="2000" dirty="0" smtClean="0"/>
                        <a:t>a</a:t>
                      </a:r>
                      <a:r>
                        <a:rPr lang="en-US" sz="2000" baseline="-25000" dirty="0" smtClean="0"/>
                        <a:t>1</a:t>
                      </a:r>
                      <a:r>
                        <a:rPr lang="en-US" sz="2000" dirty="0" smtClean="0"/>
                        <a:t> = 1</a:t>
                      </a:r>
                      <a:endParaRPr lang="en-US" sz="2000" dirty="0"/>
                    </a:p>
                  </a:txBody>
                  <a:tcPr/>
                </a:tc>
                <a:tc>
                  <a:txBody>
                    <a:bodyPr/>
                    <a:lstStyle/>
                    <a:p>
                      <a:r>
                        <a:rPr lang="en-US" sz="2000" dirty="0" smtClean="0"/>
                        <a:t>a</a:t>
                      </a:r>
                      <a:r>
                        <a:rPr lang="en-US" sz="2000" baseline="-25000" dirty="0" smtClean="0"/>
                        <a:t>n</a:t>
                      </a:r>
                      <a:r>
                        <a:rPr lang="en-US" sz="2000" dirty="0" smtClean="0"/>
                        <a:t> = 6 a</a:t>
                      </a:r>
                      <a:r>
                        <a:rPr lang="en-US" sz="2000" baseline="-25000" dirty="0" smtClean="0"/>
                        <a:t>n – 1 </a:t>
                      </a:r>
                      <a:r>
                        <a:rPr lang="en-US" sz="2000" dirty="0" smtClean="0"/>
                        <a:t>– 9 a</a:t>
                      </a:r>
                      <a:r>
                        <a:rPr lang="en-US" sz="2000" baseline="-25000" dirty="0" smtClean="0"/>
                        <a:t>n – 2 </a:t>
                      </a:r>
                      <a:endParaRPr lang="en-US" sz="2000" baseline="-25000" dirty="0"/>
                    </a:p>
                  </a:txBody>
                  <a:tcPr/>
                </a:tc>
                <a:extLst>
                  <a:ext uri="{0D108BD9-81ED-4DB2-BD59-A6C34878D82A}">
                    <a16:rowId xmlns:a16="http://schemas.microsoft.com/office/drawing/2014/main" val="10003"/>
                  </a:ext>
                </a:extLst>
              </a:tr>
              <a:tr h="370840">
                <a:tc>
                  <a:txBody>
                    <a:bodyPr/>
                    <a:lstStyle/>
                    <a:p>
                      <a:r>
                        <a:rPr lang="en-US" sz="2000" dirty="0" smtClean="0"/>
                        <a:t>a</a:t>
                      </a:r>
                      <a:r>
                        <a:rPr lang="en-US" sz="2000" baseline="-25000" dirty="0" smtClean="0"/>
                        <a:t>0</a:t>
                      </a:r>
                      <a:r>
                        <a:rPr lang="en-US" sz="2000" dirty="0" smtClean="0"/>
                        <a:t> = 4</a:t>
                      </a:r>
                      <a:endParaRPr lang="en-US" sz="2000" dirty="0"/>
                    </a:p>
                  </a:txBody>
                  <a:tcPr/>
                </a:tc>
                <a:tc>
                  <a:txBody>
                    <a:bodyPr/>
                    <a:lstStyle/>
                    <a:p>
                      <a:r>
                        <a:rPr lang="en-US" sz="2000" dirty="0" smtClean="0"/>
                        <a:t>a</a:t>
                      </a:r>
                      <a:r>
                        <a:rPr lang="en-US" sz="2000" baseline="-25000" dirty="0" smtClean="0"/>
                        <a:t>1</a:t>
                      </a:r>
                      <a:r>
                        <a:rPr lang="en-US" sz="2000" dirty="0" smtClean="0"/>
                        <a:t> = 10</a:t>
                      </a:r>
                      <a:endParaRPr lang="en-US" sz="2000" dirty="0"/>
                    </a:p>
                  </a:txBody>
                  <a:tcPr/>
                </a:tc>
                <a:tc>
                  <a:txBody>
                    <a:bodyPr/>
                    <a:lstStyle/>
                    <a:p>
                      <a:r>
                        <a:rPr lang="en-US" sz="2000" dirty="0" smtClean="0"/>
                        <a:t>a</a:t>
                      </a:r>
                      <a:r>
                        <a:rPr lang="en-US" sz="2000" baseline="-25000" dirty="0" smtClean="0"/>
                        <a:t>n</a:t>
                      </a:r>
                      <a:r>
                        <a:rPr lang="en-US" sz="2000" dirty="0" smtClean="0"/>
                        <a:t> = 6 a</a:t>
                      </a:r>
                      <a:r>
                        <a:rPr lang="en-US" sz="2000" baseline="-25000" dirty="0" smtClean="0"/>
                        <a:t>n – 1 </a:t>
                      </a:r>
                      <a:r>
                        <a:rPr lang="en-US" sz="2000" dirty="0" smtClean="0"/>
                        <a:t>– 8 a</a:t>
                      </a:r>
                      <a:r>
                        <a:rPr lang="en-US" sz="2000" baseline="-25000" dirty="0" smtClean="0"/>
                        <a:t>n – 2 </a:t>
                      </a:r>
                      <a:endParaRPr lang="en-US" sz="2000" baseline="-25000"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smtClean="0"/>
              <a:t>Now that we can solve a recurrence, it would be nice to check our answer for all n.  Use induction.  </a:t>
            </a:r>
            <a:r>
              <a:rPr lang="en-US" sz="2800" dirty="0" smtClean="0">
                <a:sym typeface="Wingdings" pitchFamily="2" charset="2"/>
              </a:rPr>
              <a:t></a:t>
            </a:r>
            <a:endParaRPr lang="en-US" sz="2800" dirty="0" smtClean="0"/>
          </a:p>
          <a:p>
            <a:pPr rtl="0" eaLnBrk="1" latinLnBrk="0" hangingPunct="1"/>
            <a:r>
              <a:rPr lang="en-US" sz="2800" kern="1200" dirty="0" smtClean="0">
                <a:solidFill>
                  <a:schemeClr val="tx1"/>
                </a:solidFill>
                <a:latin typeface="+mn-lt"/>
                <a:ea typeface="+mn-ea"/>
                <a:cs typeface="+mn-cs"/>
              </a:rPr>
              <a:t>We have 2 ways to write a function:  recursive and explicit.  </a:t>
            </a:r>
            <a:r>
              <a:rPr lang="en-US" sz="2800" kern="1200" dirty="0" err="1" smtClean="0">
                <a:solidFill>
                  <a:schemeClr val="tx1"/>
                </a:solidFill>
                <a:latin typeface="+mn-lt"/>
                <a:ea typeface="+mn-ea"/>
                <a:cs typeface="+mn-cs"/>
              </a:rPr>
              <a:t>P</a:t>
            </a:r>
            <a:r>
              <a:rPr lang="en-US" sz="2800" kern="1200" baseline="-25000" dirty="0" err="1" smtClean="0">
                <a:solidFill>
                  <a:schemeClr val="tx1"/>
                </a:solidFill>
                <a:latin typeface="+mn-lt"/>
                <a:ea typeface="+mn-ea"/>
                <a:cs typeface="+mn-cs"/>
              </a:rPr>
              <a:t>n</a:t>
            </a:r>
            <a:r>
              <a:rPr lang="en-US" sz="2800" kern="1200" dirty="0" smtClean="0">
                <a:solidFill>
                  <a:schemeClr val="tx1"/>
                </a:solidFill>
                <a:latin typeface="+mn-lt"/>
                <a:ea typeface="+mn-ea"/>
                <a:cs typeface="+mn-cs"/>
              </a:rPr>
              <a:t> is the statement that </a:t>
            </a:r>
            <a:r>
              <a:rPr lang="en-US" sz="2800" kern="1200" dirty="0" smtClean="0">
                <a:solidFill>
                  <a:schemeClr val="tx1"/>
                </a:solidFill>
                <a:latin typeface="+mn-lt"/>
                <a:ea typeface="+mn-ea"/>
                <a:cs typeface="+mn-cs"/>
                <a:sym typeface="Symbol"/>
              </a:rPr>
              <a:t></a:t>
            </a:r>
            <a:r>
              <a:rPr lang="en-US" sz="2800" kern="1200" dirty="0" smtClean="0">
                <a:solidFill>
                  <a:schemeClr val="tx1"/>
                </a:solidFill>
                <a:latin typeface="+mn-lt"/>
                <a:ea typeface="+mn-ea"/>
                <a:cs typeface="+mn-cs"/>
              </a:rPr>
              <a:t>n </a:t>
            </a:r>
            <a:r>
              <a:rPr lang="en-US" sz="2800" kern="1200" dirty="0" smtClean="0">
                <a:solidFill>
                  <a:schemeClr val="tx1"/>
                </a:solidFill>
                <a:latin typeface="+mn-lt"/>
                <a:ea typeface="+mn-ea"/>
                <a:cs typeface="+mn-cs"/>
                <a:sym typeface="Symbol"/>
              </a:rPr>
              <a:t></a:t>
            </a:r>
            <a:r>
              <a:rPr lang="en-US" sz="2800" kern="1200" dirty="0" smtClean="0">
                <a:solidFill>
                  <a:schemeClr val="tx1"/>
                </a:solidFill>
                <a:latin typeface="+mn-lt"/>
                <a:ea typeface="+mn-ea"/>
                <a:cs typeface="+mn-cs"/>
              </a:rPr>
              <a:t> 0, the two formulas are equivalent.</a:t>
            </a:r>
          </a:p>
          <a:p>
            <a:pPr rtl="0" eaLnBrk="1" latinLnBrk="0" hangingPunct="1"/>
            <a:r>
              <a:rPr lang="en-US" sz="2800" kern="1200" dirty="0" smtClean="0">
                <a:solidFill>
                  <a:schemeClr val="tx1"/>
                </a:solidFill>
                <a:latin typeface="+mn-lt"/>
                <a:ea typeface="+mn-ea"/>
                <a:cs typeface="+mn-cs"/>
              </a:rPr>
              <a:t>First step:  Usually there are 2 base cases, e.g. n = 0 and n = 1.  Verify them individually:</a:t>
            </a:r>
            <a:endParaRPr lang="en-US" sz="2800" dirty="0" smtClean="0"/>
          </a:p>
          <a:p>
            <a:pPr lvl="1"/>
            <a:r>
              <a:rPr lang="en-US" sz="2400" kern="1200" dirty="0" smtClean="0">
                <a:solidFill>
                  <a:srgbClr val="FFFF00"/>
                </a:solidFill>
                <a:latin typeface="+mn-lt"/>
                <a:ea typeface="+mn-ea"/>
                <a:cs typeface="+mn-cs"/>
              </a:rPr>
              <a:t>recursive(0) = explicit(0)</a:t>
            </a:r>
            <a:endParaRPr lang="en-US" sz="2400" dirty="0" smtClean="0">
              <a:solidFill>
                <a:srgbClr val="FFFF00"/>
              </a:solidFill>
            </a:endParaRPr>
          </a:p>
          <a:p>
            <a:pPr lvl="1"/>
            <a:r>
              <a:rPr lang="en-US" sz="2400" kern="1200" dirty="0" smtClean="0">
                <a:solidFill>
                  <a:srgbClr val="FFFF00"/>
                </a:solidFill>
                <a:latin typeface="+mn-lt"/>
                <a:ea typeface="+mn-ea"/>
                <a:cs typeface="+mn-cs"/>
              </a:rPr>
              <a:t>recursive(1) = explicit(1)</a:t>
            </a:r>
            <a:endParaRPr lang="en-US" sz="2400" dirty="0" smtClean="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(2)</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800" dirty="0" smtClean="0"/>
              <a:t>Next, assume </a:t>
            </a:r>
            <a:r>
              <a:rPr lang="en-US" sz="2800" dirty="0" err="1" smtClean="0"/>
              <a:t>P</a:t>
            </a:r>
            <a:r>
              <a:rPr lang="en-US" sz="2800" baseline="-25000" dirty="0" err="1" smtClean="0"/>
              <a:t>k</a:t>
            </a:r>
            <a:r>
              <a:rPr lang="en-US" sz="2800" dirty="0" smtClean="0"/>
              <a:t> is true, which says the recursive and explicit are equal all the way up to n = k.  In other words, we can say:  </a:t>
            </a:r>
            <a:r>
              <a:rPr lang="en-US" sz="2800" dirty="0" smtClean="0">
                <a:solidFill>
                  <a:srgbClr val="FFFF00"/>
                </a:solidFill>
              </a:rPr>
              <a:t>recursive(k) = explicit(k)</a:t>
            </a:r>
          </a:p>
          <a:p>
            <a:pPr rtl="0" eaLnBrk="1" latinLnBrk="0" hangingPunct="1"/>
            <a:r>
              <a:rPr lang="en-US" sz="2800" kern="1200" dirty="0" smtClean="0">
                <a:solidFill>
                  <a:schemeClr val="tx1"/>
                </a:solidFill>
                <a:latin typeface="+mn-lt"/>
                <a:ea typeface="+mn-ea"/>
                <a:cs typeface="+mn-cs"/>
              </a:rPr>
              <a:t>Next, we consider the next term of the sequence, and write out the formula for recursive(k+1).</a:t>
            </a:r>
            <a:endParaRPr lang="en-US" sz="2800" dirty="0" smtClean="0"/>
          </a:p>
          <a:p>
            <a:pPr lvl="1"/>
            <a:r>
              <a:rPr lang="en-US" sz="2400" kern="1200" dirty="0" smtClean="0">
                <a:solidFill>
                  <a:schemeClr val="tx1"/>
                </a:solidFill>
                <a:latin typeface="+mn-lt"/>
                <a:ea typeface="+mn-ea"/>
                <a:cs typeface="+mn-cs"/>
              </a:rPr>
              <a:t>It should look like this: </a:t>
            </a:r>
            <a:endParaRPr lang="en-US" sz="2400" dirty="0" smtClean="0"/>
          </a:p>
          <a:p>
            <a:pPr rtl="0" eaLnBrk="1" latinLnBrk="0" hangingPunct="1">
              <a:buNone/>
            </a:pPr>
            <a:r>
              <a:rPr lang="en-US" sz="2800" kern="1200" dirty="0" smtClean="0">
                <a:solidFill>
                  <a:srgbClr val="FFFF00"/>
                </a:solidFill>
                <a:latin typeface="+mn-lt"/>
                <a:ea typeface="+mn-ea"/>
                <a:cs typeface="+mn-cs"/>
              </a:rPr>
              <a:t>		</a:t>
            </a:r>
            <a:r>
              <a:rPr lang="en-US" sz="2400" kern="1200" dirty="0" smtClean="0">
                <a:solidFill>
                  <a:srgbClr val="FFFF00"/>
                </a:solidFill>
                <a:latin typeface="+mn-lt"/>
                <a:ea typeface="+mn-ea"/>
                <a:cs typeface="+mn-cs"/>
              </a:rPr>
              <a:t>recursive(k+1) = … recursive(k) + … recursive(k–1)</a:t>
            </a:r>
          </a:p>
          <a:p>
            <a:pPr lvl="1"/>
            <a:r>
              <a:rPr lang="en-US" sz="2400" dirty="0" smtClean="0"/>
              <a:t>On the right hand side, replace recursive calls to k and k – 1 with explicit calls to k and k – 1.</a:t>
            </a:r>
          </a:p>
          <a:p>
            <a:pPr lvl="1">
              <a:buNone/>
            </a:pPr>
            <a:r>
              <a:rPr lang="en-US" sz="2400" dirty="0" smtClean="0">
                <a:solidFill>
                  <a:srgbClr val="FFFF00"/>
                </a:solidFill>
              </a:rPr>
              <a:t>	  recursive(k+1) = … explicit(k) + … explicit(k–1)</a:t>
            </a:r>
            <a:endParaRPr lang="en-US" sz="2400" dirty="0" smtClean="0"/>
          </a:p>
          <a:p>
            <a:pPr lvl="1"/>
            <a:r>
              <a:rPr lang="en-US" sz="2400" dirty="0" smtClean="0"/>
              <a:t>Finally, simplify the right side until it looks like explicit(k+1).  Then your final equation is P</a:t>
            </a:r>
            <a:r>
              <a:rPr lang="en-US" sz="2400" baseline="-25000" dirty="0" smtClean="0"/>
              <a:t>k+1</a:t>
            </a:r>
            <a:r>
              <a:rPr lang="en-US" sz="24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(3)</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rtl="0" eaLnBrk="1" latinLnBrk="0" hangingPunct="1"/>
            <a:r>
              <a:rPr lang="en-US" sz="3200" kern="1200" dirty="0" smtClean="0">
                <a:solidFill>
                  <a:schemeClr val="tx1"/>
                </a:solidFill>
                <a:latin typeface="+mn-lt"/>
                <a:ea typeface="+mn-ea"/>
                <a:cs typeface="+mn-cs"/>
              </a:rPr>
              <a:t>Let’s try one we just solved.  We’d like to verify that a</a:t>
            </a:r>
            <a:r>
              <a:rPr lang="en-US" sz="3200" kern="1200" baseline="-25000" dirty="0" smtClean="0">
                <a:solidFill>
                  <a:schemeClr val="tx1"/>
                </a:solidFill>
                <a:latin typeface="+mn-lt"/>
                <a:ea typeface="+mn-ea"/>
                <a:cs typeface="+mn-cs"/>
              </a:rPr>
              <a:t>n</a:t>
            </a:r>
            <a:r>
              <a:rPr lang="en-US" sz="3200" kern="1200" dirty="0" smtClean="0">
                <a:solidFill>
                  <a:schemeClr val="tx1"/>
                </a:solidFill>
                <a:latin typeface="+mn-lt"/>
                <a:ea typeface="+mn-ea"/>
                <a:cs typeface="+mn-cs"/>
              </a:rPr>
              <a:t> = 20(2</a:t>
            </a:r>
            <a:r>
              <a:rPr lang="en-US" sz="3200" kern="1200" baseline="30000" dirty="0" smtClean="0">
                <a:solidFill>
                  <a:schemeClr val="tx1"/>
                </a:solidFill>
                <a:latin typeface="+mn-lt"/>
                <a:ea typeface="+mn-ea"/>
                <a:cs typeface="+mn-cs"/>
              </a:rPr>
              <a:t>n</a:t>
            </a:r>
            <a:r>
              <a:rPr lang="en-US" sz="3200" kern="1200" dirty="0" smtClean="0">
                <a:solidFill>
                  <a:schemeClr val="tx1"/>
                </a:solidFill>
                <a:latin typeface="+mn-lt"/>
                <a:ea typeface="+mn-ea"/>
                <a:cs typeface="+mn-cs"/>
              </a:rPr>
              <a:t>) – 13(3</a:t>
            </a:r>
            <a:r>
              <a:rPr lang="en-US" sz="3200" kern="1200" baseline="30000" dirty="0" smtClean="0">
                <a:solidFill>
                  <a:schemeClr val="tx1"/>
                </a:solidFill>
                <a:latin typeface="+mn-lt"/>
                <a:ea typeface="+mn-ea"/>
                <a:cs typeface="+mn-cs"/>
              </a:rPr>
              <a:t>n</a:t>
            </a:r>
            <a:r>
              <a:rPr lang="en-US" sz="3200" kern="1200" dirty="0" smtClean="0">
                <a:solidFill>
                  <a:schemeClr val="tx1"/>
                </a:solidFill>
                <a:latin typeface="+mn-lt"/>
                <a:ea typeface="+mn-ea"/>
                <a:cs typeface="+mn-cs"/>
              </a:rPr>
              <a:t>) solves the recurrence      a</a:t>
            </a:r>
            <a:r>
              <a:rPr lang="en-US" sz="3200" kern="1200" baseline="-25000" dirty="0" smtClean="0">
                <a:solidFill>
                  <a:schemeClr val="tx1"/>
                </a:solidFill>
                <a:latin typeface="+mn-lt"/>
                <a:ea typeface="+mn-ea"/>
                <a:cs typeface="+mn-cs"/>
              </a:rPr>
              <a:t>0</a:t>
            </a:r>
            <a:r>
              <a:rPr lang="en-US" sz="3200" kern="1200" dirty="0" smtClean="0">
                <a:solidFill>
                  <a:schemeClr val="tx1"/>
                </a:solidFill>
                <a:latin typeface="+mn-lt"/>
                <a:ea typeface="+mn-ea"/>
                <a:cs typeface="+mn-cs"/>
              </a:rPr>
              <a:t> = 7,    a</a:t>
            </a:r>
            <a:r>
              <a:rPr lang="en-US" sz="3200" kern="1200" baseline="-25000" dirty="0" smtClean="0">
                <a:solidFill>
                  <a:schemeClr val="tx1"/>
                </a:solidFill>
                <a:latin typeface="+mn-lt"/>
                <a:ea typeface="+mn-ea"/>
                <a:cs typeface="+mn-cs"/>
              </a:rPr>
              <a:t>1</a:t>
            </a:r>
            <a:r>
              <a:rPr lang="en-US" sz="3200" kern="1200" dirty="0" smtClean="0">
                <a:solidFill>
                  <a:schemeClr val="tx1"/>
                </a:solidFill>
                <a:latin typeface="+mn-lt"/>
                <a:ea typeface="+mn-ea"/>
                <a:cs typeface="+mn-cs"/>
              </a:rPr>
              <a:t> = 1,    a</a:t>
            </a:r>
            <a:r>
              <a:rPr lang="en-US" sz="3200" kern="1200" baseline="-25000" dirty="0" smtClean="0">
                <a:solidFill>
                  <a:schemeClr val="tx1"/>
                </a:solidFill>
                <a:latin typeface="+mn-lt"/>
                <a:ea typeface="+mn-ea"/>
                <a:cs typeface="+mn-cs"/>
              </a:rPr>
              <a:t>n</a:t>
            </a:r>
            <a:r>
              <a:rPr lang="en-US" sz="3200" kern="1200" dirty="0" smtClean="0">
                <a:solidFill>
                  <a:schemeClr val="tx1"/>
                </a:solidFill>
                <a:latin typeface="+mn-lt"/>
                <a:ea typeface="+mn-ea"/>
                <a:cs typeface="+mn-cs"/>
              </a:rPr>
              <a:t> = 5 a</a:t>
            </a:r>
            <a:r>
              <a:rPr lang="en-US" sz="3200" kern="1200" baseline="-25000" dirty="0" smtClean="0">
                <a:solidFill>
                  <a:schemeClr val="tx1"/>
                </a:solidFill>
                <a:latin typeface="+mn-lt"/>
                <a:ea typeface="+mn-ea"/>
                <a:cs typeface="+mn-cs"/>
              </a:rPr>
              <a:t>n–1 </a:t>
            </a:r>
            <a:r>
              <a:rPr lang="en-US" sz="3200" kern="1200" dirty="0" smtClean="0">
                <a:solidFill>
                  <a:schemeClr val="tx1"/>
                </a:solidFill>
                <a:latin typeface="+mn-lt"/>
                <a:ea typeface="+mn-ea"/>
                <a:cs typeface="+mn-cs"/>
              </a:rPr>
              <a:t>– 6 a</a:t>
            </a:r>
            <a:r>
              <a:rPr lang="en-US" sz="3200" kern="1200" baseline="-25000" dirty="0" smtClean="0">
                <a:solidFill>
                  <a:schemeClr val="tx1"/>
                </a:solidFill>
                <a:latin typeface="+mn-lt"/>
                <a:ea typeface="+mn-ea"/>
                <a:cs typeface="+mn-cs"/>
              </a:rPr>
              <a:t>n–2 </a:t>
            </a:r>
            <a:endParaRPr lang="en-US" sz="3200" dirty="0" smtClean="0"/>
          </a:p>
          <a:p>
            <a:pPr rtl="0" eaLnBrk="1" latinLnBrk="0" hangingPunct="1"/>
            <a:r>
              <a:rPr lang="en-US" sz="3200" kern="1200" dirty="0" smtClean="0">
                <a:solidFill>
                  <a:schemeClr val="tx1"/>
                </a:solidFill>
                <a:latin typeface="+mn-lt"/>
                <a:ea typeface="+mn-ea"/>
                <a:cs typeface="+mn-cs"/>
              </a:rPr>
              <a:t>Begin with base cases.  </a:t>
            </a:r>
            <a:r>
              <a:rPr lang="en-US" sz="3200" kern="1200" dirty="0" smtClean="0">
                <a:solidFill>
                  <a:schemeClr val="tx1"/>
                </a:solidFill>
                <a:latin typeface="+mn-lt"/>
                <a:ea typeface="+mn-ea"/>
                <a:cs typeface="+mn-cs"/>
                <a:sym typeface="Wingdings"/>
              </a:rPr>
              <a:t></a:t>
            </a:r>
            <a:r>
              <a:rPr lang="en-US" dirty="0" smtClean="0">
                <a:sym typeface="Wingdings"/>
              </a:rPr>
              <a:t>  </a:t>
            </a:r>
            <a:r>
              <a:rPr lang="en-US" sz="3200" kern="1200" dirty="0" smtClean="0">
                <a:solidFill>
                  <a:schemeClr val="tx1"/>
                </a:solidFill>
                <a:latin typeface="+mn-lt"/>
                <a:ea typeface="+mn-ea"/>
                <a:cs typeface="+mn-cs"/>
              </a:rPr>
              <a:t>Plug 0 and 1 into explicit formula to see if they match base case values 7 and 1.</a:t>
            </a:r>
          </a:p>
          <a:p>
            <a:r>
              <a:rPr lang="en-US" sz="3100" dirty="0" smtClean="0"/>
              <a:t>Next, assume that for some k, the explicit formula is correct.  In other words:</a:t>
            </a:r>
          </a:p>
          <a:p>
            <a:pPr>
              <a:buNone/>
            </a:pPr>
            <a:r>
              <a:rPr lang="en-US" sz="2800" dirty="0" smtClean="0"/>
              <a:t>	</a:t>
            </a:r>
            <a:r>
              <a:rPr lang="en-US" sz="3100" dirty="0" err="1" smtClean="0"/>
              <a:t>a</a:t>
            </a:r>
            <a:r>
              <a:rPr lang="en-US" sz="3100" baseline="-25000" dirty="0" err="1" smtClean="0"/>
              <a:t>k</a:t>
            </a:r>
            <a:r>
              <a:rPr lang="en-US" sz="3100" dirty="0" smtClean="0"/>
              <a:t> = 5 </a:t>
            </a:r>
            <a:r>
              <a:rPr lang="en-US" sz="3100" dirty="0" err="1" smtClean="0"/>
              <a:t>a</a:t>
            </a:r>
            <a:r>
              <a:rPr lang="en-US" sz="3100" baseline="-25000" dirty="0" err="1" smtClean="0"/>
              <a:t>k</a:t>
            </a:r>
            <a:r>
              <a:rPr lang="en-US" sz="3100" baseline="-25000" dirty="0" smtClean="0"/>
              <a:t> – 1 </a:t>
            </a:r>
            <a:r>
              <a:rPr lang="en-US" sz="3100" dirty="0" smtClean="0"/>
              <a:t>– 6 </a:t>
            </a:r>
            <a:r>
              <a:rPr lang="en-US" sz="3100" dirty="0" err="1" smtClean="0"/>
              <a:t>a</a:t>
            </a:r>
            <a:r>
              <a:rPr lang="en-US" sz="3100" baseline="-25000" dirty="0" err="1" smtClean="0"/>
              <a:t>k</a:t>
            </a:r>
            <a:r>
              <a:rPr lang="en-US" sz="3100" baseline="-25000" dirty="0" smtClean="0"/>
              <a:t> – 2 </a:t>
            </a:r>
            <a:r>
              <a:rPr lang="en-US" sz="3100" dirty="0" smtClean="0"/>
              <a:t> = 20(2</a:t>
            </a:r>
            <a:r>
              <a:rPr lang="en-US" sz="3100" baseline="30000" dirty="0" smtClean="0"/>
              <a:t>k</a:t>
            </a:r>
            <a:r>
              <a:rPr lang="en-US" sz="3100" dirty="0" smtClean="0"/>
              <a:t>) – 13(3</a:t>
            </a:r>
            <a:r>
              <a:rPr lang="en-US" sz="3100" baseline="30000" dirty="0" smtClean="0"/>
              <a:t>k</a:t>
            </a:r>
            <a:r>
              <a:rPr lang="en-US" sz="3100" dirty="0" smtClean="0"/>
              <a:t>)</a:t>
            </a:r>
          </a:p>
          <a:p>
            <a:r>
              <a:rPr lang="en-US" sz="3100" dirty="0" smtClean="0"/>
              <a:t>Let’s compute the recursive formula for k+1, and substitute the explicit formula where we can.</a:t>
            </a:r>
          </a:p>
          <a:p>
            <a:pPr>
              <a:buNone/>
            </a:pPr>
            <a:r>
              <a:rPr lang="en-US" sz="2800" dirty="0" smtClean="0"/>
              <a:t>	</a:t>
            </a:r>
            <a:r>
              <a:rPr lang="en-US" sz="3100" dirty="0" smtClean="0">
                <a:solidFill>
                  <a:srgbClr val="FFFF00"/>
                </a:solidFill>
              </a:rPr>
              <a:t>a</a:t>
            </a:r>
            <a:r>
              <a:rPr lang="en-US" sz="3100" baseline="-25000" dirty="0" smtClean="0">
                <a:solidFill>
                  <a:srgbClr val="FFFF00"/>
                </a:solidFill>
              </a:rPr>
              <a:t>k+1</a:t>
            </a:r>
            <a:r>
              <a:rPr lang="en-US" sz="3100" dirty="0" smtClean="0"/>
              <a:t> = 5 </a:t>
            </a:r>
            <a:r>
              <a:rPr lang="en-US" sz="3100" dirty="0" err="1" smtClean="0"/>
              <a:t>a</a:t>
            </a:r>
            <a:r>
              <a:rPr lang="en-US" sz="3100" baseline="-25000" dirty="0" err="1" smtClean="0"/>
              <a:t>k</a:t>
            </a:r>
            <a:r>
              <a:rPr lang="en-US" sz="3100" baseline="-25000" dirty="0" smtClean="0"/>
              <a:t> </a:t>
            </a:r>
            <a:r>
              <a:rPr lang="en-US" sz="3100" dirty="0" smtClean="0"/>
              <a:t>– 6 </a:t>
            </a:r>
            <a:r>
              <a:rPr lang="en-US" sz="3100" dirty="0" err="1" smtClean="0"/>
              <a:t>a</a:t>
            </a:r>
            <a:r>
              <a:rPr lang="en-US" sz="3100" baseline="-25000" dirty="0" err="1" smtClean="0"/>
              <a:t>k</a:t>
            </a:r>
            <a:r>
              <a:rPr lang="en-US" sz="3100" baseline="-25000" dirty="0" smtClean="0"/>
              <a:t> – 1 </a:t>
            </a:r>
            <a:r>
              <a:rPr lang="en-US" sz="3100" dirty="0" smtClean="0"/>
              <a:t> </a:t>
            </a:r>
          </a:p>
          <a:p>
            <a:pPr>
              <a:buNone/>
            </a:pPr>
            <a:r>
              <a:rPr lang="en-US" sz="3100" dirty="0" smtClean="0"/>
              <a:t>	= 5[20(2</a:t>
            </a:r>
            <a:r>
              <a:rPr lang="en-US" sz="3100" baseline="30000" dirty="0" smtClean="0"/>
              <a:t>k</a:t>
            </a:r>
            <a:r>
              <a:rPr lang="en-US" sz="3100" dirty="0" smtClean="0"/>
              <a:t>) – 13(3</a:t>
            </a:r>
            <a:r>
              <a:rPr lang="en-US" sz="3100" baseline="30000" dirty="0" smtClean="0"/>
              <a:t>k</a:t>
            </a:r>
            <a:r>
              <a:rPr lang="en-US" sz="3100" dirty="0" smtClean="0"/>
              <a:t>)] – 6[20(2</a:t>
            </a:r>
            <a:r>
              <a:rPr lang="en-US" sz="3100" baseline="30000" dirty="0" smtClean="0"/>
              <a:t>k – 1</a:t>
            </a:r>
            <a:r>
              <a:rPr lang="en-US" sz="3100" dirty="0" smtClean="0"/>
              <a:t>) – 13(3</a:t>
            </a:r>
            <a:r>
              <a:rPr lang="en-US" sz="3100" baseline="30000" dirty="0" smtClean="0"/>
              <a:t>k –</a:t>
            </a:r>
            <a:r>
              <a:rPr lang="en-US" sz="3100" dirty="0" smtClean="0"/>
              <a:t> </a:t>
            </a:r>
            <a:r>
              <a:rPr lang="en-US" sz="3100" baseline="30000" dirty="0" smtClean="0"/>
              <a:t>1</a:t>
            </a:r>
            <a:r>
              <a:rPr lang="en-US" sz="3100" dirty="0" smtClean="0"/>
              <a:t>)]</a:t>
            </a:r>
          </a:p>
          <a:p>
            <a:pPr>
              <a:buNone/>
            </a:pPr>
            <a:r>
              <a:rPr lang="en-US" sz="3100" dirty="0" smtClean="0"/>
              <a:t>	= 100(2</a:t>
            </a:r>
            <a:r>
              <a:rPr lang="en-US" sz="3100" baseline="30000" dirty="0" smtClean="0"/>
              <a:t>k</a:t>
            </a:r>
            <a:r>
              <a:rPr lang="en-US" sz="3100" dirty="0" smtClean="0"/>
              <a:t>) – 65(3</a:t>
            </a:r>
            <a:r>
              <a:rPr lang="en-US" sz="3100" baseline="30000" dirty="0" smtClean="0"/>
              <a:t>k</a:t>
            </a:r>
            <a:r>
              <a:rPr lang="en-US" sz="3100" dirty="0" smtClean="0"/>
              <a:t>) – 120(2</a:t>
            </a:r>
            <a:r>
              <a:rPr lang="en-US" sz="3100" baseline="30000" dirty="0" smtClean="0"/>
              <a:t>k – 1</a:t>
            </a:r>
            <a:r>
              <a:rPr lang="en-US" sz="3100" dirty="0" smtClean="0"/>
              <a:t>) + 78(3</a:t>
            </a:r>
            <a:r>
              <a:rPr lang="en-US" sz="3100" baseline="30000" dirty="0" smtClean="0"/>
              <a:t>k –</a:t>
            </a:r>
            <a:r>
              <a:rPr lang="en-US" sz="3100" dirty="0" smtClean="0"/>
              <a:t> </a:t>
            </a:r>
            <a:r>
              <a:rPr lang="en-US" sz="3100" baseline="30000" dirty="0" smtClean="0"/>
              <a:t>1</a:t>
            </a:r>
            <a:r>
              <a:rPr lang="en-US" sz="3100" dirty="0" smtClean="0"/>
              <a:t>)</a:t>
            </a:r>
          </a:p>
          <a:p>
            <a:pPr>
              <a:buNone/>
            </a:pPr>
            <a:r>
              <a:rPr lang="en-US" sz="3100" dirty="0" smtClean="0"/>
              <a:t>	= 100(2</a:t>
            </a:r>
            <a:r>
              <a:rPr lang="en-US" sz="3100" baseline="30000" dirty="0" smtClean="0"/>
              <a:t>k</a:t>
            </a:r>
            <a:r>
              <a:rPr lang="en-US" sz="3100" dirty="0" smtClean="0"/>
              <a:t>) – 65(3</a:t>
            </a:r>
            <a:r>
              <a:rPr lang="en-US" sz="3100" baseline="30000" dirty="0" smtClean="0"/>
              <a:t>k</a:t>
            </a:r>
            <a:r>
              <a:rPr lang="en-US" sz="3100" dirty="0" smtClean="0"/>
              <a:t>) – 60(2</a:t>
            </a:r>
            <a:r>
              <a:rPr lang="en-US" sz="3100" baseline="30000" dirty="0" smtClean="0"/>
              <a:t>k</a:t>
            </a:r>
            <a:r>
              <a:rPr lang="en-US" sz="3100" dirty="0" smtClean="0"/>
              <a:t>) + 26(3</a:t>
            </a:r>
            <a:r>
              <a:rPr lang="en-US" sz="3100" baseline="30000" dirty="0" smtClean="0"/>
              <a:t>k</a:t>
            </a:r>
            <a:r>
              <a:rPr lang="en-US" sz="3100" dirty="0" smtClean="0"/>
              <a:t>)</a:t>
            </a:r>
          </a:p>
          <a:p>
            <a:pPr>
              <a:buNone/>
            </a:pPr>
            <a:r>
              <a:rPr lang="en-US" sz="3100" dirty="0" smtClean="0"/>
              <a:t>	= 40(2</a:t>
            </a:r>
            <a:r>
              <a:rPr lang="en-US" sz="3100" baseline="30000" dirty="0" smtClean="0"/>
              <a:t>k</a:t>
            </a:r>
            <a:r>
              <a:rPr lang="en-US" sz="3100" dirty="0" smtClean="0"/>
              <a:t>) – 39(3</a:t>
            </a:r>
            <a:r>
              <a:rPr lang="en-US" sz="3100" baseline="30000" dirty="0" smtClean="0"/>
              <a:t>k</a:t>
            </a:r>
            <a:r>
              <a:rPr lang="en-US" sz="3100" dirty="0" smtClean="0"/>
              <a:t>) = </a:t>
            </a:r>
            <a:r>
              <a:rPr lang="en-US" sz="3100" dirty="0" smtClean="0">
                <a:solidFill>
                  <a:srgbClr val="FFFF00"/>
                </a:solidFill>
              </a:rPr>
              <a:t>20(2</a:t>
            </a:r>
            <a:r>
              <a:rPr lang="en-US" sz="3100" baseline="30000" dirty="0" smtClean="0">
                <a:solidFill>
                  <a:srgbClr val="FFFF00"/>
                </a:solidFill>
              </a:rPr>
              <a:t>k+1</a:t>
            </a:r>
            <a:r>
              <a:rPr lang="en-US" sz="3100" dirty="0" smtClean="0">
                <a:solidFill>
                  <a:srgbClr val="FFFF00"/>
                </a:solidFill>
              </a:rPr>
              <a:t>) – 13(3</a:t>
            </a:r>
            <a:r>
              <a:rPr lang="en-US" sz="3100" baseline="30000" dirty="0" smtClean="0">
                <a:solidFill>
                  <a:srgbClr val="FFFF00"/>
                </a:solidFill>
              </a:rPr>
              <a:t>k+1</a:t>
            </a:r>
            <a:r>
              <a:rPr lang="en-US" sz="3100" dirty="0" smtClean="0">
                <a:solidFill>
                  <a:srgbClr val="FFFF00"/>
                </a:solidFill>
              </a:rPr>
              <a:t>) </a:t>
            </a:r>
          </a:p>
          <a:p>
            <a:pPr>
              <a:buNone/>
            </a:pPr>
            <a:r>
              <a:rPr lang="en-US" sz="3100" dirty="0" smtClean="0">
                <a:solidFill>
                  <a:srgbClr val="FFFF00"/>
                </a:solidFill>
              </a:rPr>
              <a:t>	</a:t>
            </a:r>
            <a:r>
              <a:rPr lang="en-US" sz="3100" dirty="0" smtClean="0"/>
              <a:t>Note this last equation is P</a:t>
            </a:r>
            <a:r>
              <a:rPr lang="en-US" sz="3100" baseline="-25000" dirty="0" smtClean="0"/>
              <a:t>k+1</a:t>
            </a:r>
            <a:r>
              <a:rPr lang="en-US" sz="3100" dirty="0" smtClean="0"/>
              <a:t>.</a:t>
            </a:r>
            <a:endParaRPr lang="en-US" sz="3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Non-homogeneous case</a:t>
            </a:r>
            <a:endParaRPr lang="en-US" dirty="0"/>
          </a:p>
        </p:txBody>
      </p:sp>
      <p:sp>
        <p:nvSpPr>
          <p:cNvPr id="5" name="Content Placeholder 4"/>
          <p:cNvSpPr>
            <a:spLocks noGrp="1"/>
          </p:cNvSpPr>
          <p:nvPr>
            <p:ph idx="1"/>
          </p:nvPr>
        </p:nvSpPr>
        <p:spPr>
          <a:xfrm>
            <a:off x="457200" y="1600200"/>
            <a:ext cx="8229600" cy="5257800"/>
          </a:xfrm>
        </p:spPr>
        <p:txBody>
          <a:bodyPr>
            <a:normAutofit/>
          </a:bodyPr>
          <a:lstStyle/>
          <a:p>
            <a:r>
              <a:rPr lang="en-US" sz="2400" dirty="0" smtClean="0"/>
              <a:t>More about recurrence relations</a:t>
            </a:r>
          </a:p>
          <a:p>
            <a:pPr lvl="1"/>
            <a:r>
              <a:rPr lang="en-US" sz="2400" dirty="0" smtClean="0"/>
              <a:t>i.e. recursively defined sequence of values</a:t>
            </a:r>
          </a:p>
          <a:p>
            <a:pPr lvl="1"/>
            <a:r>
              <a:rPr lang="en-US" sz="2400" dirty="0" smtClean="0"/>
              <a:t>“solving” one means re-write as explicit formula</a:t>
            </a:r>
          </a:p>
          <a:p>
            <a:pPr lvl="1"/>
            <a:r>
              <a:rPr lang="en-US" sz="2400" dirty="0" smtClean="0"/>
              <a:t>Purposes:  explicit may be more efficient to evaluate;  useful in analysis of an algorithm</a:t>
            </a:r>
          </a:p>
          <a:p>
            <a:r>
              <a:rPr lang="en-US" sz="2400" dirty="0" smtClean="0"/>
              <a:t>Two kinds</a:t>
            </a:r>
          </a:p>
          <a:p>
            <a:pPr lvl="1"/>
            <a:r>
              <a:rPr lang="en-US" sz="2400" dirty="0" smtClean="0"/>
              <a:t>Homogeneous:  In the recursive rule, all terms refer to the sequence (e.g. a</a:t>
            </a:r>
            <a:r>
              <a:rPr lang="en-US" sz="2400" baseline="-25000" dirty="0" smtClean="0"/>
              <a:t>n</a:t>
            </a:r>
            <a:r>
              <a:rPr lang="en-US" sz="2400" dirty="0" smtClean="0"/>
              <a:t> or a</a:t>
            </a:r>
            <a:r>
              <a:rPr lang="en-US" sz="2400" baseline="-25000" dirty="0" smtClean="0"/>
              <a:t>n-1</a:t>
            </a:r>
            <a:r>
              <a:rPr lang="en-US" sz="2400" dirty="0" smtClean="0"/>
              <a:t> or a</a:t>
            </a:r>
            <a:r>
              <a:rPr lang="en-US" sz="2400" baseline="-25000" dirty="0" smtClean="0"/>
              <a:t>n-2</a:t>
            </a:r>
            <a:r>
              <a:rPr lang="en-US" sz="2400" dirty="0" smtClean="0"/>
              <a:t>)   √</a:t>
            </a:r>
          </a:p>
          <a:p>
            <a:pPr lvl="1"/>
            <a:r>
              <a:rPr lang="en-US" sz="2400" dirty="0" smtClean="0"/>
              <a:t>Non-homogeneous:  Some terms do not refer to the sequence (e.g. 15, 3n</a:t>
            </a:r>
            <a:r>
              <a:rPr lang="en-US" sz="2400" baseline="30000" dirty="0" smtClean="0"/>
              <a:t>2</a:t>
            </a:r>
            <a:r>
              <a:rPr lang="en-US" sz="2400" dirty="0" smtClean="0"/>
              <a:t>, 2</a:t>
            </a:r>
            <a:r>
              <a:rPr lang="en-US" sz="2400" baseline="30000" dirty="0" smtClean="0"/>
              <a:t>n</a:t>
            </a:r>
            <a:r>
              <a:rPr lang="en-US" sz="2400" dirty="0" smtClean="0"/>
              <a:t>)</a:t>
            </a:r>
          </a:p>
          <a:p>
            <a:r>
              <a:rPr lang="en-US" sz="2400" dirty="0" smtClean="0"/>
              <a:t>Today we will solve non-homogeneous problems, since this is the more general case.</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series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Before we dive in, let’s review geometric series.</a:t>
            </a:r>
          </a:p>
          <a:p>
            <a:r>
              <a:rPr lang="en-US" sz="2800" dirty="0" smtClean="0"/>
              <a:t>Let r = common ratio; n = # terms; f = first term</a:t>
            </a:r>
          </a:p>
          <a:p>
            <a:r>
              <a:rPr lang="en-US" sz="2800" dirty="0" smtClean="0"/>
              <a:t>Finite number of terms</a:t>
            </a:r>
          </a:p>
          <a:p>
            <a:pPr marL="457200" lvl="1" indent="0">
              <a:buNone/>
            </a:pPr>
            <a:r>
              <a:rPr lang="en-US" sz="2400" dirty="0" smtClean="0"/>
              <a:t>	</a:t>
            </a:r>
            <a:r>
              <a:rPr lang="en-US" sz="2400" dirty="0" smtClean="0">
                <a:solidFill>
                  <a:srgbClr val="FFFF00"/>
                </a:solidFill>
              </a:rPr>
              <a:t>Sum = f * (</a:t>
            </a:r>
            <a:r>
              <a:rPr lang="en-US" sz="2400" dirty="0" err="1" smtClean="0">
                <a:solidFill>
                  <a:srgbClr val="FFFF00"/>
                </a:solidFill>
              </a:rPr>
              <a:t>r</a:t>
            </a:r>
            <a:r>
              <a:rPr lang="en-US" sz="2400" baseline="30000" dirty="0" err="1" smtClean="0">
                <a:solidFill>
                  <a:srgbClr val="FFFF00"/>
                </a:solidFill>
              </a:rPr>
              <a:t>n</a:t>
            </a:r>
            <a:r>
              <a:rPr lang="en-US" sz="2400" dirty="0" smtClean="0">
                <a:solidFill>
                  <a:srgbClr val="FFFF00"/>
                </a:solidFill>
              </a:rPr>
              <a:t> – 1) / (r – 1)</a:t>
            </a:r>
          </a:p>
          <a:p>
            <a:pPr marL="457200" lvl="1" indent="0">
              <a:buNone/>
            </a:pPr>
            <a:r>
              <a:rPr lang="en-US" sz="2400" dirty="0" smtClean="0"/>
              <a:t>Example:  5 + 10 + 20 + 40 + 80 + 160.</a:t>
            </a:r>
            <a:br>
              <a:rPr lang="en-US" sz="2400" dirty="0" smtClean="0"/>
            </a:br>
            <a:r>
              <a:rPr lang="en-US" sz="2400" dirty="0" smtClean="0"/>
              <a:t>sum = 5 * (2</a:t>
            </a:r>
            <a:r>
              <a:rPr lang="en-US" sz="2400" baseline="30000" dirty="0" smtClean="0"/>
              <a:t>6</a:t>
            </a:r>
            <a:r>
              <a:rPr lang="en-US" sz="2400" dirty="0" smtClean="0"/>
              <a:t> – 1) / (2 – 1) = 5 * 63 = 315.</a:t>
            </a:r>
            <a:endParaRPr lang="en-US" sz="2800" dirty="0" smtClean="0"/>
          </a:p>
          <a:p>
            <a:r>
              <a:rPr lang="en-US" sz="2800" dirty="0" smtClean="0"/>
              <a:t>Infinite number of terms</a:t>
            </a:r>
          </a:p>
          <a:p>
            <a:pPr marL="457200" lvl="1" indent="0">
              <a:buNone/>
            </a:pPr>
            <a:r>
              <a:rPr lang="en-US" sz="2400" dirty="0"/>
              <a:t>	</a:t>
            </a:r>
            <a:r>
              <a:rPr lang="en-US" sz="2400" dirty="0" smtClean="0">
                <a:solidFill>
                  <a:srgbClr val="FFFF00"/>
                </a:solidFill>
              </a:rPr>
              <a:t>Sum = f / (1 – r)</a:t>
            </a:r>
          </a:p>
          <a:p>
            <a:pPr marL="457200" lvl="1" indent="0">
              <a:buNone/>
            </a:pPr>
            <a:r>
              <a:rPr lang="en-US" sz="2400" dirty="0"/>
              <a:t>	</a:t>
            </a:r>
            <a:r>
              <a:rPr lang="en-US" sz="2400" dirty="0" smtClean="0"/>
              <a:t>Only works if –1 &lt; r &lt; 1.  Otherwise sum diverges.</a:t>
            </a:r>
          </a:p>
          <a:p>
            <a:endParaRPr lang="en-US" sz="2800" dirty="0"/>
          </a:p>
        </p:txBody>
      </p:sp>
    </p:spTree>
    <p:extLst>
      <p:ext uri="{BB962C8B-B14F-4D97-AF65-F5344CB8AC3E}">
        <p14:creationId xmlns:p14="http://schemas.microsoft.com/office/powerpoint/2010/main" val="2183407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they look like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sz="2800" dirty="0" smtClean="0"/>
              <a:t>Here is a non-homogeneous recurrence relation:</a:t>
            </a:r>
          </a:p>
          <a:p>
            <a:pPr>
              <a:buNone/>
            </a:pPr>
            <a:r>
              <a:rPr lang="en-US" sz="2800" dirty="0" smtClean="0"/>
              <a:t>		a</a:t>
            </a:r>
            <a:r>
              <a:rPr lang="en-US" sz="2800" baseline="-25000" dirty="0" smtClean="0"/>
              <a:t>n</a:t>
            </a:r>
            <a:r>
              <a:rPr lang="en-US" sz="2800" dirty="0" smtClean="0"/>
              <a:t> = 2a</a:t>
            </a:r>
            <a:r>
              <a:rPr lang="en-US" sz="2800" baseline="-25000" dirty="0" smtClean="0"/>
              <a:t>n-1</a:t>
            </a:r>
            <a:r>
              <a:rPr lang="en-US" sz="2800" dirty="0" smtClean="0"/>
              <a:t> – a</a:t>
            </a:r>
            <a:r>
              <a:rPr lang="en-US" sz="2800" baseline="-25000" dirty="0" smtClean="0"/>
              <a:t>n-2</a:t>
            </a:r>
            <a:r>
              <a:rPr lang="en-US" sz="2800" dirty="0" smtClean="0"/>
              <a:t> + 7</a:t>
            </a:r>
          </a:p>
          <a:p>
            <a:r>
              <a:rPr lang="en-US" sz="2800" dirty="0" smtClean="0"/>
              <a:t>We would also specify base cases, e.g. a</a:t>
            </a:r>
            <a:r>
              <a:rPr lang="en-US" sz="2800" baseline="-25000" dirty="0" smtClean="0"/>
              <a:t>2</a:t>
            </a:r>
            <a:r>
              <a:rPr lang="en-US" sz="2800" dirty="0" smtClean="0"/>
              <a:t> and a</a:t>
            </a:r>
            <a:r>
              <a:rPr lang="en-US" sz="2800" baseline="-25000" dirty="0" smtClean="0"/>
              <a:t>3</a:t>
            </a:r>
            <a:r>
              <a:rPr lang="en-US" sz="2800" dirty="0" smtClean="0"/>
              <a:t>.</a:t>
            </a:r>
          </a:p>
          <a:p>
            <a:r>
              <a:rPr lang="en-US" sz="2800" dirty="0" smtClean="0"/>
              <a:t>We customarily write all of the sequence terms on the left, to obtain:</a:t>
            </a:r>
          </a:p>
          <a:p>
            <a:pPr>
              <a:buNone/>
            </a:pPr>
            <a:r>
              <a:rPr lang="en-US" sz="2800" dirty="0" smtClean="0"/>
              <a:t>		a</a:t>
            </a:r>
            <a:r>
              <a:rPr lang="en-US" sz="2800" baseline="-25000" dirty="0" smtClean="0"/>
              <a:t>n</a:t>
            </a:r>
            <a:r>
              <a:rPr lang="en-US" sz="2800" dirty="0" smtClean="0"/>
              <a:t> – 2a</a:t>
            </a:r>
            <a:r>
              <a:rPr lang="en-US" sz="2800" baseline="-25000" dirty="0" smtClean="0"/>
              <a:t>n-1</a:t>
            </a:r>
            <a:r>
              <a:rPr lang="en-US" sz="2800" dirty="0" smtClean="0"/>
              <a:t> + a</a:t>
            </a:r>
            <a:r>
              <a:rPr lang="en-US" sz="2800" baseline="-25000" dirty="0" smtClean="0"/>
              <a:t>n-2</a:t>
            </a:r>
            <a:r>
              <a:rPr lang="en-US" sz="2800" dirty="0" smtClean="0"/>
              <a:t> = 7</a:t>
            </a:r>
          </a:p>
          <a:p>
            <a:r>
              <a:rPr lang="en-US" sz="2800" dirty="0" smtClean="0"/>
              <a:t>Notice the right side is not 0.  If it were 0, this would just be a homogeneous equation, which we know how to solve already.</a:t>
            </a:r>
          </a:p>
          <a:p>
            <a:r>
              <a:rPr lang="en-US" sz="2800" dirty="0" smtClean="0"/>
              <a:t>Note:  no limit on the number of terms on left.  Usually 2, 3, or 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Procedure</a:t>
            </a:r>
            <a:endParaRPr lang="en-US" dirty="0"/>
          </a:p>
        </p:txBody>
      </p:sp>
      <p:sp>
        <p:nvSpPr>
          <p:cNvPr id="3" name="Content Placeholder 2"/>
          <p:cNvSpPr>
            <a:spLocks noGrp="1"/>
          </p:cNvSpPr>
          <p:nvPr>
            <p:ph idx="1"/>
          </p:nvPr>
        </p:nvSpPr>
        <p:spPr>
          <a:xfrm>
            <a:off x="457200" y="1219200"/>
            <a:ext cx="8229600" cy="5638800"/>
          </a:xfrm>
        </p:spPr>
        <p:txBody>
          <a:bodyPr>
            <a:normAutofit lnSpcReduction="10000"/>
          </a:bodyPr>
          <a:lstStyle/>
          <a:p>
            <a:pPr marL="514350" indent="-514350">
              <a:buFont typeface="+mj-lt"/>
              <a:buAutoNum type="arabicPeriod"/>
            </a:pPr>
            <a:r>
              <a:rPr lang="en-US" sz="2800" dirty="0" smtClean="0"/>
              <a:t>Find a particular solution to the recurrence.</a:t>
            </a:r>
          </a:p>
          <a:p>
            <a:pPr marL="914400" lvl="1" indent="-514350">
              <a:buFont typeface="+mj-lt"/>
              <a:buAutoNum type="alphaLcPeriod"/>
            </a:pPr>
            <a:r>
              <a:rPr lang="en-US" sz="2400" dirty="0" smtClean="0"/>
              <a:t>Examine right side of equation to deduce the general form of the solution, e.g. 2</a:t>
            </a:r>
            <a:r>
              <a:rPr lang="en-US" sz="2400" baseline="30000" dirty="0" smtClean="0"/>
              <a:t>nd</a:t>
            </a:r>
            <a:r>
              <a:rPr lang="en-US" sz="2400" dirty="0" smtClean="0"/>
              <a:t>-degree polynomial.  This will be some function of n.</a:t>
            </a:r>
          </a:p>
          <a:p>
            <a:pPr marL="914400" lvl="1" indent="-514350">
              <a:buFont typeface="+mj-lt"/>
              <a:buAutoNum type="alphaLcPeriod"/>
            </a:pPr>
            <a:r>
              <a:rPr lang="en-US" sz="2400" dirty="0" smtClean="0"/>
              <a:t>Express a</a:t>
            </a:r>
            <a:r>
              <a:rPr lang="en-US" sz="2400" baseline="-25000" dirty="0" smtClean="0"/>
              <a:t>n</a:t>
            </a:r>
            <a:r>
              <a:rPr lang="en-US" sz="2400" dirty="0" smtClean="0"/>
              <a:t> , a</a:t>
            </a:r>
            <a:r>
              <a:rPr lang="en-US" sz="2400" baseline="-25000" dirty="0" smtClean="0"/>
              <a:t>n-1</a:t>
            </a:r>
            <a:r>
              <a:rPr lang="en-US" sz="2400" dirty="0" smtClean="0"/>
              <a:t> , a</a:t>
            </a:r>
            <a:r>
              <a:rPr lang="en-US" sz="2400" baseline="-25000" dirty="0" smtClean="0"/>
              <a:t>n-2</a:t>
            </a:r>
            <a:r>
              <a:rPr lang="en-US" sz="2400" dirty="0" smtClean="0"/>
              <a:t> using this general form by plugging in n, (n – 1), (n – 2), respectively.</a:t>
            </a:r>
          </a:p>
          <a:p>
            <a:pPr marL="914400" lvl="1" indent="-514350">
              <a:buFont typeface="+mj-lt"/>
              <a:buAutoNum type="alphaLcPeriod"/>
            </a:pPr>
            <a:r>
              <a:rPr lang="en-US" sz="2400" dirty="0" smtClean="0"/>
              <a:t>Substitute into LHS of equation</a:t>
            </a:r>
          </a:p>
          <a:p>
            <a:pPr marL="914400" lvl="1" indent="-514350">
              <a:buFont typeface="+mj-lt"/>
              <a:buAutoNum type="alphaLcPeriod"/>
            </a:pPr>
            <a:r>
              <a:rPr lang="en-US" sz="2400" dirty="0" smtClean="0"/>
              <a:t>Determine values of constant coefficients.</a:t>
            </a:r>
          </a:p>
          <a:p>
            <a:pPr marL="514350" indent="-514350">
              <a:buFont typeface="+mj-lt"/>
              <a:buAutoNum type="arabicPeriod"/>
            </a:pPr>
            <a:r>
              <a:rPr lang="en-US" sz="2800" dirty="0" smtClean="0"/>
              <a:t>Find a homogeneous solution to the recurrence.</a:t>
            </a:r>
          </a:p>
          <a:p>
            <a:pPr marL="914400" lvl="1" indent="-514350">
              <a:buFont typeface="+mj-lt"/>
              <a:buAutoNum type="alphaLcPeriod"/>
            </a:pPr>
            <a:r>
              <a:rPr lang="en-US" sz="2400" dirty="0" smtClean="0"/>
              <a:t>Solve the parallel (characteristic) equation.  Roots become exponentials.  E.g.  x = 2 means we need 2</a:t>
            </a:r>
            <a:r>
              <a:rPr lang="en-US" sz="2400" baseline="30000" dirty="0" smtClean="0"/>
              <a:t>n</a:t>
            </a:r>
            <a:r>
              <a:rPr lang="en-US" sz="2400" dirty="0" smtClean="0"/>
              <a:t>.</a:t>
            </a:r>
          </a:p>
          <a:p>
            <a:pPr marL="914400" lvl="1" indent="-514350">
              <a:buFont typeface="+mj-lt"/>
              <a:buAutoNum type="alphaLcPeriod"/>
            </a:pPr>
            <a:r>
              <a:rPr lang="en-US" sz="2400" dirty="0" smtClean="0"/>
              <a:t>Write general form of homogeneous solution, and </a:t>
            </a:r>
            <a:r>
              <a:rPr lang="en-US" sz="2400" dirty="0" smtClean="0">
                <a:solidFill>
                  <a:srgbClr val="FFFF00"/>
                </a:solidFill>
              </a:rPr>
              <a:t>add the particular solution </a:t>
            </a:r>
            <a:r>
              <a:rPr lang="en-US" sz="2400" dirty="0" smtClean="0"/>
              <a:t>you found in #1.</a:t>
            </a:r>
          </a:p>
          <a:p>
            <a:pPr marL="914400" lvl="1" indent="-514350">
              <a:buFont typeface="+mj-lt"/>
              <a:buAutoNum type="alphaLcPeriod"/>
            </a:pPr>
            <a:r>
              <a:rPr lang="en-US" sz="2400" dirty="0" smtClean="0"/>
              <a:t>Use base cases to determine coefficient values.</a:t>
            </a:r>
            <a:r>
              <a:rPr lang="en-US" sz="2800"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2800" dirty="0" smtClean="0"/>
              <a:t>		a</a:t>
            </a:r>
            <a:r>
              <a:rPr lang="en-US" sz="2800" baseline="-25000" dirty="0" smtClean="0"/>
              <a:t>n</a:t>
            </a:r>
            <a:r>
              <a:rPr lang="en-US" sz="2800" dirty="0" smtClean="0"/>
              <a:t> – 5a</a:t>
            </a:r>
            <a:r>
              <a:rPr lang="en-US" sz="2800" baseline="-25000" dirty="0" smtClean="0"/>
              <a:t>n-1</a:t>
            </a:r>
            <a:r>
              <a:rPr lang="en-US" sz="2800" dirty="0" smtClean="0"/>
              <a:t> + 6a</a:t>
            </a:r>
            <a:r>
              <a:rPr lang="en-US" sz="2800" baseline="-25000" dirty="0" smtClean="0"/>
              <a:t>n-2</a:t>
            </a:r>
            <a:r>
              <a:rPr lang="en-US" sz="2800" dirty="0" smtClean="0"/>
              <a:t> = 1	a</a:t>
            </a:r>
            <a:r>
              <a:rPr lang="en-US" sz="2800" baseline="-25000" dirty="0" smtClean="0"/>
              <a:t>0</a:t>
            </a:r>
            <a:r>
              <a:rPr lang="en-US" sz="2800" dirty="0" smtClean="0"/>
              <a:t> = 3/2	a</a:t>
            </a:r>
            <a:r>
              <a:rPr lang="en-US" sz="2800" baseline="-25000" dirty="0" smtClean="0"/>
              <a:t>1</a:t>
            </a:r>
            <a:r>
              <a:rPr lang="en-US" sz="2800" dirty="0" smtClean="0"/>
              <a:t> = 9/2</a:t>
            </a:r>
          </a:p>
          <a:p>
            <a:r>
              <a:rPr lang="en-US" sz="2800" dirty="0" smtClean="0"/>
              <a:t>The right side of equation is a constant, so this is the form of our particular solution for a</a:t>
            </a:r>
            <a:r>
              <a:rPr lang="en-US" sz="2800" baseline="-25000" dirty="0" smtClean="0"/>
              <a:t>n</a:t>
            </a:r>
            <a:r>
              <a:rPr lang="en-US" sz="2800" dirty="0" smtClean="0"/>
              <a:t>.  Let it be c.</a:t>
            </a:r>
          </a:p>
          <a:p>
            <a:r>
              <a:rPr lang="en-US" sz="2800" dirty="0" smtClean="0"/>
              <a:t>In this case, if a</a:t>
            </a:r>
            <a:r>
              <a:rPr lang="en-US" sz="2800" baseline="-25000" dirty="0" smtClean="0"/>
              <a:t>n</a:t>
            </a:r>
            <a:r>
              <a:rPr lang="en-US" sz="2800" dirty="0" smtClean="0"/>
              <a:t> = c, then a</a:t>
            </a:r>
            <a:r>
              <a:rPr lang="en-US" sz="2800" baseline="-25000" dirty="0" smtClean="0"/>
              <a:t>n-1</a:t>
            </a:r>
            <a:r>
              <a:rPr lang="en-US" sz="2800" dirty="0" smtClean="0"/>
              <a:t> = c and a</a:t>
            </a:r>
            <a:r>
              <a:rPr lang="en-US" sz="2800" baseline="-25000" dirty="0" smtClean="0"/>
              <a:t>n-2</a:t>
            </a:r>
            <a:r>
              <a:rPr lang="en-US" sz="2800" dirty="0" smtClean="0"/>
              <a:t> = c also.</a:t>
            </a:r>
          </a:p>
          <a:p>
            <a:r>
              <a:rPr lang="en-US" sz="2800" dirty="0" smtClean="0"/>
              <a:t>Re-write the equation, substituting:</a:t>
            </a:r>
          </a:p>
          <a:p>
            <a:pPr>
              <a:buNone/>
            </a:pPr>
            <a:r>
              <a:rPr lang="en-US" sz="2800" dirty="0" smtClean="0"/>
              <a:t>		c – 5c + 6c = 1</a:t>
            </a:r>
          </a:p>
          <a:p>
            <a:r>
              <a:rPr lang="en-US" sz="2800" dirty="0" smtClean="0"/>
              <a:t>We need to determine c.  We get 2c = 1 </a:t>
            </a:r>
            <a:r>
              <a:rPr lang="en-US" sz="2800" dirty="0" smtClean="0">
                <a:sym typeface="Wingdings" pitchFamily="2" charset="2"/>
              </a:rPr>
              <a:t> c = 1/2.</a:t>
            </a:r>
          </a:p>
          <a:p>
            <a:r>
              <a:rPr lang="en-US" sz="2800" dirty="0" smtClean="0">
                <a:sym typeface="Wingdings" pitchFamily="2" charset="2"/>
              </a:rPr>
              <a:t>So, our particular solution is just </a:t>
            </a:r>
            <a:r>
              <a:rPr lang="en-US" sz="2800" dirty="0" smtClean="0"/>
              <a:t>a</a:t>
            </a:r>
            <a:r>
              <a:rPr lang="en-US" sz="2800" baseline="-25000" dirty="0" smtClean="0"/>
              <a:t>n</a:t>
            </a:r>
            <a:r>
              <a:rPr lang="en-US" sz="2800" dirty="0" smtClean="0"/>
              <a:t> = 1/2.  What does this mean?  It tells us by how much our solution differs from the homogeneous situation.</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2800" dirty="0" smtClean="0"/>
              <a:t>		a</a:t>
            </a:r>
            <a:r>
              <a:rPr lang="en-US" sz="2800" baseline="-25000" dirty="0" smtClean="0"/>
              <a:t>n</a:t>
            </a:r>
            <a:r>
              <a:rPr lang="en-US" sz="2800" dirty="0" smtClean="0"/>
              <a:t> – 5a</a:t>
            </a:r>
            <a:r>
              <a:rPr lang="en-US" sz="2800" baseline="-25000" dirty="0" smtClean="0"/>
              <a:t>n-1</a:t>
            </a:r>
            <a:r>
              <a:rPr lang="en-US" sz="2800" dirty="0" smtClean="0"/>
              <a:t> + 6a</a:t>
            </a:r>
            <a:r>
              <a:rPr lang="en-US" sz="2800" baseline="-25000" dirty="0" smtClean="0"/>
              <a:t>n-2</a:t>
            </a:r>
            <a:r>
              <a:rPr lang="en-US" sz="2800" dirty="0" smtClean="0"/>
              <a:t> = 1	a</a:t>
            </a:r>
            <a:r>
              <a:rPr lang="en-US" sz="2800" baseline="-25000" dirty="0" smtClean="0"/>
              <a:t>0</a:t>
            </a:r>
            <a:r>
              <a:rPr lang="en-US" sz="2800" dirty="0" smtClean="0"/>
              <a:t> = 3/2	a</a:t>
            </a:r>
            <a:r>
              <a:rPr lang="en-US" sz="2800" baseline="-25000" dirty="0" smtClean="0"/>
              <a:t>1</a:t>
            </a:r>
            <a:r>
              <a:rPr lang="en-US" sz="2800" dirty="0" smtClean="0"/>
              <a:t> = 9/2</a:t>
            </a:r>
          </a:p>
          <a:p>
            <a:r>
              <a:rPr lang="en-US" sz="2800" dirty="0" smtClean="0"/>
              <a:t>We now need a homogeneous solution.</a:t>
            </a:r>
          </a:p>
          <a:p>
            <a:r>
              <a:rPr lang="en-US" sz="2800" dirty="0" smtClean="0"/>
              <a:t>The characteristic equation is x</a:t>
            </a:r>
            <a:r>
              <a:rPr lang="en-US" sz="2800" baseline="30000" dirty="0" smtClean="0"/>
              <a:t>2</a:t>
            </a:r>
            <a:r>
              <a:rPr lang="en-US" sz="2800" dirty="0" smtClean="0"/>
              <a:t> – 5x + 6 = 0.  Roots are x = 2 and 3.</a:t>
            </a:r>
          </a:p>
          <a:p>
            <a:r>
              <a:rPr lang="en-US" sz="2800" dirty="0" smtClean="0"/>
              <a:t>Homogeneous solution has form c</a:t>
            </a:r>
            <a:r>
              <a:rPr lang="en-US" sz="2800" baseline="-25000" dirty="0" smtClean="0"/>
              <a:t>1</a:t>
            </a:r>
            <a:r>
              <a:rPr lang="en-US" sz="2800" dirty="0" smtClean="0"/>
              <a:t> 2</a:t>
            </a:r>
            <a:r>
              <a:rPr lang="en-US" sz="2800" baseline="30000" dirty="0" smtClean="0"/>
              <a:t>n</a:t>
            </a:r>
            <a:r>
              <a:rPr lang="en-US" sz="2800" dirty="0" smtClean="0"/>
              <a:t> + c</a:t>
            </a:r>
            <a:r>
              <a:rPr lang="en-US" sz="2800" baseline="-25000" dirty="0" smtClean="0"/>
              <a:t>2</a:t>
            </a:r>
            <a:r>
              <a:rPr lang="en-US" sz="2800" dirty="0" smtClean="0"/>
              <a:t> 3</a:t>
            </a:r>
            <a:r>
              <a:rPr lang="en-US" sz="2800" baseline="30000" dirty="0" smtClean="0"/>
              <a:t>n</a:t>
            </a:r>
            <a:r>
              <a:rPr lang="en-US" sz="2800" dirty="0" smtClean="0"/>
              <a:t>.</a:t>
            </a:r>
          </a:p>
          <a:p>
            <a:r>
              <a:rPr lang="en-US" sz="2800" dirty="0" smtClean="0"/>
              <a:t>Let’s add (particular) + (homogeneous):</a:t>
            </a:r>
          </a:p>
          <a:p>
            <a:pPr>
              <a:buNone/>
            </a:pPr>
            <a:r>
              <a:rPr lang="en-US" sz="2800" dirty="0" smtClean="0"/>
              <a:t>	 a</a:t>
            </a:r>
            <a:r>
              <a:rPr lang="en-US" sz="2800" baseline="-25000" dirty="0" smtClean="0"/>
              <a:t>n</a:t>
            </a:r>
            <a:r>
              <a:rPr lang="en-US" sz="2800" dirty="0" smtClean="0"/>
              <a:t> = c</a:t>
            </a:r>
            <a:r>
              <a:rPr lang="en-US" sz="2800" baseline="-25000" dirty="0" smtClean="0"/>
              <a:t>1</a:t>
            </a:r>
            <a:r>
              <a:rPr lang="en-US" sz="2800" dirty="0" smtClean="0"/>
              <a:t> 2</a:t>
            </a:r>
            <a:r>
              <a:rPr lang="en-US" sz="2800" baseline="30000" dirty="0" smtClean="0"/>
              <a:t>n</a:t>
            </a:r>
            <a:r>
              <a:rPr lang="en-US" sz="2800" dirty="0" smtClean="0"/>
              <a:t> + c</a:t>
            </a:r>
            <a:r>
              <a:rPr lang="en-US" sz="2800" baseline="-25000" dirty="0" smtClean="0"/>
              <a:t>2</a:t>
            </a:r>
            <a:r>
              <a:rPr lang="en-US" sz="2800" dirty="0" smtClean="0"/>
              <a:t> 3</a:t>
            </a:r>
            <a:r>
              <a:rPr lang="en-US" sz="2800" baseline="30000" dirty="0" smtClean="0"/>
              <a:t>n</a:t>
            </a:r>
            <a:r>
              <a:rPr lang="en-US" sz="2800" dirty="0" smtClean="0"/>
              <a:t> + 1/2</a:t>
            </a:r>
          </a:p>
          <a:p>
            <a:r>
              <a:rPr lang="en-US" sz="2800" dirty="0" smtClean="0"/>
              <a:t>Use base cases to determine c</a:t>
            </a:r>
            <a:r>
              <a:rPr lang="en-US" sz="2800" baseline="-25000" dirty="0" smtClean="0"/>
              <a:t>1</a:t>
            </a:r>
            <a:r>
              <a:rPr lang="en-US" sz="2800" dirty="0" smtClean="0"/>
              <a:t> and c</a:t>
            </a:r>
            <a:r>
              <a:rPr lang="en-US" sz="2800" baseline="-25000" dirty="0" smtClean="0"/>
              <a:t>2</a:t>
            </a:r>
            <a:r>
              <a:rPr lang="en-US" sz="2800" dirty="0" smtClean="0"/>
              <a:t>, and we’re done.  </a:t>
            </a:r>
            <a:r>
              <a:rPr lang="en-US" sz="2800" dirty="0" smtClean="0">
                <a:sym typeface="Wingdings" pitchFamily="2" charset="2"/>
              </a:rPr>
              <a:t>Solution is </a:t>
            </a:r>
            <a:r>
              <a:rPr lang="en-US" sz="2800" dirty="0" smtClean="0"/>
              <a:t>a</a:t>
            </a:r>
            <a:r>
              <a:rPr lang="en-US" sz="2800" baseline="-25000" dirty="0" smtClean="0"/>
              <a:t>n</a:t>
            </a:r>
            <a:r>
              <a:rPr lang="en-US" sz="2800" dirty="0" smtClean="0"/>
              <a:t> = – 2</a:t>
            </a:r>
            <a:r>
              <a:rPr lang="en-US" sz="2800" baseline="30000" dirty="0" smtClean="0"/>
              <a:t>n</a:t>
            </a:r>
            <a:r>
              <a:rPr lang="en-US" sz="2800" dirty="0" smtClean="0"/>
              <a:t> + (2) 3</a:t>
            </a:r>
            <a:r>
              <a:rPr lang="en-US" sz="2800" baseline="30000" dirty="0" smtClean="0"/>
              <a:t>n</a:t>
            </a:r>
            <a:r>
              <a:rPr lang="en-US" sz="2800" dirty="0" smtClean="0"/>
              <a:t> + 1/2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Particular forms</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smtClean="0"/>
              <a:t>The first step is to determine the format of the particular solution.  Based on the right side of the recurrence equation.</a:t>
            </a:r>
          </a:p>
          <a:p>
            <a:endParaRPr lang="en-US" sz="2800" dirty="0"/>
          </a:p>
        </p:txBody>
      </p:sp>
      <p:graphicFrame>
        <p:nvGraphicFramePr>
          <p:cNvPr id="4" name="Table 3"/>
          <p:cNvGraphicFramePr>
            <a:graphicFrameLocks noGrp="1"/>
          </p:cNvGraphicFramePr>
          <p:nvPr/>
        </p:nvGraphicFramePr>
        <p:xfrm>
          <a:off x="533400" y="2286000"/>
          <a:ext cx="7937501" cy="3078480"/>
        </p:xfrm>
        <a:graphic>
          <a:graphicData uri="http://schemas.openxmlformats.org/drawingml/2006/table">
            <a:tbl>
              <a:tblPr firstRow="1" bandRow="1">
                <a:tableStyleId>{5C22544A-7EE6-4342-B048-85BDC9FD1C3A}</a:tableStyleId>
              </a:tblPr>
              <a:tblGrid>
                <a:gridCol w="19939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733801">
                  <a:extLst>
                    <a:ext uri="{9D8B030D-6E8A-4147-A177-3AD203B41FA5}">
                      <a16:colId xmlns:a16="http://schemas.microsoft.com/office/drawing/2014/main" val="20002"/>
                    </a:ext>
                  </a:extLst>
                </a:gridCol>
              </a:tblGrid>
              <a:tr h="370840">
                <a:tc>
                  <a:txBody>
                    <a:bodyPr/>
                    <a:lstStyle/>
                    <a:p>
                      <a:pPr algn="ctr"/>
                      <a:r>
                        <a:rPr lang="en-US" sz="2000" dirty="0" smtClean="0"/>
                        <a:t>RHS</a:t>
                      </a:r>
                      <a:endParaRPr lang="en-US" sz="2000" dirty="0"/>
                    </a:p>
                  </a:txBody>
                  <a:tcPr/>
                </a:tc>
                <a:tc>
                  <a:txBody>
                    <a:bodyPr/>
                    <a:lstStyle/>
                    <a:p>
                      <a:pPr algn="ctr"/>
                      <a:r>
                        <a:rPr lang="en-US" sz="2000" dirty="0" smtClean="0"/>
                        <a:t>Root of Char. Polynomial</a:t>
                      </a:r>
                      <a:endParaRPr lang="en-US" sz="2000" dirty="0"/>
                    </a:p>
                  </a:txBody>
                  <a:tcPr/>
                </a:tc>
                <a:tc>
                  <a:txBody>
                    <a:bodyPr/>
                    <a:lstStyle/>
                    <a:p>
                      <a:pPr algn="ctr"/>
                      <a:r>
                        <a:rPr lang="en-US" sz="2000" dirty="0" smtClean="0"/>
                        <a:t>Form of particular</a:t>
                      </a:r>
                      <a:r>
                        <a:rPr lang="en-US" sz="2000" baseline="0" dirty="0" smtClean="0"/>
                        <a:t> </a:t>
                      </a:r>
                      <a:r>
                        <a:rPr lang="en-US" sz="2000" baseline="0" dirty="0" err="1" smtClean="0"/>
                        <a:t>soln</a:t>
                      </a:r>
                      <a:endParaRPr lang="en-US" sz="2000" dirty="0"/>
                    </a:p>
                  </a:txBody>
                  <a:tcPr/>
                </a:tc>
                <a:extLst>
                  <a:ext uri="{0D108BD9-81ED-4DB2-BD59-A6C34878D82A}">
                    <a16:rowId xmlns:a16="http://schemas.microsoft.com/office/drawing/2014/main" val="10000"/>
                  </a:ext>
                </a:extLst>
              </a:tr>
              <a:tr h="370840">
                <a:tc>
                  <a:txBody>
                    <a:bodyPr/>
                    <a:lstStyle/>
                    <a:p>
                      <a:r>
                        <a:rPr lang="en-US" sz="2000" dirty="0" smtClean="0"/>
                        <a:t>Polynomial</a:t>
                      </a:r>
                      <a:endParaRPr lang="en-US" sz="2000" dirty="0"/>
                    </a:p>
                  </a:txBody>
                  <a:tcPr/>
                </a:tc>
                <a:tc>
                  <a:txBody>
                    <a:bodyPr/>
                    <a:lstStyle/>
                    <a:p>
                      <a:r>
                        <a:rPr lang="en-US" sz="2000" dirty="0" smtClean="0"/>
                        <a:t>1 is NOT a root</a:t>
                      </a:r>
                      <a:endParaRPr lang="en-US" sz="2000" dirty="0"/>
                    </a:p>
                  </a:txBody>
                  <a:tcPr/>
                </a:tc>
                <a:tc>
                  <a:txBody>
                    <a:bodyPr/>
                    <a:lstStyle/>
                    <a:p>
                      <a:r>
                        <a:rPr lang="en-US" sz="2000" dirty="0" smtClean="0"/>
                        <a:t>Polynomial</a:t>
                      </a:r>
                      <a:r>
                        <a:rPr lang="en-US" sz="2000" baseline="0" dirty="0" smtClean="0"/>
                        <a:t>  (of </a:t>
                      </a:r>
                      <a:r>
                        <a:rPr lang="en-US" sz="2000" dirty="0" smtClean="0"/>
                        <a:t>same degree)</a:t>
                      </a:r>
                      <a:endParaRPr lang="en-US" sz="2000" dirty="0"/>
                    </a:p>
                  </a:txBody>
                  <a:tcPr/>
                </a:tc>
                <a:extLst>
                  <a:ext uri="{0D108BD9-81ED-4DB2-BD59-A6C34878D82A}">
                    <a16:rowId xmlns:a16="http://schemas.microsoft.com/office/drawing/2014/main" val="10001"/>
                  </a:ext>
                </a:extLst>
              </a:tr>
              <a:tr h="370840">
                <a:tc>
                  <a:txBody>
                    <a:bodyPr/>
                    <a:lstStyle/>
                    <a:p>
                      <a:r>
                        <a:rPr lang="en-US" sz="2000" dirty="0" smtClean="0"/>
                        <a:t>Polynomial</a:t>
                      </a:r>
                      <a:endParaRPr lang="en-US" sz="2000" dirty="0"/>
                    </a:p>
                  </a:txBody>
                  <a:tcPr/>
                </a:tc>
                <a:tc>
                  <a:txBody>
                    <a:bodyPr/>
                    <a:lstStyle/>
                    <a:p>
                      <a:r>
                        <a:rPr lang="en-US" sz="2000" dirty="0" smtClean="0"/>
                        <a:t>1 is a root, r times</a:t>
                      </a:r>
                      <a:endParaRPr lang="en-US" sz="2000" dirty="0"/>
                    </a:p>
                  </a:txBody>
                  <a:tcPr/>
                </a:tc>
                <a:tc>
                  <a:txBody>
                    <a:bodyPr/>
                    <a:lstStyle/>
                    <a:p>
                      <a:r>
                        <a:rPr lang="en-US" sz="2000" dirty="0" smtClean="0"/>
                        <a:t>Polynomial</a:t>
                      </a:r>
                      <a:r>
                        <a:rPr lang="en-US" sz="2000" baseline="0" dirty="0" smtClean="0"/>
                        <a:t> * n</a:t>
                      </a:r>
                      <a:r>
                        <a:rPr lang="en-US" sz="2000" baseline="30000" dirty="0" smtClean="0"/>
                        <a:t>r</a:t>
                      </a:r>
                      <a:endParaRPr lang="en-US" sz="2000" baseline="30000" dirty="0"/>
                    </a:p>
                  </a:txBody>
                  <a:tcPr/>
                </a:tc>
                <a:extLst>
                  <a:ext uri="{0D108BD9-81ED-4DB2-BD59-A6C34878D82A}">
                    <a16:rowId xmlns:a16="http://schemas.microsoft.com/office/drawing/2014/main" val="10002"/>
                  </a:ext>
                </a:extLst>
              </a:tr>
              <a:tr h="370840">
                <a:tc>
                  <a:txBody>
                    <a:bodyPr/>
                    <a:lstStyle/>
                    <a:p>
                      <a:r>
                        <a:rPr lang="en-US" sz="2000" dirty="0" smtClean="0"/>
                        <a:t>k</a:t>
                      </a:r>
                      <a:r>
                        <a:rPr lang="en-US" sz="2000" baseline="0" dirty="0" smtClean="0"/>
                        <a:t> </a:t>
                      </a:r>
                      <a:r>
                        <a:rPr lang="en-US" sz="2000" baseline="0" dirty="0" err="1" smtClean="0"/>
                        <a:t>c</a:t>
                      </a:r>
                      <a:r>
                        <a:rPr lang="en-US" sz="2000" baseline="30000" dirty="0" err="1" smtClean="0"/>
                        <a:t>n</a:t>
                      </a:r>
                      <a:endParaRPr lang="en-US" sz="2000" dirty="0"/>
                    </a:p>
                  </a:txBody>
                  <a:tcPr/>
                </a:tc>
                <a:tc>
                  <a:txBody>
                    <a:bodyPr/>
                    <a:lstStyle/>
                    <a:p>
                      <a:r>
                        <a:rPr lang="en-US" sz="2000" dirty="0" smtClean="0"/>
                        <a:t>c is NOT a root</a:t>
                      </a:r>
                      <a:endParaRPr lang="en-US" sz="2000" dirty="0"/>
                    </a:p>
                  </a:txBody>
                  <a:tcPr/>
                </a:tc>
                <a:tc>
                  <a:txBody>
                    <a:bodyPr/>
                    <a:lstStyle/>
                    <a:p>
                      <a:r>
                        <a:rPr lang="en-US" sz="2000" baseline="0" dirty="0" smtClean="0"/>
                        <a:t>a </a:t>
                      </a:r>
                      <a:r>
                        <a:rPr lang="en-US" sz="2000" baseline="0" dirty="0" err="1" smtClean="0"/>
                        <a:t>c</a:t>
                      </a:r>
                      <a:r>
                        <a:rPr lang="en-US" sz="2000" baseline="30000" dirty="0" err="1" smtClean="0"/>
                        <a:t>n</a:t>
                      </a:r>
                      <a:endParaRPr lang="en-US" sz="20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a:t>
                      </a:r>
                      <a:r>
                        <a:rPr lang="en-US" sz="2000" baseline="0" dirty="0" smtClean="0"/>
                        <a:t> </a:t>
                      </a:r>
                      <a:r>
                        <a:rPr lang="en-US" sz="2000" baseline="0" dirty="0" err="1" smtClean="0"/>
                        <a:t>c</a:t>
                      </a:r>
                      <a:r>
                        <a:rPr lang="en-US" sz="2000" baseline="30000" dirty="0" err="1" smtClean="0"/>
                        <a:t>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 is a root, r times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t>a n</a:t>
                      </a:r>
                      <a:r>
                        <a:rPr lang="en-US" sz="2000" baseline="30000" dirty="0" smtClean="0"/>
                        <a:t>r</a:t>
                      </a:r>
                      <a:r>
                        <a:rPr lang="en-US" sz="2000" baseline="0" dirty="0" smtClean="0"/>
                        <a:t> </a:t>
                      </a:r>
                      <a:r>
                        <a:rPr lang="en-US" sz="2000" baseline="0" dirty="0" err="1" smtClean="0"/>
                        <a:t>c</a:t>
                      </a:r>
                      <a:r>
                        <a:rPr lang="en-US" sz="2000" baseline="30000" dirty="0" err="1" smtClean="0"/>
                        <a:t>n</a:t>
                      </a:r>
                      <a:endParaRPr lang="en-US" sz="2000" dirty="0" smtClean="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Polynomial * k</a:t>
                      </a:r>
                      <a:r>
                        <a:rPr lang="en-US" sz="2000" baseline="0" dirty="0" smtClean="0"/>
                        <a:t> </a:t>
                      </a:r>
                      <a:r>
                        <a:rPr lang="en-US" sz="2000" baseline="0" dirty="0" err="1" smtClean="0"/>
                        <a:t>c</a:t>
                      </a:r>
                      <a:r>
                        <a:rPr lang="en-US" sz="2000" baseline="30000" dirty="0" err="1" smtClean="0"/>
                        <a:t>n</a:t>
                      </a:r>
                      <a:endParaRPr lang="en-US" sz="2000" dirty="0" smtClean="0"/>
                    </a:p>
                  </a:txBody>
                  <a:tcPr/>
                </a:tc>
                <a:tc>
                  <a:txBody>
                    <a:bodyPr/>
                    <a:lstStyle/>
                    <a:p>
                      <a:r>
                        <a:rPr lang="en-US" sz="2000" dirty="0" smtClean="0"/>
                        <a:t>c is NOT a root</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Polynomial</a:t>
                      </a:r>
                      <a:r>
                        <a:rPr lang="en-US" sz="2000" baseline="0" dirty="0" smtClean="0"/>
                        <a:t> * </a:t>
                      </a:r>
                      <a:r>
                        <a:rPr lang="en-US" sz="2000" baseline="0" dirty="0" err="1" smtClean="0"/>
                        <a:t>c</a:t>
                      </a:r>
                      <a:r>
                        <a:rPr lang="en-US" sz="2000" baseline="30000" dirty="0" err="1" smtClean="0"/>
                        <a:t>n</a:t>
                      </a:r>
                      <a:endParaRPr lang="en-US" sz="2000" dirty="0" smtClean="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Polynomial * k</a:t>
                      </a:r>
                      <a:r>
                        <a:rPr lang="en-US" sz="2000" baseline="0" dirty="0" smtClean="0"/>
                        <a:t> </a:t>
                      </a:r>
                      <a:r>
                        <a:rPr lang="en-US" sz="2000" baseline="0" dirty="0" err="1" smtClean="0"/>
                        <a:t>c</a:t>
                      </a:r>
                      <a:r>
                        <a:rPr lang="en-US" sz="2000" baseline="30000" dirty="0" err="1" smtClean="0"/>
                        <a:t>n</a:t>
                      </a:r>
                      <a:endParaRPr lang="en-US" sz="2000" dirty="0" smtClean="0"/>
                    </a:p>
                  </a:txBody>
                  <a:tcPr/>
                </a:tc>
                <a:tc>
                  <a:txBody>
                    <a:bodyPr/>
                    <a:lstStyle/>
                    <a:p>
                      <a:r>
                        <a:rPr lang="en-US" sz="2000" dirty="0" smtClean="0"/>
                        <a:t>c is a root, r times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Polynomial * </a:t>
                      </a:r>
                      <a:r>
                        <a:rPr lang="en-US" sz="2000" baseline="0" dirty="0" smtClean="0"/>
                        <a:t>n</a:t>
                      </a:r>
                      <a:r>
                        <a:rPr lang="en-US" sz="2000" baseline="30000" dirty="0" smtClean="0"/>
                        <a:t>r</a:t>
                      </a:r>
                      <a:r>
                        <a:rPr lang="en-US" sz="2000" baseline="0" dirty="0" smtClean="0"/>
                        <a:t> </a:t>
                      </a:r>
                      <a:r>
                        <a:rPr lang="en-US" sz="2000" baseline="0" dirty="0" err="1" smtClean="0"/>
                        <a:t>c</a:t>
                      </a:r>
                      <a:r>
                        <a:rPr lang="en-US" sz="2000" baseline="30000" dirty="0" err="1" smtClean="0"/>
                        <a:t>n</a:t>
                      </a:r>
                      <a:endParaRPr lang="en-US" sz="2000" dirty="0" smtClean="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forms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200" dirty="0" smtClean="0"/>
          </a:p>
          <a:p>
            <a:r>
              <a:rPr lang="en-US" sz="2400" dirty="0" smtClean="0"/>
              <a:t>Special rule:  if 1 is a characteristic root, you need to multiply the particular form by n.  If 1 is a root of multiplicity r, multiply by n</a:t>
            </a:r>
            <a:r>
              <a:rPr lang="en-US" sz="2400" baseline="30000" dirty="0" smtClean="0"/>
              <a:t>r</a:t>
            </a:r>
            <a:r>
              <a:rPr lang="en-US" sz="2400" dirty="0" smtClean="0"/>
              <a:t>.</a:t>
            </a:r>
            <a:endParaRPr lang="en-US" sz="2400" dirty="0"/>
          </a:p>
        </p:txBody>
      </p:sp>
      <p:graphicFrame>
        <p:nvGraphicFramePr>
          <p:cNvPr id="4" name="Table 3"/>
          <p:cNvGraphicFramePr>
            <a:graphicFrameLocks noGrp="1"/>
          </p:cNvGraphicFramePr>
          <p:nvPr/>
        </p:nvGraphicFramePr>
        <p:xfrm>
          <a:off x="381000" y="1524000"/>
          <a:ext cx="8458200" cy="365760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70840">
                <a:tc>
                  <a:txBody>
                    <a:bodyPr/>
                    <a:lstStyle/>
                    <a:p>
                      <a:pPr algn="ctr"/>
                      <a:r>
                        <a:rPr lang="en-US" sz="2400" dirty="0" smtClean="0"/>
                        <a:t>RHS</a:t>
                      </a:r>
                      <a:endParaRPr lang="en-US" sz="2400" dirty="0"/>
                    </a:p>
                  </a:txBody>
                  <a:tcPr/>
                </a:tc>
                <a:tc>
                  <a:txBody>
                    <a:bodyPr/>
                    <a:lstStyle/>
                    <a:p>
                      <a:pPr algn="ctr"/>
                      <a:r>
                        <a:rPr lang="en-US" sz="2400" dirty="0" smtClean="0"/>
                        <a:t>Form of particular </a:t>
                      </a:r>
                      <a:r>
                        <a:rPr lang="en-US" sz="2400" dirty="0" err="1" smtClean="0"/>
                        <a:t>soln</a:t>
                      </a:r>
                      <a:endParaRPr lang="en-US" sz="2400" dirty="0"/>
                    </a:p>
                  </a:txBody>
                  <a:tcPr/>
                </a:tc>
                <a:extLst>
                  <a:ext uri="{0D108BD9-81ED-4DB2-BD59-A6C34878D82A}">
                    <a16:rowId xmlns:a16="http://schemas.microsoft.com/office/drawing/2014/main" val="10000"/>
                  </a:ext>
                </a:extLst>
              </a:tr>
              <a:tr h="370840">
                <a:tc>
                  <a:txBody>
                    <a:bodyPr/>
                    <a:lstStyle/>
                    <a:p>
                      <a:r>
                        <a:rPr lang="en-US" sz="2400" dirty="0" smtClean="0"/>
                        <a:t>7</a:t>
                      </a:r>
                      <a:endParaRPr lang="en-US" sz="2400" dirty="0"/>
                    </a:p>
                  </a:txBody>
                  <a:tcPr/>
                </a:tc>
                <a:tc>
                  <a:txBody>
                    <a:bodyPr/>
                    <a:lstStyle/>
                    <a:p>
                      <a:r>
                        <a:rPr lang="en-US" sz="2400" dirty="0" smtClean="0"/>
                        <a:t>c</a:t>
                      </a:r>
                      <a:endParaRPr lang="en-US" sz="2400" dirty="0"/>
                    </a:p>
                  </a:txBody>
                  <a:tcPr/>
                </a:tc>
                <a:extLst>
                  <a:ext uri="{0D108BD9-81ED-4DB2-BD59-A6C34878D82A}">
                    <a16:rowId xmlns:a16="http://schemas.microsoft.com/office/drawing/2014/main" val="10001"/>
                  </a:ext>
                </a:extLst>
              </a:tr>
              <a:tr h="370840">
                <a:tc>
                  <a:txBody>
                    <a:bodyPr/>
                    <a:lstStyle/>
                    <a:p>
                      <a:r>
                        <a:rPr lang="en-US" sz="2400" dirty="0" smtClean="0"/>
                        <a:t>5n</a:t>
                      </a:r>
                      <a:r>
                        <a:rPr lang="en-US" sz="2400" baseline="30000" dirty="0" smtClean="0"/>
                        <a:t>2</a:t>
                      </a:r>
                      <a:endParaRPr lang="en-US" sz="2400" baseline="30000" dirty="0"/>
                    </a:p>
                  </a:txBody>
                  <a:tcPr/>
                </a:tc>
                <a:tc>
                  <a:txBody>
                    <a:bodyPr/>
                    <a:lstStyle/>
                    <a:p>
                      <a:r>
                        <a:rPr lang="en-US" sz="2400" dirty="0" smtClean="0"/>
                        <a:t>an</a:t>
                      </a:r>
                      <a:r>
                        <a:rPr lang="en-US" sz="2400" baseline="30000" dirty="0" smtClean="0"/>
                        <a:t>2</a:t>
                      </a:r>
                      <a:r>
                        <a:rPr lang="en-US" sz="2400" dirty="0" smtClean="0"/>
                        <a:t> + </a:t>
                      </a:r>
                      <a:r>
                        <a:rPr lang="en-US" sz="2400" dirty="0" err="1" smtClean="0"/>
                        <a:t>bn</a:t>
                      </a:r>
                      <a:r>
                        <a:rPr lang="en-US" sz="2400" dirty="0" smtClean="0"/>
                        <a:t> + c</a:t>
                      </a:r>
                      <a:endParaRPr lang="en-US" sz="2400" dirty="0"/>
                    </a:p>
                  </a:txBody>
                  <a:tcPr/>
                </a:tc>
                <a:extLst>
                  <a:ext uri="{0D108BD9-81ED-4DB2-BD59-A6C34878D82A}">
                    <a16:rowId xmlns:a16="http://schemas.microsoft.com/office/drawing/2014/main" val="10002"/>
                  </a:ext>
                </a:extLst>
              </a:tr>
              <a:tr h="370840">
                <a:tc>
                  <a:txBody>
                    <a:bodyPr/>
                    <a:lstStyle/>
                    <a:p>
                      <a:r>
                        <a:rPr lang="en-US" sz="2400" dirty="0" smtClean="0"/>
                        <a:t>(18) 3</a:t>
                      </a:r>
                      <a:r>
                        <a:rPr lang="en-US" sz="2400" baseline="30000" dirty="0" smtClean="0"/>
                        <a:t>n</a:t>
                      </a:r>
                      <a:r>
                        <a:rPr lang="en-US" sz="2400" dirty="0" smtClean="0"/>
                        <a:t>, char roots</a:t>
                      </a:r>
                      <a:r>
                        <a:rPr lang="en-US" sz="2400" baseline="0" dirty="0" smtClean="0"/>
                        <a:t> are 5, 2</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 3</a:t>
                      </a:r>
                      <a:r>
                        <a:rPr lang="en-US" sz="2400" baseline="30000" dirty="0" smtClean="0"/>
                        <a:t>n</a:t>
                      </a:r>
                      <a:endParaRPr lang="en-US" sz="2400" dirty="0" smtClean="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(n+1) 3</a:t>
                      </a:r>
                      <a:r>
                        <a:rPr lang="en-US" sz="2400" baseline="30000" dirty="0" smtClean="0"/>
                        <a:t>n</a:t>
                      </a:r>
                      <a:r>
                        <a:rPr lang="en-US" sz="2400" dirty="0" smtClean="0"/>
                        <a:t>, char roots</a:t>
                      </a:r>
                      <a:r>
                        <a:rPr lang="en-US" sz="2400" baseline="0" dirty="0" smtClean="0"/>
                        <a:t> are 5, 2</a:t>
                      </a: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(an + b) 3</a:t>
                      </a:r>
                      <a:r>
                        <a:rPr lang="en-US" sz="2400" baseline="30000" dirty="0" smtClean="0"/>
                        <a:t>n</a:t>
                      </a:r>
                      <a:endParaRPr lang="en-US" sz="2400" dirty="0" smtClean="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(12) 3</a:t>
                      </a:r>
                      <a:r>
                        <a:rPr lang="en-US" sz="2400" baseline="30000" dirty="0" smtClean="0"/>
                        <a:t>n</a:t>
                      </a:r>
                      <a:r>
                        <a:rPr lang="en-US" sz="2400" dirty="0" smtClean="0"/>
                        <a:t>, char roots</a:t>
                      </a:r>
                      <a:r>
                        <a:rPr lang="en-US" sz="2400" baseline="0" dirty="0" smtClean="0"/>
                        <a:t> are 5, 3</a:t>
                      </a: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an 3</a:t>
                      </a:r>
                      <a:r>
                        <a:rPr lang="en-US" sz="2400" baseline="30000" dirty="0" smtClean="0"/>
                        <a:t>n</a:t>
                      </a:r>
                      <a:endParaRPr lang="en-US" sz="2400" dirty="0" smtClean="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(20) 3</a:t>
                      </a:r>
                      <a:r>
                        <a:rPr lang="en-US" sz="2400" baseline="30000" dirty="0" smtClean="0"/>
                        <a:t>n</a:t>
                      </a:r>
                      <a:r>
                        <a:rPr lang="en-US" sz="2400" dirty="0" smtClean="0"/>
                        <a:t>, char roots</a:t>
                      </a:r>
                      <a:r>
                        <a:rPr lang="en-US" sz="2400" baseline="0" dirty="0" smtClean="0"/>
                        <a:t> are 3, 3</a:t>
                      </a: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an</a:t>
                      </a:r>
                      <a:r>
                        <a:rPr lang="en-US" sz="2400" baseline="30000" dirty="0" smtClean="0"/>
                        <a:t>2</a:t>
                      </a:r>
                      <a:r>
                        <a:rPr lang="en-US" sz="2400" dirty="0" smtClean="0"/>
                        <a:t> 3</a:t>
                      </a:r>
                      <a:r>
                        <a:rPr lang="en-US" sz="2400" baseline="30000" dirty="0" smtClean="0"/>
                        <a:t>n</a:t>
                      </a:r>
                      <a:endParaRPr lang="en-US" sz="2400" dirty="0" smtClean="0"/>
                    </a:p>
                  </a:txBody>
                  <a:tcPr/>
                </a:tc>
                <a:extLst>
                  <a:ext uri="{0D108BD9-81ED-4DB2-BD59-A6C34878D82A}">
                    <a16:rowId xmlns:a16="http://schemas.microsoft.com/office/drawing/2014/main" val="10006"/>
                  </a:ext>
                </a:extLst>
              </a:tr>
              <a:tr h="370840">
                <a:tc>
                  <a:txBody>
                    <a:bodyPr/>
                    <a:lstStyle/>
                    <a:p>
                      <a:r>
                        <a:rPr lang="en-US" sz="2400" dirty="0" smtClean="0"/>
                        <a:t>(n+1) 2</a:t>
                      </a:r>
                      <a:r>
                        <a:rPr lang="en-US" sz="2400" baseline="30000" dirty="0" smtClean="0"/>
                        <a:t>n</a:t>
                      </a:r>
                      <a:r>
                        <a:rPr lang="en-US" sz="2400" dirty="0" smtClean="0"/>
                        <a:t>, char roots are 2, 2</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(an + b) n</a:t>
                      </a:r>
                      <a:r>
                        <a:rPr lang="en-US" sz="2400" baseline="30000" dirty="0" smtClean="0"/>
                        <a:t>2</a:t>
                      </a:r>
                      <a:r>
                        <a:rPr lang="en-US" sz="2400" dirty="0" smtClean="0"/>
                        <a:t> 2</a:t>
                      </a:r>
                      <a:r>
                        <a:rPr lang="en-US" sz="2400" baseline="30000" dirty="0" smtClean="0"/>
                        <a:t>n</a:t>
                      </a:r>
                      <a:endParaRPr lang="en-US" sz="2400" dirty="0" smtClean="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2800" dirty="0" smtClean="0"/>
              <a:t>	 a</a:t>
            </a:r>
            <a:r>
              <a:rPr lang="en-US" sz="2800" baseline="-25000" dirty="0" smtClean="0"/>
              <a:t>n</a:t>
            </a:r>
            <a:r>
              <a:rPr lang="en-US" sz="2800" dirty="0" smtClean="0"/>
              <a:t> + 5a</a:t>
            </a:r>
            <a:r>
              <a:rPr lang="en-US" sz="2800" baseline="-25000" dirty="0" smtClean="0"/>
              <a:t>n-1</a:t>
            </a:r>
            <a:r>
              <a:rPr lang="en-US" sz="2800" dirty="0" smtClean="0"/>
              <a:t> + 6a</a:t>
            </a:r>
            <a:r>
              <a:rPr lang="en-US" sz="2800" baseline="-25000" dirty="0" smtClean="0"/>
              <a:t>n-2</a:t>
            </a:r>
            <a:r>
              <a:rPr lang="en-US" sz="2800" dirty="0" smtClean="0"/>
              <a:t> = 42*4</a:t>
            </a:r>
            <a:r>
              <a:rPr lang="en-US" sz="2800" baseline="30000" dirty="0" smtClean="0"/>
              <a:t>n</a:t>
            </a:r>
            <a:r>
              <a:rPr lang="en-US" sz="2800" dirty="0" smtClean="0"/>
              <a:t>	a</a:t>
            </a:r>
            <a:r>
              <a:rPr lang="en-US" sz="2800" baseline="-25000" dirty="0" smtClean="0"/>
              <a:t>2</a:t>
            </a:r>
            <a:r>
              <a:rPr lang="en-US" sz="2800" dirty="0" smtClean="0"/>
              <a:t> = 278	a</a:t>
            </a:r>
            <a:r>
              <a:rPr lang="en-US" sz="2800" baseline="-25000" dirty="0" smtClean="0"/>
              <a:t>3</a:t>
            </a:r>
            <a:r>
              <a:rPr lang="en-US" sz="2800" dirty="0" smtClean="0"/>
              <a:t> = 962</a:t>
            </a:r>
          </a:p>
          <a:p>
            <a:r>
              <a:rPr lang="en-US" sz="2800" dirty="0" smtClean="0"/>
              <a:t>Form of particular solution is c*4</a:t>
            </a:r>
            <a:r>
              <a:rPr lang="en-US" sz="2800" baseline="30000" dirty="0" smtClean="0"/>
              <a:t>n</a:t>
            </a:r>
            <a:r>
              <a:rPr lang="en-US" sz="2800" dirty="0" smtClean="0"/>
              <a:t>.</a:t>
            </a:r>
          </a:p>
          <a:p>
            <a:r>
              <a:rPr lang="en-US" sz="2800" dirty="0" smtClean="0"/>
              <a:t>In this case, we have </a:t>
            </a:r>
          </a:p>
          <a:p>
            <a:pPr lvl="1">
              <a:buNone/>
            </a:pPr>
            <a:r>
              <a:rPr lang="en-US" sz="2400" dirty="0" smtClean="0"/>
              <a:t>a</a:t>
            </a:r>
            <a:r>
              <a:rPr lang="en-US" sz="2400" baseline="-25000" dirty="0" smtClean="0"/>
              <a:t>n</a:t>
            </a:r>
            <a:r>
              <a:rPr lang="en-US" sz="2400" dirty="0" smtClean="0"/>
              <a:t> = c * 4</a:t>
            </a:r>
            <a:r>
              <a:rPr lang="en-US" sz="2400" baseline="30000" dirty="0" smtClean="0"/>
              <a:t>n</a:t>
            </a:r>
            <a:r>
              <a:rPr lang="en-US" sz="2400" dirty="0" smtClean="0"/>
              <a:t>		a</a:t>
            </a:r>
            <a:r>
              <a:rPr lang="en-US" sz="2400" baseline="-25000" dirty="0" smtClean="0"/>
              <a:t>n-1</a:t>
            </a:r>
            <a:r>
              <a:rPr lang="en-US" sz="2400" dirty="0" smtClean="0"/>
              <a:t> = c * 4</a:t>
            </a:r>
            <a:r>
              <a:rPr lang="en-US" sz="2400" baseline="30000" dirty="0" smtClean="0"/>
              <a:t>n – 1		</a:t>
            </a:r>
            <a:r>
              <a:rPr lang="en-US" sz="2400" dirty="0" smtClean="0"/>
              <a:t>a</a:t>
            </a:r>
            <a:r>
              <a:rPr lang="en-US" sz="2400" baseline="-25000" dirty="0" smtClean="0"/>
              <a:t>n-2</a:t>
            </a:r>
            <a:r>
              <a:rPr lang="en-US" sz="2400" dirty="0" smtClean="0"/>
              <a:t> = c * 4</a:t>
            </a:r>
            <a:r>
              <a:rPr lang="en-US" sz="2400" baseline="30000" dirty="0" smtClean="0"/>
              <a:t>n – 2</a:t>
            </a:r>
            <a:endParaRPr lang="en-US" sz="2400" dirty="0" smtClean="0"/>
          </a:p>
          <a:p>
            <a:r>
              <a:rPr lang="en-US" sz="2800" dirty="0" smtClean="0"/>
              <a:t>Substitute into equation, to obtain:</a:t>
            </a:r>
          </a:p>
          <a:p>
            <a:pPr>
              <a:buNone/>
            </a:pPr>
            <a:r>
              <a:rPr lang="en-US" sz="2800" dirty="0" smtClean="0"/>
              <a:t>	(c * 4</a:t>
            </a:r>
            <a:r>
              <a:rPr lang="en-US" sz="2800" baseline="30000" dirty="0" smtClean="0"/>
              <a:t>n</a:t>
            </a:r>
            <a:r>
              <a:rPr lang="en-US" sz="2800" dirty="0" smtClean="0"/>
              <a:t>) + 5(c * 4</a:t>
            </a:r>
            <a:r>
              <a:rPr lang="en-US" sz="2800" baseline="30000" dirty="0" smtClean="0"/>
              <a:t>n – 1</a:t>
            </a:r>
            <a:r>
              <a:rPr lang="en-US" sz="2800" dirty="0" smtClean="0"/>
              <a:t>) + 6(c * 4</a:t>
            </a:r>
            <a:r>
              <a:rPr lang="en-US" sz="2800" baseline="30000" dirty="0" smtClean="0"/>
              <a:t>n – 2</a:t>
            </a:r>
            <a:r>
              <a:rPr lang="en-US" sz="2800" dirty="0" smtClean="0"/>
              <a:t>) = 42*4</a:t>
            </a:r>
            <a:r>
              <a:rPr lang="en-US" sz="2800" baseline="30000" dirty="0" smtClean="0"/>
              <a:t>n</a:t>
            </a:r>
            <a:endParaRPr lang="en-US" sz="2800" dirty="0" smtClean="0"/>
          </a:p>
          <a:p>
            <a:pPr>
              <a:buNone/>
            </a:pPr>
            <a:r>
              <a:rPr lang="en-US" sz="2800" dirty="0" smtClean="0"/>
              <a:t>	c * 4</a:t>
            </a:r>
            <a:r>
              <a:rPr lang="en-US" sz="2800" baseline="30000" dirty="0" smtClean="0"/>
              <a:t>n</a:t>
            </a:r>
            <a:r>
              <a:rPr lang="en-US" sz="2800" dirty="0" smtClean="0"/>
              <a:t> + (5/4)c * 4</a:t>
            </a:r>
            <a:r>
              <a:rPr lang="en-US" sz="2800" baseline="30000" dirty="0" smtClean="0"/>
              <a:t>n</a:t>
            </a:r>
            <a:r>
              <a:rPr lang="en-US" sz="2800" dirty="0" smtClean="0"/>
              <a:t> + 6/16c * 4</a:t>
            </a:r>
            <a:r>
              <a:rPr lang="en-US" sz="2800" baseline="30000" dirty="0" smtClean="0"/>
              <a:t>n</a:t>
            </a:r>
            <a:r>
              <a:rPr lang="en-US" sz="2800" dirty="0" smtClean="0"/>
              <a:t> = 42 *4</a:t>
            </a:r>
            <a:r>
              <a:rPr lang="en-US" sz="2800" baseline="30000" dirty="0" smtClean="0"/>
              <a:t>n</a:t>
            </a:r>
            <a:endParaRPr lang="en-US" sz="2800" dirty="0" smtClean="0"/>
          </a:p>
          <a:p>
            <a:pPr>
              <a:buNone/>
            </a:pPr>
            <a:r>
              <a:rPr lang="en-US" sz="2800" dirty="0" smtClean="0"/>
              <a:t>	c (1 + 5/4 + 3/8) = 42 </a:t>
            </a:r>
            <a:r>
              <a:rPr lang="en-US" sz="2800" dirty="0" smtClean="0">
                <a:sym typeface="Wingdings" pitchFamily="2" charset="2"/>
              </a:rPr>
              <a:t> c = 16</a:t>
            </a:r>
            <a:endParaRPr lang="en-US" sz="2800" dirty="0" smtClean="0"/>
          </a:p>
          <a:p>
            <a:r>
              <a:rPr lang="en-US" sz="2800" dirty="0" smtClean="0"/>
              <a:t>So, our particular solution is a</a:t>
            </a:r>
            <a:r>
              <a:rPr lang="en-US" sz="2800" baseline="-25000" dirty="0" smtClean="0"/>
              <a:t>n  </a:t>
            </a:r>
            <a:r>
              <a:rPr lang="en-US" sz="2800" dirty="0" smtClean="0"/>
              <a:t>= 16 * 4</a:t>
            </a:r>
            <a:r>
              <a:rPr lang="en-US" sz="2800" baseline="30000" dirty="0" smtClean="0"/>
              <a:t>n</a:t>
            </a:r>
            <a:r>
              <a:rPr lang="en-US" sz="2800"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2800" dirty="0" smtClean="0"/>
              <a:t>	a</a:t>
            </a:r>
            <a:r>
              <a:rPr lang="en-US" sz="2800" baseline="-25000" dirty="0" smtClean="0"/>
              <a:t>n</a:t>
            </a:r>
            <a:r>
              <a:rPr lang="en-US" sz="2800" dirty="0" smtClean="0"/>
              <a:t> + 5a</a:t>
            </a:r>
            <a:r>
              <a:rPr lang="en-US" sz="2800" baseline="-25000" dirty="0" smtClean="0"/>
              <a:t>n-1</a:t>
            </a:r>
            <a:r>
              <a:rPr lang="en-US" sz="2800" dirty="0" smtClean="0"/>
              <a:t> + 6a</a:t>
            </a:r>
            <a:r>
              <a:rPr lang="en-US" sz="2800" baseline="-25000" dirty="0" smtClean="0"/>
              <a:t>n-2</a:t>
            </a:r>
            <a:r>
              <a:rPr lang="en-US" sz="2800" dirty="0" smtClean="0"/>
              <a:t> = 42*4</a:t>
            </a:r>
            <a:r>
              <a:rPr lang="en-US" sz="2800" baseline="30000" dirty="0" smtClean="0"/>
              <a:t>n</a:t>
            </a:r>
            <a:r>
              <a:rPr lang="en-US" sz="2800" dirty="0" smtClean="0"/>
              <a:t>	a</a:t>
            </a:r>
            <a:r>
              <a:rPr lang="en-US" sz="2800" baseline="-25000" dirty="0" smtClean="0"/>
              <a:t>2</a:t>
            </a:r>
            <a:r>
              <a:rPr lang="en-US" sz="2800" dirty="0" smtClean="0"/>
              <a:t> = 278	a</a:t>
            </a:r>
            <a:r>
              <a:rPr lang="en-US" sz="2800" baseline="-25000" dirty="0" smtClean="0"/>
              <a:t>3</a:t>
            </a:r>
            <a:r>
              <a:rPr lang="en-US" sz="2800" dirty="0" smtClean="0"/>
              <a:t> = 962</a:t>
            </a:r>
          </a:p>
          <a:p>
            <a:r>
              <a:rPr lang="en-US" sz="2800" dirty="0" smtClean="0"/>
              <a:t>Next, we need homogeneous solution.</a:t>
            </a:r>
          </a:p>
          <a:p>
            <a:r>
              <a:rPr lang="en-US" sz="2800" dirty="0" smtClean="0"/>
              <a:t>Characteristic equation is x</a:t>
            </a:r>
            <a:r>
              <a:rPr lang="en-US" sz="2800" baseline="30000" dirty="0" smtClean="0"/>
              <a:t>2</a:t>
            </a:r>
            <a:r>
              <a:rPr lang="en-US" sz="2800" dirty="0" smtClean="0"/>
              <a:t> + 5x + 6 = 0.  Roots are   –2 and –3.</a:t>
            </a:r>
          </a:p>
          <a:p>
            <a:r>
              <a:rPr lang="en-US" sz="2800" dirty="0" smtClean="0"/>
              <a:t>Homogeneous solution has form c</a:t>
            </a:r>
            <a:r>
              <a:rPr lang="en-US" sz="2800" baseline="-25000" dirty="0" smtClean="0"/>
              <a:t>1</a:t>
            </a:r>
            <a:r>
              <a:rPr lang="en-US" sz="2800" dirty="0" smtClean="0"/>
              <a:t> (–2)</a:t>
            </a:r>
            <a:r>
              <a:rPr lang="en-US" sz="2800" baseline="30000" dirty="0" smtClean="0"/>
              <a:t>n</a:t>
            </a:r>
            <a:r>
              <a:rPr lang="en-US" sz="2800" dirty="0" smtClean="0"/>
              <a:t> + c</a:t>
            </a:r>
            <a:r>
              <a:rPr lang="en-US" sz="2800" baseline="-25000" dirty="0" smtClean="0"/>
              <a:t>2</a:t>
            </a:r>
            <a:r>
              <a:rPr lang="en-US" sz="2800" dirty="0" smtClean="0"/>
              <a:t> (–3)</a:t>
            </a:r>
            <a:r>
              <a:rPr lang="en-US" sz="2800" baseline="30000" dirty="0" smtClean="0"/>
              <a:t>n</a:t>
            </a:r>
            <a:r>
              <a:rPr lang="en-US" sz="2800" dirty="0" smtClean="0"/>
              <a:t>.</a:t>
            </a:r>
          </a:p>
          <a:p>
            <a:r>
              <a:rPr lang="en-US" sz="2800" dirty="0" smtClean="0"/>
              <a:t>Let’s add (particular) + (homogeneous):</a:t>
            </a:r>
          </a:p>
          <a:p>
            <a:pPr>
              <a:buNone/>
            </a:pPr>
            <a:r>
              <a:rPr lang="en-US" sz="2800" dirty="0" smtClean="0"/>
              <a:t>	 a</a:t>
            </a:r>
            <a:r>
              <a:rPr lang="en-US" sz="2800" baseline="-25000" dirty="0" smtClean="0"/>
              <a:t>n</a:t>
            </a:r>
            <a:r>
              <a:rPr lang="en-US" sz="2800" dirty="0" smtClean="0"/>
              <a:t> = c</a:t>
            </a:r>
            <a:r>
              <a:rPr lang="en-US" sz="2800" baseline="-25000" dirty="0" smtClean="0"/>
              <a:t>1</a:t>
            </a:r>
            <a:r>
              <a:rPr lang="en-US" sz="2800" dirty="0" smtClean="0"/>
              <a:t> (–2)</a:t>
            </a:r>
            <a:r>
              <a:rPr lang="en-US" sz="2800" baseline="30000" dirty="0" smtClean="0"/>
              <a:t>n</a:t>
            </a:r>
            <a:r>
              <a:rPr lang="en-US" sz="2800" dirty="0" smtClean="0"/>
              <a:t> + c</a:t>
            </a:r>
            <a:r>
              <a:rPr lang="en-US" sz="2800" baseline="-25000" dirty="0" smtClean="0"/>
              <a:t>2</a:t>
            </a:r>
            <a:r>
              <a:rPr lang="en-US" sz="2800" dirty="0" smtClean="0"/>
              <a:t> (–3)</a:t>
            </a:r>
            <a:r>
              <a:rPr lang="en-US" sz="2800" baseline="30000" dirty="0" smtClean="0"/>
              <a:t>n</a:t>
            </a:r>
            <a:r>
              <a:rPr lang="en-US" sz="2800" dirty="0" smtClean="0"/>
              <a:t> + 16*4</a:t>
            </a:r>
            <a:r>
              <a:rPr lang="en-US" sz="2800" baseline="30000" dirty="0" smtClean="0"/>
              <a:t>n</a:t>
            </a:r>
          </a:p>
          <a:p>
            <a:r>
              <a:rPr lang="en-US" sz="2800" dirty="0" smtClean="0"/>
              <a:t>Use base cases to determine values of c</a:t>
            </a:r>
            <a:r>
              <a:rPr lang="en-US" sz="2800" baseline="-25000" dirty="0" smtClean="0"/>
              <a:t>1</a:t>
            </a:r>
            <a:r>
              <a:rPr lang="en-US" sz="2800" dirty="0" smtClean="0"/>
              <a:t> and c</a:t>
            </a:r>
            <a:r>
              <a:rPr lang="en-US" sz="2800" baseline="-25000" dirty="0" smtClean="0"/>
              <a:t>2</a:t>
            </a:r>
            <a:r>
              <a:rPr lang="en-US" sz="2800" dirty="0" smtClean="0"/>
              <a:t>.</a:t>
            </a:r>
          </a:p>
          <a:p>
            <a:r>
              <a:rPr lang="en-US" sz="2800" dirty="0" smtClean="0"/>
              <a:t>It turns out c</a:t>
            </a:r>
            <a:r>
              <a:rPr lang="en-US" sz="2800" baseline="-25000" dirty="0" smtClean="0"/>
              <a:t>1</a:t>
            </a:r>
            <a:r>
              <a:rPr lang="en-US" sz="2800" dirty="0" smtClean="0"/>
              <a:t> = 1 and c</a:t>
            </a:r>
            <a:r>
              <a:rPr lang="en-US" sz="2800" baseline="-25000" dirty="0" smtClean="0"/>
              <a:t>2</a:t>
            </a:r>
            <a:r>
              <a:rPr lang="en-US" sz="2800" dirty="0" smtClean="0"/>
              <a:t> = 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2800" dirty="0" smtClean="0"/>
              <a:t>		a</a:t>
            </a:r>
            <a:r>
              <a:rPr lang="en-US" sz="2800" baseline="-25000" dirty="0" smtClean="0"/>
              <a:t>n</a:t>
            </a:r>
            <a:r>
              <a:rPr lang="en-US" sz="2800" dirty="0" smtClean="0"/>
              <a:t> – a</a:t>
            </a:r>
            <a:r>
              <a:rPr lang="en-US" sz="2800" baseline="-25000" dirty="0" smtClean="0"/>
              <a:t>n-1</a:t>
            </a:r>
            <a:r>
              <a:rPr lang="en-US" sz="2800" dirty="0" smtClean="0"/>
              <a:t> = 2n – 2 		a</a:t>
            </a:r>
            <a:r>
              <a:rPr lang="en-US" sz="2800" baseline="-25000" dirty="0" smtClean="0"/>
              <a:t>2</a:t>
            </a:r>
            <a:r>
              <a:rPr lang="en-US" sz="2800" dirty="0" smtClean="0"/>
              <a:t> = 4</a:t>
            </a:r>
          </a:p>
          <a:p>
            <a:r>
              <a:rPr lang="en-US" sz="2800" dirty="0" smtClean="0"/>
              <a:t>The RHS is 2n – 2, so ordinarily this means the form of the particular solution is (an + b).  However, 1 is a characteristic root, so need to multiply by n.</a:t>
            </a:r>
          </a:p>
          <a:p>
            <a:r>
              <a:rPr lang="en-US" sz="2800" dirty="0" smtClean="0"/>
              <a:t>This means a</a:t>
            </a:r>
            <a:r>
              <a:rPr lang="en-US" sz="2800" baseline="-25000" dirty="0" smtClean="0"/>
              <a:t>n</a:t>
            </a:r>
            <a:r>
              <a:rPr lang="en-US" sz="2800" dirty="0" smtClean="0"/>
              <a:t> = an</a:t>
            </a:r>
            <a:r>
              <a:rPr lang="en-US" sz="2800" baseline="30000" dirty="0" smtClean="0"/>
              <a:t>2</a:t>
            </a:r>
            <a:r>
              <a:rPr lang="en-US" sz="2800" dirty="0" smtClean="0"/>
              <a:t> + </a:t>
            </a:r>
            <a:r>
              <a:rPr lang="en-US" sz="2800" dirty="0" err="1" smtClean="0"/>
              <a:t>bn</a:t>
            </a:r>
            <a:r>
              <a:rPr lang="en-US" sz="2800" dirty="0" smtClean="0"/>
              <a:t>, and a</a:t>
            </a:r>
            <a:r>
              <a:rPr lang="en-US" sz="2800" baseline="-25000" dirty="0" smtClean="0"/>
              <a:t>n-1</a:t>
            </a:r>
            <a:r>
              <a:rPr lang="en-US" sz="2800" dirty="0" smtClean="0"/>
              <a:t> = a(n–1)</a:t>
            </a:r>
            <a:r>
              <a:rPr lang="en-US" sz="2800" baseline="30000" dirty="0" smtClean="0"/>
              <a:t>2</a:t>
            </a:r>
            <a:r>
              <a:rPr lang="en-US" sz="2800" dirty="0" smtClean="0"/>
              <a:t> + b(n–1)</a:t>
            </a:r>
          </a:p>
          <a:p>
            <a:r>
              <a:rPr lang="en-US" sz="2800" dirty="0" smtClean="0"/>
              <a:t>Rewrite equation:</a:t>
            </a:r>
          </a:p>
          <a:p>
            <a:pPr>
              <a:buNone/>
            </a:pPr>
            <a:r>
              <a:rPr lang="en-US" sz="2800" dirty="0" smtClean="0"/>
              <a:t>	(an</a:t>
            </a:r>
            <a:r>
              <a:rPr lang="en-US" sz="2800" baseline="30000" dirty="0" smtClean="0"/>
              <a:t>2</a:t>
            </a:r>
            <a:r>
              <a:rPr lang="en-US" sz="2800" dirty="0" smtClean="0"/>
              <a:t>+bn) – (a(n – 1)</a:t>
            </a:r>
            <a:r>
              <a:rPr lang="en-US" sz="2800" baseline="30000" dirty="0" smtClean="0"/>
              <a:t>2</a:t>
            </a:r>
            <a:r>
              <a:rPr lang="en-US" sz="2800" dirty="0" smtClean="0"/>
              <a:t>+b(n – 1)) = 2n – 2</a:t>
            </a:r>
          </a:p>
          <a:p>
            <a:pPr>
              <a:buNone/>
            </a:pPr>
            <a:r>
              <a:rPr lang="en-US" sz="2800" dirty="0" smtClean="0"/>
              <a:t>	2an – a + b = 2n – 2 </a:t>
            </a:r>
          </a:p>
          <a:p>
            <a:pPr>
              <a:buNone/>
            </a:pPr>
            <a:r>
              <a:rPr lang="en-US" sz="2800" dirty="0" smtClean="0"/>
              <a:t>	</a:t>
            </a:r>
            <a:r>
              <a:rPr lang="en-US" sz="2800" dirty="0" smtClean="0">
                <a:sym typeface="Wingdings" pitchFamily="2" charset="2"/>
              </a:rPr>
              <a:t> 2a = 2, and (–a + b) = –2  a = 1 and b = –1</a:t>
            </a:r>
            <a:endParaRPr lang="en-US" sz="2800" dirty="0" smtClean="0"/>
          </a:p>
          <a:p>
            <a:r>
              <a:rPr lang="en-US" sz="2800" dirty="0" smtClean="0"/>
              <a:t>This means our particular solution is a</a:t>
            </a:r>
            <a:r>
              <a:rPr lang="en-US" sz="2800" baseline="-25000" dirty="0" smtClean="0"/>
              <a:t>n</a:t>
            </a:r>
            <a:r>
              <a:rPr lang="en-US" sz="2800" dirty="0" smtClean="0"/>
              <a:t> = n</a:t>
            </a:r>
            <a:r>
              <a:rPr lang="en-US" sz="2800" baseline="30000" dirty="0" smtClean="0"/>
              <a:t>2</a:t>
            </a:r>
            <a:r>
              <a:rPr lang="en-US" sz="2800" dirty="0" smtClean="0"/>
              <a:t> – n.</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pPr>
              <a:buNone/>
            </a:pPr>
            <a:r>
              <a:rPr lang="en-US" sz="2800" dirty="0" smtClean="0"/>
              <a:t>		a</a:t>
            </a:r>
            <a:r>
              <a:rPr lang="en-US" sz="2800" baseline="-25000" dirty="0" smtClean="0"/>
              <a:t>n</a:t>
            </a:r>
            <a:r>
              <a:rPr lang="en-US" sz="2800" dirty="0" smtClean="0"/>
              <a:t> – a</a:t>
            </a:r>
            <a:r>
              <a:rPr lang="en-US" sz="2800" baseline="-25000" dirty="0" smtClean="0"/>
              <a:t>n-1</a:t>
            </a:r>
            <a:r>
              <a:rPr lang="en-US" sz="2800" dirty="0" smtClean="0"/>
              <a:t> = 2n – 2 		a</a:t>
            </a:r>
            <a:r>
              <a:rPr lang="en-US" sz="2800" baseline="-25000" dirty="0" smtClean="0"/>
              <a:t>2</a:t>
            </a:r>
            <a:r>
              <a:rPr lang="en-US" sz="2800" dirty="0" smtClean="0"/>
              <a:t> = 4</a:t>
            </a:r>
          </a:p>
          <a:p>
            <a:r>
              <a:rPr lang="en-US" sz="2800" dirty="0" smtClean="0"/>
              <a:t>Now we need a homogeneous solution.</a:t>
            </a:r>
          </a:p>
          <a:p>
            <a:pPr>
              <a:buNone/>
            </a:pPr>
            <a:r>
              <a:rPr lang="en-US" sz="2800" dirty="0" smtClean="0"/>
              <a:t>	x – 1 = 0 </a:t>
            </a:r>
            <a:r>
              <a:rPr lang="en-US" sz="2800" dirty="0" smtClean="0">
                <a:sym typeface="Wingdings" pitchFamily="2" charset="2"/>
              </a:rPr>
              <a:t> x = 1</a:t>
            </a:r>
            <a:endParaRPr lang="en-US" sz="2800" dirty="0" smtClean="0"/>
          </a:p>
          <a:p>
            <a:r>
              <a:rPr lang="en-US" sz="2800" dirty="0" smtClean="0"/>
              <a:t>Its general form is c*1</a:t>
            </a:r>
            <a:r>
              <a:rPr lang="en-US" sz="2800" baseline="30000" dirty="0" smtClean="0"/>
              <a:t>n</a:t>
            </a:r>
            <a:r>
              <a:rPr lang="en-US" sz="2800" dirty="0" smtClean="0"/>
              <a:t> or simply c.</a:t>
            </a:r>
          </a:p>
          <a:p>
            <a:r>
              <a:rPr lang="en-US" sz="2800" dirty="0" smtClean="0"/>
              <a:t>To solve for c, we need (particular) + (homogeneous)</a:t>
            </a:r>
          </a:p>
          <a:p>
            <a:pPr>
              <a:buNone/>
            </a:pPr>
            <a:r>
              <a:rPr lang="en-US" sz="2800" dirty="0" smtClean="0"/>
              <a:t>	 a</a:t>
            </a:r>
            <a:r>
              <a:rPr lang="en-US" sz="2800" baseline="-25000" dirty="0" smtClean="0"/>
              <a:t>n</a:t>
            </a:r>
            <a:r>
              <a:rPr lang="en-US" sz="2800" dirty="0" smtClean="0"/>
              <a:t> = n</a:t>
            </a:r>
            <a:r>
              <a:rPr lang="en-US" sz="2800" baseline="30000" dirty="0" smtClean="0"/>
              <a:t>2</a:t>
            </a:r>
            <a:r>
              <a:rPr lang="en-US" sz="2800" dirty="0" smtClean="0"/>
              <a:t> – n + c</a:t>
            </a:r>
          </a:p>
          <a:p>
            <a:r>
              <a:rPr lang="en-US" sz="2800" dirty="0" smtClean="0"/>
              <a:t>Substitute a</a:t>
            </a:r>
            <a:r>
              <a:rPr lang="en-US" sz="2800" baseline="-25000" dirty="0" smtClean="0"/>
              <a:t>2</a:t>
            </a:r>
            <a:r>
              <a:rPr lang="en-US" sz="2800" dirty="0" smtClean="0"/>
              <a:t> = 4, and we obtain 4 = 2</a:t>
            </a:r>
            <a:r>
              <a:rPr lang="en-US" sz="2800" baseline="30000" dirty="0" smtClean="0"/>
              <a:t>2</a:t>
            </a:r>
            <a:r>
              <a:rPr lang="en-US" sz="2800" dirty="0" smtClean="0"/>
              <a:t> – 2 + c       </a:t>
            </a:r>
          </a:p>
          <a:p>
            <a:r>
              <a:rPr lang="en-US" sz="2800" dirty="0" smtClean="0"/>
              <a:t>c = 2, so our total solution is a</a:t>
            </a:r>
            <a:r>
              <a:rPr lang="en-US" sz="2800" baseline="-25000" dirty="0" smtClean="0"/>
              <a:t>n</a:t>
            </a:r>
            <a:r>
              <a:rPr lang="en-US" sz="2800" dirty="0" smtClean="0"/>
              <a:t> = n</a:t>
            </a:r>
            <a:r>
              <a:rPr lang="en-US" sz="2800" baseline="30000" dirty="0" smtClean="0"/>
              <a:t>2</a:t>
            </a:r>
            <a:r>
              <a:rPr lang="en-US" sz="2800" dirty="0" smtClean="0"/>
              <a:t> – n + 2.</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2800" dirty="0" smtClean="0"/>
              <a:t>A function that calls itself</a:t>
            </a:r>
          </a:p>
          <a:p>
            <a:r>
              <a:rPr lang="en-US" sz="2800" dirty="0" smtClean="0"/>
              <a:t>To make it work, there should also be a base case to exit the recursion.</a:t>
            </a:r>
          </a:p>
          <a:p>
            <a:r>
              <a:rPr lang="en-US" sz="2800" dirty="0" smtClean="0"/>
              <a:t>Factorial</a:t>
            </a:r>
          </a:p>
          <a:p>
            <a:pPr lvl="1"/>
            <a:r>
              <a:rPr lang="en-US" sz="2400" dirty="0" smtClean="0"/>
              <a:t>fact(0) = 1</a:t>
            </a:r>
          </a:p>
          <a:p>
            <a:pPr lvl="1"/>
            <a:r>
              <a:rPr lang="en-US" sz="2400" dirty="0" smtClean="0"/>
              <a:t>fact(n) = n * fact(n – 1)  for n </a:t>
            </a:r>
            <a:r>
              <a:rPr lang="en-US" sz="2400" dirty="0" smtClean="0">
                <a:sym typeface="Symbol"/>
              </a:rPr>
              <a:t> 1</a:t>
            </a:r>
          </a:p>
          <a:p>
            <a:r>
              <a:rPr lang="en-US" sz="2800" dirty="0" smtClean="0">
                <a:sym typeface="Symbol"/>
              </a:rPr>
              <a:t>Fibonacci</a:t>
            </a:r>
          </a:p>
          <a:p>
            <a:pPr lvl="1"/>
            <a:r>
              <a:rPr lang="en-US" sz="2400" dirty="0">
                <a:sym typeface="Symbol"/>
              </a:rPr>
              <a:t>F</a:t>
            </a:r>
            <a:r>
              <a:rPr lang="en-US" sz="2400" dirty="0" smtClean="0">
                <a:sym typeface="Symbol"/>
              </a:rPr>
              <a:t>(1) = 1, and </a:t>
            </a:r>
            <a:r>
              <a:rPr lang="en-US" sz="2400" dirty="0">
                <a:sym typeface="Symbol"/>
              </a:rPr>
              <a:t>F</a:t>
            </a:r>
            <a:r>
              <a:rPr lang="en-US" sz="2400" dirty="0" smtClean="0">
                <a:sym typeface="Symbol"/>
              </a:rPr>
              <a:t>(2) = 1</a:t>
            </a:r>
          </a:p>
          <a:p>
            <a:pPr lvl="1"/>
            <a:r>
              <a:rPr lang="en-US" sz="2400" dirty="0">
                <a:sym typeface="Symbol"/>
              </a:rPr>
              <a:t>F</a:t>
            </a:r>
            <a:r>
              <a:rPr lang="en-US" sz="2400" dirty="0" smtClean="0">
                <a:sym typeface="Symbol"/>
              </a:rPr>
              <a:t>(n) = </a:t>
            </a:r>
            <a:r>
              <a:rPr lang="en-US" sz="2400" dirty="0">
                <a:sym typeface="Symbol"/>
              </a:rPr>
              <a:t>F</a:t>
            </a:r>
            <a:r>
              <a:rPr lang="en-US" sz="2400" dirty="0" smtClean="0">
                <a:sym typeface="Symbol"/>
              </a:rPr>
              <a:t>(n – 1) + </a:t>
            </a:r>
            <a:r>
              <a:rPr lang="en-US" sz="2400" dirty="0">
                <a:sym typeface="Symbol"/>
              </a:rPr>
              <a:t>F</a:t>
            </a:r>
            <a:r>
              <a:rPr lang="en-US" sz="2400" dirty="0" smtClean="0">
                <a:sym typeface="Symbol"/>
              </a:rPr>
              <a:t>(n – 2)  for n  3</a:t>
            </a:r>
          </a:p>
          <a:p>
            <a:pPr lvl="1"/>
            <a:r>
              <a:rPr lang="en-US" sz="2400" dirty="0" smtClean="0">
                <a:sym typeface="Symbol"/>
              </a:rPr>
              <a:t>Question:  Can you write a formula for F(n+4) in terms of just F(n) and F(n+1)?</a:t>
            </a: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smtClean="0"/>
              <a:t>The “nine rings puzzle” is an ancient Chinese game.  The goal is to remove 9 rings from a handle according to certain rules.  The problem can generalize to n rings.</a:t>
            </a:r>
          </a:p>
          <a:p>
            <a:r>
              <a:rPr lang="en-US" sz="2400" dirty="0" smtClean="0"/>
              <a:t>The puzzle asks:  how many moves are necessary, in terms of n, the initial number of rings?  The various solutions are 1, 2, 5, 10, 21, 42,…  The current number equals the previous number plus twice the number before that, plus 1.</a:t>
            </a:r>
          </a:p>
          <a:p>
            <a:pPr marL="457200" indent="-457200">
              <a:buFont typeface="+mj-lt"/>
              <a:buAutoNum type="arabicPeriod"/>
            </a:pPr>
            <a:r>
              <a:rPr lang="en-US" sz="2400" dirty="0" smtClean="0"/>
              <a:t>Write this sequence as a recurrence relation.  Use the first two terms as base cases, a</a:t>
            </a:r>
            <a:r>
              <a:rPr lang="en-US" sz="2400" baseline="-25000" dirty="0" smtClean="0"/>
              <a:t>1</a:t>
            </a:r>
            <a:r>
              <a:rPr lang="en-US" sz="2400" dirty="0" smtClean="0"/>
              <a:t> = 1 and a</a:t>
            </a:r>
            <a:r>
              <a:rPr lang="en-US" sz="2400" baseline="-25000" dirty="0" smtClean="0"/>
              <a:t>2</a:t>
            </a:r>
            <a:r>
              <a:rPr lang="en-US" sz="2400" dirty="0" smtClean="0"/>
              <a:t> = 2.</a:t>
            </a:r>
          </a:p>
          <a:p>
            <a:pPr marL="457200" indent="-457200">
              <a:buFont typeface="+mj-lt"/>
              <a:buAutoNum type="arabicPeriod"/>
            </a:pPr>
            <a:r>
              <a:rPr lang="en-US" sz="2400" dirty="0" smtClean="0"/>
              <a:t>Solve the recurrence.</a:t>
            </a:r>
          </a:p>
          <a:p>
            <a:pPr marL="457200" indent="-457200">
              <a:buFont typeface="+mj-lt"/>
              <a:buAutoNum type="arabicPeriod"/>
            </a:pPr>
            <a:r>
              <a:rPr lang="en-US" sz="2400" dirty="0" smtClean="0"/>
              <a:t>Briefly check your solution by verifying a</a:t>
            </a:r>
            <a:r>
              <a:rPr lang="en-US" sz="2400" baseline="-25000" dirty="0" smtClean="0"/>
              <a:t>3</a:t>
            </a:r>
            <a:r>
              <a:rPr lang="en-US" sz="2400" dirty="0" smtClean="0"/>
              <a:t> is computed correctly by your explicit solution.</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normAutofit/>
          </a:bodyPr>
          <a:lstStyle/>
          <a:p>
            <a:r>
              <a:rPr lang="en-US" sz="2800" dirty="0" err="1" smtClean="0"/>
              <a:t>Chebyshev</a:t>
            </a:r>
            <a:r>
              <a:rPr lang="en-US" sz="2800" dirty="0" smtClean="0"/>
              <a:t> (</a:t>
            </a:r>
            <a:r>
              <a:rPr lang="ru-RU" sz="2800" dirty="0" smtClean="0"/>
              <a:t>Чебышёв</a:t>
            </a:r>
            <a:r>
              <a:rPr lang="en-US" sz="2800" dirty="0" smtClean="0"/>
              <a:t>) polynomials</a:t>
            </a:r>
          </a:p>
          <a:p>
            <a:pPr lvl="1"/>
            <a:r>
              <a:rPr lang="en-US" sz="2400" dirty="0" smtClean="0"/>
              <a:t>T</a:t>
            </a:r>
            <a:r>
              <a:rPr lang="en-US" sz="2400" baseline="-25000" dirty="0" smtClean="0"/>
              <a:t>0</a:t>
            </a:r>
            <a:r>
              <a:rPr lang="en-US" sz="2400" dirty="0" smtClean="0"/>
              <a:t>(x) = 1</a:t>
            </a:r>
          </a:p>
          <a:p>
            <a:pPr lvl="1"/>
            <a:r>
              <a:rPr lang="en-US" sz="2400" dirty="0" smtClean="0"/>
              <a:t>T</a:t>
            </a:r>
            <a:r>
              <a:rPr lang="en-US" sz="2400" baseline="-25000" dirty="0" smtClean="0"/>
              <a:t>1</a:t>
            </a:r>
            <a:r>
              <a:rPr lang="en-US" sz="2400" dirty="0" smtClean="0"/>
              <a:t>(x) = x</a:t>
            </a:r>
          </a:p>
          <a:p>
            <a:pPr lvl="1"/>
            <a:r>
              <a:rPr lang="en-US" sz="2400" dirty="0" err="1" smtClean="0"/>
              <a:t>T</a:t>
            </a:r>
            <a:r>
              <a:rPr lang="en-US" sz="2400" baseline="-25000" dirty="0" err="1" smtClean="0"/>
              <a:t>n</a:t>
            </a:r>
            <a:r>
              <a:rPr lang="en-US" sz="2400" dirty="0" smtClean="0"/>
              <a:t>(x) = 2x T</a:t>
            </a:r>
            <a:r>
              <a:rPr lang="en-US" sz="2400" baseline="-25000" dirty="0" smtClean="0"/>
              <a:t>n–1 </a:t>
            </a:r>
            <a:r>
              <a:rPr lang="en-US" sz="2400" dirty="0" smtClean="0"/>
              <a:t>(x) – T</a:t>
            </a:r>
            <a:r>
              <a:rPr lang="en-US" sz="2400" baseline="-25000" dirty="0" smtClean="0"/>
              <a:t>n–2 </a:t>
            </a:r>
            <a:r>
              <a:rPr lang="en-US" sz="2400" dirty="0" smtClean="0"/>
              <a:t>(x)</a:t>
            </a:r>
          </a:p>
          <a:p>
            <a:r>
              <a:rPr lang="en-US" sz="2800" dirty="0" smtClean="0"/>
              <a:t>Pascal’s triangle / binomial coefficients</a:t>
            </a:r>
          </a:p>
          <a:p>
            <a:pPr lvl="1"/>
            <a:r>
              <a:rPr lang="en-US" sz="2400" dirty="0" smtClean="0"/>
              <a:t>How should we define this one?</a:t>
            </a:r>
          </a:p>
        </p:txBody>
      </p:sp>
      <p:graphicFrame>
        <p:nvGraphicFramePr>
          <p:cNvPr id="4" name="Table 3"/>
          <p:cNvGraphicFramePr>
            <a:graphicFrameLocks noGrp="1"/>
          </p:cNvGraphicFramePr>
          <p:nvPr/>
        </p:nvGraphicFramePr>
        <p:xfrm>
          <a:off x="2438400" y="4419600"/>
          <a:ext cx="3946840" cy="2225040"/>
        </p:xfrm>
        <a:graphic>
          <a:graphicData uri="http://schemas.openxmlformats.org/drawingml/2006/table">
            <a:tbl>
              <a:tblPr firstRow="1" bandRow="1">
                <a:tableStyleId>{5C22544A-7EE6-4342-B048-85BDC9FD1C3A}</a:tableStyleId>
              </a:tblPr>
              <a:tblGrid>
                <a:gridCol w="690880">
                  <a:extLst>
                    <a:ext uri="{9D8B030D-6E8A-4147-A177-3AD203B41FA5}">
                      <a16:colId xmlns:a16="http://schemas.microsoft.com/office/drawing/2014/main" val="20000"/>
                    </a:ext>
                  </a:extLst>
                </a:gridCol>
                <a:gridCol w="651192">
                  <a:extLst>
                    <a:ext uri="{9D8B030D-6E8A-4147-A177-3AD203B41FA5}">
                      <a16:colId xmlns:a16="http://schemas.microsoft.com/office/drawing/2014/main" val="20001"/>
                    </a:ext>
                  </a:extLst>
                </a:gridCol>
                <a:gridCol w="651192">
                  <a:extLst>
                    <a:ext uri="{9D8B030D-6E8A-4147-A177-3AD203B41FA5}">
                      <a16:colId xmlns:a16="http://schemas.microsoft.com/office/drawing/2014/main" val="20002"/>
                    </a:ext>
                  </a:extLst>
                </a:gridCol>
                <a:gridCol w="651192">
                  <a:extLst>
                    <a:ext uri="{9D8B030D-6E8A-4147-A177-3AD203B41FA5}">
                      <a16:colId xmlns:a16="http://schemas.microsoft.com/office/drawing/2014/main" val="20003"/>
                    </a:ext>
                  </a:extLst>
                </a:gridCol>
                <a:gridCol w="651192">
                  <a:extLst>
                    <a:ext uri="{9D8B030D-6E8A-4147-A177-3AD203B41FA5}">
                      <a16:colId xmlns:a16="http://schemas.microsoft.com/office/drawing/2014/main" val="20004"/>
                    </a:ext>
                  </a:extLst>
                </a:gridCol>
                <a:gridCol w="651192">
                  <a:extLst>
                    <a:ext uri="{9D8B030D-6E8A-4147-A177-3AD203B41FA5}">
                      <a16:colId xmlns:a16="http://schemas.microsoft.com/office/drawing/2014/main" val="20005"/>
                    </a:ext>
                  </a:extLst>
                </a:gridCol>
              </a:tblGrid>
              <a:tr h="370840">
                <a:tc>
                  <a:txBody>
                    <a:bodyPr/>
                    <a:lstStyle/>
                    <a:p>
                      <a:pPr algn="ctr"/>
                      <a:endParaRPr lang="en-US" dirty="0"/>
                    </a:p>
                  </a:txBody>
                  <a:tcPr/>
                </a:tc>
                <a:tc>
                  <a:txBody>
                    <a:bodyPr/>
                    <a:lstStyle/>
                    <a:p>
                      <a:pPr algn="ctr"/>
                      <a:r>
                        <a:rPr lang="en-US" dirty="0" smtClean="0"/>
                        <a:t>r = 0</a:t>
                      </a:r>
                      <a:endParaRPr lang="en-US" dirty="0"/>
                    </a:p>
                  </a:txBody>
                  <a:tcPr/>
                </a:tc>
                <a:tc>
                  <a:txBody>
                    <a:bodyPr/>
                    <a:lstStyle/>
                    <a:p>
                      <a:pPr algn="ctr"/>
                      <a:r>
                        <a:rPr lang="en-US" dirty="0" smtClean="0"/>
                        <a:t>r = 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 =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 = 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 = 4</a:t>
                      </a:r>
                    </a:p>
                  </a:txBody>
                  <a:tcPr/>
                </a:tc>
                <a:extLst>
                  <a:ext uri="{0D108BD9-81ED-4DB2-BD59-A6C34878D82A}">
                    <a16:rowId xmlns:a16="http://schemas.microsoft.com/office/drawing/2014/main" val="10000"/>
                  </a:ext>
                </a:extLst>
              </a:tr>
              <a:tr h="370840">
                <a:tc>
                  <a:txBody>
                    <a:bodyPr/>
                    <a:lstStyle/>
                    <a:p>
                      <a:pPr algn="ctr"/>
                      <a:r>
                        <a:rPr lang="en-US" dirty="0" smtClean="0"/>
                        <a:t>n = 0</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n = 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n = 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r>
                        <a:rPr lang="en-US" dirty="0" smtClean="0"/>
                        <a:t>n = 3</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extLst>
                  <a:ext uri="{0D108BD9-81ED-4DB2-BD59-A6C34878D82A}">
                    <a16:rowId xmlns:a16="http://schemas.microsoft.com/office/drawing/2014/main" val="10004"/>
                  </a:ext>
                </a:extLst>
              </a:tr>
              <a:tr h="370840">
                <a:tc>
                  <a:txBody>
                    <a:bodyPr/>
                    <a:lstStyle/>
                    <a:p>
                      <a:pPr algn="ctr"/>
                      <a:r>
                        <a:rPr lang="en-US" dirty="0" smtClean="0"/>
                        <a:t>n = 4</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definition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How do we write a recursive definition, e.g. for a list of numbers?</a:t>
            </a:r>
          </a:p>
          <a:p>
            <a:r>
              <a:rPr lang="en-US" sz="2800" dirty="0" smtClean="0"/>
              <a:t>Often, it’s sufficient to do…</a:t>
            </a:r>
          </a:p>
          <a:p>
            <a:pPr lvl="1"/>
            <a:r>
              <a:rPr lang="en-US" sz="2400" dirty="0" smtClean="0"/>
              <a:t>Base case(s):  Write the rule for the first value.</a:t>
            </a:r>
          </a:p>
          <a:p>
            <a:pPr lvl="1"/>
            <a:r>
              <a:rPr lang="en-US" sz="2400" dirty="0" smtClean="0"/>
              <a:t>Recursive rule:  How to go from one value to the next?</a:t>
            </a:r>
          </a:p>
          <a:p>
            <a:r>
              <a:rPr lang="en-US" sz="2800" dirty="0" smtClean="0"/>
              <a:t>Observe difference between </a:t>
            </a:r>
            <a:r>
              <a:rPr lang="en-US" sz="2800" dirty="0" smtClean="0">
                <a:solidFill>
                  <a:srgbClr val="FFFF00"/>
                </a:solidFill>
              </a:rPr>
              <a:t>explicit</a:t>
            </a:r>
            <a:r>
              <a:rPr lang="en-US" sz="2800" dirty="0" smtClean="0"/>
              <a:t> and </a:t>
            </a:r>
            <a:r>
              <a:rPr lang="en-US" sz="2800" dirty="0" smtClean="0">
                <a:solidFill>
                  <a:srgbClr val="FFFF00"/>
                </a:solidFill>
              </a:rPr>
              <a:t>recursive</a:t>
            </a:r>
            <a:r>
              <a:rPr lang="en-US" sz="2800" dirty="0" smtClean="0"/>
              <a:t> formulas.  </a:t>
            </a:r>
          </a:p>
          <a:p>
            <a:pPr marL="457200" lvl="1" indent="0">
              <a:buNone/>
            </a:pPr>
            <a:r>
              <a:rPr lang="en-US" sz="2400" dirty="0" smtClean="0"/>
              <a:t>Simple example:  4, 5, 6, 7, 8, …</a:t>
            </a:r>
          </a:p>
          <a:p>
            <a:pPr lvl="1"/>
            <a:r>
              <a:rPr lang="en-US" sz="2400" dirty="0" smtClean="0"/>
              <a:t>Explicit formula is:  a</a:t>
            </a:r>
            <a:r>
              <a:rPr lang="en-US" sz="2400" baseline="-25000" dirty="0" smtClean="0"/>
              <a:t>n</a:t>
            </a:r>
            <a:r>
              <a:rPr lang="en-US" sz="2400" dirty="0" smtClean="0"/>
              <a:t> = n + 3</a:t>
            </a:r>
          </a:p>
          <a:p>
            <a:pPr lvl="1"/>
            <a:r>
              <a:rPr lang="en-US" sz="2400" dirty="0" smtClean="0"/>
              <a:t>Recursive definition:  a</a:t>
            </a:r>
            <a:r>
              <a:rPr lang="en-US" sz="2400" baseline="-25000" dirty="0" smtClean="0"/>
              <a:t>1</a:t>
            </a:r>
            <a:r>
              <a:rPr lang="en-US" sz="2400" dirty="0" smtClean="0"/>
              <a:t> = 4, and a</a:t>
            </a:r>
            <a:r>
              <a:rPr lang="en-US" sz="2400" baseline="-25000" dirty="0" smtClean="0"/>
              <a:t>n</a:t>
            </a:r>
            <a:r>
              <a:rPr lang="en-US" sz="2400" dirty="0" smtClean="0"/>
              <a:t> = a</a:t>
            </a:r>
            <a:r>
              <a:rPr lang="en-US" sz="2400" baseline="-25000" dirty="0" smtClean="0"/>
              <a:t>n–1 </a:t>
            </a:r>
            <a:r>
              <a:rPr lang="en-US" sz="2400" dirty="0" smtClean="0"/>
              <a:t>+ 1 for n ≥ 2.</a:t>
            </a:r>
          </a:p>
        </p:txBody>
      </p:sp>
    </p:spTree>
    <p:extLst>
      <p:ext uri="{BB962C8B-B14F-4D97-AF65-F5344CB8AC3E}">
        <p14:creationId xmlns:p14="http://schemas.microsoft.com/office/powerpoint/2010/main" val="87099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lstStyle/>
          <a:p>
            <a:r>
              <a:rPr lang="en-US" sz="2800" dirty="0" smtClean="0"/>
              <a:t>4</a:t>
            </a:r>
            <a:r>
              <a:rPr lang="en-US" sz="2800" dirty="0"/>
              <a:t>, 7, 10, 13, 16, …</a:t>
            </a:r>
          </a:p>
          <a:p>
            <a:pPr marL="0" indent="0">
              <a:buNone/>
            </a:pPr>
            <a:r>
              <a:rPr lang="en-US" sz="2800" dirty="0"/>
              <a:t>	a</a:t>
            </a:r>
            <a:r>
              <a:rPr lang="en-US" sz="2800" baseline="-25000" dirty="0"/>
              <a:t>1</a:t>
            </a:r>
            <a:r>
              <a:rPr lang="en-US" sz="2800" dirty="0"/>
              <a:t> = 4, and for n ≥</a:t>
            </a:r>
            <a:r>
              <a:rPr lang="en-US" sz="2800" dirty="0" smtClean="0"/>
              <a:t> </a:t>
            </a:r>
            <a:r>
              <a:rPr lang="en-US" sz="2800" dirty="0"/>
              <a:t>2, a</a:t>
            </a:r>
            <a:r>
              <a:rPr lang="en-US" sz="2800" baseline="-25000" dirty="0"/>
              <a:t>n</a:t>
            </a:r>
            <a:r>
              <a:rPr lang="en-US" sz="2800" dirty="0"/>
              <a:t> = a</a:t>
            </a:r>
            <a:r>
              <a:rPr lang="en-US" sz="2800" baseline="-25000" dirty="0"/>
              <a:t>n–1 </a:t>
            </a:r>
            <a:r>
              <a:rPr lang="en-US" sz="2800" dirty="0"/>
              <a:t>+ 3</a:t>
            </a:r>
          </a:p>
          <a:p>
            <a:r>
              <a:rPr lang="en-US" sz="2800" dirty="0" smtClean="0"/>
              <a:t>5</a:t>
            </a:r>
            <a:r>
              <a:rPr lang="en-US" sz="2800" dirty="0"/>
              <a:t>, 10, 20, 40, 80, …</a:t>
            </a:r>
          </a:p>
          <a:p>
            <a:pPr marL="0" indent="0">
              <a:buNone/>
            </a:pPr>
            <a:r>
              <a:rPr lang="en-US" sz="2800" dirty="0"/>
              <a:t>	a</a:t>
            </a:r>
            <a:r>
              <a:rPr lang="en-US" sz="2800" baseline="-25000" dirty="0"/>
              <a:t>1</a:t>
            </a:r>
            <a:r>
              <a:rPr lang="en-US" sz="2800" dirty="0"/>
              <a:t> = 5, and for n ≥</a:t>
            </a:r>
            <a:r>
              <a:rPr lang="en-US" sz="2800" dirty="0" smtClean="0"/>
              <a:t> </a:t>
            </a:r>
            <a:r>
              <a:rPr lang="en-US" sz="2800" dirty="0"/>
              <a:t>2, a</a:t>
            </a:r>
            <a:r>
              <a:rPr lang="en-US" sz="2800" baseline="-25000" dirty="0"/>
              <a:t>n</a:t>
            </a:r>
            <a:r>
              <a:rPr lang="en-US" sz="2800" dirty="0"/>
              <a:t> = 2 a</a:t>
            </a:r>
            <a:r>
              <a:rPr lang="en-US" sz="2800" baseline="-25000" dirty="0"/>
              <a:t>n–1 </a:t>
            </a:r>
            <a:endParaRPr lang="en-US" sz="2800" dirty="0"/>
          </a:p>
          <a:p>
            <a:r>
              <a:rPr lang="en-US" sz="2800" dirty="0" smtClean="0"/>
              <a:t>7</a:t>
            </a:r>
            <a:r>
              <a:rPr lang="en-US" sz="2800" dirty="0"/>
              <a:t>, –9, 11, –13, 15, –17, 19, –21, …</a:t>
            </a:r>
          </a:p>
          <a:p>
            <a:pPr marL="0" indent="0">
              <a:buNone/>
            </a:pPr>
            <a:r>
              <a:rPr lang="en-US" sz="2800" dirty="0"/>
              <a:t>	a</a:t>
            </a:r>
            <a:r>
              <a:rPr lang="en-US" sz="2800" baseline="-25000" dirty="0"/>
              <a:t>1</a:t>
            </a:r>
            <a:r>
              <a:rPr lang="en-US" sz="2800" dirty="0"/>
              <a:t> = 7, and for n ≥</a:t>
            </a:r>
            <a:r>
              <a:rPr lang="en-US" sz="2800" dirty="0" smtClean="0"/>
              <a:t> </a:t>
            </a:r>
            <a:r>
              <a:rPr lang="en-US" sz="2800" dirty="0"/>
              <a:t>2, a</a:t>
            </a:r>
            <a:r>
              <a:rPr lang="en-US" sz="2800" baseline="-25000" dirty="0"/>
              <a:t>n</a:t>
            </a:r>
            <a:r>
              <a:rPr lang="en-US" sz="2800" dirty="0"/>
              <a:t> = (–1)</a:t>
            </a:r>
            <a:r>
              <a:rPr lang="en-US" sz="2800" baseline="30000" dirty="0"/>
              <a:t>n+1</a:t>
            </a:r>
            <a:r>
              <a:rPr lang="en-US" sz="2800" dirty="0"/>
              <a:t> (|a</a:t>
            </a:r>
            <a:r>
              <a:rPr lang="en-US" sz="2800" baseline="-25000" dirty="0"/>
              <a:t>n–1</a:t>
            </a:r>
            <a:r>
              <a:rPr lang="en-US" sz="2800" dirty="0"/>
              <a:t>|+ 2)</a:t>
            </a:r>
          </a:p>
          <a:p>
            <a:endParaRPr lang="en-US" dirty="0" smtClean="0"/>
          </a:p>
          <a:p>
            <a:r>
              <a:rPr lang="en-US" sz="2800" dirty="0" smtClean="0"/>
              <a:t>In each case above, what is the explicit formula?</a:t>
            </a:r>
            <a:endParaRPr lang="en-US" sz="2800" dirty="0"/>
          </a:p>
        </p:txBody>
      </p:sp>
    </p:spTree>
    <p:extLst>
      <p:ext uri="{BB962C8B-B14F-4D97-AF65-F5344CB8AC3E}">
        <p14:creationId xmlns:p14="http://schemas.microsoft.com/office/powerpoint/2010/main" val="225624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this</a:t>
            </a:r>
            <a:endParaRPr lang="en-US" dirty="0"/>
          </a:p>
        </p:txBody>
      </p:sp>
      <p:sp>
        <p:nvSpPr>
          <p:cNvPr id="3" name="Content Placeholder 2"/>
          <p:cNvSpPr>
            <a:spLocks noGrp="1"/>
          </p:cNvSpPr>
          <p:nvPr>
            <p:ph idx="1"/>
          </p:nvPr>
        </p:nvSpPr>
        <p:spPr/>
        <p:txBody>
          <a:bodyPr>
            <a:normAutofit/>
          </a:bodyPr>
          <a:lstStyle/>
          <a:p>
            <a:r>
              <a:rPr lang="en-US" sz="2800" smtClean="0"/>
              <a:t>Write </a:t>
            </a:r>
            <a:r>
              <a:rPr lang="en-US" sz="2800" dirty="0" smtClean="0"/>
              <a:t>both a recursive and an explicit formula for </a:t>
            </a:r>
            <a:r>
              <a:rPr lang="en-US" sz="2800" dirty="0" smtClean="0"/>
              <a:t>these sequences:</a:t>
            </a:r>
          </a:p>
          <a:p>
            <a:pPr marL="0" indent="0">
              <a:buNone/>
            </a:pPr>
            <a:r>
              <a:rPr lang="en-US" sz="2800" dirty="0" smtClean="0"/>
              <a:t>	16, 8, 4, 2, 1, ½, …</a:t>
            </a:r>
          </a:p>
          <a:p>
            <a:pPr marL="0" indent="0">
              <a:buNone/>
            </a:pPr>
            <a:endParaRPr lang="en-US" sz="2800" dirty="0"/>
          </a:p>
          <a:p>
            <a:pPr marL="0" indent="0">
              <a:buNone/>
            </a:pPr>
            <a:r>
              <a:rPr lang="en-US" sz="2800" dirty="0" smtClean="0"/>
              <a:t>	10, 9, 8, 7, 6, …</a:t>
            </a:r>
            <a:endParaRPr lang="en-US" sz="2800" dirty="0"/>
          </a:p>
          <a:p>
            <a:endParaRPr lang="en-US" sz="2800" dirty="0" smtClean="0"/>
          </a:p>
          <a:p>
            <a:pPr marL="0" indent="0">
              <a:buNone/>
            </a:pPr>
            <a:r>
              <a:rPr lang="en-US" sz="2800" dirty="0" smtClean="0"/>
              <a:t>	2, 22, 222, 2222, …</a:t>
            </a:r>
            <a:endParaRPr lang="en-US" sz="2800" dirty="0"/>
          </a:p>
          <a:p>
            <a:endParaRPr lang="en-US" sz="2800" dirty="0"/>
          </a:p>
        </p:txBody>
      </p:sp>
    </p:spTree>
    <p:extLst>
      <p:ext uri="{BB962C8B-B14F-4D97-AF65-F5344CB8AC3E}">
        <p14:creationId xmlns:p14="http://schemas.microsoft.com/office/powerpoint/2010/main" val="104675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strings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sz="2800" dirty="0" smtClean="0"/>
              <a:t>Often a set of strings is introduced this way.  </a:t>
            </a:r>
            <a:r>
              <a:rPr lang="en-US" sz="2800" dirty="0" smtClean="0">
                <a:sym typeface="Wingdings" pitchFamily="2" charset="2"/>
              </a:rPr>
              <a:t></a:t>
            </a:r>
          </a:p>
          <a:p>
            <a:r>
              <a:rPr lang="en-US" sz="2800" dirty="0" smtClean="0">
                <a:sym typeface="Wingdings" pitchFamily="2" charset="2"/>
              </a:rPr>
              <a:t>Skill:  given a verbal description of a set of strings, write a precise definition</a:t>
            </a:r>
          </a:p>
          <a:p>
            <a:r>
              <a:rPr lang="en-US" sz="2800" dirty="0" smtClean="0">
                <a:sym typeface="Wingdings" pitchFamily="2" charset="2"/>
              </a:rPr>
              <a:t>Base case(s):  think about the shortest string that satisfies the definition</a:t>
            </a:r>
          </a:p>
          <a:p>
            <a:r>
              <a:rPr lang="en-US" sz="2800" dirty="0" smtClean="0">
                <a:sym typeface="Wingdings" pitchFamily="2" charset="2"/>
              </a:rPr>
              <a:t>Recursive case(s):  how do we build larger strings?</a:t>
            </a:r>
          </a:p>
          <a:p>
            <a:r>
              <a:rPr lang="en-US" sz="2800" dirty="0" smtClean="0">
                <a:sym typeface="Wingdings" pitchFamily="2" charset="2"/>
              </a:rPr>
              <a:t>*** See handout</a:t>
            </a:r>
          </a:p>
          <a:p>
            <a:r>
              <a:rPr lang="en-US" sz="2800" dirty="0">
                <a:sym typeface="Wingdings" pitchFamily="2" charset="2"/>
              </a:rPr>
              <a:t>G</a:t>
            </a:r>
            <a:r>
              <a:rPr lang="en-US" sz="2800" dirty="0" smtClean="0">
                <a:sym typeface="Wingdings" pitchFamily="2" charset="2"/>
              </a:rPr>
              <a:t>iven a recursive definition, we can prove using induction that an essential property (e.g. even length) is satisfied.</a:t>
            </a:r>
            <a:endParaRPr lang="en-US" sz="2400" dirty="0" smtClean="0">
              <a:sym typeface="Wingdings" pitchFamily="2" charset="2"/>
            </a:endParaRPr>
          </a:p>
        </p:txBody>
      </p:sp>
    </p:spTree>
    <p:extLst>
      <p:ext uri="{BB962C8B-B14F-4D97-AF65-F5344CB8AC3E}">
        <p14:creationId xmlns:p14="http://schemas.microsoft.com/office/powerpoint/2010/main" val="4244295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 (review)</a:t>
            </a:r>
            <a:endParaRPr lang="en-US" dirty="0"/>
          </a:p>
        </p:txBody>
      </p:sp>
      <p:sp>
        <p:nvSpPr>
          <p:cNvPr id="3" name="Content Placeholder 2"/>
          <p:cNvSpPr>
            <a:spLocks noGrp="1"/>
          </p:cNvSpPr>
          <p:nvPr>
            <p:ph idx="1"/>
          </p:nvPr>
        </p:nvSpPr>
        <p:spPr>
          <a:xfrm>
            <a:off x="457200" y="1447800"/>
            <a:ext cx="8229600" cy="5257800"/>
          </a:xfrm>
        </p:spPr>
        <p:txBody>
          <a:bodyPr>
            <a:normAutofit/>
          </a:bodyPr>
          <a:lstStyle/>
          <a:p>
            <a:r>
              <a:rPr lang="en-US" sz="2400" dirty="0" smtClean="0"/>
              <a:t>Often, a set of strings does </a:t>
            </a:r>
            <a:r>
              <a:rPr lang="en-US" sz="2400" u="sng" dirty="0" smtClean="0"/>
              <a:t>not</a:t>
            </a:r>
            <a:r>
              <a:rPr lang="en-US" sz="2400" dirty="0" smtClean="0"/>
              <a:t> have to be defined recursively.</a:t>
            </a:r>
          </a:p>
          <a:p>
            <a:r>
              <a:rPr lang="en-US" sz="2400" dirty="0" smtClean="0"/>
              <a:t>A regular expression gives the essential format of a string in the language, using these operators:</a:t>
            </a:r>
          </a:p>
          <a:p>
            <a:pPr lvl="1"/>
            <a:r>
              <a:rPr lang="en-US" sz="2400" dirty="0" smtClean="0"/>
              <a:t>Concatenation</a:t>
            </a:r>
          </a:p>
          <a:p>
            <a:pPr lvl="1"/>
            <a:r>
              <a:rPr lang="en-US" sz="2400" dirty="0" smtClean="0"/>
              <a:t>+, which means “or”</a:t>
            </a:r>
          </a:p>
          <a:p>
            <a:pPr lvl="1"/>
            <a:r>
              <a:rPr lang="en-US" sz="2400" dirty="0" smtClean="0"/>
              <a:t>*, which means 0 or more instances of</a:t>
            </a:r>
          </a:p>
          <a:p>
            <a:r>
              <a:rPr lang="en-US" sz="2400" dirty="0" smtClean="0"/>
              <a:t>Examples… (can you convert these to recursive definitions?)</a:t>
            </a:r>
          </a:p>
          <a:p>
            <a:pPr lvl="1"/>
            <a:r>
              <a:rPr lang="en-US" sz="2400" dirty="0" smtClean="0"/>
              <a:t>001(0+1)*</a:t>
            </a:r>
          </a:p>
          <a:p>
            <a:pPr lvl="1"/>
            <a:r>
              <a:rPr lang="en-US" sz="2400" dirty="0" smtClean="0"/>
              <a:t>(0+1)0(0+1)*</a:t>
            </a:r>
          </a:p>
          <a:p>
            <a:pPr lvl="1"/>
            <a:r>
              <a:rPr lang="en-US" sz="2400" dirty="0" smtClean="0"/>
              <a:t>0(0+1)*1</a:t>
            </a:r>
          </a:p>
          <a:p>
            <a:pPr lvl="1"/>
            <a:r>
              <a:rPr lang="en-US" sz="2400" dirty="0" smtClean="0"/>
              <a:t>0*10* + 1*01*</a:t>
            </a:r>
          </a:p>
          <a:p>
            <a:pPr lvl="1"/>
            <a:r>
              <a:rPr lang="en-US" sz="2400" dirty="0" smtClean="0"/>
              <a:t>((0+1)1)*</a:t>
            </a:r>
            <a:endParaRPr lang="en-US" sz="2400" dirty="0"/>
          </a:p>
        </p:txBody>
      </p:sp>
    </p:spTree>
    <p:extLst>
      <p:ext uri="{BB962C8B-B14F-4D97-AF65-F5344CB8AC3E}">
        <p14:creationId xmlns:p14="http://schemas.microsoft.com/office/powerpoint/2010/main" val="16991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7542</TotalTime>
  <Words>3281</Words>
  <Application>Microsoft Office PowerPoint</Application>
  <PresentationFormat>On-screen Show (4:3)</PresentationFormat>
  <Paragraphs>347</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Symbol</vt:lpstr>
      <vt:lpstr>Wingdings</vt:lpstr>
      <vt:lpstr>Office Theme</vt:lpstr>
      <vt:lpstr>Recursion</vt:lpstr>
      <vt:lpstr>Geometric series</vt:lpstr>
      <vt:lpstr>Recursive functions</vt:lpstr>
      <vt:lpstr>More examples</vt:lpstr>
      <vt:lpstr>Recursive definition</vt:lpstr>
      <vt:lpstr>More examples</vt:lpstr>
      <vt:lpstr>Try this</vt:lpstr>
      <vt:lpstr>For strings</vt:lpstr>
      <vt:lpstr>Regular expressions (review)</vt:lpstr>
      <vt:lpstr>Recurrence relations</vt:lpstr>
      <vt:lpstr>Simple types</vt:lpstr>
      <vt:lpstr>Example of 3rd type</vt:lpstr>
      <vt:lpstr>Additional types</vt:lpstr>
      <vt:lpstr>Remarks</vt:lpstr>
      <vt:lpstr>Solving 2nd order</vt:lpstr>
      <vt:lpstr>Verifying</vt:lpstr>
      <vt:lpstr>Verifying (2)</vt:lpstr>
      <vt:lpstr>Verifying (3)</vt:lpstr>
      <vt:lpstr>Non-homogeneous case</vt:lpstr>
      <vt:lpstr>What they look like</vt:lpstr>
      <vt:lpstr>Procedure</vt:lpstr>
      <vt:lpstr>Example #1</vt:lpstr>
      <vt:lpstr>continued</vt:lpstr>
      <vt:lpstr>Particular forms</vt:lpstr>
      <vt:lpstr>Example forms</vt:lpstr>
      <vt:lpstr>Example #2</vt:lpstr>
      <vt:lpstr>continued</vt:lpstr>
      <vt:lpstr>Example #3</vt:lpstr>
      <vt:lpstr>continued</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Chris Healy</cp:lastModifiedBy>
  <cp:revision>212</cp:revision>
  <cp:lastPrinted>2013-10-31T19:30:33Z</cp:lastPrinted>
  <dcterms:created xsi:type="dcterms:W3CDTF">2006-08-16T00:00:00Z</dcterms:created>
  <dcterms:modified xsi:type="dcterms:W3CDTF">2020-10-16T11:07:56Z</dcterms:modified>
</cp:coreProperties>
</file>