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6" r:id="rId2"/>
    <p:sldId id="433" r:id="rId3"/>
    <p:sldId id="434" r:id="rId4"/>
    <p:sldId id="483" r:id="rId5"/>
    <p:sldId id="435" r:id="rId6"/>
    <p:sldId id="478" r:id="rId7"/>
    <p:sldId id="479" r:id="rId8"/>
    <p:sldId id="477" r:id="rId9"/>
    <p:sldId id="480" r:id="rId10"/>
    <p:sldId id="481" r:id="rId11"/>
    <p:sldId id="48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69" autoAdjust="0"/>
  </p:normalViewPr>
  <p:slideViewPr>
    <p:cSldViewPr>
      <p:cViewPr varScale="1">
        <p:scale>
          <a:sx n="84" d="100"/>
          <a:sy n="84" d="100"/>
        </p:scale>
        <p:origin x="8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AAA3-5FF4-4748-8159-02F3E4E3EB1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CF58-E3D1-4DEA-B46F-EB88700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379AD-1ADA-4AAB-AC62-290A38E75947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FB5CCB-6940-4C6E-9727-692236C85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baseline="0" dirty="0" smtClean="0"/>
              <a:t> elements </a:t>
            </a:r>
            <a:r>
              <a:rPr lang="en-US" baseline="0" dirty="0" smtClean="0">
                <a:sym typeface="Wingdings" pitchFamily="2" charset="2"/>
              </a:rPr>
              <a:t> 2^(n^2) possible relations.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</a:t>
            </a:r>
            <a:r>
              <a:rPr lang="en-US" baseline="0" dirty="0" smtClean="0"/>
              <a:t> relation:  puts elements </a:t>
            </a:r>
            <a:r>
              <a:rPr lang="en-US" baseline="0" smtClean="0"/>
              <a:t>into partitions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try 100.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Compare with function</a:t>
            </a:r>
          </a:p>
          <a:p>
            <a:pPr lvl="1"/>
            <a:r>
              <a:rPr lang="en-US" dirty="0" smtClean="0"/>
              <a:t>Function:  </a:t>
            </a:r>
          </a:p>
          <a:p>
            <a:pPr lvl="2"/>
            <a:r>
              <a:rPr lang="en-US" dirty="0" smtClean="0"/>
              <a:t>Set of ordered pairs where x’s </a:t>
            </a:r>
            <a:r>
              <a:rPr lang="en-US" dirty="0" smtClean="0">
                <a:solidFill>
                  <a:srgbClr val="FFFF00"/>
                </a:solidFill>
              </a:rPr>
              <a:t>don’t repeat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’s come from domain; y’s come from co-domain</a:t>
            </a:r>
          </a:p>
          <a:p>
            <a:pPr lvl="2"/>
            <a:r>
              <a:rPr lang="en-US" dirty="0" smtClean="0"/>
              <a:t>Purpose:  to transform input into output</a:t>
            </a:r>
          </a:p>
          <a:p>
            <a:pPr lvl="1"/>
            <a:r>
              <a:rPr lang="en-US" dirty="0" smtClean="0"/>
              <a:t>Relation:</a:t>
            </a:r>
          </a:p>
          <a:p>
            <a:pPr lvl="2"/>
            <a:r>
              <a:rPr lang="en-US" dirty="0" smtClean="0"/>
              <a:t>Any set of ordered pairs:  the x’s </a:t>
            </a:r>
            <a:r>
              <a:rPr lang="en-US" dirty="0" smtClean="0">
                <a:solidFill>
                  <a:srgbClr val="FFFF00"/>
                </a:solidFill>
              </a:rPr>
              <a:t>may repeat</a:t>
            </a:r>
          </a:p>
          <a:p>
            <a:pPr lvl="2"/>
            <a:r>
              <a:rPr lang="en-US" dirty="0" smtClean="0"/>
              <a:t>x and y must be drawn from the </a:t>
            </a:r>
            <a:r>
              <a:rPr lang="en-US" dirty="0" smtClean="0">
                <a:solidFill>
                  <a:srgbClr val="FFFF00"/>
                </a:solidFill>
              </a:rPr>
              <a:t>same set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Purpose:  to exhibit relationships among data in a set.</a:t>
            </a:r>
          </a:p>
          <a:p>
            <a:r>
              <a:rPr lang="en-US" dirty="0" smtClean="0"/>
              <a:t>Examples &amp; properties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S = Z </a:t>
            </a:r>
            <a:r>
              <a:rPr lang="en-US" sz="2800" dirty="0">
                <a:sym typeface="Symbol"/>
              </a:rPr>
              <a:t></a:t>
            </a:r>
            <a:r>
              <a:rPr lang="en-US" sz="2800" dirty="0" smtClean="0"/>
              <a:t> Z.  Let R be a relation on S such that:  </a:t>
            </a:r>
            <a:r>
              <a:rPr lang="en-US" sz="2800" dirty="0" err="1" smtClean="0"/>
              <a:t>aRb</a:t>
            </a:r>
            <a:r>
              <a:rPr lang="en-US" sz="2800" dirty="0" smtClean="0"/>
              <a:t> if the a and b have the same Cartesian distance from (0, 0).</a:t>
            </a:r>
          </a:p>
          <a:p>
            <a:pPr lvl="1"/>
            <a:r>
              <a:rPr lang="en-US" sz="2400" dirty="0" smtClean="0"/>
              <a:t>Show R is an equivalence relation.</a:t>
            </a:r>
          </a:p>
          <a:p>
            <a:pPr lvl="1"/>
            <a:r>
              <a:rPr lang="en-US" sz="2400" dirty="0" smtClean="0"/>
              <a:t>Describe the </a:t>
            </a:r>
            <a:r>
              <a:rPr lang="en-US" sz="2400" smtClean="0"/>
              <a:t>equivalence classes of R.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562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partition the set Z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by using the mod (%) operator.</a:t>
            </a:r>
          </a:p>
          <a:p>
            <a:r>
              <a:rPr lang="en-US" sz="2800" dirty="0" smtClean="0"/>
              <a:t>Pick a divisor, for example 5.</a:t>
            </a:r>
          </a:p>
          <a:p>
            <a:r>
              <a:rPr lang="en-US" sz="2800" dirty="0" err="1" smtClean="0">
                <a:solidFill>
                  <a:srgbClr val="FFFF00"/>
                </a:solidFill>
              </a:rPr>
              <a:t>xRy</a:t>
            </a:r>
            <a:r>
              <a:rPr lang="en-US" sz="2800" dirty="0" smtClean="0">
                <a:solidFill>
                  <a:srgbClr val="FFFF00"/>
                </a:solidFill>
              </a:rPr>
              <a:t> if x mod 5 = y mod 5</a:t>
            </a:r>
          </a:p>
          <a:p>
            <a:r>
              <a:rPr lang="en-US" sz="2800" dirty="0" smtClean="0"/>
              <a:t>Equivalent definition:  </a:t>
            </a:r>
            <a:r>
              <a:rPr lang="en-US" sz="2800" dirty="0" err="1" smtClean="0">
                <a:solidFill>
                  <a:srgbClr val="FFFF00"/>
                </a:solidFill>
              </a:rPr>
              <a:t>xRy</a:t>
            </a:r>
            <a:r>
              <a:rPr lang="en-US" sz="2800" dirty="0" smtClean="0">
                <a:solidFill>
                  <a:srgbClr val="FFFF00"/>
                </a:solidFill>
              </a:rPr>
              <a:t> if (x – y) mod 5 = 0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are the equivalence classes?</a:t>
            </a:r>
          </a:p>
          <a:p>
            <a:endParaRPr lang="en-US" sz="2800" dirty="0"/>
          </a:p>
          <a:p>
            <a:r>
              <a:rPr lang="en-US" sz="2800" dirty="0" smtClean="0"/>
              <a:t>What if we try 10 as the divisor?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3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Within some set, the elements may have some relationship</a:t>
            </a:r>
          </a:p>
          <a:p>
            <a:r>
              <a:rPr lang="en-US" sz="2800" dirty="0" smtClean="0"/>
              <a:t>Can be depicted by</a:t>
            </a:r>
          </a:p>
          <a:p>
            <a:pPr lvl="1"/>
            <a:r>
              <a:rPr lang="en-US" sz="2400" dirty="0" smtClean="0"/>
              <a:t>A formula</a:t>
            </a:r>
          </a:p>
          <a:p>
            <a:pPr lvl="1"/>
            <a:r>
              <a:rPr lang="en-US" sz="2400" dirty="0" smtClean="0"/>
              <a:t>List/set of ordered pairs</a:t>
            </a:r>
          </a:p>
          <a:p>
            <a:pPr lvl="1"/>
            <a:r>
              <a:rPr lang="en-US" sz="2400" dirty="0" smtClean="0"/>
              <a:t>Directed graph  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sym typeface="Wingdings" pitchFamily="2" charset="2"/>
              </a:rPr>
              <a:t>Adjacency matrix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800" dirty="0" smtClean="0"/>
              <a:t>Example:  the “&lt;“ relation on the set { 1, 2, 3, 4 }</a:t>
            </a:r>
          </a:p>
          <a:p>
            <a:pPr lvl="1"/>
            <a:r>
              <a:rPr lang="en-US" sz="2400" dirty="0" smtClean="0"/>
              <a:t>1 points to 2, 3, 4</a:t>
            </a:r>
          </a:p>
          <a:p>
            <a:pPr lvl="1"/>
            <a:r>
              <a:rPr lang="en-US" sz="2400" dirty="0" smtClean="0"/>
              <a:t>etc.</a:t>
            </a:r>
          </a:p>
          <a:p>
            <a:r>
              <a:rPr lang="en-US" sz="2800" dirty="0" smtClean="0"/>
              <a:t>Standard notation:  </a:t>
            </a:r>
            <a:r>
              <a:rPr lang="en-US" sz="2800" dirty="0" err="1" smtClean="0">
                <a:solidFill>
                  <a:srgbClr val="FFFF00"/>
                </a:solidFill>
              </a:rPr>
              <a:t>xRy</a:t>
            </a:r>
            <a:r>
              <a:rPr lang="en-US" sz="2800" dirty="0" smtClean="0"/>
              <a:t> means “x is related to y” where R is the name of the relation.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92714"/>
              </p:ext>
            </p:extLst>
          </p:nvPr>
        </p:nvGraphicFramePr>
        <p:xfrm>
          <a:off x="6324600" y="2971800"/>
          <a:ext cx="14046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27682363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9454462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85615591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810841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0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4100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Let S = { 1, 2, 3, 4, 5 }.  Relations will be over this set.</a:t>
            </a:r>
          </a:p>
          <a:p>
            <a:r>
              <a:rPr lang="en-US" sz="2800" dirty="0" err="1" smtClean="0"/>
              <a:t>xRy</a:t>
            </a:r>
            <a:r>
              <a:rPr lang="en-US" sz="2800" dirty="0" smtClean="0"/>
              <a:t> if y = x + 1</a:t>
            </a:r>
          </a:p>
          <a:p>
            <a:pPr lvl="1"/>
            <a:r>
              <a:rPr lang="en-US" sz="2400" dirty="0" smtClean="0"/>
              <a:t>A special case of a relation is a function.  All functions are relations, but not all relations are functions</a:t>
            </a:r>
            <a:r>
              <a:rPr lang="en-US" sz="2400" dirty="0" smtClean="0"/>
              <a:t>!</a:t>
            </a:r>
            <a:endParaRPr lang="en-US" sz="2800" dirty="0" smtClean="0"/>
          </a:p>
          <a:p>
            <a:r>
              <a:rPr lang="en-US" sz="2800" dirty="0" err="1" smtClean="0"/>
              <a:t>xRy</a:t>
            </a:r>
            <a:r>
              <a:rPr lang="en-US" sz="2800" dirty="0" smtClean="0"/>
              <a:t> </a:t>
            </a:r>
            <a:r>
              <a:rPr lang="en-US" sz="2800" dirty="0" smtClean="0"/>
              <a:t>if y = x </a:t>
            </a:r>
            <a:r>
              <a:rPr lang="en-US" sz="2800" dirty="0" smtClean="0">
                <a:sym typeface="Symbol"/>
              </a:rPr>
              <a:t> </a:t>
            </a:r>
            <a:r>
              <a:rPr lang="en-US" sz="2800" dirty="0" smtClean="0">
                <a:sym typeface="Symbol"/>
              </a:rPr>
              <a:t>1</a:t>
            </a:r>
            <a:endParaRPr lang="en-US" sz="2800" dirty="0" smtClean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48189"/>
              </p:ext>
            </p:extLst>
          </p:nvPr>
        </p:nvGraphicFramePr>
        <p:xfrm>
          <a:off x="1447800" y="4114800"/>
          <a:ext cx="17557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80590812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79997939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42338584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6812941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7694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3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3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4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215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50857"/>
              </p:ext>
            </p:extLst>
          </p:nvPr>
        </p:nvGraphicFramePr>
        <p:xfrm>
          <a:off x="4560570" y="4114800"/>
          <a:ext cx="17557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80590812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79997939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42338584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68129414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7694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3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3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4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2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Symbol"/>
              </a:rPr>
              <a:t>R = S  S</a:t>
            </a:r>
          </a:p>
          <a:p>
            <a:pPr lvl="1"/>
            <a:r>
              <a:rPr lang="en-US" sz="2400" dirty="0"/>
              <a:t>This is called the complete relation.</a:t>
            </a:r>
          </a:p>
          <a:p>
            <a:r>
              <a:rPr lang="en-US" sz="2800" dirty="0" err="1"/>
              <a:t>xRy</a:t>
            </a:r>
            <a:r>
              <a:rPr lang="en-US" sz="2800" dirty="0"/>
              <a:t> if x mod 3 = y mod 3</a:t>
            </a:r>
          </a:p>
          <a:p>
            <a:pPr lvl="1"/>
            <a:r>
              <a:rPr lang="en-US" sz="2400" dirty="0"/>
              <a:t>What if we had more numbers in S?</a:t>
            </a:r>
          </a:p>
          <a:p>
            <a:r>
              <a:rPr lang="en-US" sz="2800" dirty="0" err="1"/>
              <a:t>xRy</a:t>
            </a:r>
            <a:r>
              <a:rPr lang="en-US" sz="2800" dirty="0"/>
              <a:t> = x |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9597"/>
              </p:ext>
            </p:extLst>
          </p:nvPr>
        </p:nvGraphicFramePr>
        <p:xfrm>
          <a:off x="762000" y="4271963"/>
          <a:ext cx="17557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16119817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78261143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65759249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56006727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21319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5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9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2477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2896"/>
              </p:ext>
            </p:extLst>
          </p:nvPr>
        </p:nvGraphicFramePr>
        <p:xfrm>
          <a:off x="3350895" y="4271963"/>
          <a:ext cx="17557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9353922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10798802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89991672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01608807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766708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5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7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4892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08919"/>
              </p:ext>
            </p:extLst>
          </p:nvPr>
        </p:nvGraphicFramePr>
        <p:xfrm>
          <a:off x="6096000" y="4271963"/>
          <a:ext cx="17557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8299476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88172892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340774038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50531757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47649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7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1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1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43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Reflexive		</a:t>
            </a:r>
            <a:r>
              <a:rPr lang="en-US" sz="2800" dirty="0" smtClean="0">
                <a:sym typeface="Symbol"/>
              </a:rPr>
              <a:t> x:  </a:t>
            </a:r>
            <a:r>
              <a:rPr lang="en-US" sz="2800" dirty="0" err="1" smtClean="0"/>
              <a:t>xRx</a:t>
            </a:r>
            <a:endParaRPr lang="en-US" sz="2800" dirty="0" smtClean="0"/>
          </a:p>
          <a:p>
            <a:r>
              <a:rPr lang="en-US" sz="2800" dirty="0" smtClean="0"/>
              <a:t>Symmetric	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dirty="0" err="1" smtClean="0">
                <a:sym typeface="Symbol"/>
              </a:rPr>
              <a:t>x,y</a:t>
            </a:r>
            <a:r>
              <a:rPr lang="en-US" sz="2800" dirty="0" smtClean="0">
                <a:sym typeface="Symbol"/>
              </a:rPr>
              <a:t>:  </a:t>
            </a:r>
            <a:r>
              <a:rPr lang="en-US" sz="2800" dirty="0" err="1" smtClean="0">
                <a:sym typeface="Symbol"/>
              </a:rPr>
              <a:t>xRy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yRx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err="1" smtClean="0"/>
              <a:t>Antisymmetric</a:t>
            </a: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dirty="0" err="1" smtClean="0">
                <a:sym typeface="Symbol"/>
              </a:rPr>
              <a:t>x,y</a:t>
            </a:r>
            <a:r>
              <a:rPr lang="en-US" sz="2800" dirty="0" smtClean="0">
                <a:sym typeface="Symbol"/>
              </a:rPr>
              <a:t>:  (x  y  </a:t>
            </a:r>
            <a:r>
              <a:rPr lang="en-US" sz="2800" dirty="0" err="1" smtClean="0">
                <a:sym typeface="Symbol"/>
              </a:rPr>
              <a:t>xRy</a:t>
            </a:r>
            <a:r>
              <a:rPr lang="en-US" sz="2800" dirty="0" smtClean="0">
                <a:sym typeface="Symbol"/>
              </a:rPr>
              <a:t>) </a:t>
            </a:r>
            <a:r>
              <a:rPr lang="en-US" sz="2800" dirty="0" smtClean="0">
                <a:sym typeface="Wingdings" pitchFamily="2" charset="2"/>
              </a:rPr>
              <a:t> ~ </a:t>
            </a:r>
            <a:r>
              <a:rPr lang="en-US" sz="2800" dirty="0" err="1" smtClean="0">
                <a:sym typeface="Wingdings" pitchFamily="2" charset="2"/>
              </a:rPr>
              <a:t>yRx</a:t>
            </a:r>
            <a:endParaRPr lang="en-US" sz="2800" dirty="0" smtClean="0"/>
          </a:p>
          <a:p>
            <a:r>
              <a:rPr lang="en-US" sz="2800" dirty="0" smtClean="0"/>
              <a:t>Transitive		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dirty="0" err="1" smtClean="0">
                <a:sym typeface="Symbol"/>
              </a:rPr>
              <a:t>x,y,z</a:t>
            </a:r>
            <a:r>
              <a:rPr lang="en-US" sz="2800" dirty="0" smtClean="0">
                <a:sym typeface="Symbol"/>
              </a:rPr>
              <a:t>:  (</a:t>
            </a:r>
            <a:r>
              <a:rPr lang="en-US" sz="2800" dirty="0" err="1" smtClean="0">
                <a:sym typeface="Symbol"/>
              </a:rPr>
              <a:t>xRy</a:t>
            </a:r>
            <a:r>
              <a:rPr lang="en-US" sz="2800" dirty="0" smtClean="0">
                <a:sym typeface="Symbol"/>
              </a:rPr>
              <a:t>  </a:t>
            </a:r>
            <a:r>
              <a:rPr lang="en-US" sz="2800" dirty="0" err="1" smtClean="0">
                <a:sym typeface="Symbol"/>
              </a:rPr>
              <a:t>yRz</a:t>
            </a:r>
            <a:r>
              <a:rPr lang="en-US" sz="2800" dirty="0" smtClean="0">
                <a:sym typeface="Symbol"/>
              </a:rPr>
              <a:t>)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xRz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Definite		</a:t>
            </a:r>
            <a:r>
              <a:rPr lang="en-US" sz="2800" dirty="0" smtClean="0">
                <a:sym typeface="Symbol"/>
              </a:rPr>
              <a:t> </a:t>
            </a:r>
            <a:r>
              <a:rPr lang="en-US" sz="2800" dirty="0" err="1" smtClean="0">
                <a:sym typeface="Symbol"/>
              </a:rPr>
              <a:t>x,y</a:t>
            </a:r>
            <a:r>
              <a:rPr lang="en-US" sz="2800" dirty="0" smtClean="0">
                <a:sym typeface="Symbol"/>
              </a:rPr>
              <a:t>:  </a:t>
            </a:r>
            <a:r>
              <a:rPr lang="en-US" sz="2800" dirty="0" err="1" smtClean="0">
                <a:sym typeface="Symbol"/>
              </a:rPr>
              <a:t>xRy</a:t>
            </a:r>
            <a:r>
              <a:rPr lang="en-US" sz="2800" dirty="0" smtClean="0">
                <a:sym typeface="Symbol"/>
              </a:rPr>
              <a:t>  </a:t>
            </a:r>
            <a:r>
              <a:rPr lang="en-US" sz="2800" dirty="0" err="1" smtClean="0">
                <a:sym typeface="Symbol"/>
              </a:rPr>
              <a:t>yRx</a:t>
            </a:r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endParaRPr lang="en-US" sz="2800" dirty="0" smtClean="0">
              <a:sym typeface="Wingdings" pitchFamily="2" charset="2"/>
            </a:endParaRPr>
          </a:p>
          <a:p>
            <a:pPr lvl="1">
              <a:buNone/>
            </a:pPr>
            <a:endParaRPr lang="en-US" sz="2400" dirty="0" smtClean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267200"/>
          <a:ext cx="840517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 of </a:t>
                      </a:r>
                    </a:p>
                    <a:p>
                      <a:r>
                        <a:rPr lang="en-US" sz="2000" dirty="0" smtClean="0"/>
                        <a:t>relation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Reflexive?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Symmetric?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Antisym</a:t>
                      </a:r>
                      <a:r>
                        <a:rPr lang="en-US" sz="2000" dirty="0" smtClean="0"/>
                        <a:t>-metric?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Transitive?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Definite?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Equivalence relation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Partial order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order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 properties are sometimes easier to discern if you look at an adjacency matrix.</a:t>
            </a:r>
          </a:p>
          <a:p>
            <a:r>
              <a:rPr lang="en-US" sz="2800" dirty="0" smtClean="0"/>
              <a:t>Reflexive:  All 1’s along main diagonal</a:t>
            </a:r>
          </a:p>
          <a:p>
            <a:r>
              <a:rPr lang="en-US" sz="2800" dirty="0" smtClean="0"/>
              <a:t>Symmetric  </a:t>
            </a:r>
            <a:r>
              <a:rPr lang="en-US" sz="2800" dirty="0" smtClean="0">
                <a:sym typeface="Wingdings" pitchFamily="2" charset="2"/>
              </a:rPr>
              <a:t></a:t>
            </a:r>
          </a:p>
          <a:p>
            <a:r>
              <a:rPr lang="en-US" sz="2800" dirty="0" smtClean="0">
                <a:sym typeface="Wingdings" pitchFamily="2" charset="2"/>
              </a:rPr>
              <a:t>Anti-symmetric:  Away from main diagonal, all 1’s have a 0 across the main diagonal (mirror image).</a:t>
            </a:r>
          </a:p>
          <a:p>
            <a:r>
              <a:rPr lang="en-US" sz="2800" dirty="0" smtClean="0">
                <a:sym typeface="Wingdings" pitchFamily="2" charset="2"/>
              </a:rPr>
              <a:t>Transitive – not much help</a:t>
            </a:r>
          </a:p>
          <a:p>
            <a:r>
              <a:rPr lang="en-US" sz="2800" dirty="0" smtClean="0">
                <a:sym typeface="Wingdings" pitchFamily="2" charset="2"/>
              </a:rPr>
              <a:t>Definite:  Main diagonal is all 1’s, and for each other cell, either it or its mirror image is a 1.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05600" y="2286000"/>
          <a:ext cx="167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549513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≤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ym typeface="Symbol"/>
                        </a:rPr>
                        <a:t>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Same suit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Reflexive?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Antisymmetric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Definite?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Equiv.</a:t>
                      </a:r>
                      <a:r>
                        <a:rPr lang="en-US" baseline="0" dirty="0" smtClean="0"/>
                        <a:t> rel.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Partial order?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order?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51054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the relational operators, let’s assume that the underlying set of objects is some subset of the integers, e.g. { 1, 2, 3 }.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Equivalence relation = a relation that is reflexive, symmetric, and transitive.</a:t>
            </a:r>
          </a:p>
          <a:p>
            <a:pPr lvl="1"/>
            <a:r>
              <a:rPr lang="en-US" sz="2400" dirty="0" smtClean="0"/>
              <a:t>Useful when you want a collection of objects to be grouped into some </a:t>
            </a:r>
            <a:r>
              <a:rPr lang="en-US" sz="2400" dirty="0" smtClean="0">
                <a:solidFill>
                  <a:srgbClr val="FFFF00"/>
                </a:solidFill>
              </a:rPr>
              <a:t>partitions</a:t>
            </a:r>
            <a:endParaRPr lang="en-US" sz="2400" dirty="0" smtClean="0"/>
          </a:p>
          <a:p>
            <a:r>
              <a:rPr lang="en-US" sz="2800" dirty="0" smtClean="0"/>
              <a:t>What are some examples?</a:t>
            </a:r>
          </a:p>
          <a:p>
            <a:r>
              <a:rPr lang="en-US" sz="2800" dirty="0" smtClean="0"/>
              <a:t>Partial/total order:</a:t>
            </a:r>
          </a:p>
          <a:p>
            <a:pPr lvl="1"/>
            <a:r>
              <a:rPr lang="en-US" sz="2400" dirty="0" smtClean="0"/>
              <a:t>Useful when the set of objects need to be </a:t>
            </a:r>
            <a:r>
              <a:rPr lang="en-US" sz="2400" dirty="0" smtClean="0">
                <a:solidFill>
                  <a:srgbClr val="FFFF00"/>
                </a:solidFill>
              </a:rPr>
              <a:t>ranked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Many relations are possible.  For example, for a set of 3 elements, you can have 512 possible relations.  (Do you know why?)  However, most are not useful.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equiv. rel.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 the set of (positive) integers:</a:t>
            </a:r>
          </a:p>
          <a:p>
            <a:pPr lvl="1"/>
            <a:r>
              <a:rPr lang="en-US" sz="2000" dirty="0" smtClean="0"/>
              <a:t>Same remainder when divided by 6</a:t>
            </a:r>
          </a:p>
          <a:p>
            <a:pPr lvl="1"/>
            <a:r>
              <a:rPr lang="en-US" sz="2000" dirty="0" smtClean="0"/>
              <a:t>End in same digit</a:t>
            </a:r>
          </a:p>
          <a:p>
            <a:pPr lvl="1"/>
            <a:r>
              <a:rPr lang="en-US" sz="2000" dirty="0" smtClean="0"/>
              <a:t>Start with same digit</a:t>
            </a:r>
          </a:p>
          <a:p>
            <a:pPr lvl="1"/>
            <a:r>
              <a:rPr lang="en-US" sz="2000" dirty="0" smtClean="0"/>
              <a:t>Same number of digits</a:t>
            </a:r>
          </a:p>
          <a:p>
            <a:pPr lvl="1"/>
            <a:r>
              <a:rPr lang="en-US" sz="2000" dirty="0" smtClean="0"/>
              <a:t>Same number of divisors</a:t>
            </a:r>
          </a:p>
          <a:p>
            <a:r>
              <a:rPr lang="en-US" sz="2400" dirty="0" smtClean="0"/>
              <a:t>On the set of people:</a:t>
            </a:r>
          </a:p>
          <a:p>
            <a:pPr lvl="1"/>
            <a:r>
              <a:rPr lang="en-US" sz="2000" dirty="0" smtClean="0"/>
              <a:t>Live in same ZIP code</a:t>
            </a:r>
          </a:p>
          <a:p>
            <a:pPr lvl="1"/>
            <a:r>
              <a:rPr lang="en-US" sz="2000" dirty="0" smtClean="0"/>
              <a:t>Same sign of the zodiac</a:t>
            </a:r>
          </a:p>
          <a:p>
            <a:pPr lvl="1"/>
            <a:r>
              <a:rPr lang="en-US" sz="2000" dirty="0" smtClean="0"/>
              <a:t>Alumni of the same college</a:t>
            </a:r>
          </a:p>
          <a:p>
            <a:pPr lvl="1"/>
            <a:r>
              <a:rPr lang="en-US" sz="2000" dirty="0" smtClean="0"/>
              <a:t>Same blood type</a:t>
            </a:r>
          </a:p>
          <a:p>
            <a:pPr lvl="1"/>
            <a:r>
              <a:rPr lang="en-US" sz="2000" dirty="0" smtClean="0"/>
              <a:t>Same native language</a:t>
            </a:r>
          </a:p>
          <a:p>
            <a:r>
              <a:rPr lang="en-US" sz="2400" dirty="0" smtClean="0"/>
              <a:t>In each case, how many equivalence classes are there?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8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878</Words>
  <Application>Microsoft Office PowerPoint</Application>
  <PresentationFormat>On-screen Show (4:3)</PresentationFormat>
  <Paragraphs>253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Relations</vt:lpstr>
      <vt:lpstr>Relations</vt:lpstr>
      <vt:lpstr>Examples</vt:lpstr>
      <vt:lpstr>Examples</vt:lpstr>
      <vt:lpstr>Properties of relations</vt:lpstr>
      <vt:lpstr>Adjacency matrix</vt:lpstr>
      <vt:lpstr>Try these</vt:lpstr>
      <vt:lpstr>Properties cont’d</vt:lpstr>
      <vt:lpstr>Examples of equiv. rel.</vt:lpstr>
      <vt:lpstr>Try this</vt:lpstr>
      <vt:lpstr>Modulo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Chris Healy</cp:lastModifiedBy>
  <cp:revision>196</cp:revision>
  <dcterms:created xsi:type="dcterms:W3CDTF">2006-08-16T00:00:00Z</dcterms:created>
  <dcterms:modified xsi:type="dcterms:W3CDTF">2020-11-02T01:32:49Z</dcterms:modified>
</cp:coreProperties>
</file>