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508" r:id="rId2"/>
    <p:sldId id="377" r:id="rId3"/>
    <p:sldId id="514" r:id="rId4"/>
    <p:sldId id="515" r:id="rId5"/>
    <p:sldId id="378" r:id="rId6"/>
    <p:sldId id="517" r:id="rId7"/>
    <p:sldId id="423" r:id="rId8"/>
    <p:sldId id="379" r:id="rId9"/>
    <p:sldId id="509" r:id="rId10"/>
    <p:sldId id="380" r:id="rId11"/>
    <p:sldId id="381" r:id="rId12"/>
    <p:sldId id="382" r:id="rId13"/>
    <p:sldId id="383" r:id="rId14"/>
    <p:sldId id="386" r:id="rId15"/>
    <p:sldId id="387" r:id="rId16"/>
    <p:sldId id="388" r:id="rId17"/>
    <p:sldId id="389" r:id="rId18"/>
    <p:sldId id="510" r:id="rId19"/>
    <p:sldId id="390" r:id="rId20"/>
    <p:sldId id="391" r:id="rId21"/>
    <p:sldId id="402" r:id="rId22"/>
    <p:sldId id="403" r:id="rId23"/>
    <p:sldId id="511" r:id="rId24"/>
    <p:sldId id="393" r:id="rId25"/>
    <p:sldId id="416" r:id="rId26"/>
    <p:sldId id="417" r:id="rId27"/>
    <p:sldId id="411" r:id="rId28"/>
    <p:sldId id="412" r:id="rId29"/>
    <p:sldId id="512" r:id="rId30"/>
    <p:sldId id="396" r:id="rId31"/>
    <p:sldId id="418" r:id="rId32"/>
    <p:sldId id="419" r:id="rId33"/>
    <p:sldId id="420" r:id="rId34"/>
    <p:sldId id="421" r:id="rId35"/>
    <p:sldId id="422" r:id="rId36"/>
    <p:sldId id="399" r:id="rId37"/>
    <p:sldId id="518" r:id="rId38"/>
    <p:sldId id="404" r:id="rId39"/>
    <p:sldId id="405" r:id="rId40"/>
    <p:sldId id="406" r:id="rId41"/>
    <p:sldId id="407" r:id="rId42"/>
    <p:sldId id="408" r:id="rId43"/>
    <p:sldId id="513" r:id="rId44"/>
    <p:sldId id="409" r:id="rId45"/>
    <p:sldId id="410" r:id="rId46"/>
    <p:sldId id="400" r:id="rId47"/>
    <p:sldId id="414" r:id="rId4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68" autoAdjust="0"/>
    <p:restoredTop sz="94669" autoAdjust="0"/>
  </p:normalViewPr>
  <p:slideViewPr>
    <p:cSldViewPr>
      <p:cViewPr varScale="1">
        <p:scale>
          <a:sx n="52" d="100"/>
          <a:sy n="52" d="100"/>
        </p:scale>
        <p:origin x="-312" y="-82"/>
      </p:cViewPr>
      <p:guideLst>
        <p:guide orient="horz" pos="2160"/>
        <p:guide pos="2880"/>
      </p:guideLst>
    </p:cSldViewPr>
  </p:slideViewPr>
  <p:outlineViewPr>
    <p:cViewPr>
      <p:scale>
        <a:sx n="33" d="100"/>
        <a:sy n="33" d="100"/>
      </p:scale>
      <p:origin x="0" y="145812"/>
    </p:cViewPr>
  </p:outlineViewPr>
  <p:notesTextViewPr>
    <p:cViewPr>
      <p:scale>
        <a:sx n="100" d="100"/>
        <a:sy n="100" d="100"/>
      </p:scale>
      <p:origin x="0" y="0"/>
    </p:cViewPr>
  </p:notesTextViewPr>
  <p:sorterViewPr>
    <p:cViewPr>
      <p:scale>
        <a:sx n="100" d="100"/>
        <a:sy n="100" d="100"/>
      </p:scale>
      <p:origin x="0" y="697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BC6AAAA3-5FF4-4748-8159-02F3E4E3EB14}" type="datetimeFigureOut">
              <a:rPr lang="en-US" smtClean="0"/>
              <a:t>12/8/2014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FAD6CF58-E3D1-4DEA-B46F-EB8870004748}" type="slidenum">
              <a:rPr lang="en-US" smtClean="0"/>
              <a:t>‹#›</a:t>
            </a:fld>
            <a:endParaRPr lang="en-US"/>
          </a:p>
        </p:txBody>
      </p:sp>
    </p:spTree>
    <p:extLst>
      <p:ext uri="{BB962C8B-B14F-4D97-AF65-F5344CB8AC3E}">
        <p14:creationId xmlns:p14="http://schemas.microsoft.com/office/powerpoint/2010/main" val="3529021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3A379AD-1ADA-4AAB-AC62-290A38E75947}" type="datetimeFigureOut">
              <a:rPr lang="en-US" smtClean="0"/>
              <a:pPr/>
              <a:t>12/8/2014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BDFB5CCB-6940-4C6E-9727-692236C853B7}" type="slidenum">
              <a:rPr lang="en-US" smtClean="0"/>
              <a:pPr/>
              <a:t>‹#›</a:t>
            </a:fld>
            <a:endParaRPr lang="en-US"/>
          </a:p>
        </p:txBody>
      </p:sp>
    </p:spTree>
    <p:extLst>
      <p:ext uri="{BB962C8B-B14F-4D97-AF65-F5344CB8AC3E}">
        <p14:creationId xmlns:p14="http://schemas.microsoft.com/office/powerpoint/2010/main" val="1704049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Blank</a:t>
            </a:r>
            <a:r>
              <a:rPr lang="en-US" baseline="0" dirty="0" smtClean="0"/>
              <a:t> entries are really 0.</a:t>
            </a:r>
            <a:endParaRPr lang="en-US" dirty="0"/>
          </a:p>
        </p:txBody>
      </p:sp>
      <p:sp>
        <p:nvSpPr>
          <p:cNvPr id="4" name="Slide Number Placeholder 3"/>
          <p:cNvSpPr>
            <a:spLocks noGrp="1"/>
          </p:cNvSpPr>
          <p:nvPr>
            <p:ph type="sldNum" sz="quarter" idx="10"/>
          </p:nvPr>
        </p:nvSpPr>
        <p:spPr/>
        <p:txBody>
          <a:bodyPr/>
          <a:lstStyle/>
          <a:p>
            <a:fld id="{BDFB5CCB-6940-4C6E-9727-692236C853B7}" type="slidenum">
              <a:rPr lang="en-US" smtClean="0"/>
              <a:pPr/>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Try</a:t>
            </a:r>
            <a:r>
              <a:rPr lang="en-US" baseline="0" dirty="0" smtClean="0"/>
              <a:t> this game:  A gives degree sequence; B tries to produce such a graph.</a:t>
            </a:r>
            <a:endParaRPr lang="en-US" dirty="0"/>
          </a:p>
        </p:txBody>
      </p:sp>
      <p:sp>
        <p:nvSpPr>
          <p:cNvPr id="4" name="Slide Number Placeholder 3"/>
          <p:cNvSpPr>
            <a:spLocks noGrp="1"/>
          </p:cNvSpPr>
          <p:nvPr>
            <p:ph type="sldNum" sz="quarter" idx="10"/>
          </p:nvPr>
        </p:nvSpPr>
        <p:spPr/>
        <p:txBody>
          <a:bodyPr/>
          <a:lstStyle/>
          <a:p>
            <a:fld id="{BDFB5CCB-6940-4C6E-9727-692236C853B7}"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Also:  tripartite, n-partite.  Can</a:t>
            </a:r>
            <a:r>
              <a:rPr lang="en-US" baseline="0" dirty="0" smtClean="0"/>
              <a:t> you draw a graph that is NOT tripartite?</a:t>
            </a:r>
            <a:endParaRPr lang="en-US" dirty="0"/>
          </a:p>
        </p:txBody>
      </p:sp>
      <p:sp>
        <p:nvSpPr>
          <p:cNvPr id="4" name="Slide Number Placeholder 3"/>
          <p:cNvSpPr>
            <a:spLocks noGrp="1"/>
          </p:cNvSpPr>
          <p:nvPr>
            <p:ph type="sldNum" sz="quarter" idx="10"/>
          </p:nvPr>
        </p:nvSpPr>
        <p:spPr/>
        <p:txBody>
          <a:bodyPr/>
          <a:lstStyle/>
          <a:p>
            <a:fld id="{BDFB5CCB-6940-4C6E-9727-692236C853B7}"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Practice:  </a:t>
            </a:r>
            <a:r>
              <a:rPr lang="en-US" dirty="0" err="1" smtClean="0"/>
              <a:t>expr</a:t>
            </a:r>
            <a:r>
              <a:rPr lang="en-US" dirty="0" smtClean="0"/>
              <a:t> trees-&gt;</a:t>
            </a:r>
            <a:r>
              <a:rPr lang="en-US" dirty="0" err="1" smtClean="0"/>
              <a:t>infix,prefix,postfix</a:t>
            </a:r>
            <a:endParaRPr lang="en-US" dirty="0"/>
          </a:p>
        </p:txBody>
      </p:sp>
      <p:sp>
        <p:nvSpPr>
          <p:cNvPr id="4" name="Slide Number Placeholder 3"/>
          <p:cNvSpPr>
            <a:spLocks noGrp="1"/>
          </p:cNvSpPr>
          <p:nvPr>
            <p:ph type="sldNum" sz="quarter" idx="10"/>
          </p:nvPr>
        </p:nvSpPr>
        <p:spPr/>
        <p:txBody>
          <a:bodyPr/>
          <a:lstStyle/>
          <a:p>
            <a:fld id="{BDFB5CCB-6940-4C6E-9727-692236C853B7}" type="slidenum">
              <a:rPr lang="en-US" smtClean="0"/>
              <a:pPr/>
              <a:t>29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traveling salesman problem</a:t>
            </a:r>
            <a:r>
              <a:rPr lang="en-US" smtClean="0"/>
              <a:t>, consider this:  </a:t>
            </a:r>
            <a:r>
              <a:rPr lang="en-US" dirty="0" smtClean="0"/>
              <a:t>does it matter where </a:t>
            </a:r>
            <a:r>
              <a:rPr lang="en-US" smtClean="0"/>
              <a:t>you start?</a:t>
            </a:r>
            <a:endParaRPr lang="en-US"/>
          </a:p>
        </p:txBody>
      </p:sp>
      <p:sp>
        <p:nvSpPr>
          <p:cNvPr id="4" name="Slide Number Placeholder 3"/>
          <p:cNvSpPr>
            <a:spLocks noGrp="1"/>
          </p:cNvSpPr>
          <p:nvPr>
            <p:ph type="sldNum" sz="quarter" idx="10"/>
          </p:nvPr>
        </p:nvSpPr>
        <p:spPr/>
        <p:txBody>
          <a:bodyPr/>
          <a:lstStyle/>
          <a:p>
            <a:fld id="{BDFB5CCB-6940-4C6E-9727-692236C853B7}" type="slidenum">
              <a:rPr lang="en-US" smtClean="0"/>
              <a:pPr/>
              <a:t>45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68F9178B-9C4E-4A6B-A4F2-EAAE90E5A69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 and Trees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sz="2800" dirty="0" smtClean="0"/>
              <a:t>Graph theory</a:t>
            </a:r>
          </a:p>
          <a:p>
            <a:r>
              <a:rPr lang="en-US" sz="2800" dirty="0" smtClean="0"/>
              <a:t>Purpose:</a:t>
            </a:r>
          </a:p>
          <a:p>
            <a:pPr lvl="1"/>
            <a:r>
              <a:rPr lang="en-US" sz="2400" dirty="0" smtClean="0"/>
              <a:t>In CS, data can either be linear or nonlinear</a:t>
            </a:r>
          </a:p>
          <a:p>
            <a:pPr lvl="1"/>
            <a:r>
              <a:rPr lang="en-US" sz="2400" dirty="0" smtClean="0"/>
              <a:t>Nonlinear data is used to depict relationships or a hierarchy</a:t>
            </a:r>
          </a:p>
          <a:p>
            <a:pPr lvl="1"/>
            <a:r>
              <a:rPr lang="en-US" sz="2400" dirty="0" smtClean="0"/>
              <a:t>A graph is a general way to model nonlinear data</a:t>
            </a:r>
          </a:p>
          <a:p>
            <a:r>
              <a:rPr lang="en-US" sz="2800" dirty="0" smtClean="0"/>
              <a:t>Overall goals</a:t>
            </a:r>
          </a:p>
          <a:p>
            <a:pPr lvl="1"/>
            <a:r>
              <a:rPr lang="en-US" sz="2400" dirty="0" smtClean="0"/>
              <a:t>Definition, examples, properties</a:t>
            </a:r>
          </a:p>
          <a:p>
            <a:pPr lvl="1"/>
            <a:r>
              <a:rPr lang="en-US" sz="2400" dirty="0" smtClean="0"/>
              <a:t>Representation (will look familiar to you!)  </a:t>
            </a:r>
            <a:r>
              <a:rPr lang="en-US" sz="2400" dirty="0" smtClean="0">
                <a:sym typeface="Wingdings" pitchFamily="2" charset="2"/>
              </a:rPr>
              <a:t></a:t>
            </a:r>
            <a:endParaRPr lang="en-US" sz="2400" dirty="0" smtClean="0"/>
          </a:p>
          <a:p>
            <a:pPr lvl="1"/>
            <a:r>
              <a:rPr lang="en-US" sz="2400" dirty="0" smtClean="0"/>
              <a:t>Special types of graphs</a:t>
            </a:r>
          </a:p>
          <a:p>
            <a:pPr lvl="1"/>
            <a:r>
              <a:rPr lang="en-US" sz="2400" dirty="0" smtClean="0"/>
              <a:t>Ways to manipulate and analyze graphs</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Bipartite</a:t>
            </a:r>
            <a:endParaRPr lang="en-US" dirty="0"/>
          </a:p>
        </p:txBody>
      </p:sp>
      <p:sp>
        <p:nvSpPr>
          <p:cNvPr id="3" name="Content Placeholder 2"/>
          <p:cNvSpPr>
            <a:spLocks noGrp="1"/>
          </p:cNvSpPr>
          <p:nvPr>
            <p:ph idx="1"/>
          </p:nvPr>
        </p:nvSpPr>
        <p:spPr>
          <a:xfrm>
            <a:off x="457200" y="1371601"/>
            <a:ext cx="8229600" cy="4191000"/>
          </a:xfrm>
        </p:spPr>
        <p:txBody>
          <a:bodyPr>
            <a:normAutofit/>
          </a:bodyPr>
          <a:lstStyle/>
          <a:p>
            <a:r>
              <a:rPr lang="en-US" sz="2800" dirty="0" smtClean="0"/>
              <a:t>Property that a graph may have</a:t>
            </a:r>
          </a:p>
          <a:p>
            <a:r>
              <a:rPr lang="en-US" sz="2800" dirty="0" smtClean="0"/>
              <a:t>Useful to find a variable’s usage in a program</a:t>
            </a:r>
          </a:p>
          <a:p>
            <a:r>
              <a:rPr lang="en-US" sz="2800" dirty="0" smtClean="0"/>
              <a:t>Bipartite = </a:t>
            </a:r>
            <a:r>
              <a:rPr lang="en-US" sz="2800" dirty="0" smtClean="0">
                <a:solidFill>
                  <a:srgbClr val="FFFF00"/>
                </a:solidFill>
              </a:rPr>
              <a:t>it is possible to partition the set of vertices into 2 subsets, such that within a subset no two vertices are adjacent</a:t>
            </a:r>
          </a:p>
          <a:p>
            <a:pPr lvl="1"/>
            <a:r>
              <a:rPr lang="en-US" sz="2400" dirty="0" smtClean="0"/>
              <a:t>As a consequence, you won’t see triangles anywhere.</a:t>
            </a:r>
          </a:p>
          <a:p>
            <a:pPr lvl="1"/>
            <a:r>
              <a:rPr lang="en-US" sz="2400" dirty="0" smtClean="0"/>
              <a:t>To determine:  try to partition vertices.  Adjacent vertices must go to different camps.</a:t>
            </a:r>
          </a:p>
          <a:p>
            <a:r>
              <a:rPr lang="en-US" sz="2800" dirty="0" smtClean="0"/>
              <a:t>Are these bipartite?</a:t>
            </a:r>
            <a:endParaRPr lang="en-US" sz="2800" dirty="0"/>
          </a:p>
        </p:txBody>
      </p:sp>
      <p:cxnSp>
        <p:nvCxnSpPr>
          <p:cNvPr id="7" name="Straight Connector 6"/>
          <p:cNvCxnSpPr/>
          <p:nvPr/>
        </p:nvCxnSpPr>
        <p:spPr>
          <a:xfrm>
            <a:off x="1524000" y="5638800"/>
            <a:ext cx="6096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1295400" y="5867400"/>
            <a:ext cx="4572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524000" y="6553200"/>
            <a:ext cx="6096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524000" y="6096000"/>
            <a:ext cx="6096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1905000" y="6324600"/>
            <a:ext cx="4572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886200" y="6019800"/>
            <a:ext cx="6096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4495800" y="5638800"/>
            <a:ext cx="381000" cy="381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flipH="1" flipV="1">
            <a:off x="3886200" y="5638800"/>
            <a:ext cx="381000" cy="381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flipH="1" flipV="1">
            <a:off x="3505200" y="6019800"/>
            <a:ext cx="381000" cy="381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4495800" y="6019800"/>
            <a:ext cx="381000" cy="381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6200000" flipH="1">
            <a:off x="3886200" y="6019800"/>
            <a:ext cx="381000" cy="381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6200000" flipH="1">
            <a:off x="3505200" y="5638800"/>
            <a:ext cx="381000" cy="381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705600" y="5715000"/>
            <a:ext cx="6096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705600" y="6172200"/>
            <a:ext cx="6096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6477000" y="5943600"/>
            <a:ext cx="4572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7086600" y="5943600"/>
            <a:ext cx="4572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7315200" y="5715000"/>
            <a:ext cx="381000" cy="38100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Isomorphism</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sz="2800" dirty="0" smtClean="0"/>
              <a:t>Meaning:  same shape</a:t>
            </a:r>
          </a:p>
          <a:p>
            <a:r>
              <a:rPr lang="en-US" sz="2800" dirty="0" smtClean="0"/>
              <a:t>How can we tell if 2 graphs are essentially the same?</a:t>
            </a:r>
          </a:p>
          <a:p>
            <a:r>
              <a:rPr lang="en-US" sz="2800" dirty="0" smtClean="0"/>
              <a:t>Definition:  </a:t>
            </a:r>
            <a:r>
              <a:rPr lang="en-US" sz="2800" dirty="0" smtClean="0">
                <a:solidFill>
                  <a:srgbClr val="FFFF00"/>
                </a:solidFill>
              </a:rPr>
              <a:t>the vertices can be put into a 1-1 correspondence</a:t>
            </a:r>
            <a:r>
              <a:rPr lang="en-US" sz="2800" dirty="0" smtClean="0"/>
              <a:t>.  (</a:t>
            </a:r>
            <a:r>
              <a:rPr lang="en-US" sz="2800" dirty="0" smtClean="0">
                <a:sym typeface="Wingdings" pitchFamily="2" charset="2"/>
              </a:rPr>
              <a:t> same </a:t>
            </a:r>
            <a:r>
              <a:rPr lang="en-US" sz="2800" dirty="0" err="1" smtClean="0">
                <a:sym typeface="Wingdings" pitchFamily="2" charset="2"/>
              </a:rPr>
              <a:t>adj</a:t>
            </a:r>
            <a:r>
              <a:rPr lang="en-US" sz="2800" dirty="0" smtClean="0">
                <a:sym typeface="Wingdings" pitchFamily="2" charset="2"/>
              </a:rPr>
              <a:t> matrix)</a:t>
            </a:r>
            <a:endParaRPr lang="en-US" sz="2800" dirty="0" smtClean="0"/>
          </a:p>
          <a:p>
            <a:r>
              <a:rPr lang="en-US" sz="2800" dirty="0" smtClean="0"/>
              <a:t>Easier to disprove when not isomorphic.  Checklist:</a:t>
            </a:r>
          </a:p>
          <a:p>
            <a:pPr lvl="1"/>
            <a:r>
              <a:rPr lang="en-US" sz="2400" dirty="0" smtClean="0"/>
              <a:t>Same # vertices and same # edges</a:t>
            </a:r>
          </a:p>
          <a:p>
            <a:pPr lvl="1"/>
            <a:r>
              <a:rPr lang="en-US" sz="2400" dirty="0" smtClean="0"/>
              <a:t>Same degree sequence</a:t>
            </a:r>
          </a:p>
          <a:p>
            <a:pPr lvl="1"/>
            <a:r>
              <a:rPr lang="en-US" sz="2400" dirty="0" smtClean="0"/>
              <a:t>Connectedness (both are, or both are not)</a:t>
            </a:r>
          </a:p>
          <a:p>
            <a:pPr lvl="1"/>
            <a:r>
              <a:rPr lang="en-US" sz="2400" dirty="0" smtClean="0"/>
              <a:t>Existence of cycles</a:t>
            </a:r>
          </a:p>
          <a:p>
            <a:pPr lvl="1"/>
            <a:r>
              <a:rPr lang="en-US" sz="2400" dirty="0" smtClean="0"/>
              <a:t>Adjacency of conspicuous vertices</a:t>
            </a:r>
          </a:p>
          <a:p>
            <a:pPr lvl="1"/>
            <a:r>
              <a:rPr lang="en-US" sz="2400" dirty="0" smtClean="0"/>
              <a:t>Consider the complement if e &gt; n(n – 1) / 4</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endParaRPr lang="en-US" sz="2800" dirty="0" smtClean="0"/>
          </a:p>
          <a:p>
            <a:endParaRPr lang="en-US" sz="2800" dirty="0" smtClean="0"/>
          </a:p>
          <a:p>
            <a:endParaRPr lang="en-US" sz="2800" dirty="0" smtClean="0"/>
          </a:p>
          <a:p>
            <a:r>
              <a:rPr lang="en-US" sz="2800" dirty="0" smtClean="0"/>
              <a:t>Isomorphic since A, B, C, D correspond to W, Z, Y, X</a:t>
            </a:r>
          </a:p>
          <a:p>
            <a:endParaRPr lang="en-US" sz="2800" dirty="0" smtClean="0"/>
          </a:p>
          <a:p>
            <a:endParaRPr lang="en-US" sz="2800" dirty="0" smtClean="0"/>
          </a:p>
          <a:p>
            <a:endParaRPr lang="en-US" sz="2800" dirty="0" smtClean="0"/>
          </a:p>
          <a:p>
            <a:endParaRPr lang="en-US" sz="2800" dirty="0" smtClean="0"/>
          </a:p>
          <a:p>
            <a:r>
              <a:rPr lang="en-US" sz="2800" dirty="0" smtClean="0"/>
              <a:t>Check out adjacency of degree-2 vertices!</a:t>
            </a:r>
          </a:p>
          <a:p>
            <a:r>
              <a:rPr lang="en-US" sz="2800" dirty="0" smtClean="0"/>
              <a:t>Question:  can a </a:t>
            </a:r>
            <a:r>
              <a:rPr lang="en-US" sz="2800" smtClean="0"/>
              <a:t>graph be </a:t>
            </a:r>
            <a:r>
              <a:rPr lang="en-US" sz="2800" dirty="0" smtClean="0"/>
              <a:t>isomorphic to its complement?</a:t>
            </a:r>
            <a:endParaRPr lang="en-US" sz="2800" dirty="0"/>
          </a:p>
        </p:txBody>
      </p:sp>
      <p:cxnSp>
        <p:nvCxnSpPr>
          <p:cNvPr id="4" name="Straight Connector 3"/>
          <p:cNvCxnSpPr/>
          <p:nvPr/>
        </p:nvCxnSpPr>
        <p:spPr>
          <a:xfrm rot="5400000">
            <a:off x="1333500" y="2324100"/>
            <a:ext cx="1143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2247900" y="2324100"/>
            <a:ext cx="1143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905000" y="2895600"/>
            <a:ext cx="9144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029200" y="1752600"/>
            <a:ext cx="1295400" cy="1143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029200" y="2895600"/>
            <a:ext cx="12954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0800000" flipV="1">
            <a:off x="5029200" y="1752600"/>
            <a:ext cx="1295400" cy="1143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819400" y="1524000"/>
            <a:ext cx="381000" cy="369332"/>
          </a:xfrm>
          <a:prstGeom prst="rect">
            <a:avLst/>
          </a:prstGeom>
          <a:noFill/>
        </p:spPr>
        <p:txBody>
          <a:bodyPr wrap="square" rtlCol="0">
            <a:spAutoFit/>
          </a:bodyPr>
          <a:lstStyle/>
          <a:p>
            <a:r>
              <a:rPr lang="en-US" dirty="0" smtClean="0"/>
              <a:t>B</a:t>
            </a:r>
            <a:endParaRPr lang="en-US" dirty="0"/>
          </a:p>
        </p:txBody>
      </p:sp>
      <p:sp>
        <p:nvSpPr>
          <p:cNvPr id="24" name="TextBox 23"/>
          <p:cNvSpPr txBox="1"/>
          <p:nvPr/>
        </p:nvSpPr>
        <p:spPr>
          <a:xfrm>
            <a:off x="1524000" y="1524000"/>
            <a:ext cx="381000" cy="369332"/>
          </a:xfrm>
          <a:prstGeom prst="rect">
            <a:avLst/>
          </a:prstGeom>
          <a:noFill/>
        </p:spPr>
        <p:txBody>
          <a:bodyPr wrap="square" rtlCol="0">
            <a:spAutoFit/>
          </a:bodyPr>
          <a:lstStyle/>
          <a:p>
            <a:r>
              <a:rPr lang="en-US" dirty="0" smtClean="0"/>
              <a:t>A</a:t>
            </a:r>
            <a:endParaRPr lang="en-US" dirty="0"/>
          </a:p>
        </p:txBody>
      </p:sp>
      <p:sp>
        <p:nvSpPr>
          <p:cNvPr id="25" name="TextBox 24"/>
          <p:cNvSpPr txBox="1"/>
          <p:nvPr/>
        </p:nvSpPr>
        <p:spPr>
          <a:xfrm>
            <a:off x="6324600" y="2667000"/>
            <a:ext cx="381000" cy="369332"/>
          </a:xfrm>
          <a:prstGeom prst="rect">
            <a:avLst/>
          </a:prstGeom>
          <a:noFill/>
        </p:spPr>
        <p:txBody>
          <a:bodyPr wrap="square" rtlCol="0">
            <a:spAutoFit/>
          </a:bodyPr>
          <a:lstStyle/>
          <a:p>
            <a:r>
              <a:rPr lang="en-US" dirty="0" smtClean="0"/>
              <a:t>Z</a:t>
            </a:r>
            <a:endParaRPr lang="en-US" dirty="0"/>
          </a:p>
        </p:txBody>
      </p:sp>
      <p:sp>
        <p:nvSpPr>
          <p:cNvPr id="26" name="TextBox 25"/>
          <p:cNvSpPr txBox="1"/>
          <p:nvPr/>
        </p:nvSpPr>
        <p:spPr>
          <a:xfrm>
            <a:off x="6324600" y="1524000"/>
            <a:ext cx="381000" cy="369332"/>
          </a:xfrm>
          <a:prstGeom prst="rect">
            <a:avLst/>
          </a:prstGeom>
          <a:noFill/>
        </p:spPr>
        <p:txBody>
          <a:bodyPr wrap="square" rtlCol="0">
            <a:spAutoFit/>
          </a:bodyPr>
          <a:lstStyle/>
          <a:p>
            <a:r>
              <a:rPr lang="en-US" dirty="0" smtClean="0"/>
              <a:t>X</a:t>
            </a:r>
            <a:endParaRPr lang="en-US" dirty="0"/>
          </a:p>
        </p:txBody>
      </p:sp>
      <p:sp>
        <p:nvSpPr>
          <p:cNvPr id="27" name="TextBox 26"/>
          <p:cNvSpPr txBox="1"/>
          <p:nvPr/>
        </p:nvSpPr>
        <p:spPr>
          <a:xfrm>
            <a:off x="4724400" y="2667000"/>
            <a:ext cx="381000" cy="369332"/>
          </a:xfrm>
          <a:prstGeom prst="rect">
            <a:avLst/>
          </a:prstGeom>
          <a:noFill/>
        </p:spPr>
        <p:txBody>
          <a:bodyPr wrap="square" rtlCol="0">
            <a:spAutoFit/>
          </a:bodyPr>
          <a:lstStyle/>
          <a:p>
            <a:r>
              <a:rPr lang="en-US" dirty="0" smtClean="0"/>
              <a:t>Y</a:t>
            </a:r>
            <a:endParaRPr lang="en-US" dirty="0"/>
          </a:p>
        </p:txBody>
      </p:sp>
      <p:sp>
        <p:nvSpPr>
          <p:cNvPr id="28" name="TextBox 27"/>
          <p:cNvSpPr txBox="1"/>
          <p:nvPr/>
        </p:nvSpPr>
        <p:spPr>
          <a:xfrm>
            <a:off x="1524000" y="2743200"/>
            <a:ext cx="381000" cy="369332"/>
          </a:xfrm>
          <a:prstGeom prst="rect">
            <a:avLst/>
          </a:prstGeom>
          <a:noFill/>
        </p:spPr>
        <p:txBody>
          <a:bodyPr wrap="square" rtlCol="0">
            <a:spAutoFit/>
          </a:bodyPr>
          <a:lstStyle/>
          <a:p>
            <a:r>
              <a:rPr lang="en-US" dirty="0" smtClean="0"/>
              <a:t>C</a:t>
            </a:r>
            <a:endParaRPr lang="en-US" dirty="0"/>
          </a:p>
        </p:txBody>
      </p:sp>
      <p:sp>
        <p:nvSpPr>
          <p:cNvPr id="29" name="TextBox 28"/>
          <p:cNvSpPr txBox="1"/>
          <p:nvPr/>
        </p:nvSpPr>
        <p:spPr>
          <a:xfrm>
            <a:off x="4724400" y="1524000"/>
            <a:ext cx="381000" cy="369332"/>
          </a:xfrm>
          <a:prstGeom prst="rect">
            <a:avLst/>
          </a:prstGeom>
          <a:noFill/>
        </p:spPr>
        <p:txBody>
          <a:bodyPr wrap="square" rtlCol="0">
            <a:spAutoFit/>
          </a:bodyPr>
          <a:lstStyle/>
          <a:p>
            <a:r>
              <a:rPr lang="en-US" dirty="0" smtClean="0"/>
              <a:t>W</a:t>
            </a:r>
            <a:endParaRPr lang="en-US" dirty="0"/>
          </a:p>
        </p:txBody>
      </p:sp>
      <p:sp>
        <p:nvSpPr>
          <p:cNvPr id="30" name="TextBox 29"/>
          <p:cNvSpPr txBox="1"/>
          <p:nvPr/>
        </p:nvSpPr>
        <p:spPr>
          <a:xfrm>
            <a:off x="2819400" y="2743200"/>
            <a:ext cx="381000" cy="369332"/>
          </a:xfrm>
          <a:prstGeom prst="rect">
            <a:avLst/>
          </a:prstGeom>
          <a:noFill/>
        </p:spPr>
        <p:txBody>
          <a:bodyPr wrap="square" rtlCol="0">
            <a:spAutoFit/>
          </a:bodyPr>
          <a:lstStyle/>
          <a:p>
            <a:r>
              <a:rPr lang="en-US" dirty="0" smtClean="0"/>
              <a:t>D</a:t>
            </a:r>
            <a:endParaRPr lang="en-US" dirty="0"/>
          </a:p>
        </p:txBody>
      </p:sp>
      <p:cxnSp>
        <p:nvCxnSpPr>
          <p:cNvPr id="31" name="Straight Connector 30"/>
          <p:cNvCxnSpPr/>
          <p:nvPr/>
        </p:nvCxnSpPr>
        <p:spPr>
          <a:xfrm>
            <a:off x="1905000" y="4343400"/>
            <a:ext cx="6858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flipH="1" flipV="1">
            <a:off x="4838700" y="4686300"/>
            <a:ext cx="6858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5524500" y="4686300"/>
            <a:ext cx="6858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181600" y="5029200"/>
            <a:ext cx="6858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181600" y="4343400"/>
            <a:ext cx="6858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flipH="1" flipV="1">
            <a:off x="1562100" y="4686300"/>
            <a:ext cx="6858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2247900" y="4686300"/>
            <a:ext cx="6858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905000" y="5029200"/>
            <a:ext cx="6858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447800" y="3962400"/>
            <a:ext cx="16002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447800" y="5410200"/>
            <a:ext cx="16002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724400" y="5410200"/>
            <a:ext cx="16002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724400" y="3962400"/>
            <a:ext cx="16002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2324100" y="4686300"/>
            <a:ext cx="14478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723900" y="4686300"/>
            <a:ext cx="14478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4000500" y="4686300"/>
            <a:ext cx="14478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5600700" y="4686300"/>
            <a:ext cx="14478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447800" y="3962400"/>
            <a:ext cx="457200" cy="381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4724400" y="3962400"/>
            <a:ext cx="457200" cy="381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590800" y="5029200"/>
            <a:ext cx="457200" cy="381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5562600" y="4648200"/>
            <a:ext cx="1066800" cy="45720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many graphs…</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sz="2800" dirty="0" smtClean="0"/>
              <a:t>How many </a:t>
            </a:r>
            <a:r>
              <a:rPr lang="en-US" sz="2800" dirty="0" err="1" smtClean="0"/>
              <a:t>nonisomorphic</a:t>
            </a:r>
            <a:r>
              <a:rPr lang="en-US" sz="2800" dirty="0" smtClean="0"/>
              <a:t> graphs have 4 vertices and 3 edges?</a:t>
            </a:r>
          </a:p>
          <a:p>
            <a:r>
              <a:rPr lang="en-US" sz="2800" dirty="0" smtClean="0"/>
              <a:t>For this question, let’s expand the definition of “graph” to include</a:t>
            </a:r>
          </a:p>
          <a:p>
            <a:pPr lvl="1"/>
            <a:r>
              <a:rPr lang="en-US" sz="2400" dirty="0" smtClean="0"/>
              <a:t>Loop(s) on a single vertex:  </a:t>
            </a:r>
            <a:r>
              <a:rPr lang="en-US" sz="2400" dirty="0" err="1" smtClean="0"/>
              <a:t>pseudograph</a:t>
            </a:r>
            <a:endParaRPr lang="en-US" sz="2400" dirty="0" smtClean="0"/>
          </a:p>
          <a:p>
            <a:pPr lvl="1"/>
            <a:r>
              <a:rPr lang="en-US" sz="2400" dirty="0" smtClean="0"/>
              <a:t>Multiple edges between same pair of vertices:  </a:t>
            </a:r>
            <a:r>
              <a:rPr lang="en-US" sz="2400" dirty="0" err="1" smtClean="0"/>
              <a:t>multigraph</a:t>
            </a:r>
            <a:endParaRPr lang="en-US" sz="2400" dirty="0" smtClean="0"/>
          </a:p>
          <a:p>
            <a:r>
              <a:rPr lang="en-US" sz="2800" dirty="0" smtClean="0"/>
              <a:t>I think the answer is 20.  Can you draw all of them?</a:t>
            </a:r>
          </a:p>
          <a:p>
            <a:pPr lvl="1"/>
            <a:r>
              <a:rPr lang="en-US" sz="2400" dirty="0" smtClean="0"/>
              <a:t>3 loops (3); 2 loops (5); 1 loop (4)</a:t>
            </a:r>
          </a:p>
          <a:p>
            <a:pPr lvl="1"/>
            <a:r>
              <a:rPr lang="en-US" sz="2400" dirty="0" smtClean="0"/>
              <a:t>Parallel (3); parallel and loop (2)</a:t>
            </a:r>
          </a:p>
          <a:p>
            <a:pPr lvl="1"/>
            <a:r>
              <a:rPr lang="en-US" sz="2400" dirty="0" smtClean="0"/>
              <a:t>Simple (3)</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Subgraph</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sz="2800" dirty="0" smtClean="0"/>
              <a:t>Analogous to a subset</a:t>
            </a:r>
          </a:p>
          <a:p>
            <a:r>
              <a:rPr lang="en-US" sz="2800" dirty="0" smtClean="0"/>
              <a:t>To obtain a </a:t>
            </a:r>
            <a:r>
              <a:rPr lang="en-US" sz="2800" dirty="0" err="1" smtClean="0"/>
              <a:t>subgraph</a:t>
            </a:r>
            <a:r>
              <a:rPr lang="en-US" sz="2800" dirty="0" smtClean="0"/>
              <a:t> from an existing graph, feel free to remove edges/vertices.  But you can’t remove a vertex if some edge needs it!</a:t>
            </a:r>
          </a:p>
          <a:p>
            <a:r>
              <a:rPr lang="en-US" sz="2800" dirty="0" smtClean="0"/>
              <a:t>What are the </a:t>
            </a:r>
            <a:r>
              <a:rPr lang="en-US" sz="2800" dirty="0" err="1" smtClean="0"/>
              <a:t>subgraphs</a:t>
            </a:r>
            <a:r>
              <a:rPr lang="en-US" sz="2800" dirty="0" smtClean="0"/>
              <a:t> of a triangle?  It’s convenient to classify by the number of edges.</a:t>
            </a:r>
          </a:p>
          <a:p>
            <a:pPr lvl="1"/>
            <a:r>
              <a:rPr lang="en-US" sz="2400" dirty="0" smtClean="0"/>
              <a:t>e = 0:  You only have vertices.  8 subsets of 3 elements.</a:t>
            </a:r>
          </a:p>
          <a:p>
            <a:pPr lvl="1"/>
            <a:r>
              <a:rPr lang="en-US" sz="2400" dirty="0" smtClean="0"/>
              <a:t>e = 1:  Choose which vertex is not connected.  For each case, you can even remove that vertex.</a:t>
            </a:r>
          </a:p>
          <a:p>
            <a:pPr lvl="1"/>
            <a:r>
              <a:rPr lang="en-US" sz="2400" dirty="0" smtClean="0"/>
              <a:t>e = 2:  Just choose which edge not to draw.</a:t>
            </a:r>
          </a:p>
          <a:p>
            <a:pPr lvl="1"/>
            <a:r>
              <a:rPr lang="en-US" sz="2400" dirty="0" smtClean="0"/>
              <a:t>e = 3:  The entire graph itself.</a:t>
            </a:r>
          </a:p>
          <a:p>
            <a:endParaRPr 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Paths and Cycles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sz="2800" dirty="0" smtClean="0"/>
              <a:t>A </a:t>
            </a:r>
            <a:r>
              <a:rPr lang="en-US" sz="2800" dirty="0" smtClean="0">
                <a:solidFill>
                  <a:srgbClr val="FFFF00"/>
                </a:solidFill>
              </a:rPr>
              <a:t>path</a:t>
            </a:r>
            <a:r>
              <a:rPr lang="en-US" sz="2800" dirty="0" smtClean="0"/>
              <a:t> is simply a sequence of edges that allow us to “travel” from one vertex to another.</a:t>
            </a:r>
          </a:p>
          <a:p>
            <a:pPr lvl="1"/>
            <a:r>
              <a:rPr lang="en-US" sz="2400" dirty="0" smtClean="0"/>
              <a:t>Formally, each edge’s first vertex must match the second vertex of the previous edge.  And analogously, each edge’s second vertex must match the next edge’s first vertex.  In other words, you can’t just list the edges in random order.</a:t>
            </a:r>
          </a:p>
          <a:p>
            <a:pPr lvl="1"/>
            <a:r>
              <a:rPr lang="en-US" sz="2400" dirty="0" smtClean="0"/>
              <a:t>(Should not repeat vertices or edges along the way!</a:t>
            </a:r>
          </a:p>
          <a:p>
            <a:r>
              <a:rPr lang="en-US" sz="2800" dirty="0" smtClean="0">
                <a:solidFill>
                  <a:srgbClr val="FFFF00"/>
                </a:solidFill>
              </a:rPr>
              <a:t>Cycle</a:t>
            </a:r>
            <a:r>
              <a:rPr lang="en-US" sz="2800" dirty="0" smtClean="0"/>
              <a:t> = a path where first vertex = last vertex.</a:t>
            </a:r>
          </a:p>
          <a:p>
            <a:r>
              <a:rPr lang="en-US" sz="2800" dirty="0" smtClean="0"/>
              <a:t>There are 2 interesting types of cycles </a:t>
            </a:r>
          </a:p>
          <a:p>
            <a:pPr lvl="1"/>
            <a:r>
              <a:rPr lang="en-US" sz="2400" dirty="0" smtClean="0">
                <a:solidFill>
                  <a:srgbClr val="FFFF00"/>
                </a:solidFill>
              </a:rPr>
              <a:t>Hamiltonian</a:t>
            </a:r>
            <a:r>
              <a:rPr lang="en-US" sz="2400" dirty="0" smtClean="0"/>
              <a:t>:  passes thru every vertex once</a:t>
            </a:r>
          </a:p>
          <a:p>
            <a:pPr lvl="1"/>
            <a:r>
              <a:rPr lang="en-US" sz="2400" dirty="0" smtClean="0">
                <a:solidFill>
                  <a:srgbClr val="FFFF00"/>
                </a:solidFill>
              </a:rPr>
              <a:t>Euler</a:t>
            </a:r>
            <a:r>
              <a:rPr lang="en-US" sz="2400" dirty="0" smtClean="0"/>
              <a:t>:  includes every edge once</a:t>
            </a:r>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Hamiltonian</a:t>
            </a: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sz="2800" dirty="0" smtClean="0"/>
              <a:t>Can refer to a path or a cycle that…</a:t>
            </a:r>
          </a:p>
          <a:p>
            <a:pPr lvl="1"/>
            <a:r>
              <a:rPr lang="en-US" sz="2400" dirty="0" smtClean="0"/>
              <a:t>goes thru every vertex </a:t>
            </a:r>
            <a:r>
              <a:rPr lang="en-US" sz="2400" dirty="0" smtClean="0">
                <a:solidFill>
                  <a:srgbClr val="FFFF00"/>
                </a:solidFill>
              </a:rPr>
              <a:t>exactly once</a:t>
            </a:r>
          </a:p>
          <a:p>
            <a:pPr lvl="1"/>
            <a:r>
              <a:rPr lang="en-US" sz="2400" dirty="0" smtClean="0"/>
              <a:t>And, in the case of a cycle, returns home.</a:t>
            </a:r>
          </a:p>
          <a:p>
            <a:r>
              <a:rPr lang="en-US" sz="2800" dirty="0" smtClean="0"/>
              <a:t>When does a graph contain one?</a:t>
            </a:r>
          </a:p>
          <a:p>
            <a:pPr lvl="1"/>
            <a:r>
              <a:rPr lang="en-US" sz="2400" dirty="0" smtClean="0"/>
              <a:t>There needs to be a </a:t>
            </a:r>
            <a:r>
              <a:rPr lang="en-US" sz="2400" dirty="0" err="1" smtClean="0"/>
              <a:t>subgraph</a:t>
            </a:r>
            <a:r>
              <a:rPr lang="en-US" sz="2400" dirty="0" smtClean="0"/>
              <a:t> where all vertices have degree 2, such as a polygon.</a:t>
            </a:r>
          </a:p>
          <a:p>
            <a:pPr lvl="1"/>
            <a:r>
              <a:rPr lang="en-US" sz="2400" dirty="0" smtClean="0"/>
              <a:t>The trick is to remove edges we don’t really need, and recognize edges that are </a:t>
            </a:r>
            <a:r>
              <a:rPr lang="en-US" sz="2400" dirty="0" smtClean="0">
                <a:solidFill>
                  <a:srgbClr val="FFFF00"/>
                </a:solidFill>
              </a:rPr>
              <a:t>essential</a:t>
            </a:r>
            <a:r>
              <a:rPr lang="en-US" sz="2400" dirty="0" smtClean="0"/>
              <a:t>.</a:t>
            </a:r>
          </a:p>
          <a:p>
            <a:pPr lvl="1"/>
            <a:r>
              <a:rPr lang="en-US" sz="2400" dirty="0" smtClean="0"/>
              <a:t>Essential edges </a:t>
            </a:r>
            <a:r>
              <a:rPr lang="en-US" sz="2400" dirty="0" smtClean="0">
                <a:sym typeface="Wingdings" pitchFamily="2" charset="2"/>
              </a:rPr>
              <a:t> we may be forced to visit a vertex twice.</a:t>
            </a:r>
          </a:p>
          <a:p>
            <a:pPr lvl="1"/>
            <a:r>
              <a:rPr lang="en-US" sz="2400" dirty="0" smtClean="0">
                <a:sym typeface="Wingdings" pitchFamily="2" charset="2"/>
              </a:rPr>
              <a:t>Removing unnecessary edges  graph may become disconnected.</a:t>
            </a:r>
          </a:p>
          <a:p>
            <a:r>
              <a:rPr lang="en-US" sz="2800" dirty="0" smtClean="0">
                <a:sym typeface="Wingdings" pitchFamily="2" charset="2"/>
              </a:rPr>
              <a:t>*** Examples in book</a:t>
            </a:r>
            <a:endParaRPr lang="en-US" sz="28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Euler</a:t>
            </a:r>
            <a:endParaRPr lang="en-US" dirty="0"/>
          </a:p>
        </p:txBody>
      </p:sp>
      <p:sp>
        <p:nvSpPr>
          <p:cNvPr id="3" name="Content Placeholder 2"/>
          <p:cNvSpPr>
            <a:spLocks noGrp="1"/>
          </p:cNvSpPr>
          <p:nvPr>
            <p:ph idx="1"/>
          </p:nvPr>
        </p:nvSpPr>
        <p:spPr/>
        <p:txBody>
          <a:bodyPr>
            <a:normAutofit/>
          </a:bodyPr>
          <a:lstStyle/>
          <a:p>
            <a:r>
              <a:rPr lang="en-US" sz="2800" dirty="0" smtClean="0"/>
              <a:t>Can refer to a path or a cycle that…</a:t>
            </a:r>
          </a:p>
          <a:p>
            <a:pPr lvl="1"/>
            <a:r>
              <a:rPr lang="en-US" sz="2400" dirty="0" smtClean="0"/>
              <a:t>Goes thru every edge exactly once</a:t>
            </a:r>
          </a:p>
          <a:p>
            <a:r>
              <a:rPr lang="en-US" sz="2800" dirty="0" smtClean="0"/>
              <a:t>Euler said it was impossible to cross all 7 bridges of </a:t>
            </a:r>
            <a:r>
              <a:rPr lang="en-US" sz="2800" dirty="0" err="1" smtClean="0"/>
              <a:t>Königsberg</a:t>
            </a:r>
            <a:r>
              <a:rPr lang="en-US" sz="2800" dirty="0" smtClean="0"/>
              <a:t> and return to the same point.</a:t>
            </a:r>
          </a:p>
          <a:p>
            <a:r>
              <a:rPr lang="en-US" sz="2800" dirty="0" smtClean="0"/>
              <a:t>Key:  every vertex must have even degree</a:t>
            </a:r>
          </a:p>
          <a:p>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a:t>
            </a:r>
            <a:endParaRPr lang="en-US" dirty="0"/>
          </a:p>
        </p:txBody>
      </p:sp>
      <p:sp>
        <p:nvSpPr>
          <p:cNvPr id="3" name="Content Placeholder 2"/>
          <p:cNvSpPr>
            <a:spLocks noGrp="1"/>
          </p:cNvSpPr>
          <p:nvPr>
            <p:ph idx="1"/>
          </p:nvPr>
        </p:nvSpPr>
        <p:spPr/>
        <p:txBody>
          <a:bodyPr>
            <a:normAutofit/>
          </a:bodyPr>
          <a:lstStyle/>
          <a:p>
            <a:endParaRPr lang="en-US" sz="2800" dirty="0" smtClean="0"/>
          </a:p>
          <a:p>
            <a:r>
              <a:rPr lang="en-US" sz="2800" dirty="0" smtClean="0"/>
              <a:t>A Tree is a special kind of graph</a:t>
            </a:r>
          </a:p>
          <a:p>
            <a:pPr lvl="1"/>
            <a:r>
              <a:rPr lang="en-US" sz="2400" dirty="0" smtClean="0"/>
              <a:t>Definition</a:t>
            </a:r>
          </a:p>
          <a:p>
            <a:pPr lvl="1"/>
            <a:r>
              <a:rPr lang="en-US" sz="2400" dirty="0" smtClean="0"/>
              <a:t>Why they are used</a:t>
            </a:r>
          </a:p>
          <a:p>
            <a:pPr lvl="1"/>
            <a:r>
              <a:rPr lang="en-US" sz="2400" dirty="0" smtClean="0"/>
              <a:t>Huffman code</a:t>
            </a:r>
          </a:p>
          <a:p>
            <a:pPr lvl="1"/>
            <a:r>
              <a:rPr lang="en-US" sz="2400" dirty="0" smtClean="0"/>
              <a:t>Binary search tree</a:t>
            </a:r>
          </a:p>
          <a:p>
            <a:pPr lvl="1"/>
            <a:r>
              <a:rPr lang="en-US" sz="2400" dirty="0" smtClean="0"/>
              <a:t>Creating a tree using BFS or DFS</a:t>
            </a:r>
          </a:p>
          <a:p>
            <a:pPr lvl="1"/>
            <a:r>
              <a:rPr lang="en-US" sz="2400" smtClean="0"/>
              <a:t>Mathematical expressions</a:t>
            </a:r>
            <a:endParaRPr 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a:t>
            </a:r>
            <a:endParaRPr lang="en-US" dirty="0"/>
          </a:p>
        </p:txBody>
      </p:sp>
      <p:sp>
        <p:nvSpPr>
          <p:cNvPr id="3" name="Content Placeholder 2"/>
          <p:cNvSpPr>
            <a:spLocks noGrp="1"/>
          </p:cNvSpPr>
          <p:nvPr>
            <p:ph idx="1"/>
          </p:nvPr>
        </p:nvSpPr>
        <p:spPr/>
        <p:txBody>
          <a:bodyPr>
            <a:normAutofit/>
          </a:bodyPr>
          <a:lstStyle/>
          <a:p>
            <a:r>
              <a:rPr lang="en-US" sz="2800" dirty="0" smtClean="0"/>
              <a:t>Connected acyclic graph</a:t>
            </a:r>
          </a:p>
          <a:p>
            <a:r>
              <a:rPr lang="en-US" sz="2800" dirty="0" smtClean="0"/>
              <a:t>If n vertices, then n – 1 edges</a:t>
            </a:r>
          </a:p>
          <a:p>
            <a:r>
              <a:rPr lang="en-US" sz="2800" dirty="0" smtClean="0"/>
              <a:t>Vertices partitioned into 2 types</a:t>
            </a:r>
          </a:p>
          <a:p>
            <a:pPr lvl="1"/>
            <a:r>
              <a:rPr lang="en-US" sz="2400" dirty="0" smtClean="0"/>
              <a:t>Internal</a:t>
            </a:r>
          </a:p>
          <a:p>
            <a:pPr lvl="1"/>
            <a:r>
              <a:rPr lang="en-US" sz="2400" dirty="0" smtClean="0"/>
              <a:t>External (leaf)</a:t>
            </a:r>
          </a:p>
          <a:p>
            <a:r>
              <a:rPr lang="en-US" sz="2800" dirty="0" smtClean="0">
                <a:solidFill>
                  <a:srgbClr val="FFFF00"/>
                </a:solidFill>
              </a:rPr>
              <a:t>Rooted</a:t>
            </a:r>
            <a:r>
              <a:rPr lang="en-US" sz="2800" dirty="0" smtClean="0"/>
              <a:t> tree:  one specific vertex identified as special</a:t>
            </a:r>
          </a:p>
          <a:p>
            <a:pPr lvl="1"/>
            <a:r>
              <a:rPr lang="en-US" sz="2400" dirty="0" smtClean="0"/>
              <a:t>Otherwise it’s called a “free” tree</a:t>
            </a:r>
          </a:p>
          <a:p>
            <a:r>
              <a:rPr lang="en-US" sz="2800" dirty="0" smtClean="0"/>
              <a:t>Important terminology for rooted trees:</a:t>
            </a:r>
          </a:p>
          <a:p>
            <a:pPr lvl="1"/>
            <a:r>
              <a:rPr lang="en-US" sz="2400" dirty="0" smtClean="0"/>
              <a:t>Parent, child, sibling, ancestor, descendant, (uncle, niece)</a:t>
            </a:r>
          </a:p>
          <a:p>
            <a:pPr lvl="1"/>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a:t>
            </a:r>
            <a:endParaRPr lang="en-US" dirty="0"/>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sz="2800" dirty="0" smtClean="0"/>
              <a:t>Not like the graphs you see in calculus.</a:t>
            </a:r>
          </a:p>
          <a:p>
            <a:r>
              <a:rPr lang="en-US" sz="2800" dirty="0" smtClean="0"/>
              <a:t>These graphs are more like “connect the dots.”</a:t>
            </a:r>
          </a:p>
          <a:p>
            <a:r>
              <a:rPr lang="en-US" sz="2800" dirty="0" smtClean="0"/>
              <a:t>Many applications in CS:</a:t>
            </a:r>
          </a:p>
          <a:p>
            <a:pPr lvl="1"/>
            <a:r>
              <a:rPr lang="en-US" sz="2400" dirty="0" smtClean="0"/>
              <a:t>Finite automata and other computer models</a:t>
            </a:r>
          </a:p>
          <a:p>
            <a:pPr lvl="1"/>
            <a:r>
              <a:rPr lang="en-US" sz="2400" dirty="0" smtClean="0"/>
              <a:t>Networking</a:t>
            </a:r>
          </a:p>
          <a:p>
            <a:pPr lvl="1"/>
            <a:r>
              <a:rPr lang="en-US" sz="2400" dirty="0" smtClean="0"/>
              <a:t>Compiler design:  finding loops, syntax, track variable use</a:t>
            </a:r>
            <a:endParaRPr lang="en-US" dirty="0" smtClean="0"/>
          </a:p>
          <a:p>
            <a:pPr lvl="1"/>
            <a:r>
              <a:rPr lang="en-US" sz="2400" dirty="0" smtClean="0"/>
              <a:t>Data structures and algorithms:  sometimes the things we want to manipulate are relationships among data, instead of numbers</a:t>
            </a:r>
          </a:p>
          <a:p>
            <a:r>
              <a:rPr lang="en-US" sz="2800" dirty="0" smtClean="0"/>
              <a:t>You have seen graphs when evaluating Fibonacci numbers, which creates a “tree” of recursive calls.</a:t>
            </a:r>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tree applications</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r>
              <a:rPr lang="en-US" sz="2400" dirty="0" smtClean="0"/>
              <a:t>Any hierarchical classification system</a:t>
            </a:r>
          </a:p>
          <a:p>
            <a:r>
              <a:rPr lang="en-US" sz="2400" dirty="0" smtClean="0"/>
              <a:t>Structure of a document</a:t>
            </a:r>
          </a:p>
          <a:p>
            <a:r>
              <a:rPr lang="en-US" sz="2400" dirty="0" smtClean="0"/>
              <a:t>File system</a:t>
            </a:r>
          </a:p>
          <a:p>
            <a:r>
              <a:rPr lang="en-US" sz="2800" dirty="0" smtClean="0"/>
              <a:t>A method for compressing data:  Huffman code</a:t>
            </a:r>
          </a:p>
          <a:p>
            <a:r>
              <a:rPr lang="en-US" sz="2800" dirty="0" smtClean="0"/>
              <a:t>Efficient data structure:  Binary search tree</a:t>
            </a:r>
          </a:p>
          <a:p>
            <a:r>
              <a:rPr lang="en-US" sz="2800" dirty="0" smtClean="0"/>
              <a:t>Visiting vertices of a graph systematically</a:t>
            </a:r>
          </a:p>
          <a:p>
            <a:r>
              <a:rPr lang="en-US" sz="2800" dirty="0" smtClean="0"/>
              <a:t>Mathematical expression</a:t>
            </a:r>
          </a:p>
          <a:p>
            <a:r>
              <a:rPr lang="en-US" sz="2800" dirty="0" smtClean="0"/>
              <a:t>Computer program / Call graph / Find loops</a:t>
            </a:r>
          </a:p>
          <a:p>
            <a:r>
              <a:rPr lang="en-US" sz="2800" dirty="0" smtClean="0"/>
              <a:t>Depicting relationships among data</a:t>
            </a:r>
          </a:p>
          <a:p>
            <a:endParaRPr 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smtClean="0"/>
              <a:t>Huffman code example</a:t>
            </a:r>
          </a:p>
        </p:txBody>
      </p:sp>
      <p:sp>
        <p:nvSpPr>
          <p:cNvPr id="67587" name="Content Placeholder 2"/>
          <p:cNvSpPr>
            <a:spLocks noGrp="1"/>
          </p:cNvSpPr>
          <p:nvPr>
            <p:ph idx="1"/>
          </p:nvPr>
        </p:nvSpPr>
        <p:spPr/>
        <p:txBody>
          <a:bodyPr/>
          <a:lstStyle/>
          <a:p>
            <a:r>
              <a:rPr lang="en-US" sz="2400" smtClean="0"/>
              <a:t>Suppose you want to send a message, and you know the only letters you need are A, D, E, L, N, P, S.</a:t>
            </a:r>
          </a:p>
          <a:p>
            <a:endParaRPr lang="en-US" sz="2400" smtClean="0"/>
          </a:p>
          <a:p>
            <a:r>
              <a:rPr lang="en-US" sz="2400" smtClean="0"/>
              <a:t>A Huffman code might look like this table:</a:t>
            </a:r>
          </a:p>
          <a:p>
            <a:endParaRPr lang="en-US" sz="2400" smtClean="0"/>
          </a:p>
          <a:p>
            <a:endParaRPr lang="en-US" sz="2400" smtClean="0"/>
          </a:p>
          <a:p>
            <a:endParaRPr lang="en-US" sz="2400" smtClean="0"/>
          </a:p>
          <a:p>
            <a:endParaRPr lang="en-US" sz="2400" smtClean="0"/>
          </a:p>
          <a:p>
            <a:r>
              <a:rPr lang="en-US" sz="2400" smtClean="0"/>
              <a:t>How would you decode this message?  01110000101001000100110001</a:t>
            </a:r>
          </a:p>
        </p:txBody>
      </p:sp>
      <p:graphicFrame>
        <p:nvGraphicFramePr>
          <p:cNvPr id="4" name="Table 3"/>
          <p:cNvGraphicFramePr>
            <a:graphicFrameLocks noGrp="1"/>
          </p:cNvGraphicFramePr>
          <p:nvPr/>
        </p:nvGraphicFramePr>
        <p:xfrm>
          <a:off x="1524000" y="3810000"/>
          <a:ext cx="6095999" cy="74168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370840">
                <a:tc>
                  <a:txBody>
                    <a:bodyPr/>
                    <a:lstStyle/>
                    <a:p>
                      <a:pPr algn="ctr"/>
                      <a:r>
                        <a:rPr lang="en-US" dirty="0" smtClean="0"/>
                        <a:t>A</a:t>
                      </a:r>
                      <a:endParaRPr lang="en-US" dirty="0"/>
                    </a:p>
                  </a:txBody>
                  <a:tcPr/>
                </a:tc>
                <a:tc>
                  <a:txBody>
                    <a:bodyPr/>
                    <a:lstStyle/>
                    <a:p>
                      <a:pPr algn="ctr"/>
                      <a:r>
                        <a:rPr lang="en-US" dirty="0" smtClean="0"/>
                        <a:t>D</a:t>
                      </a:r>
                      <a:endParaRPr lang="en-US" dirty="0"/>
                    </a:p>
                  </a:txBody>
                  <a:tcPr/>
                </a:tc>
                <a:tc>
                  <a:txBody>
                    <a:bodyPr/>
                    <a:lstStyle/>
                    <a:p>
                      <a:pPr algn="ctr"/>
                      <a:r>
                        <a:rPr lang="en-US" dirty="0" smtClean="0"/>
                        <a:t>E</a:t>
                      </a:r>
                      <a:endParaRPr lang="en-US" dirty="0"/>
                    </a:p>
                  </a:txBody>
                  <a:tcPr/>
                </a:tc>
                <a:tc>
                  <a:txBody>
                    <a:bodyPr/>
                    <a:lstStyle/>
                    <a:p>
                      <a:pPr algn="ctr"/>
                      <a:r>
                        <a:rPr lang="en-US" dirty="0" smtClean="0"/>
                        <a:t>L</a:t>
                      </a:r>
                      <a:endParaRPr lang="en-US" dirty="0"/>
                    </a:p>
                  </a:txBody>
                  <a:tcPr/>
                </a:tc>
                <a:tc>
                  <a:txBody>
                    <a:bodyPr/>
                    <a:lstStyle/>
                    <a:p>
                      <a:pPr algn="ctr"/>
                      <a:r>
                        <a:rPr lang="en-US" dirty="0" smtClean="0"/>
                        <a:t>N</a:t>
                      </a:r>
                      <a:endParaRPr lang="en-US" dirty="0"/>
                    </a:p>
                  </a:txBody>
                  <a:tcPr/>
                </a:tc>
                <a:tc>
                  <a:txBody>
                    <a:bodyPr/>
                    <a:lstStyle/>
                    <a:p>
                      <a:pPr algn="ctr"/>
                      <a:r>
                        <a:rPr lang="en-US" dirty="0" smtClean="0"/>
                        <a:t>P</a:t>
                      </a:r>
                      <a:endParaRPr lang="en-US" dirty="0"/>
                    </a:p>
                  </a:txBody>
                  <a:tcPr/>
                </a:tc>
                <a:tc>
                  <a:txBody>
                    <a:bodyPr/>
                    <a:lstStyle/>
                    <a:p>
                      <a:pPr algn="ctr"/>
                      <a:r>
                        <a:rPr lang="en-US" dirty="0" smtClean="0"/>
                        <a:t>S</a:t>
                      </a:r>
                      <a:endParaRPr lang="en-US" dirty="0"/>
                    </a:p>
                  </a:txBody>
                  <a:tcPr/>
                </a:tc>
              </a:tr>
              <a:tr h="370840">
                <a:tc>
                  <a:txBody>
                    <a:bodyPr/>
                    <a:lstStyle/>
                    <a:p>
                      <a:pPr algn="ctr"/>
                      <a:r>
                        <a:rPr lang="en-US" dirty="0" smtClean="0"/>
                        <a:t>001</a:t>
                      </a:r>
                      <a:endParaRPr lang="en-US" dirty="0"/>
                    </a:p>
                  </a:txBody>
                  <a:tcPr/>
                </a:tc>
                <a:tc>
                  <a:txBody>
                    <a:bodyPr/>
                    <a:lstStyle/>
                    <a:p>
                      <a:pPr algn="ctr"/>
                      <a:r>
                        <a:rPr lang="en-US" dirty="0" smtClean="0"/>
                        <a:t>100</a:t>
                      </a:r>
                      <a:endParaRPr lang="en-US" dirty="0"/>
                    </a:p>
                  </a:txBody>
                  <a:tcPr/>
                </a:tc>
                <a:tc>
                  <a:txBody>
                    <a:bodyPr/>
                    <a:lstStyle/>
                    <a:p>
                      <a:pPr algn="ctr"/>
                      <a:r>
                        <a:rPr lang="en-US" dirty="0" smtClean="0"/>
                        <a:t>01</a:t>
                      </a:r>
                      <a:endParaRPr lang="en-US" dirty="0"/>
                    </a:p>
                  </a:txBody>
                  <a:tcPr/>
                </a:tc>
                <a:tc>
                  <a:txBody>
                    <a:bodyPr/>
                    <a:lstStyle/>
                    <a:p>
                      <a:pPr algn="ctr"/>
                      <a:r>
                        <a:rPr lang="en-US" dirty="0" smtClean="0"/>
                        <a:t>101</a:t>
                      </a:r>
                      <a:endParaRPr lang="en-US" dirty="0"/>
                    </a:p>
                  </a:txBody>
                  <a:tcPr/>
                </a:tc>
                <a:tc>
                  <a:txBody>
                    <a:bodyPr/>
                    <a:lstStyle/>
                    <a:p>
                      <a:pPr algn="ctr"/>
                      <a:r>
                        <a:rPr lang="en-US" dirty="0" smtClean="0"/>
                        <a:t>0001</a:t>
                      </a:r>
                      <a:endParaRPr lang="en-US" dirty="0"/>
                    </a:p>
                  </a:txBody>
                  <a:tcPr/>
                </a:tc>
                <a:tc>
                  <a:txBody>
                    <a:bodyPr/>
                    <a:lstStyle/>
                    <a:p>
                      <a:pPr algn="ctr"/>
                      <a:r>
                        <a:rPr lang="en-US" dirty="0" smtClean="0"/>
                        <a:t>0000</a:t>
                      </a:r>
                      <a:endParaRPr lang="en-US" dirty="0"/>
                    </a:p>
                  </a:txBody>
                  <a:tcPr/>
                </a:tc>
                <a:tc>
                  <a:txBody>
                    <a:bodyPr/>
                    <a:lstStyle/>
                    <a:p>
                      <a:pPr algn="ctr"/>
                      <a:r>
                        <a:rPr lang="en-US" dirty="0" smtClean="0"/>
                        <a:t>11</a:t>
                      </a:r>
                      <a:endParaRPr lang="en-US" dirty="0"/>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smtClean="0"/>
              <a:t>How to create code </a:t>
            </a:r>
            <a:r>
              <a:rPr lang="en-US" smtClean="0">
                <a:sym typeface="Wingdings" pitchFamily="2" charset="2"/>
              </a:rPr>
              <a:t></a:t>
            </a:r>
            <a:endParaRPr lang="en-US" smtClean="0"/>
          </a:p>
        </p:txBody>
      </p:sp>
      <p:sp>
        <p:nvSpPr>
          <p:cNvPr id="68611" name="Content Placeholder 2"/>
          <p:cNvSpPr>
            <a:spLocks noGrp="1"/>
          </p:cNvSpPr>
          <p:nvPr>
            <p:ph idx="1"/>
          </p:nvPr>
        </p:nvSpPr>
        <p:spPr/>
        <p:txBody>
          <a:bodyPr/>
          <a:lstStyle/>
          <a:p>
            <a:r>
              <a:rPr lang="en-US" sz="2400" dirty="0" smtClean="0"/>
              <a:t>We’re given the set of letters used for the message, and their frequencies.</a:t>
            </a:r>
          </a:p>
          <a:p>
            <a:pPr lvl="1"/>
            <a:r>
              <a:rPr lang="en-US" sz="2000" dirty="0" smtClean="0"/>
              <a:t>Ex.  A = 5, B = 10, C = 20, D = 25, E = 30</a:t>
            </a:r>
          </a:p>
          <a:p>
            <a:pPr lvl="1"/>
            <a:r>
              <a:rPr lang="en-US" sz="2000" dirty="0" smtClean="0"/>
              <a:t>Ex. P = 5, N = 10, D = 10, L = 15, A = 20, S = 20, E = 30</a:t>
            </a:r>
          </a:p>
          <a:p>
            <a:pPr lvl="1"/>
            <a:endParaRPr lang="en-US" sz="2000" dirty="0" smtClean="0"/>
          </a:p>
          <a:p>
            <a:r>
              <a:rPr lang="en-US" sz="2400" dirty="0" smtClean="0"/>
              <a:t>It’s convenient to arrange the frequencies in order.</a:t>
            </a:r>
          </a:p>
          <a:p>
            <a:r>
              <a:rPr lang="en-US" sz="2400" dirty="0" smtClean="0"/>
              <a:t>Group the letters in pairs, always looking for the smallest sum of frequencies.</a:t>
            </a:r>
          </a:p>
          <a:p>
            <a:r>
              <a:rPr lang="en-US" sz="2400" dirty="0" smtClean="0"/>
              <a:t>The resulting structure is a “tree”.  Each left arm = “0” in the code; each right arm is a “1”.</a:t>
            </a:r>
          </a:p>
          <a:p>
            <a:r>
              <a:rPr lang="en-US" sz="2400" dirty="0" smtClean="0"/>
              <a:t>When done, let’s compute average # bits per symbol.</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 with trees</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sz="2800" dirty="0" smtClean="0"/>
              <a:t>Binary search tree</a:t>
            </a:r>
          </a:p>
          <a:p>
            <a:r>
              <a:rPr lang="en-US" sz="2800" dirty="0" smtClean="0"/>
              <a:t>Tree traversals</a:t>
            </a:r>
          </a:p>
          <a:p>
            <a:pPr lvl="1"/>
            <a:r>
              <a:rPr lang="en-US" sz="2400" dirty="0" smtClean="0"/>
              <a:t>Breadth first search</a:t>
            </a:r>
          </a:p>
          <a:p>
            <a:pPr lvl="1"/>
            <a:r>
              <a:rPr lang="en-US" sz="2400" dirty="0" smtClean="0"/>
              <a:t>Depth first search</a:t>
            </a:r>
          </a:p>
          <a:p>
            <a:r>
              <a:rPr lang="en-US" sz="2800" dirty="0" smtClean="0"/>
              <a:t>Trees to model expressions</a:t>
            </a:r>
            <a:endParaRPr lang="en-US" sz="2400" dirty="0" smtClean="0"/>
          </a:p>
          <a:p>
            <a:r>
              <a:rPr lang="en-US" sz="2800" dirty="0" smtClean="0"/>
              <a:t>Traversals on binary trees</a:t>
            </a:r>
          </a:p>
          <a:p>
            <a:pPr lvl="1"/>
            <a:r>
              <a:rPr lang="en-US" sz="2400" dirty="0" err="1" smtClean="0"/>
              <a:t>Inorder</a:t>
            </a:r>
            <a:endParaRPr lang="en-US" sz="2400" dirty="0" smtClean="0"/>
          </a:p>
          <a:p>
            <a:pPr lvl="1"/>
            <a:r>
              <a:rPr lang="en-US" sz="2400" dirty="0" smtClean="0"/>
              <a:t>Preorder</a:t>
            </a:r>
          </a:p>
          <a:p>
            <a:pPr lvl="1"/>
            <a:r>
              <a:rPr lang="en-US" sz="2400" dirty="0" err="1" smtClean="0"/>
              <a:t>Postorder</a:t>
            </a:r>
            <a:r>
              <a:rPr lang="en-US" sz="2400" dirty="0" smtClean="0"/>
              <a:t> </a:t>
            </a:r>
          </a:p>
          <a:p>
            <a:endParaRPr lang="en-US" sz="28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tree</a:t>
            </a: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sz="2800" dirty="0" smtClean="0"/>
              <a:t>Each vertex in tree has a key value.  Can be number or text (ASCII code).</a:t>
            </a:r>
          </a:p>
          <a:p>
            <a:r>
              <a:rPr lang="en-US" sz="2800" dirty="0" smtClean="0"/>
              <a:t>For each vertex:</a:t>
            </a:r>
          </a:p>
          <a:p>
            <a:pPr lvl="1"/>
            <a:r>
              <a:rPr lang="en-US" sz="2400" dirty="0" smtClean="0"/>
              <a:t>left child </a:t>
            </a:r>
            <a:r>
              <a:rPr lang="en-US" sz="2400" dirty="0" smtClean="0">
                <a:sym typeface="Symbol" pitchFamily="18" charset="2"/>
              </a:rPr>
              <a:t></a:t>
            </a:r>
            <a:r>
              <a:rPr lang="en-US" sz="2400" dirty="0" smtClean="0"/>
              <a:t> you </a:t>
            </a:r>
            <a:r>
              <a:rPr lang="en-US" sz="2400" dirty="0" smtClean="0">
                <a:sym typeface="Symbol" pitchFamily="18" charset="2"/>
              </a:rPr>
              <a:t></a:t>
            </a:r>
            <a:r>
              <a:rPr lang="en-US" sz="2400" dirty="0" smtClean="0"/>
              <a:t> right child</a:t>
            </a:r>
          </a:p>
          <a:p>
            <a:pPr lvl="1"/>
            <a:r>
              <a:rPr lang="en-US" sz="2400" dirty="0" smtClean="0"/>
              <a:t>Or better yet:  all in L </a:t>
            </a:r>
            <a:r>
              <a:rPr lang="en-US" sz="2400" dirty="0" err="1" smtClean="0"/>
              <a:t>subtree</a:t>
            </a:r>
            <a:r>
              <a:rPr lang="en-US" sz="2400" dirty="0" smtClean="0"/>
              <a:t> </a:t>
            </a:r>
            <a:r>
              <a:rPr lang="en-US" sz="2400" dirty="0" smtClean="0">
                <a:sym typeface="Symbol" pitchFamily="18" charset="2"/>
              </a:rPr>
              <a:t></a:t>
            </a:r>
            <a:r>
              <a:rPr lang="en-US" sz="2400" dirty="0" smtClean="0"/>
              <a:t> you </a:t>
            </a:r>
            <a:r>
              <a:rPr lang="en-US" sz="2400" dirty="0" smtClean="0">
                <a:sym typeface="Symbol" pitchFamily="18" charset="2"/>
              </a:rPr>
              <a:t></a:t>
            </a:r>
            <a:r>
              <a:rPr lang="en-US" sz="2400" dirty="0" smtClean="0"/>
              <a:t> all elements in R </a:t>
            </a:r>
            <a:r>
              <a:rPr lang="en-US" sz="2400" dirty="0" err="1" smtClean="0"/>
              <a:t>subtree</a:t>
            </a:r>
            <a:endParaRPr lang="en-US" sz="2400" dirty="0" smtClean="0"/>
          </a:p>
          <a:p>
            <a:r>
              <a:rPr lang="en-US" sz="2800" dirty="0" smtClean="0"/>
              <a:t>How do we …?</a:t>
            </a:r>
          </a:p>
          <a:p>
            <a:pPr lvl="1"/>
            <a:r>
              <a:rPr lang="en-US" sz="2400" dirty="0" smtClean="0"/>
              <a:t>Find a value that may be in the tree</a:t>
            </a:r>
          </a:p>
          <a:p>
            <a:pPr lvl="1"/>
            <a:r>
              <a:rPr lang="en-US" sz="2400" dirty="0" smtClean="0"/>
              <a:t>Insert a value</a:t>
            </a:r>
          </a:p>
          <a:p>
            <a:pPr lvl="1"/>
            <a:r>
              <a:rPr lang="en-US" sz="2400" dirty="0" smtClean="0"/>
              <a:t>Find the highest/lowest key values</a:t>
            </a:r>
          </a:p>
          <a:p>
            <a:pPr lvl="1"/>
            <a:r>
              <a:rPr lang="en-US" sz="2400" dirty="0" smtClean="0"/>
              <a:t>Find the range of values that can go in a vacant child location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itle 1"/>
          <p:cNvSpPr>
            <a:spLocks noGrp="1"/>
          </p:cNvSpPr>
          <p:nvPr>
            <p:ph type="title" idx="4294967295"/>
          </p:nvPr>
        </p:nvSpPr>
        <p:spPr/>
        <p:txBody>
          <a:bodyPr/>
          <a:lstStyle/>
          <a:p>
            <a:r>
              <a:rPr lang="en-US" dirty="0" smtClean="0"/>
              <a:t>Traversing a tree</a:t>
            </a:r>
          </a:p>
        </p:txBody>
      </p:sp>
      <p:sp>
        <p:nvSpPr>
          <p:cNvPr id="177155" name="Content Placeholder 2"/>
          <p:cNvSpPr>
            <a:spLocks noGrp="1"/>
          </p:cNvSpPr>
          <p:nvPr>
            <p:ph idx="4294967295"/>
          </p:nvPr>
        </p:nvSpPr>
        <p:spPr>
          <a:xfrm>
            <a:off x="685800" y="1676400"/>
            <a:ext cx="7772400" cy="4572000"/>
          </a:xfrm>
        </p:spPr>
        <p:txBody>
          <a:bodyPr/>
          <a:lstStyle/>
          <a:p>
            <a:pPr>
              <a:buFontTx/>
              <a:buNone/>
            </a:pPr>
            <a:r>
              <a:rPr lang="en-US" u="sng" dirty="0" smtClean="0"/>
              <a:t>2 basic strategies</a:t>
            </a:r>
          </a:p>
          <a:p>
            <a:r>
              <a:rPr lang="en-US" sz="2800" dirty="0" smtClean="0"/>
              <a:t>Breadth-first search (BFS)</a:t>
            </a:r>
          </a:p>
          <a:p>
            <a:pPr lvl="1"/>
            <a:r>
              <a:rPr lang="en-US" sz="2400" dirty="0" smtClean="0"/>
              <a:t>Start at the root (top) of tree</a:t>
            </a:r>
          </a:p>
          <a:p>
            <a:pPr lvl="1"/>
            <a:r>
              <a:rPr lang="en-US" sz="2400" dirty="0" smtClean="0"/>
              <a:t>Fan out in all directions simultaneously</a:t>
            </a:r>
          </a:p>
          <a:p>
            <a:pPr lvl="1"/>
            <a:r>
              <a:rPr lang="en-US" sz="2000" i="1" dirty="0" smtClean="0"/>
              <a:t>Good if you think what you’re looking for is near the top</a:t>
            </a:r>
            <a:r>
              <a:rPr lang="en-US" sz="2000" dirty="0" smtClean="0"/>
              <a:t>.</a:t>
            </a:r>
          </a:p>
          <a:p>
            <a:r>
              <a:rPr lang="en-US" sz="2800" dirty="0" smtClean="0"/>
              <a:t>Depth-first search (DFS)</a:t>
            </a:r>
          </a:p>
          <a:p>
            <a:pPr lvl="1"/>
            <a:r>
              <a:rPr lang="en-US" sz="2400" dirty="0" smtClean="0"/>
              <a:t>Start at the root, as usual</a:t>
            </a:r>
          </a:p>
          <a:p>
            <a:pPr lvl="1"/>
            <a:r>
              <a:rPr lang="en-US" sz="2400" dirty="0" smtClean="0"/>
              <a:t>Go as far as you can down one path of the tree.</a:t>
            </a:r>
          </a:p>
          <a:p>
            <a:pPr lvl="1"/>
            <a:r>
              <a:rPr lang="en-US" sz="2400" dirty="0" smtClean="0"/>
              <a:t>If not found, back up and try another path.</a:t>
            </a:r>
          </a:p>
          <a:p>
            <a:pPr lvl="1"/>
            <a:r>
              <a:rPr lang="en-US" sz="2000" i="1" dirty="0" smtClean="0"/>
              <a:t>Good if you have an idea what area to search first</a:t>
            </a:r>
            <a:r>
              <a:rPr lang="en-US" sz="2000" dirty="0" smtClean="0"/>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itle 3"/>
          <p:cNvSpPr>
            <a:spLocks noGrp="1"/>
          </p:cNvSpPr>
          <p:nvPr>
            <p:ph type="title" idx="4294967295"/>
          </p:nvPr>
        </p:nvSpPr>
        <p:spPr>
          <a:xfrm>
            <a:off x="457200" y="304800"/>
            <a:ext cx="8077200" cy="901700"/>
          </a:xfrm>
        </p:spPr>
        <p:txBody>
          <a:bodyPr anchor="b"/>
          <a:lstStyle/>
          <a:p>
            <a:r>
              <a:rPr lang="en-US" dirty="0" smtClean="0"/>
              <a:t>Example</a:t>
            </a:r>
          </a:p>
        </p:txBody>
      </p:sp>
      <p:pic>
        <p:nvPicPr>
          <p:cNvPr id="178179" name="Content Placeholder 6" descr="tree.gif"/>
          <p:cNvPicPr>
            <a:picLocks noGrp="1" noChangeAspect="1"/>
          </p:cNvPicPr>
          <p:nvPr>
            <p:ph idx="4294967295"/>
          </p:nvPr>
        </p:nvPicPr>
        <p:blipFill>
          <a:blip r:embed="rId2" cstate="print"/>
          <a:srcRect/>
          <a:stretch>
            <a:fillRect/>
          </a:stretch>
        </p:blipFill>
        <p:spPr>
          <a:xfrm>
            <a:off x="4876800" y="1524000"/>
            <a:ext cx="3332163" cy="4495800"/>
          </a:xfrm>
        </p:spPr>
      </p:pic>
      <p:sp>
        <p:nvSpPr>
          <p:cNvPr id="178180" name="Text Placeholder 7"/>
          <p:cNvSpPr>
            <a:spLocks noGrp="1"/>
          </p:cNvSpPr>
          <p:nvPr>
            <p:ph type="body" sz="half" idx="4294967295"/>
          </p:nvPr>
        </p:nvSpPr>
        <p:spPr>
          <a:xfrm>
            <a:off x="457200" y="1435100"/>
            <a:ext cx="3810000" cy="4691063"/>
          </a:xfrm>
        </p:spPr>
        <p:txBody>
          <a:bodyPr/>
          <a:lstStyle/>
          <a:p>
            <a:pPr marL="0" indent="0">
              <a:buFontTx/>
              <a:buNone/>
            </a:pPr>
            <a:r>
              <a:rPr lang="en-US" sz="2400" smtClean="0"/>
              <a:t>Suppose we’re looking for file at node 9.  </a:t>
            </a:r>
          </a:p>
          <a:p>
            <a:pPr marL="0" indent="0">
              <a:buFontTx/>
              <a:buNone/>
            </a:pPr>
            <a:r>
              <a:rPr lang="en-US" sz="2400" smtClean="0"/>
              <a:t>We visit the nodes of the tree in the following order.</a:t>
            </a:r>
          </a:p>
          <a:p>
            <a:pPr marL="0" indent="0">
              <a:buFontTx/>
              <a:buNone/>
            </a:pPr>
            <a:r>
              <a:rPr lang="en-US" sz="2400" smtClean="0"/>
              <a:t>BFS:  1, 2, 3, 4, 5, 6, 7, 8, 9</a:t>
            </a:r>
          </a:p>
          <a:p>
            <a:pPr marL="0" indent="0">
              <a:buFontTx/>
              <a:buNone/>
            </a:pPr>
            <a:endParaRPr lang="en-US" sz="2400" smtClean="0"/>
          </a:p>
          <a:p>
            <a:pPr marL="0" indent="0">
              <a:buFontTx/>
              <a:buNone/>
            </a:pPr>
            <a:r>
              <a:rPr lang="en-US" sz="2400" smtClean="0"/>
              <a:t>DFS:  1, 2, 4 – back up</a:t>
            </a:r>
          </a:p>
          <a:p>
            <a:pPr marL="0" indent="0">
              <a:buFontTx/>
              <a:buNone/>
            </a:pPr>
            <a:r>
              <a:rPr lang="en-US" sz="2400" smtClean="0"/>
              <a:t>	5 – back up</a:t>
            </a:r>
          </a:p>
          <a:p>
            <a:pPr marL="0" indent="0">
              <a:buFontTx/>
              <a:buNone/>
            </a:pPr>
            <a:r>
              <a:rPr lang="en-US" sz="2400" smtClean="0"/>
              <a:t>	3, 6, 7, 9</a:t>
            </a:r>
          </a:p>
          <a:p>
            <a:pPr marL="0" indent="0">
              <a:buFontTx/>
              <a:buNone/>
            </a:pPr>
            <a:endParaRPr lang="en-US" sz="2000" smtClean="0"/>
          </a:p>
        </p:txBody>
      </p:sp>
      <p:sp>
        <p:nvSpPr>
          <p:cNvPr id="178181" name="TextBox 8"/>
          <p:cNvSpPr txBox="1">
            <a:spLocks noChangeArrowheads="1"/>
          </p:cNvSpPr>
          <p:nvPr/>
        </p:nvSpPr>
        <p:spPr bwMode="auto">
          <a:xfrm>
            <a:off x="6553200" y="1524000"/>
            <a:ext cx="533400" cy="457200"/>
          </a:xfrm>
          <a:prstGeom prst="rect">
            <a:avLst/>
          </a:prstGeom>
          <a:noFill/>
          <a:ln w="9525">
            <a:noFill/>
            <a:miter lim="800000"/>
            <a:headEnd/>
            <a:tailEnd/>
          </a:ln>
        </p:spPr>
        <p:txBody>
          <a:bodyPr>
            <a:spAutoFit/>
          </a:bodyPr>
          <a:lstStyle/>
          <a:p>
            <a:r>
              <a:rPr lang="en-US"/>
              <a:t>1</a:t>
            </a:r>
          </a:p>
        </p:txBody>
      </p:sp>
      <p:sp>
        <p:nvSpPr>
          <p:cNvPr id="178182" name="TextBox 9"/>
          <p:cNvSpPr txBox="1">
            <a:spLocks noChangeArrowheads="1"/>
          </p:cNvSpPr>
          <p:nvPr/>
        </p:nvSpPr>
        <p:spPr bwMode="auto">
          <a:xfrm>
            <a:off x="5486400" y="2514600"/>
            <a:ext cx="381000" cy="457200"/>
          </a:xfrm>
          <a:prstGeom prst="rect">
            <a:avLst/>
          </a:prstGeom>
          <a:noFill/>
          <a:ln w="9525">
            <a:noFill/>
            <a:miter lim="800000"/>
            <a:headEnd/>
            <a:tailEnd/>
          </a:ln>
        </p:spPr>
        <p:txBody>
          <a:bodyPr>
            <a:spAutoFit/>
          </a:bodyPr>
          <a:lstStyle/>
          <a:p>
            <a:r>
              <a:rPr lang="en-US"/>
              <a:t>2</a:t>
            </a:r>
          </a:p>
        </p:txBody>
      </p:sp>
      <p:sp>
        <p:nvSpPr>
          <p:cNvPr id="178183" name="TextBox 10"/>
          <p:cNvSpPr txBox="1">
            <a:spLocks noChangeArrowheads="1"/>
          </p:cNvSpPr>
          <p:nvPr/>
        </p:nvSpPr>
        <p:spPr bwMode="auto">
          <a:xfrm>
            <a:off x="7010400" y="2514600"/>
            <a:ext cx="381000" cy="457200"/>
          </a:xfrm>
          <a:prstGeom prst="rect">
            <a:avLst/>
          </a:prstGeom>
          <a:noFill/>
          <a:ln w="9525">
            <a:noFill/>
            <a:miter lim="800000"/>
            <a:headEnd/>
            <a:tailEnd/>
          </a:ln>
        </p:spPr>
        <p:txBody>
          <a:bodyPr>
            <a:spAutoFit/>
          </a:bodyPr>
          <a:lstStyle/>
          <a:p>
            <a:r>
              <a:rPr lang="en-US"/>
              <a:t>3</a:t>
            </a:r>
          </a:p>
        </p:txBody>
      </p:sp>
      <p:sp>
        <p:nvSpPr>
          <p:cNvPr id="178184" name="TextBox 11"/>
          <p:cNvSpPr txBox="1">
            <a:spLocks noChangeArrowheads="1"/>
          </p:cNvSpPr>
          <p:nvPr/>
        </p:nvSpPr>
        <p:spPr bwMode="auto">
          <a:xfrm>
            <a:off x="5105400" y="3886200"/>
            <a:ext cx="304800" cy="461963"/>
          </a:xfrm>
          <a:prstGeom prst="rect">
            <a:avLst/>
          </a:prstGeom>
          <a:noFill/>
          <a:ln w="9525">
            <a:noFill/>
            <a:miter lim="800000"/>
            <a:headEnd/>
            <a:tailEnd/>
          </a:ln>
        </p:spPr>
        <p:txBody>
          <a:bodyPr>
            <a:spAutoFit/>
          </a:bodyPr>
          <a:lstStyle/>
          <a:p>
            <a:r>
              <a:rPr lang="en-US"/>
              <a:t>4</a:t>
            </a:r>
          </a:p>
        </p:txBody>
      </p:sp>
      <p:sp>
        <p:nvSpPr>
          <p:cNvPr id="178185" name="TextBox 12"/>
          <p:cNvSpPr txBox="1">
            <a:spLocks noChangeArrowheads="1"/>
          </p:cNvSpPr>
          <p:nvPr/>
        </p:nvSpPr>
        <p:spPr bwMode="auto">
          <a:xfrm>
            <a:off x="6019800" y="3886200"/>
            <a:ext cx="304800" cy="461963"/>
          </a:xfrm>
          <a:prstGeom prst="rect">
            <a:avLst/>
          </a:prstGeom>
          <a:noFill/>
          <a:ln w="9525">
            <a:noFill/>
            <a:miter lim="800000"/>
            <a:headEnd/>
            <a:tailEnd/>
          </a:ln>
        </p:spPr>
        <p:txBody>
          <a:bodyPr>
            <a:spAutoFit/>
          </a:bodyPr>
          <a:lstStyle/>
          <a:p>
            <a:r>
              <a:rPr lang="en-US"/>
              <a:t>5</a:t>
            </a:r>
          </a:p>
        </p:txBody>
      </p:sp>
      <p:sp>
        <p:nvSpPr>
          <p:cNvPr id="178186" name="TextBox 13"/>
          <p:cNvSpPr txBox="1">
            <a:spLocks noChangeArrowheads="1"/>
          </p:cNvSpPr>
          <p:nvPr/>
        </p:nvSpPr>
        <p:spPr bwMode="auto">
          <a:xfrm>
            <a:off x="7467600" y="3581400"/>
            <a:ext cx="457200" cy="461963"/>
          </a:xfrm>
          <a:prstGeom prst="rect">
            <a:avLst/>
          </a:prstGeom>
          <a:noFill/>
          <a:ln w="9525">
            <a:noFill/>
            <a:miter lim="800000"/>
            <a:headEnd/>
            <a:tailEnd/>
          </a:ln>
        </p:spPr>
        <p:txBody>
          <a:bodyPr>
            <a:spAutoFit/>
          </a:bodyPr>
          <a:lstStyle/>
          <a:p>
            <a:r>
              <a:rPr lang="en-US"/>
              <a:t>6</a:t>
            </a:r>
          </a:p>
        </p:txBody>
      </p:sp>
      <p:sp>
        <p:nvSpPr>
          <p:cNvPr id="178187" name="TextBox 14"/>
          <p:cNvSpPr txBox="1">
            <a:spLocks noChangeArrowheads="1"/>
          </p:cNvSpPr>
          <p:nvPr/>
        </p:nvSpPr>
        <p:spPr bwMode="auto">
          <a:xfrm>
            <a:off x="6248400" y="4572000"/>
            <a:ext cx="304800" cy="461963"/>
          </a:xfrm>
          <a:prstGeom prst="rect">
            <a:avLst/>
          </a:prstGeom>
          <a:noFill/>
          <a:ln w="9525">
            <a:noFill/>
            <a:miter lim="800000"/>
            <a:headEnd/>
            <a:tailEnd/>
          </a:ln>
        </p:spPr>
        <p:txBody>
          <a:bodyPr>
            <a:spAutoFit/>
          </a:bodyPr>
          <a:lstStyle/>
          <a:p>
            <a:r>
              <a:rPr lang="en-US"/>
              <a:t>7</a:t>
            </a:r>
          </a:p>
        </p:txBody>
      </p:sp>
      <p:sp>
        <p:nvSpPr>
          <p:cNvPr id="178188" name="TextBox 15"/>
          <p:cNvSpPr txBox="1">
            <a:spLocks noChangeArrowheads="1"/>
          </p:cNvSpPr>
          <p:nvPr/>
        </p:nvSpPr>
        <p:spPr bwMode="auto">
          <a:xfrm>
            <a:off x="7772400" y="4572000"/>
            <a:ext cx="381000" cy="461963"/>
          </a:xfrm>
          <a:prstGeom prst="rect">
            <a:avLst/>
          </a:prstGeom>
          <a:noFill/>
          <a:ln w="9525">
            <a:noFill/>
            <a:miter lim="800000"/>
            <a:headEnd/>
            <a:tailEnd/>
          </a:ln>
        </p:spPr>
        <p:txBody>
          <a:bodyPr>
            <a:spAutoFit/>
          </a:bodyPr>
          <a:lstStyle/>
          <a:p>
            <a:r>
              <a:rPr lang="en-US"/>
              <a:t>8</a:t>
            </a:r>
          </a:p>
        </p:txBody>
      </p:sp>
      <p:sp>
        <p:nvSpPr>
          <p:cNvPr id="178189" name="TextBox 16"/>
          <p:cNvSpPr txBox="1">
            <a:spLocks noChangeArrowheads="1"/>
          </p:cNvSpPr>
          <p:nvPr/>
        </p:nvSpPr>
        <p:spPr bwMode="auto">
          <a:xfrm>
            <a:off x="6019800" y="5867400"/>
            <a:ext cx="457200" cy="461963"/>
          </a:xfrm>
          <a:prstGeom prst="rect">
            <a:avLst/>
          </a:prstGeom>
          <a:noFill/>
          <a:ln w="9525">
            <a:noFill/>
            <a:miter lim="800000"/>
            <a:headEnd/>
            <a:tailEnd/>
          </a:ln>
        </p:spPr>
        <p:txBody>
          <a:bodyPr>
            <a:spAutoFit/>
          </a:bodyPr>
          <a:lstStyle/>
          <a:p>
            <a:r>
              <a:rPr lang="en-US"/>
              <a:t>9</a:t>
            </a:r>
          </a:p>
        </p:txBody>
      </p:sp>
      <p:sp>
        <p:nvSpPr>
          <p:cNvPr id="178190" name="TextBox 17"/>
          <p:cNvSpPr txBox="1">
            <a:spLocks noChangeArrowheads="1"/>
          </p:cNvSpPr>
          <p:nvPr/>
        </p:nvSpPr>
        <p:spPr bwMode="auto">
          <a:xfrm>
            <a:off x="7010400" y="5867400"/>
            <a:ext cx="609600" cy="461963"/>
          </a:xfrm>
          <a:prstGeom prst="rect">
            <a:avLst/>
          </a:prstGeom>
          <a:noFill/>
          <a:ln w="9525">
            <a:noFill/>
            <a:miter lim="800000"/>
            <a:headEnd/>
            <a:tailEnd/>
          </a:ln>
        </p:spPr>
        <p:txBody>
          <a:bodyPr>
            <a:spAutoFit/>
          </a:bodyPr>
          <a:lstStyle/>
          <a:p>
            <a:r>
              <a:rPr lang="en-US"/>
              <a:t>10</a:t>
            </a:r>
          </a:p>
        </p:txBody>
      </p:sp>
      <p:sp>
        <p:nvSpPr>
          <p:cNvPr id="178191" name="TextBox 18"/>
          <p:cNvSpPr txBox="1">
            <a:spLocks noChangeArrowheads="1"/>
          </p:cNvSpPr>
          <p:nvPr/>
        </p:nvSpPr>
        <p:spPr bwMode="auto">
          <a:xfrm>
            <a:off x="7848600" y="5867400"/>
            <a:ext cx="685800" cy="461963"/>
          </a:xfrm>
          <a:prstGeom prst="rect">
            <a:avLst/>
          </a:prstGeom>
          <a:noFill/>
          <a:ln w="9525">
            <a:noFill/>
            <a:miter lim="800000"/>
            <a:headEnd/>
            <a:tailEnd/>
          </a:ln>
        </p:spPr>
        <p:txBody>
          <a:bodyPr>
            <a:spAutoFit/>
          </a:bodyPr>
          <a:lstStyle/>
          <a:p>
            <a:r>
              <a:rPr lang="en-US"/>
              <a:t>11</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mtClean="0"/>
              <a:t>Expression as tree</a:t>
            </a:r>
          </a:p>
        </p:txBody>
      </p:sp>
      <p:sp>
        <p:nvSpPr>
          <p:cNvPr id="48131" name="Content Placeholder 2"/>
          <p:cNvSpPr>
            <a:spLocks noGrp="1"/>
          </p:cNvSpPr>
          <p:nvPr>
            <p:ph idx="1"/>
          </p:nvPr>
        </p:nvSpPr>
        <p:spPr>
          <a:xfrm>
            <a:off x="457200" y="1600200"/>
            <a:ext cx="8229600" cy="5257800"/>
          </a:xfrm>
        </p:spPr>
        <p:txBody>
          <a:bodyPr>
            <a:normAutofit/>
          </a:bodyPr>
          <a:lstStyle/>
          <a:p>
            <a:r>
              <a:rPr lang="en-US" sz="2400" dirty="0" smtClean="0"/>
              <a:t>Arithmetic expression is inherently hierarchical</a:t>
            </a:r>
          </a:p>
          <a:p>
            <a:r>
              <a:rPr lang="en-US" sz="2400" dirty="0" smtClean="0"/>
              <a:t>We also have linear/text representations.</a:t>
            </a:r>
          </a:p>
          <a:p>
            <a:pPr lvl="1"/>
            <a:r>
              <a:rPr lang="en-US" sz="2000" dirty="0" smtClean="0"/>
              <a:t>Infix, prefix, postfix</a:t>
            </a:r>
          </a:p>
          <a:p>
            <a:pPr lvl="1"/>
            <a:r>
              <a:rPr lang="en-US" sz="2000" dirty="0" smtClean="0"/>
              <a:t>Note:  prefix and postfix do not need grouping symbols</a:t>
            </a:r>
          </a:p>
          <a:p>
            <a:r>
              <a:rPr lang="en-US" sz="2400" dirty="0" smtClean="0"/>
              <a:t>Example:  (25 – 5) * (6 + 7) + 9    into a tree</a:t>
            </a:r>
          </a:p>
          <a:p>
            <a:pPr lvl="1"/>
            <a:r>
              <a:rPr lang="en-US" sz="2000" dirty="0" smtClean="0">
                <a:solidFill>
                  <a:srgbClr val="FFFF00"/>
                </a:solidFill>
              </a:rPr>
              <a:t>Which is the last operator performed?  </a:t>
            </a:r>
            <a:r>
              <a:rPr lang="en-US" sz="2000" dirty="0" smtClean="0">
                <a:sym typeface="Wingdings" pitchFamily="2" charset="2"/>
              </a:rPr>
              <a:t> This is the root.</a:t>
            </a:r>
          </a:p>
          <a:p>
            <a:pPr lvl="1">
              <a:buFontTx/>
              <a:buNone/>
            </a:pPr>
            <a:r>
              <a:rPr lang="en-US" sz="2000" dirty="0" smtClean="0">
                <a:sym typeface="Wingdings" pitchFamily="2" charset="2"/>
              </a:rPr>
              <a:t>	And we can deduce where left and right </a:t>
            </a:r>
            <a:r>
              <a:rPr lang="en-US" sz="2000" dirty="0" err="1" smtClean="0">
                <a:sym typeface="Wingdings" pitchFamily="2" charset="2"/>
              </a:rPr>
              <a:t>subtrees</a:t>
            </a:r>
            <a:r>
              <a:rPr lang="en-US" sz="2000" dirty="0" smtClean="0">
                <a:sym typeface="Wingdings" pitchFamily="2" charset="2"/>
              </a:rPr>
              <a:t> are.</a:t>
            </a:r>
          </a:p>
          <a:p>
            <a:pPr lvl="1"/>
            <a:r>
              <a:rPr lang="en-US" sz="2000" dirty="0" smtClean="0"/>
              <a:t>Next, for the </a:t>
            </a:r>
            <a:r>
              <a:rPr lang="en-US" sz="2000" dirty="0" err="1" smtClean="0"/>
              <a:t>subtree</a:t>
            </a:r>
            <a:r>
              <a:rPr lang="en-US" sz="2000" dirty="0" smtClean="0"/>
              <a:t>:  (25 – 5) * (6 + 7), last op is the *, so this is the “root” of this </a:t>
            </a:r>
            <a:r>
              <a:rPr lang="en-US" sz="2000" dirty="0" err="1" smtClean="0"/>
              <a:t>subtree</a:t>
            </a:r>
            <a:r>
              <a:rPr lang="en-US" sz="2000" dirty="0" smtClean="0"/>
              <a:t>.</a:t>
            </a:r>
          </a:p>
          <a:p>
            <a:pPr lvl="1"/>
            <a:r>
              <a:rPr lang="en-US" sz="2000" dirty="0" smtClean="0"/>
              <a:t>Note:</a:t>
            </a:r>
          </a:p>
          <a:p>
            <a:pPr lvl="2"/>
            <a:r>
              <a:rPr lang="en-US" sz="2000" dirty="0" smtClean="0"/>
              <a:t>Numbers are leaves; operators are internal.  This is why the tree drawing is straightforward.</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mtClean="0"/>
              <a:t>Tree &amp; traversal</a:t>
            </a:r>
          </a:p>
        </p:txBody>
      </p:sp>
      <p:sp>
        <p:nvSpPr>
          <p:cNvPr id="50179" name="Content Placeholder 2"/>
          <p:cNvSpPr>
            <a:spLocks noGrp="1"/>
          </p:cNvSpPr>
          <p:nvPr>
            <p:ph idx="1"/>
          </p:nvPr>
        </p:nvSpPr>
        <p:spPr>
          <a:xfrm>
            <a:off x="457200" y="1600200"/>
            <a:ext cx="8229600" cy="5257800"/>
          </a:xfrm>
        </p:spPr>
        <p:txBody>
          <a:bodyPr>
            <a:normAutofit/>
          </a:bodyPr>
          <a:lstStyle/>
          <a:p>
            <a:r>
              <a:rPr lang="en-US" sz="2400" dirty="0" smtClean="0"/>
              <a:t>Given a (binary) tree, we can find its traversals.  √</a:t>
            </a:r>
          </a:p>
          <a:p>
            <a:r>
              <a:rPr lang="en-US" sz="2400" dirty="0" smtClean="0"/>
              <a:t>How about the other way?</a:t>
            </a:r>
          </a:p>
          <a:p>
            <a:pPr lvl="1"/>
            <a:r>
              <a:rPr lang="en-US" sz="2000" dirty="0" smtClean="0"/>
              <a:t>Mathematical expression had enough context information that 1 traversal would be enough.</a:t>
            </a:r>
          </a:p>
          <a:p>
            <a:pPr lvl="1"/>
            <a:r>
              <a:rPr lang="en-US" sz="2000" dirty="0" smtClean="0"/>
              <a:t>But in general, we need 2 traversals, one of them being </a:t>
            </a:r>
            <a:r>
              <a:rPr lang="en-US" sz="2000" dirty="0" err="1" smtClean="0"/>
              <a:t>inorder</a:t>
            </a:r>
            <a:r>
              <a:rPr lang="en-US" sz="2000" dirty="0" smtClean="0"/>
              <a:t>.</a:t>
            </a:r>
          </a:p>
          <a:p>
            <a:r>
              <a:rPr lang="en-US" sz="2400" dirty="0" smtClean="0"/>
              <a:t>Example:  Draw the binary tree having these traversals.</a:t>
            </a:r>
          </a:p>
          <a:p>
            <a:pPr lvl="1">
              <a:buFontTx/>
              <a:buNone/>
            </a:pPr>
            <a:r>
              <a:rPr lang="en-US" sz="2000" dirty="0" smtClean="0"/>
              <a:t>	      </a:t>
            </a:r>
            <a:r>
              <a:rPr lang="en-US" sz="2000" dirty="0" err="1" smtClean="0"/>
              <a:t>Postorder</a:t>
            </a:r>
            <a:r>
              <a:rPr lang="en-US" sz="2000" dirty="0" smtClean="0"/>
              <a:t>:  	S C X H R J Q T</a:t>
            </a:r>
          </a:p>
          <a:p>
            <a:pPr lvl="1">
              <a:buFontTx/>
              <a:buNone/>
            </a:pPr>
            <a:r>
              <a:rPr lang="en-US" sz="2000" dirty="0" smtClean="0"/>
              <a:t>	      </a:t>
            </a:r>
            <a:r>
              <a:rPr lang="en-US" sz="2000" dirty="0" err="1" smtClean="0"/>
              <a:t>Inorder</a:t>
            </a:r>
            <a:r>
              <a:rPr lang="en-US" sz="2000" dirty="0" smtClean="0"/>
              <a:t>:	S R C H X T J Q</a:t>
            </a:r>
          </a:p>
          <a:p>
            <a:pPr lvl="1"/>
            <a:r>
              <a:rPr lang="en-US" sz="2000" dirty="0" smtClean="0"/>
              <a:t>Hint:  End of the </a:t>
            </a:r>
            <a:r>
              <a:rPr lang="en-US" sz="2000" dirty="0" err="1" smtClean="0"/>
              <a:t>postorder</a:t>
            </a:r>
            <a:r>
              <a:rPr lang="en-US" sz="2000" dirty="0" smtClean="0"/>
              <a:t> is the root of the tree.  Find where the root lies in the </a:t>
            </a:r>
            <a:r>
              <a:rPr lang="en-US" sz="2000" dirty="0" err="1" smtClean="0"/>
              <a:t>inorder</a:t>
            </a:r>
            <a:r>
              <a:rPr lang="en-US" sz="2000" dirty="0" smtClean="0"/>
              <a:t>.  This will show you the 2 </a:t>
            </a:r>
            <a:r>
              <a:rPr lang="en-US" sz="2000" dirty="0" err="1" smtClean="0"/>
              <a:t>subtrees</a:t>
            </a:r>
            <a:r>
              <a:rPr lang="en-US" sz="2000" dirty="0" smtClean="0"/>
              <a:t>.  Continue with each </a:t>
            </a:r>
            <a:r>
              <a:rPr lang="en-US" sz="2000" dirty="0" err="1" smtClean="0"/>
              <a:t>subtree</a:t>
            </a:r>
            <a:r>
              <a:rPr lang="en-US" sz="2000" dirty="0" smtClean="0"/>
              <a:t>, finding its root and </a:t>
            </a:r>
            <a:r>
              <a:rPr lang="en-US" sz="2000" dirty="0" err="1" smtClean="0"/>
              <a:t>subtrees</a:t>
            </a:r>
            <a:r>
              <a:rPr lang="en-US" sz="2000" dirty="0" smtClean="0"/>
              <a:t>, etc.</a:t>
            </a:r>
          </a:p>
          <a:p>
            <a:r>
              <a:rPr lang="en-US" sz="2400" dirty="0" smtClean="0"/>
              <a:t>Exercise:  Find 2 distinct binary trees t1 and t2 where 	</a:t>
            </a:r>
            <a:r>
              <a:rPr lang="en-US" sz="2000" dirty="0" smtClean="0"/>
              <a:t>preorder(t1) = preorder(t2) and  </a:t>
            </a:r>
            <a:r>
              <a:rPr lang="en-US" sz="2000" dirty="0" err="1" smtClean="0"/>
              <a:t>postorder</a:t>
            </a:r>
            <a:r>
              <a:rPr lang="en-US" sz="2000" dirty="0" smtClean="0"/>
              <a:t>(t1) = </a:t>
            </a:r>
            <a:r>
              <a:rPr lang="en-US" sz="2000" dirty="0" err="1" smtClean="0"/>
              <a:t>postorder</a:t>
            </a:r>
            <a:r>
              <a:rPr lang="en-US" sz="2000" dirty="0" smtClean="0"/>
              <a:t>(t2).</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graph types</a:t>
            </a:r>
            <a:endParaRPr lang="en-US" dirty="0"/>
          </a:p>
        </p:txBody>
      </p:sp>
      <p:sp>
        <p:nvSpPr>
          <p:cNvPr id="3" name="Content Placeholder 2"/>
          <p:cNvSpPr>
            <a:spLocks noGrp="1"/>
          </p:cNvSpPr>
          <p:nvPr>
            <p:ph idx="1"/>
          </p:nvPr>
        </p:nvSpPr>
        <p:spPr/>
        <p:txBody>
          <a:bodyPr>
            <a:normAutofit/>
          </a:bodyPr>
          <a:lstStyle/>
          <a:p>
            <a:r>
              <a:rPr lang="en-US" sz="2800" dirty="0" smtClean="0"/>
              <a:t>Directed graphs</a:t>
            </a:r>
          </a:p>
          <a:p>
            <a:pPr lvl="1"/>
            <a:r>
              <a:rPr lang="en-US" sz="2400" dirty="0" smtClean="0"/>
              <a:t>Application:  finding a loop in code</a:t>
            </a:r>
          </a:p>
          <a:p>
            <a:pPr lvl="1"/>
            <a:endParaRPr lang="en-US" sz="2400" dirty="0" smtClean="0"/>
          </a:p>
          <a:p>
            <a:r>
              <a:rPr lang="en-US" sz="2800" dirty="0" smtClean="0"/>
              <a:t>Weighted graph</a:t>
            </a:r>
          </a:p>
          <a:p>
            <a:pPr lvl="1"/>
            <a:r>
              <a:rPr lang="en-US" sz="2400" dirty="0" smtClean="0"/>
              <a:t>Finding the shortest path</a:t>
            </a:r>
          </a:p>
          <a:p>
            <a:pPr lvl="1"/>
            <a:r>
              <a:rPr lang="en-US" sz="2400" dirty="0" smtClean="0"/>
              <a:t>Finding the cheapest network</a:t>
            </a:r>
          </a:p>
          <a:p>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a:t>
            </a:r>
            <a:endParaRPr lang="en-US" dirty="0"/>
          </a:p>
        </p:txBody>
      </p:sp>
      <p:pic>
        <p:nvPicPr>
          <p:cNvPr id="4" name="Content Placeholder 3" descr="Germany-train-map.jpg"/>
          <p:cNvPicPr>
            <a:picLocks noGrp="1" noChangeAspect="1"/>
          </p:cNvPicPr>
          <p:nvPr>
            <p:ph idx="1"/>
          </p:nvPr>
        </p:nvPicPr>
        <p:blipFill>
          <a:blip r:embed="rId2" cstate="print"/>
          <a:stretch>
            <a:fillRect/>
          </a:stretch>
        </p:blipFill>
        <p:spPr>
          <a:xfrm>
            <a:off x="283919" y="1396137"/>
            <a:ext cx="8566954" cy="5233263"/>
          </a:xfrm>
        </p:spPr>
      </p:pic>
    </p:spTree>
    <p:extLst>
      <p:ext uri="{BB962C8B-B14F-4D97-AF65-F5344CB8AC3E}">
        <p14:creationId xmlns:p14="http://schemas.microsoft.com/office/powerpoint/2010/main" val="17552821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a:t>
            </a:r>
            <a:endParaRPr lang="en-US" dirty="0"/>
          </a:p>
        </p:txBody>
      </p:sp>
      <p:sp>
        <p:nvSpPr>
          <p:cNvPr id="3" name="Content Placeholder 2"/>
          <p:cNvSpPr>
            <a:spLocks noGrp="1"/>
          </p:cNvSpPr>
          <p:nvPr>
            <p:ph sz="half" idx="1"/>
          </p:nvPr>
        </p:nvSpPr>
        <p:spPr>
          <a:xfrm>
            <a:off x="457200" y="1600200"/>
            <a:ext cx="7620000" cy="4525963"/>
          </a:xfrm>
        </p:spPr>
        <p:txBody>
          <a:bodyPr>
            <a:normAutofit/>
          </a:bodyPr>
          <a:lstStyle/>
          <a:p>
            <a:r>
              <a:rPr lang="en-US" sz="2800" dirty="0" smtClean="0"/>
              <a:t>Also called digraphs</a:t>
            </a:r>
          </a:p>
          <a:p>
            <a:r>
              <a:rPr lang="en-US" sz="2800" dirty="0" smtClean="0"/>
              <a:t>Each edge has a direction</a:t>
            </a:r>
          </a:p>
          <a:p>
            <a:r>
              <a:rPr lang="en-US" dirty="0" smtClean="0"/>
              <a:t>Adjacency matrix </a:t>
            </a:r>
            <a:r>
              <a:rPr lang="en-US" dirty="0" err="1" smtClean="0"/>
              <a:t>rep’n</a:t>
            </a:r>
            <a:r>
              <a:rPr lang="en-US" dirty="0" smtClean="0"/>
              <a:t>:  not </a:t>
            </a:r>
            <a:r>
              <a:rPr lang="en-US" smtClean="0"/>
              <a:t>necessarily symmetric</a:t>
            </a:r>
            <a:endParaRPr lang="en-US" dirty="0" smtClean="0"/>
          </a:p>
          <a:p>
            <a:endParaRPr lang="en-US" sz="2800" dirty="0" smtClean="0"/>
          </a:p>
          <a:p>
            <a:r>
              <a:rPr lang="en-US" sz="2800" dirty="0" smtClean="0"/>
              <a:t>Used by compiler to represent control flow; or for analyzing relations</a:t>
            </a:r>
          </a:p>
          <a:p>
            <a:r>
              <a:rPr lang="en-US" sz="2800" dirty="0" smtClean="0"/>
              <a:t>How do you find a </a:t>
            </a:r>
            <a:r>
              <a:rPr lang="en-US" sz="2800" dirty="0" smtClean="0">
                <a:solidFill>
                  <a:srgbClr val="FFFF00"/>
                </a:solidFill>
              </a:rPr>
              <a:t>loop</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p:txBody>
          <a:bodyPr/>
          <a:lstStyle/>
          <a:p>
            <a:r>
              <a:rPr lang="en-US"/>
              <a:t>Where are the loops?</a:t>
            </a:r>
          </a:p>
        </p:txBody>
      </p:sp>
      <p:sp>
        <p:nvSpPr>
          <p:cNvPr id="363523" name="Rectangle 3"/>
          <p:cNvSpPr>
            <a:spLocks noGrp="1" noChangeArrowheads="1"/>
          </p:cNvSpPr>
          <p:nvPr>
            <p:ph type="body" sz="half" idx="2"/>
          </p:nvPr>
        </p:nvSpPr>
        <p:spPr/>
        <p:txBody>
          <a:bodyPr/>
          <a:lstStyle/>
          <a:p>
            <a:r>
              <a:rPr lang="en-US"/>
              <a:t>Not hard for us</a:t>
            </a:r>
          </a:p>
          <a:p>
            <a:endParaRPr lang="en-US"/>
          </a:p>
          <a:p>
            <a:r>
              <a:rPr lang="en-US"/>
              <a:t>But control-flow data just has sequence of blocks</a:t>
            </a:r>
          </a:p>
          <a:p>
            <a:endParaRPr lang="en-US"/>
          </a:p>
          <a:p>
            <a:r>
              <a:rPr lang="en-US"/>
              <a:t>Need to gather info about transitions between blocks.</a:t>
            </a:r>
          </a:p>
        </p:txBody>
      </p:sp>
      <p:sp>
        <p:nvSpPr>
          <p:cNvPr id="363524" name="Rectangle 4"/>
          <p:cNvSpPr>
            <a:spLocks noChangeArrowheads="1"/>
          </p:cNvSpPr>
          <p:nvPr/>
        </p:nvSpPr>
        <p:spPr bwMode="auto">
          <a:xfrm>
            <a:off x="1905000" y="1600200"/>
            <a:ext cx="457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1</a:t>
            </a:r>
          </a:p>
        </p:txBody>
      </p:sp>
      <p:sp>
        <p:nvSpPr>
          <p:cNvPr id="363525" name="Rectangle 5"/>
          <p:cNvSpPr>
            <a:spLocks noChangeArrowheads="1"/>
          </p:cNvSpPr>
          <p:nvPr/>
        </p:nvSpPr>
        <p:spPr bwMode="auto">
          <a:xfrm>
            <a:off x="1905000" y="2362200"/>
            <a:ext cx="457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2</a:t>
            </a:r>
          </a:p>
        </p:txBody>
      </p:sp>
      <p:sp>
        <p:nvSpPr>
          <p:cNvPr id="363526" name="Rectangle 6"/>
          <p:cNvSpPr>
            <a:spLocks noChangeArrowheads="1"/>
          </p:cNvSpPr>
          <p:nvPr/>
        </p:nvSpPr>
        <p:spPr bwMode="auto">
          <a:xfrm>
            <a:off x="1905000" y="3124200"/>
            <a:ext cx="457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3</a:t>
            </a:r>
          </a:p>
        </p:txBody>
      </p:sp>
      <p:sp>
        <p:nvSpPr>
          <p:cNvPr id="363527" name="Rectangle 7"/>
          <p:cNvSpPr>
            <a:spLocks noChangeArrowheads="1"/>
          </p:cNvSpPr>
          <p:nvPr/>
        </p:nvSpPr>
        <p:spPr bwMode="auto">
          <a:xfrm>
            <a:off x="1905000" y="3886200"/>
            <a:ext cx="457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4</a:t>
            </a:r>
          </a:p>
        </p:txBody>
      </p:sp>
      <p:sp>
        <p:nvSpPr>
          <p:cNvPr id="363528" name="Rectangle 8"/>
          <p:cNvSpPr>
            <a:spLocks noChangeArrowheads="1"/>
          </p:cNvSpPr>
          <p:nvPr/>
        </p:nvSpPr>
        <p:spPr bwMode="auto">
          <a:xfrm>
            <a:off x="1905000" y="4648200"/>
            <a:ext cx="457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5</a:t>
            </a:r>
          </a:p>
        </p:txBody>
      </p:sp>
      <p:sp>
        <p:nvSpPr>
          <p:cNvPr id="363529" name="Rectangle 9"/>
          <p:cNvSpPr>
            <a:spLocks noChangeArrowheads="1"/>
          </p:cNvSpPr>
          <p:nvPr/>
        </p:nvSpPr>
        <p:spPr bwMode="auto">
          <a:xfrm>
            <a:off x="1905000" y="5410200"/>
            <a:ext cx="457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6</a:t>
            </a:r>
          </a:p>
        </p:txBody>
      </p:sp>
      <p:sp>
        <p:nvSpPr>
          <p:cNvPr id="363530" name="Rectangle 10"/>
          <p:cNvSpPr>
            <a:spLocks noChangeArrowheads="1"/>
          </p:cNvSpPr>
          <p:nvPr/>
        </p:nvSpPr>
        <p:spPr bwMode="auto">
          <a:xfrm>
            <a:off x="1905000" y="6096000"/>
            <a:ext cx="457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7</a:t>
            </a:r>
          </a:p>
        </p:txBody>
      </p:sp>
      <p:sp>
        <p:nvSpPr>
          <p:cNvPr id="363531" name="Line 11"/>
          <p:cNvSpPr>
            <a:spLocks noChangeShapeType="1"/>
          </p:cNvSpPr>
          <p:nvPr/>
        </p:nvSpPr>
        <p:spPr bwMode="auto">
          <a:xfrm>
            <a:off x="2133600" y="1905000"/>
            <a:ext cx="0" cy="457200"/>
          </a:xfrm>
          <a:prstGeom prst="line">
            <a:avLst/>
          </a:prstGeom>
          <a:noFill/>
          <a:ln w="9525">
            <a:solidFill>
              <a:schemeClr val="tx1"/>
            </a:solidFill>
            <a:round/>
            <a:headEnd/>
            <a:tailEnd type="triangle" w="med" len="med"/>
          </a:ln>
          <a:effectLst/>
        </p:spPr>
        <p:txBody>
          <a:bodyPr/>
          <a:lstStyle/>
          <a:p>
            <a:endParaRPr lang="en-US"/>
          </a:p>
        </p:txBody>
      </p:sp>
      <p:sp>
        <p:nvSpPr>
          <p:cNvPr id="363532" name="Line 12"/>
          <p:cNvSpPr>
            <a:spLocks noChangeShapeType="1"/>
          </p:cNvSpPr>
          <p:nvPr/>
        </p:nvSpPr>
        <p:spPr bwMode="auto">
          <a:xfrm>
            <a:off x="2133600" y="2667000"/>
            <a:ext cx="0" cy="457200"/>
          </a:xfrm>
          <a:prstGeom prst="line">
            <a:avLst/>
          </a:prstGeom>
          <a:noFill/>
          <a:ln w="9525">
            <a:solidFill>
              <a:schemeClr val="tx1"/>
            </a:solidFill>
            <a:round/>
            <a:headEnd/>
            <a:tailEnd type="triangle" w="med" len="med"/>
          </a:ln>
          <a:effectLst/>
        </p:spPr>
        <p:txBody>
          <a:bodyPr/>
          <a:lstStyle/>
          <a:p>
            <a:endParaRPr lang="en-US"/>
          </a:p>
        </p:txBody>
      </p:sp>
      <p:sp>
        <p:nvSpPr>
          <p:cNvPr id="363533" name="Line 13"/>
          <p:cNvSpPr>
            <a:spLocks noChangeShapeType="1"/>
          </p:cNvSpPr>
          <p:nvPr/>
        </p:nvSpPr>
        <p:spPr bwMode="auto">
          <a:xfrm>
            <a:off x="2133600" y="3429000"/>
            <a:ext cx="0" cy="457200"/>
          </a:xfrm>
          <a:prstGeom prst="line">
            <a:avLst/>
          </a:prstGeom>
          <a:noFill/>
          <a:ln w="9525">
            <a:solidFill>
              <a:schemeClr val="tx1"/>
            </a:solidFill>
            <a:round/>
            <a:headEnd/>
            <a:tailEnd type="triangle" w="med" len="med"/>
          </a:ln>
          <a:effectLst/>
        </p:spPr>
        <p:txBody>
          <a:bodyPr/>
          <a:lstStyle/>
          <a:p>
            <a:endParaRPr lang="en-US"/>
          </a:p>
        </p:txBody>
      </p:sp>
      <p:sp>
        <p:nvSpPr>
          <p:cNvPr id="363534" name="Line 14"/>
          <p:cNvSpPr>
            <a:spLocks noChangeShapeType="1"/>
          </p:cNvSpPr>
          <p:nvPr/>
        </p:nvSpPr>
        <p:spPr bwMode="auto">
          <a:xfrm>
            <a:off x="2133600" y="4191000"/>
            <a:ext cx="0" cy="457200"/>
          </a:xfrm>
          <a:prstGeom prst="line">
            <a:avLst/>
          </a:prstGeom>
          <a:noFill/>
          <a:ln w="9525">
            <a:solidFill>
              <a:schemeClr val="tx1"/>
            </a:solidFill>
            <a:round/>
            <a:headEnd/>
            <a:tailEnd type="triangle" w="med" len="med"/>
          </a:ln>
          <a:effectLst/>
        </p:spPr>
        <p:txBody>
          <a:bodyPr/>
          <a:lstStyle/>
          <a:p>
            <a:endParaRPr lang="en-US"/>
          </a:p>
        </p:txBody>
      </p:sp>
      <p:sp>
        <p:nvSpPr>
          <p:cNvPr id="363535" name="Line 15"/>
          <p:cNvSpPr>
            <a:spLocks noChangeShapeType="1"/>
          </p:cNvSpPr>
          <p:nvPr/>
        </p:nvSpPr>
        <p:spPr bwMode="auto">
          <a:xfrm>
            <a:off x="2133600" y="4953000"/>
            <a:ext cx="0" cy="457200"/>
          </a:xfrm>
          <a:prstGeom prst="line">
            <a:avLst/>
          </a:prstGeom>
          <a:noFill/>
          <a:ln w="9525">
            <a:solidFill>
              <a:schemeClr val="tx1"/>
            </a:solidFill>
            <a:round/>
            <a:headEnd/>
            <a:tailEnd type="triangle" w="med" len="med"/>
          </a:ln>
          <a:effectLst/>
        </p:spPr>
        <p:txBody>
          <a:bodyPr/>
          <a:lstStyle/>
          <a:p>
            <a:endParaRPr lang="en-US"/>
          </a:p>
        </p:txBody>
      </p:sp>
      <p:sp>
        <p:nvSpPr>
          <p:cNvPr id="363536" name="Line 16"/>
          <p:cNvSpPr>
            <a:spLocks noChangeShapeType="1"/>
          </p:cNvSpPr>
          <p:nvPr/>
        </p:nvSpPr>
        <p:spPr bwMode="auto">
          <a:xfrm>
            <a:off x="2133600" y="5715000"/>
            <a:ext cx="0" cy="381000"/>
          </a:xfrm>
          <a:prstGeom prst="line">
            <a:avLst/>
          </a:prstGeom>
          <a:noFill/>
          <a:ln w="9525">
            <a:solidFill>
              <a:schemeClr val="tx1"/>
            </a:solidFill>
            <a:round/>
            <a:headEnd/>
            <a:tailEnd type="triangle" w="med" len="med"/>
          </a:ln>
          <a:effectLst/>
        </p:spPr>
        <p:txBody>
          <a:bodyPr/>
          <a:lstStyle/>
          <a:p>
            <a:endParaRPr lang="en-US"/>
          </a:p>
        </p:txBody>
      </p:sp>
      <p:sp>
        <p:nvSpPr>
          <p:cNvPr id="363537" name="Freeform 17"/>
          <p:cNvSpPr>
            <a:spLocks/>
          </p:cNvSpPr>
          <p:nvPr/>
        </p:nvSpPr>
        <p:spPr bwMode="auto">
          <a:xfrm>
            <a:off x="1284288" y="3429000"/>
            <a:ext cx="620712" cy="1981200"/>
          </a:xfrm>
          <a:custGeom>
            <a:avLst/>
            <a:gdLst/>
            <a:ahLst/>
            <a:cxnLst>
              <a:cxn ang="0">
                <a:pos x="391" y="0"/>
              </a:cxn>
              <a:cxn ang="0">
                <a:pos x="55" y="240"/>
              </a:cxn>
              <a:cxn ang="0">
                <a:pos x="60" y="958"/>
              </a:cxn>
              <a:cxn ang="0">
                <a:pos x="391" y="1248"/>
              </a:cxn>
            </a:cxnLst>
            <a:rect l="0" t="0" r="r" b="b"/>
            <a:pathLst>
              <a:path w="391" h="1248">
                <a:moveTo>
                  <a:pt x="391" y="0"/>
                </a:moveTo>
                <a:cubicBezTo>
                  <a:pt x="251" y="24"/>
                  <a:pt x="110" y="80"/>
                  <a:pt x="55" y="240"/>
                </a:cubicBezTo>
                <a:cubicBezTo>
                  <a:pt x="0" y="400"/>
                  <a:pt x="4" y="790"/>
                  <a:pt x="60" y="958"/>
                </a:cubicBezTo>
                <a:cubicBezTo>
                  <a:pt x="116" y="1126"/>
                  <a:pt x="322" y="1188"/>
                  <a:pt x="391" y="1248"/>
                </a:cubicBezTo>
              </a:path>
            </a:pathLst>
          </a:custGeom>
          <a:noFill/>
          <a:ln w="9525">
            <a:solidFill>
              <a:schemeClr val="tx1"/>
            </a:solidFill>
            <a:round/>
            <a:headEnd/>
            <a:tailEnd type="triangle" w="med" len="med"/>
          </a:ln>
          <a:effectLst/>
        </p:spPr>
        <p:txBody>
          <a:bodyPr/>
          <a:lstStyle/>
          <a:p>
            <a:endParaRPr lang="en-US"/>
          </a:p>
        </p:txBody>
      </p:sp>
      <p:sp>
        <p:nvSpPr>
          <p:cNvPr id="363538" name="Freeform 18"/>
          <p:cNvSpPr>
            <a:spLocks/>
          </p:cNvSpPr>
          <p:nvPr/>
        </p:nvSpPr>
        <p:spPr bwMode="auto">
          <a:xfrm>
            <a:off x="2362200" y="3886200"/>
            <a:ext cx="622300" cy="1066800"/>
          </a:xfrm>
          <a:custGeom>
            <a:avLst/>
            <a:gdLst/>
            <a:ahLst/>
            <a:cxnLst>
              <a:cxn ang="0">
                <a:pos x="0" y="672"/>
              </a:cxn>
              <a:cxn ang="0">
                <a:pos x="336" y="576"/>
              </a:cxn>
              <a:cxn ang="0">
                <a:pos x="336" y="96"/>
              </a:cxn>
              <a:cxn ang="0">
                <a:pos x="0" y="0"/>
              </a:cxn>
            </a:cxnLst>
            <a:rect l="0" t="0" r="r" b="b"/>
            <a:pathLst>
              <a:path w="392" h="672">
                <a:moveTo>
                  <a:pt x="0" y="672"/>
                </a:moveTo>
                <a:cubicBezTo>
                  <a:pt x="140" y="672"/>
                  <a:pt x="280" y="672"/>
                  <a:pt x="336" y="576"/>
                </a:cubicBezTo>
                <a:cubicBezTo>
                  <a:pt x="392" y="480"/>
                  <a:pt x="392" y="192"/>
                  <a:pt x="336" y="96"/>
                </a:cubicBezTo>
                <a:cubicBezTo>
                  <a:pt x="280" y="0"/>
                  <a:pt x="40" y="24"/>
                  <a:pt x="0" y="0"/>
                </a:cubicBezTo>
              </a:path>
            </a:pathLst>
          </a:custGeom>
          <a:noFill/>
          <a:ln w="9525">
            <a:solidFill>
              <a:schemeClr val="tx1"/>
            </a:solidFill>
            <a:round/>
            <a:headEnd/>
            <a:tailEnd type="triangle" w="med" len="med"/>
          </a:ln>
          <a:effectLst/>
        </p:spPr>
        <p:txBody>
          <a:bodyPr/>
          <a:lstStyle/>
          <a:p>
            <a:endParaRPr lang="en-US"/>
          </a:p>
        </p:txBody>
      </p:sp>
      <p:sp>
        <p:nvSpPr>
          <p:cNvPr id="363539" name="Freeform 19"/>
          <p:cNvSpPr>
            <a:spLocks/>
          </p:cNvSpPr>
          <p:nvPr/>
        </p:nvSpPr>
        <p:spPr bwMode="auto">
          <a:xfrm>
            <a:off x="2362200" y="2286000"/>
            <a:ext cx="1333500" cy="3429000"/>
          </a:xfrm>
          <a:custGeom>
            <a:avLst/>
            <a:gdLst/>
            <a:ahLst/>
            <a:cxnLst>
              <a:cxn ang="0">
                <a:pos x="0" y="2160"/>
              </a:cxn>
              <a:cxn ang="0">
                <a:pos x="720" y="1776"/>
              </a:cxn>
              <a:cxn ang="0">
                <a:pos x="720" y="288"/>
              </a:cxn>
              <a:cxn ang="0">
                <a:pos x="0" y="48"/>
              </a:cxn>
            </a:cxnLst>
            <a:rect l="0" t="0" r="r" b="b"/>
            <a:pathLst>
              <a:path w="840" h="2160">
                <a:moveTo>
                  <a:pt x="0" y="2160"/>
                </a:moveTo>
                <a:cubicBezTo>
                  <a:pt x="300" y="2124"/>
                  <a:pt x="600" y="2088"/>
                  <a:pt x="720" y="1776"/>
                </a:cubicBezTo>
                <a:cubicBezTo>
                  <a:pt x="840" y="1464"/>
                  <a:pt x="840" y="576"/>
                  <a:pt x="720" y="288"/>
                </a:cubicBezTo>
                <a:cubicBezTo>
                  <a:pt x="600" y="0"/>
                  <a:pt x="120" y="88"/>
                  <a:pt x="0" y="48"/>
                </a:cubicBezTo>
              </a:path>
            </a:pathLst>
          </a:cu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r>
              <a:rPr lang="en-US"/>
              <a:t>Finding loops</a:t>
            </a:r>
          </a:p>
        </p:txBody>
      </p:sp>
      <p:sp>
        <p:nvSpPr>
          <p:cNvPr id="364547" name="Rectangle 3"/>
          <p:cNvSpPr>
            <a:spLocks noGrp="1" noChangeArrowheads="1"/>
          </p:cNvSpPr>
          <p:nvPr>
            <p:ph type="body" idx="1"/>
          </p:nvPr>
        </p:nvSpPr>
        <p:spPr/>
        <p:txBody>
          <a:bodyPr/>
          <a:lstStyle/>
          <a:p>
            <a:r>
              <a:rPr lang="en-US" dirty="0"/>
              <a:t>For each block, determine</a:t>
            </a:r>
          </a:p>
          <a:p>
            <a:pPr lvl="1"/>
            <a:r>
              <a:rPr lang="en-US" dirty="0">
                <a:solidFill>
                  <a:srgbClr val="FFFF00"/>
                </a:solidFill>
              </a:rPr>
              <a:t>Successors</a:t>
            </a:r>
          </a:p>
          <a:p>
            <a:pPr lvl="1">
              <a:buFontTx/>
              <a:buNone/>
            </a:pPr>
            <a:r>
              <a:rPr lang="en-US" dirty="0"/>
              <a:t>	Where can I go immediately after this block?</a:t>
            </a:r>
          </a:p>
          <a:p>
            <a:pPr lvl="1">
              <a:buFontTx/>
              <a:buNone/>
            </a:pPr>
            <a:endParaRPr lang="en-US" sz="1400" dirty="0"/>
          </a:p>
          <a:p>
            <a:pPr lvl="1"/>
            <a:r>
              <a:rPr lang="en-US" dirty="0">
                <a:solidFill>
                  <a:srgbClr val="FFFF00"/>
                </a:solidFill>
              </a:rPr>
              <a:t>Predecessors</a:t>
            </a:r>
          </a:p>
          <a:p>
            <a:pPr lvl="1">
              <a:buFontTx/>
              <a:buNone/>
            </a:pPr>
            <a:r>
              <a:rPr lang="en-US" dirty="0"/>
              <a:t>	Where could I have just come from?</a:t>
            </a:r>
          </a:p>
          <a:p>
            <a:pPr lvl="1">
              <a:buFontTx/>
              <a:buNone/>
            </a:pPr>
            <a:endParaRPr lang="en-US" sz="1400" dirty="0"/>
          </a:p>
          <a:p>
            <a:pPr lvl="1"/>
            <a:r>
              <a:rPr lang="en-US" dirty="0">
                <a:solidFill>
                  <a:srgbClr val="FFFF00"/>
                </a:solidFill>
              </a:rPr>
              <a:t>Dominators</a:t>
            </a:r>
          </a:p>
          <a:p>
            <a:pPr lvl="1">
              <a:buFontTx/>
              <a:buNone/>
            </a:pPr>
            <a:r>
              <a:rPr lang="en-US" dirty="0"/>
              <a:t>	Where must I have been, to reach here?</a:t>
            </a:r>
          </a:p>
          <a:p>
            <a:pPr lvl="1"/>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r>
              <a:rPr lang="en-US"/>
              <a:t>Example</a:t>
            </a:r>
          </a:p>
        </p:txBody>
      </p:sp>
      <p:sp>
        <p:nvSpPr>
          <p:cNvPr id="365571" name="Rectangle 3"/>
          <p:cNvSpPr>
            <a:spLocks noChangeArrowheads="1"/>
          </p:cNvSpPr>
          <p:nvPr/>
        </p:nvSpPr>
        <p:spPr bwMode="auto">
          <a:xfrm>
            <a:off x="1143000" y="1600200"/>
            <a:ext cx="457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1</a:t>
            </a:r>
          </a:p>
        </p:txBody>
      </p:sp>
      <p:sp>
        <p:nvSpPr>
          <p:cNvPr id="365572" name="Rectangle 4"/>
          <p:cNvSpPr>
            <a:spLocks noChangeArrowheads="1"/>
          </p:cNvSpPr>
          <p:nvPr/>
        </p:nvSpPr>
        <p:spPr bwMode="auto">
          <a:xfrm>
            <a:off x="1143000" y="2362200"/>
            <a:ext cx="457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2</a:t>
            </a:r>
          </a:p>
        </p:txBody>
      </p:sp>
      <p:sp>
        <p:nvSpPr>
          <p:cNvPr id="365573" name="Rectangle 5"/>
          <p:cNvSpPr>
            <a:spLocks noChangeArrowheads="1"/>
          </p:cNvSpPr>
          <p:nvPr/>
        </p:nvSpPr>
        <p:spPr bwMode="auto">
          <a:xfrm>
            <a:off x="1143000" y="3124200"/>
            <a:ext cx="457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3</a:t>
            </a:r>
          </a:p>
        </p:txBody>
      </p:sp>
      <p:sp>
        <p:nvSpPr>
          <p:cNvPr id="365574" name="Rectangle 6"/>
          <p:cNvSpPr>
            <a:spLocks noChangeArrowheads="1"/>
          </p:cNvSpPr>
          <p:nvPr/>
        </p:nvSpPr>
        <p:spPr bwMode="auto">
          <a:xfrm>
            <a:off x="1143000" y="3886200"/>
            <a:ext cx="457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4</a:t>
            </a:r>
          </a:p>
        </p:txBody>
      </p:sp>
      <p:sp>
        <p:nvSpPr>
          <p:cNvPr id="365575" name="Rectangle 7"/>
          <p:cNvSpPr>
            <a:spLocks noChangeArrowheads="1"/>
          </p:cNvSpPr>
          <p:nvPr/>
        </p:nvSpPr>
        <p:spPr bwMode="auto">
          <a:xfrm>
            <a:off x="1143000" y="4648200"/>
            <a:ext cx="457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5</a:t>
            </a:r>
          </a:p>
        </p:txBody>
      </p:sp>
      <p:sp>
        <p:nvSpPr>
          <p:cNvPr id="365576" name="Rectangle 8"/>
          <p:cNvSpPr>
            <a:spLocks noChangeArrowheads="1"/>
          </p:cNvSpPr>
          <p:nvPr/>
        </p:nvSpPr>
        <p:spPr bwMode="auto">
          <a:xfrm>
            <a:off x="1143000" y="5410200"/>
            <a:ext cx="457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6</a:t>
            </a:r>
          </a:p>
        </p:txBody>
      </p:sp>
      <p:sp>
        <p:nvSpPr>
          <p:cNvPr id="365577" name="Rectangle 9"/>
          <p:cNvSpPr>
            <a:spLocks noChangeArrowheads="1"/>
          </p:cNvSpPr>
          <p:nvPr/>
        </p:nvSpPr>
        <p:spPr bwMode="auto">
          <a:xfrm>
            <a:off x="1143000" y="6096000"/>
            <a:ext cx="457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7</a:t>
            </a:r>
          </a:p>
        </p:txBody>
      </p:sp>
      <p:sp>
        <p:nvSpPr>
          <p:cNvPr id="365578" name="Line 10"/>
          <p:cNvSpPr>
            <a:spLocks noChangeShapeType="1"/>
          </p:cNvSpPr>
          <p:nvPr/>
        </p:nvSpPr>
        <p:spPr bwMode="auto">
          <a:xfrm>
            <a:off x="1371600" y="1905000"/>
            <a:ext cx="0" cy="457200"/>
          </a:xfrm>
          <a:prstGeom prst="line">
            <a:avLst/>
          </a:prstGeom>
          <a:noFill/>
          <a:ln w="9525">
            <a:solidFill>
              <a:schemeClr val="tx1"/>
            </a:solidFill>
            <a:round/>
            <a:headEnd/>
            <a:tailEnd type="triangle" w="med" len="med"/>
          </a:ln>
          <a:effectLst/>
        </p:spPr>
        <p:txBody>
          <a:bodyPr/>
          <a:lstStyle/>
          <a:p>
            <a:endParaRPr lang="en-US"/>
          </a:p>
        </p:txBody>
      </p:sp>
      <p:sp>
        <p:nvSpPr>
          <p:cNvPr id="365579" name="Line 11"/>
          <p:cNvSpPr>
            <a:spLocks noChangeShapeType="1"/>
          </p:cNvSpPr>
          <p:nvPr/>
        </p:nvSpPr>
        <p:spPr bwMode="auto">
          <a:xfrm>
            <a:off x="1371600" y="2667000"/>
            <a:ext cx="0" cy="457200"/>
          </a:xfrm>
          <a:prstGeom prst="line">
            <a:avLst/>
          </a:prstGeom>
          <a:noFill/>
          <a:ln w="9525">
            <a:solidFill>
              <a:schemeClr val="tx1"/>
            </a:solidFill>
            <a:round/>
            <a:headEnd/>
            <a:tailEnd type="triangle" w="med" len="med"/>
          </a:ln>
          <a:effectLst/>
        </p:spPr>
        <p:txBody>
          <a:bodyPr/>
          <a:lstStyle/>
          <a:p>
            <a:endParaRPr lang="en-US"/>
          </a:p>
        </p:txBody>
      </p:sp>
      <p:sp>
        <p:nvSpPr>
          <p:cNvPr id="365580" name="Line 12"/>
          <p:cNvSpPr>
            <a:spLocks noChangeShapeType="1"/>
          </p:cNvSpPr>
          <p:nvPr/>
        </p:nvSpPr>
        <p:spPr bwMode="auto">
          <a:xfrm>
            <a:off x="1371600" y="3429000"/>
            <a:ext cx="0" cy="457200"/>
          </a:xfrm>
          <a:prstGeom prst="line">
            <a:avLst/>
          </a:prstGeom>
          <a:noFill/>
          <a:ln w="9525">
            <a:solidFill>
              <a:schemeClr val="tx1"/>
            </a:solidFill>
            <a:round/>
            <a:headEnd/>
            <a:tailEnd type="triangle" w="med" len="med"/>
          </a:ln>
          <a:effectLst/>
        </p:spPr>
        <p:txBody>
          <a:bodyPr/>
          <a:lstStyle/>
          <a:p>
            <a:endParaRPr lang="en-US"/>
          </a:p>
        </p:txBody>
      </p:sp>
      <p:sp>
        <p:nvSpPr>
          <p:cNvPr id="365581" name="Line 13"/>
          <p:cNvSpPr>
            <a:spLocks noChangeShapeType="1"/>
          </p:cNvSpPr>
          <p:nvPr/>
        </p:nvSpPr>
        <p:spPr bwMode="auto">
          <a:xfrm>
            <a:off x="1371600" y="4191000"/>
            <a:ext cx="0" cy="457200"/>
          </a:xfrm>
          <a:prstGeom prst="line">
            <a:avLst/>
          </a:prstGeom>
          <a:noFill/>
          <a:ln w="9525">
            <a:solidFill>
              <a:schemeClr val="tx1"/>
            </a:solidFill>
            <a:round/>
            <a:headEnd/>
            <a:tailEnd type="triangle" w="med" len="med"/>
          </a:ln>
          <a:effectLst/>
        </p:spPr>
        <p:txBody>
          <a:bodyPr/>
          <a:lstStyle/>
          <a:p>
            <a:endParaRPr lang="en-US"/>
          </a:p>
        </p:txBody>
      </p:sp>
      <p:sp>
        <p:nvSpPr>
          <p:cNvPr id="365582" name="Line 14"/>
          <p:cNvSpPr>
            <a:spLocks noChangeShapeType="1"/>
          </p:cNvSpPr>
          <p:nvPr/>
        </p:nvSpPr>
        <p:spPr bwMode="auto">
          <a:xfrm>
            <a:off x="1371600" y="4953000"/>
            <a:ext cx="0" cy="457200"/>
          </a:xfrm>
          <a:prstGeom prst="line">
            <a:avLst/>
          </a:prstGeom>
          <a:noFill/>
          <a:ln w="9525">
            <a:solidFill>
              <a:schemeClr val="tx1"/>
            </a:solidFill>
            <a:round/>
            <a:headEnd/>
            <a:tailEnd type="triangle" w="med" len="med"/>
          </a:ln>
          <a:effectLst/>
        </p:spPr>
        <p:txBody>
          <a:bodyPr/>
          <a:lstStyle/>
          <a:p>
            <a:endParaRPr lang="en-US"/>
          </a:p>
        </p:txBody>
      </p:sp>
      <p:sp>
        <p:nvSpPr>
          <p:cNvPr id="365583" name="Line 15"/>
          <p:cNvSpPr>
            <a:spLocks noChangeShapeType="1"/>
          </p:cNvSpPr>
          <p:nvPr/>
        </p:nvSpPr>
        <p:spPr bwMode="auto">
          <a:xfrm>
            <a:off x="1371600" y="5715000"/>
            <a:ext cx="0" cy="381000"/>
          </a:xfrm>
          <a:prstGeom prst="line">
            <a:avLst/>
          </a:prstGeom>
          <a:noFill/>
          <a:ln w="9525">
            <a:solidFill>
              <a:schemeClr val="tx1"/>
            </a:solidFill>
            <a:round/>
            <a:headEnd/>
            <a:tailEnd type="triangle" w="med" len="med"/>
          </a:ln>
          <a:effectLst/>
        </p:spPr>
        <p:txBody>
          <a:bodyPr/>
          <a:lstStyle/>
          <a:p>
            <a:endParaRPr lang="en-US"/>
          </a:p>
        </p:txBody>
      </p:sp>
      <p:sp>
        <p:nvSpPr>
          <p:cNvPr id="365584" name="Freeform 16"/>
          <p:cNvSpPr>
            <a:spLocks/>
          </p:cNvSpPr>
          <p:nvPr/>
        </p:nvSpPr>
        <p:spPr bwMode="auto">
          <a:xfrm>
            <a:off x="522288" y="3429000"/>
            <a:ext cx="620712" cy="1981200"/>
          </a:xfrm>
          <a:custGeom>
            <a:avLst/>
            <a:gdLst/>
            <a:ahLst/>
            <a:cxnLst>
              <a:cxn ang="0">
                <a:pos x="391" y="0"/>
              </a:cxn>
              <a:cxn ang="0">
                <a:pos x="55" y="240"/>
              </a:cxn>
              <a:cxn ang="0">
                <a:pos x="60" y="958"/>
              </a:cxn>
              <a:cxn ang="0">
                <a:pos x="391" y="1248"/>
              </a:cxn>
            </a:cxnLst>
            <a:rect l="0" t="0" r="r" b="b"/>
            <a:pathLst>
              <a:path w="391" h="1248">
                <a:moveTo>
                  <a:pt x="391" y="0"/>
                </a:moveTo>
                <a:cubicBezTo>
                  <a:pt x="251" y="24"/>
                  <a:pt x="110" y="80"/>
                  <a:pt x="55" y="240"/>
                </a:cubicBezTo>
                <a:cubicBezTo>
                  <a:pt x="0" y="400"/>
                  <a:pt x="4" y="790"/>
                  <a:pt x="60" y="958"/>
                </a:cubicBezTo>
                <a:cubicBezTo>
                  <a:pt x="116" y="1126"/>
                  <a:pt x="322" y="1188"/>
                  <a:pt x="391" y="1248"/>
                </a:cubicBezTo>
              </a:path>
            </a:pathLst>
          </a:custGeom>
          <a:noFill/>
          <a:ln w="9525">
            <a:solidFill>
              <a:schemeClr val="tx1"/>
            </a:solidFill>
            <a:round/>
            <a:headEnd/>
            <a:tailEnd type="triangle" w="med" len="med"/>
          </a:ln>
          <a:effectLst/>
        </p:spPr>
        <p:txBody>
          <a:bodyPr/>
          <a:lstStyle/>
          <a:p>
            <a:endParaRPr lang="en-US"/>
          </a:p>
        </p:txBody>
      </p:sp>
      <p:sp>
        <p:nvSpPr>
          <p:cNvPr id="365585" name="Freeform 17"/>
          <p:cNvSpPr>
            <a:spLocks/>
          </p:cNvSpPr>
          <p:nvPr/>
        </p:nvSpPr>
        <p:spPr bwMode="auto">
          <a:xfrm>
            <a:off x="1600200" y="3886200"/>
            <a:ext cx="622300" cy="1066800"/>
          </a:xfrm>
          <a:custGeom>
            <a:avLst/>
            <a:gdLst/>
            <a:ahLst/>
            <a:cxnLst>
              <a:cxn ang="0">
                <a:pos x="0" y="672"/>
              </a:cxn>
              <a:cxn ang="0">
                <a:pos x="336" y="576"/>
              </a:cxn>
              <a:cxn ang="0">
                <a:pos x="336" y="96"/>
              </a:cxn>
              <a:cxn ang="0">
                <a:pos x="0" y="0"/>
              </a:cxn>
            </a:cxnLst>
            <a:rect l="0" t="0" r="r" b="b"/>
            <a:pathLst>
              <a:path w="392" h="672">
                <a:moveTo>
                  <a:pt x="0" y="672"/>
                </a:moveTo>
                <a:cubicBezTo>
                  <a:pt x="140" y="672"/>
                  <a:pt x="280" y="672"/>
                  <a:pt x="336" y="576"/>
                </a:cubicBezTo>
                <a:cubicBezTo>
                  <a:pt x="392" y="480"/>
                  <a:pt x="392" y="192"/>
                  <a:pt x="336" y="96"/>
                </a:cubicBezTo>
                <a:cubicBezTo>
                  <a:pt x="280" y="0"/>
                  <a:pt x="40" y="24"/>
                  <a:pt x="0" y="0"/>
                </a:cubicBezTo>
              </a:path>
            </a:pathLst>
          </a:custGeom>
          <a:noFill/>
          <a:ln w="9525">
            <a:solidFill>
              <a:schemeClr val="tx1"/>
            </a:solidFill>
            <a:round/>
            <a:headEnd/>
            <a:tailEnd type="triangle" w="med" len="med"/>
          </a:ln>
          <a:effectLst/>
        </p:spPr>
        <p:txBody>
          <a:bodyPr/>
          <a:lstStyle/>
          <a:p>
            <a:endParaRPr lang="en-US"/>
          </a:p>
        </p:txBody>
      </p:sp>
      <p:sp>
        <p:nvSpPr>
          <p:cNvPr id="365586" name="Freeform 18"/>
          <p:cNvSpPr>
            <a:spLocks/>
          </p:cNvSpPr>
          <p:nvPr/>
        </p:nvSpPr>
        <p:spPr bwMode="auto">
          <a:xfrm>
            <a:off x="1600200" y="2286000"/>
            <a:ext cx="1333500" cy="3429000"/>
          </a:xfrm>
          <a:custGeom>
            <a:avLst/>
            <a:gdLst/>
            <a:ahLst/>
            <a:cxnLst>
              <a:cxn ang="0">
                <a:pos x="0" y="2160"/>
              </a:cxn>
              <a:cxn ang="0">
                <a:pos x="720" y="1776"/>
              </a:cxn>
              <a:cxn ang="0">
                <a:pos x="720" y="288"/>
              </a:cxn>
              <a:cxn ang="0">
                <a:pos x="0" y="48"/>
              </a:cxn>
            </a:cxnLst>
            <a:rect l="0" t="0" r="r" b="b"/>
            <a:pathLst>
              <a:path w="840" h="2160">
                <a:moveTo>
                  <a:pt x="0" y="2160"/>
                </a:moveTo>
                <a:cubicBezTo>
                  <a:pt x="300" y="2124"/>
                  <a:pt x="600" y="2088"/>
                  <a:pt x="720" y="1776"/>
                </a:cubicBezTo>
                <a:cubicBezTo>
                  <a:pt x="840" y="1464"/>
                  <a:pt x="840" y="576"/>
                  <a:pt x="720" y="288"/>
                </a:cubicBezTo>
                <a:cubicBezTo>
                  <a:pt x="600" y="0"/>
                  <a:pt x="120" y="88"/>
                  <a:pt x="0" y="48"/>
                </a:cubicBezTo>
              </a:path>
            </a:pathLst>
          </a:custGeom>
          <a:noFill/>
          <a:ln w="9525">
            <a:solidFill>
              <a:schemeClr val="tx1"/>
            </a:solidFill>
            <a:round/>
            <a:headEnd/>
            <a:tailEnd type="triangle" w="med" len="med"/>
          </a:ln>
          <a:effectLst/>
        </p:spPr>
        <p:txBody>
          <a:bodyPr/>
          <a:lstStyle/>
          <a:p>
            <a:endParaRPr lang="en-US"/>
          </a:p>
        </p:txBody>
      </p:sp>
      <p:graphicFrame>
        <p:nvGraphicFramePr>
          <p:cNvPr id="365587" name="Group 19"/>
          <p:cNvGraphicFramePr>
            <a:graphicFrameLocks noGrp="1"/>
          </p:cNvGraphicFramePr>
          <p:nvPr>
            <p:ph idx="1"/>
          </p:nvPr>
        </p:nvGraphicFramePr>
        <p:xfrm>
          <a:off x="3352800" y="1600200"/>
          <a:ext cx="4953000" cy="4525964"/>
        </p:xfrm>
        <a:graphic>
          <a:graphicData uri="http://schemas.openxmlformats.org/drawingml/2006/table">
            <a:tbl>
              <a:tblPr/>
              <a:tblGrid>
                <a:gridCol w="1238250"/>
                <a:gridCol w="1238250"/>
                <a:gridCol w="1238250"/>
                <a:gridCol w="1238250"/>
              </a:tblGrid>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block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smtClean="0">
                          <a:ln>
                            <a:noFill/>
                          </a:ln>
                          <a:solidFill>
                            <a:schemeClr val="tx1"/>
                          </a:solidFill>
                          <a:effectLst/>
                          <a:latin typeface="Arial" charset="0"/>
                        </a:rPr>
                        <a:t>pred</a:t>
                      </a:r>
                      <a:endParaRPr kumimoji="0" lang="en-US"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succ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dom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r>
              <a:rPr lang="en-US"/>
              <a:t>Example</a:t>
            </a:r>
          </a:p>
        </p:txBody>
      </p:sp>
      <p:sp>
        <p:nvSpPr>
          <p:cNvPr id="366595" name="Rectangle 3"/>
          <p:cNvSpPr>
            <a:spLocks noChangeArrowheads="1"/>
          </p:cNvSpPr>
          <p:nvPr/>
        </p:nvSpPr>
        <p:spPr bwMode="auto">
          <a:xfrm>
            <a:off x="1143000" y="1600200"/>
            <a:ext cx="457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1</a:t>
            </a:r>
          </a:p>
        </p:txBody>
      </p:sp>
      <p:sp>
        <p:nvSpPr>
          <p:cNvPr id="366596" name="Rectangle 4"/>
          <p:cNvSpPr>
            <a:spLocks noChangeArrowheads="1"/>
          </p:cNvSpPr>
          <p:nvPr/>
        </p:nvSpPr>
        <p:spPr bwMode="auto">
          <a:xfrm>
            <a:off x="1143000" y="2362200"/>
            <a:ext cx="457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2</a:t>
            </a:r>
          </a:p>
        </p:txBody>
      </p:sp>
      <p:sp>
        <p:nvSpPr>
          <p:cNvPr id="366597" name="Rectangle 5"/>
          <p:cNvSpPr>
            <a:spLocks noChangeArrowheads="1"/>
          </p:cNvSpPr>
          <p:nvPr/>
        </p:nvSpPr>
        <p:spPr bwMode="auto">
          <a:xfrm>
            <a:off x="1143000" y="3124200"/>
            <a:ext cx="457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3</a:t>
            </a:r>
          </a:p>
        </p:txBody>
      </p:sp>
      <p:sp>
        <p:nvSpPr>
          <p:cNvPr id="366598" name="Rectangle 6"/>
          <p:cNvSpPr>
            <a:spLocks noChangeArrowheads="1"/>
          </p:cNvSpPr>
          <p:nvPr/>
        </p:nvSpPr>
        <p:spPr bwMode="auto">
          <a:xfrm>
            <a:off x="1143000" y="3886200"/>
            <a:ext cx="457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4</a:t>
            </a:r>
          </a:p>
        </p:txBody>
      </p:sp>
      <p:sp>
        <p:nvSpPr>
          <p:cNvPr id="366599" name="Rectangle 7"/>
          <p:cNvSpPr>
            <a:spLocks noChangeArrowheads="1"/>
          </p:cNvSpPr>
          <p:nvPr/>
        </p:nvSpPr>
        <p:spPr bwMode="auto">
          <a:xfrm>
            <a:off x="1143000" y="4648200"/>
            <a:ext cx="457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5</a:t>
            </a:r>
          </a:p>
        </p:txBody>
      </p:sp>
      <p:sp>
        <p:nvSpPr>
          <p:cNvPr id="366600" name="Rectangle 8"/>
          <p:cNvSpPr>
            <a:spLocks noChangeArrowheads="1"/>
          </p:cNvSpPr>
          <p:nvPr/>
        </p:nvSpPr>
        <p:spPr bwMode="auto">
          <a:xfrm>
            <a:off x="1143000" y="5410200"/>
            <a:ext cx="457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6</a:t>
            </a:r>
          </a:p>
        </p:txBody>
      </p:sp>
      <p:sp>
        <p:nvSpPr>
          <p:cNvPr id="366601" name="Rectangle 9"/>
          <p:cNvSpPr>
            <a:spLocks noChangeArrowheads="1"/>
          </p:cNvSpPr>
          <p:nvPr/>
        </p:nvSpPr>
        <p:spPr bwMode="auto">
          <a:xfrm>
            <a:off x="1143000" y="6096000"/>
            <a:ext cx="457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7</a:t>
            </a:r>
          </a:p>
        </p:txBody>
      </p:sp>
      <p:sp>
        <p:nvSpPr>
          <p:cNvPr id="366602" name="Line 10"/>
          <p:cNvSpPr>
            <a:spLocks noChangeShapeType="1"/>
          </p:cNvSpPr>
          <p:nvPr/>
        </p:nvSpPr>
        <p:spPr bwMode="auto">
          <a:xfrm>
            <a:off x="1371600" y="1905000"/>
            <a:ext cx="0" cy="457200"/>
          </a:xfrm>
          <a:prstGeom prst="line">
            <a:avLst/>
          </a:prstGeom>
          <a:noFill/>
          <a:ln w="9525">
            <a:solidFill>
              <a:schemeClr val="tx1"/>
            </a:solidFill>
            <a:round/>
            <a:headEnd/>
            <a:tailEnd type="triangle" w="med" len="med"/>
          </a:ln>
          <a:effectLst/>
        </p:spPr>
        <p:txBody>
          <a:bodyPr/>
          <a:lstStyle/>
          <a:p>
            <a:endParaRPr lang="en-US"/>
          </a:p>
        </p:txBody>
      </p:sp>
      <p:sp>
        <p:nvSpPr>
          <p:cNvPr id="366603" name="Line 11"/>
          <p:cNvSpPr>
            <a:spLocks noChangeShapeType="1"/>
          </p:cNvSpPr>
          <p:nvPr/>
        </p:nvSpPr>
        <p:spPr bwMode="auto">
          <a:xfrm>
            <a:off x="1371600" y="2667000"/>
            <a:ext cx="0" cy="457200"/>
          </a:xfrm>
          <a:prstGeom prst="line">
            <a:avLst/>
          </a:prstGeom>
          <a:noFill/>
          <a:ln w="9525">
            <a:solidFill>
              <a:schemeClr val="tx1"/>
            </a:solidFill>
            <a:round/>
            <a:headEnd/>
            <a:tailEnd type="triangle" w="med" len="med"/>
          </a:ln>
          <a:effectLst/>
        </p:spPr>
        <p:txBody>
          <a:bodyPr/>
          <a:lstStyle/>
          <a:p>
            <a:endParaRPr lang="en-US"/>
          </a:p>
        </p:txBody>
      </p:sp>
      <p:sp>
        <p:nvSpPr>
          <p:cNvPr id="366604" name="Line 12"/>
          <p:cNvSpPr>
            <a:spLocks noChangeShapeType="1"/>
          </p:cNvSpPr>
          <p:nvPr/>
        </p:nvSpPr>
        <p:spPr bwMode="auto">
          <a:xfrm>
            <a:off x="1371600" y="3429000"/>
            <a:ext cx="0" cy="457200"/>
          </a:xfrm>
          <a:prstGeom prst="line">
            <a:avLst/>
          </a:prstGeom>
          <a:noFill/>
          <a:ln w="9525">
            <a:solidFill>
              <a:schemeClr val="tx1"/>
            </a:solidFill>
            <a:round/>
            <a:headEnd/>
            <a:tailEnd type="triangle" w="med" len="med"/>
          </a:ln>
          <a:effectLst/>
        </p:spPr>
        <p:txBody>
          <a:bodyPr/>
          <a:lstStyle/>
          <a:p>
            <a:endParaRPr lang="en-US"/>
          </a:p>
        </p:txBody>
      </p:sp>
      <p:sp>
        <p:nvSpPr>
          <p:cNvPr id="366605" name="Line 13"/>
          <p:cNvSpPr>
            <a:spLocks noChangeShapeType="1"/>
          </p:cNvSpPr>
          <p:nvPr/>
        </p:nvSpPr>
        <p:spPr bwMode="auto">
          <a:xfrm>
            <a:off x="1371600" y="4191000"/>
            <a:ext cx="0" cy="457200"/>
          </a:xfrm>
          <a:prstGeom prst="line">
            <a:avLst/>
          </a:prstGeom>
          <a:noFill/>
          <a:ln w="9525">
            <a:solidFill>
              <a:schemeClr val="tx1"/>
            </a:solidFill>
            <a:round/>
            <a:headEnd/>
            <a:tailEnd type="triangle" w="med" len="med"/>
          </a:ln>
          <a:effectLst/>
        </p:spPr>
        <p:txBody>
          <a:bodyPr/>
          <a:lstStyle/>
          <a:p>
            <a:endParaRPr lang="en-US"/>
          </a:p>
        </p:txBody>
      </p:sp>
      <p:sp>
        <p:nvSpPr>
          <p:cNvPr id="366606" name="Line 14"/>
          <p:cNvSpPr>
            <a:spLocks noChangeShapeType="1"/>
          </p:cNvSpPr>
          <p:nvPr/>
        </p:nvSpPr>
        <p:spPr bwMode="auto">
          <a:xfrm>
            <a:off x="1371600" y="4953000"/>
            <a:ext cx="0" cy="457200"/>
          </a:xfrm>
          <a:prstGeom prst="line">
            <a:avLst/>
          </a:prstGeom>
          <a:noFill/>
          <a:ln w="9525">
            <a:solidFill>
              <a:schemeClr val="tx1"/>
            </a:solidFill>
            <a:round/>
            <a:headEnd/>
            <a:tailEnd type="triangle" w="med" len="med"/>
          </a:ln>
          <a:effectLst/>
        </p:spPr>
        <p:txBody>
          <a:bodyPr/>
          <a:lstStyle/>
          <a:p>
            <a:endParaRPr lang="en-US"/>
          </a:p>
        </p:txBody>
      </p:sp>
      <p:sp>
        <p:nvSpPr>
          <p:cNvPr id="366607" name="Line 15"/>
          <p:cNvSpPr>
            <a:spLocks noChangeShapeType="1"/>
          </p:cNvSpPr>
          <p:nvPr/>
        </p:nvSpPr>
        <p:spPr bwMode="auto">
          <a:xfrm>
            <a:off x="1371600" y="5715000"/>
            <a:ext cx="0" cy="381000"/>
          </a:xfrm>
          <a:prstGeom prst="line">
            <a:avLst/>
          </a:prstGeom>
          <a:noFill/>
          <a:ln w="9525">
            <a:solidFill>
              <a:schemeClr val="tx1"/>
            </a:solidFill>
            <a:round/>
            <a:headEnd/>
            <a:tailEnd type="triangle" w="med" len="med"/>
          </a:ln>
          <a:effectLst/>
        </p:spPr>
        <p:txBody>
          <a:bodyPr/>
          <a:lstStyle/>
          <a:p>
            <a:endParaRPr lang="en-US"/>
          </a:p>
        </p:txBody>
      </p:sp>
      <p:sp>
        <p:nvSpPr>
          <p:cNvPr id="366608" name="Freeform 16"/>
          <p:cNvSpPr>
            <a:spLocks/>
          </p:cNvSpPr>
          <p:nvPr/>
        </p:nvSpPr>
        <p:spPr bwMode="auto">
          <a:xfrm>
            <a:off x="522288" y="3429000"/>
            <a:ext cx="620712" cy="1981200"/>
          </a:xfrm>
          <a:custGeom>
            <a:avLst/>
            <a:gdLst/>
            <a:ahLst/>
            <a:cxnLst>
              <a:cxn ang="0">
                <a:pos x="391" y="0"/>
              </a:cxn>
              <a:cxn ang="0">
                <a:pos x="55" y="240"/>
              </a:cxn>
              <a:cxn ang="0">
                <a:pos x="60" y="958"/>
              </a:cxn>
              <a:cxn ang="0">
                <a:pos x="391" y="1248"/>
              </a:cxn>
            </a:cxnLst>
            <a:rect l="0" t="0" r="r" b="b"/>
            <a:pathLst>
              <a:path w="391" h="1248">
                <a:moveTo>
                  <a:pt x="391" y="0"/>
                </a:moveTo>
                <a:cubicBezTo>
                  <a:pt x="251" y="24"/>
                  <a:pt x="110" y="80"/>
                  <a:pt x="55" y="240"/>
                </a:cubicBezTo>
                <a:cubicBezTo>
                  <a:pt x="0" y="400"/>
                  <a:pt x="4" y="790"/>
                  <a:pt x="60" y="958"/>
                </a:cubicBezTo>
                <a:cubicBezTo>
                  <a:pt x="116" y="1126"/>
                  <a:pt x="322" y="1188"/>
                  <a:pt x="391" y="1248"/>
                </a:cubicBezTo>
              </a:path>
            </a:pathLst>
          </a:custGeom>
          <a:noFill/>
          <a:ln w="9525">
            <a:solidFill>
              <a:schemeClr val="tx1"/>
            </a:solidFill>
            <a:round/>
            <a:headEnd/>
            <a:tailEnd type="triangle" w="med" len="med"/>
          </a:ln>
          <a:effectLst/>
        </p:spPr>
        <p:txBody>
          <a:bodyPr/>
          <a:lstStyle/>
          <a:p>
            <a:endParaRPr lang="en-US"/>
          </a:p>
        </p:txBody>
      </p:sp>
      <p:sp>
        <p:nvSpPr>
          <p:cNvPr id="366609" name="Freeform 17"/>
          <p:cNvSpPr>
            <a:spLocks/>
          </p:cNvSpPr>
          <p:nvPr/>
        </p:nvSpPr>
        <p:spPr bwMode="auto">
          <a:xfrm>
            <a:off x="1600200" y="3886200"/>
            <a:ext cx="622300" cy="1066800"/>
          </a:xfrm>
          <a:custGeom>
            <a:avLst/>
            <a:gdLst/>
            <a:ahLst/>
            <a:cxnLst>
              <a:cxn ang="0">
                <a:pos x="0" y="672"/>
              </a:cxn>
              <a:cxn ang="0">
                <a:pos x="336" y="576"/>
              </a:cxn>
              <a:cxn ang="0">
                <a:pos x="336" y="96"/>
              </a:cxn>
              <a:cxn ang="0">
                <a:pos x="0" y="0"/>
              </a:cxn>
            </a:cxnLst>
            <a:rect l="0" t="0" r="r" b="b"/>
            <a:pathLst>
              <a:path w="392" h="672">
                <a:moveTo>
                  <a:pt x="0" y="672"/>
                </a:moveTo>
                <a:cubicBezTo>
                  <a:pt x="140" y="672"/>
                  <a:pt x="280" y="672"/>
                  <a:pt x="336" y="576"/>
                </a:cubicBezTo>
                <a:cubicBezTo>
                  <a:pt x="392" y="480"/>
                  <a:pt x="392" y="192"/>
                  <a:pt x="336" y="96"/>
                </a:cubicBezTo>
                <a:cubicBezTo>
                  <a:pt x="280" y="0"/>
                  <a:pt x="40" y="24"/>
                  <a:pt x="0" y="0"/>
                </a:cubicBezTo>
              </a:path>
            </a:pathLst>
          </a:custGeom>
          <a:noFill/>
          <a:ln w="9525">
            <a:solidFill>
              <a:schemeClr val="tx1"/>
            </a:solidFill>
            <a:round/>
            <a:headEnd/>
            <a:tailEnd type="triangle" w="med" len="med"/>
          </a:ln>
          <a:effectLst/>
        </p:spPr>
        <p:txBody>
          <a:bodyPr/>
          <a:lstStyle/>
          <a:p>
            <a:endParaRPr lang="en-US"/>
          </a:p>
        </p:txBody>
      </p:sp>
      <p:sp>
        <p:nvSpPr>
          <p:cNvPr id="366610" name="Freeform 18"/>
          <p:cNvSpPr>
            <a:spLocks/>
          </p:cNvSpPr>
          <p:nvPr/>
        </p:nvSpPr>
        <p:spPr bwMode="auto">
          <a:xfrm>
            <a:off x="1600200" y="2286000"/>
            <a:ext cx="1333500" cy="3429000"/>
          </a:xfrm>
          <a:custGeom>
            <a:avLst/>
            <a:gdLst/>
            <a:ahLst/>
            <a:cxnLst>
              <a:cxn ang="0">
                <a:pos x="0" y="2160"/>
              </a:cxn>
              <a:cxn ang="0">
                <a:pos x="720" y="1776"/>
              </a:cxn>
              <a:cxn ang="0">
                <a:pos x="720" y="288"/>
              </a:cxn>
              <a:cxn ang="0">
                <a:pos x="0" y="48"/>
              </a:cxn>
            </a:cxnLst>
            <a:rect l="0" t="0" r="r" b="b"/>
            <a:pathLst>
              <a:path w="840" h="2160">
                <a:moveTo>
                  <a:pt x="0" y="2160"/>
                </a:moveTo>
                <a:cubicBezTo>
                  <a:pt x="300" y="2124"/>
                  <a:pt x="600" y="2088"/>
                  <a:pt x="720" y="1776"/>
                </a:cubicBezTo>
                <a:cubicBezTo>
                  <a:pt x="840" y="1464"/>
                  <a:pt x="840" y="576"/>
                  <a:pt x="720" y="288"/>
                </a:cubicBezTo>
                <a:cubicBezTo>
                  <a:pt x="600" y="0"/>
                  <a:pt x="120" y="88"/>
                  <a:pt x="0" y="48"/>
                </a:cubicBezTo>
              </a:path>
            </a:pathLst>
          </a:custGeom>
          <a:noFill/>
          <a:ln w="9525">
            <a:solidFill>
              <a:schemeClr val="tx1"/>
            </a:solidFill>
            <a:round/>
            <a:headEnd/>
            <a:tailEnd type="triangle" w="med" len="med"/>
          </a:ln>
          <a:effectLst/>
        </p:spPr>
        <p:txBody>
          <a:bodyPr/>
          <a:lstStyle/>
          <a:p>
            <a:endParaRPr lang="en-US"/>
          </a:p>
        </p:txBody>
      </p:sp>
      <p:graphicFrame>
        <p:nvGraphicFramePr>
          <p:cNvPr id="366611" name="Group 19"/>
          <p:cNvGraphicFramePr>
            <a:graphicFrameLocks noGrp="1"/>
          </p:cNvGraphicFramePr>
          <p:nvPr>
            <p:ph idx="1"/>
          </p:nvPr>
        </p:nvGraphicFramePr>
        <p:xfrm>
          <a:off x="3352800" y="1600200"/>
          <a:ext cx="4953000" cy="4525964"/>
        </p:xfrm>
        <a:graphic>
          <a:graphicData uri="http://schemas.openxmlformats.org/drawingml/2006/table">
            <a:tbl>
              <a:tblPr/>
              <a:tblGrid>
                <a:gridCol w="1238250"/>
                <a:gridCol w="1238250"/>
                <a:gridCol w="1238250"/>
                <a:gridCol w="1238250"/>
              </a:tblGrid>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block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pred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succ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dom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1,2,3,4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sng" strike="noStrike" cap="none" normalizeH="0" baseline="0" smtClean="0">
                          <a:ln>
                            <a:noFill/>
                          </a:ln>
                          <a:solidFill>
                            <a:schemeClr val="tx1"/>
                          </a:solidFill>
                          <a:effectLst/>
                          <a:latin typeface="Arial" charset="0"/>
                        </a:rPr>
                        <a:t>4</a:t>
                      </a:r>
                      <a:r>
                        <a:rPr kumimoji="0" lang="en-US" sz="28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1,2,3,</a:t>
                      </a:r>
                      <a:r>
                        <a:rPr kumimoji="0" lang="en-US" sz="2000" b="0" i="0" u="sng" strike="noStrike" cap="none" normalizeH="0" baseline="0" smtClean="0">
                          <a:ln>
                            <a:noFill/>
                          </a:ln>
                          <a:solidFill>
                            <a:schemeClr val="tx1"/>
                          </a:solidFill>
                          <a:effectLst/>
                          <a:latin typeface="Arial" charset="0"/>
                        </a:rPr>
                        <a:t>4</a:t>
                      </a:r>
                      <a:r>
                        <a:rPr kumimoji="0" lang="en-US" sz="20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sng" strike="noStrike" cap="none" normalizeH="0" baseline="0" smtClean="0">
                          <a:ln>
                            <a:noFill/>
                          </a:ln>
                          <a:solidFill>
                            <a:schemeClr val="tx1"/>
                          </a:solidFill>
                          <a:effectLst/>
                          <a:latin typeface="Arial" charset="0"/>
                        </a:rPr>
                        <a:t>2</a:t>
                      </a:r>
                      <a:r>
                        <a:rPr kumimoji="0" lang="en-US" sz="28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a:t>
                      </a:r>
                      <a:r>
                        <a:rPr kumimoji="0" lang="en-US" sz="2000" b="0" i="0" u="sng" strike="noStrike" cap="none" normalizeH="0" baseline="0" smtClean="0">
                          <a:ln>
                            <a:noFill/>
                          </a:ln>
                          <a:solidFill>
                            <a:schemeClr val="tx1"/>
                          </a:solidFill>
                          <a:effectLst/>
                          <a:latin typeface="Arial" charset="0"/>
                        </a:rPr>
                        <a:t>2</a:t>
                      </a:r>
                      <a:r>
                        <a:rPr kumimoji="0" lang="en-US" sz="2000" b="0" i="0" u="none" strike="noStrike" cap="none" normalizeH="0" baseline="0" smtClean="0">
                          <a:ln>
                            <a:noFill/>
                          </a:ln>
                          <a:solidFill>
                            <a:schemeClr val="tx1"/>
                          </a:solidFill>
                          <a:effectLst/>
                          <a:latin typeface="Arial" charset="0"/>
                        </a:rPr>
                        <a:t>,3,6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1,2,3,6,7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r>
              <a:rPr lang="en-US"/>
              <a:t>Aha!  A loop</a:t>
            </a:r>
          </a:p>
        </p:txBody>
      </p:sp>
      <p:sp>
        <p:nvSpPr>
          <p:cNvPr id="367619" name="Rectangle 3"/>
          <p:cNvSpPr>
            <a:spLocks noGrp="1" noChangeArrowheads="1"/>
          </p:cNvSpPr>
          <p:nvPr>
            <p:ph type="body" idx="1"/>
          </p:nvPr>
        </p:nvSpPr>
        <p:spPr/>
        <p:txBody>
          <a:bodyPr/>
          <a:lstStyle/>
          <a:p>
            <a:r>
              <a:rPr lang="en-US" dirty="0"/>
              <a:t>We have a loop whenever a block can say: “</a:t>
            </a:r>
            <a:r>
              <a:rPr lang="en-US" dirty="0">
                <a:solidFill>
                  <a:srgbClr val="FFFF00"/>
                </a:solidFill>
              </a:rPr>
              <a:t>One of my successors is also one of my dominators</a:t>
            </a:r>
            <a:r>
              <a:rPr lang="en-US" dirty="0"/>
              <a:t>.”</a:t>
            </a:r>
          </a:p>
          <a:p>
            <a:endParaRPr lang="en-US" dirty="0"/>
          </a:p>
          <a:p>
            <a:r>
              <a:rPr lang="en-US" dirty="0"/>
              <a:t>In other words, I’m going to a place I’ve already been.  Hence a back edge, and a loop.</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graph</a:t>
            </a:r>
            <a:endParaRPr lang="en-US" dirty="0"/>
          </a:p>
        </p:txBody>
      </p:sp>
      <p:sp>
        <p:nvSpPr>
          <p:cNvPr id="3" name="Content Placeholder 2"/>
          <p:cNvSpPr>
            <a:spLocks noGrp="1"/>
          </p:cNvSpPr>
          <p:nvPr>
            <p:ph idx="1"/>
          </p:nvPr>
        </p:nvSpPr>
        <p:spPr/>
        <p:txBody>
          <a:bodyPr>
            <a:normAutofit/>
          </a:bodyPr>
          <a:lstStyle/>
          <a:p>
            <a:r>
              <a:rPr lang="en-US" sz="2800" dirty="0" smtClean="0"/>
              <a:t>Each edge is </a:t>
            </a:r>
            <a:r>
              <a:rPr lang="en-US" sz="2800" dirty="0" err="1" smtClean="0"/>
              <a:t>labelled</a:t>
            </a:r>
            <a:r>
              <a:rPr lang="en-US" sz="2800" dirty="0" smtClean="0"/>
              <a:t> with a number, implying some distance or cost.</a:t>
            </a:r>
          </a:p>
          <a:p>
            <a:r>
              <a:rPr lang="en-US" sz="2800" dirty="0" smtClean="0"/>
              <a:t>Adjacency matrix stores these values.</a:t>
            </a:r>
          </a:p>
          <a:p>
            <a:pPr lvl="1"/>
            <a:r>
              <a:rPr lang="en-US" sz="2400" dirty="0" smtClean="0"/>
              <a:t>How do we represent that 2 vertices are </a:t>
            </a:r>
            <a:r>
              <a:rPr lang="en-US" sz="2400" u="sng" dirty="0" smtClean="0"/>
              <a:t>not</a:t>
            </a:r>
            <a:r>
              <a:rPr lang="en-US" sz="2400" dirty="0" smtClean="0"/>
              <a:t> adjacent?</a:t>
            </a:r>
          </a:p>
          <a:p>
            <a:r>
              <a:rPr lang="en-US" sz="2800" dirty="0" smtClean="0"/>
              <a:t>Two big questions for weighted graph</a:t>
            </a:r>
          </a:p>
          <a:p>
            <a:pPr lvl="1"/>
            <a:r>
              <a:rPr lang="en-US" sz="2400" dirty="0" smtClean="0"/>
              <a:t>Cheapest path to go from one vertex to another:  This is called </a:t>
            </a:r>
            <a:r>
              <a:rPr lang="en-US" sz="2400" dirty="0" err="1" smtClean="0">
                <a:solidFill>
                  <a:srgbClr val="FFFF00"/>
                </a:solidFill>
              </a:rPr>
              <a:t>Dijkstra’s</a:t>
            </a:r>
            <a:r>
              <a:rPr lang="en-US" sz="2400" dirty="0" smtClean="0">
                <a:solidFill>
                  <a:srgbClr val="FFFF00"/>
                </a:solidFill>
              </a:rPr>
              <a:t> algorithm</a:t>
            </a:r>
            <a:r>
              <a:rPr lang="en-US" sz="2400" dirty="0" smtClean="0"/>
              <a:t>.</a:t>
            </a:r>
          </a:p>
          <a:p>
            <a:pPr lvl="1"/>
            <a:r>
              <a:rPr lang="en-US" sz="2400" dirty="0" smtClean="0"/>
              <a:t>Cheapest “network”, i.e. </a:t>
            </a:r>
            <a:r>
              <a:rPr lang="en-US" sz="2400" dirty="0" smtClean="0">
                <a:solidFill>
                  <a:srgbClr val="FFFF00"/>
                </a:solidFill>
              </a:rPr>
              <a:t>spanning tree</a:t>
            </a:r>
          </a:p>
          <a:p>
            <a:pPr lvl="1">
              <a:buNone/>
            </a:pPr>
            <a:r>
              <a:rPr lang="en-US" sz="2400" dirty="0" smtClean="0"/>
              <a:t>	BFS &amp; DFS don’t care about the weight of edges, so we need a different approach.</a:t>
            </a:r>
          </a:p>
          <a:p>
            <a:endParaRPr lang="en-US" sz="2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Adjacency matrix</a:t>
            </a:r>
            <a:endParaRPr lang="en-US" dirty="0"/>
          </a:p>
        </p:txBody>
      </p:sp>
      <p:sp>
        <p:nvSpPr>
          <p:cNvPr id="3" name="Content Placeholder 2"/>
          <p:cNvSpPr>
            <a:spLocks noGrp="1"/>
          </p:cNvSpPr>
          <p:nvPr>
            <p:ph idx="1"/>
          </p:nvPr>
        </p:nvSpPr>
        <p:spPr/>
        <p:txBody>
          <a:bodyPr>
            <a:normAutofit/>
          </a:bodyPr>
          <a:lstStyle/>
          <a:p>
            <a:r>
              <a:rPr lang="en-US" sz="2400" dirty="0"/>
              <a:t>T</a:t>
            </a:r>
            <a:r>
              <a:rPr lang="en-US" sz="2400" dirty="0" smtClean="0"/>
              <a:t>he values inside the adjacency matrix have a different meaning if the graph is weighted vs. </a:t>
            </a:r>
            <a:r>
              <a:rPr lang="en-US" sz="2400" dirty="0" err="1" smtClean="0"/>
              <a:t>unweighted</a:t>
            </a:r>
            <a:r>
              <a:rPr lang="en-US" sz="2400" dirty="0" smtClean="0"/>
              <a:t>.</a:t>
            </a:r>
          </a:p>
          <a:p>
            <a:r>
              <a:rPr lang="en-US" sz="2400" dirty="0" smtClean="0"/>
              <a:t>Here is what the numbers mean:</a:t>
            </a:r>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1249945294"/>
              </p:ext>
            </p:extLst>
          </p:nvPr>
        </p:nvGraphicFramePr>
        <p:xfrm>
          <a:off x="457199" y="3657600"/>
          <a:ext cx="8153400" cy="1828800"/>
        </p:xfrm>
        <a:graphic>
          <a:graphicData uri="http://schemas.openxmlformats.org/drawingml/2006/table">
            <a:tbl>
              <a:tblPr firstRow="1" bandRow="1">
                <a:tableStyleId>{5C22544A-7EE6-4342-B048-85BDC9FD1C3A}</a:tableStyleId>
              </a:tblPr>
              <a:tblGrid>
                <a:gridCol w="2862098"/>
                <a:gridCol w="2645651"/>
                <a:gridCol w="2645651"/>
              </a:tblGrid>
              <a:tr h="370840">
                <a:tc>
                  <a:txBody>
                    <a:bodyPr/>
                    <a:lstStyle/>
                    <a:p>
                      <a:pPr algn="ctr"/>
                      <a:r>
                        <a:rPr lang="en-US" sz="2400" dirty="0" smtClean="0"/>
                        <a:t>Situation</a:t>
                      </a:r>
                      <a:endParaRPr lang="en-US" sz="2400" dirty="0"/>
                    </a:p>
                  </a:txBody>
                  <a:tcPr/>
                </a:tc>
                <a:tc>
                  <a:txBody>
                    <a:bodyPr/>
                    <a:lstStyle/>
                    <a:p>
                      <a:pPr algn="ctr"/>
                      <a:r>
                        <a:rPr lang="en-US" sz="2400" dirty="0" err="1" smtClean="0"/>
                        <a:t>Unweighted</a:t>
                      </a:r>
                      <a:endParaRPr lang="en-US" sz="2400" dirty="0"/>
                    </a:p>
                  </a:txBody>
                  <a:tcPr/>
                </a:tc>
                <a:tc>
                  <a:txBody>
                    <a:bodyPr/>
                    <a:lstStyle/>
                    <a:p>
                      <a:pPr algn="ctr"/>
                      <a:r>
                        <a:rPr lang="en-US" sz="2400" dirty="0" smtClean="0"/>
                        <a:t>Weighted</a:t>
                      </a:r>
                      <a:endParaRPr lang="en-US" sz="2400" dirty="0"/>
                    </a:p>
                  </a:txBody>
                  <a:tcPr/>
                </a:tc>
              </a:tr>
              <a:tr h="370840">
                <a:tc>
                  <a:txBody>
                    <a:bodyPr/>
                    <a:lstStyle/>
                    <a:p>
                      <a:r>
                        <a:rPr lang="en-US" sz="2400" dirty="0" smtClean="0"/>
                        <a:t>Vertices adjacent</a:t>
                      </a:r>
                      <a:endParaRPr lang="en-US" sz="2400" dirty="0"/>
                    </a:p>
                  </a:txBody>
                  <a:tcPr/>
                </a:tc>
                <a:tc>
                  <a:txBody>
                    <a:bodyPr/>
                    <a:lstStyle/>
                    <a:p>
                      <a:r>
                        <a:rPr lang="en-US" sz="2400" dirty="0" smtClean="0"/>
                        <a:t>1</a:t>
                      </a:r>
                      <a:endParaRPr lang="en-US" sz="2400" dirty="0"/>
                    </a:p>
                  </a:txBody>
                  <a:tcPr/>
                </a:tc>
                <a:tc>
                  <a:txBody>
                    <a:bodyPr/>
                    <a:lstStyle/>
                    <a:p>
                      <a:r>
                        <a:rPr lang="en-US" sz="2400" dirty="0" smtClean="0"/>
                        <a:t>Non-zero number</a:t>
                      </a:r>
                      <a:endParaRPr lang="en-US" sz="2400" dirty="0"/>
                    </a:p>
                  </a:txBody>
                  <a:tcPr/>
                </a:tc>
              </a:tr>
              <a:tr h="370840">
                <a:tc>
                  <a:txBody>
                    <a:bodyPr/>
                    <a:lstStyle/>
                    <a:p>
                      <a:r>
                        <a:rPr lang="en-US" sz="2400" dirty="0" smtClean="0"/>
                        <a:t>Vertices not adjacent</a:t>
                      </a:r>
                      <a:endParaRPr lang="en-US" sz="2400" dirty="0"/>
                    </a:p>
                  </a:txBody>
                  <a:tcPr/>
                </a:tc>
                <a:tc>
                  <a:txBody>
                    <a:bodyPr/>
                    <a:lstStyle/>
                    <a:p>
                      <a:r>
                        <a:rPr lang="en-US" sz="2400" dirty="0" smtClean="0"/>
                        <a:t>0</a:t>
                      </a:r>
                      <a:endParaRPr lang="en-US" sz="2400" dirty="0"/>
                    </a:p>
                  </a:txBody>
                  <a:tcPr/>
                </a:tc>
                <a:tc>
                  <a:txBody>
                    <a:bodyPr/>
                    <a:lstStyle/>
                    <a:p>
                      <a:r>
                        <a:rPr lang="en-US" sz="2400" dirty="0" smtClean="0"/>
                        <a:t>Infinity</a:t>
                      </a:r>
                      <a:endParaRPr lang="en-US" sz="2400" dirty="0"/>
                    </a:p>
                  </a:txBody>
                  <a:tcPr/>
                </a:tc>
              </a:tr>
              <a:tr h="370840">
                <a:tc>
                  <a:txBody>
                    <a:bodyPr/>
                    <a:lstStyle/>
                    <a:p>
                      <a:r>
                        <a:rPr lang="en-US" sz="2400" dirty="0" smtClean="0"/>
                        <a:t>Vertex itself</a:t>
                      </a:r>
                      <a:endParaRPr lang="en-US" sz="2400" dirty="0"/>
                    </a:p>
                  </a:txBody>
                  <a:tcPr/>
                </a:tc>
                <a:tc>
                  <a:txBody>
                    <a:bodyPr/>
                    <a:lstStyle/>
                    <a:p>
                      <a:r>
                        <a:rPr lang="en-US" sz="2400" dirty="0" smtClean="0"/>
                        <a:t>Not</a:t>
                      </a:r>
                      <a:r>
                        <a:rPr lang="en-US" sz="2400" baseline="0" dirty="0" smtClean="0"/>
                        <a:t> a special case</a:t>
                      </a:r>
                      <a:endParaRPr lang="en-US" sz="2400" dirty="0"/>
                    </a:p>
                  </a:txBody>
                  <a:tcPr/>
                </a:tc>
                <a:tc>
                  <a:txBody>
                    <a:bodyPr/>
                    <a:lstStyle/>
                    <a:p>
                      <a:r>
                        <a:rPr lang="en-US" sz="2400" dirty="0" smtClean="0"/>
                        <a:t>0</a:t>
                      </a:r>
                      <a:endParaRPr lang="en-US" sz="2400" dirty="0"/>
                    </a:p>
                  </a:txBody>
                  <a:tcPr/>
                </a:tc>
              </a:tr>
            </a:tbl>
          </a:graphicData>
        </a:graphic>
      </p:graphicFrame>
    </p:spTree>
    <p:extLst>
      <p:ext uri="{BB962C8B-B14F-4D97-AF65-F5344CB8AC3E}">
        <p14:creationId xmlns:p14="http://schemas.microsoft.com/office/powerpoint/2010/main" val="9475247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Title 1"/>
          <p:cNvSpPr>
            <a:spLocks noGrp="1"/>
          </p:cNvSpPr>
          <p:nvPr>
            <p:ph type="title" idx="4294967295"/>
          </p:nvPr>
        </p:nvSpPr>
        <p:spPr/>
        <p:txBody>
          <a:bodyPr/>
          <a:lstStyle/>
          <a:p>
            <a:r>
              <a:rPr lang="en-US" smtClean="0"/>
              <a:t>Dijkstra’s algorithm</a:t>
            </a:r>
          </a:p>
        </p:txBody>
      </p:sp>
      <p:sp>
        <p:nvSpPr>
          <p:cNvPr id="304131" name="Content Placeholder 2"/>
          <p:cNvSpPr>
            <a:spLocks noGrp="1"/>
          </p:cNvSpPr>
          <p:nvPr>
            <p:ph idx="4294967295"/>
          </p:nvPr>
        </p:nvSpPr>
        <p:spPr/>
        <p:txBody>
          <a:bodyPr/>
          <a:lstStyle/>
          <a:p>
            <a:r>
              <a:rPr lang="en-US" sz="2800" smtClean="0"/>
              <a:t>How do you find the shortest path in a network?</a:t>
            </a:r>
          </a:p>
          <a:p>
            <a:r>
              <a:rPr lang="en-US" sz="2800" smtClean="0"/>
              <a:t>General case solved by Edsger Dijkstra, 1959</a:t>
            </a:r>
          </a:p>
        </p:txBody>
      </p:sp>
      <p:cxnSp>
        <p:nvCxnSpPr>
          <p:cNvPr id="5" name="Straight Connector 4"/>
          <p:cNvCxnSpPr/>
          <p:nvPr/>
        </p:nvCxnSpPr>
        <p:spPr>
          <a:xfrm>
            <a:off x="2971800" y="3733800"/>
            <a:ext cx="3352800" cy="1588"/>
          </a:xfrm>
          <a:prstGeom prst="line">
            <a:avLst/>
          </a:prstGeom>
          <a:ln>
            <a:headEnd type="oval" w="lg" len="lg"/>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1714501" y="4991100"/>
            <a:ext cx="25146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971800" y="6248400"/>
            <a:ext cx="4114800" cy="1588"/>
          </a:xfrm>
          <a:prstGeom prst="line">
            <a:avLst/>
          </a:prstGeom>
          <a:ln>
            <a:headEnd type="oval"/>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5448300" y="4610100"/>
            <a:ext cx="25146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71800" y="4876800"/>
            <a:ext cx="3657600" cy="1588"/>
          </a:xfrm>
          <a:prstGeom prst="line">
            <a:avLst/>
          </a:prstGeom>
          <a:ln>
            <a:headEnd type="oval"/>
            <a:tailEnd type="oval" w="lg" len="lg"/>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4154488" y="4305300"/>
            <a:ext cx="1141412" cy="1588"/>
          </a:xfrm>
          <a:prstGeom prst="line">
            <a:avLst/>
          </a:prstGeom>
          <a:ln>
            <a:headEnd type="oval"/>
            <a:tailEnd type="oval"/>
          </a:ln>
        </p:spPr>
        <p:style>
          <a:lnRef idx="1">
            <a:schemeClr val="accent1"/>
          </a:lnRef>
          <a:fillRef idx="0">
            <a:schemeClr val="accent1"/>
          </a:fillRef>
          <a:effectRef idx="0">
            <a:schemeClr val="accent1"/>
          </a:effectRef>
          <a:fontRef idx="minor">
            <a:schemeClr val="tx1"/>
          </a:fontRef>
        </p:style>
      </p:cxnSp>
      <p:sp>
        <p:nvSpPr>
          <p:cNvPr id="304138" name="TextBox 15"/>
          <p:cNvSpPr txBox="1">
            <a:spLocks noChangeArrowheads="1"/>
          </p:cNvSpPr>
          <p:nvPr/>
        </p:nvSpPr>
        <p:spPr bwMode="auto">
          <a:xfrm>
            <a:off x="3581400" y="3200400"/>
            <a:ext cx="457200" cy="461963"/>
          </a:xfrm>
          <a:prstGeom prst="rect">
            <a:avLst/>
          </a:prstGeom>
          <a:noFill/>
          <a:ln w="9525">
            <a:noFill/>
            <a:miter lim="800000"/>
            <a:headEnd/>
            <a:tailEnd/>
          </a:ln>
        </p:spPr>
        <p:txBody>
          <a:bodyPr>
            <a:spAutoFit/>
          </a:bodyPr>
          <a:lstStyle/>
          <a:p>
            <a:r>
              <a:rPr lang="en-US"/>
              <a:t>4</a:t>
            </a:r>
          </a:p>
        </p:txBody>
      </p:sp>
      <p:cxnSp>
        <p:nvCxnSpPr>
          <p:cNvPr id="19" name="Straight Connector 18"/>
          <p:cNvCxnSpPr/>
          <p:nvPr/>
        </p:nvCxnSpPr>
        <p:spPr>
          <a:xfrm rot="5400000">
            <a:off x="4038601" y="5562600"/>
            <a:ext cx="1371600" cy="3175"/>
          </a:xfrm>
          <a:prstGeom prst="line">
            <a:avLst/>
          </a:prstGeom>
          <a:ln>
            <a:headEnd type="none"/>
            <a:tailEnd type="oval"/>
          </a:ln>
        </p:spPr>
        <p:style>
          <a:lnRef idx="1">
            <a:schemeClr val="accent1"/>
          </a:lnRef>
          <a:fillRef idx="0">
            <a:schemeClr val="accent1"/>
          </a:fillRef>
          <a:effectRef idx="0">
            <a:schemeClr val="accent1"/>
          </a:effectRef>
          <a:fontRef idx="minor">
            <a:schemeClr val="tx1"/>
          </a:fontRef>
        </p:style>
      </p:cxnSp>
      <p:sp>
        <p:nvSpPr>
          <p:cNvPr id="304140" name="TextBox 19"/>
          <p:cNvSpPr txBox="1">
            <a:spLocks noChangeArrowheads="1"/>
          </p:cNvSpPr>
          <p:nvPr/>
        </p:nvSpPr>
        <p:spPr bwMode="auto">
          <a:xfrm>
            <a:off x="5410200" y="3200400"/>
            <a:ext cx="304800" cy="461963"/>
          </a:xfrm>
          <a:prstGeom prst="rect">
            <a:avLst/>
          </a:prstGeom>
          <a:noFill/>
          <a:ln w="9525">
            <a:noFill/>
            <a:miter lim="800000"/>
            <a:headEnd/>
            <a:tailEnd/>
          </a:ln>
        </p:spPr>
        <p:txBody>
          <a:bodyPr>
            <a:spAutoFit/>
          </a:bodyPr>
          <a:lstStyle/>
          <a:p>
            <a:r>
              <a:rPr lang="en-US"/>
              <a:t>7</a:t>
            </a:r>
          </a:p>
        </p:txBody>
      </p:sp>
      <p:sp>
        <p:nvSpPr>
          <p:cNvPr id="304141" name="TextBox 20"/>
          <p:cNvSpPr txBox="1">
            <a:spLocks noChangeArrowheads="1"/>
          </p:cNvSpPr>
          <p:nvPr/>
        </p:nvSpPr>
        <p:spPr bwMode="auto">
          <a:xfrm rot="10800000" flipV="1">
            <a:off x="2514600" y="5334000"/>
            <a:ext cx="412750" cy="461963"/>
          </a:xfrm>
          <a:prstGeom prst="rect">
            <a:avLst/>
          </a:prstGeom>
          <a:noFill/>
          <a:ln w="9525">
            <a:noFill/>
            <a:miter lim="800000"/>
            <a:headEnd/>
            <a:tailEnd/>
          </a:ln>
        </p:spPr>
        <p:txBody>
          <a:bodyPr>
            <a:spAutoFit/>
          </a:bodyPr>
          <a:lstStyle/>
          <a:p>
            <a:r>
              <a:rPr lang="en-US"/>
              <a:t>3</a:t>
            </a:r>
          </a:p>
        </p:txBody>
      </p:sp>
      <p:sp>
        <p:nvSpPr>
          <p:cNvPr id="304142" name="TextBox 21"/>
          <p:cNvSpPr txBox="1">
            <a:spLocks noChangeArrowheads="1"/>
          </p:cNvSpPr>
          <p:nvPr/>
        </p:nvSpPr>
        <p:spPr bwMode="auto">
          <a:xfrm>
            <a:off x="2514600" y="4038600"/>
            <a:ext cx="304800" cy="457200"/>
          </a:xfrm>
          <a:prstGeom prst="rect">
            <a:avLst/>
          </a:prstGeom>
          <a:noFill/>
          <a:ln w="9525">
            <a:noFill/>
            <a:miter lim="800000"/>
            <a:headEnd/>
            <a:tailEnd/>
          </a:ln>
        </p:spPr>
        <p:txBody>
          <a:bodyPr>
            <a:spAutoFit/>
          </a:bodyPr>
          <a:lstStyle/>
          <a:p>
            <a:r>
              <a:rPr lang="en-US"/>
              <a:t>6</a:t>
            </a:r>
          </a:p>
        </p:txBody>
      </p:sp>
      <p:sp>
        <p:nvSpPr>
          <p:cNvPr id="304143" name="TextBox 22"/>
          <p:cNvSpPr txBox="1">
            <a:spLocks noChangeArrowheads="1"/>
          </p:cNvSpPr>
          <p:nvPr/>
        </p:nvSpPr>
        <p:spPr bwMode="auto">
          <a:xfrm>
            <a:off x="6629400" y="4038600"/>
            <a:ext cx="304800" cy="457200"/>
          </a:xfrm>
          <a:prstGeom prst="rect">
            <a:avLst/>
          </a:prstGeom>
          <a:noFill/>
          <a:ln w="9525">
            <a:noFill/>
            <a:miter lim="800000"/>
            <a:headEnd/>
            <a:tailEnd/>
          </a:ln>
        </p:spPr>
        <p:txBody>
          <a:bodyPr>
            <a:spAutoFit/>
          </a:bodyPr>
          <a:lstStyle/>
          <a:p>
            <a:r>
              <a:rPr lang="en-US"/>
              <a:t>8</a:t>
            </a:r>
          </a:p>
        </p:txBody>
      </p:sp>
      <p:sp>
        <p:nvSpPr>
          <p:cNvPr id="304144" name="TextBox 23"/>
          <p:cNvSpPr txBox="1">
            <a:spLocks noChangeArrowheads="1"/>
          </p:cNvSpPr>
          <p:nvPr/>
        </p:nvSpPr>
        <p:spPr bwMode="auto">
          <a:xfrm>
            <a:off x="7010400" y="5334000"/>
            <a:ext cx="304800" cy="461963"/>
          </a:xfrm>
          <a:prstGeom prst="rect">
            <a:avLst/>
          </a:prstGeom>
          <a:noFill/>
          <a:ln w="9525">
            <a:noFill/>
            <a:miter lim="800000"/>
            <a:headEnd/>
            <a:tailEnd/>
          </a:ln>
        </p:spPr>
        <p:txBody>
          <a:bodyPr>
            <a:spAutoFit/>
          </a:bodyPr>
          <a:lstStyle/>
          <a:p>
            <a:r>
              <a:rPr lang="en-US"/>
              <a:t>3</a:t>
            </a:r>
          </a:p>
        </p:txBody>
      </p:sp>
      <p:sp>
        <p:nvSpPr>
          <p:cNvPr id="304145" name="TextBox 24"/>
          <p:cNvSpPr txBox="1">
            <a:spLocks noChangeArrowheads="1"/>
          </p:cNvSpPr>
          <p:nvPr/>
        </p:nvSpPr>
        <p:spPr bwMode="auto">
          <a:xfrm>
            <a:off x="3581400" y="6248400"/>
            <a:ext cx="381000" cy="461963"/>
          </a:xfrm>
          <a:prstGeom prst="rect">
            <a:avLst/>
          </a:prstGeom>
          <a:noFill/>
          <a:ln w="9525">
            <a:noFill/>
            <a:miter lim="800000"/>
            <a:headEnd/>
            <a:tailEnd/>
          </a:ln>
        </p:spPr>
        <p:txBody>
          <a:bodyPr>
            <a:spAutoFit/>
          </a:bodyPr>
          <a:lstStyle/>
          <a:p>
            <a:r>
              <a:rPr lang="en-US"/>
              <a:t>1</a:t>
            </a:r>
          </a:p>
        </p:txBody>
      </p:sp>
      <p:sp>
        <p:nvSpPr>
          <p:cNvPr id="304146" name="TextBox 25"/>
          <p:cNvSpPr txBox="1">
            <a:spLocks noChangeArrowheads="1"/>
          </p:cNvSpPr>
          <p:nvPr/>
        </p:nvSpPr>
        <p:spPr bwMode="auto">
          <a:xfrm>
            <a:off x="5486400" y="6248400"/>
            <a:ext cx="381000" cy="461963"/>
          </a:xfrm>
          <a:prstGeom prst="rect">
            <a:avLst/>
          </a:prstGeom>
          <a:noFill/>
          <a:ln w="9525">
            <a:noFill/>
            <a:miter lim="800000"/>
            <a:headEnd/>
            <a:tailEnd/>
          </a:ln>
        </p:spPr>
        <p:txBody>
          <a:bodyPr>
            <a:spAutoFit/>
          </a:bodyPr>
          <a:lstStyle/>
          <a:p>
            <a:r>
              <a:rPr lang="en-US"/>
              <a:t>6</a:t>
            </a:r>
          </a:p>
        </p:txBody>
      </p:sp>
      <p:sp>
        <p:nvSpPr>
          <p:cNvPr id="304147" name="TextBox 26"/>
          <p:cNvSpPr txBox="1">
            <a:spLocks noChangeArrowheads="1"/>
          </p:cNvSpPr>
          <p:nvPr/>
        </p:nvSpPr>
        <p:spPr bwMode="auto">
          <a:xfrm>
            <a:off x="4724400" y="3962400"/>
            <a:ext cx="381000" cy="461963"/>
          </a:xfrm>
          <a:prstGeom prst="rect">
            <a:avLst/>
          </a:prstGeom>
          <a:noFill/>
          <a:ln w="9525">
            <a:noFill/>
            <a:miter lim="800000"/>
            <a:headEnd/>
            <a:tailEnd/>
          </a:ln>
        </p:spPr>
        <p:txBody>
          <a:bodyPr>
            <a:spAutoFit/>
          </a:bodyPr>
          <a:lstStyle/>
          <a:p>
            <a:r>
              <a:rPr lang="en-US"/>
              <a:t>9</a:t>
            </a:r>
          </a:p>
        </p:txBody>
      </p:sp>
      <p:sp>
        <p:nvSpPr>
          <p:cNvPr id="304148" name="TextBox 27"/>
          <p:cNvSpPr txBox="1">
            <a:spLocks noChangeArrowheads="1"/>
          </p:cNvSpPr>
          <p:nvPr/>
        </p:nvSpPr>
        <p:spPr bwMode="auto">
          <a:xfrm>
            <a:off x="4724400" y="5334000"/>
            <a:ext cx="304800" cy="461963"/>
          </a:xfrm>
          <a:prstGeom prst="rect">
            <a:avLst/>
          </a:prstGeom>
          <a:noFill/>
          <a:ln w="9525">
            <a:noFill/>
            <a:miter lim="800000"/>
            <a:headEnd/>
            <a:tailEnd/>
          </a:ln>
        </p:spPr>
        <p:txBody>
          <a:bodyPr>
            <a:spAutoFit/>
          </a:bodyPr>
          <a:lstStyle/>
          <a:p>
            <a:r>
              <a:rPr lang="en-US"/>
              <a:t>2</a:t>
            </a:r>
          </a:p>
        </p:txBody>
      </p:sp>
      <p:sp>
        <p:nvSpPr>
          <p:cNvPr id="304149" name="TextBox 28"/>
          <p:cNvSpPr txBox="1">
            <a:spLocks noChangeArrowheads="1"/>
          </p:cNvSpPr>
          <p:nvPr/>
        </p:nvSpPr>
        <p:spPr bwMode="auto">
          <a:xfrm>
            <a:off x="3657600" y="4419600"/>
            <a:ext cx="381000" cy="461963"/>
          </a:xfrm>
          <a:prstGeom prst="rect">
            <a:avLst/>
          </a:prstGeom>
          <a:noFill/>
          <a:ln w="9525">
            <a:noFill/>
            <a:miter lim="800000"/>
            <a:headEnd/>
            <a:tailEnd/>
          </a:ln>
        </p:spPr>
        <p:txBody>
          <a:bodyPr>
            <a:spAutoFit/>
          </a:bodyPr>
          <a:lstStyle/>
          <a:p>
            <a:r>
              <a:rPr lang="en-US"/>
              <a:t>7</a:t>
            </a:r>
          </a:p>
        </p:txBody>
      </p:sp>
      <p:sp>
        <p:nvSpPr>
          <p:cNvPr id="304150" name="TextBox 29"/>
          <p:cNvSpPr txBox="1">
            <a:spLocks noChangeArrowheads="1"/>
          </p:cNvSpPr>
          <p:nvPr/>
        </p:nvSpPr>
        <p:spPr bwMode="auto">
          <a:xfrm>
            <a:off x="5486400" y="4419600"/>
            <a:ext cx="381000" cy="461963"/>
          </a:xfrm>
          <a:prstGeom prst="rect">
            <a:avLst/>
          </a:prstGeom>
          <a:noFill/>
          <a:ln w="9525">
            <a:noFill/>
            <a:miter lim="800000"/>
            <a:headEnd/>
            <a:tailEnd/>
          </a:ln>
        </p:spPr>
        <p:txBody>
          <a:bodyPr>
            <a:spAutoFit/>
          </a:bodyPr>
          <a:lstStyle/>
          <a:p>
            <a:r>
              <a:rPr lang="en-US"/>
              <a:t>4</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533400"/>
            <a:ext cx="5867400" cy="6096000"/>
          </a:xfrm>
        </p:spPr>
        <p:txBody>
          <a:bodyPr/>
          <a:lstStyle/>
          <a:p>
            <a:pPr>
              <a:defRPr/>
            </a:pPr>
            <a:r>
              <a:rPr lang="en-US" sz="2400" dirty="0" smtClean="0"/>
              <a:t>Let’s say we want to go from “A” to “Z”.</a:t>
            </a:r>
          </a:p>
          <a:p>
            <a:pPr>
              <a:defRPr/>
            </a:pPr>
            <a:r>
              <a:rPr lang="en-US" sz="2400" i="1" dirty="0" smtClean="0"/>
              <a:t>The idea is to label each vertex with a number – its </a:t>
            </a:r>
            <a:r>
              <a:rPr lang="en-US" sz="2400" i="1" u="sng" dirty="0" smtClean="0"/>
              <a:t>best known distance</a:t>
            </a:r>
            <a:r>
              <a:rPr lang="en-US" sz="2400" i="1" dirty="0" smtClean="0"/>
              <a:t> from A.  As we work, we may find a cheaper distance, until we “mark” or finalize the vertex.</a:t>
            </a:r>
          </a:p>
          <a:p>
            <a:pPr marL="457200" indent="-457200">
              <a:buFont typeface="+mj-lt"/>
              <a:buAutoNum type="arabicPeriod"/>
              <a:defRPr/>
            </a:pPr>
            <a:r>
              <a:rPr lang="en-US" sz="2400" dirty="0" smtClean="0"/>
              <a:t>Label A with 0, and mark A.</a:t>
            </a:r>
          </a:p>
          <a:p>
            <a:pPr marL="457200" indent="-457200">
              <a:buFont typeface="+mj-lt"/>
              <a:buAutoNum type="arabicPeriod"/>
              <a:defRPr/>
            </a:pPr>
            <a:r>
              <a:rPr lang="en-US" sz="2400" dirty="0" smtClean="0"/>
              <a:t>Label A’s neighbors with their distances from A.</a:t>
            </a:r>
          </a:p>
          <a:p>
            <a:pPr marL="457200" indent="-457200">
              <a:buFont typeface="+mj-lt"/>
              <a:buAutoNum type="arabicPeriod"/>
              <a:defRPr/>
            </a:pPr>
            <a:r>
              <a:rPr lang="en-US" sz="2400" dirty="0" smtClean="0"/>
              <a:t>Find the lowest unmarked vertex and mark it.  Let’s call this vertex “B”.</a:t>
            </a:r>
          </a:p>
          <a:p>
            <a:pPr marL="457200" indent="-457200">
              <a:buFont typeface="+mj-lt"/>
              <a:buAutoNum type="arabicPeriod"/>
              <a:defRPr/>
            </a:pPr>
            <a:r>
              <a:rPr lang="en-US" sz="2400" dirty="0" smtClean="0"/>
              <a:t>Recalculate distances for B’s neighbors via B.  Some of these neighbors may now have a shorter known distance.</a:t>
            </a:r>
          </a:p>
          <a:p>
            <a:pPr marL="457200" indent="-457200">
              <a:buFont typeface="+mj-lt"/>
              <a:buAutoNum type="arabicPeriod"/>
              <a:defRPr/>
            </a:pPr>
            <a:r>
              <a:rPr lang="en-US" sz="2400" dirty="0" smtClean="0"/>
              <a:t>Repeat steps 3 and 4 until you mark Z.</a:t>
            </a:r>
          </a:p>
          <a:p>
            <a:pPr marL="457200" indent="-457200">
              <a:buFontTx/>
              <a:buNone/>
              <a:defRPr/>
            </a:pPr>
            <a:endParaRPr lang="en-US" sz="2400" dirty="0" smtClean="0"/>
          </a:p>
          <a:p>
            <a:pPr>
              <a:defRPr/>
            </a:pPr>
            <a:endParaRPr lang="en-US" sz="2400" dirty="0"/>
          </a:p>
        </p:txBody>
      </p:sp>
      <p:cxnSp>
        <p:nvCxnSpPr>
          <p:cNvPr id="6" name="Straight Connector 5"/>
          <p:cNvCxnSpPr/>
          <p:nvPr/>
        </p:nvCxnSpPr>
        <p:spPr>
          <a:xfrm rot="5400000">
            <a:off x="6057900" y="1790700"/>
            <a:ext cx="2590800" cy="838200"/>
          </a:xfrm>
          <a:prstGeom prst="line">
            <a:avLst/>
          </a:prstGeom>
          <a:ln>
            <a:headEnd type="ova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6200000" flipH="1">
            <a:off x="6896100" y="1790700"/>
            <a:ext cx="2590800" cy="838200"/>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5981700" y="4457700"/>
            <a:ext cx="2667000" cy="762000"/>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6819900" y="4381500"/>
            <a:ext cx="26670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934200" y="3505200"/>
            <a:ext cx="1676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05160" name="TextBox 15"/>
          <p:cNvSpPr txBox="1">
            <a:spLocks noChangeArrowheads="1"/>
          </p:cNvSpPr>
          <p:nvPr/>
        </p:nvSpPr>
        <p:spPr bwMode="auto">
          <a:xfrm>
            <a:off x="7010400" y="1828800"/>
            <a:ext cx="304800" cy="461963"/>
          </a:xfrm>
          <a:prstGeom prst="rect">
            <a:avLst/>
          </a:prstGeom>
          <a:noFill/>
          <a:ln w="9525">
            <a:noFill/>
            <a:miter lim="800000"/>
            <a:headEnd/>
            <a:tailEnd/>
          </a:ln>
        </p:spPr>
        <p:txBody>
          <a:bodyPr>
            <a:spAutoFit/>
          </a:bodyPr>
          <a:lstStyle/>
          <a:p>
            <a:r>
              <a:rPr lang="en-US"/>
              <a:t>4</a:t>
            </a:r>
          </a:p>
        </p:txBody>
      </p:sp>
      <p:sp>
        <p:nvSpPr>
          <p:cNvPr id="305161" name="TextBox 16"/>
          <p:cNvSpPr txBox="1">
            <a:spLocks noChangeArrowheads="1"/>
          </p:cNvSpPr>
          <p:nvPr/>
        </p:nvSpPr>
        <p:spPr bwMode="auto">
          <a:xfrm>
            <a:off x="8305800" y="1828800"/>
            <a:ext cx="304800" cy="461963"/>
          </a:xfrm>
          <a:prstGeom prst="rect">
            <a:avLst/>
          </a:prstGeom>
          <a:noFill/>
          <a:ln w="9525">
            <a:noFill/>
            <a:miter lim="800000"/>
            <a:headEnd/>
            <a:tailEnd/>
          </a:ln>
        </p:spPr>
        <p:txBody>
          <a:bodyPr>
            <a:spAutoFit/>
          </a:bodyPr>
          <a:lstStyle/>
          <a:p>
            <a:r>
              <a:rPr lang="en-US"/>
              <a:t>7</a:t>
            </a:r>
          </a:p>
        </p:txBody>
      </p:sp>
      <p:sp>
        <p:nvSpPr>
          <p:cNvPr id="305162" name="TextBox 17"/>
          <p:cNvSpPr txBox="1">
            <a:spLocks noChangeArrowheads="1"/>
          </p:cNvSpPr>
          <p:nvPr/>
        </p:nvSpPr>
        <p:spPr bwMode="auto">
          <a:xfrm>
            <a:off x="6934200" y="4724400"/>
            <a:ext cx="304800" cy="461963"/>
          </a:xfrm>
          <a:prstGeom prst="rect">
            <a:avLst/>
          </a:prstGeom>
          <a:noFill/>
          <a:ln w="9525">
            <a:noFill/>
            <a:miter lim="800000"/>
            <a:headEnd/>
            <a:tailEnd/>
          </a:ln>
        </p:spPr>
        <p:txBody>
          <a:bodyPr>
            <a:spAutoFit/>
          </a:bodyPr>
          <a:lstStyle/>
          <a:p>
            <a:r>
              <a:rPr lang="en-US"/>
              <a:t>3</a:t>
            </a:r>
          </a:p>
        </p:txBody>
      </p:sp>
      <p:sp>
        <p:nvSpPr>
          <p:cNvPr id="305163" name="TextBox 18"/>
          <p:cNvSpPr txBox="1">
            <a:spLocks noChangeArrowheads="1"/>
          </p:cNvSpPr>
          <p:nvPr/>
        </p:nvSpPr>
        <p:spPr bwMode="auto">
          <a:xfrm>
            <a:off x="8305800" y="4724400"/>
            <a:ext cx="381000" cy="461963"/>
          </a:xfrm>
          <a:prstGeom prst="rect">
            <a:avLst/>
          </a:prstGeom>
          <a:noFill/>
          <a:ln w="9525">
            <a:noFill/>
            <a:miter lim="800000"/>
            <a:headEnd/>
            <a:tailEnd/>
          </a:ln>
        </p:spPr>
        <p:txBody>
          <a:bodyPr>
            <a:spAutoFit/>
          </a:bodyPr>
          <a:lstStyle/>
          <a:p>
            <a:r>
              <a:rPr lang="en-US"/>
              <a:t>4</a:t>
            </a:r>
          </a:p>
        </p:txBody>
      </p:sp>
      <p:sp>
        <p:nvSpPr>
          <p:cNvPr id="305164" name="TextBox 19"/>
          <p:cNvSpPr txBox="1">
            <a:spLocks noChangeArrowheads="1"/>
          </p:cNvSpPr>
          <p:nvPr/>
        </p:nvSpPr>
        <p:spPr bwMode="auto">
          <a:xfrm>
            <a:off x="7620000" y="3048000"/>
            <a:ext cx="381000" cy="457200"/>
          </a:xfrm>
          <a:prstGeom prst="rect">
            <a:avLst/>
          </a:prstGeom>
          <a:noFill/>
          <a:ln w="9525">
            <a:noFill/>
            <a:miter lim="800000"/>
            <a:headEnd/>
            <a:tailEnd/>
          </a:ln>
        </p:spPr>
        <p:txBody>
          <a:bodyPr>
            <a:spAutoFit/>
          </a:bodyPr>
          <a:lstStyle/>
          <a:p>
            <a:r>
              <a:rPr lang="en-US"/>
              <a:t>2</a:t>
            </a:r>
          </a:p>
        </p:txBody>
      </p:sp>
      <p:sp>
        <p:nvSpPr>
          <p:cNvPr id="305165" name="TextBox 20"/>
          <p:cNvSpPr txBox="1">
            <a:spLocks noChangeArrowheads="1"/>
          </p:cNvSpPr>
          <p:nvPr/>
        </p:nvSpPr>
        <p:spPr bwMode="auto">
          <a:xfrm>
            <a:off x="7620000" y="381000"/>
            <a:ext cx="381000" cy="461963"/>
          </a:xfrm>
          <a:prstGeom prst="rect">
            <a:avLst/>
          </a:prstGeom>
          <a:noFill/>
          <a:ln w="9525">
            <a:noFill/>
            <a:miter lim="800000"/>
            <a:headEnd/>
            <a:tailEnd/>
          </a:ln>
        </p:spPr>
        <p:txBody>
          <a:bodyPr>
            <a:spAutoFit/>
          </a:bodyPr>
          <a:lstStyle/>
          <a:p>
            <a:r>
              <a:rPr lang="en-US"/>
              <a:t>A</a:t>
            </a:r>
          </a:p>
        </p:txBody>
      </p:sp>
      <p:sp>
        <p:nvSpPr>
          <p:cNvPr id="305166" name="TextBox 21"/>
          <p:cNvSpPr txBox="1">
            <a:spLocks noChangeArrowheads="1"/>
          </p:cNvSpPr>
          <p:nvPr/>
        </p:nvSpPr>
        <p:spPr bwMode="auto">
          <a:xfrm>
            <a:off x="6553200" y="3276600"/>
            <a:ext cx="228600" cy="461963"/>
          </a:xfrm>
          <a:prstGeom prst="rect">
            <a:avLst/>
          </a:prstGeom>
          <a:noFill/>
          <a:ln w="9525">
            <a:noFill/>
            <a:miter lim="800000"/>
            <a:headEnd/>
            <a:tailEnd/>
          </a:ln>
        </p:spPr>
        <p:txBody>
          <a:bodyPr>
            <a:spAutoFit/>
          </a:bodyPr>
          <a:lstStyle/>
          <a:p>
            <a:r>
              <a:rPr lang="en-US"/>
              <a:t>B</a:t>
            </a:r>
          </a:p>
        </p:txBody>
      </p:sp>
      <p:sp>
        <p:nvSpPr>
          <p:cNvPr id="305167" name="TextBox 22"/>
          <p:cNvSpPr txBox="1">
            <a:spLocks noChangeArrowheads="1"/>
          </p:cNvSpPr>
          <p:nvPr/>
        </p:nvSpPr>
        <p:spPr bwMode="auto">
          <a:xfrm>
            <a:off x="8686800" y="3276600"/>
            <a:ext cx="304800" cy="457200"/>
          </a:xfrm>
          <a:prstGeom prst="rect">
            <a:avLst/>
          </a:prstGeom>
          <a:noFill/>
          <a:ln w="9525">
            <a:noFill/>
            <a:miter lim="800000"/>
            <a:headEnd/>
            <a:tailEnd/>
          </a:ln>
        </p:spPr>
        <p:txBody>
          <a:bodyPr>
            <a:spAutoFit/>
          </a:bodyPr>
          <a:lstStyle/>
          <a:p>
            <a:r>
              <a:rPr lang="en-US"/>
              <a:t>C</a:t>
            </a:r>
          </a:p>
        </p:txBody>
      </p:sp>
      <p:sp>
        <p:nvSpPr>
          <p:cNvPr id="305168" name="TextBox 23"/>
          <p:cNvSpPr txBox="1">
            <a:spLocks noChangeArrowheads="1"/>
          </p:cNvSpPr>
          <p:nvPr/>
        </p:nvSpPr>
        <p:spPr bwMode="auto">
          <a:xfrm>
            <a:off x="7467600" y="6248400"/>
            <a:ext cx="609600" cy="461963"/>
          </a:xfrm>
          <a:prstGeom prst="rect">
            <a:avLst/>
          </a:prstGeom>
          <a:noFill/>
          <a:ln w="9525">
            <a:noFill/>
            <a:miter lim="800000"/>
            <a:headEnd/>
            <a:tailEnd/>
          </a:ln>
        </p:spPr>
        <p:txBody>
          <a:bodyPr>
            <a:spAutoFit/>
          </a:bodyPr>
          <a:lstStyle/>
          <a:p>
            <a:r>
              <a:rPr lang="en-US"/>
              <a:t>Z</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smtClean="0"/>
              <a:t>Graph</a:t>
            </a:r>
          </a:p>
        </p:txBody>
      </p:sp>
      <p:sp>
        <p:nvSpPr>
          <p:cNvPr id="78851" name="Content Placeholder 2"/>
          <p:cNvSpPr>
            <a:spLocks noGrp="1"/>
          </p:cNvSpPr>
          <p:nvPr>
            <p:ph idx="1"/>
          </p:nvPr>
        </p:nvSpPr>
        <p:spPr>
          <a:xfrm>
            <a:off x="457200" y="1600200"/>
            <a:ext cx="8229600" cy="4953000"/>
          </a:xfrm>
        </p:spPr>
        <p:txBody>
          <a:bodyPr>
            <a:normAutofit/>
          </a:bodyPr>
          <a:lstStyle/>
          <a:p>
            <a:r>
              <a:rPr lang="en-US" sz="2400" dirty="0" smtClean="0"/>
              <a:t>A nonlinear data structure</a:t>
            </a:r>
          </a:p>
          <a:p>
            <a:r>
              <a:rPr lang="en-US" sz="2400" dirty="0" smtClean="0"/>
              <a:t>Useful to model any kind of network, or set of relationships</a:t>
            </a:r>
          </a:p>
          <a:p>
            <a:r>
              <a:rPr lang="en-US" sz="2400" dirty="0" smtClean="0"/>
              <a:t>Questions we may want to ask:</a:t>
            </a:r>
          </a:p>
          <a:p>
            <a:pPr lvl="1"/>
            <a:r>
              <a:rPr lang="en-US" sz="2400" dirty="0" smtClean="0"/>
              <a:t>How many vertices / edges are there?</a:t>
            </a:r>
          </a:p>
          <a:p>
            <a:pPr lvl="1"/>
            <a:r>
              <a:rPr lang="en-US" sz="2400" dirty="0" smtClean="0"/>
              <a:t>Does an edge exist from x to y?</a:t>
            </a:r>
          </a:p>
          <a:p>
            <a:pPr lvl="1"/>
            <a:r>
              <a:rPr lang="en-US" sz="2400" dirty="0" smtClean="0"/>
              <a:t>How far apart are x and y?</a:t>
            </a:r>
          </a:p>
          <a:p>
            <a:pPr lvl="1"/>
            <a:r>
              <a:rPr lang="en-US" sz="2400" dirty="0" smtClean="0"/>
              <a:t>How many edges incident on x?  (i.e. find the degree)</a:t>
            </a:r>
          </a:p>
          <a:p>
            <a:pPr lvl="1"/>
            <a:r>
              <a:rPr lang="en-US" sz="2400" dirty="0" smtClean="0"/>
              <a:t>How many nodes are within some distance from x?</a:t>
            </a:r>
          </a:p>
          <a:p>
            <a:pPr lvl="1"/>
            <a:r>
              <a:rPr lang="en-US" sz="2400" dirty="0" smtClean="0"/>
              <a:t>Is y reachable from x?</a:t>
            </a:r>
          </a:p>
          <a:p>
            <a:pPr lvl="1"/>
            <a:r>
              <a:rPr lang="en-US" sz="2400" dirty="0" smtClean="0"/>
              <a:t>Is there a systematic way to visit every node and return back to the beginning?</a:t>
            </a:r>
          </a:p>
        </p:txBody>
      </p:sp>
    </p:spTree>
    <p:extLst>
      <p:ext uri="{BB962C8B-B14F-4D97-AF65-F5344CB8AC3E}">
        <p14:creationId xmlns:p14="http://schemas.microsoft.com/office/powerpoint/2010/main" val="37598173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533400"/>
            <a:ext cx="5867400" cy="6096000"/>
          </a:xfrm>
        </p:spPr>
        <p:txBody>
          <a:bodyPr/>
          <a:lstStyle/>
          <a:p>
            <a:pPr marL="457200" indent="-457200">
              <a:buFontTx/>
              <a:buNone/>
              <a:defRPr/>
            </a:pPr>
            <a:r>
              <a:rPr lang="en-US" sz="2400" dirty="0" smtClean="0"/>
              <a:t>First, we label A with 0.  Mark A as final.</a:t>
            </a:r>
          </a:p>
          <a:p>
            <a:pPr marL="457200" indent="-457200">
              <a:buFontTx/>
              <a:buNone/>
              <a:defRPr/>
            </a:pPr>
            <a:r>
              <a:rPr lang="en-US" sz="2400" dirty="0" smtClean="0"/>
              <a:t>The neighbors of A are B and C.  Label B = 4 and C = 7.</a:t>
            </a:r>
          </a:p>
          <a:p>
            <a:pPr marL="457200" indent="-457200">
              <a:buFontTx/>
              <a:buNone/>
              <a:defRPr/>
            </a:pPr>
            <a:r>
              <a:rPr lang="en-US" sz="2400" dirty="0" smtClean="0"/>
              <a:t>Now, the unmarked vertices are B=4 and C=7.  The lowest of these is B.</a:t>
            </a:r>
          </a:p>
          <a:p>
            <a:pPr marL="457200" indent="-457200">
              <a:buFontTx/>
              <a:buNone/>
              <a:defRPr/>
            </a:pPr>
            <a:r>
              <a:rPr lang="en-US" sz="2400" dirty="0" smtClean="0"/>
              <a:t>Mark B, and recalculate B’s neighbors via B.  The neighbors of B are C and Z.  </a:t>
            </a:r>
          </a:p>
          <a:p>
            <a:pPr marL="857250" lvl="1" indent="-457200">
              <a:defRPr/>
            </a:pPr>
            <a:r>
              <a:rPr lang="en-US" sz="2400" dirty="0" smtClean="0"/>
              <a:t>If we go to C via B, the total distance is 4+2 = 6.  This is better than the old distance of 7.  So re-label C = 6.</a:t>
            </a:r>
          </a:p>
          <a:p>
            <a:pPr marL="857250" lvl="1" indent="-457200">
              <a:defRPr/>
            </a:pPr>
            <a:r>
              <a:rPr lang="en-US" sz="2400" dirty="0" smtClean="0"/>
              <a:t>If we go to Z via B, the total distance is 4 + 3 = 7.</a:t>
            </a:r>
          </a:p>
          <a:p>
            <a:pPr marL="457200" indent="-457200">
              <a:buFontTx/>
              <a:buNone/>
              <a:defRPr/>
            </a:pPr>
            <a:endParaRPr lang="en-US" sz="2400" dirty="0" smtClean="0"/>
          </a:p>
          <a:p>
            <a:pPr>
              <a:defRPr/>
            </a:pPr>
            <a:endParaRPr lang="en-US" sz="2400" dirty="0"/>
          </a:p>
        </p:txBody>
      </p:sp>
      <p:cxnSp>
        <p:nvCxnSpPr>
          <p:cNvPr id="6" name="Straight Connector 5"/>
          <p:cNvCxnSpPr/>
          <p:nvPr/>
        </p:nvCxnSpPr>
        <p:spPr>
          <a:xfrm rot="5400000">
            <a:off x="6057900" y="1790700"/>
            <a:ext cx="2590800" cy="838200"/>
          </a:xfrm>
          <a:prstGeom prst="line">
            <a:avLst/>
          </a:prstGeom>
          <a:ln>
            <a:headEnd type="ova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6200000" flipH="1">
            <a:off x="6896100" y="1790700"/>
            <a:ext cx="2590800" cy="838200"/>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5981700" y="4457700"/>
            <a:ext cx="2667000" cy="762000"/>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6819900" y="4381500"/>
            <a:ext cx="26670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934200" y="3505200"/>
            <a:ext cx="1676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06184" name="TextBox 15"/>
          <p:cNvSpPr txBox="1">
            <a:spLocks noChangeArrowheads="1"/>
          </p:cNvSpPr>
          <p:nvPr/>
        </p:nvSpPr>
        <p:spPr bwMode="auto">
          <a:xfrm>
            <a:off x="7010400" y="1828800"/>
            <a:ext cx="304800" cy="461963"/>
          </a:xfrm>
          <a:prstGeom prst="rect">
            <a:avLst/>
          </a:prstGeom>
          <a:noFill/>
          <a:ln w="9525">
            <a:noFill/>
            <a:miter lim="800000"/>
            <a:headEnd/>
            <a:tailEnd/>
          </a:ln>
        </p:spPr>
        <p:txBody>
          <a:bodyPr>
            <a:spAutoFit/>
          </a:bodyPr>
          <a:lstStyle/>
          <a:p>
            <a:r>
              <a:rPr lang="en-US"/>
              <a:t>4</a:t>
            </a:r>
          </a:p>
        </p:txBody>
      </p:sp>
      <p:sp>
        <p:nvSpPr>
          <p:cNvPr id="306185" name="TextBox 16"/>
          <p:cNvSpPr txBox="1">
            <a:spLocks noChangeArrowheads="1"/>
          </p:cNvSpPr>
          <p:nvPr/>
        </p:nvSpPr>
        <p:spPr bwMode="auto">
          <a:xfrm>
            <a:off x="8305800" y="1828800"/>
            <a:ext cx="304800" cy="461963"/>
          </a:xfrm>
          <a:prstGeom prst="rect">
            <a:avLst/>
          </a:prstGeom>
          <a:noFill/>
          <a:ln w="9525">
            <a:noFill/>
            <a:miter lim="800000"/>
            <a:headEnd/>
            <a:tailEnd/>
          </a:ln>
        </p:spPr>
        <p:txBody>
          <a:bodyPr>
            <a:spAutoFit/>
          </a:bodyPr>
          <a:lstStyle/>
          <a:p>
            <a:r>
              <a:rPr lang="en-US"/>
              <a:t>7</a:t>
            </a:r>
          </a:p>
        </p:txBody>
      </p:sp>
      <p:sp>
        <p:nvSpPr>
          <p:cNvPr id="306186" name="TextBox 17"/>
          <p:cNvSpPr txBox="1">
            <a:spLocks noChangeArrowheads="1"/>
          </p:cNvSpPr>
          <p:nvPr/>
        </p:nvSpPr>
        <p:spPr bwMode="auto">
          <a:xfrm>
            <a:off x="6934200" y="4724400"/>
            <a:ext cx="304800" cy="461963"/>
          </a:xfrm>
          <a:prstGeom prst="rect">
            <a:avLst/>
          </a:prstGeom>
          <a:noFill/>
          <a:ln w="9525">
            <a:noFill/>
            <a:miter lim="800000"/>
            <a:headEnd/>
            <a:tailEnd/>
          </a:ln>
        </p:spPr>
        <p:txBody>
          <a:bodyPr>
            <a:spAutoFit/>
          </a:bodyPr>
          <a:lstStyle/>
          <a:p>
            <a:r>
              <a:rPr lang="en-US"/>
              <a:t>3</a:t>
            </a:r>
          </a:p>
        </p:txBody>
      </p:sp>
      <p:sp>
        <p:nvSpPr>
          <p:cNvPr id="306187" name="TextBox 18"/>
          <p:cNvSpPr txBox="1">
            <a:spLocks noChangeArrowheads="1"/>
          </p:cNvSpPr>
          <p:nvPr/>
        </p:nvSpPr>
        <p:spPr bwMode="auto">
          <a:xfrm>
            <a:off x="8305800" y="4724400"/>
            <a:ext cx="381000" cy="461963"/>
          </a:xfrm>
          <a:prstGeom prst="rect">
            <a:avLst/>
          </a:prstGeom>
          <a:noFill/>
          <a:ln w="9525">
            <a:noFill/>
            <a:miter lim="800000"/>
            <a:headEnd/>
            <a:tailEnd/>
          </a:ln>
        </p:spPr>
        <p:txBody>
          <a:bodyPr>
            <a:spAutoFit/>
          </a:bodyPr>
          <a:lstStyle/>
          <a:p>
            <a:r>
              <a:rPr lang="en-US"/>
              <a:t>4</a:t>
            </a:r>
          </a:p>
        </p:txBody>
      </p:sp>
      <p:sp>
        <p:nvSpPr>
          <p:cNvPr id="306188" name="TextBox 19"/>
          <p:cNvSpPr txBox="1">
            <a:spLocks noChangeArrowheads="1"/>
          </p:cNvSpPr>
          <p:nvPr/>
        </p:nvSpPr>
        <p:spPr bwMode="auto">
          <a:xfrm>
            <a:off x="7620000" y="3048000"/>
            <a:ext cx="381000" cy="457200"/>
          </a:xfrm>
          <a:prstGeom prst="rect">
            <a:avLst/>
          </a:prstGeom>
          <a:noFill/>
          <a:ln w="9525">
            <a:noFill/>
            <a:miter lim="800000"/>
            <a:headEnd/>
            <a:tailEnd/>
          </a:ln>
        </p:spPr>
        <p:txBody>
          <a:bodyPr>
            <a:spAutoFit/>
          </a:bodyPr>
          <a:lstStyle/>
          <a:p>
            <a:r>
              <a:rPr lang="en-US"/>
              <a:t>2</a:t>
            </a:r>
          </a:p>
        </p:txBody>
      </p:sp>
      <p:sp>
        <p:nvSpPr>
          <p:cNvPr id="306189" name="TextBox 20"/>
          <p:cNvSpPr txBox="1">
            <a:spLocks noChangeArrowheads="1"/>
          </p:cNvSpPr>
          <p:nvPr/>
        </p:nvSpPr>
        <p:spPr bwMode="auto">
          <a:xfrm>
            <a:off x="7620000" y="381000"/>
            <a:ext cx="381000" cy="461963"/>
          </a:xfrm>
          <a:prstGeom prst="rect">
            <a:avLst/>
          </a:prstGeom>
          <a:noFill/>
          <a:ln w="9525">
            <a:noFill/>
            <a:miter lim="800000"/>
            <a:headEnd/>
            <a:tailEnd/>
          </a:ln>
        </p:spPr>
        <p:txBody>
          <a:bodyPr>
            <a:spAutoFit/>
          </a:bodyPr>
          <a:lstStyle/>
          <a:p>
            <a:r>
              <a:rPr lang="en-US"/>
              <a:t>A</a:t>
            </a:r>
          </a:p>
        </p:txBody>
      </p:sp>
      <p:sp>
        <p:nvSpPr>
          <p:cNvPr id="306190" name="TextBox 21"/>
          <p:cNvSpPr txBox="1">
            <a:spLocks noChangeArrowheads="1"/>
          </p:cNvSpPr>
          <p:nvPr/>
        </p:nvSpPr>
        <p:spPr bwMode="auto">
          <a:xfrm>
            <a:off x="6553200" y="3276600"/>
            <a:ext cx="228600" cy="461963"/>
          </a:xfrm>
          <a:prstGeom prst="rect">
            <a:avLst/>
          </a:prstGeom>
          <a:noFill/>
          <a:ln w="9525">
            <a:noFill/>
            <a:miter lim="800000"/>
            <a:headEnd/>
            <a:tailEnd/>
          </a:ln>
        </p:spPr>
        <p:txBody>
          <a:bodyPr>
            <a:spAutoFit/>
          </a:bodyPr>
          <a:lstStyle/>
          <a:p>
            <a:r>
              <a:rPr lang="en-US"/>
              <a:t>B</a:t>
            </a:r>
          </a:p>
        </p:txBody>
      </p:sp>
      <p:sp>
        <p:nvSpPr>
          <p:cNvPr id="306191" name="TextBox 22"/>
          <p:cNvSpPr txBox="1">
            <a:spLocks noChangeArrowheads="1"/>
          </p:cNvSpPr>
          <p:nvPr/>
        </p:nvSpPr>
        <p:spPr bwMode="auto">
          <a:xfrm>
            <a:off x="8686800" y="3276600"/>
            <a:ext cx="304800" cy="457200"/>
          </a:xfrm>
          <a:prstGeom prst="rect">
            <a:avLst/>
          </a:prstGeom>
          <a:noFill/>
          <a:ln w="9525">
            <a:noFill/>
            <a:miter lim="800000"/>
            <a:headEnd/>
            <a:tailEnd/>
          </a:ln>
        </p:spPr>
        <p:txBody>
          <a:bodyPr>
            <a:spAutoFit/>
          </a:bodyPr>
          <a:lstStyle/>
          <a:p>
            <a:r>
              <a:rPr lang="en-US"/>
              <a:t>C</a:t>
            </a:r>
          </a:p>
        </p:txBody>
      </p:sp>
      <p:sp>
        <p:nvSpPr>
          <p:cNvPr id="306192" name="TextBox 23"/>
          <p:cNvSpPr txBox="1">
            <a:spLocks noChangeArrowheads="1"/>
          </p:cNvSpPr>
          <p:nvPr/>
        </p:nvSpPr>
        <p:spPr bwMode="auto">
          <a:xfrm>
            <a:off x="7467600" y="6248400"/>
            <a:ext cx="609600" cy="461963"/>
          </a:xfrm>
          <a:prstGeom prst="rect">
            <a:avLst/>
          </a:prstGeom>
          <a:noFill/>
          <a:ln w="9525">
            <a:noFill/>
            <a:miter lim="800000"/>
            <a:headEnd/>
            <a:tailEnd/>
          </a:ln>
        </p:spPr>
        <p:txBody>
          <a:bodyPr>
            <a:spAutoFit/>
          </a:bodyPr>
          <a:lstStyle/>
          <a:p>
            <a:r>
              <a:rPr lang="en-US"/>
              <a:t>Z</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533400"/>
            <a:ext cx="5867400" cy="6096000"/>
          </a:xfrm>
        </p:spPr>
        <p:txBody>
          <a:bodyPr/>
          <a:lstStyle/>
          <a:p>
            <a:pPr marL="457200" indent="-457200">
              <a:buFontTx/>
              <a:buNone/>
              <a:defRPr/>
            </a:pPr>
            <a:r>
              <a:rPr lang="en-US" sz="2400" dirty="0" smtClean="0"/>
              <a:t>Now, the unmarked vertices are C=6 and Z=7.  The lowest of these is C.</a:t>
            </a:r>
          </a:p>
          <a:p>
            <a:pPr marL="457200" indent="-457200">
              <a:buFontTx/>
              <a:buNone/>
              <a:defRPr/>
            </a:pPr>
            <a:r>
              <a:rPr lang="en-US" sz="2400" dirty="0" smtClean="0"/>
              <a:t>Mark C, and recalculate C’s neighbors via B.  The only unmarked neighbor of C is Z.  </a:t>
            </a:r>
          </a:p>
          <a:p>
            <a:pPr marL="857250" lvl="1" indent="-457200">
              <a:defRPr/>
            </a:pPr>
            <a:r>
              <a:rPr lang="en-US" sz="2400" dirty="0" smtClean="0"/>
              <a:t>If we go to Z via C, the total distance is 6+4 = 10.  This is worse than the current distance to Z, so Z’s label is unchanged.</a:t>
            </a:r>
          </a:p>
          <a:p>
            <a:pPr marL="457200" indent="-457200">
              <a:buFontTx/>
              <a:buNone/>
              <a:defRPr/>
            </a:pPr>
            <a:r>
              <a:rPr lang="en-US" sz="2400" dirty="0" smtClean="0"/>
              <a:t>The only unmarked vertex now is Z, so we mark it and we are done.  Its label is the shortest distance from A.</a:t>
            </a:r>
          </a:p>
          <a:p>
            <a:pPr marL="457200" indent="-457200">
              <a:buFontTx/>
              <a:buNone/>
              <a:defRPr/>
            </a:pPr>
            <a:endParaRPr lang="en-US" sz="2400" dirty="0" smtClean="0"/>
          </a:p>
          <a:p>
            <a:pPr>
              <a:defRPr/>
            </a:pPr>
            <a:endParaRPr lang="en-US" sz="2400" dirty="0"/>
          </a:p>
        </p:txBody>
      </p:sp>
      <p:cxnSp>
        <p:nvCxnSpPr>
          <p:cNvPr id="6" name="Straight Connector 5"/>
          <p:cNvCxnSpPr/>
          <p:nvPr/>
        </p:nvCxnSpPr>
        <p:spPr>
          <a:xfrm rot="5400000">
            <a:off x="6057900" y="1790700"/>
            <a:ext cx="2590800" cy="838200"/>
          </a:xfrm>
          <a:prstGeom prst="line">
            <a:avLst/>
          </a:prstGeom>
          <a:ln>
            <a:headEnd type="ova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6200000" flipH="1">
            <a:off x="6896100" y="1790700"/>
            <a:ext cx="2590800" cy="838200"/>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5981700" y="4457700"/>
            <a:ext cx="2667000" cy="762000"/>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6819900" y="4381500"/>
            <a:ext cx="26670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934200" y="3505200"/>
            <a:ext cx="1676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07208" name="TextBox 15"/>
          <p:cNvSpPr txBox="1">
            <a:spLocks noChangeArrowheads="1"/>
          </p:cNvSpPr>
          <p:nvPr/>
        </p:nvSpPr>
        <p:spPr bwMode="auto">
          <a:xfrm>
            <a:off x="7010400" y="1828800"/>
            <a:ext cx="304800" cy="461963"/>
          </a:xfrm>
          <a:prstGeom prst="rect">
            <a:avLst/>
          </a:prstGeom>
          <a:noFill/>
          <a:ln w="9525">
            <a:noFill/>
            <a:miter lim="800000"/>
            <a:headEnd/>
            <a:tailEnd/>
          </a:ln>
        </p:spPr>
        <p:txBody>
          <a:bodyPr>
            <a:spAutoFit/>
          </a:bodyPr>
          <a:lstStyle/>
          <a:p>
            <a:r>
              <a:rPr lang="en-US"/>
              <a:t>4</a:t>
            </a:r>
          </a:p>
        </p:txBody>
      </p:sp>
      <p:sp>
        <p:nvSpPr>
          <p:cNvPr id="307209" name="TextBox 16"/>
          <p:cNvSpPr txBox="1">
            <a:spLocks noChangeArrowheads="1"/>
          </p:cNvSpPr>
          <p:nvPr/>
        </p:nvSpPr>
        <p:spPr bwMode="auto">
          <a:xfrm>
            <a:off x="8305800" y="1828800"/>
            <a:ext cx="304800" cy="461963"/>
          </a:xfrm>
          <a:prstGeom prst="rect">
            <a:avLst/>
          </a:prstGeom>
          <a:noFill/>
          <a:ln w="9525">
            <a:noFill/>
            <a:miter lim="800000"/>
            <a:headEnd/>
            <a:tailEnd/>
          </a:ln>
        </p:spPr>
        <p:txBody>
          <a:bodyPr>
            <a:spAutoFit/>
          </a:bodyPr>
          <a:lstStyle/>
          <a:p>
            <a:r>
              <a:rPr lang="en-US"/>
              <a:t>7</a:t>
            </a:r>
          </a:p>
        </p:txBody>
      </p:sp>
      <p:sp>
        <p:nvSpPr>
          <p:cNvPr id="307210" name="TextBox 17"/>
          <p:cNvSpPr txBox="1">
            <a:spLocks noChangeArrowheads="1"/>
          </p:cNvSpPr>
          <p:nvPr/>
        </p:nvSpPr>
        <p:spPr bwMode="auto">
          <a:xfrm>
            <a:off x="6934200" y="4724400"/>
            <a:ext cx="304800" cy="461963"/>
          </a:xfrm>
          <a:prstGeom prst="rect">
            <a:avLst/>
          </a:prstGeom>
          <a:noFill/>
          <a:ln w="9525">
            <a:noFill/>
            <a:miter lim="800000"/>
            <a:headEnd/>
            <a:tailEnd/>
          </a:ln>
        </p:spPr>
        <p:txBody>
          <a:bodyPr>
            <a:spAutoFit/>
          </a:bodyPr>
          <a:lstStyle/>
          <a:p>
            <a:r>
              <a:rPr lang="en-US"/>
              <a:t>3</a:t>
            </a:r>
          </a:p>
        </p:txBody>
      </p:sp>
      <p:sp>
        <p:nvSpPr>
          <p:cNvPr id="307211" name="TextBox 18"/>
          <p:cNvSpPr txBox="1">
            <a:spLocks noChangeArrowheads="1"/>
          </p:cNvSpPr>
          <p:nvPr/>
        </p:nvSpPr>
        <p:spPr bwMode="auto">
          <a:xfrm>
            <a:off x="8305800" y="4724400"/>
            <a:ext cx="381000" cy="461963"/>
          </a:xfrm>
          <a:prstGeom prst="rect">
            <a:avLst/>
          </a:prstGeom>
          <a:noFill/>
          <a:ln w="9525">
            <a:noFill/>
            <a:miter lim="800000"/>
            <a:headEnd/>
            <a:tailEnd/>
          </a:ln>
        </p:spPr>
        <p:txBody>
          <a:bodyPr>
            <a:spAutoFit/>
          </a:bodyPr>
          <a:lstStyle/>
          <a:p>
            <a:r>
              <a:rPr lang="en-US"/>
              <a:t>4</a:t>
            </a:r>
          </a:p>
        </p:txBody>
      </p:sp>
      <p:sp>
        <p:nvSpPr>
          <p:cNvPr id="307212" name="TextBox 19"/>
          <p:cNvSpPr txBox="1">
            <a:spLocks noChangeArrowheads="1"/>
          </p:cNvSpPr>
          <p:nvPr/>
        </p:nvSpPr>
        <p:spPr bwMode="auto">
          <a:xfrm>
            <a:off x="7620000" y="3048000"/>
            <a:ext cx="381000" cy="457200"/>
          </a:xfrm>
          <a:prstGeom prst="rect">
            <a:avLst/>
          </a:prstGeom>
          <a:noFill/>
          <a:ln w="9525">
            <a:noFill/>
            <a:miter lim="800000"/>
            <a:headEnd/>
            <a:tailEnd/>
          </a:ln>
        </p:spPr>
        <p:txBody>
          <a:bodyPr>
            <a:spAutoFit/>
          </a:bodyPr>
          <a:lstStyle/>
          <a:p>
            <a:r>
              <a:rPr lang="en-US"/>
              <a:t>2</a:t>
            </a:r>
          </a:p>
        </p:txBody>
      </p:sp>
      <p:sp>
        <p:nvSpPr>
          <p:cNvPr id="307213" name="TextBox 20"/>
          <p:cNvSpPr txBox="1">
            <a:spLocks noChangeArrowheads="1"/>
          </p:cNvSpPr>
          <p:nvPr/>
        </p:nvSpPr>
        <p:spPr bwMode="auto">
          <a:xfrm>
            <a:off x="7620000" y="381000"/>
            <a:ext cx="381000" cy="461963"/>
          </a:xfrm>
          <a:prstGeom prst="rect">
            <a:avLst/>
          </a:prstGeom>
          <a:noFill/>
          <a:ln w="9525">
            <a:noFill/>
            <a:miter lim="800000"/>
            <a:headEnd/>
            <a:tailEnd/>
          </a:ln>
        </p:spPr>
        <p:txBody>
          <a:bodyPr>
            <a:spAutoFit/>
          </a:bodyPr>
          <a:lstStyle/>
          <a:p>
            <a:r>
              <a:rPr lang="en-US"/>
              <a:t>A</a:t>
            </a:r>
          </a:p>
        </p:txBody>
      </p:sp>
      <p:sp>
        <p:nvSpPr>
          <p:cNvPr id="307214" name="TextBox 21"/>
          <p:cNvSpPr txBox="1">
            <a:spLocks noChangeArrowheads="1"/>
          </p:cNvSpPr>
          <p:nvPr/>
        </p:nvSpPr>
        <p:spPr bwMode="auto">
          <a:xfrm>
            <a:off x="6553200" y="3276600"/>
            <a:ext cx="228600" cy="461963"/>
          </a:xfrm>
          <a:prstGeom prst="rect">
            <a:avLst/>
          </a:prstGeom>
          <a:noFill/>
          <a:ln w="9525">
            <a:noFill/>
            <a:miter lim="800000"/>
            <a:headEnd/>
            <a:tailEnd/>
          </a:ln>
        </p:spPr>
        <p:txBody>
          <a:bodyPr>
            <a:spAutoFit/>
          </a:bodyPr>
          <a:lstStyle/>
          <a:p>
            <a:r>
              <a:rPr lang="en-US"/>
              <a:t>B</a:t>
            </a:r>
          </a:p>
        </p:txBody>
      </p:sp>
      <p:sp>
        <p:nvSpPr>
          <p:cNvPr id="307215" name="TextBox 22"/>
          <p:cNvSpPr txBox="1">
            <a:spLocks noChangeArrowheads="1"/>
          </p:cNvSpPr>
          <p:nvPr/>
        </p:nvSpPr>
        <p:spPr bwMode="auto">
          <a:xfrm>
            <a:off x="8686800" y="3276600"/>
            <a:ext cx="304800" cy="457200"/>
          </a:xfrm>
          <a:prstGeom prst="rect">
            <a:avLst/>
          </a:prstGeom>
          <a:noFill/>
          <a:ln w="9525">
            <a:noFill/>
            <a:miter lim="800000"/>
            <a:headEnd/>
            <a:tailEnd/>
          </a:ln>
        </p:spPr>
        <p:txBody>
          <a:bodyPr>
            <a:spAutoFit/>
          </a:bodyPr>
          <a:lstStyle/>
          <a:p>
            <a:r>
              <a:rPr lang="en-US"/>
              <a:t>C</a:t>
            </a:r>
          </a:p>
        </p:txBody>
      </p:sp>
      <p:sp>
        <p:nvSpPr>
          <p:cNvPr id="307216" name="TextBox 23"/>
          <p:cNvSpPr txBox="1">
            <a:spLocks noChangeArrowheads="1"/>
          </p:cNvSpPr>
          <p:nvPr/>
        </p:nvSpPr>
        <p:spPr bwMode="auto">
          <a:xfrm>
            <a:off x="7467600" y="6248400"/>
            <a:ext cx="609600" cy="461963"/>
          </a:xfrm>
          <a:prstGeom prst="rect">
            <a:avLst/>
          </a:prstGeom>
          <a:noFill/>
          <a:ln w="9525">
            <a:noFill/>
            <a:miter lim="800000"/>
            <a:headEnd/>
            <a:tailEnd/>
          </a:ln>
        </p:spPr>
        <p:txBody>
          <a:bodyPr>
            <a:spAutoFit/>
          </a:bodyPr>
          <a:lstStyle/>
          <a:p>
            <a:r>
              <a:rPr lang="en-US"/>
              <a:t>Z</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533400"/>
            <a:ext cx="5867400" cy="6096000"/>
          </a:xfrm>
        </p:spPr>
        <p:txBody>
          <a:bodyPr/>
          <a:lstStyle/>
          <a:p>
            <a:pPr>
              <a:buFontTx/>
              <a:buNone/>
              <a:defRPr/>
            </a:pPr>
            <a:r>
              <a:rPr lang="en-US" sz="2400" dirty="0" smtClean="0"/>
              <a:t>Postscript.  I want to clarify something…</a:t>
            </a:r>
          </a:p>
          <a:p>
            <a:pPr>
              <a:buFontTx/>
              <a:buNone/>
              <a:defRPr/>
            </a:pPr>
            <a:endParaRPr lang="en-US" sz="2400" i="1" dirty="0" smtClean="0"/>
          </a:p>
          <a:p>
            <a:pPr>
              <a:buFontTx/>
              <a:buNone/>
              <a:defRPr/>
            </a:pPr>
            <a:r>
              <a:rPr lang="en-US" sz="2400" i="1" dirty="0" smtClean="0"/>
              <a:t>The idea is to label each vertex with a number – its </a:t>
            </a:r>
            <a:r>
              <a:rPr lang="en-US" sz="2400" i="1" u="sng" dirty="0" smtClean="0"/>
              <a:t>best known distance</a:t>
            </a:r>
            <a:r>
              <a:rPr lang="en-US" sz="2400" i="1" dirty="0" smtClean="0"/>
              <a:t> from A.  As we work, we may find a cheaper distance, until we “mark” or finalize the vertex.</a:t>
            </a:r>
          </a:p>
          <a:p>
            <a:pPr marL="457200" indent="-457200">
              <a:buFontTx/>
              <a:buNone/>
              <a:defRPr/>
            </a:pPr>
            <a:endParaRPr lang="en-US" sz="2400" dirty="0" smtClean="0"/>
          </a:p>
          <a:p>
            <a:pPr>
              <a:buFontTx/>
              <a:buNone/>
              <a:defRPr/>
            </a:pPr>
            <a:r>
              <a:rPr lang="en-US" sz="2400" dirty="0" smtClean="0"/>
              <a:t>When you mark a vertex and look to recalculate distances to its neighbors:</a:t>
            </a:r>
          </a:p>
          <a:p>
            <a:pPr lvl="1">
              <a:defRPr/>
            </a:pPr>
            <a:r>
              <a:rPr lang="en-US" sz="2400" dirty="0" smtClean="0"/>
              <a:t>We don’t need to recalculate distance for a vertex if marked.  So, only consider unmarked neighbors.</a:t>
            </a:r>
          </a:p>
          <a:p>
            <a:pPr lvl="1">
              <a:defRPr/>
            </a:pPr>
            <a:r>
              <a:rPr lang="en-US" sz="2400" dirty="0" smtClean="0"/>
              <a:t>We </a:t>
            </a:r>
            <a:r>
              <a:rPr lang="en-US" sz="2400" u="sng" dirty="0" smtClean="0"/>
              <a:t>only</a:t>
            </a:r>
            <a:r>
              <a:rPr lang="en-US" sz="2400" dirty="0" smtClean="0"/>
              <a:t> update a vertex’s distance if it is an improvement:  if it’s shorter than what we previously had.</a:t>
            </a:r>
            <a:endParaRPr lang="en-US" sz="2400" dirty="0"/>
          </a:p>
        </p:txBody>
      </p:sp>
      <p:cxnSp>
        <p:nvCxnSpPr>
          <p:cNvPr id="6" name="Straight Connector 5"/>
          <p:cNvCxnSpPr/>
          <p:nvPr/>
        </p:nvCxnSpPr>
        <p:spPr>
          <a:xfrm rot="5400000">
            <a:off x="6057900" y="1790700"/>
            <a:ext cx="2590800" cy="838200"/>
          </a:xfrm>
          <a:prstGeom prst="line">
            <a:avLst/>
          </a:prstGeom>
          <a:ln>
            <a:headEnd type="ova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6200000" flipH="1">
            <a:off x="6896100" y="1790700"/>
            <a:ext cx="2590800" cy="838200"/>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5981700" y="4457700"/>
            <a:ext cx="2667000" cy="762000"/>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6819900" y="4381500"/>
            <a:ext cx="26670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934200" y="3505200"/>
            <a:ext cx="1676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08232" name="TextBox 15"/>
          <p:cNvSpPr txBox="1">
            <a:spLocks noChangeArrowheads="1"/>
          </p:cNvSpPr>
          <p:nvPr/>
        </p:nvSpPr>
        <p:spPr bwMode="auto">
          <a:xfrm>
            <a:off x="7010400" y="1828800"/>
            <a:ext cx="304800" cy="461963"/>
          </a:xfrm>
          <a:prstGeom prst="rect">
            <a:avLst/>
          </a:prstGeom>
          <a:noFill/>
          <a:ln w="9525">
            <a:noFill/>
            <a:miter lim="800000"/>
            <a:headEnd/>
            <a:tailEnd/>
          </a:ln>
        </p:spPr>
        <p:txBody>
          <a:bodyPr>
            <a:spAutoFit/>
          </a:bodyPr>
          <a:lstStyle/>
          <a:p>
            <a:r>
              <a:rPr lang="en-US"/>
              <a:t>4</a:t>
            </a:r>
          </a:p>
        </p:txBody>
      </p:sp>
      <p:sp>
        <p:nvSpPr>
          <p:cNvPr id="308233" name="TextBox 16"/>
          <p:cNvSpPr txBox="1">
            <a:spLocks noChangeArrowheads="1"/>
          </p:cNvSpPr>
          <p:nvPr/>
        </p:nvSpPr>
        <p:spPr bwMode="auto">
          <a:xfrm>
            <a:off x="8305800" y="1828800"/>
            <a:ext cx="304800" cy="461963"/>
          </a:xfrm>
          <a:prstGeom prst="rect">
            <a:avLst/>
          </a:prstGeom>
          <a:noFill/>
          <a:ln w="9525">
            <a:noFill/>
            <a:miter lim="800000"/>
            <a:headEnd/>
            <a:tailEnd/>
          </a:ln>
        </p:spPr>
        <p:txBody>
          <a:bodyPr>
            <a:spAutoFit/>
          </a:bodyPr>
          <a:lstStyle/>
          <a:p>
            <a:r>
              <a:rPr lang="en-US"/>
              <a:t>7</a:t>
            </a:r>
          </a:p>
        </p:txBody>
      </p:sp>
      <p:sp>
        <p:nvSpPr>
          <p:cNvPr id="308234" name="TextBox 17"/>
          <p:cNvSpPr txBox="1">
            <a:spLocks noChangeArrowheads="1"/>
          </p:cNvSpPr>
          <p:nvPr/>
        </p:nvSpPr>
        <p:spPr bwMode="auto">
          <a:xfrm>
            <a:off x="6934200" y="4724400"/>
            <a:ext cx="304800" cy="461963"/>
          </a:xfrm>
          <a:prstGeom prst="rect">
            <a:avLst/>
          </a:prstGeom>
          <a:noFill/>
          <a:ln w="9525">
            <a:noFill/>
            <a:miter lim="800000"/>
            <a:headEnd/>
            <a:tailEnd/>
          </a:ln>
        </p:spPr>
        <p:txBody>
          <a:bodyPr>
            <a:spAutoFit/>
          </a:bodyPr>
          <a:lstStyle/>
          <a:p>
            <a:r>
              <a:rPr lang="en-US"/>
              <a:t>3</a:t>
            </a:r>
          </a:p>
        </p:txBody>
      </p:sp>
      <p:sp>
        <p:nvSpPr>
          <p:cNvPr id="308235" name="TextBox 18"/>
          <p:cNvSpPr txBox="1">
            <a:spLocks noChangeArrowheads="1"/>
          </p:cNvSpPr>
          <p:nvPr/>
        </p:nvSpPr>
        <p:spPr bwMode="auto">
          <a:xfrm>
            <a:off x="8305800" y="4724400"/>
            <a:ext cx="381000" cy="461963"/>
          </a:xfrm>
          <a:prstGeom prst="rect">
            <a:avLst/>
          </a:prstGeom>
          <a:noFill/>
          <a:ln w="9525">
            <a:noFill/>
            <a:miter lim="800000"/>
            <a:headEnd/>
            <a:tailEnd/>
          </a:ln>
        </p:spPr>
        <p:txBody>
          <a:bodyPr>
            <a:spAutoFit/>
          </a:bodyPr>
          <a:lstStyle/>
          <a:p>
            <a:r>
              <a:rPr lang="en-US"/>
              <a:t>4</a:t>
            </a:r>
          </a:p>
        </p:txBody>
      </p:sp>
      <p:sp>
        <p:nvSpPr>
          <p:cNvPr id="308236" name="TextBox 19"/>
          <p:cNvSpPr txBox="1">
            <a:spLocks noChangeArrowheads="1"/>
          </p:cNvSpPr>
          <p:nvPr/>
        </p:nvSpPr>
        <p:spPr bwMode="auto">
          <a:xfrm>
            <a:off x="7620000" y="3048000"/>
            <a:ext cx="381000" cy="457200"/>
          </a:xfrm>
          <a:prstGeom prst="rect">
            <a:avLst/>
          </a:prstGeom>
          <a:noFill/>
          <a:ln w="9525">
            <a:noFill/>
            <a:miter lim="800000"/>
            <a:headEnd/>
            <a:tailEnd/>
          </a:ln>
        </p:spPr>
        <p:txBody>
          <a:bodyPr>
            <a:spAutoFit/>
          </a:bodyPr>
          <a:lstStyle/>
          <a:p>
            <a:r>
              <a:rPr lang="en-US"/>
              <a:t>2</a:t>
            </a:r>
          </a:p>
        </p:txBody>
      </p:sp>
      <p:sp>
        <p:nvSpPr>
          <p:cNvPr id="308237" name="TextBox 20"/>
          <p:cNvSpPr txBox="1">
            <a:spLocks noChangeArrowheads="1"/>
          </p:cNvSpPr>
          <p:nvPr/>
        </p:nvSpPr>
        <p:spPr bwMode="auto">
          <a:xfrm>
            <a:off x="7620000" y="381000"/>
            <a:ext cx="381000" cy="461963"/>
          </a:xfrm>
          <a:prstGeom prst="rect">
            <a:avLst/>
          </a:prstGeom>
          <a:noFill/>
          <a:ln w="9525">
            <a:noFill/>
            <a:miter lim="800000"/>
            <a:headEnd/>
            <a:tailEnd/>
          </a:ln>
        </p:spPr>
        <p:txBody>
          <a:bodyPr>
            <a:spAutoFit/>
          </a:bodyPr>
          <a:lstStyle/>
          <a:p>
            <a:r>
              <a:rPr lang="en-US"/>
              <a:t>A</a:t>
            </a:r>
          </a:p>
        </p:txBody>
      </p:sp>
      <p:sp>
        <p:nvSpPr>
          <p:cNvPr id="308238" name="TextBox 21"/>
          <p:cNvSpPr txBox="1">
            <a:spLocks noChangeArrowheads="1"/>
          </p:cNvSpPr>
          <p:nvPr/>
        </p:nvSpPr>
        <p:spPr bwMode="auto">
          <a:xfrm>
            <a:off x="6553200" y="3276600"/>
            <a:ext cx="228600" cy="461963"/>
          </a:xfrm>
          <a:prstGeom prst="rect">
            <a:avLst/>
          </a:prstGeom>
          <a:noFill/>
          <a:ln w="9525">
            <a:noFill/>
            <a:miter lim="800000"/>
            <a:headEnd/>
            <a:tailEnd/>
          </a:ln>
        </p:spPr>
        <p:txBody>
          <a:bodyPr>
            <a:spAutoFit/>
          </a:bodyPr>
          <a:lstStyle/>
          <a:p>
            <a:r>
              <a:rPr lang="en-US"/>
              <a:t>B</a:t>
            </a:r>
          </a:p>
        </p:txBody>
      </p:sp>
      <p:sp>
        <p:nvSpPr>
          <p:cNvPr id="308239" name="TextBox 22"/>
          <p:cNvSpPr txBox="1">
            <a:spLocks noChangeArrowheads="1"/>
          </p:cNvSpPr>
          <p:nvPr/>
        </p:nvSpPr>
        <p:spPr bwMode="auto">
          <a:xfrm>
            <a:off x="8686800" y="3276600"/>
            <a:ext cx="304800" cy="457200"/>
          </a:xfrm>
          <a:prstGeom prst="rect">
            <a:avLst/>
          </a:prstGeom>
          <a:noFill/>
          <a:ln w="9525">
            <a:noFill/>
            <a:miter lim="800000"/>
            <a:headEnd/>
            <a:tailEnd/>
          </a:ln>
        </p:spPr>
        <p:txBody>
          <a:bodyPr>
            <a:spAutoFit/>
          </a:bodyPr>
          <a:lstStyle/>
          <a:p>
            <a:r>
              <a:rPr lang="en-US"/>
              <a:t>C</a:t>
            </a:r>
          </a:p>
        </p:txBody>
      </p:sp>
      <p:sp>
        <p:nvSpPr>
          <p:cNvPr id="308240" name="TextBox 23"/>
          <p:cNvSpPr txBox="1">
            <a:spLocks noChangeArrowheads="1"/>
          </p:cNvSpPr>
          <p:nvPr/>
        </p:nvSpPr>
        <p:spPr bwMode="auto">
          <a:xfrm>
            <a:off x="7467600" y="6248400"/>
            <a:ext cx="609600" cy="461963"/>
          </a:xfrm>
          <a:prstGeom prst="rect">
            <a:avLst/>
          </a:prstGeom>
          <a:noFill/>
          <a:ln w="9525">
            <a:noFill/>
            <a:miter lim="800000"/>
            <a:headEnd/>
            <a:tailEnd/>
          </a:ln>
        </p:spPr>
        <p:txBody>
          <a:bodyPr>
            <a:spAutoFit/>
          </a:bodyPr>
          <a:lstStyle/>
          <a:p>
            <a:r>
              <a:rPr lang="en-US"/>
              <a:t>Z</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applications</a:t>
            </a:r>
            <a:endParaRPr lang="en-US" dirty="0"/>
          </a:p>
        </p:txBody>
      </p:sp>
      <p:sp>
        <p:nvSpPr>
          <p:cNvPr id="3" name="Content Placeholder 2"/>
          <p:cNvSpPr>
            <a:spLocks noGrp="1"/>
          </p:cNvSpPr>
          <p:nvPr>
            <p:ph idx="1"/>
          </p:nvPr>
        </p:nvSpPr>
        <p:spPr/>
        <p:txBody>
          <a:bodyPr>
            <a:normAutofit/>
          </a:bodyPr>
          <a:lstStyle/>
          <a:p>
            <a:r>
              <a:rPr lang="en-US" sz="2800" dirty="0" smtClean="0"/>
              <a:t>Shortest paths:</a:t>
            </a:r>
          </a:p>
          <a:p>
            <a:pPr lvl="1"/>
            <a:r>
              <a:rPr lang="en-US" sz="2400" dirty="0" smtClean="0"/>
              <a:t>Practice </a:t>
            </a:r>
            <a:r>
              <a:rPr lang="en-US" sz="2400" dirty="0" err="1" smtClean="0"/>
              <a:t>Dijkstra’s</a:t>
            </a:r>
            <a:r>
              <a:rPr lang="en-US" sz="2400" dirty="0" smtClean="0"/>
              <a:t> algorithm</a:t>
            </a:r>
          </a:p>
          <a:p>
            <a:pPr lvl="1"/>
            <a:r>
              <a:rPr lang="en-US" sz="2400" dirty="0" smtClean="0"/>
              <a:t>Traveling salesman problem</a:t>
            </a:r>
          </a:p>
          <a:p>
            <a:pPr lvl="1"/>
            <a:endParaRPr lang="en-US" sz="2400" dirty="0" smtClean="0"/>
          </a:p>
          <a:p>
            <a:r>
              <a:rPr lang="en-US" sz="2800" dirty="0" smtClean="0"/>
              <a:t>Cheapest network</a:t>
            </a:r>
          </a:p>
          <a:p>
            <a:pPr lvl="1"/>
            <a:r>
              <a:rPr lang="en-US" sz="2400" dirty="0" smtClean="0"/>
              <a:t>a.k.a. “minimum spanning tree”</a:t>
            </a:r>
          </a:p>
          <a:p>
            <a:pPr lvl="1"/>
            <a:r>
              <a:rPr lang="en-US" sz="2400" dirty="0" err="1" smtClean="0"/>
              <a:t>Kruskal’s</a:t>
            </a:r>
            <a:r>
              <a:rPr lang="en-US" sz="2400" dirty="0" smtClean="0"/>
              <a:t> algorithm</a:t>
            </a:r>
          </a:p>
          <a:p>
            <a:pPr lvl="1"/>
            <a:r>
              <a:rPr lang="en-US" sz="2400" dirty="0" smtClean="0"/>
              <a:t>Prim’s algorithm</a:t>
            </a:r>
          </a:p>
          <a:p>
            <a:endParaRPr lang="en-US" sz="2800" dirty="0" smtClean="0"/>
          </a:p>
          <a:p>
            <a:endParaRPr lang="en-US" sz="2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Title 1"/>
          <p:cNvSpPr>
            <a:spLocks noGrp="1"/>
          </p:cNvSpPr>
          <p:nvPr>
            <p:ph type="title" idx="4294967295"/>
          </p:nvPr>
        </p:nvSpPr>
        <p:spPr/>
        <p:txBody>
          <a:bodyPr/>
          <a:lstStyle/>
          <a:p>
            <a:r>
              <a:rPr lang="en-US" smtClean="0"/>
              <a:t>Shortest Paths</a:t>
            </a:r>
          </a:p>
        </p:txBody>
      </p:sp>
      <p:sp>
        <p:nvSpPr>
          <p:cNvPr id="309251" name="Content Placeholder 2"/>
          <p:cNvSpPr>
            <a:spLocks noGrp="1"/>
          </p:cNvSpPr>
          <p:nvPr>
            <p:ph idx="4294967295"/>
          </p:nvPr>
        </p:nvSpPr>
        <p:spPr/>
        <p:txBody>
          <a:bodyPr/>
          <a:lstStyle/>
          <a:p>
            <a:r>
              <a:rPr lang="en-US" sz="2400" smtClean="0">
                <a:solidFill>
                  <a:srgbClr val="FFFF00"/>
                </a:solidFill>
              </a:rPr>
              <a:t>Dijkstra’s algorithm</a:t>
            </a:r>
            <a:r>
              <a:rPr lang="en-US" sz="2400" smtClean="0"/>
              <a:t>:  </a:t>
            </a:r>
          </a:p>
          <a:p>
            <a:pPr>
              <a:buFontTx/>
              <a:buNone/>
            </a:pPr>
            <a:r>
              <a:rPr lang="en-US" sz="2400" smtClean="0"/>
              <a:t>	What is the shortest distance between 2 points in a network/graph ?</a:t>
            </a:r>
          </a:p>
          <a:p>
            <a:endParaRPr lang="en-US" sz="2400" smtClean="0"/>
          </a:p>
          <a:p>
            <a:r>
              <a:rPr lang="en-US" sz="2400" smtClean="0"/>
              <a:t>A related problem:</a:t>
            </a:r>
          </a:p>
          <a:p>
            <a:pPr>
              <a:buFontTx/>
              <a:buNone/>
            </a:pPr>
            <a:r>
              <a:rPr lang="en-US" sz="2400" smtClean="0"/>
              <a:t>	What is the shortest distance for me to visit all the points in the graph and return home?</a:t>
            </a:r>
          </a:p>
          <a:p>
            <a:pPr>
              <a:buFontTx/>
              <a:buNone/>
            </a:pPr>
            <a:r>
              <a:rPr lang="en-US" sz="2400" smtClean="0"/>
              <a:t>	This is called the </a:t>
            </a:r>
            <a:r>
              <a:rPr lang="en-US" sz="2400" smtClean="0">
                <a:solidFill>
                  <a:srgbClr val="FFFF00"/>
                </a:solidFill>
              </a:rPr>
              <a:t>traveling salesman problem</a:t>
            </a:r>
            <a:r>
              <a:rPr lang="en-US" sz="2400" smtClean="0"/>
              <a:t>.  </a:t>
            </a:r>
            <a:r>
              <a:rPr lang="en-US" sz="2400" i="1" smtClean="0"/>
              <a:t>Nobody knows how to solve this problem without doing an exhaustive search!  Open question in CS:  why is this problem so hard?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1981200" y="838200"/>
            <a:ext cx="2514600" cy="1752600"/>
          </a:xfrm>
          <a:prstGeom prst="line">
            <a:avLst/>
          </a:prstGeom>
          <a:ln>
            <a:solidFill>
              <a:srgbClr val="FFFF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4495800" y="838200"/>
            <a:ext cx="2590800" cy="1676400"/>
          </a:xfrm>
          <a:prstGeom prst="line">
            <a:avLst/>
          </a:prstGeom>
          <a:ln>
            <a:solidFill>
              <a:srgbClr val="FFFF00"/>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6200000" flipH="1">
            <a:off x="990600" y="3581400"/>
            <a:ext cx="3352800" cy="1371600"/>
          </a:xfrm>
          <a:prstGeom prst="line">
            <a:avLst/>
          </a:prstGeom>
          <a:ln>
            <a:solidFill>
              <a:srgbClr val="FFFF00"/>
            </a:solidFil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352800" y="5943600"/>
            <a:ext cx="2743200" cy="1588"/>
          </a:xfrm>
          <a:prstGeom prst="line">
            <a:avLst/>
          </a:prstGeom>
          <a:ln>
            <a:solidFill>
              <a:srgbClr val="FFFF00"/>
            </a:solidFill>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4876800" y="3733800"/>
            <a:ext cx="3429000" cy="990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310279" name="TextBox 11"/>
          <p:cNvSpPr txBox="1">
            <a:spLocks noChangeArrowheads="1"/>
          </p:cNvSpPr>
          <p:nvPr/>
        </p:nvSpPr>
        <p:spPr bwMode="auto">
          <a:xfrm>
            <a:off x="4267200" y="228600"/>
            <a:ext cx="457200" cy="457200"/>
          </a:xfrm>
          <a:prstGeom prst="rect">
            <a:avLst/>
          </a:prstGeom>
          <a:noFill/>
          <a:ln w="9525">
            <a:noFill/>
            <a:miter lim="800000"/>
            <a:headEnd/>
            <a:tailEnd/>
          </a:ln>
        </p:spPr>
        <p:txBody>
          <a:bodyPr>
            <a:spAutoFit/>
          </a:bodyPr>
          <a:lstStyle/>
          <a:p>
            <a:r>
              <a:rPr lang="en-US"/>
              <a:t>B</a:t>
            </a:r>
          </a:p>
        </p:txBody>
      </p:sp>
      <p:sp>
        <p:nvSpPr>
          <p:cNvPr id="310280" name="TextBox 12"/>
          <p:cNvSpPr txBox="1">
            <a:spLocks noChangeArrowheads="1"/>
          </p:cNvSpPr>
          <p:nvPr/>
        </p:nvSpPr>
        <p:spPr bwMode="auto">
          <a:xfrm>
            <a:off x="1447800" y="2133600"/>
            <a:ext cx="304800" cy="461963"/>
          </a:xfrm>
          <a:prstGeom prst="rect">
            <a:avLst/>
          </a:prstGeom>
          <a:noFill/>
          <a:ln w="9525">
            <a:noFill/>
            <a:miter lim="800000"/>
            <a:headEnd/>
            <a:tailEnd/>
          </a:ln>
        </p:spPr>
        <p:txBody>
          <a:bodyPr>
            <a:spAutoFit/>
          </a:bodyPr>
          <a:lstStyle/>
          <a:p>
            <a:r>
              <a:rPr lang="en-US"/>
              <a:t>A</a:t>
            </a:r>
          </a:p>
        </p:txBody>
      </p:sp>
      <p:sp>
        <p:nvSpPr>
          <p:cNvPr id="310281" name="TextBox 13"/>
          <p:cNvSpPr txBox="1">
            <a:spLocks noChangeArrowheads="1"/>
          </p:cNvSpPr>
          <p:nvPr/>
        </p:nvSpPr>
        <p:spPr bwMode="auto">
          <a:xfrm>
            <a:off x="7315200" y="2209800"/>
            <a:ext cx="533400" cy="461963"/>
          </a:xfrm>
          <a:prstGeom prst="rect">
            <a:avLst/>
          </a:prstGeom>
          <a:noFill/>
          <a:ln w="9525">
            <a:noFill/>
            <a:miter lim="800000"/>
            <a:headEnd/>
            <a:tailEnd/>
          </a:ln>
        </p:spPr>
        <p:txBody>
          <a:bodyPr>
            <a:spAutoFit/>
          </a:bodyPr>
          <a:lstStyle/>
          <a:p>
            <a:r>
              <a:rPr lang="en-US"/>
              <a:t>C</a:t>
            </a:r>
          </a:p>
        </p:txBody>
      </p:sp>
      <p:sp>
        <p:nvSpPr>
          <p:cNvPr id="310282" name="TextBox 14"/>
          <p:cNvSpPr txBox="1">
            <a:spLocks noChangeArrowheads="1"/>
          </p:cNvSpPr>
          <p:nvPr/>
        </p:nvSpPr>
        <p:spPr bwMode="auto">
          <a:xfrm>
            <a:off x="6324600" y="5791200"/>
            <a:ext cx="533400" cy="461963"/>
          </a:xfrm>
          <a:prstGeom prst="rect">
            <a:avLst/>
          </a:prstGeom>
          <a:noFill/>
          <a:ln w="9525">
            <a:noFill/>
            <a:miter lim="800000"/>
            <a:headEnd/>
            <a:tailEnd/>
          </a:ln>
        </p:spPr>
        <p:txBody>
          <a:bodyPr>
            <a:spAutoFit/>
          </a:bodyPr>
          <a:lstStyle/>
          <a:p>
            <a:r>
              <a:rPr lang="en-US"/>
              <a:t>D</a:t>
            </a:r>
          </a:p>
        </p:txBody>
      </p:sp>
      <p:sp>
        <p:nvSpPr>
          <p:cNvPr id="310283" name="TextBox 15"/>
          <p:cNvSpPr txBox="1">
            <a:spLocks noChangeArrowheads="1"/>
          </p:cNvSpPr>
          <p:nvPr/>
        </p:nvSpPr>
        <p:spPr bwMode="auto">
          <a:xfrm>
            <a:off x="2819400" y="5791200"/>
            <a:ext cx="457200" cy="461963"/>
          </a:xfrm>
          <a:prstGeom prst="rect">
            <a:avLst/>
          </a:prstGeom>
          <a:noFill/>
          <a:ln w="9525">
            <a:noFill/>
            <a:miter lim="800000"/>
            <a:headEnd/>
            <a:tailEnd/>
          </a:ln>
        </p:spPr>
        <p:txBody>
          <a:bodyPr>
            <a:spAutoFit/>
          </a:bodyPr>
          <a:lstStyle/>
          <a:p>
            <a:r>
              <a:rPr lang="en-US"/>
              <a:t>E</a:t>
            </a:r>
          </a:p>
        </p:txBody>
      </p:sp>
      <p:sp>
        <p:nvSpPr>
          <p:cNvPr id="310284" name="TextBox 16"/>
          <p:cNvSpPr txBox="1">
            <a:spLocks noChangeArrowheads="1"/>
          </p:cNvSpPr>
          <p:nvPr/>
        </p:nvSpPr>
        <p:spPr bwMode="auto">
          <a:xfrm>
            <a:off x="2971800" y="1219200"/>
            <a:ext cx="381000" cy="457200"/>
          </a:xfrm>
          <a:prstGeom prst="rect">
            <a:avLst/>
          </a:prstGeom>
          <a:noFill/>
          <a:ln w="9525">
            <a:noFill/>
            <a:miter lim="800000"/>
            <a:headEnd/>
            <a:tailEnd/>
          </a:ln>
        </p:spPr>
        <p:txBody>
          <a:bodyPr>
            <a:spAutoFit/>
          </a:bodyPr>
          <a:lstStyle/>
          <a:p>
            <a:r>
              <a:rPr lang="en-US"/>
              <a:t>8</a:t>
            </a:r>
          </a:p>
        </p:txBody>
      </p:sp>
      <p:sp>
        <p:nvSpPr>
          <p:cNvPr id="310285" name="TextBox 17"/>
          <p:cNvSpPr txBox="1">
            <a:spLocks noChangeArrowheads="1"/>
          </p:cNvSpPr>
          <p:nvPr/>
        </p:nvSpPr>
        <p:spPr bwMode="auto">
          <a:xfrm>
            <a:off x="5867400" y="1295400"/>
            <a:ext cx="533400" cy="461963"/>
          </a:xfrm>
          <a:prstGeom prst="rect">
            <a:avLst/>
          </a:prstGeom>
          <a:noFill/>
          <a:ln w="9525">
            <a:noFill/>
            <a:miter lim="800000"/>
            <a:headEnd/>
            <a:tailEnd/>
          </a:ln>
        </p:spPr>
        <p:txBody>
          <a:bodyPr>
            <a:spAutoFit/>
          </a:bodyPr>
          <a:lstStyle/>
          <a:p>
            <a:r>
              <a:rPr lang="en-US"/>
              <a:t>6</a:t>
            </a:r>
          </a:p>
        </p:txBody>
      </p:sp>
      <p:sp>
        <p:nvSpPr>
          <p:cNvPr id="310286" name="TextBox 18"/>
          <p:cNvSpPr txBox="1">
            <a:spLocks noChangeArrowheads="1"/>
          </p:cNvSpPr>
          <p:nvPr/>
        </p:nvSpPr>
        <p:spPr bwMode="auto">
          <a:xfrm>
            <a:off x="2133600" y="3962400"/>
            <a:ext cx="457200" cy="461963"/>
          </a:xfrm>
          <a:prstGeom prst="rect">
            <a:avLst/>
          </a:prstGeom>
          <a:noFill/>
          <a:ln w="9525">
            <a:noFill/>
            <a:miter lim="800000"/>
            <a:headEnd/>
            <a:tailEnd/>
          </a:ln>
        </p:spPr>
        <p:txBody>
          <a:bodyPr>
            <a:spAutoFit/>
          </a:bodyPr>
          <a:lstStyle/>
          <a:p>
            <a:r>
              <a:rPr lang="en-US"/>
              <a:t>6</a:t>
            </a:r>
          </a:p>
        </p:txBody>
      </p:sp>
      <p:sp>
        <p:nvSpPr>
          <p:cNvPr id="310287" name="TextBox 19"/>
          <p:cNvSpPr txBox="1">
            <a:spLocks noChangeArrowheads="1"/>
          </p:cNvSpPr>
          <p:nvPr/>
        </p:nvSpPr>
        <p:spPr bwMode="auto">
          <a:xfrm>
            <a:off x="4419600" y="5943600"/>
            <a:ext cx="457200" cy="457200"/>
          </a:xfrm>
          <a:prstGeom prst="rect">
            <a:avLst/>
          </a:prstGeom>
          <a:noFill/>
          <a:ln w="9525">
            <a:noFill/>
            <a:miter lim="800000"/>
            <a:headEnd/>
            <a:tailEnd/>
          </a:ln>
        </p:spPr>
        <p:txBody>
          <a:bodyPr>
            <a:spAutoFit/>
          </a:bodyPr>
          <a:lstStyle/>
          <a:p>
            <a:r>
              <a:rPr lang="en-US"/>
              <a:t>4</a:t>
            </a:r>
          </a:p>
        </p:txBody>
      </p:sp>
      <p:sp>
        <p:nvSpPr>
          <p:cNvPr id="310288" name="TextBox 20"/>
          <p:cNvSpPr txBox="1">
            <a:spLocks noChangeArrowheads="1"/>
          </p:cNvSpPr>
          <p:nvPr/>
        </p:nvSpPr>
        <p:spPr bwMode="auto">
          <a:xfrm>
            <a:off x="6781800" y="3962400"/>
            <a:ext cx="609600" cy="461963"/>
          </a:xfrm>
          <a:prstGeom prst="rect">
            <a:avLst/>
          </a:prstGeom>
          <a:noFill/>
          <a:ln w="9525">
            <a:noFill/>
            <a:miter lim="800000"/>
            <a:headEnd/>
            <a:tailEnd/>
          </a:ln>
        </p:spPr>
        <p:txBody>
          <a:bodyPr>
            <a:spAutoFit/>
          </a:bodyPr>
          <a:lstStyle/>
          <a:p>
            <a:r>
              <a:rPr lang="en-US"/>
              <a:t>3</a:t>
            </a:r>
          </a:p>
        </p:txBody>
      </p:sp>
      <p:cxnSp>
        <p:nvCxnSpPr>
          <p:cNvPr id="23" name="Straight Connector 22"/>
          <p:cNvCxnSpPr/>
          <p:nvPr/>
        </p:nvCxnSpPr>
        <p:spPr>
          <a:xfrm flipV="1">
            <a:off x="1981200" y="2514600"/>
            <a:ext cx="5105400" cy="76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310290" name="TextBox 23"/>
          <p:cNvSpPr txBox="1">
            <a:spLocks noChangeArrowheads="1"/>
          </p:cNvSpPr>
          <p:nvPr/>
        </p:nvSpPr>
        <p:spPr bwMode="auto">
          <a:xfrm>
            <a:off x="3200400" y="2209800"/>
            <a:ext cx="381000" cy="457200"/>
          </a:xfrm>
          <a:prstGeom prst="rect">
            <a:avLst/>
          </a:prstGeom>
          <a:noFill/>
          <a:ln w="9525">
            <a:noFill/>
            <a:miter lim="800000"/>
            <a:headEnd/>
            <a:tailEnd/>
          </a:ln>
        </p:spPr>
        <p:txBody>
          <a:bodyPr>
            <a:spAutoFit/>
          </a:bodyPr>
          <a:lstStyle/>
          <a:p>
            <a:r>
              <a:rPr lang="en-US"/>
              <a:t>2</a:t>
            </a:r>
          </a:p>
        </p:txBody>
      </p:sp>
      <p:cxnSp>
        <p:nvCxnSpPr>
          <p:cNvPr id="26" name="Straight Connector 25"/>
          <p:cNvCxnSpPr/>
          <p:nvPr/>
        </p:nvCxnSpPr>
        <p:spPr>
          <a:xfrm>
            <a:off x="1981200" y="2590800"/>
            <a:ext cx="4114800" cy="33528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310292" name="TextBox 26"/>
          <p:cNvSpPr txBox="1">
            <a:spLocks noChangeArrowheads="1"/>
          </p:cNvSpPr>
          <p:nvPr/>
        </p:nvSpPr>
        <p:spPr bwMode="auto">
          <a:xfrm>
            <a:off x="2971800" y="3124200"/>
            <a:ext cx="457200" cy="461963"/>
          </a:xfrm>
          <a:prstGeom prst="rect">
            <a:avLst/>
          </a:prstGeom>
          <a:noFill/>
          <a:ln w="9525">
            <a:noFill/>
            <a:miter lim="800000"/>
            <a:headEnd/>
            <a:tailEnd/>
          </a:ln>
        </p:spPr>
        <p:txBody>
          <a:bodyPr>
            <a:spAutoFit/>
          </a:bodyPr>
          <a:lstStyle/>
          <a:p>
            <a:r>
              <a:rPr lang="en-US"/>
              <a:t>4</a:t>
            </a:r>
          </a:p>
        </p:txBody>
      </p:sp>
      <p:cxnSp>
        <p:nvCxnSpPr>
          <p:cNvPr id="29" name="Straight Connector 28"/>
          <p:cNvCxnSpPr/>
          <p:nvPr/>
        </p:nvCxnSpPr>
        <p:spPr>
          <a:xfrm rot="5400000">
            <a:off x="1371600" y="2819400"/>
            <a:ext cx="5105400" cy="11430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310294" name="TextBox 29"/>
          <p:cNvSpPr txBox="1">
            <a:spLocks noChangeArrowheads="1"/>
          </p:cNvSpPr>
          <p:nvPr/>
        </p:nvSpPr>
        <p:spPr bwMode="auto">
          <a:xfrm>
            <a:off x="4038600" y="1447800"/>
            <a:ext cx="304800" cy="461963"/>
          </a:xfrm>
          <a:prstGeom prst="rect">
            <a:avLst/>
          </a:prstGeom>
          <a:noFill/>
          <a:ln w="9525">
            <a:noFill/>
            <a:miter lim="800000"/>
            <a:headEnd/>
            <a:tailEnd/>
          </a:ln>
        </p:spPr>
        <p:txBody>
          <a:bodyPr>
            <a:spAutoFit/>
          </a:bodyPr>
          <a:lstStyle/>
          <a:p>
            <a:r>
              <a:rPr lang="en-US"/>
              <a:t>9</a:t>
            </a:r>
          </a:p>
        </p:txBody>
      </p:sp>
      <p:cxnSp>
        <p:nvCxnSpPr>
          <p:cNvPr id="32" name="Straight Connector 31"/>
          <p:cNvCxnSpPr/>
          <p:nvPr/>
        </p:nvCxnSpPr>
        <p:spPr>
          <a:xfrm rot="10800000" flipV="1">
            <a:off x="3352800" y="2514600"/>
            <a:ext cx="3733800" cy="34290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310296" name="TextBox 32"/>
          <p:cNvSpPr txBox="1">
            <a:spLocks noChangeArrowheads="1"/>
          </p:cNvSpPr>
          <p:nvPr/>
        </p:nvSpPr>
        <p:spPr bwMode="auto">
          <a:xfrm>
            <a:off x="5943600" y="3048000"/>
            <a:ext cx="457200" cy="461963"/>
          </a:xfrm>
          <a:prstGeom prst="rect">
            <a:avLst/>
          </a:prstGeom>
          <a:noFill/>
          <a:ln w="9525">
            <a:noFill/>
            <a:miter lim="800000"/>
            <a:headEnd/>
            <a:tailEnd/>
          </a:ln>
        </p:spPr>
        <p:txBody>
          <a:bodyPr>
            <a:spAutoFit/>
          </a:bodyPr>
          <a:lstStyle/>
          <a:p>
            <a:r>
              <a:rPr lang="en-US"/>
              <a:t>5</a:t>
            </a:r>
          </a:p>
        </p:txBody>
      </p:sp>
      <p:cxnSp>
        <p:nvCxnSpPr>
          <p:cNvPr id="35" name="Straight Connector 34"/>
          <p:cNvCxnSpPr/>
          <p:nvPr/>
        </p:nvCxnSpPr>
        <p:spPr>
          <a:xfrm rot="16200000" flipH="1">
            <a:off x="2743200" y="2590800"/>
            <a:ext cx="5105400" cy="1600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310298" name="TextBox 35"/>
          <p:cNvSpPr txBox="1">
            <a:spLocks noChangeArrowheads="1"/>
          </p:cNvSpPr>
          <p:nvPr/>
        </p:nvSpPr>
        <p:spPr bwMode="auto">
          <a:xfrm>
            <a:off x="4648200" y="1447800"/>
            <a:ext cx="533400" cy="457200"/>
          </a:xfrm>
          <a:prstGeom prst="rect">
            <a:avLst/>
          </a:prstGeom>
          <a:noFill/>
          <a:ln w="9525">
            <a:noFill/>
            <a:miter lim="800000"/>
            <a:headEnd/>
            <a:tailEnd/>
          </a:ln>
        </p:spPr>
        <p:txBody>
          <a:bodyPr>
            <a:spAutoFit/>
          </a:bodyPr>
          <a:lstStyle/>
          <a:p>
            <a:r>
              <a:rPr lang="en-US"/>
              <a:t>12</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 spanning tree</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sz="2400" dirty="0" smtClean="0"/>
              <a:t>MST also known as the shortest network problem</a:t>
            </a:r>
          </a:p>
          <a:p>
            <a:pPr lvl="1"/>
            <a:r>
              <a:rPr lang="en-US" sz="2000" dirty="0" smtClean="0"/>
              <a:t>Want to </a:t>
            </a:r>
            <a:r>
              <a:rPr lang="en-US" sz="2000" dirty="0" smtClean="0">
                <a:solidFill>
                  <a:srgbClr val="FFFF00"/>
                </a:solidFill>
              </a:rPr>
              <a:t>connect</a:t>
            </a:r>
            <a:r>
              <a:rPr lang="en-US" sz="2000" dirty="0" smtClean="0"/>
              <a:t> all vertices with </a:t>
            </a:r>
            <a:r>
              <a:rPr lang="en-US" sz="2000" dirty="0" smtClean="0">
                <a:solidFill>
                  <a:srgbClr val="FFFF00"/>
                </a:solidFill>
              </a:rPr>
              <a:t>minimum</a:t>
            </a:r>
            <a:r>
              <a:rPr lang="en-US" sz="2000" dirty="0" smtClean="0"/>
              <a:t> total length of edges.</a:t>
            </a:r>
          </a:p>
          <a:p>
            <a:r>
              <a:rPr lang="en-US" sz="2400" dirty="0" smtClean="0"/>
              <a:t>Applications</a:t>
            </a:r>
          </a:p>
          <a:p>
            <a:pPr lvl="1"/>
            <a:r>
              <a:rPr lang="en-US" sz="2000" dirty="0" smtClean="0"/>
              <a:t>Sources of oil need to be connected to pipelines.  Want to minimize total mileage.</a:t>
            </a:r>
          </a:p>
          <a:p>
            <a:pPr lvl="1"/>
            <a:r>
              <a:rPr lang="en-US" sz="2000" dirty="0" smtClean="0"/>
              <a:t>Private telecom networks are billed according to total mileage of the network.  Client should not have to pay for phone company’s inefficiency.</a:t>
            </a:r>
          </a:p>
          <a:p>
            <a:r>
              <a:rPr lang="en-US" sz="2400" dirty="0" smtClean="0"/>
              <a:t>Some Algorithms</a:t>
            </a:r>
          </a:p>
          <a:p>
            <a:pPr lvl="1"/>
            <a:r>
              <a:rPr lang="en-US" sz="2000" dirty="0" smtClean="0"/>
              <a:t>O. </a:t>
            </a:r>
            <a:r>
              <a:rPr lang="en-US" sz="2000" dirty="0" err="1" smtClean="0"/>
              <a:t>Boruvka</a:t>
            </a:r>
            <a:r>
              <a:rPr lang="en-US" sz="2000" dirty="0" smtClean="0"/>
              <a:t> (1926) – published Slovak paper in obscure journal (first known solution)</a:t>
            </a:r>
          </a:p>
          <a:p>
            <a:pPr lvl="1"/>
            <a:r>
              <a:rPr lang="en-US" sz="2000" dirty="0" smtClean="0"/>
              <a:t>J. B. </a:t>
            </a:r>
            <a:r>
              <a:rPr lang="en-US" sz="2000" dirty="0" err="1" smtClean="0"/>
              <a:t>Kruskal</a:t>
            </a:r>
            <a:r>
              <a:rPr lang="en-US" sz="2000" dirty="0" smtClean="0"/>
              <a:t> (1956) – AT&amp;T Bell Labs</a:t>
            </a:r>
          </a:p>
          <a:p>
            <a:pPr lvl="1"/>
            <a:r>
              <a:rPr lang="en-US" sz="2000" dirty="0" smtClean="0"/>
              <a:t>R. C. Prim (1957) – also from Bell Labs</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itle 1"/>
          <p:cNvSpPr>
            <a:spLocks noGrp="1"/>
          </p:cNvSpPr>
          <p:nvPr>
            <p:ph type="title"/>
          </p:nvPr>
        </p:nvSpPr>
        <p:spPr/>
        <p:txBody>
          <a:bodyPr/>
          <a:lstStyle/>
          <a:p>
            <a:r>
              <a:rPr lang="en-US" dirty="0" smtClean="0"/>
              <a:t>How to make one</a:t>
            </a:r>
          </a:p>
        </p:txBody>
      </p:sp>
      <p:sp>
        <p:nvSpPr>
          <p:cNvPr id="257027" name="Content Placeholder 2"/>
          <p:cNvSpPr>
            <a:spLocks noGrp="1"/>
          </p:cNvSpPr>
          <p:nvPr>
            <p:ph idx="1"/>
          </p:nvPr>
        </p:nvSpPr>
        <p:spPr>
          <a:xfrm>
            <a:off x="457200" y="1600200"/>
            <a:ext cx="8229600" cy="5029200"/>
          </a:xfrm>
        </p:spPr>
        <p:txBody>
          <a:bodyPr>
            <a:normAutofit/>
          </a:bodyPr>
          <a:lstStyle/>
          <a:p>
            <a:r>
              <a:rPr lang="en-US" sz="2800" dirty="0" err="1" smtClean="0"/>
              <a:t>Kruskal’s</a:t>
            </a:r>
            <a:r>
              <a:rPr lang="en-US" sz="2800" dirty="0" smtClean="0"/>
              <a:t> algorithm</a:t>
            </a:r>
          </a:p>
          <a:p>
            <a:pPr lvl="1"/>
            <a:r>
              <a:rPr lang="en-US" sz="2400" dirty="0" smtClean="0"/>
              <a:t>For n vertices, we want n – 1 cheapest edges</a:t>
            </a:r>
          </a:p>
          <a:p>
            <a:pPr lvl="1"/>
            <a:r>
              <a:rPr lang="en-US" sz="2400" dirty="0" smtClean="0">
                <a:solidFill>
                  <a:srgbClr val="FFFF00"/>
                </a:solidFill>
              </a:rPr>
              <a:t>Repeatedly add edges from low to high, until you have added n – 1 edges.  </a:t>
            </a:r>
          </a:p>
          <a:p>
            <a:r>
              <a:rPr lang="en-US" sz="2800" dirty="0" smtClean="0"/>
              <a:t>Prim’s algorithm</a:t>
            </a:r>
          </a:p>
          <a:p>
            <a:pPr lvl="1"/>
            <a:r>
              <a:rPr lang="en-US" sz="2400" dirty="0" smtClean="0"/>
              <a:t>Start with any vertex</a:t>
            </a:r>
          </a:p>
          <a:p>
            <a:pPr lvl="1"/>
            <a:r>
              <a:rPr lang="en-US" sz="2400" dirty="0" smtClean="0"/>
              <a:t>Tree grows during algorithm…</a:t>
            </a:r>
          </a:p>
          <a:p>
            <a:pPr lvl="1"/>
            <a:r>
              <a:rPr lang="en-US" sz="2400" dirty="0" smtClean="0">
                <a:solidFill>
                  <a:srgbClr val="FFFF00"/>
                </a:solidFill>
              </a:rPr>
              <a:t>Add cheapest edge that brings new vertex into tree</a:t>
            </a:r>
          </a:p>
          <a:p>
            <a:pPr lvl="1"/>
            <a:endParaRPr lang="en-US" sz="2400" dirty="0" smtClean="0">
              <a:solidFill>
                <a:srgbClr val="FFFF00"/>
              </a:solidFill>
            </a:endParaRPr>
          </a:p>
          <a:p>
            <a:r>
              <a:rPr lang="en-US" sz="2800" dirty="0" smtClean="0"/>
              <a:t>In both cases, make sure you never create a cycle!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&amp; examples</a:t>
            </a:r>
            <a:endParaRPr lang="en-US" dirty="0"/>
          </a:p>
        </p:txBody>
      </p:sp>
      <p:sp>
        <p:nvSpPr>
          <p:cNvPr id="3" name="Content Placeholder 2"/>
          <p:cNvSpPr>
            <a:spLocks noGrp="1"/>
          </p:cNvSpPr>
          <p:nvPr>
            <p:ph idx="1"/>
          </p:nvPr>
        </p:nvSpPr>
        <p:spPr/>
        <p:txBody>
          <a:bodyPr>
            <a:normAutofit/>
          </a:bodyPr>
          <a:lstStyle/>
          <a:p>
            <a:r>
              <a:rPr lang="en-US" sz="2800" dirty="0" smtClean="0"/>
              <a:t>A graph has 2 sets:  vertices and edges.  The purpose of an edge is to “connect” two vertices to make them </a:t>
            </a:r>
            <a:r>
              <a:rPr lang="en-US" sz="2800" dirty="0" smtClean="0">
                <a:solidFill>
                  <a:srgbClr val="FFFF00"/>
                </a:solidFill>
              </a:rPr>
              <a:t>adjacent</a:t>
            </a:r>
            <a:r>
              <a:rPr lang="en-US" sz="2800" dirty="0" smtClean="0"/>
              <a:t> to each other.</a:t>
            </a:r>
          </a:p>
          <a:p>
            <a:endParaRPr lang="en-US" sz="2800" dirty="0" smtClean="0"/>
          </a:p>
          <a:p>
            <a:endParaRPr lang="en-US" sz="2800" dirty="0"/>
          </a:p>
        </p:txBody>
      </p:sp>
      <p:sp>
        <p:nvSpPr>
          <p:cNvPr id="4" name="Isosceles Triangle 3"/>
          <p:cNvSpPr/>
          <p:nvPr/>
        </p:nvSpPr>
        <p:spPr>
          <a:xfrm>
            <a:off x="990600" y="3429000"/>
            <a:ext cx="1143000" cy="1143000"/>
          </a:xfrm>
          <a:prstGeom prst="triangle">
            <a:avLst/>
          </a:prstGeom>
          <a:solidFill>
            <a:schemeClr val="accent1">
              <a:alpha val="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3581400" y="3276600"/>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581400" y="3352800"/>
            <a:ext cx="1600200" cy="1219200"/>
          </a:xfrm>
          <a:prstGeom prst="line">
            <a:avLst/>
          </a:prstGeom>
        </p:spPr>
        <p:style>
          <a:lnRef idx="1">
            <a:schemeClr val="accent1"/>
          </a:lnRef>
          <a:fillRef idx="0">
            <a:schemeClr val="accent1"/>
          </a:fillRef>
          <a:effectRef idx="0">
            <a:schemeClr val="accent1"/>
          </a:effectRef>
          <a:fontRef idx="minor">
            <a:schemeClr val="tx1"/>
          </a:fontRef>
        </p:style>
      </p:cxnSp>
      <p:sp>
        <p:nvSpPr>
          <p:cNvPr id="9" name="Hexagon 8"/>
          <p:cNvSpPr/>
          <p:nvPr/>
        </p:nvSpPr>
        <p:spPr>
          <a:xfrm>
            <a:off x="6324600" y="3352800"/>
            <a:ext cx="2133600" cy="1828800"/>
          </a:xfrm>
          <a:prstGeom prst="hexagon">
            <a:avLst/>
          </a:prstGeom>
          <a:solidFill>
            <a:schemeClr val="accent1">
              <a:alpha val="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371600" y="3048000"/>
            <a:ext cx="381000" cy="369332"/>
          </a:xfrm>
          <a:prstGeom prst="rect">
            <a:avLst/>
          </a:prstGeom>
          <a:noFill/>
        </p:spPr>
        <p:txBody>
          <a:bodyPr wrap="square" rtlCol="0">
            <a:spAutoFit/>
          </a:bodyPr>
          <a:lstStyle/>
          <a:p>
            <a:r>
              <a:rPr lang="en-US" dirty="0" smtClean="0"/>
              <a:t>A</a:t>
            </a:r>
            <a:endParaRPr lang="en-US" dirty="0"/>
          </a:p>
        </p:txBody>
      </p:sp>
      <p:sp>
        <p:nvSpPr>
          <p:cNvPr id="11" name="TextBox 10"/>
          <p:cNvSpPr txBox="1"/>
          <p:nvPr/>
        </p:nvSpPr>
        <p:spPr>
          <a:xfrm>
            <a:off x="685800" y="4495800"/>
            <a:ext cx="381000" cy="369332"/>
          </a:xfrm>
          <a:prstGeom prst="rect">
            <a:avLst/>
          </a:prstGeom>
          <a:noFill/>
        </p:spPr>
        <p:txBody>
          <a:bodyPr wrap="square" rtlCol="0">
            <a:spAutoFit/>
          </a:bodyPr>
          <a:lstStyle/>
          <a:p>
            <a:r>
              <a:rPr lang="en-US" dirty="0" smtClean="0"/>
              <a:t>B</a:t>
            </a:r>
            <a:endParaRPr lang="en-US" dirty="0"/>
          </a:p>
        </p:txBody>
      </p:sp>
      <p:sp>
        <p:nvSpPr>
          <p:cNvPr id="12" name="TextBox 11"/>
          <p:cNvSpPr txBox="1"/>
          <p:nvPr/>
        </p:nvSpPr>
        <p:spPr>
          <a:xfrm>
            <a:off x="2057400" y="4495800"/>
            <a:ext cx="381000" cy="369332"/>
          </a:xfrm>
          <a:prstGeom prst="rect">
            <a:avLst/>
          </a:prstGeom>
          <a:noFill/>
        </p:spPr>
        <p:txBody>
          <a:bodyPr wrap="square" rtlCol="0">
            <a:spAutoFit/>
          </a:bodyPr>
          <a:lstStyle/>
          <a:p>
            <a:r>
              <a:rPr lang="en-US" dirty="0" smtClean="0"/>
              <a:t>C</a:t>
            </a:r>
            <a:endParaRPr lang="en-US" dirty="0"/>
          </a:p>
        </p:txBody>
      </p:sp>
      <p:sp>
        <p:nvSpPr>
          <p:cNvPr id="13" name="TextBox 12"/>
          <p:cNvSpPr txBox="1"/>
          <p:nvPr/>
        </p:nvSpPr>
        <p:spPr>
          <a:xfrm>
            <a:off x="3276600" y="3124200"/>
            <a:ext cx="381000" cy="369332"/>
          </a:xfrm>
          <a:prstGeom prst="rect">
            <a:avLst/>
          </a:prstGeom>
          <a:noFill/>
        </p:spPr>
        <p:txBody>
          <a:bodyPr wrap="square" rtlCol="0">
            <a:spAutoFit/>
          </a:bodyPr>
          <a:lstStyle/>
          <a:p>
            <a:r>
              <a:rPr lang="en-US" dirty="0" smtClean="0"/>
              <a:t>A</a:t>
            </a:r>
            <a:endParaRPr lang="en-US" dirty="0"/>
          </a:p>
        </p:txBody>
      </p:sp>
      <p:sp>
        <p:nvSpPr>
          <p:cNvPr id="14" name="TextBox 13"/>
          <p:cNvSpPr txBox="1"/>
          <p:nvPr/>
        </p:nvSpPr>
        <p:spPr>
          <a:xfrm>
            <a:off x="5181600" y="3124200"/>
            <a:ext cx="381000" cy="369332"/>
          </a:xfrm>
          <a:prstGeom prst="rect">
            <a:avLst/>
          </a:prstGeom>
          <a:noFill/>
        </p:spPr>
        <p:txBody>
          <a:bodyPr wrap="square" rtlCol="0">
            <a:spAutoFit/>
          </a:bodyPr>
          <a:lstStyle/>
          <a:p>
            <a:r>
              <a:rPr lang="en-US" dirty="0" smtClean="0"/>
              <a:t>B</a:t>
            </a:r>
            <a:endParaRPr lang="en-US" dirty="0"/>
          </a:p>
        </p:txBody>
      </p:sp>
      <p:sp>
        <p:nvSpPr>
          <p:cNvPr id="15" name="TextBox 14"/>
          <p:cNvSpPr txBox="1"/>
          <p:nvPr/>
        </p:nvSpPr>
        <p:spPr>
          <a:xfrm>
            <a:off x="5257800" y="4419600"/>
            <a:ext cx="381000" cy="369332"/>
          </a:xfrm>
          <a:prstGeom prst="rect">
            <a:avLst/>
          </a:prstGeom>
          <a:noFill/>
        </p:spPr>
        <p:txBody>
          <a:bodyPr wrap="square" rtlCol="0">
            <a:spAutoFit/>
          </a:bodyPr>
          <a:lstStyle/>
          <a:p>
            <a:r>
              <a:rPr lang="en-US" dirty="0" smtClean="0"/>
              <a:t>D</a:t>
            </a:r>
            <a:endParaRPr lang="en-US" dirty="0"/>
          </a:p>
        </p:txBody>
      </p:sp>
      <p:sp>
        <p:nvSpPr>
          <p:cNvPr id="16" name="TextBox 15"/>
          <p:cNvSpPr txBox="1"/>
          <p:nvPr/>
        </p:nvSpPr>
        <p:spPr>
          <a:xfrm>
            <a:off x="3276600" y="4419600"/>
            <a:ext cx="381000" cy="369332"/>
          </a:xfrm>
          <a:prstGeom prst="rect">
            <a:avLst/>
          </a:prstGeom>
          <a:noFill/>
        </p:spPr>
        <p:txBody>
          <a:bodyPr wrap="square" rtlCol="0">
            <a:spAutoFit/>
          </a:bodyPr>
          <a:lstStyle/>
          <a:p>
            <a:r>
              <a:rPr lang="en-US" dirty="0" smtClean="0"/>
              <a:t>C</a:t>
            </a:r>
            <a:endParaRPr lang="en-US" dirty="0"/>
          </a:p>
        </p:txBody>
      </p:sp>
      <p:sp>
        <p:nvSpPr>
          <p:cNvPr id="17" name="TextBox 16"/>
          <p:cNvSpPr txBox="1"/>
          <p:nvPr/>
        </p:nvSpPr>
        <p:spPr>
          <a:xfrm>
            <a:off x="6096000" y="4114800"/>
            <a:ext cx="381000" cy="369332"/>
          </a:xfrm>
          <a:prstGeom prst="rect">
            <a:avLst/>
          </a:prstGeom>
          <a:noFill/>
        </p:spPr>
        <p:txBody>
          <a:bodyPr wrap="square" rtlCol="0">
            <a:spAutoFit/>
          </a:bodyPr>
          <a:lstStyle/>
          <a:p>
            <a:r>
              <a:rPr lang="en-US" dirty="0" smtClean="0"/>
              <a:t>F</a:t>
            </a:r>
            <a:endParaRPr lang="en-US" dirty="0"/>
          </a:p>
        </p:txBody>
      </p:sp>
      <p:sp>
        <p:nvSpPr>
          <p:cNvPr id="18" name="TextBox 17"/>
          <p:cNvSpPr txBox="1"/>
          <p:nvPr/>
        </p:nvSpPr>
        <p:spPr>
          <a:xfrm>
            <a:off x="6553200" y="5105400"/>
            <a:ext cx="381000" cy="369332"/>
          </a:xfrm>
          <a:prstGeom prst="rect">
            <a:avLst/>
          </a:prstGeom>
          <a:noFill/>
        </p:spPr>
        <p:txBody>
          <a:bodyPr wrap="square" rtlCol="0">
            <a:spAutoFit/>
          </a:bodyPr>
          <a:lstStyle/>
          <a:p>
            <a:r>
              <a:rPr lang="en-US" dirty="0" smtClean="0"/>
              <a:t>E</a:t>
            </a:r>
            <a:endParaRPr lang="en-US" dirty="0"/>
          </a:p>
        </p:txBody>
      </p:sp>
      <p:sp>
        <p:nvSpPr>
          <p:cNvPr id="19" name="TextBox 18"/>
          <p:cNvSpPr txBox="1"/>
          <p:nvPr/>
        </p:nvSpPr>
        <p:spPr>
          <a:xfrm>
            <a:off x="7924800" y="5105400"/>
            <a:ext cx="381000" cy="369332"/>
          </a:xfrm>
          <a:prstGeom prst="rect">
            <a:avLst/>
          </a:prstGeom>
          <a:noFill/>
        </p:spPr>
        <p:txBody>
          <a:bodyPr wrap="square" rtlCol="0">
            <a:spAutoFit/>
          </a:bodyPr>
          <a:lstStyle/>
          <a:p>
            <a:r>
              <a:rPr lang="en-US" dirty="0" smtClean="0"/>
              <a:t>D</a:t>
            </a:r>
            <a:endParaRPr lang="en-US" dirty="0"/>
          </a:p>
        </p:txBody>
      </p:sp>
      <p:sp>
        <p:nvSpPr>
          <p:cNvPr id="20" name="TextBox 19"/>
          <p:cNvSpPr txBox="1"/>
          <p:nvPr/>
        </p:nvSpPr>
        <p:spPr>
          <a:xfrm>
            <a:off x="8458200" y="4038600"/>
            <a:ext cx="381000" cy="369332"/>
          </a:xfrm>
          <a:prstGeom prst="rect">
            <a:avLst/>
          </a:prstGeom>
          <a:noFill/>
        </p:spPr>
        <p:txBody>
          <a:bodyPr wrap="square" rtlCol="0">
            <a:spAutoFit/>
          </a:bodyPr>
          <a:lstStyle/>
          <a:p>
            <a:r>
              <a:rPr lang="en-US" dirty="0" smtClean="0"/>
              <a:t>C</a:t>
            </a:r>
            <a:endParaRPr lang="en-US" dirty="0"/>
          </a:p>
        </p:txBody>
      </p:sp>
      <p:sp>
        <p:nvSpPr>
          <p:cNvPr id="21" name="TextBox 20"/>
          <p:cNvSpPr txBox="1"/>
          <p:nvPr/>
        </p:nvSpPr>
        <p:spPr>
          <a:xfrm>
            <a:off x="7924800" y="3048000"/>
            <a:ext cx="381000" cy="369332"/>
          </a:xfrm>
          <a:prstGeom prst="rect">
            <a:avLst/>
          </a:prstGeom>
          <a:noFill/>
        </p:spPr>
        <p:txBody>
          <a:bodyPr wrap="square" rtlCol="0">
            <a:spAutoFit/>
          </a:bodyPr>
          <a:lstStyle/>
          <a:p>
            <a:r>
              <a:rPr lang="en-US" dirty="0" smtClean="0"/>
              <a:t>B</a:t>
            </a:r>
            <a:endParaRPr lang="en-US" dirty="0"/>
          </a:p>
        </p:txBody>
      </p:sp>
      <p:sp>
        <p:nvSpPr>
          <p:cNvPr id="22" name="TextBox 21"/>
          <p:cNvSpPr txBox="1"/>
          <p:nvPr/>
        </p:nvSpPr>
        <p:spPr>
          <a:xfrm>
            <a:off x="6553200" y="3048000"/>
            <a:ext cx="381000" cy="369332"/>
          </a:xfrm>
          <a:prstGeom prst="rect">
            <a:avLst/>
          </a:prstGeom>
          <a:noFill/>
        </p:spPr>
        <p:txBody>
          <a:bodyPr wrap="square" rtlCol="0">
            <a:spAutoFit/>
          </a:bodyPr>
          <a:lstStyle/>
          <a:p>
            <a:r>
              <a:rPr lang="en-US" dirty="0" smtClean="0"/>
              <a:t>A</a:t>
            </a:r>
            <a:endParaRPr lang="en-US" dirty="0"/>
          </a:p>
        </p:txBody>
      </p:sp>
      <p:cxnSp>
        <p:nvCxnSpPr>
          <p:cNvPr id="24" name="Straight Connector 23"/>
          <p:cNvCxnSpPr>
            <a:stCxn id="22" idx="2"/>
          </p:cNvCxnSpPr>
          <p:nvPr/>
        </p:nvCxnSpPr>
        <p:spPr>
          <a:xfrm rot="16200000" flipH="1">
            <a:off x="6490216" y="3670816"/>
            <a:ext cx="1764268" cy="125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20" idx="1"/>
          </p:cNvCxnSpPr>
          <p:nvPr/>
        </p:nvCxnSpPr>
        <p:spPr>
          <a:xfrm flipV="1">
            <a:off x="6324600" y="4223266"/>
            <a:ext cx="2133600" cy="43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18" idx="0"/>
          </p:cNvCxnSpPr>
          <p:nvPr/>
        </p:nvCxnSpPr>
        <p:spPr>
          <a:xfrm rot="5400000">
            <a:off x="6496050" y="3600450"/>
            <a:ext cx="1752600" cy="125730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nvGraphicFramePr>
        <p:xfrm>
          <a:off x="228600" y="5638800"/>
          <a:ext cx="8534400" cy="741680"/>
        </p:xfrm>
        <a:graphic>
          <a:graphicData uri="http://schemas.openxmlformats.org/drawingml/2006/table">
            <a:tbl>
              <a:tblPr firstRow="1" bandRow="1">
                <a:tableStyleId>{5C22544A-7EE6-4342-B048-85BDC9FD1C3A}</a:tableStyleId>
              </a:tblPr>
              <a:tblGrid>
                <a:gridCol w="1549592"/>
                <a:gridCol w="1887377"/>
                <a:gridCol w="1723560"/>
                <a:gridCol w="3373871"/>
              </a:tblGrid>
              <a:tr h="370840">
                <a:tc>
                  <a:txBody>
                    <a:bodyPr/>
                    <a:lstStyle/>
                    <a:p>
                      <a:r>
                        <a:rPr lang="en-US" dirty="0" smtClean="0"/>
                        <a:t>Vertices:</a:t>
                      </a:r>
                      <a:endParaRPr lang="en-US" dirty="0"/>
                    </a:p>
                  </a:txBody>
                  <a:tcPr/>
                </a:tc>
                <a:tc>
                  <a:txBody>
                    <a:bodyPr/>
                    <a:lstStyle/>
                    <a:p>
                      <a:r>
                        <a:rPr lang="en-US" dirty="0" smtClean="0"/>
                        <a:t>A, B, C</a:t>
                      </a:r>
                      <a:endParaRPr lang="en-US" dirty="0"/>
                    </a:p>
                  </a:txBody>
                  <a:tcPr/>
                </a:tc>
                <a:tc>
                  <a:txBody>
                    <a:bodyPr/>
                    <a:lstStyle/>
                    <a:p>
                      <a:r>
                        <a:rPr lang="en-US" dirty="0" smtClean="0"/>
                        <a:t>A, B, C, D</a:t>
                      </a:r>
                      <a:endParaRPr lang="en-US" dirty="0"/>
                    </a:p>
                  </a:txBody>
                  <a:tcPr/>
                </a:tc>
                <a:tc>
                  <a:txBody>
                    <a:bodyPr/>
                    <a:lstStyle/>
                    <a:p>
                      <a:r>
                        <a:rPr lang="en-US" dirty="0" smtClean="0"/>
                        <a:t>A, B, C, D, E, F</a:t>
                      </a:r>
                      <a:endParaRPr lang="en-US" dirty="0"/>
                    </a:p>
                  </a:txBody>
                  <a:tcPr/>
                </a:tc>
              </a:tr>
              <a:tr h="370840">
                <a:tc>
                  <a:txBody>
                    <a:bodyPr/>
                    <a:lstStyle/>
                    <a:p>
                      <a:r>
                        <a:rPr lang="en-US" dirty="0" smtClean="0"/>
                        <a:t>Edges:</a:t>
                      </a:r>
                      <a:endParaRPr lang="en-US" dirty="0"/>
                    </a:p>
                  </a:txBody>
                  <a:tcPr/>
                </a:tc>
                <a:tc>
                  <a:txBody>
                    <a:bodyPr/>
                    <a:lstStyle/>
                    <a:p>
                      <a:r>
                        <a:rPr lang="en-US" dirty="0" smtClean="0"/>
                        <a:t>AB, BC, AC</a:t>
                      </a:r>
                      <a:endParaRPr lang="en-US" dirty="0"/>
                    </a:p>
                  </a:txBody>
                  <a:tcPr/>
                </a:tc>
                <a:tc>
                  <a:txBody>
                    <a:bodyPr/>
                    <a:lstStyle/>
                    <a:p>
                      <a:r>
                        <a:rPr lang="en-US" dirty="0" smtClean="0"/>
                        <a:t>AB, AD</a:t>
                      </a:r>
                      <a:endParaRPr lang="en-US" dirty="0"/>
                    </a:p>
                  </a:txBody>
                  <a:tcPr/>
                </a:tc>
                <a:tc>
                  <a:txBody>
                    <a:bodyPr/>
                    <a:lstStyle/>
                    <a:p>
                      <a:r>
                        <a:rPr lang="en-US" dirty="0" smtClean="0"/>
                        <a:t>AB, BC,</a:t>
                      </a:r>
                      <a:r>
                        <a:rPr lang="en-US" baseline="0" dirty="0" smtClean="0"/>
                        <a:t> CD, DE, EF, FA, AD, BE, CF</a:t>
                      </a:r>
                      <a:endParaRPr lang="en-US"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dirty="0" smtClean="0"/>
              <a:t>Representations</a:t>
            </a:r>
          </a:p>
        </p:txBody>
      </p:sp>
      <p:sp>
        <p:nvSpPr>
          <p:cNvPr id="80899" name="Content Placeholder 2"/>
          <p:cNvSpPr>
            <a:spLocks noGrp="1"/>
          </p:cNvSpPr>
          <p:nvPr>
            <p:ph idx="1"/>
          </p:nvPr>
        </p:nvSpPr>
        <p:spPr/>
        <p:txBody>
          <a:bodyPr>
            <a:normAutofit lnSpcReduction="10000"/>
          </a:bodyPr>
          <a:lstStyle/>
          <a:p>
            <a:r>
              <a:rPr lang="en-US" sz="2800" smtClean="0"/>
              <a:t>Adjacency list</a:t>
            </a:r>
          </a:p>
          <a:p>
            <a:pPr lvl="1"/>
            <a:r>
              <a:rPr lang="en-US" sz="2400" smtClean="0"/>
              <a:t>For each vertex in the graph, we maintain a list (e.g. linked list or array list) of other vertices that are directly connected to this one</a:t>
            </a:r>
          </a:p>
          <a:p>
            <a:r>
              <a:rPr lang="en-US" sz="2800" smtClean="0"/>
              <a:t>Adjacency matrix  </a:t>
            </a:r>
            <a:r>
              <a:rPr lang="en-US" sz="2800" smtClean="0">
                <a:sym typeface="Wingdings" pitchFamily="2" charset="2"/>
              </a:rPr>
              <a:t></a:t>
            </a:r>
          </a:p>
          <a:p>
            <a:pPr lvl="1"/>
            <a:r>
              <a:rPr lang="en-US" sz="2400" smtClean="0">
                <a:sym typeface="Wingdings" pitchFamily="2" charset="2"/>
              </a:rPr>
              <a:t>A 2-d array</a:t>
            </a:r>
          </a:p>
          <a:p>
            <a:pPr lvl="1"/>
            <a:r>
              <a:rPr lang="en-US" sz="2400" smtClean="0">
                <a:sym typeface="Wingdings" pitchFamily="2" charset="2"/>
              </a:rPr>
              <a:t>The vertices are in some order, such as alphabetical order (A, B, C, …)</a:t>
            </a:r>
          </a:p>
          <a:p>
            <a:pPr lvl="1"/>
            <a:r>
              <a:rPr lang="en-US" sz="2400" smtClean="0">
                <a:sym typeface="Wingdings" pitchFamily="2" charset="2"/>
              </a:rPr>
              <a:t>The entry in row / column indicates whether there is an edge or not.  (1 or 0)</a:t>
            </a:r>
          </a:p>
          <a:p>
            <a:pPr lvl="1"/>
            <a:r>
              <a:rPr lang="en-US" sz="2400" smtClean="0">
                <a:sym typeface="Wingdings" pitchFamily="2" charset="2"/>
              </a:rPr>
              <a:t>Elegantly handles weighted and directed graphs.</a:t>
            </a:r>
            <a:endParaRPr lang="en-US" sz="2400" smtClean="0"/>
          </a:p>
        </p:txBody>
      </p:sp>
    </p:spTree>
    <p:extLst>
      <p:ext uri="{BB962C8B-B14F-4D97-AF65-F5344CB8AC3E}">
        <p14:creationId xmlns:p14="http://schemas.microsoft.com/office/powerpoint/2010/main" val="307376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a:t>
            </a:r>
            <a:r>
              <a:rPr lang="en-US" dirty="0" err="1" smtClean="0"/>
              <a:t>rep’n</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sz="2800" dirty="0" smtClean="0"/>
              <a:t>Inside the computer, a graph is usually represented as an </a:t>
            </a:r>
            <a:r>
              <a:rPr lang="en-US" sz="2800" dirty="0" smtClean="0">
                <a:solidFill>
                  <a:srgbClr val="FFFF00"/>
                </a:solidFill>
              </a:rPr>
              <a:t>adjacency matrix</a:t>
            </a:r>
            <a:r>
              <a:rPr lang="en-US" sz="2800" dirty="0" smtClean="0"/>
              <a:t>.</a:t>
            </a:r>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r>
              <a:rPr lang="en-US" sz="2800" dirty="0" smtClean="0"/>
              <a:t>To check, should be symmetric.</a:t>
            </a:r>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a:p>
        </p:txBody>
      </p:sp>
      <p:graphicFrame>
        <p:nvGraphicFramePr>
          <p:cNvPr id="4" name="Table 3"/>
          <p:cNvGraphicFramePr>
            <a:graphicFrameLocks noGrp="1"/>
          </p:cNvGraphicFramePr>
          <p:nvPr/>
        </p:nvGraphicFramePr>
        <p:xfrm>
          <a:off x="1524000" y="2667000"/>
          <a:ext cx="6095997" cy="333756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c>
                  <a:txBody>
                    <a:bodyPr/>
                    <a:lstStyle/>
                    <a:p>
                      <a:pPr algn="ctr"/>
                      <a:r>
                        <a:rPr lang="en-US" dirty="0" smtClean="0"/>
                        <a:t>E</a:t>
                      </a:r>
                      <a:endParaRPr lang="en-US" dirty="0"/>
                    </a:p>
                  </a:txBody>
                  <a:tcPr/>
                </a:tc>
                <a:tc>
                  <a:txBody>
                    <a:bodyPr/>
                    <a:lstStyle/>
                    <a:p>
                      <a:pPr algn="ctr"/>
                      <a:r>
                        <a:rPr lang="en-US" dirty="0" smtClean="0"/>
                        <a:t>F</a:t>
                      </a:r>
                      <a:endParaRPr lang="en-US" dirty="0"/>
                    </a:p>
                  </a:txBody>
                  <a:tcPr/>
                </a:tc>
                <a:tc>
                  <a:txBody>
                    <a:bodyPr/>
                    <a:lstStyle/>
                    <a:p>
                      <a:pPr algn="ctr"/>
                      <a:r>
                        <a:rPr lang="en-US" dirty="0" smtClean="0"/>
                        <a:t>G</a:t>
                      </a:r>
                      <a:endParaRPr lang="en-US" dirty="0"/>
                    </a:p>
                  </a:txBody>
                  <a:tcPr/>
                </a:tc>
                <a:tc>
                  <a:txBody>
                    <a:bodyPr/>
                    <a:lstStyle/>
                    <a:p>
                      <a:pPr algn="ctr"/>
                      <a:r>
                        <a:rPr lang="en-US" dirty="0" smtClean="0"/>
                        <a:t>H</a:t>
                      </a:r>
                      <a:endParaRPr lang="en-US" dirty="0"/>
                    </a:p>
                  </a:txBody>
                  <a:tcPr/>
                </a:tc>
              </a:tr>
              <a:tr h="370840">
                <a:tc>
                  <a:txBody>
                    <a:bodyPr/>
                    <a:lstStyle/>
                    <a:p>
                      <a:pPr algn="ctr"/>
                      <a:r>
                        <a:rPr lang="en-US" dirty="0" smtClean="0"/>
                        <a:t>A</a:t>
                      </a:r>
                      <a:endParaRPr lang="en-US" dirty="0"/>
                    </a:p>
                  </a:txBody>
                  <a:tcPr/>
                </a:tc>
                <a:tc>
                  <a:txBody>
                    <a:bodyPr/>
                    <a:lstStyle/>
                    <a:p>
                      <a:pPr algn="ct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r>
              <a:tr h="370840">
                <a:tc>
                  <a:txBody>
                    <a:bodyPr/>
                    <a:lstStyle/>
                    <a:p>
                      <a:pPr algn="ctr"/>
                      <a:r>
                        <a:rPr lang="en-US" dirty="0" smtClean="0"/>
                        <a:t>B</a:t>
                      </a:r>
                      <a:endParaRPr lang="en-US" dirty="0"/>
                    </a:p>
                  </a:txBody>
                  <a:tcPr/>
                </a:tc>
                <a:tc>
                  <a:txBody>
                    <a:bodyPr/>
                    <a:lstStyle/>
                    <a:p>
                      <a:pPr algn="ctr"/>
                      <a:r>
                        <a:rPr lang="en-US" dirty="0" smtClean="0"/>
                        <a:t>1</a:t>
                      </a:r>
                      <a:endParaRPr lang="en-US" dirty="0"/>
                    </a:p>
                  </a:txBody>
                  <a:tcPr/>
                </a:tc>
                <a:tc>
                  <a:txBody>
                    <a:bodyPr/>
                    <a:lstStyle/>
                    <a:p>
                      <a:pPr algn="ct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r>
              <a:tr h="370840">
                <a:tc>
                  <a:txBody>
                    <a:bodyPr/>
                    <a:lstStyle/>
                    <a:p>
                      <a:pPr algn="ctr"/>
                      <a:r>
                        <a:rPr lang="en-US" dirty="0" smtClean="0"/>
                        <a:t>C</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endParaRPr lang="en-US" dirty="0"/>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r>
              <a:tr h="370840">
                <a:tc>
                  <a:txBody>
                    <a:bodyPr/>
                    <a:lstStyle/>
                    <a:p>
                      <a:pPr algn="ctr"/>
                      <a:r>
                        <a:rPr lang="en-US" dirty="0" smtClean="0"/>
                        <a:t>D</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t>1</a:t>
                      </a:r>
                      <a:endParaRPr lang="en-US" dirty="0"/>
                    </a:p>
                  </a:txBody>
                  <a:tcPr/>
                </a:tc>
                <a:tc>
                  <a:txBody>
                    <a:bodyPr/>
                    <a:lstStyle/>
                    <a:p>
                      <a:pPr algn="ctr"/>
                      <a:endParaRPr lang="en-US" dirty="0"/>
                    </a:p>
                  </a:txBody>
                  <a:tcPr/>
                </a:tc>
                <a:tc>
                  <a:txBody>
                    <a:bodyPr/>
                    <a:lstStyle/>
                    <a:p>
                      <a:pPr algn="ctr"/>
                      <a:endParaRPr lang="en-US"/>
                    </a:p>
                  </a:txBody>
                  <a:tcPr/>
                </a:tc>
              </a:tr>
              <a:tr h="370840">
                <a:tc>
                  <a:txBody>
                    <a:bodyPr/>
                    <a:lstStyle/>
                    <a:p>
                      <a:pPr algn="ctr"/>
                      <a:r>
                        <a:rPr lang="en-US" dirty="0" smtClean="0"/>
                        <a:t>E</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F</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endParaRPr lang="en-US" dirty="0"/>
                    </a:p>
                  </a:txBody>
                  <a:tcPr/>
                </a:tc>
                <a:tc>
                  <a:txBody>
                    <a:bodyPr/>
                    <a:lstStyle/>
                    <a:p>
                      <a:pPr algn="ctr"/>
                      <a:r>
                        <a:rPr lang="en-US" dirty="0" smtClean="0"/>
                        <a:t>1</a:t>
                      </a:r>
                      <a:endParaRPr lang="en-US" dirty="0"/>
                    </a:p>
                  </a:txBody>
                  <a:tcPr/>
                </a:tc>
                <a:tc>
                  <a:txBody>
                    <a:bodyPr/>
                    <a:lstStyle/>
                    <a:p>
                      <a:pPr algn="ctr"/>
                      <a:endParaRPr lang="en-US" dirty="0"/>
                    </a:p>
                  </a:txBody>
                  <a:tcPr/>
                </a:tc>
              </a:tr>
              <a:tr h="370840">
                <a:tc>
                  <a:txBody>
                    <a:bodyPr/>
                    <a:lstStyle/>
                    <a:p>
                      <a:pPr algn="ctr"/>
                      <a:r>
                        <a:rPr lang="en-US" dirty="0" smtClean="0"/>
                        <a:t>G</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H</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t>1</a:t>
                      </a:r>
                      <a:endParaRPr lang="en-US" dirty="0"/>
                    </a:p>
                  </a:txBody>
                  <a:tcPr/>
                </a:tc>
                <a:tc>
                  <a:txBody>
                    <a:bodyPr/>
                    <a:lstStyle/>
                    <a:p>
                      <a:pPr algn="ctr"/>
                      <a:endParaRPr lang="en-US" dirty="0"/>
                    </a:p>
                  </a:txBody>
                  <a:tcPr/>
                </a:tc>
                <a:tc>
                  <a:txBody>
                    <a:bodyPr/>
                    <a:lstStyle/>
                    <a:p>
                      <a:pPr algn="ctr"/>
                      <a:r>
                        <a:rPr lang="en-US" dirty="0" smtClean="0"/>
                        <a:t>1</a:t>
                      </a:r>
                      <a:endParaRPr lang="en-US" dirty="0"/>
                    </a:p>
                  </a:txBody>
                  <a:tcPr/>
                </a:tc>
                <a:tc>
                  <a:txBody>
                    <a:bodyPr/>
                    <a:lstStyle/>
                    <a:p>
                      <a:pPr algn="ctr"/>
                      <a:endParaRPr lang="en-US"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 sequence</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sz="2800" dirty="0" smtClean="0"/>
              <a:t>Degree of vertex = # of edges incident to it</a:t>
            </a:r>
          </a:p>
          <a:p>
            <a:r>
              <a:rPr lang="en-US" sz="2800" dirty="0" smtClean="0"/>
              <a:t>Degree sequence:  list of all degrees</a:t>
            </a:r>
          </a:p>
          <a:p>
            <a:pPr lvl="1"/>
            <a:r>
              <a:rPr lang="en-US" sz="2400" dirty="0" smtClean="0"/>
              <a:t>For example, 2</a:t>
            </a:r>
            <a:r>
              <a:rPr lang="en-US" sz="2400" baseline="30000" dirty="0" smtClean="0"/>
              <a:t>nd</a:t>
            </a:r>
            <a:r>
              <a:rPr lang="en-US" sz="2400" dirty="0" smtClean="0"/>
              <a:t> graph on previous slide:  0, 1, 1, 2</a:t>
            </a:r>
          </a:p>
          <a:p>
            <a:r>
              <a:rPr lang="en-US" sz="2800" dirty="0" smtClean="0"/>
              <a:t>Tells a lot about a graph (though not everything)</a:t>
            </a:r>
          </a:p>
          <a:p>
            <a:r>
              <a:rPr lang="en-US" sz="2800" dirty="0" smtClean="0"/>
              <a:t># edges in graph = ½ (sum of degrees)</a:t>
            </a:r>
          </a:p>
          <a:p>
            <a:r>
              <a:rPr lang="en-US" sz="2800" dirty="0" smtClean="0"/>
              <a:t>Are these possible degree sequences?</a:t>
            </a:r>
          </a:p>
          <a:p>
            <a:pPr lvl="1"/>
            <a:r>
              <a:rPr lang="en-US" sz="2400" dirty="0" smtClean="0"/>
              <a:t>2, 3, 3, 4, 4, 5</a:t>
            </a:r>
          </a:p>
          <a:p>
            <a:pPr lvl="1"/>
            <a:r>
              <a:rPr lang="en-US" sz="2400" dirty="0" smtClean="0"/>
              <a:t>2, 3, 4, 4, 5</a:t>
            </a:r>
          </a:p>
          <a:p>
            <a:pPr lvl="1"/>
            <a:r>
              <a:rPr lang="en-US" sz="2400" dirty="0" smtClean="0"/>
              <a:t>5, 4, 3, 3, 3, 2</a:t>
            </a:r>
          </a:p>
          <a:p>
            <a:pPr lvl="1"/>
            <a:r>
              <a:rPr lang="en-US" sz="2400" dirty="0" smtClean="0"/>
              <a:t>4, 3, 3, 2, 2</a:t>
            </a:r>
          </a:p>
          <a:p>
            <a:pPr lvl="1"/>
            <a:r>
              <a:rPr lang="en-US" sz="2400" dirty="0" smtClean="0"/>
              <a:t>1, 1, 3, 3, 5, 5</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graphs</a:t>
            </a:r>
            <a:endParaRPr lang="en-US" dirty="0"/>
          </a:p>
        </p:txBody>
      </p:sp>
      <p:sp>
        <p:nvSpPr>
          <p:cNvPr id="3" name="Content Placeholder 2"/>
          <p:cNvSpPr>
            <a:spLocks noGrp="1"/>
          </p:cNvSpPr>
          <p:nvPr>
            <p:ph idx="1"/>
          </p:nvPr>
        </p:nvSpPr>
        <p:spPr/>
        <p:txBody>
          <a:bodyPr>
            <a:normAutofit/>
          </a:bodyPr>
          <a:lstStyle/>
          <a:p>
            <a:r>
              <a:rPr lang="en-US" sz="2800" dirty="0" smtClean="0"/>
              <a:t>Graph properties</a:t>
            </a:r>
          </a:p>
          <a:p>
            <a:pPr lvl="1"/>
            <a:r>
              <a:rPr lang="en-US" sz="2400" dirty="0" err="1" smtClean="0"/>
              <a:t>Bipartiteness</a:t>
            </a:r>
            <a:endParaRPr lang="en-US" sz="2400" dirty="0" smtClean="0"/>
          </a:p>
          <a:p>
            <a:pPr lvl="1"/>
            <a:r>
              <a:rPr lang="en-US" sz="2400" dirty="0" smtClean="0"/>
              <a:t>Isomorphic to another graph</a:t>
            </a:r>
          </a:p>
          <a:p>
            <a:pPr lvl="1"/>
            <a:r>
              <a:rPr lang="en-US" sz="2400" dirty="0" err="1" smtClean="0"/>
              <a:t>Pseudograph</a:t>
            </a:r>
            <a:r>
              <a:rPr lang="en-US" sz="2400" dirty="0" smtClean="0"/>
              <a:t>, </a:t>
            </a:r>
            <a:r>
              <a:rPr lang="en-US" sz="2400" dirty="0" err="1" smtClean="0"/>
              <a:t>multigraph</a:t>
            </a:r>
            <a:r>
              <a:rPr lang="en-US" sz="2400" dirty="0" smtClean="0"/>
              <a:t>, </a:t>
            </a:r>
            <a:r>
              <a:rPr lang="en-US" sz="2400" dirty="0" err="1" smtClean="0"/>
              <a:t>subgraph</a:t>
            </a:r>
            <a:endParaRPr lang="en-US" sz="2400" dirty="0" smtClean="0"/>
          </a:p>
          <a:p>
            <a:pPr lvl="1"/>
            <a:endParaRPr lang="en-US" sz="2400" dirty="0" smtClean="0"/>
          </a:p>
          <a:p>
            <a:r>
              <a:rPr lang="en-US" sz="2800" dirty="0" smtClean="0"/>
              <a:t>Path</a:t>
            </a:r>
          </a:p>
          <a:p>
            <a:r>
              <a:rPr lang="en-US" sz="2800" dirty="0" smtClean="0"/>
              <a:t>Cycle</a:t>
            </a:r>
            <a:endParaRPr lang="en-US" sz="2400" dirty="0" smtClean="0"/>
          </a:p>
          <a:p>
            <a:pPr lvl="1"/>
            <a:r>
              <a:rPr lang="en-US" sz="2400" dirty="0" smtClean="0"/>
              <a:t>Hamiltonian</a:t>
            </a:r>
          </a:p>
          <a:p>
            <a:pPr lvl="1"/>
            <a:r>
              <a:rPr lang="en-US" sz="2400" dirty="0" smtClean="0"/>
              <a:t>Euler</a:t>
            </a:r>
          </a:p>
          <a:p>
            <a:pPr lvl="1"/>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00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00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00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5135</TotalTime>
  <Words>3093</Words>
  <Application>Microsoft Office PowerPoint</Application>
  <PresentationFormat>On-screen Show (4:3)</PresentationFormat>
  <Paragraphs>622</Paragraphs>
  <Slides>47</Slides>
  <Notes>5</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Graphs and Trees</vt:lpstr>
      <vt:lpstr>Graph</vt:lpstr>
      <vt:lpstr>Graph</vt:lpstr>
      <vt:lpstr>Graph</vt:lpstr>
      <vt:lpstr>Definition &amp; examples</vt:lpstr>
      <vt:lpstr>Representations</vt:lpstr>
      <vt:lpstr>Internal rep’n</vt:lpstr>
      <vt:lpstr>Degree sequence</vt:lpstr>
      <vt:lpstr>Properties of graphs</vt:lpstr>
      <vt:lpstr>Bipartite</vt:lpstr>
      <vt:lpstr>Isomorphism</vt:lpstr>
      <vt:lpstr>Examples</vt:lpstr>
      <vt:lpstr>How many graphs…</vt:lpstr>
      <vt:lpstr>Subgraph</vt:lpstr>
      <vt:lpstr>Paths and Cycles</vt:lpstr>
      <vt:lpstr>Hamiltonian</vt:lpstr>
      <vt:lpstr>Euler</vt:lpstr>
      <vt:lpstr>Tree</vt:lpstr>
      <vt:lpstr>Tree</vt:lpstr>
      <vt:lpstr>Some tree applications</vt:lpstr>
      <vt:lpstr>Huffman code example</vt:lpstr>
      <vt:lpstr>How to create code </vt:lpstr>
      <vt:lpstr>Fun with trees</vt:lpstr>
      <vt:lpstr>Binary search tree</vt:lpstr>
      <vt:lpstr>Traversing a tree</vt:lpstr>
      <vt:lpstr>Example</vt:lpstr>
      <vt:lpstr>Expression as tree</vt:lpstr>
      <vt:lpstr>Tree &amp; traversal</vt:lpstr>
      <vt:lpstr>Other graph types</vt:lpstr>
      <vt:lpstr>Directed graph</vt:lpstr>
      <vt:lpstr>Where are the loops?</vt:lpstr>
      <vt:lpstr>Finding loops</vt:lpstr>
      <vt:lpstr>Example</vt:lpstr>
      <vt:lpstr>Example</vt:lpstr>
      <vt:lpstr>Aha!  A loop</vt:lpstr>
      <vt:lpstr>Weighted graph</vt:lpstr>
      <vt:lpstr>Adjacency matrix</vt:lpstr>
      <vt:lpstr>Dijkstra’s algorithm</vt:lpstr>
      <vt:lpstr>PowerPoint Presentation</vt:lpstr>
      <vt:lpstr>PowerPoint Presentation</vt:lpstr>
      <vt:lpstr>PowerPoint Presentation</vt:lpstr>
      <vt:lpstr>PowerPoint Presentation</vt:lpstr>
      <vt:lpstr>Graph applications</vt:lpstr>
      <vt:lpstr>Shortest Paths</vt:lpstr>
      <vt:lpstr>PowerPoint Presentation</vt:lpstr>
      <vt:lpstr>Min spanning tree</vt:lpstr>
      <vt:lpstr>How to make one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
  <cp:lastModifiedBy>CS Dept</cp:lastModifiedBy>
  <cp:revision>190</cp:revision>
  <dcterms:created xsi:type="dcterms:W3CDTF">2006-08-16T00:00:00Z</dcterms:created>
  <dcterms:modified xsi:type="dcterms:W3CDTF">2014-12-08T17:49:17Z</dcterms:modified>
</cp:coreProperties>
</file>