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65" r:id="rId5"/>
    <p:sldId id="403" r:id="rId6"/>
    <p:sldId id="433" r:id="rId7"/>
    <p:sldId id="430" r:id="rId8"/>
    <p:sldId id="434" r:id="rId9"/>
    <p:sldId id="431" r:id="rId10"/>
    <p:sldId id="4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3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112"/>
            <a:ext cx="9144000" cy="1678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(Brief) Matrix Addition and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1086" y="1506354"/>
            <a:ext cx="9796914" cy="50773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solidFill>
                  <a:srgbClr val="000000"/>
                </a:solidFill>
              </a:rPr>
              <a:t>Matrix – a rectangular array of </a:t>
            </a:r>
            <a:r>
              <a:rPr lang="en-US" altLang="en-US" sz="3600" dirty="0" smtClean="0">
                <a:solidFill>
                  <a:srgbClr val="000000"/>
                </a:solidFill>
              </a:rPr>
              <a:t>values</a:t>
            </a:r>
            <a:endParaRPr lang="en-US" altLang="en-US" sz="3600" dirty="0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81400" y="2881163"/>
            <a:ext cx="3657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altLang="en-US"/>
              <a:t> 	4	5	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		7	8	10	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524000" y="2957364"/>
            <a:ext cx="121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Row </a:t>
            </a:r>
            <a:r>
              <a:rPr lang="en-US" altLang="en-US" dirty="0" smtClean="0"/>
              <a:t>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Row </a:t>
            </a:r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424636" y="41765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Albertus (W1)" pitchFamily="34" charset="0"/>
              </a:rPr>
              <a:t>Column</a:t>
            </a:r>
            <a:r>
              <a:rPr lang="en-US" altLang="en-US" dirty="0" smtClean="0"/>
              <a:t> 0</a:t>
            </a:r>
            <a:endParaRPr lang="en-US" altLang="en-US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339036" y="41765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lbertus (W1)" pitchFamily="34" charset="0"/>
              </a:rPr>
              <a:t>Column</a:t>
            </a:r>
            <a:r>
              <a:rPr lang="en-US" altLang="en-US" dirty="0"/>
              <a:t> 1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253436" y="41765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lbertus (W1)" pitchFamily="34" charset="0"/>
              </a:rPr>
              <a:t>Column</a:t>
            </a:r>
            <a:r>
              <a:rPr lang="en-US" altLang="en-US" dirty="0"/>
              <a:t> </a:t>
            </a:r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320236" y="41765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lbertus (W1)" pitchFamily="34" charset="0"/>
              </a:rPr>
              <a:t>Column</a:t>
            </a:r>
            <a:r>
              <a:rPr lang="en-US" altLang="en-US" dirty="0"/>
              <a:t> </a:t>
            </a:r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315200" y="3262164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This is a 2 x 4 matrix.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377636" y="39479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lbertus (W1)" pitchFamily="34" charset="0"/>
              </a:rPr>
              <a:t>Rows</a:t>
            </a:r>
            <a:endParaRPr lang="en-US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063436" y="3947964"/>
            <a:ext cx="61555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lbertus (W1)" pitchFamily="34" charset="0"/>
              </a:rPr>
              <a:t>Columns</a:t>
            </a:r>
          </a:p>
        </p:txBody>
      </p:sp>
      <p:sp>
        <p:nvSpPr>
          <p:cNvPr id="3085" name="AutoShape 15"/>
          <p:cNvSpPr>
            <a:spLocks/>
          </p:cNvSpPr>
          <p:nvPr/>
        </p:nvSpPr>
        <p:spPr bwMode="auto">
          <a:xfrm>
            <a:off x="6858000" y="2881163"/>
            <a:ext cx="76200" cy="1143000"/>
          </a:xfrm>
          <a:prstGeom prst="rightBracket">
            <a:avLst>
              <a:gd name="adj" fmla="val 125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6" name="AutoShape 16"/>
          <p:cNvSpPr>
            <a:spLocks/>
          </p:cNvSpPr>
          <p:nvPr/>
        </p:nvSpPr>
        <p:spPr bwMode="auto">
          <a:xfrm>
            <a:off x="3352800" y="2881163"/>
            <a:ext cx="76200" cy="1143000"/>
          </a:xfrm>
          <a:prstGeom prst="leftBracket">
            <a:avLst>
              <a:gd name="adj" fmla="val 125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59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Construction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387" y="1402661"/>
            <a:ext cx="10606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Matrix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_rows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number of rows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_columns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number of columns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_data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 M-by-N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(rows x columns) array</a:t>
            </a:r>
            <a:endParaRPr lang="en-US" sz="2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create M-by-N matrix of 0's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Matrix(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_rows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rows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_columns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_data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_rows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_columns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5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408496" y="167918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  			</a:t>
            </a:r>
            <a:r>
              <a:rPr lang="en-US" sz="2400" dirty="0" err="1"/>
              <a:t>Vins</a:t>
            </a:r>
            <a:r>
              <a:rPr lang="en-US" sz="2400" dirty="0"/>
              <a:t>		</a:t>
            </a:r>
            <a:r>
              <a:rPr lang="en-US" sz="2400" dirty="0" err="1"/>
              <a:t>Tonis</a:t>
            </a:r>
            <a:r>
              <a:rPr lang="en-US" sz="2400" dirty="0"/>
              <a:t>		</a:t>
            </a:r>
            <a:r>
              <a:rPr lang="en-US" sz="2400" dirty="0" err="1"/>
              <a:t>Sals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	</a:t>
            </a:r>
            <a:r>
              <a:rPr lang="en-US" sz="2400" dirty="0" smtClean="0"/>
              <a:t> Pizza</a:t>
            </a:r>
            <a:r>
              <a:rPr lang="en-US" sz="2400" dirty="0"/>
              <a:t>		$10.10	</a:t>
            </a:r>
            <a:r>
              <a:rPr lang="en-US" sz="2400" dirty="0" smtClean="0"/>
              <a:t>	$</a:t>
            </a:r>
            <a:r>
              <a:rPr lang="en-US" sz="2400" dirty="0"/>
              <a:t>10.86	</a:t>
            </a:r>
            <a:r>
              <a:rPr lang="en-US" sz="2400" dirty="0" smtClean="0"/>
              <a:t>	$</a:t>
            </a:r>
            <a:r>
              <a:rPr lang="en-US" sz="2400" dirty="0"/>
              <a:t>10.65</a:t>
            </a:r>
          </a:p>
          <a:p>
            <a:pPr algn="ctr">
              <a:defRPr/>
            </a:pPr>
            <a:r>
              <a:rPr lang="en-US" sz="2400" dirty="0"/>
              <a:t>A = </a:t>
            </a:r>
            <a:r>
              <a:rPr lang="en-US" sz="2400" dirty="0" smtClean="0"/>
              <a:t>	Drinks</a:t>
            </a:r>
            <a:r>
              <a:rPr lang="en-US" sz="2400" dirty="0"/>
              <a:t>	</a:t>
            </a:r>
            <a:r>
              <a:rPr lang="en-US" sz="2400" dirty="0" smtClean="0"/>
              <a:t>	$</a:t>
            </a:r>
            <a:r>
              <a:rPr lang="en-US" sz="2400" dirty="0"/>
              <a:t>1.09		$0.89		$1.05</a:t>
            </a:r>
          </a:p>
          <a:p>
            <a:pPr algn="ctr">
              <a:defRPr/>
            </a:pPr>
            <a:r>
              <a:rPr lang="en-US" sz="2400" dirty="0"/>
              <a:t>	Salad		$3.69		$3.89		$</a:t>
            </a:r>
            <a:r>
              <a:rPr lang="en-US" sz="2400" dirty="0" smtClean="0"/>
              <a:t>3.85</a:t>
            </a:r>
            <a:endParaRPr lang="en-US" sz="2400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260332" y="433538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Consolas" panose="020B0609020204030204" pitchFamily="49" charset="0"/>
              </a:rPr>
              <a:t>A[1][2] </a:t>
            </a:r>
            <a:r>
              <a:rPr lang="en-US" altLang="en-US" dirty="0"/>
              <a:t>says the price of a pizza at </a:t>
            </a:r>
            <a:r>
              <a:rPr lang="en-US" altLang="en-US" dirty="0" err="1"/>
              <a:t>Tonis</a:t>
            </a:r>
            <a:r>
              <a:rPr lang="en-US" altLang="en-US" dirty="0"/>
              <a:t> is $10.86</a:t>
            </a:r>
            <a:endParaRPr lang="en-US" altLang="en-US" baseline="-25000" dirty="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260332" y="479258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Consolas" panose="020B0609020204030204" pitchFamily="49" charset="0"/>
              </a:rPr>
              <a:t>A[2][1] </a:t>
            </a:r>
            <a:r>
              <a:rPr lang="en-US" altLang="en-US" dirty="0" smtClean="0"/>
              <a:t>says </a:t>
            </a:r>
            <a:r>
              <a:rPr lang="en-US" altLang="en-US" dirty="0"/>
              <a:t>the price of drinks at </a:t>
            </a:r>
            <a:r>
              <a:rPr lang="en-US" altLang="en-US" dirty="0" err="1"/>
              <a:t>Vins</a:t>
            </a:r>
            <a:r>
              <a:rPr lang="en-US" altLang="en-US" dirty="0"/>
              <a:t> is $1.09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260332" y="5206466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Consolas" panose="020B0609020204030204" pitchFamily="49" charset="0"/>
              </a:rPr>
              <a:t>A[3][2] </a:t>
            </a:r>
            <a:r>
              <a:rPr lang="en-US" altLang="en-US" dirty="0"/>
              <a:t>says the price of salad at </a:t>
            </a:r>
            <a:r>
              <a:rPr lang="en-US" altLang="en-US" dirty="0" err="1"/>
              <a:t>Tonis</a:t>
            </a:r>
            <a:r>
              <a:rPr lang="en-US" altLang="en-US" dirty="0"/>
              <a:t> is $3.89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Element Access</a:t>
            </a:r>
          </a:p>
        </p:txBody>
      </p:sp>
    </p:spTree>
    <p:extLst>
      <p:ext uri="{BB962C8B-B14F-4D97-AF65-F5344CB8AC3E}">
        <p14:creationId xmlns:p14="http://schemas.microsoft.com/office/powerpoint/2010/main" val="17240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1" grpId="0"/>
      <p:bldP spid="47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9" y="952901"/>
            <a:ext cx="11319458" cy="580002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</a:rPr>
              <a:t>Only matrices with the same </a:t>
            </a:r>
            <a:r>
              <a:rPr lang="en-US" altLang="en-US" dirty="0" smtClean="0">
                <a:solidFill>
                  <a:srgbClr val="000000"/>
                </a:solidFill>
                <a:effectLst/>
              </a:rPr>
              <a:t>dimensions can be added or </a:t>
            </a:r>
            <a:r>
              <a:rPr lang="en-US" altLang="en-US" dirty="0" smtClean="0">
                <a:solidFill>
                  <a:srgbClr val="000000"/>
                </a:solidFill>
                <a:effectLst/>
              </a:rPr>
              <a:t>subtracted.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</a:rPr>
              <a:t>Add or subtract element-wise: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alt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:= A[</a:t>
            </a:r>
            <a:r>
              <a:rPr lang="en-US" alt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+ B[</a:t>
            </a:r>
            <a:r>
              <a:rPr lang="en-US" alt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</a:t>
            </a:r>
            <a:endParaRPr lang="en-US" altLang="en-US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182529" y="3570973"/>
            <a:ext cx="3276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2	3	4	-5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-6	7	8	9</a:t>
            </a:r>
            <a:r>
              <a:rPr lang="en-US" altLang="en-US"/>
              <a:t>  			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2030129" y="3647173"/>
            <a:ext cx="1447800" cy="10668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3935129" y="3647173"/>
            <a:ext cx="1447800" cy="10668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477929" y="3951974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+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5535329" y="3951974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=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6221129" y="3570974"/>
            <a:ext cx="3200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2 + 4		3 + -5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-6 + 8		7 + 9</a:t>
            </a:r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>
            <a:off x="6068729" y="3570973"/>
            <a:ext cx="3200400" cy="10668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6221129" y="4866373"/>
            <a:ext cx="3962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6	-2		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2	16	</a:t>
            </a:r>
            <a:r>
              <a:rPr lang="en-US" altLang="en-US" dirty="0"/>
              <a:t>			</a:t>
            </a:r>
          </a:p>
        </p:txBody>
      </p:sp>
      <p:sp>
        <p:nvSpPr>
          <p:cNvPr id="6155" name="AutoShape 12"/>
          <p:cNvSpPr>
            <a:spLocks noChangeArrowheads="1"/>
          </p:cNvSpPr>
          <p:nvPr/>
        </p:nvSpPr>
        <p:spPr bwMode="auto">
          <a:xfrm>
            <a:off x="6068729" y="4866373"/>
            <a:ext cx="1828800" cy="12954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5535329" y="5171174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=</a:t>
            </a:r>
          </a:p>
        </p:txBody>
      </p:sp>
      <p:sp>
        <p:nvSpPr>
          <p:cNvPr id="13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Adding / Subtracting Matrices</a:t>
            </a:r>
          </a:p>
        </p:txBody>
      </p:sp>
    </p:spTree>
    <p:extLst>
      <p:ext uri="{BB962C8B-B14F-4D97-AF65-F5344CB8AC3E}">
        <p14:creationId xmlns:p14="http://schemas.microsoft.com/office/powerpoint/2010/main" val="31851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272" y="1156669"/>
            <a:ext cx="10564528" cy="5143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Input: </a:t>
            </a:r>
            <a:r>
              <a:rPr lang="en-US" altLang="en-US" dirty="0" err="1" smtClean="0">
                <a:solidFill>
                  <a:srgbClr val="00B0F0"/>
                </a:solidFill>
              </a:rPr>
              <a:t>A</a:t>
            </a:r>
            <a:r>
              <a:rPr lang="en-US" altLang="en-US" baseline="-25000" dirty="0" err="1" smtClean="0"/>
              <a:t>x,n</a:t>
            </a:r>
            <a:r>
              <a:rPr lang="en-US" altLang="en-US" dirty="0" smtClean="0"/>
              <a:t> , </a:t>
            </a:r>
            <a:r>
              <a:rPr lang="en-US" altLang="en-US" dirty="0" err="1" smtClean="0">
                <a:solidFill>
                  <a:srgbClr val="00B050"/>
                </a:solidFill>
              </a:rPr>
              <a:t>B</a:t>
            </a:r>
            <a:r>
              <a:rPr lang="en-US" altLang="en-US" baseline="-25000" dirty="0" err="1" smtClean="0"/>
              <a:t>n,y</a:t>
            </a:r>
            <a:endParaRPr lang="en-US" altLang="en-US" baseline="-25000" dirty="0" smtClean="0"/>
          </a:p>
          <a:p>
            <a:pPr marL="0" indent="0">
              <a:buNone/>
            </a:pPr>
            <a:r>
              <a:rPr lang="en-US" altLang="en-US" dirty="0" smtClean="0"/>
              <a:t>Output: </a:t>
            </a:r>
            <a:r>
              <a:rPr lang="en-US" altLang="en-US" dirty="0" err="1" smtClean="0">
                <a:solidFill>
                  <a:srgbClr val="7030A0"/>
                </a:solidFill>
              </a:rPr>
              <a:t>C</a:t>
            </a:r>
            <a:r>
              <a:rPr lang="en-US" altLang="en-US" baseline="-25000" dirty="0" err="1" smtClean="0"/>
              <a:t>x,y</a:t>
            </a:r>
            <a:endParaRPr lang="en-US" altLang="en-US" baseline="-250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If number of columns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00B0F0"/>
                </a:solidFill>
              </a:rPr>
              <a:t>A</a:t>
            </a:r>
            <a:r>
              <a:rPr lang="en-US" altLang="en-US" dirty="0" smtClean="0"/>
              <a:t> </a:t>
            </a:r>
            <a:r>
              <a:rPr lang="en-US" altLang="en-US" dirty="0">
                <a:sym typeface="Euclid Symbol" pitchFamily="18" charset="2"/>
              </a:rPr>
              <a:t> </a:t>
            </a:r>
            <a:r>
              <a:rPr lang="en-US" altLang="en-US" dirty="0" smtClean="0">
                <a:sym typeface="Euclid Symbol" pitchFamily="18" charset="2"/>
              </a:rPr>
              <a:t>number of rows </a:t>
            </a:r>
            <a:r>
              <a:rPr lang="en-US" altLang="en-US" dirty="0">
                <a:sym typeface="Euclid Symbol" pitchFamily="18" charset="2"/>
              </a:rPr>
              <a:t>in </a:t>
            </a:r>
            <a:r>
              <a:rPr lang="en-US" altLang="en-US" dirty="0">
                <a:solidFill>
                  <a:srgbClr val="00B050"/>
                </a:solidFill>
              </a:rPr>
              <a:t>B</a:t>
            </a:r>
            <a:r>
              <a:rPr lang="en-US" altLang="en-US" dirty="0" smtClean="0">
                <a:sym typeface="Euclid Symbol" pitchFamily="18" charset="2"/>
              </a:rPr>
              <a:t>, terminate.</a:t>
            </a:r>
            <a:endParaRPr lang="en-US" altLang="en-US" dirty="0">
              <a:sym typeface="Euclid 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sym typeface="Euclid 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Euclid Symbol" pitchFamily="18" charset="2"/>
              </a:rPr>
              <a:t>For </a:t>
            </a:r>
            <a:r>
              <a:rPr lang="en-US" altLang="en-US" dirty="0">
                <a:sym typeface="Euclid Symbol" pitchFamily="18" charset="2"/>
              </a:rPr>
              <a:t>each row </a:t>
            </a:r>
            <a:r>
              <a:rPr lang="en-US" altLang="en-US" dirty="0" smtClean="0">
                <a:solidFill>
                  <a:srgbClr val="00B0F0"/>
                </a:solidFill>
              </a:rPr>
              <a:t>a</a:t>
            </a:r>
            <a:r>
              <a:rPr lang="en-US" altLang="en-US" dirty="0" smtClean="0">
                <a:sym typeface="Euclid Symbol" pitchFamily="18" charset="2"/>
              </a:rPr>
              <a:t> </a:t>
            </a:r>
            <a:r>
              <a:rPr lang="en-US" altLang="en-US" dirty="0">
                <a:sym typeface="Euclid Symbol" pitchFamily="18" charset="2"/>
              </a:rPr>
              <a:t>in </a:t>
            </a:r>
            <a:r>
              <a:rPr lang="en-US" altLang="en-US" dirty="0" smtClean="0">
                <a:solidFill>
                  <a:srgbClr val="00B0F0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  <a:latin typeface="Courier New" panose="02070309020205020404" pitchFamily="49" charset="0"/>
                <a:sym typeface="Euclid Symbol" pitchFamily="18" charset="2"/>
              </a:rPr>
              <a:t/>
            </a:r>
            <a:br>
              <a:rPr lang="en-US" altLang="en-US" b="1" dirty="0">
                <a:solidFill>
                  <a:srgbClr val="CC3399"/>
                </a:solidFill>
                <a:latin typeface="Courier New" panose="02070309020205020404" pitchFamily="49" charset="0"/>
                <a:sym typeface="Euclid Symbol" pitchFamily="18" charset="2"/>
              </a:rPr>
            </a:br>
            <a:r>
              <a:rPr lang="en-US" altLang="en-US" dirty="0">
                <a:sym typeface="Euclid Symbol" pitchFamily="18" charset="2"/>
              </a:rPr>
              <a:t>   For each column </a:t>
            </a:r>
            <a:r>
              <a:rPr lang="en-US" altLang="en-US" dirty="0" smtClean="0">
                <a:solidFill>
                  <a:srgbClr val="00B050"/>
                </a:solidFill>
              </a:rPr>
              <a:t>b</a:t>
            </a:r>
            <a:r>
              <a:rPr lang="en-US" altLang="en-US" dirty="0" smtClean="0">
                <a:sym typeface="Euclid Symbol" pitchFamily="18" charset="2"/>
              </a:rPr>
              <a:t> </a:t>
            </a:r>
            <a:r>
              <a:rPr lang="en-US" altLang="en-US" dirty="0">
                <a:sym typeface="Euclid Symbol" pitchFamily="18" charset="2"/>
              </a:rPr>
              <a:t>in </a:t>
            </a:r>
            <a:r>
              <a:rPr lang="en-US" altLang="en-US" dirty="0">
                <a:solidFill>
                  <a:srgbClr val="00B050"/>
                </a:solidFill>
              </a:rPr>
              <a:t>B</a:t>
            </a:r>
            <a:endParaRPr lang="en-US" altLang="en-US" dirty="0">
              <a:solidFill>
                <a:srgbClr val="CC3399"/>
              </a:solidFill>
              <a:latin typeface="Courier New" panose="02070309020205020404" pitchFamily="49" charset="0"/>
              <a:sym typeface="Euclid Symbol" pitchFamily="18" charset="2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sum:=0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  <a:sym typeface="Euclid Symbol" pitchFamily="18" charset="2"/>
            </a:endParaRPr>
          </a:p>
          <a:p>
            <a:pPr marL="457200" lvl="1" indent="0">
              <a:buNone/>
            </a:pPr>
            <a:r>
              <a:rPr lang="en-US" altLang="en-US" sz="2800" dirty="0">
                <a:cs typeface="Times New Roman" panose="02020603050405020304" pitchFamily="18" charset="0"/>
                <a:sym typeface="Euclid Symbol" pitchFamily="18" charset="2"/>
              </a:rPr>
              <a:t>for each </a:t>
            </a:r>
            <a:r>
              <a:rPr lang="en-US" altLang="en-US" sz="2800" dirty="0" smtClean="0">
                <a:cs typeface="Times New Roman" panose="02020603050405020304" pitchFamily="18" charset="0"/>
                <a:sym typeface="Euclid Symbol" pitchFamily="18" charset="2"/>
              </a:rPr>
              <a:t>element in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 </a:t>
            </a:r>
            <a:r>
              <a:rPr lang="en-US" altLang="en-US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800" dirty="0" smtClean="0">
                <a:latin typeface="Consolas" panose="020B0609020204030204" pitchFamily="49" charset="0"/>
              </a:rPr>
              <a:t>[</a:t>
            </a:r>
            <a:r>
              <a:rPr lang="en-US" altLang="en-US" sz="2800" dirty="0">
                <a:solidFill>
                  <a:srgbClr val="00B0F0"/>
                </a:solidFill>
              </a:rPr>
              <a:t>a</a:t>
            </a:r>
            <a:r>
              <a:rPr lang="en-US" altLang="en-US" sz="2800" dirty="0" smtClean="0">
                <a:latin typeface="Consolas" panose="020B0609020204030204" pitchFamily="49" charset="0"/>
              </a:rPr>
              <a:t>]</a:t>
            </a:r>
            <a:r>
              <a:rPr lang="en-US" altLang="en-US" sz="2800" dirty="0" smtClean="0"/>
              <a:t>,</a:t>
            </a:r>
            <a:r>
              <a:rPr lang="en-US" altLang="en-US" sz="2800" dirty="0" smtClean="0">
                <a:latin typeface="Consolas" panose="020B0609020204030204" pitchFamily="49" charset="0"/>
              </a:rPr>
              <a:t> sum += </a:t>
            </a:r>
            <a:r>
              <a:rPr lang="en-US" altLang="en-US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[</a:t>
            </a:r>
            <a:r>
              <a:rPr lang="en-US" altLang="en-US" sz="2800" dirty="0">
                <a:solidFill>
                  <a:srgbClr val="00B0F0"/>
                </a:solidFill>
              </a:rPr>
              <a:t>a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][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k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] *</a:t>
            </a:r>
            <a:r>
              <a:rPr lang="en-US" altLang="en-US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[k][</a:t>
            </a:r>
            <a:r>
              <a:rPr lang="en-US" altLang="en-US" sz="2800" dirty="0">
                <a:solidFill>
                  <a:srgbClr val="00B050"/>
                </a:solidFill>
              </a:rPr>
              <a:t>b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]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  <a:sym typeface="Euclid Symbol" pitchFamily="18" charset="2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C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[</a:t>
            </a:r>
            <a:r>
              <a:rPr lang="en-US" altLang="en-US" sz="2800" dirty="0">
                <a:solidFill>
                  <a:srgbClr val="00B0F0"/>
                </a:solidFill>
              </a:rPr>
              <a:t>a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][</a:t>
            </a:r>
            <a:r>
              <a:rPr lang="en-US" altLang="en-US" sz="2800" dirty="0">
                <a:solidFill>
                  <a:srgbClr val="00B050"/>
                </a:solidFill>
              </a:rPr>
              <a:t>b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  <a:sym typeface="Euclid Symbol" pitchFamily="18" charset="2"/>
              </a:rPr>
              <a:t>] := sum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  <a:sym typeface="Euclid Symbol" pitchFamily="18" charset="2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Matrix Multiplication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862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555365" y="2930179"/>
            <a:ext cx="150314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Consolas" panose="020B0609020204030204" pitchFamily="49" charset="0"/>
              </a:rPr>
              <a:t>A </a:t>
            </a:r>
            <a:r>
              <a:rPr lang="en-US" altLang="en-US" dirty="0">
                <a:latin typeface="Consolas" panose="020B0609020204030204" pitchFamily="49" charset="0"/>
              </a:rPr>
              <a:t>x </a:t>
            </a:r>
            <a:r>
              <a:rPr lang="en-US" altLang="en-US" dirty="0" smtClean="0">
                <a:latin typeface="Consolas" panose="020B0609020204030204" pitchFamily="49" charset="0"/>
              </a:rPr>
              <a:t>B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862011" y="3889855"/>
            <a:ext cx="457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6785811" y="396605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7395411" y="396605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80811" y="3889855"/>
            <a:ext cx="1524000" cy="1169551"/>
            <a:chOff x="3661610" y="4647308"/>
            <a:chExt cx="1524000" cy="1169551"/>
          </a:xfrm>
        </p:grpSpPr>
        <p:sp>
          <p:nvSpPr>
            <p:cNvPr id="11270" name="Text Box 7"/>
            <p:cNvSpPr txBox="1">
              <a:spLocks noChangeArrowheads="1"/>
            </p:cNvSpPr>
            <p:nvPr/>
          </p:nvSpPr>
          <p:spPr bwMode="auto">
            <a:xfrm>
              <a:off x="3814010" y="4647308"/>
              <a:ext cx="1295400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FF0000"/>
                  </a:solidFill>
                </a:rPr>
                <a:t>4   5   8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7030A0"/>
                  </a:solidFill>
                </a:rPr>
                <a:t>-1  4   6   </a:t>
              </a:r>
              <a:endParaRPr lang="en-US" alt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1277" name="Group 28"/>
            <p:cNvGrpSpPr>
              <a:grpSpLocks/>
            </p:cNvGrpSpPr>
            <p:nvPr/>
          </p:nvGrpSpPr>
          <p:grpSpPr bwMode="auto">
            <a:xfrm>
              <a:off x="3661610" y="4723506"/>
              <a:ext cx="243556" cy="1017963"/>
              <a:chOff x="528" y="2736"/>
              <a:chExt cx="48" cy="240"/>
            </a:xfrm>
          </p:grpSpPr>
          <p:sp>
            <p:nvSpPr>
              <p:cNvPr id="11309" name="Line 10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0" name="Line 16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1" name="Line 1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8" name="Group 29"/>
            <p:cNvGrpSpPr>
              <a:grpSpLocks/>
            </p:cNvGrpSpPr>
            <p:nvPr/>
          </p:nvGrpSpPr>
          <p:grpSpPr bwMode="auto">
            <a:xfrm>
              <a:off x="4819521" y="4723507"/>
              <a:ext cx="366089" cy="1017962"/>
              <a:chOff x="1392" y="2736"/>
              <a:chExt cx="96" cy="240"/>
            </a:xfrm>
          </p:grpSpPr>
          <p:sp>
            <p:nvSpPr>
              <p:cNvPr id="11306" name="Line 11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7" name="Line 18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8" name="Line 19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9" name="Line 20"/>
          <p:cNvSpPr>
            <a:spLocks noChangeShapeType="1"/>
          </p:cNvSpPr>
          <p:nvPr/>
        </p:nvSpPr>
        <p:spPr bwMode="auto">
          <a:xfrm>
            <a:off x="7243011" y="56424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21"/>
          <p:cNvSpPr>
            <a:spLocks noChangeShapeType="1"/>
          </p:cNvSpPr>
          <p:nvPr/>
        </p:nvSpPr>
        <p:spPr bwMode="auto">
          <a:xfrm>
            <a:off x="6785811" y="56424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2"/>
          <p:cNvSpPr>
            <a:spLocks noChangeShapeType="1"/>
          </p:cNvSpPr>
          <p:nvPr/>
        </p:nvSpPr>
        <p:spPr bwMode="auto">
          <a:xfrm>
            <a:off x="6785811" y="39660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23"/>
          <p:cNvSpPr>
            <a:spLocks noChangeShapeType="1"/>
          </p:cNvSpPr>
          <p:nvPr/>
        </p:nvSpPr>
        <p:spPr bwMode="auto">
          <a:xfrm>
            <a:off x="7243011" y="39660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51307" y="1099420"/>
            <a:ext cx="1447800" cy="1801813"/>
            <a:chOff x="6324600" y="1828801"/>
            <a:chExt cx="1447800" cy="1801813"/>
          </a:xfrm>
        </p:grpSpPr>
        <p:sp>
          <p:nvSpPr>
            <p:cNvPr id="11268" name="Text Box 5"/>
            <p:cNvSpPr txBox="1">
              <a:spLocks noChangeArrowheads="1"/>
            </p:cNvSpPr>
            <p:nvPr/>
          </p:nvSpPr>
          <p:spPr bwMode="auto">
            <a:xfrm>
              <a:off x="6324600" y="1828801"/>
              <a:ext cx="1447800" cy="180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Consolas" panose="020B0609020204030204" pitchFamily="49" charset="0"/>
                </a:rPr>
                <a:t>B</a:t>
              </a:r>
              <a:r>
                <a:rPr lang="en-US" altLang="en-US" dirty="0"/>
                <a:t> =    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	6</a:t>
              </a:r>
            </a:p>
            <a:p>
              <a:pPr lvl="2">
                <a:spcBef>
                  <a:spcPct val="50000"/>
                </a:spcBef>
              </a:pPr>
              <a:r>
                <a:rPr lang="en-US" altLang="en-US" dirty="0"/>
                <a:t>9</a:t>
              </a:r>
            </a:p>
          </p:txBody>
        </p:sp>
        <p:grpSp>
          <p:nvGrpSpPr>
            <p:cNvPr id="11289" name="Group 38"/>
            <p:cNvGrpSpPr>
              <a:grpSpLocks/>
            </p:cNvGrpSpPr>
            <p:nvPr/>
          </p:nvGrpSpPr>
          <p:grpSpPr bwMode="auto">
            <a:xfrm>
              <a:off x="7086600" y="1905000"/>
              <a:ext cx="152400" cy="1676400"/>
              <a:chOff x="528" y="2736"/>
              <a:chExt cx="48" cy="240"/>
            </a:xfrm>
          </p:grpSpPr>
          <p:sp>
            <p:nvSpPr>
              <p:cNvPr id="11297" name="Line 39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Line 40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Line 41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0" name="Group 42"/>
            <p:cNvGrpSpPr>
              <a:grpSpLocks/>
            </p:cNvGrpSpPr>
            <p:nvPr/>
          </p:nvGrpSpPr>
          <p:grpSpPr bwMode="auto">
            <a:xfrm>
              <a:off x="7543800" y="1905000"/>
              <a:ext cx="152400" cy="1676400"/>
              <a:chOff x="1392" y="2736"/>
              <a:chExt cx="96" cy="240"/>
            </a:xfrm>
          </p:grpSpPr>
          <p:sp>
            <p:nvSpPr>
              <p:cNvPr id="11294" name="Line 43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Line 44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Line 45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41641" y="3554444"/>
            <a:ext cx="3730592" cy="533400"/>
            <a:chOff x="2590800" y="3429001"/>
            <a:chExt cx="3124200" cy="533400"/>
          </a:xfrm>
        </p:grpSpPr>
        <p:sp>
          <p:nvSpPr>
            <p:cNvPr id="11291" name="Text Box 46"/>
            <p:cNvSpPr txBox="1">
              <a:spLocks noChangeArrowheads="1"/>
            </p:cNvSpPr>
            <p:nvPr/>
          </p:nvSpPr>
          <p:spPr bwMode="auto">
            <a:xfrm>
              <a:off x="2590800" y="3429001"/>
              <a:ext cx="3124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2 </a:t>
              </a:r>
              <a:r>
                <a:rPr lang="en-US" altLang="en-US" dirty="0"/>
                <a:t>x 3	   3 x </a:t>
              </a:r>
              <a:r>
                <a:rPr lang="en-US" altLang="en-US" dirty="0" smtClean="0"/>
                <a:t>1  </a:t>
              </a:r>
              <a:r>
                <a:rPr lang="en-US" altLang="en-US" dirty="0" smtClean="0">
                  <a:sym typeface="Wingdings" panose="05000000000000000000" pitchFamily="2" charset="2"/>
                </a:rPr>
                <a:t>  2 x 1</a:t>
              </a:r>
              <a:endParaRPr lang="en-US" altLang="en-US" dirty="0"/>
            </a:p>
          </p:txBody>
        </p:sp>
        <p:sp>
          <p:nvSpPr>
            <p:cNvPr id="11292" name="Oval 47"/>
            <p:cNvSpPr>
              <a:spLocks noChangeArrowheads="1"/>
            </p:cNvSpPr>
            <p:nvPr/>
          </p:nvSpPr>
          <p:spPr bwMode="auto">
            <a:xfrm>
              <a:off x="3051604" y="3429001"/>
              <a:ext cx="798011" cy="533400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3" name="Text Box 48"/>
            <p:cNvSpPr txBox="1">
              <a:spLocks noChangeArrowheads="1"/>
            </p:cNvSpPr>
            <p:nvPr/>
          </p:nvSpPr>
          <p:spPr bwMode="auto">
            <a:xfrm>
              <a:off x="3328495" y="3443288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00FF00"/>
                  </a:solidFill>
                </a:rPr>
                <a:t>*</a:t>
              </a:r>
              <a:endParaRPr lang="en-US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48" name="Title 12"/>
          <p:cNvSpPr txBox="1">
            <a:spLocks/>
          </p:cNvSpPr>
          <p:nvPr/>
        </p:nvSpPr>
        <p:spPr>
          <a:xfrm>
            <a:off x="471489" y="93660"/>
            <a:ext cx="10882312" cy="64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Brief Matrix Multiplication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893347" y="1056872"/>
            <a:ext cx="1524000" cy="1169551"/>
            <a:chOff x="3661610" y="4647308"/>
            <a:chExt cx="1524000" cy="1169551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814010" y="4647308"/>
              <a:ext cx="1295400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4   5   8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-1  4   6   </a:t>
              </a:r>
              <a:endParaRPr lang="en-US" altLang="en-US" dirty="0"/>
            </a:p>
          </p:txBody>
        </p:sp>
        <p:grpSp>
          <p:nvGrpSpPr>
            <p:cNvPr id="56" name="Group 28"/>
            <p:cNvGrpSpPr>
              <a:grpSpLocks/>
            </p:cNvGrpSpPr>
            <p:nvPr/>
          </p:nvGrpSpPr>
          <p:grpSpPr bwMode="auto">
            <a:xfrm>
              <a:off x="3661610" y="4723506"/>
              <a:ext cx="243556" cy="1017963"/>
              <a:chOff x="528" y="2736"/>
              <a:chExt cx="48" cy="240"/>
            </a:xfrm>
          </p:grpSpPr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" name="Group 29"/>
            <p:cNvGrpSpPr>
              <a:grpSpLocks/>
            </p:cNvGrpSpPr>
            <p:nvPr/>
          </p:nvGrpSpPr>
          <p:grpSpPr bwMode="auto">
            <a:xfrm>
              <a:off x="4819521" y="4723507"/>
              <a:ext cx="366089" cy="1017962"/>
              <a:chOff x="1392" y="2736"/>
              <a:chExt cx="96" cy="240"/>
            </a:xfrm>
          </p:grpSpPr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058510" y="1341232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Consolas" panose="020B0609020204030204" pitchFamily="49" charset="0"/>
              </a:rPr>
              <a:t>A</a:t>
            </a:r>
            <a:r>
              <a:rPr lang="en-US" altLang="en-US" sz="2800" dirty="0"/>
              <a:t> =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8199923" y="3997576"/>
                <a:ext cx="3789947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en-US" dirty="0" smtClean="0">
                  <a:solidFill>
                    <a:srgbClr val="00B05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6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9923" y="3997576"/>
                <a:ext cx="3789947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28"/>
          <p:cNvGrpSpPr>
            <a:grpSpLocks/>
          </p:cNvGrpSpPr>
          <p:nvPr/>
        </p:nvGrpSpPr>
        <p:grpSpPr bwMode="auto">
          <a:xfrm>
            <a:off x="8346708" y="3966053"/>
            <a:ext cx="243556" cy="1017963"/>
            <a:chOff x="528" y="2736"/>
            <a:chExt cx="48" cy="240"/>
          </a:xfrm>
        </p:grpSpPr>
        <p:sp>
          <p:nvSpPr>
            <p:cNvPr id="72" name="Line 10"/>
            <p:cNvSpPr>
              <a:spLocks noChangeShapeType="1"/>
            </p:cNvSpPr>
            <p:nvPr/>
          </p:nvSpPr>
          <p:spPr bwMode="auto">
            <a:xfrm>
              <a:off x="528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528" y="27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528" y="29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11477798" y="3966054"/>
            <a:ext cx="366089" cy="1017962"/>
            <a:chOff x="1392" y="2736"/>
            <a:chExt cx="96" cy="240"/>
          </a:xfrm>
        </p:grpSpPr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1488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1392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9"/>
            <p:cNvSpPr>
              <a:spLocks noChangeShapeType="1"/>
            </p:cNvSpPr>
            <p:nvPr/>
          </p:nvSpPr>
          <p:spPr bwMode="auto">
            <a:xfrm>
              <a:off x="1392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652677" y="414242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=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7645943" y="578342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=</a:t>
            </a:r>
            <a:endParaRPr lang="en-US" sz="2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8377331" y="5491988"/>
            <a:ext cx="874058" cy="943972"/>
            <a:chOff x="3661610" y="4647308"/>
            <a:chExt cx="1524000" cy="10941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14010" y="4647308"/>
                  <a:ext cx="1295399" cy="95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US" altLang="en-US" dirty="0" smtClean="0"/>
                </a:p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76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>
            <p:sp>
              <p:nvSpPr>
                <p:cNvPr id="82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4010" y="4647308"/>
                  <a:ext cx="1295399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28"/>
            <p:cNvGrpSpPr>
              <a:grpSpLocks/>
            </p:cNvGrpSpPr>
            <p:nvPr/>
          </p:nvGrpSpPr>
          <p:grpSpPr bwMode="auto">
            <a:xfrm>
              <a:off x="3661610" y="4723506"/>
              <a:ext cx="243556" cy="1017963"/>
              <a:chOff x="528" y="2736"/>
              <a:chExt cx="48" cy="240"/>
            </a:xfrm>
          </p:grpSpPr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" name="Group 29"/>
            <p:cNvGrpSpPr>
              <a:grpSpLocks/>
            </p:cNvGrpSpPr>
            <p:nvPr/>
          </p:nvGrpSpPr>
          <p:grpSpPr bwMode="auto">
            <a:xfrm>
              <a:off x="4819521" y="4723507"/>
              <a:ext cx="366089" cy="1017962"/>
              <a:chOff x="1392" y="2736"/>
              <a:chExt cx="96" cy="240"/>
            </a:xfrm>
          </p:grpSpPr>
          <p:sp>
            <p:nvSpPr>
              <p:cNvPr id="85" name="Line 11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8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1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3156</TotalTime>
  <Words>459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Albertus (W1)</vt:lpstr>
      <vt:lpstr>Arial</vt:lpstr>
      <vt:lpstr>Calibri</vt:lpstr>
      <vt:lpstr>Cambria</vt:lpstr>
      <vt:lpstr>Cambria Math</vt:lpstr>
      <vt:lpstr>Consolas</vt:lpstr>
      <vt:lpstr>Courier New</vt:lpstr>
      <vt:lpstr>Euclid Symbol</vt:lpstr>
      <vt:lpstr>Times New Roman</vt:lpstr>
      <vt:lpstr>Wingdings</vt:lpstr>
      <vt:lpstr>Cloud skipper design template</vt:lpstr>
      <vt:lpstr>(Brief) Matrix Addition and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417</cp:revision>
  <dcterms:created xsi:type="dcterms:W3CDTF">2018-04-18T20:21:45Z</dcterms:created>
  <dcterms:modified xsi:type="dcterms:W3CDTF">2021-02-08T16:05:08Z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