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E9395E-C17D-4631-8CFA-6EC5D13ABD4F}" type="datetimeFigureOut">
              <a:rPr lang="en-SG" smtClean="0"/>
              <a:t>3/12/2019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B02353E-324C-40C9-91E4-417D73423FA4}" type="slidenum">
              <a:rPr lang="en-SG" smtClean="0"/>
              <a:t>‹#›</a:t>
            </a:fld>
            <a:endParaRPr lang="en-SG"/>
          </a:p>
        </p:txBody>
      </p:sp>
    </p:spTree>
    <p:extLst>
      <p:ext uri="{BB962C8B-B14F-4D97-AF65-F5344CB8AC3E}">
        <p14:creationId xmlns:p14="http://schemas.microsoft.com/office/powerpoint/2010/main" val="3128260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9395E-C17D-4631-8CFA-6EC5D13ABD4F}" type="datetimeFigureOut">
              <a:rPr lang="en-SG" smtClean="0"/>
              <a:t>3/12/2019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B02353E-324C-40C9-91E4-417D73423FA4}" type="slidenum">
              <a:rPr lang="en-SG" smtClean="0"/>
              <a:t>‹#›</a:t>
            </a:fld>
            <a:endParaRPr lang="en-SG"/>
          </a:p>
        </p:txBody>
      </p:sp>
    </p:spTree>
    <p:extLst>
      <p:ext uri="{BB962C8B-B14F-4D97-AF65-F5344CB8AC3E}">
        <p14:creationId xmlns:p14="http://schemas.microsoft.com/office/powerpoint/2010/main" val="10780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9395E-C17D-4631-8CFA-6EC5D13ABD4F}" type="datetimeFigureOut">
              <a:rPr lang="en-SG" smtClean="0"/>
              <a:t>3/12/2019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B02353E-324C-40C9-91E4-417D73423FA4}" type="slidenum">
              <a:rPr lang="en-SG" smtClean="0"/>
              <a:t>‹#›</a:t>
            </a:fld>
            <a:endParaRPr lang="en-S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37288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9395E-C17D-4631-8CFA-6EC5D13ABD4F}" type="datetimeFigureOut">
              <a:rPr lang="en-SG" smtClean="0"/>
              <a:t>3/12/2019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B02353E-324C-40C9-91E4-417D73423FA4}" type="slidenum">
              <a:rPr lang="en-SG" smtClean="0"/>
              <a:t>‹#›</a:t>
            </a:fld>
            <a:endParaRPr lang="en-SG"/>
          </a:p>
        </p:txBody>
      </p:sp>
    </p:spTree>
    <p:extLst>
      <p:ext uri="{BB962C8B-B14F-4D97-AF65-F5344CB8AC3E}">
        <p14:creationId xmlns:p14="http://schemas.microsoft.com/office/powerpoint/2010/main" val="1923353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9395E-C17D-4631-8CFA-6EC5D13ABD4F}" type="datetimeFigureOut">
              <a:rPr lang="en-SG" smtClean="0"/>
              <a:t>3/12/2019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B02353E-324C-40C9-91E4-417D73423FA4}" type="slidenum">
              <a:rPr lang="en-SG" smtClean="0"/>
              <a:t>‹#›</a:t>
            </a:fld>
            <a:endParaRPr lang="en-S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45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9395E-C17D-4631-8CFA-6EC5D13ABD4F}" type="datetimeFigureOut">
              <a:rPr lang="en-SG" smtClean="0"/>
              <a:t>3/12/2019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B02353E-324C-40C9-91E4-417D73423FA4}" type="slidenum">
              <a:rPr lang="en-SG" smtClean="0"/>
              <a:t>‹#›</a:t>
            </a:fld>
            <a:endParaRPr lang="en-SG"/>
          </a:p>
        </p:txBody>
      </p:sp>
    </p:spTree>
    <p:extLst>
      <p:ext uri="{BB962C8B-B14F-4D97-AF65-F5344CB8AC3E}">
        <p14:creationId xmlns:p14="http://schemas.microsoft.com/office/powerpoint/2010/main" val="931603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9395E-C17D-4631-8CFA-6EC5D13ABD4F}" type="datetimeFigureOut">
              <a:rPr lang="en-SG" smtClean="0"/>
              <a:t>3/12/2019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B02353E-324C-40C9-91E4-417D73423FA4}" type="slidenum">
              <a:rPr lang="en-SG" smtClean="0"/>
              <a:t>‹#›</a:t>
            </a:fld>
            <a:endParaRPr lang="en-SG"/>
          </a:p>
        </p:txBody>
      </p:sp>
    </p:spTree>
    <p:extLst>
      <p:ext uri="{BB962C8B-B14F-4D97-AF65-F5344CB8AC3E}">
        <p14:creationId xmlns:p14="http://schemas.microsoft.com/office/powerpoint/2010/main" val="622283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9395E-C17D-4631-8CFA-6EC5D13ABD4F}" type="datetimeFigureOut">
              <a:rPr lang="en-SG" smtClean="0"/>
              <a:t>3/12/2019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B02353E-324C-40C9-91E4-417D73423FA4}" type="slidenum">
              <a:rPr lang="en-SG" smtClean="0"/>
              <a:t>‹#›</a:t>
            </a:fld>
            <a:endParaRPr lang="en-SG"/>
          </a:p>
        </p:txBody>
      </p:sp>
    </p:spTree>
    <p:extLst>
      <p:ext uri="{BB962C8B-B14F-4D97-AF65-F5344CB8AC3E}">
        <p14:creationId xmlns:p14="http://schemas.microsoft.com/office/powerpoint/2010/main" val="3399484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9395E-C17D-4631-8CFA-6EC5D13ABD4F}" type="datetimeFigureOut">
              <a:rPr lang="en-SG" smtClean="0"/>
              <a:t>3/12/2019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B02353E-324C-40C9-91E4-417D73423FA4}" type="slidenum">
              <a:rPr lang="en-SG" smtClean="0"/>
              <a:t>‹#›</a:t>
            </a:fld>
            <a:endParaRPr lang="en-SG"/>
          </a:p>
        </p:txBody>
      </p:sp>
    </p:spTree>
    <p:extLst>
      <p:ext uri="{BB962C8B-B14F-4D97-AF65-F5344CB8AC3E}">
        <p14:creationId xmlns:p14="http://schemas.microsoft.com/office/powerpoint/2010/main" val="145281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9395E-C17D-4631-8CFA-6EC5D13ABD4F}" type="datetimeFigureOut">
              <a:rPr lang="en-SG" smtClean="0"/>
              <a:t>3/12/2019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B02353E-324C-40C9-91E4-417D73423FA4}" type="slidenum">
              <a:rPr lang="en-SG" smtClean="0"/>
              <a:t>‹#›</a:t>
            </a:fld>
            <a:endParaRPr lang="en-SG"/>
          </a:p>
        </p:txBody>
      </p:sp>
    </p:spTree>
    <p:extLst>
      <p:ext uri="{BB962C8B-B14F-4D97-AF65-F5344CB8AC3E}">
        <p14:creationId xmlns:p14="http://schemas.microsoft.com/office/powerpoint/2010/main" val="224699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E9395E-C17D-4631-8CFA-6EC5D13ABD4F}" type="datetimeFigureOut">
              <a:rPr lang="en-SG" smtClean="0"/>
              <a:t>3/12/2019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B02353E-324C-40C9-91E4-417D73423FA4}" type="slidenum">
              <a:rPr lang="en-SG" smtClean="0"/>
              <a:t>‹#›</a:t>
            </a:fld>
            <a:endParaRPr lang="en-SG"/>
          </a:p>
        </p:txBody>
      </p:sp>
    </p:spTree>
    <p:extLst>
      <p:ext uri="{BB962C8B-B14F-4D97-AF65-F5344CB8AC3E}">
        <p14:creationId xmlns:p14="http://schemas.microsoft.com/office/powerpoint/2010/main" val="93515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E9395E-C17D-4631-8CFA-6EC5D13ABD4F}" type="datetimeFigureOut">
              <a:rPr lang="en-SG" smtClean="0"/>
              <a:t>3/12/2019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B02353E-324C-40C9-91E4-417D73423FA4}" type="slidenum">
              <a:rPr lang="en-SG" smtClean="0"/>
              <a:t>‹#›</a:t>
            </a:fld>
            <a:endParaRPr lang="en-SG"/>
          </a:p>
        </p:txBody>
      </p:sp>
    </p:spTree>
    <p:extLst>
      <p:ext uri="{BB962C8B-B14F-4D97-AF65-F5344CB8AC3E}">
        <p14:creationId xmlns:p14="http://schemas.microsoft.com/office/powerpoint/2010/main" val="2955305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E9395E-C17D-4631-8CFA-6EC5D13ABD4F}" type="datetimeFigureOut">
              <a:rPr lang="en-SG" smtClean="0"/>
              <a:t>3/12/2019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B02353E-324C-40C9-91E4-417D73423FA4}" type="slidenum">
              <a:rPr lang="en-SG" smtClean="0"/>
              <a:t>‹#›</a:t>
            </a:fld>
            <a:endParaRPr lang="en-SG"/>
          </a:p>
        </p:txBody>
      </p:sp>
    </p:spTree>
    <p:extLst>
      <p:ext uri="{BB962C8B-B14F-4D97-AF65-F5344CB8AC3E}">
        <p14:creationId xmlns:p14="http://schemas.microsoft.com/office/powerpoint/2010/main" val="42329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9395E-C17D-4631-8CFA-6EC5D13ABD4F}" type="datetimeFigureOut">
              <a:rPr lang="en-SG" smtClean="0"/>
              <a:t>3/12/2019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B02353E-324C-40C9-91E4-417D73423FA4}" type="slidenum">
              <a:rPr lang="en-SG" smtClean="0"/>
              <a:t>‹#›</a:t>
            </a:fld>
            <a:endParaRPr lang="en-SG"/>
          </a:p>
        </p:txBody>
      </p:sp>
    </p:spTree>
    <p:extLst>
      <p:ext uri="{BB962C8B-B14F-4D97-AF65-F5344CB8AC3E}">
        <p14:creationId xmlns:p14="http://schemas.microsoft.com/office/powerpoint/2010/main" val="423685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E9395E-C17D-4631-8CFA-6EC5D13ABD4F}" type="datetimeFigureOut">
              <a:rPr lang="en-SG" smtClean="0"/>
              <a:t>3/12/2019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B02353E-324C-40C9-91E4-417D73423FA4}" type="slidenum">
              <a:rPr lang="en-SG" smtClean="0"/>
              <a:t>‹#›</a:t>
            </a:fld>
            <a:endParaRPr lang="en-SG"/>
          </a:p>
        </p:txBody>
      </p:sp>
    </p:spTree>
    <p:extLst>
      <p:ext uri="{BB962C8B-B14F-4D97-AF65-F5344CB8AC3E}">
        <p14:creationId xmlns:p14="http://schemas.microsoft.com/office/powerpoint/2010/main" val="1466963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E9395E-C17D-4631-8CFA-6EC5D13ABD4F}" type="datetimeFigureOut">
              <a:rPr lang="en-SG" smtClean="0"/>
              <a:t>3/12/2019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B02353E-324C-40C9-91E4-417D73423FA4}" type="slidenum">
              <a:rPr lang="en-SG" smtClean="0"/>
              <a:t>‹#›</a:t>
            </a:fld>
            <a:endParaRPr lang="en-SG"/>
          </a:p>
        </p:txBody>
      </p:sp>
    </p:spTree>
    <p:extLst>
      <p:ext uri="{BB962C8B-B14F-4D97-AF65-F5344CB8AC3E}">
        <p14:creationId xmlns:p14="http://schemas.microsoft.com/office/powerpoint/2010/main" val="264656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E9395E-C17D-4631-8CFA-6EC5D13ABD4F}" type="datetimeFigureOut">
              <a:rPr lang="en-SG" smtClean="0"/>
              <a:t>3/12/2019</a:t>
            </a:fld>
            <a:endParaRPr lang="en-S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02353E-324C-40C9-91E4-417D73423FA4}" type="slidenum">
              <a:rPr lang="en-SG" smtClean="0"/>
              <a:t>‹#›</a:t>
            </a:fld>
            <a:endParaRPr lang="en-SG"/>
          </a:p>
        </p:txBody>
      </p:sp>
    </p:spTree>
    <p:extLst>
      <p:ext uri="{BB962C8B-B14F-4D97-AF65-F5344CB8AC3E}">
        <p14:creationId xmlns:p14="http://schemas.microsoft.com/office/powerpoint/2010/main" val="11668343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7C581-1E33-4DBB-92BE-62735CAA9379}"/>
              </a:ext>
            </a:extLst>
          </p:cNvPr>
          <p:cNvSpPr>
            <a:spLocks noGrp="1"/>
          </p:cNvSpPr>
          <p:nvPr>
            <p:ph type="ctrTitle"/>
          </p:nvPr>
        </p:nvSpPr>
        <p:spPr/>
        <p:txBody>
          <a:bodyPr/>
          <a:lstStyle/>
          <a:p>
            <a:r>
              <a:rPr lang="en-SG" dirty="0"/>
              <a:t>IBM Data Science Capstone Project</a:t>
            </a:r>
          </a:p>
        </p:txBody>
      </p:sp>
      <p:sp>
        <p:nvSpPr>
          <p:cNvPr id="3" name="Subtitle 2">
            <a:extLst>
              <a:ext uri="{FF2B5EF4-FFF2-40B4-BE49-F238E27FC236}">
                <a16:creationId xmlns:a16="http://schemas.microsoft.com/office/drawing/2014/main" id="{FB29457A-C30D-4236-9492-B7C33747E820}"/>
              </a:ext>
            </a:extLst>
          </p:cNvPr>
          <p:cNvSpPr>
            <a:spLocks noGrp="1"/>
          </p:cNvSpPr>
          <p:nvPr>
            <p:ph type="subTitle" idx="1"/>
          </p:nvPr>
        </p:nvSpPr>
        <p:spPr/>
        <p:txBody>
          <a:bodyPr/>
          <a:lstStyle/>
          <a:p>
            <a:r>
              <a:rPr lang="en-SG" dirty="0"/>
              <a:t>Author: Tan Boon Siong</a:t>
            </a:r>
          </a:p>
          <a:p>
            <a:r>
              <a:rPr lang="en-SG" dirty="0"/>
              <a:t>Date: December 2019</a:t>
            </a:r>
          </a:p>
        </p:txBody>
      </p:sp>
    </p:spTree>
    <p:extLst>
      <p:ext uri="{BB962C8B-B14F-4D97-AF65-F5344CB8AC3E}">
        <p14:creationId xmlns:p14="http://schemas.microsoft.com/office/powerpoint/2010/main" val="2116872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2FB0-C9A2-49AC-8F13-02AE709289DE}"/>
              </a:ext>
            </a:extLst>
          </p:cNvPr>
          <p:cNvSpPr>
            <a:spLocks noGrp="1"/>
          </p:cNvSpPr>
          <p:nvPr>
            <p:ph type="title"/>
          </p:nvPr>
        </p:nvSpPr>
        <p:spPr/>
        <p:txBody>
          <a:bodyPr/>
          <a:lstStyle/>
          <a:p>
            <a:r>
              <a:rPr lang="en-SG" dirty="0"/>
              <a:t>Industry Clustering (1/2)</a:t>
            </a:r>
          </a:p>
        </p:txBody>
      </p:sp>
      <p:pic>
        <p:nvPicPr>
          <p:cNvPr id="5" name="Picture 4">
            <a:extLst>
              <a:ext uri="{FF2B5EF4-FFF2-40B4-BE49-F238E27FC236}">
                <a16:creationId xmlns:a16="http://schemas.microsoft.com/office/drawing/2014/main" id="{F21A7D9A-6C56-44E9-8114-EA49A8F1240F}"/>
              </a:ext>
            </a:extLst>
          </p:cNvPr>
          <p:cNvPicPr/>
          <p:nvPr/>
        </p:nvPicPr>
        <p:blipFill>
          <a:blip r:embed="rId2"/>
          <a:stretch>
            <a:fillRect/>
          </a:stretch>
        </p:blipFill>
        <p:spPr>
          <a:xfrm>
            <a:off x="676275" y="2394226"/>
            <a:ext cx="5419725" cy="2847975"/>
          </a:xfrm>
          <a:prstGeom prst="rect">
            <a:avLst/>
          </a:prstGeom>
        </p:spPr>
      </p:pic>
      <p:pic>
        <p:nvPicPr>
          <p:cNvPr id="6" name="Picture 5">
            <a:extLst>
              <a:ext uri="{FF2B5EF4-FFF2-40B4-BE49-F238E27FC236}">
                <a16:creationId xmlns:a16="http://schemas.microsoft.com/office/drawing/2014/main" id="{954387F6-A6EF-410F-AF1C-386452AA5732}"/>
              </a:ext>
            </a:extLst>
          </p:cNvPr>
          <p:cNvPicPr/>
          <p:nvPr/>
        </p:nvPicPr>
        <p:blipFill>
          <a:blip r:embed="rId3"/>
          <a:stretch>
            <a:fillRect/>
          </a:stretch>
        </p:blipFill>
        <p:spPr>
          <a:xfrm>
            <a:off x="6467061" y="2441850"/>
            <a:ext cx="4876800" cy="2752725"/>
          </a:xfrm>
          <a:prstGeom prst="rect">
            <a:avLst/>
          </a:prstGeom>
        </p:spPr>
      </p:pic>
    </p:spTree>
    <p:extLst>
      <p:ext uri="{BB962C8B-B14F-4D97-AF65-F5344CB8AC3E}">
        <p14:creationId xmlns:p14="http://schemas.microsoft.com/office/powerpoint/2010/main" val="169838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2FB0-C9A2-49AC-8F13-02AE709289DE}"/>
              </a:ext>
            </a:extLst>
          </p:cNvPr>
          <p:cNvSpPr>
            <a:spLocks noGrp="1"/>
          </p:cNvSpPr>
          <p:nvPr>
            <p:ph type="title"/>
          </p:nvPr>
        </p:nvSpPr>
        <p:spPr/>
        <p:txBody>
          <a:bodyPr/>
          <a:lstStyle/>
          <a:p>
            <a:r>
              <a:rPr lang="en-SG" dirty="0"/>
              <a:t>Industry Clustering (2/2)</a:t>
            </a:r>
          </a:p>
        </p:txBody>
      </p:sp>
      <p:sp>
        <p:nvSpPr>
          <p:cNvPr id="7" name="Content Placeholder 6">
            <a:extLst>
              <a:ext uri="{FF2B5EF4-FFF2-40B4-BE49-F238E27FC236}">
                <a16:creationId xmlns:a16="http://schemas.microsoft.com/office/drawing/2014/main" id="{26CE9733-F85F-4CD7-9CB3-37AEC1A53949}"/>
              </a:ext>
            </a:extLst>
          </p:cNvPr>
          <p:cNvSpPr>
            <a:spLocks noGrp="1"/>
          </p:cNvSpPr>
          <p:nvPr>
            <p:ph idx="1"/>
          </p:nvPr>
        </p:nvSpPr>
        <p:spPr/>
        <p:txBody>
          <a:bodyPr>
            <a:normAutofit/>
          </a:bodyPr>
          <a:lstStyle/>
          <a:p>
            <a:pPr marL="0" indent="0">
              <a:buNone/>
            </a:pPr>
            <a:r>
              <a:rPr lang="en-US" b="1" dirty="0" err="1"/>
              <a:t>Colour</a:t>
            </a:r>
            <a:r>
              <a:rPr lang="en-US" b="1" dirty="0"/>
              <a:t> Code</a:t>
            </a:r>
          </a:p>
          <a:p>
            <a:r>
              <a:rPr lang="en-US" b="1" dirty="0"/>
              <a:t>Red: </a:t>
            </a:r>
            <a:r>
              <a:rPr lang="en-US" dirty="0"/>
              <a:t>0</a:t>
            </a:r>
          </a:p>
          <a:p>
            <a:r>
              <a:rPr lang="en-US" b="1" dirty="0"/>
              <a:t>Blue: </a:t>
            </a:r>
            <a:r>
              <a:rPr lang="en-US" dirty="0"/>
              <a:t>1</a:t>
            </a:r>
          </a:p>
          <a:p>
            <a:r>
              <a:rPr lang="en-US" b="1" dirty="0"/>
              <a:t>Yellow: </a:t>
            </a:r>
            <a:r>
              <a:rPr lang="en-US" dirty="0"/>
              <a:t>2</a:t>
            </a:r>
          </a:p>
          <a:p>
            <a:pPr marL="0" indent="0">
              <a:buNone/>
            </a:pPr>
            <a:r>
              <a:rPr lang="en-US" b="1" dirty="0"/>
              <a:t>Commentaries</a:t>
            </a:r>
          </a:p>
          <a:p>
            <a:r>
              <a:rPr lang="en-US" dirty="0"/>
              <a:t>Population residing in the southern part of Singapore are more likely to work in the financial, real estate and professional services industry while those residing in Changi are more likely to work in the public, admin and education industry.</a:t>
            </a:r>
          </a:p>
          <a:p>
            <a:endParaRPr lang="en-SG" dirty="0"/>
          </a:p>
        </p:txBody>
      </p:sp>
    </p:spTree>
    <p:extLst>
      <p:ext uri="{BB962C8B-B14F-4D97-AF65-F5344CB8AC3E}">
        <p14:creationId xmlns:p14="http://schemas.microsoft.com/office/powerpoint/2010/main" val="200076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2FB0-C9A2-49AC-8F13-02AE709289DE}"/>
              </a:ext>
            </a:extLst>
          </p:cNvPr>
          <p:cNvSpPr>
            <a:spLocks noGrp="1"/>
          </p:cNvSpPr>
          <p:nvPr>
            <p:ph type="title"/>
          </p:nvPr>
        </p:nvSpPr>
        <p:spPr/>
        <p:txBody>
          <a:bodyPr/>
          <a:lstStyle/>
          <a:p>
            <a:r>
              <a:rPr lang="en-SG" dirty="0"/>
              <a:t>Demographic Clustering (1/2)</a:t>
            </a:r>
          </a:p>
        </p:txBody>
      </p:sp>
      <p:pic>
        <p:nvPicPr>
          <p:cNvPr id="7" name="Picture 6">
            <a:extLst>
              <a:ext uri="{FF2B5EF4-FFF2-40B4-BE49-F238E27FC236}">
                <a16:creationId xmlns:a16="http://schemas.microsoft.com/office/drawing/2014/main" id="{51C13789-8CD3-41D3-A882-6647A20A71F2}"/>
              </a:ext>
            </a:extLst>
          </p:cNvPr>
          <p:cNvPicPr/>
          <p:nvPr/>
        </p:nvPicPr>
        <p:blipFill>
          <a:blip r:embed="rId2"/>
          <a:stretch>
            <a:fillRect/>
          </a:stretch>
        </p:blipFill>
        <p:spPr>
          <a:xfrm>
            <a:off x="677334" y="2379179"/>
            <a:ext cx="4781550" cy="2762250"/>
          </a:xfrm>
          <a:prstGeom prst="rect">
            <a:avLst/>
          </a:prstGeom>
        </p:spPr>
      </p:pic>
      <p:pic>
        <p:nvPicPr>
          <p:cNvPr id="8" name="Picture 7">
            <a:extLst>
              <a:ext uri="{FF2B5EF4-FFF2-40B4-BE49-F238E27FC236}">
                <a16:creationId xmlns:a16="http://schemas.microsoft.com/office/drawing/2014/main" id="{0EA3DA51-9D69-4FD9-BAB4-D4A1C38BBD27}"/>
              </a:ext>
            </a:extLst>
          </p:cNvPr>
          <p:cNvPicPr/>
          <p:nvPr/>
        </p:nvPicPr>
        <p:blipFill>
          <a:blip r:embed="rId3"/>
          <a:stretch>
            <a:fillRect/>
          </a:stretch>
        </p:blipFill>
        <p:spPr>
          <a:xfrm>
            <a:off x="5632278" y="2379179"/>
            <a:ext cx="4810125" cy="2657475"/>
          </a:xfrm>
          <a:prstGeom prst="rect">
            <a:avLst/>
          </a:prstGeom>
        </p:spPr>
      </p:pic>
    </p:spTree>
    <p:extLst>
      <p:ext uri="{BB962C8B-B14F-4D97-AF65-F5344CB8AC3E}">
        <p14:creationId xmlns:p14="http://schemas.microsoft.com/office/powerpoint/2010/main" val="3343883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2FB0-C9A2-49AC-8F13-02AE709289DE}"/>
              </a:ext>
            </a:extLst>
          </p:cNvPr>
          <p:cNvSpPr>
            <a:spLocks noGrp="1"/>
          </p:cNvSpPr>
          <p:nvPr>
            <p:ph type="title"/>
          </p:nvPr>
        </p:nvSpPr>
        <p:spPr/>
        <p:txBody>
          <a:bodyPr/>
          <a:lstStyle/>
          <a:p>
            <a:r>
              <a:rPr lang="en-SG" dirty="0"/>
              <a:t>Demographic Clustering (2/2)</a:t>
            </a:r>
          </a:p>
        </p:txBody>
      </p:sp>
      <p:sp>
        <p:nvSpPr>
          <p:cNvPr id="7" name="Content Placeholder 6">
            <a:extLst>
              <a:ext uri="{FF2B5EF4-FFF2-40B4-BE49-F238E27FC236}">
                <a16:creationId xmlns:a16="http://schemas.microsoft.com/office/drawing/2014/main" id="{26CE9733-F85F-4CD7-9CB3-37AEC1A53949}"/>
              </a:ext>
            </a:extLst>
          </p:cNvPr>
          <p:cNvSpPr>
            <a:spLocks noGrp="1"/>
          </p:cNvSpPr>
          <p:nvPr>
            <p:ph idx="1"/>
          </p:nvPr>
        </p:nvSpPr>
        <p:spPr>
          <a:xfrm>
            <a:off x="677333" y="2160589"/>
            <a:ext cx="9718691" cy="4387285"/>
          </a:xfrm>
        </p:spPr>
        <p:txBody>
          <a:bodyPr>
            <a:normAutofit fontScale="92500" lnSpcReduction="20000"/>
          </a:bodyPr>
          <a:lstStyle/>
          <a:p>
            <a:pPr marL="0" indent="0">
              <a:buNone/>
            </a:pPr>
            <a:r>
              <a:rPr lang="en-US" b="1" dirty="0" err="1"/>
              <a:t>Colour</a:t>
            </a:r>
            <a:r>
              <a:rPr lang="en-US" b="1" dirty="0"/>
              <a:t> Code</a:t>
            </a:r>
          </a:p>
          <a:p>
            <a:r>
              <a:rPr lang="en-US" b="1" dirty="0"/>
              <a:t>Red: 0</a:t>
            </a:r>
          </a:p>
          <a:p>
            <a:r>
              <a:rPr lang="en-US" b="1" dirty="0"/>
              <a:t>Blue: 1</a:t>
            </a:r>
          </a:p>
          <a:p>
            <a:r>
              <a:rPr lang="en-US" b="1" dirty="0"/>
              <a:t>Yellow: 2</a:t>
            </a:r>
          </a:p>
          <a:p>
            <a:r>
              <a:rPr lang="en-US" b="1" dirty="0"/>
              <a:t>Green: 3</a:t>
            </a:r>
          </a:p>
          <a:p>
            <a:r>
              <a:rPr lang="en-US" b="1" dirty="0"/>
              <a:t>Purple: 4</a:t>
            </a:r>
          </a:p>
          <a:p>
            <a:r>
              <a:rPr lang="en-US" b="1" dirty="0"/>
              <a:t>Black: 5</a:t>
            </a:r>
          </a:p>
          <a:p>
            <a:r>
              <a:rPr lang="en-US" b="1" dirty="0"/>
              <a:t>White: 6</a:t>
            </a:r>
          </a:p>
          <a:p>
            <a:pPr marL="0" indent="0">
              <a:buNone/>
            </a:pPr>
            <a:r>
              <a:rPr lang="en-US" b="1" dirty="0"/>
              <a:t>Commentaries</a:t>
            </a:r>
          </a:p>
          <a:p>
            <a:r>
              <a:rPr lang="en-US" dirty="0"/>
              <a:t>Population residing in the sub-urban (blue) are more likely to be university educated, Chinese and Christians. Population residing in the Orchard area (yellow) are more likely to be Christians of the non-core races. The North and North-Eastern Outskirts (green) have more preschools. The population in Changi (purple) are more likely to be Malays and Indians. The population in Rocher (White) are more likely to be Indians.</a:t>
            </a:r>
          </a:p>
          <a:p>
            <a:endParaRPr lang="en-SG" dirty="0"/>
          </a:p>
        </p:txBody>
      </p:sp>
    </p:spTree>
    <p:extLst>
      <p:ext uri="{BB962C8B-B14F-4D97-AF65-F5344CB8AC3E}">
        <p14:creationId xmlns:p14="http://schemas.microsoft.com/office/powerpoint/2010/main" val="3775273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2FB0-C9A2-49AC-8F13-02AE709289DE}"/>
              </a:ext>
            </a:extLst>
          </p:cNvPr>
          <p:cNvSpPr>
            <a:spLocks noGrp="1"/>
          </p:cNvSpPr>
          <p:nvPr>
            <p:ph type="title"/>
          </p:nvPr>
        </p:nvSpPr>
        <p:spPr/>
        <p:txBody>
          <a:bodyPr/>
          <a:lstStyle/>
          <a:p>
            <a:r>
              <a:rPr lang="en-SG" dirty="0"/>
              <a:t>Future Direction</a:t>
            </a:r>
          </a:p>
        </p:txBody>
      </p:sp>
      <p:sp>
        <p:nvSpPr>
          <p:cNvPr id="3" name="Content Placeholder 2">
            <a:extLst>
              <a:ext uri="{FF2B5EF4-FFF2-40B4-BE49-F238E27FC236}">
                <a16:creationId xmlns:a16="http://schemas.microsoft.com/office/drawing/2014/main" id="{5D53F46C-C922-4120-854F-E7D8068DE455}"/>
              </a:ext>
            </a:extLst>
          </p:cNvPr>
          <p:cNvSpPr>
            <a:spLocks noGrp="1"/>
          </p:cNvSpPr>
          <p:nvPr>
            <p:ph idx="1"/>
          </p:nvPr>
        </p:nvSpPr>
        <p:spPr/>
        <p:txBody>
          <a:bodyPr/>
          <a:lstStyle/>
          <a:p>
            <a:r>
              <a:rPr lang="en-SG" dirty="0"/>
              <a:t>As of writing, the project faces a couple of data limitations namely from Foursquare API and OneMap API.</a:t>
            </a:r>
          </a:p>
          <a:p>
            <a:r>
              <a:rPr lang="en-SG" dirty="0"/>
              <a:t>Foursquare API allows a maximum of 50 rows per call and a total of 950 calls per day, thereby limiting the number of amenities data the project uses. </a:t>
            </a:r>
          </a:p>
          <a:p>
            <a:r>
              <a:rPr lang="en-SG" dirty="0"/>
              <a:t>OneMap does not yet provide up to date data.</a:t>
            </a:r>
          </a:p>
          <a:p>
            <a:r>
              <a:rPr lang="en-SG" dirty="0"/>
              <a:t>Once both of these limitations are removed, there can be room for more relevant and robust data sets, and this would also translate to better insights from the cluster analysis.</a:t>
            </a:r>
          </a:p>
        </p:txBody>
      </p:sp>
    </p:spTree>
    <p:extLst>
      <p:ext uri="{BB962C8B-B14F-4D97-AF65-F5344CB8AC3E}">
        <p14:creationId xmlns:p14="http://schemas.microsoft.com/office/powerpoint/2010/main" val="2734171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2FB0-C9A2-49AC-8F13-02AE709289DE}"/>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5D53F46C-C922-4120-854F-E7D8068DE455}"/>
              </a:ext>
            </a:extLst>
          </p:cNvPr>
          <p:cNvSpPr>
            <a:spLocks noGrp="1"/>
          </p:cNvSpPr>
          <p:nvPr>
            <p:ph idx="1"/>
          </p:nvPr>
        </p:nvSpPr>
        <p:spPr/>
        <p:txBody>
          <a:bodyPr/>
          <a:lstStyle/>
          <a:p>
            <a:r>
              <a:rPr lang="en-SG" dirty="0"/>
              <a:t>There are indeed clear lines and differences among neighbourhood clusters in Singapore and this is now highlighted by aggregating and finding patterns in data from different sources.</a:t>
            </a:r>
          </a:p>
          <a:p>
            <a:r>
              <a:rPr lang="en-SG" dirty="0"/>
              <a:t>While the study concluded that neighbourhood clusters in Singapore differ from one another in amenities, population industries and population demographics, the reader of this report should also take note of the limitations in this study.</a:t>
            </a:r>
          </a:p>
        </p:txBody>
      </p:sp>
    </p:spTree>
    <p:extLst>
      <p:ext uri="{BB962C8B-B14F-4D97-AF65-F5344CB8AC3E}">
        <p14:creationId xmlns:p14="http://schemas.microsoft.com/office/powerpoint/2010/main" val="705828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2FB0-C9A2-49AC-8F13-02AE709289DE}"/>
              </a:ext>
            </a:extLst>
          </p:cNvPr>
          <p:cNvSpPr>
            <a:spLocks noGrp="1"/>
          </p:cNvSpPr>
          <p:nvPr>
            <p:ph type="title"/>
          </p:nvPr>
        </p:nvSpPr>
        <p:spPr/>
        <p:txBody>
          <a:bodyPr/>
          <a:lstStyle/>
          <a:p>
            <a:r>
              <a:rPr lang="en-SG" dirty="0"/>
              <a:t>Introduction</a:t>
            </a:r>
          </a:p>
        </p:txBody>
      </p:sp>
      <p:sp>
        <p:nvSpPr>
          <p:cNvPr id="3" name="Content Placeholder 2">
            <a:extLst>
              <a:ext uri="{FF2B5EF4-FFF2-40B4-BE49-F238E27FC236}">
                <a16:creationId xmlns:a16="http://schemas.microsoft.com/office/drawing/2014/main" id="{5D53F46C-C922-4120-854F-E7D8068DE455}"/>
              </a:ext>
            </a:extLst>
          </p:cNvPr>
          <p:cNvSpPr>
            <a:spLocks noGrp="1"/>
          </p:cNvSpPr>
          <p:nvPr>
            <p:ph idx="1"/>
          </p:nvPr>
        </p:nvSpPr>
        <p:spPr/>
        <p:txBody>
          <a:bodyPr/>
          <a:lstStyle/>
          <a:p>
            <a:r>
              <a:rPr lang="en-SG" dirty="0"/>
              <a:t>Home purchase is one of the most important decisions Singaporeans make in their life. Due to limited land resources, flat prices in Singapore are expensive and flat buyers very often take many years to fully pay off the mortgages tied to the house. Very often, this decision will impact how the individual or family live for the rest of their life. </a:t>
            </a:r>
          </a:p>
          <a:p>
            <a:r>
              <a:rPr lang="en-SG" dirty="0"/>
              <a:t>When purchasing a home, buyers are faced with a wide range of questions and these can be questions on the flat location such as proximity to public transit or questions on the housing development project such as neighbourhood theme and developer reputation.</a:t>
            </a:r>
          </a:p>
          <a:p>
            <a:endParaRPr lang="en-SG" dirty="0"/>
          </a:p>
        </p:txBody>
      </p:sp>
    </p:spTree>
    <p:extLst>
      <p:ext uri="{BB962C8B-B14F-4D97-AF65-F5344CB8AC3E}">
        <p14:creationId xmlns:p14="http://schemas.microsoft.com/office/powerpoint/2010/main" val="417822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2FB0-C9A2-49AC-8F13-02AE709289DE}"/>
              </a:ext>
            </a:extLst>
          </p:cNvPr>
          <p:cNvSpPr>
            <a:spLocks noGrp="1"/>
          </p:cNvSpPr>
          <p:nvPr>
            <p:ph type="title"/>
          </p:nvPr>
        </p:nvSpPr>
        <p:spPr/>
        <p:txBody>
          <a:bodyPr/>
          <a:lstStyle/>
          <a:p>
            <a:r>
              <a:rPr lang="en-SG" dirty="0"/>
              <a:t>Problem</a:t>
            </a:r>
          </a:p>
        </p:txBody>
      </p:sp>
      <p:sp>
        <p:nvSpPr>
          <p:cNvPr id="3" name="Content Placeholder 2">
            <a:extLst>
              <a:ext uri="{FF2B5EF4-FFF2-40B4-BE49-F238E27FC236}">
                <a16:creationId xmlns:a16="http://schemas.microsoft.com/office/drawing/2014/main" id="{5D53F46C-C922-4120-854F-E7D8068DE455}"/>
              </a:ext>
            </a:extLst>
          </p:cNvPr>
          <p:cNvSpPr>
            <a:spLocks noGrp="1"/>
          </p:cNvSpPr>
          <p:nvPr>
            <p:ph idx="1"/>
          </p:nvPr>
        </p:nvSpPr>
        <p:spPr/>
        <p:txBody>
          <a:bodyPr/>
          <a:lstStyle/>
          <a:p>
            <a:r>
              <a:rPr lang="en-SG" dirty="0"/>
              <a:t>Home buyers have many questions to consider and it is often daunting and time consuming to proceed with this enormous task.</a:t>
            </a:r>
          </a:p>
          <a:p>
            <a:r>
              <a:rPr lang="en-SG" dirty="0"/>
              <a:t>This project seeks to assist home buyers with their home purchase by providing more information on the neighbourhood clusters and helping them find their preferred home in the most suitable neighbourhood.</a:t>
            </a:r>
          </a:p>
          <a:p>
            <a:endParaRPr lang="en-SG" dirty="0"/>
          </a:p>
        </p:txBody>
      </p:sp>
    </p:spTree>
    <p:extLst>
      <p:ext uri="{BB962C8B-B14F-4D97-AF65-F5344CB8AC3E}">
        <p14:creationId xmlns:p14="http://schemas.microsoft.com/office/powerpoint/2010/main" val="311688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2FB0-C9A2-49AC-8F13-02AE709289DE}"/>
              </a:ext>
            </a:extLst>
          </p:cNvPr>
          <p:cNvSpPr>
            <a:spLocks noGrp="1"/>
          </p:cNvSpPr>
          <p:nvPr>
            <p:ph type="title"/>
          </p:nvPr>
        </p:nvSpPr>
        <p:spPr/>
        <p:txBody>
          <a:bodyPr/>
          <a:lstStyle/>
          <a:p>
            <a:r>
              <a:rPr lang="en-SG" dirty="0"/>
              <a:t>Data – Data Source (1/2)</a:t>
            </a:r>
          </a:p>
        </p:txBody>
      </p:sp>
      <p:sp>
        <p:nvSpPr>
          <p:cNvPr id="3" name="Content Placeholder 2">
            <a:extLst>
              <a:ext uri="{FF2B5EF4-FFF2-40B4-BE49-F238E27FC236}">
                <a16:creationId xmlns:a16="http://schemas.microsoft.com/office/drawing/2014/main" id="{5D53F46C-C922-4120-854F-E7D8068DE455}"/>
              </a:ext>
            </a:extLst>
          </p:cNvPr>
          <p:cNvSpPr>
            <a:spLocks noGrp="1"/>
          </p:cNvSpPr>
          <p:nvPr>
            <p:ph sz="half" idx="1"/>
          </p:nvPr>
        </p:nvSpPr>
        <p:spPr/>
        <p:txBody>
          <a:bodyPr>
            <a:normAutofit fontScale="77500" lnSpcReduction="20000"/>
          </a:bodyPr>
          <a:lstStyle/>
          <a:p>
            <a:pPr marL="0" indent="0">
              <a:buNone/>
            </a:pPr>
            <a:r>
              <a:rPr lang="en-US" b="1" dirty="0"/>
              <a:t>Foursquare</a:t>
            </a:r>
          </a:p>
          <a:p>
            <a:r>
              <a:rPr lang="en-US" dirty="0"/>
              <a:t>Foursquare is a technological platform that provides information on a location base.</a:t>
            </a:r>
          </a:p>
          <a:p>
            <a:r>
              <a:rPr lang="en-US" dirty="0"/>
              <a:t>For this project, Foursquare is used to find out the surrounding amenities of a </a:t>
            </a:r>
            <a:r>
              <a:rPr lang="en-US" dirty="0" err="1"/>
              <a:t>neighbourhood</a:t>
            </a:r>
            <a:r>
              <a:rPr lang="en-US" dirty="0"/>
              <a:t> and the categories of these amenities.</a:t>
            </a:r>
          </a:p>
          <a:p>
            <a:r>
              <a:rPr lang="en-US" dirty="0"/>
              <a:t>Foursquare is accessed through an API call.</a:t>
            </a:r>
          </a:p>
          <a:p>
            <a:pPr marL="0" indent="0">
              <a:buNone/>
            </a:pPr>
            <a:endParaRPr lang="en-US" dirty="0"/>
          </a:p>
          <a:p>
            <a:pPr marL="0" indent="0">
              <a:buNone/>
            </a:pPr>
            <a:r>
              <a:rPr lang="en-US" dirty="0"/>
              <a:t>Limitation</a:t>
            </a:r>
          </a:p>
          <a:p>
            <a:r>
              <a:rPr lang="en-US" dirty="0"/>
              <a:t>The foursquare API is limited by a maximum of 50 returns per API call and limited by a maximum of 950 API calls per day as this project uses a free account. As a result, each </a:t>
            </a:r>
            <a:r>
              <a:rPr lang="en-US" dirty="0" err="1"/>
              <a:t>neighbourhood</a:t>
            </a:r>
            <a:r>
              <a:rPr lang="en-US" dirty="0"/>
              <a:t> only shows 50 venues even though this number can be much larger.</a:t>
            </a:r>
          </a:p>
        </p:txBody>
      </p:sp>
      <p:sp>
        <p:nvSpPr>
          <p:cNvPr id="4" name="Content Placeholder 3">
            <a:extLst>
              <a:ext uri="{FF2B5EF4-FFF2-40B4-BE49-F238E27FC236}">
                <a16:creationId xmlns:a16="http://schemas.microsoft.com/office/drawing/2014/main" id="{71CFEAA8-8FCE-457F-9F3E-19587954465E}"/>
              </a:ext>
            </a:extLst>
          </p:cNvPr>
          <p:cNvSpPr>
            <a:spLocks noGrp="1"/>
          </p:cNvSpPr>
          <p:nvPr>
            <p:ph sz="half" idx="2"/>
          </p:nvPr>
        </p:nvSpPr>
        <p:spPr/>
        <p:txBody>
          <a:bodyPr>
            <a:normAutofit fontScale="77500" lnSpcReduction="20000"/>
          </a:bodyPr>
          <a:lstStyle/>
          <a:p>
            <a:pPr marL="0" indent="0">
              <a:buNone/>
            </a:pPr>
            <a:r>
              <a:rPr lang="en-US" b="1" dirty="0"/>
              <a:t>Google Coordinates</a:t>
            </a:r>
          </a:p>
          <a:p>
            <a:r>
              <a:rPr lang="en-US" dirty="0"/>
              <a:t>Google Search Engine is used to retrieve coordinate data of each </a:t>
            </a:r>
            <a:r>
              <a:rPr lang="en-US" dirty="0" err="1"/>
              <a:t>neighbourhood</a:t>
            </a:r>
            <a:r>
              <a:rPr lang="en-US" dirty="0"/>
              <a:t>. These coordinates are manually stored in a CSV file.</a:t>
            </a:r>
          </a:p>
          <a:p>
            <a:endParaRPr lang="en-SG" dirty="0"/>
          </a:p>
        </p:txBody>
      </p:sp>
    </p:spTree>
    <p:extLst>
      <p:ext uri="{BB962C8B-B14F-4D97-AF65-F5344CB8AC3E}">
        <p14:creationId xmlns:p14="http://schemas.microsoft.com/office/powerpoint/2010/main" val="1201567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2FB0-C9A2-49AC-8F13-02AE709289DE}"/>
              </a:ext>
            </a:extLst>
          </p:cNvPr>
          <p:cNvSpPr>
            <a:spLocks noGrp="1"/>
          </p:cNvSpPr>
          <p:nvPr>
            <p:ph type="title"/>
          </p:nvPr>
        </p:nvSpPr>
        <p:spPr/>
        <p:txBody>
          <a:bodyPr/>
          <a:lstStyle/>
          <a:p>
            <a:r>
              <a:rPr lang="en-SG" dirty="0"/>
              <a:t>Data – Data Source (2/2)</a:t>
            </a:r>
          </a:p>
        </p:txBody>
      </p:sp>
      <p:sp>
        <p:nvSpPr>
          <p:cNvPr id="3" name="Content Placeholder 2">
            <a:extLst>
              <a:ext uri="{FF2B5EF4-FFF2-40B4-BE49-F238E27FC236}">
                <a16:creationId xmlns:a16="http://schemas.microsoft.com/office/drawing/2014/main" id="{5D53F46C-C922-4120-854F-E7D8068DE455}"/>
              </a:ext>
            </a:extLst>
          </p:cNvPr>
          <p:cNvSpPr>
            <a:spLocks noGrp="1"/>
          </p:cNvSpPr>
          <p:nvPr>
            <p:ph sz="half" idx="1"/>
          </p:nvPr>
        </p:nvSpPr>
        <p:spPr/>
        <p:txBody>
          <a:bodyPr>
            <a:normAutofit/>
          </a:bodyPr>
          <a:lstStyle/>
          <a:p>
            <a:pPr marL="0" indent="0">
              <a:buNone/>
            </a:pPr>
            <a:r>
              <a:rPr lang="en-US" sz="1400" b="1" dirty="0"/>
              <a:t>Singapore Land Authority (SLA)</a:t>
            </a:r>
          </a:p>
          <a:p>
            <a:r>
              <a:rPr lang="en-US" sz="1400" dirty="0"/>
              <a:t>The SLA provides a free to use data platform called OneMap. OneMap provides a wide variety of population data for each </a:t>
            </a:r>
            <a:r>
              <a:rPr lang="en-US" sz="1400" dirty="0" err="1"/>
              <a:t>neighbourhood</a:t>
            </a:r>
            <a:r>
              <a:rPr lang="en-US" sz="1400" dirty="0"/>
              <a:t> in Singapore. At the point of writing the report, the latest data available is of year 2010 and this is used as an approximate for the clusters.</a:t>
            </a:r>
          </a:p>
          <a:p>
            <a:r>
              <a:rPr lang="en-US" sz="1400" dirty="0"/>
              <a:t>For the purpose of this project, only data on education, ethnicity, age, religion and industry are used.</a:t>
            </a:r>
          </a:p>
          <a:p>
            <a:r>
              <a:rPr lang="en-US" sz="1400" dirty="0"/>
              <a:t>OneMap is accessed through an API call.</a:t>
            </a:r>
          </a:p>
          <a:p>
            <a:pPr marL="0" indent="0">
              <a:buNone/>
            </a:pPr>
            <a:endParaRPr lang="en-US" sz="1400" dirty="0"/>
          </a:p>
        </p:txBody>
      </p:sp>
      <p:sp>
        <p:nvSpPr>
          <p:cNvPr id="4" name="Content Placeholder 3">
            <a:extLst>
              <a:ext uri="{FF2B5EF4-FFF2-40B4-BE49-F238E27FC236}">
                <a16:creationId xmlns:a16="http://schemas.microsoft.com/office/drawing/2014/main" id="{71CFEAA8-8FCE-457F-9F3E-19587954465E}"/>
              </a:ext>
            </a:extLst>
          </p:cNvPr>
          <p:cNvSpPr>
            <a:spLocks noGrp="1"/>
          </p:cNvSpPr>
          <p:nvPr>
            <p:ph sz="half" idx="2"/>
          </p:nvPr>
        </p:nvSpPr>
        <p:spPr/>
        <p:txBody>
          <a:bodyPr>
            <a:normAutofit/>
          </a:bodyPr>
          <a:lstStyle/>
          <a:p>
            <a:pPr marL="0" indent="0">
              <a:buNone/>
            </a:pPr>
            <a:r>
              <a:rPr lang="en-US" sz="1400" b="1" dirty="0"/>
              <a:t>Wikipedia</a:t>
            </a:r>
          </a:p>
          <a:p>
            <a:r>
              <a:rPr lang="en-US" sz="1400" dirty="0"/>
              <a:t>Wikipedia is an online encyclopedia that contains vast online of unstructured information. This project leverages the data source and extracts information on </a:t>
            </a:r>
            <a:r>
              <a:rPr lang="en-US" sz="1400" dirty="0" err="1"/>
              <a:t>neighbourhood</a:t>
            </a:r>
            <a:r>
              <a:rPr lang="en-US" sz="1400" dirty="0"/>
              <a:t> population size and </a:t>
            </a:r>
            <a:r>
              <a:rPr lang="en-US" sz="1400" dirty="0" err="1"/>
              <a:t>neighbourhood</a:t>
            </a:r>
            <a:r>
              <a:rPr lang="en-US" sz="1400" dirty="0"/>
              <a:t> land size.</a:t>
            </a:r>
          </a:p>
          <a:p>
            <a:r>
              <a:rPr lang="en-US" sz="1400" dirty="0"/>
              <a:t>Information from Wikipedia is extracted via HTML.</a:t>
            </a:r>
          </a:p>
        </p:txBody>
      </p:sp>
    </p:spTree>
    <p:extLst>
      <p:ext uri="{BB962C8B-B14F-4D97-AF65-F5344CB8AC3E}">
        <p14:creationId xmlns:p14="http://schemas.microsoft.com/office/powerpoint/2010/main" val="159277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2FB0-C9A2-49AC-8F13-02AE709289DE}"/>
              </a:ext>
            </a:extLst>
          </p:cNvPr>
          <p:cNvSpPr>
            <a:spLocks noGrp="1"/>
          </p:cNvSpPr>
          <p:nvPr>
            <p:ph type="title"/>
          </p:nvPr>
        </p:nvSpPr>
        <p:spPr/>
        <p:txBody>
          <a:bodyPr/>
          <a:lstStyle/>
          <a:p>
            <a:r>
              <a:rPr lang="en-SG" dirty="0"/>
              <a:t>Pre-processing (1/2)</a:t>
            </a:r>
          </a:p>
        </p:txBody>
      </p:sp>
      <p:sp>
        <p:nvSpPr>
          <p:cNvPr id="3" name="Content Placeholder 2">
            <a:extLst>
              <a:ext uri="{FF2B5EF4-FFF2-40B4-BE49-F238E27FC236}">
                <a16:creationId xmlns:a16="http://schemas.microsoft.com/office/drawing/2014/main" id="{5D53F46C-C922-4120-854F-E7D8068DE455}"/>
              </a:ext>
            </a:extLst>
          </p:cNvPr>
          <p:cNvSpPr>
            <a:spLocks noGrp="1"/>
          </p:cNvSpPr>
          <p:nvPr>
            <p:ph idx="1"/>
          </p:nvPr>
        </p:nvSpPr>
        <p:spPr>
          <a:xfrm>
            <a:off x="677334" y="2160589"/>
            <a:ext cx="6820746" cy="3880773"/>
          </a:xfrm>
        </p:spPr>
        <p:txBody>
          <a:bodyPr>
            <a:normAutofit/>
          </a:bodyPr>
          <a:lstStyle/>
          <a:p>
            <a:pPr marL="0" indent="0">
              <a:buNone/>
            </a:pPr>
            <a:r>
              <a:rPr lang="en-US" sz="1600" b="1" dirty="0" err="1"/>
              <a:t>Neighbourhood</a:t>
            </a:r>
            <a:r>
              <a:rPr lang="en-US" sz="1600" b="1" dirty="0"/>
              <a:t> Data</a:t>
            </a:r>
          </a:p>
          <a:p>
            <a:r>
              <a:rPr lang="en-US" sz="1600" dirty="0" err="1"/>
              <a:t>Neighbourhood</a:t>
            </a:r>
            <a:r>
              <a:rPr lang="en-US" sz="1600" dirty="0"/>
              <a:t> data is extracted from Wikipedia via HTML and is stored in a data-frame named “</a:t>
            </a:r>
            <a:r>
              <a:rPr lang="en-US" sz="1600" dirty="0" err="1"/>
              <a:t>sg_area_table</a:t>
            </a:r>
            <a:r>
              <a:rPr lang="en-US" sz="1600" dirty="0"/>
              <a:t>”.</a:t>
            </a:r>
          </a:p>
          <a:p>
            <a:r>
              <a:rPr lang="en-US" sz="1600" dirty="0"/>
              <a:t>When first extracted, this table contains 9 columns, of which 4 are later dropped. Only “Name”, “Region”, “Area”, “Population”, “Density” columns are kept. Below is a snippet of the data-frame.</a:t>
            </a:r>
          </a:p>
          <a:p>
            <a:pPr marL="0" indent="0">
              <a:buNone/>
            </a:pPr>
            <a:r>
              <a:rPr lang="en-US" sz="1600" b="1" dirty="0"/>
              <a:t>Coordinate Data</a:t>
            </a:r>
          </a:p>
          <a:p>
            <a:r>
              <a:rPr lang="en-US" sz="1600" dirty="0"/>
              <a:t>Coordinate data is extracted from a CSV file and is stored in a data-frame named “coord_table”.</a:t>
            </a:r>
          </a:p>
          <a:p>
            <a:r>
              <a:rPr lang="en-US" sz="1600" dirty="0"/>
              <a:t>When first extracted, this table list both the latitude and longitude under the same column and this is later separated in the pre-processing process. Below is a snippet of the data-frame.</a:t>
            </a:r>
          </a:p>
          <a:p>
            <a:endParaRPr lang="en-US" sz="1600" dirty="0"/>
          </a:p>
        </p:txBody>
      </p:sp>
      <p:pic>
        <p:nvPicPr>
          <p:cNvPr id="4" name="Picture 3">
            <a:extLst>
              <a:ext uri="{FF2B5EF4-FFF2-40B4-BE49-F238E27FC236}">
                <a16:creationId xmlns:a16="http://schemas.microsoft.com/office/drawing/2014/main" id="{65E56433-8406-4203-B13B-31EE6941B40F}"/>
              </a:ext>
            </a:extLst>
          </p:cNvPr>
          <p:cNvPicPr/>
          <p:nvPr/>
        </p:nvPicPr>
        <p:blipFill>
          <a:blip r:embed="rId2"/>
          <a:stretch>
            <a:fillRect/>
          </a:stretch>
        </p:blipFill>
        <p:spPr>
          <a:xfrm>
            <a:off x="7714191" y="2342372"/>
            <a:ext cx="3800475" cy="1781175"/>
          </a:xfrm>
          <a:prstGeom prst="rect">
            <a:avLst/>
          </a:prstGeom>
        </p:spPr>
      </p:pic>
      <p:pic>
        <p:nvPicPr>
          <p:cNvPr id="5" name="Picture 4">
            <a:extLst>
              <a:ext uri="{FF2B5EF4-FFF2-40B4-BE49-F238E27FC236}">
                <a16:creationId xmlns:a16="http://schemas.microsoft.com/office/drawing/2014/main" id="{4C82151C-6DC3-4397-9DDB-7F500B3A67EC}"/>
              </a:ext>
            </a:extLst>
          </p:cNvPr>
          <p:cNvPicPr/>
          <p:nvPr/>
        </p:nvPicPr>
        <p:blipFill>
          <a:blip r:embed="rId3"/>
          <a:stretch>
            <a:fillRect/>
          </a:stretch>
        </p:blipFill>
        <p:spPr>
          <a:xfrm>
            <a:off x="7714191" y="4355437"/>
            <a:ext cx="2705100" cy="1685925"/>
          </a:xfrm>
          <a:prstGeom prst="rect">
            <a:avLst/>
          </a:prstGeom>
        </p:spPr>
      </p:pic>
    </p:spTree>
    <p:extLst>
      <p:ext uri="{BB962C8B-B14F-4D97-AF65-F5344CB8AC3E}">
        <p14:creationId xmlns:p14="http://schemas.microsoft.com/office/powerpoint/2010/main" val="420771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2FB0-C9A2-49AC-8F13-02AE709289DE}"/>
              </a:ext>
            </a:extLst>
          </p:cNvPr>
          <p:cNvSpPr>
            <a:spLocks noGrp="1"/>
          </p:cNvSpPr>
          <p:nvPr>
            <p:ph type="title"/>
          </p:nvPr>
        </p:nvSpPr>
        <p:spPr/>
        <p:txBody>
          <a:bodyPr/>
          <a:lstStyle/>
          <a:p>
            <a:r>
              <a:rPr lang="en-SG" dirty="0"/>
              <a:t>Pre-processing (2/2)</a:t>
            </a:r>
          </a:p>
        </p:txBody>
      </p:sp>
      <p:sp>
        <p:nvSpPr>
          <p:cNvPr id="3" name="Content Placeholder 2">
            <a:extLst>
              <a:ext uri="{FF2B5EF4-FFF2-40B4-BE49-F238E27FC236}">
                <a16:creationId xmlns:a16="http://schemas.microsoft.com/office/drawing/2014/main" id="{5D53F46C-C922-4120-854F-E7D8068DE455}"/>
              </a:ext>
            </a:extLst>
          </p:cNvPr>
          <p:cNvSpPr>
            <a:spLocks noGrp="1"/>
          </p:cNvSpPr>
          <p:nvPr>
            <p:ph idx="1"/>
          </p:nvPr>
        </p:nvSpPr>
        <p:spPr>
          <a:xfrm>
            <a:off x="677334" y="2160589"/>
            <a:ext cx="6820746" cy="3880773"/>
          </a:xfrm>
        </p:spPr>
        <p:txBody>
          <a:bodyPr>
            <a:noAutofit/>
          </a:bodyPr>
          <a:lstStyle/>
          <a:p>
            <a:pPr marL="0" indent="0">
              <a:buNone/>
            </a:pPr>
            <a:r>
              <a:rPr lang="en-US" sz="1600" b="1" dirty="0"/>
              <a:t>Venue Data</a:t>
            </a:r>
          </a:p>
          <a:p>
            <a:r>
              <a:rPr lang="en-US" sz="1600" dirty="0"/>
              <a:t>Venue data is extracted from the Foursquare API and is stored in a data-frame named “</a:t>
            </a:r>
            <a:r>
              <a:rPr lang="en-US" sz="1600" dirty="0" err="1"/>
              <a:t>venue_df</a:t>
            </a:r>
            <a:r>
              <a:rPr lang="en-US" sz="1600" dirty="0"/>
              <a:t>”.</a:t>
            </a:r>
          </a:p>
          <a:p>
            <a:r>
              <a:rPr lang="en-US" sz="1600" dirty="0"/>
              <a:t>The data is collected by iteratively calling the Foursquare API using a list of </a:t>
            </a:r>
            <a:r>
              <a:rPr lang="en-US" sz="1600" dirty="0" err="1"/>
              <a:t>neighbourhoods</a:t>
            </a:r>
            <a:r>
              <a:rPr lang="en-US" sz="1600" dirty="0"/>
              <a:t> and each time the API is called, only the “Area”, “Venue” and “Category” information are selectively chosen to be appended into the data-frame. Below is a snippet of the data-frame.</a:t>
            </a:r>
          </a:p>
          <a:p>
            <a:pPr marL="0" indent="0">
              <a:buNone/>
            </a:pPr>
            <a:r>
              <a:rPr lang="en-US" sz="1600" b="1" dirty="0"/>
              <a:t>Population Data</a:t>
            </a:r>
          </a:p>
          <a:p>
            <a:r>
              <a:rPr lang="en-US" sz="1600" dirty="0"/>
              <a:t>Population data is extracted from OneMap via API call and stored in 5 data-frames, “</a:t>
            </a:r>
            <a:r>
              <a:rPr lang="en-US" sz="1600" dirty="0" err="1"/>
              <a:t>edu_df</a:t>
            </a:r>
            <a:r>
              <a:rPr lang="en-US" sz="1600" dirty="0"/>
              <a:t>”, “</a:t>
            </a:r>
            <a:r>
              <a:rPr lang="en-US" sz="1600" dirty="0" err="1"/>
              <a:t>ethnic_df</a:t>
            </a:r>
            <a:r>
              <a:rPr lang="en-US" sz="1600" dirty="0"/>
              <a:t>”, “</a:t>
            </a:r>
            <a:r>
              <a:rPr lang="en-US" sz="1600" dirty="0" err="1"/>
              <a:t>ind_df</a:t>
            </a:r>
            <a:r>
              <a:rPr lang="en-US" sz="1600" dirty="0"/>
              <a:t>”, “age_df” and “</a:t>
            </a:r>
            <a:r>
              <a:rPr lang="en-US" sz="1600" dirty="0" err="1"/>
              <a:t>reli_df</a:t>
            </a:r>
            <a:r>
              <a:rPr lang="en-US" sz="1600" dirty="0"/>
              <a:t>”.</a:t>
            </a:r>
          </a:p>
          <a:p>
            <a:r>
              <a:rPr lang="en-US" sz="1600" dirty="0"/>
              <a:t>Information certain demographics may not be available in some </a:t>
            </a:r>
            <a:r>
              <a:rPr lang="en-US" sz="1600" dirty="0" err="1"/>
              <a:t>neighbourhoods</a:t>
            </a:r>
            <a:r>
              <a:rPr lang="en-US" sz="1600" dirty="0"/>
              <a:t> and are therefore excluded from analysis.</a:t>
            </a:r>
          </a:p>
          <a:p>
            <a:r>
              <a:rPr lang="en-US" sz="1600" dirty="0"/>
              <a:t>Some columns are streamlined for better analysis.</a:t>
            </a:r>
          </a:p>
        </p:txBody>
      </p:sp>
      <p:pic>
        <p:nvPicPr>
          <p:cNvPr id="6" name="Picture 5">
            <a:extLst>
              <a:ext uri="{FF2B5EF4-FFF2-40B4-BE49-F238E27FC236}">
                <a16:creationId xmlns:a16="http://schemas.microsoft.com/office/drawing/2014/main" id="{8450E5DB-934D-44A2-BD99-BAFDE836649A}"/>
              </a:ext>
            </a:extLst>
          </p:cNvPr>
          <p:cNvPicPr/>
          <p:nvPr/>
        </p:nvPicPr>
        <p:blipFill>
          <a:blip r:embed="rId2"/>
          <a:stretch>
            <a:fillRect/>
          </a:stretch>
        </p:blipFill>
        <p:spPr>
          <a:xfrm>
            <a:off x="7808008" y="2633623"/>
            <a:ext cx="3910379" cy="1467352"/>
          </a:xfrm>
          <a:prstGeom prst="rect">
            <a:avLst/>
          </a:prstGeom>
        </p:spPr>
      </p:pic>
      <p:pic>
        <p:nvPicPr>
          <p:cNvPr id="7" name="Picture 6">
            <a:extLst>
              <a:ext uri="{FF2B5EF4-FFF2-40B4-BE49-F238E27FC236}">
                <a16:creationId xmlns:a16="http://schemas.microsoft.com/office/drawing/2014/main" id="{739E9F70-4C02-4DFC-B263-4025A73B9F94}"/>
              </a:ext>
            </a:extLst>
          </p:cNvPr>
          <p:cNvPicPr/>
          <p:nvPr/>
        </p:nvPicPr>
        <p:blipFill>
          <a:blip r:embed="rId3"/>
          <a:stretch>
            <a:fillRect/>
          </a:stretch>
        </p:blipFill>
        <p:spPr>
          <a:xfrm>
            <a:off x="7808008" y="4804198"/>
            <a:ext cx="3418010" cy="1721359"/>
          </a:xfrm>
          <a:prstGeom prst="rect">
            <a:avLst/>
          </a:prstGeom>
        </p:spPr>
      </p:pic>
    </p:spTree>
    <p:extLst>
      <p:ext uri="{BB962C8B-B14F-4D97-AF65-F5344CB8AC3E}">
        <p14:creationId xmlns:p14="http://schemas.microsoft.com/office/powerpoint/2010/main" val="36599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2FB0-C9A2-49AC-8F13-02AE709289DE}"/>
              </a:ext>
            </a:extLst>
          </p:cNvPr>
          <p:cNvSpPr>
            <a:spLocks noGrp="1"/>
          </p:cNvSpPr>
          <p:nvPr>
            <p:ph type="title"/>
          </p:nvPr>
        </p:nvSpPr>
        <p:spPr/>
        <p:txBody>
          <a:bodyPr/>
          <a:lstStyle/>
          <a:p>
            <a:r>
              <a:rPr lang="en-SG" dirty="0"/>
              <a:t>Amenities Clustering (1/2)</a:t>
            </a:r>
          </a:p>
        </p:txBody>
      </p:sp>
      <p:sp>
        <p:nvSpPr>
          <p:cNvPr id="9" name="Content Placeholder 8">
            <a:extLst>
              <a:ext uri="{FF2B5EF4-FFF2-40B4-BE49-F238E27FC236}">
                <a16:creationId xmlns:a16="http://schemas.microsoft.com/office/drawing/2014/main" id="{F8A5E186-9FA5-4EA6-9633-383F38FBF7C9}"/>
              </a:ext>
            </a:extLst>
          </p:cNvPr>
          <p:cNvSpPr>
            <a:spLocks noGrp="1"/>
          </p:cNvSpPr>
          <p:nvPr>
            <p:ph idx="1"/>
          </p:nvPr>
        </p:nvSpPr>
        <p:spPr/>
        <p:txBody>
          <a:bodyPr/>
          <a:lstStyle/>
          <a:p>
            <a:endParaRPr lang="en-SG"/>
          </a:p>
        </p:txBody>
      </p:sp>
      <p:pic>
        <p:nvPicPr>
          <p:cNvPr id="10" name="Picture 9">
            <a:extLst>
              <a:ext uri="{FF2B5EF4-FFF2-40B4-BE49-F238E27FC236}">
                <a16:creationId xmlns:a16="http://schemas.microsoft.com/office/drawing/2014/main" id="{2307304C-7A35-4037-B77E-B17D34778A76}"/>
              </a:ext>
            </a:extLst>
          </p:cNvPr>
          <p:cNvPicPr/>
          <p:nvPr/>
        </p:nvPicPr>
        <p:blipFill>
          <a:blip r:embed="rId2"/>
          <a:stretch>
            <a:fillRect/>
          </a:stretch>
        </p:blipFill>
        <p:spPr>
          <a:xfrm>
            <a:off x="677333" y="1673542"/>
            <a:ext cx="9718691" cy="4712908"/>
          </a:xfrm>
          <a:prstGeom prst="rect">
            <a:avLst/>
          </a:prstGeom>
        </p:spPr>
      </p:pic>
    </p:spTree>
    <p:extLst>
      <p:ext uri="{BB962C8B-B14F-4D97-AF65-F5344CB8AC3E}">
        <p14:creationId xmlns:p14="http://schemas.microsoft.com/office/powerpoint/2010/main" val="275978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2FB0-C9A2-49AC-8F13-02AE709289DE}"/>
              </a:ext>
            </a:extLst>
          </p:cNvPr>
          <p:cNvSpPr>
            <a:spLocks noGrp="1"/>
          </p:cNvSpPr>
          <p:nvPr>
            <p:ph type="title"/>
          </p:nvPr>
        </p:nvSpPr>
        <p:spPr/>
        <p:txBody>
          <a:bodyPr/>
          <a:lstStyle/>
          <a:p>
            <a:r>
              <a:rPr lang="en-SG" dirty="0"/>
              <a:t>Amenities Clustering (2/2)</a:t>
            </a:r>
          </a:p>
        </p:txBody>
      </p:sp>
      <p:sp>
        <p:nvSpPr>
          <p:cNvPr id="7" name="Content Placeholder 6">
            <a:extLst>
              <a:ext uri="{FF2B5EF4-FFF2-40B4-BE49-F238E27FC236}">
                <a16:creationId xmlns:a16="http://schemas.microsoft.com/office/drawing/2014/main" id="{26CE9733-F85F-4CD7-9CB3-37AEC1A53949}"/>
              </a:ext>
            </a:extLst>
          </p:cNvPr>
          <p:cNvSpPr>
            <a:spLocks noGrp="1"/>
          </p:cNvSpPr>
          <p:nvPr>
            <p:ph idx="1"/>
          </p:nvPr>
        </p:nvSpPr>
        <p:spPr/>
        <p:txBody>
          <a:bodyPr>
            <a:normAutofit fontScale="92500" lnSpcReduction="20000"/>
          </a:bodyPr>
          <a:lstStyle/>
          <a:p>
            <a:pPr marL="0" indent="0">
              <a:buNone/>
            </a:pPr>
            <a:r>
              <a:rPr lang="en-SG" b="1" dirty="0"/>
              <a:t>Top 5 Amenities</a:t>
            </a:r>
          </a:p>
          <a:p>
            <a:r>
              <a:rPr lang="en-SG" b="1" dirty="0"/>
              <a:t>Blue:</a:t>
            </a:r>
            <a:r>
              <a:rPr lang="en-SG" dirty="0"/>
              <a:t> Hotel, Japanese Restaurant, Chinese Restaurant, Bakery, Boutique       </a:t>
            </a:r>
          </a:p>
          <a:p>
            <a:r>
              <a:rPr lang="en-SG" b="1" dirty="0"/>
              <a:t>Green:</a:t>
            </a:r>
            <a:r>
              <a:rPr lang="en-SG" dirty="0"/>
              <a:t> Boat or Ferry, Cruise, Coffee Shop, Recreation </a:t>
            </a:r>
            <a:r>
              <a:rPr lang="en-SG" dirty="0" err="1"/>
              <a:t>Center</a:t>
            </a:r>
            <a:r>
              <a:rPr lang="en-SG" dirty="0"/>
              <a:t>, Beach</a:t>
            </a:r>
          </a:p>
          <a:p>
            <a:r>
              <a:rPr lang="en-SG" b="1" dirty="0"/>
              <a:t>Red:</a:t>
            </a:r>
            <a:r>
              <a:rPr lang="en-SG" dirty="0"/>
              <a:t> Coffee Shop, Park, Café, Chinese Restaurant, Food Court</a:t>
            </a:r>
          </a:p>
          <a:p>
            <a:r>
              <a:rPr lang="en-SG" b="1" dirty="0"/>
              <a:t>Yellow:</a:t>
            </a:r>
            <a:r>
              <a:rPr lang="en-SG" dirty="0"/>
              <a:t> Chinese Restaurant, Ice Cream Shop, Indian Restaurant, Park, Thai Restaurant</a:t>
            </a:r>
          </a:p>
          <a:p>
            <a:pPr marL="0" indent="0">
              <a:buNone/>
            </a:pPr>
            <a:r>
              <a:rPr lang="en-SG" b="1" dirty="0"/>
              <a:t>Commentary</a:t>
            </a:r>
          </a:p>
          <a:p>
            <a:r>
              <a:rPr lang="en-SG" dirty="0"/>
              <a:t>Neighbourhoods in the southern region are better represented by hotels. Neighbourhoods in the outer parts of the country are better represented by coffee shops and parks while those in the inner parts of the country are better represented by the different restaurant cuisines. </a:t>
            </a:r>
          </a:p>
          <a:p>
            <a:r>
              <a:rPr lang="en-SG" dirty="0"/>
              <a:t>Jurong island is different from the rest of the country and is represented by water transport features.</a:t>
            </a:r>
          </a:p>
          <a:p>
            <a:endParaRPr lang="en-SG" dirty="0"/>
          </a:p>
        </p:txBody>
      </p:sp>
    </p:spTree>
    <p:extLst>
      <p:ext uri="{BB962C8B-B14F-4D97-AF65-F5344CB8AC3E}">
        <p14:creationId xmlns:p14="http://schemas.microsoft.com/office/powerpoint/2010/main" val="30920348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TotalTime>
  <Words>1200</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IBM Data Science Capstone Project</vt:lpstr>
      <vt:lpstr>Introduction</vt:lpstr>
      <vt:lpstr>Problem</vt:lpstr>
      <vt:lpstr>Data – Data Source (1/2)</vt:lpstr>
      <vt:lpstr>Data – Data Source (2/2)</vt:lpstr>
      <vt:lpstr>Pre-processing (1/2)</vt:lpstr>
      <vt:lpstr>Pre-processing (2/2)</vt:lpstr>
      <vt:lpstr>Amenities Clustering (1/2)</vt:lpstr>
      <vt:lpstr>Amenities Clustering (2/2)</vt:lpstr>
      <vt:lpstr>Industry Clustering (1/2)</vt:lpstr>
      <vt:lpstr>Industry Clustering (2/2)</vt:lpstr>
      <vt:lpstr>Demographic Clustering (1/2)</vt:lpstr>
      <vt:lpstr>Demographic Clustering (2/2)</vt:lpstr>
      <vt:lpstr>Future Direction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dc:title>
  <dc:creator>boon siong tan</dc:creator>
  <cp:lastModifiedBy>boon siong tan</cp:lastModifiedBy>
  <cp:revision>4</cp:revision>
  <dcterms:created xsi:type="dcterms:W3CDTF">2019-12-03T04:04:25Z</dcterms:created>
  <dcterms:modified xsi:type="dcterms:W3CDTF">2019-12-03T04:23:30Z</dcterms:modified>
</cp:coreProperties>
</file>