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6" r:id="rId2"/>
    <p:sldId id="258" r:id="rId3"/>
    <p:sldId id="262" r:id="rId4"/>
    <p:sldId id="338" r:id="rId5"/>
    <p:sldId id="339" r:id="rId6"/>
    <p:sldId id="263" r:id="rId7"/>
    <p:sldId id="330" r:id="rId8"/>
    <p:sldId id="326" r:id="rId9"/>
    <p:sldId id="327" r:id="rId10"/>
    <p:sldId id="328" r:id="rId11"/>
    <p:sldId id="329" r:id="rId12"/>
    <p:sldId id="260" r:id="rId13"/>
    <p:sldId id="335" r:id="rId14"/>
    <p:sldId id="331" r:id="rId15"/>
    <p:sldId id="340" r:id="rId16"/>
    <p:sldId id="332" r:id="rId17"/>
    <p:sldId id="341" r:id="rId18"/>
    <p:sldId id="333" r:id="rId19"/>
    <p:sldId id="344" r:id="rId20"/>
    <p:sldId id="261" r:id="rId21"/>
    <p:sldId id="294" r:id="rId22"/>
    <p:sldId id="342" r:id="rId23"/>
    <p:sldId id="307" r:id="rId24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-10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B9567-E316-4F98-A1D3-96235779063B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2CD8-8591-4F3C-87BB-F67CE7A96C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3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36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00" decel="49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00" decel="49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00" decel="49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95536" y="664332"/>
            <a:ext cx="8290358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1"/>
          <p:cNvGrpSpPr/>
          <p:nvPr userDrawn="1"/>
        </p:nvGrpSpPr>
        <p:grpSpPr>
          <a:xfrm rot="20818786" flipH="1">
            <a:off x="359532" y="161669"/>
            <a:ext cx="370706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7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8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9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0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1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2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3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647564" y="25377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6EDB-73EE-494B-92B4-4CBBFE595A9B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34BD-6193-4953-A267-E415AD680D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4" y="0"/>
            <a:ext cx="9146824" cy="5145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slow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hi-yang.gitbooks.io/algorithm/content/Graph/path.html" TargetMode="Externa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bbs.ahalei.com/thread-4554-1-1.html" TargetMode="Externa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915422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383915" y="1816100"/>
            <a:ext cx="3451225" cy="982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/>
            <a:r>
              <a:rPr lang="x-none" altLang="en-US" sz="6000" dirty="0">
                <a:ln>
                  <a:solidFill>
                    <a:srgbClr val="4A67AA"/>
                  </a:solidFill>
                </a:ln>
                <a:blipFill>
                  <a:blip r:embed="rId2"/>
                  <a:stretch>
                    <a:fillRect/>
                  </a:stretch>
                </a:blipFill>
                <a:latin typeface="Impact" pitchFamily="34" charset="0"/>
                <a:sym typeface="+mn-ea"/>
              </a:rPr>
              <a:t>江南大学</a:t>
            </a:r>
          </a:p>
        </p:txBody>
      </p:sp>
      <p:sp>
        <p:nvSpPr>
          <p:cNvPr id="17" name="Freeform 21"/>
          <p:cNvSpPr/>
          <p:nvPr/>
        </p:nvSpPr>
        <p:spPr bwMode="auto">
          <a:xfrm>
            <a:off x="2093987" y="3023311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 rot="459736">
            <a:off x="6836449" y="1691225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7" name="文本框 1"/>
          <p:cNvSpPr txBox="1"/>
          <p:nvPr/>
        </p:nvSpPr>
        <p:spPr>
          <a:xfrm>
            <a:off x="3134454" y="3436049"/>
            <a:ext cx="342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pPr algn="ctr"/>
            <a:r>
              <a:rPr lang="zh-CN" altLang="en-US" sz="36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算法讲堂</a:t>
            </a:r>
            <a:r>
              <a:rPr sz="2800" b="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最短路</a:t>
            </a:r>
            <a:endParaRPr lang="x-none" sz="3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9" name="文本框 14"/>
          <p:cNvSpPr txBox="1"/>
          <p:nvPr/>
        </p:nvSpPr>
        <p:spPr>
          <a:xfrm>
            <a:off x="3424932" y="4154832"/>
            <a:ext cx="3060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BY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Shiyang</a:t>
            </a:r>
            <a:endParaRPr lang="x-none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7" grpId="0"/>
      <p:bldP spid="4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图的表示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—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邻接表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F4C4BB-5044-4E08-9664-C9BCBCB5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98096"/>
            <a:ext cx="3492388" cy="19341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F09A86-B509-40FC-8186-83043D601794}"/>
              </a:ext>
            </a:extLst>
          </p:cNvPr>
          <p:cNvSpPr txBox="1"/>
          <p:nvPr/>
        </p:nvSpPr>
        <p:spPr>
          <a:xfrm>
            <a:off x="5544108" y="844352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2.</a:t>
            </a:r>
            <a:r>
              <a:rPr lang="zh-CN" altLang="en-US" sz="2400" b="1" dirty="0"/>
              <a:t>邻接表</a:t>
            </a:r>
          </a:p>
        </p:txBody>
      </p:sp>
      <p:pic>
        <p:nvPicPr>
          <p:cNvPr id="2050" name="Picture 2" descr="http://www.cppblog.com/images/cppblog_com/menjitianya/cfys_005.png">
            <a:extLst>
              <a:ext uri="{FF2B5EF4-FFF2-40B4-BE49-F238E27FC236}">
                <a16:creationId xmlns:a16="http://schemas.microsoft.com/office/drawing/2014/main" id="{F28A1AF4-D505-4A2D-A67E-ABBF5B716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28" y="1672444"/>
            <a:ext cx="3700541" cy="176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6E42CE-0995-415C-99E9-18A83EF57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16" y="2752563"/>
            <a:ext cx="3896588" cy="19671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37BB23-0C5E-4683-B575-58A198513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2999045"/>
            <a:ext cx="4800176" cy="147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7855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图的表示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—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链式前向星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F4C4BB-5044-4E08-9664-C9BCBCB5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98096"/>
            <a:ext cx="3492388" cy="19341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F09A86-B509-40FC-8186-83043D601794}"/>
              </a:ext>
            </a:extLst>
          </p:cNvPr>
          <p:cNvSpPr txBox="1"/>
          <p:nvPr/>
        </p:nvSpPr>
        <p:spPr>
          <a:xfrm>
            <a:off x="5544108" y="844352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3.</a:t>
            </a:r>
            <a:r>
              <a:rPr lang="zh-CN" altLang="en-US" sz="2400" b="1" dirty="0"/>
              <a:t>链式前向星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A22F0C-E0E3-4FCC-9130-30403023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302329"/>
            <a:ext cx="3408549" cy="24354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3C54F2-197E-4121-83F6-C98DC0ADA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904692"/>
            <a:ext cx="4464496" cy="95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08458"/>
      </p:ext>
    </p:extLst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999301" y="1143239"/>
            <a:ext cx="2744561" cy="3337517"/>
            <a:chOff x="7419975" y="803484"/>
            <a:chExt cx="930908" cy="1131679"/>
          </a:xfrm>
          <a:solidFill>
            <a:schemeClr val="accent2"/>
          </a:solidFill>
        </p:grpSpPr>
        <p:sp>
          <p:nvSpPr>
            <p:cNvPr id="5" name="Freeform 90"/>
            <p:cNvSpPr/>
            <p:nvPr/>
          </p:nvSpPr>
          <p:spPr bwMode="auto">
            <a:xfrm>
              <a:off x="7467600" y="1830388"/>
              <a:ext cx="315913" cy="104775"/>
            </a:xfrm>
            <a:custGeom>
              <a:avLst/>
              <a:gdLst>
                <a:gd name="T0" fmla="*/ 99 w 199"/>
                <a:gd name="T1" fmla="*/ 0 h 66"/>
                <a:gd name="T2" fmla="*/ 125 w 199"/>
                <a:gd name="T3" fmla="*/ 2 h 66"/>
                <a:gd name="T4" fmla="*/ 150 w 199"/>
                <a:gd name="T5" fmla="*/ 4 h 66"/>
                <a:gd name="T6" fmla="*/ 170 w 199"/>
                <a:gd name="T7" fmla="*/ 9 h 66"/>
                <a:gd name="T8" fmla="*/ 186 w 199"/>
                <a:gd name="T9" fmla="*/ 16 h 66"/>
                <a:gd name="T10" fmla="*/ 196 w 199"/>
                <a:gd name="T11" fmla="*/ 24 h 66"/>
                <a:gd name="T12" fmla="*/ 199 w 199"/>
                <a:gd name="T13" fmla="*/ 33 h 66"/>
                <a:gd name="T14" fmla="*/ 196 w 199"/>
                <a:gd name="T15" fmla="*/ 42 h 66"/>
                <a:gd name="T16" fmla="*/ 186 w 199"/>
                <a:gd name="T17" fmla="*/ 50 h 66"/>
                <a:gd name="T18" fmla="*/ 170 w 199"/>
                <a:gd name="T19" fmla="*/ 57 h 66"/>
                <a:gd name="T20" fmla="*/ 150 w 199"/>
                <a:gd name="T21" fmla="*/ 62 h 66"/>
                <a:gd name="T22" fmla="*/ 125 w 199"/>
                <a:gd name="T23" fmla="*/ 66 h 66"/>
                <a:gd name="T24" fmla="*/ 99 w 199"/>
                <a:gd name="T25" fmla="*/ 66 h 66"/>
                <a:gd name="T26" fmla="*/ 73 w 199"/>
                <a:gd name="T27" fmla="*/ 66 h 66"/>
                <a:gd name="T28" fmla="*/ 49 w 199"/>
                <a:gd name="T29" fmla="*/ 62 h 66"/>
                <a:gd name="T30" fmla="*/ 28 w 199"/>
                <a:gd name="T31" fmla="*/ 57 h 66"/>
                <a:gd name="T32" fmla="*/ 13 w 199"/>
                <a:gd name="T33" fmla="*/ 50 h 66"/>
                <a:gd name="T34" fmla="*/ 4 w 199"/>
                <a:gd name="T35" fmla="*/ 42 h 66"/>
                <a:gd name="T36" fmla="*/ 0 w 199"/>
                <a:gd name="T37" fmla="*/ 33 h 66"/>
                <a:gd name="T38" fmla="*/ 4 w 199"/>
                <a:gd name="T39" fmla="*/ 24 h 66"/>
                <a:gd name="T40" fmla="*/ 13 w 199"/>
                <a:gd name="T41" fmla="*/ 16 h 66"/>
                <a:gd name="T42" fmla="*/ 28 w 199"/>
                <a:gd name="T43" fmla="*/ 9 h 66"/>
                <a:gd name="T44" fmla="*/ 49 w 199"/>
                <a:gd name="T45" fmla="*/ 4 h 66"/>
                <a:gd name="T46" fmla="*/ 73 w 199"/>
                <a:gd name="T47" fmla="*/ 2 h 66"/>
                <a:gd name="T48" fmla="*/ 99 w 199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66">
                  <a:moveTo>
                    <a:pt x="99" y="0"/>
                  </a:moveTo>
                  <a:lnTo>
                    <a:pt x="125" y="2"/>
                  </a:lnTo>
                  <a:lnTo>
                    <a:pt x="150" y="4"/>
                  </a:lnTo>
                  <a:lnTo>
                    <a:pt x="170" y="9"/>
                  </a:lnTo>
                  <a:lnTo>
                    <a:pt x="186" y="16"/>
                  </a:lnTo>
                  <a:lnTo>
                    <a:pt x="196" y="24"/>
                  </a:lnTo>
                  <a:lnTo>
                    <a:pt x="199" y="33"/>
                  </a:lnTo>
                  <a:lnTo>
                    <a:pt x="196" y="42"/>
                  </a:lnTo>
                  <a:lnTo>
                    <a:pt x="186" y="50"/>
                  </a:lnTo>
                  <a:lnTo>
                    <a:pt x="170" y="57"/>
                  </a:lnTo>
                  <a:lnTo>
                    <a:pt x="150" y="62"/>
                  </a:lnTo>
                  <a:lnTo>
                    <a:pt x="125" y="66"/>
                  </a:lnTo>
                  <a:lnTo>
                    <a:pt x="99" y="66"/>
                  </a:lnTo>
                  <a:lnTo>
                    <a:pt x="73" y="66"/>
                  </a:lnTo>
                  <a:lnTo>
                    <a:pt x="49" y="62"/>
                  </a:lnTo>
                  <a:lnTo>
                    <a:pt x="28" y="57"/>
                  </a:lnTo>
                  <a:lnTo>
                    <a:pt x="13" y="50"/>
                  </a:lnTo>
                  <a:lnTo>
                    <a:pt x="4" y="42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3" y="16"/>
                  </a:lnTo>
                  <a:lnTo>
                    <a:pt x="28" y="9"/>
                  </a:lnTo>
                  <a:lnTo>
                    <a:pt x="49" y="4"/>
                  </a:lnTo>
                  <a:lnTo>
                    <a:pt x="73" y="2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03"/>
            <p:cNvSpPr/>
            <p:nvPr/>
          </p:nvSpPr>
          <p:spPr bwMode="auto">
            <a:xfrm>
              <a:off x="768350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1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9 h 17"/>
                <a:gd name="T10" fmla="*/ 17 w 17"/>
                <a:gd name="T11" fmla="*/ 12 h 17"/>
                <a:gd name="T12" fmla="*/ 14 w 17"/>
                <a:gd name="T13" fmla="*/ 16 h 17"/>
                <a:gd name="T14" fmla="*/ 12 w 17"/>
                <a:gd name="T15" fmla="*/ 17 h 17"/>
                <a:gd name="T16" fmla="*/ 9 w 17"/>
                <a:gd name="T17" fmla="*/ 17 h 17"/>
                <a:gd name="T18" fmla="*/ 5 w 17"/>
                <a:gd name="T19" fmla="*/ 17 h 17"/>
                <a:gd name="T20" fmla="*/ 3 w 17"/>
                <a:gd name="T21" fmla="*/ 16 h 17"/>
                <a:gd name="T22" fmla="*/ 1 w 17"/>
                <a:gd name="T23" fmla="*/ 12 h 17"/>
                <a:gd name="T24" fmla="*/ 0 w 17"/>
                <a:gd name="T25" fmla="*/ 9 h 17"/>
                <a:gd name="T26" fmla="*/ 1 w 17"/>
                <a:gd name="T27" fmla="*/ 5 h 17"/>
                <a:gd name="T28" fmla="*/ 3 w 17"/>
                <a:gd name="T29" fmla="*/ 3 h 17"/>
                <a:gd name="T30" fmla="*/ 5 w 17"/>
                <a:gd name="T31" fmla="*/ 1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1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9"/>
                  </a:lnTo>
                  <a:lnTo>
                    <a:pt x="17" y="12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9" y="17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4"/>
            <p:cNvSpPr/>
            <p:nvPr/>
          </p:nvSpPr>
          <p:spPr bwMode="auto">
            <a:xfrm>
              <a:off x="780415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0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8 h 17"/>
                <a:gd name="T10" fmla="*/ 17 w 17"/>
                <a:gd name="T11" fmla="*/ 12 h 17"/>
                <a:gd name="T12" fmla="*/ 14 w 17"/>
                <a:gd name="T13" fmla="*/ 14 h 17"/>
                <a:gd name="T14" fmla="*/ 12 w 17"/>
                <a:gd name="T15" fmla="*/ 16 h 17"/>
                <a:gd name="T16" fmla="*/ 9 w 17"/>
                <a:gd name="T17" fmla="*/ 17 h 17"/>
                <a:gd name="T18" fmla="*/ 5 w 17"/>
                <a:gd name="T19" fmla="*/ 16 h 17"/>
                <a:gd name="T20" fmla="*/ 2 w 17"/>
                <a:gd name="T21" fmla="*/ 14 h 17"/>
                <a:gd name="T22" fmla="*/ 1 w 17"/>
                <a:gd name="T23" fmla="*/ 12 h 17"/>
                <a:gd name="T24" fmla="*/ 0 w 17"/>
                <a:gd name="T25" fmla="*/ 8 h 17"/>
                <a:gd name="T26" fmla="*/ 1 w 17"/>
                <a:gd name="T27" fmla="*/ 5 h 17"/>
                <a:gd name="T28" fmla="*/ 2 w 17"/>
                <a:gd name="T29" fmla="*/ 3 h 17"/>
                <a:gd name="T30" fmla="*/ 5 w 17"/>
                <a:gd name="T31" fmla="*/ 0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7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9" y="17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 noEditPoints="1"/>
            </p:cNvSpPr>
            <p:nvPr/>
          </p:nvSpPr>
          <p:spPr bwMode="auto">
            <a:xfrm>
              <a:off x="7589838" y="1014413"/>
              <a:ext cx="304800" cy="284163"/>
            </a:xfrm>
            <a:custGeom>
              <a:avLst/>
              <a:gdLst>
                <a:gd name="T0" fmla="*/ 106 w 192"/>
                <a:gd name="T1" fmla="*/ 16 h 179"/>
                <a:gd name="T2" fmla="*/ 106 w 192"/>
                <a:gd name="T3" fmla="*/ 16 h 179"/>
                <a:gd name="T4" fmla="*/ 82 w 192"/>
                <a:gd name="T5" fmla="*/ 12 h 179"/>
                <a:gd name="T6" fmla="*/ 50 w 192"/>
                <a:gd name="T7" fmla="*/ 26 h 179"/>
                <a:gd name="T8" fmla="*/ 31 w 192"/>
                <a:gd name="T9" fmla="*/ 42 h 179"/>
                <a:gd name="T10" fmla="*/ 26 w 192"/>
                <a:gd name="T11" fmla="*/ 48 h 179"/>
                <a:gd name="T12" fmla="*/ 16 w 192"/>
                <a:gd name="T13" fmla="*/ 68 h 179"/>
                <a:gd name="T14" fmla="*/ 9 w 192"/>
                <a:gd name="T15" fmla="*/ 98 h 179"/>
                <a:gd name="T16" fmla="*/ 16 w 192"/>
                <a:gd name="T17" fmla="*/ 123 h 179"/>
                <a:gd name="T18" fmla="*/ 24 w 192"/>
                <a:gd name="T19" fmla="*/ 133 h 179"/>
                <a:gd name="T20" fmla="*/ 24 w 192"/>
                <a:gd name="T21" fmla="*/ 135 h 179"/>
                <a:gd name="T22" fmla="*/ 25 w 192"/>
                <a:gd name="T23" fmla="*/ 136 h 179"/>
                <a:gd name="T24" fmla="*/ 54 w 192"/>
                <a:gd name="T25" fmla="*/ 162 h 179"/>
                <a:gd name="T26" fmla="*/ 84 w 192"/>
                <a:gd name="T27" fmla="*/ 170 h 179"/>
                <a:gd name="T28" fmla="*/ 120 w 192"/>
                <a:gd name="T29" fmla="*/ 162 h 179"/>
                <a:gd name="T30" fmla="*/ 145 w 192"/>
                <a:gd name="T31" fmla="*/ 150 h 179"/>
                <a:gd name="T32" fmla="*/ 151 w 192"/>
                <a:gd name="T33" fmla="*/ 146 h 179"/>
                <a:gd name="T34" fmla="*/ 166 w 192"/>
                <a:gd name="T35" fmla="*/ 132 h 179"/>
                <a:gd name="T36" fmla="*/ 181 w 192"/>
                <a:gd name="T37" fmla="*/ 103 h 179"/>
                <a:gd name="T38" fmla="*/ 181 w 192"/>
                <a:gd name="T39" fmla="*/ 73 h 179"/>
                <a:gd name="T40" fmla="*/ 168 w 192"/>
                <a:gd name="T41" fmla="*/ 47 h 179"/>
                <a:gd name="T42" fmla="*/ 160 w 192"/>
                <a:gd name="T43" fmla="*/ 35 h 179"/>
                <a:gd name="T44" fmla="*/ 157 w 192"/>
                <a:gd name="T45" fmla="*/ 34 h 179"/>
                <a:gd name="T46" fmla="*/ 157 w 192"/>
                <a:gd name="T47" fmla="*/ 34 h 179"/>
                <a:gd name="T48" fmla="*/ 130 w 192"/>
                <a:gd name="T49" fmla="*/ 16 h 179"/>
                <a:gd name="T50" fmla="*/ 113 w 192"/>
                <a:gd name="T51" fmla="*/ 14 h 179"/>
                <a:gd name="T52" fmla="*/ 107 w 192"/>
                <a:gd name="T53" fmla="*/ 16 h 179"/>
                <a:gd name="T54" fmla="*/ 105 w 192"/>
                <a:gd name="T55" fmla="*/ 10 h 179"/>
                <a:gd name="T56" fmla="*/ 103 w 192"/>
                <a:gd name="T57" fmla="*/ 0 h 179"/>
                <a:gd name="T58" fmla="*/ 120 w 192"/>
                <a:gd name="T59" fmla="*/ 1 h 179"/>
                <a:gd name="T60" fmla="*/ 135 w 192"/>
                <a:gd name="T61" fmla="*/ 6 h 179"/>
                <a:gd name="T62" fmla="*/ 165 w 192"/>
                <a:gd name="T63" fmla="*/ 27 h 179"/>
                <a:gd name="T64" fmla="*/ 175 w 192"/>
                <a:gd name="T65" fmla="*/ 40 h 179"/>
                <a:gd name="T66" fmla="*/ 190 w 192"/>
                <a:gd name="T67" fmla="*/ 71 h 179"/>
                <a:gd name="T68" fmla="*/ 190 w 192"/>
                <a:gd name="T69" fmla="*/ 105 h 179"/>
                <a:gd name="T70" fmla="*/ 174 w 192"/>
                <a:gd name="T71" fmla="*/ 137 h 179"/>
                <a:gd name="T72" fmla="*/ 154 w 192"/>
                <a:gd name="T73" fmla="*/ 156 h 179"/>
                <a:gd name="T74" fmla="*/ 135 w 192"/>
                <a:gd name="T75" fmla="*/ 167 h 179"/>
                <a:gd name="T76" fmla="*/ 103 w 192"/>
                <a:gd name="T77" fmla="*/ 178 h 179"/>
                <a:gd name="T78" fmla="*/ 84 w 192"/>
                <a:gd name="T79" fmla="*/ 179 h 179"/>
                <a:gd name="T80" fmla="*/ 48 w 192"/>
                <a:gd name="T81" fmla="*/ 171 h 179"/>
                <a:gd name="T82" fmla="*/ 17 w 192"/>
                <a:gd name="T83" fmla="*/ 141 h 179"/>
                <a:gd name="T84" fmla="*/ 7 w 192"/>
                <a:gd name="T85" fmla="*/ 128 h 179"/>
                <a:gd name="T86" fmla="*/ 0 w 192"/>
                <a:gd name="T87" fmla="*/ 98 h 179"/>
                <a:gd name="T88" fmla="*/ 7 w 192"/>
                <a:gd name="T89" fmla="*/ 64 h 179"/>
                <a:gd name="T90" fmla="*/ 20 w 192"/>
                <a:gd name="T91" fmla="*/ 40 h 179"/>
                <a:gd name="T92" fmla="*/ 33 w 192"/>
                <a:gd name="T93" fmla="*/ 26 h 179"/>
                <a:gd name="T94" fmla="*/ 62 w 192"/>
                <a:gd name="T95" fmla="*/ 9 h 179"/>
                <a:gd name="T96" fmla="*/ 103 w 192"/>
                <a:gd name="T9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179">
                  <a:moveTo>
                    <a:pt x="106" y="16"/>
                  </a:moveTo>
                  <a:lnTo>
                    <a:pt x="106" y="16"/>
                  </a:lnTo>
                  <a:lnTo>
                    <a:pt x="106" y="16"/>
                  </a:lnTo>
                  <a:lnTo>
                    <a:pt x="106" y="16"/>
                  </a:lnTo>
                  <a:close/>
                  <a:moveTo>
                    <a:pt x="103" y="10"/>
                  </a:moveTo>
                  <a:lnTo>
                    <a:pt x="82" y="12"/>
                  </a:lnTo>
                  <a:lnTo>
                    <a:pt x="64" y="18"/>
                  </a:lnTo>
                  <a:lnTo>
                    <a:pt x="50" y="26"/>
                  </a:lnTo>
                  <a:lnTo>
                    <a:pt x="39" y="34"/>
                  </a:lnTo>
                  <a:lnTo>
                    <a:pt x="31" y="42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68"/>
                  </a:lnTo>
                  <a:lnTo>
                    <a:pt x="10" y="84"/>
                  </a:lnTo>
                  <a:lnTo>
                    <a:pt x="9" y="98"/>
                  </a:lnTo>
                  <a:lnTo>
                    <a:pt x="12" y="112"/>
                  </a:lnTo>
                  <a:lnTo>
                    <a:pt x="16" y="123"/>
                  </a:lnTo>
                  <a:lnTo>
                    <a:pt x="20" y="131"/>
                  </a:lnTo>
                  <a:lnTo>
                    <a:pt x="24" y="133"/>
                  </a:lnTo>
                  <a:lnTo>
                    <a:pt x="24" y="135"/>
                  </a:lnTo>
                  <a:lnTo>
                    <a:pt x="24" y="135"/>
                  </a:lnTo>
                  <a:lnTo>
                    <a:pt x="25" y="135"/>
                  </a:lnTo>
                  <a:lnTo>
                    <a:pt x="25" y="136"/>
                  </a:lnTo>
                  <a:lnTo>
                    <a:pt x="38" y="152"/>
                  </a:lnTo>
                  <a:lnTo>
                    <a:pt x="54" y="162"/>
                  </a:lnTo>
                  <a:lnTo>
                    <a:pt x="68" y="167"/>
                  </a:lnTo>
                  <a:lnTo>
                    <a:pt x="84" y="170"/>
                  </a:lnTo>
                  <a:lnTo>
                    <a:pt x="103" y="167"/>
                  </a:lnTo>
                  <a:lnTo>
                    <a:pt x="120" y="162"/>
                  </a:lnTo>
                  <a:lnTo>
                    <a:pt x="135" y="156"/>
                  </a:lnTo>
                  <a:lnTo>
                    <a:pt x="145" y="150"/>
                  </a:lnTo>
                  <a:lnTo>
                    <a:pt x="149" y="148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66" y="132"/>
                  </a:lnTo>
                  <a:lnTo>
                    <a:pt x="175" y="116"/>
                  </a:lnTo>
                  <a:lnTo>
                    <a:pt x="181" y="103"/>
                  </a:lnTo>
                  <a:lnTo>
                    <a:pt x="182" y="90"/>
                  </a:lnTo>
                  <a:lnTo>
                    <a:pt x="181" y="73"/>
                  </a:lnTo>
                  <a:lnTo>
                    <a:pt x="174" y="59"/>
                  </a:lnTo>
                  <a:lnTo>
                    <a:pt x="168" y="47"/>
                  </a:lnTo>
                  <a:lnTo>
                    <a:pt x="161" y="38"/>
                  </a:lnTo>
                  <a:lnTo>
                    <a:pt x="160" y="35"/>
                  </a:lnTo>
                  <a:lnTo>
                    <a:pt x="158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44" y="22"/>
                  </a:lnTo>
                  <a:lnTo>
                    <a:pt x="130" y="16"/>
                  </a:lnTo>
                  <a:lnTo>
                    <a:pt x="118" y="14"/>
                  </a:lnTo>
                  <a:lnTo>
                    <a:pt x="113" y="14"/>
                  </a:lnTo>
                  <a:lnTo>
                    <a:pt x="109" y="16"/>
                  </a:lnTo>
                  <a:lnTo>
                    <a:pt x="107" y="16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3" y="10"/>
                  </a:lnTo>
                  <a:close/>
                  <a:moveTo>
                    <a:pt x="103" y="0"/>
                  </a:moveTo>
                  <a:lnTo>
                    <a:pt x="113" y="0"/>
                  </a:lnTo>
                  <a:lnTo>
                    <a:pt x="120" y="1"/>
                  </a:lnTo>
                  <a:lnTo>
                    <a:pt x="120" y="5"/>
                  </a:lnTo>
                  <a:lnTo>
                    <a:pt x="135" y="6"/>
                  </a:lnTo>
                  <a:lnTo>
                    <a:pt x="149" y="14"/>
                  </a:lnTo>
                  <a:lnTo>
                    <a:pt x="165" y="27"/>
                  </a:lnTo>
                  <a:lnTo>
                    <a:pt x="169" y="31"/>
                  </a:lnTo>
                  <a:lnTo>
                    <a:pt x="175" y="40"/>
                  </a:lnTo>
                  <a:lnTo>
                    <a:pt x="183" y="54"/>
                  </a:lnTo>
                  <a:lnTo>
                    <a:pt x="190" y="71"/>
                  </a:lnTo>
                  <a:lnTo>
                    <a:pt x="192" y="90"/>
                  </a:lnTo>
                  <a:lnTo>
                    <a:pt x="190" y="105"/>
                  </a:lnTo>
                  <a:lnTo>
                    <a:pt x="185" y="122"/>
                  </a:lnTo>
                  <a:lnTo>
                    <a:pt x="174" y="137"/>
                  </a:lnTo>
                  <a:lnTo>
                    <a:pt x="157" y="154"/>
                  </a:lnTo>
                  <a:lnTo>
                    <a:pt x="154" y="156"/>
                  </a:lnTo>
                  <a:lnTo>
                    <a:pt x="147" y="161"/>
                  </a:lnTo>
                  <a:lnTo>
                    <a:pt x="135" y="167"/>
                  </a:lnTo>
                  <a:lnTo>
                    <a:pt x="120" y="173"/>
                  </a:lnTo>
                  <a:lnTo>
                    <a:pt x="103" y="178"/>
                  </a:lnTo>
                  <a:lnTo>
                    <a:pt x="84" y="179"/>
                  </a:lnTo>
                  <a:lnTo>
                    <a:pt x="84" y="179"/>
                  </a:lnTo>
                  <a:lnTo>
                    <a:pt x="65" y="178"/>
                  </a:lnTo>
                  <a:lnTo>
                    <a:pt x="48" y="171"/>
                  </a:lnTo>
                  <a:lnTo>
                    <a:pt x="31" y="160"/>
                  </a:lnTo>
                  <a:lnTo>
                    <a:pt x="17" y="141"/>
                  </a:lnTo>
                  <a:lnTo>
                    <a:pt x="13" y="137"/>
                  </a:lnTo>
                  <a:lnTo>
                    <a:pt x="7" y="128"/>
                  </a:lnTo>
                  <a:lnTo>
                    <a:pt x="1" y="115"/>
                  </a:lnTo>
                  <a:lnTo>
                    <a:pt x="0" y="98"/>
                  </a:lnTo>
                  <a:lnTo>
                    <a:pt x="1" y="82"/>
                  </a:lnTo>
                  <a:lnTo>
                    <a:pt x="7" y="64"/>
                  </a:lnTo>
                  <a:lnTo>
                    <a:pt x="17" y="43"/>
                  </a:lnTo>
                  <a:lnTo>
                    <a:pt x="20" y="40"/>
                  </a:lnTo>
                  <a:lnTo>
                    <a:pt x="25" y="35"/>
                  </a:lnTo>
                  <a:lnTo>
                    <a:pt x="33" y="26"/>
                  </a:lnTo>
                  <a:lnTo>
                    <a:pt x="46" y="17"/>
                  </a:lnTo>
                  <a:lnTo>
                    <a:pt x="62" y="9"/>
                  </a:lnTo>
                  <a:lnTo>
                    <a:pt x="81" y="2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7"/>
            <p:cNvSpPr>
              <a:spLocks noEditPoints="1"/>
            </p:cNvSpPr>
            <p:nvPr/>
          </p:nvSpPr>
          <p:spPr bwMode="auto">
            <a:xfrm>
              <a:off x="7602538" y="1028700"/>
              <a:ext cx="112713" cy="101600"/>
            </a:xfrm>
            <a:custGeom>
              <a:avLst/>
              <a:gdLst>
                <a:gd name="T0" fmla="*/ 2 w 71"/>
                <a:gd name="T1" fmla="*/ 64 h 64"/>
                <a:gd name="T2" fmla="*/ 2 w 71"/>
                <a:gd name="T3" fmla="*/ 64 h 64"/>
                <a:gd name="T4" fmla="*/ 2 w 71"/>
                <a:gd name="T5" fmla="*/ 64 h 64"/>
                <a:gd name="T6" fmla="*/ 2 w 71"/>
                <a:gd name="T7" fmla="*/ 64 h 64"/>
                <a:gd name="T8" fmla="*/ 61 w 71"/>
                <a:gd name="T9" fmla="*/ 0 h 64"/>
                <a:gd name="T10" fmla="*/ 71 w 71"/>
                <a:gd name="T11" fmla="*/ 3 h 64"/>
                <a:gd name="T12" fmla="*/ 67 w 71"/>
                <a:gd name="T13" fmla="*/ 17 h 64"/>
                <a:gd name="T14" fmla="*/ 61 w 71"/>
                <a:gd name="T15" fmla="*/ 27 h 64"/>
                <a:gd name="T16" fmla="*/ 59 w 71"/>
                <a:gd name="T17" fmla="*/ 35 h 64"/>
                <a:gd name="T18" fmla="*/ 56 w 71"/>
                <a:gd name="T19" fmla="*/ 39 h 64"/>
                <a:gd name="T20" fmla="*/ 54 w 71"/>
                <a:gd name="T21" fmla="*/ 42 h 64"/>
                <a:gd name="T22" fmla="*/ 51 w 71"/>
                <a:gd name="T23" fmla="*/ 43 h 64"/>
                <a:gd name="T24" fmla="*/ 48 w 71"/>
                <a:gd name="T25" fmla="*/ 45 h 64"/>
                <a:gd name="T26" fmla="*/ 46 w 71"/>
                <a:gd name="T27" fmla="*/ 45 h 64"/>
                <a:gd name="T28" fmla="*/ 43 w 71"/>
                <a:gd name="T29" fmla="*/ 43 h 64"/>
                <a:gd name="T30" fmla="*/ 42 w 71"/>
                <a:gd name="T31" fmla="*/ 42 h 64"/>
                <a:gd name="T32" fmla="*/ 42 w 71"/>
                <a:gd name="T33" fmla="*/ 41 h 64"/>
                <a:gd name="T34" fmla="*/ 40 w 71"/>
                <a:gd name="T35" fmla="*/ 39 h 64"/>
                <a:gd name="T36" fmla="*/ 40 w 71"/>
                <a:gd name="T37" fmla="*/ 38 h 64"/>
                <a:gd name="T38" fmla="*/ 40 w 71"/>
                <a:gd name="T39" fmla="*/ 38 h 64"/>
                <a:gd name="T40" fmla="*/ 40 w 71"/>
                <a:gd name="T41" fmla="*/ 33 h 64"/>
                <a:gd name="T42" fmla="*/ 40 w 71"/>
                <a:gd name="T43" fmla="*/ 33 h 64"/>
                <a:gd name="T44" fmla="*/ 38 w 71"/>
                <a:gd name="T45" fmla="*/ 35 h 64"/>
                <a:gd name="T46" fmla="*/ 36 w 71"/>
                <a:gd name="T47" fmla="*/ 38 h 64"/>
                <a:gd name="T48" fmla="*/ 36 w 71"/>
                <a:gd name="T49" fmla="*/ 39 h 64"/>
                <a:gd name="T50" fmla="*/ 26 w 71"/>
                <a:gd name="T51" fmla="*/ 51 h 64"/>
                <a:gd name="T52" fmla="*/ 16 w 71"/>
                <a:gd name="T53" fmla="*/ 59 h 64"/>
                <a:gd name="T54" fmla="*/ 6 w 71"/>
                <a:gd name="T55" fmla="*/ 63 h 64"/>
                <a:gd name="T56" fmla="*/ 2 w 71"/>
                <a:gd name="T57" fmla="*/ 64 h 64"/>
                <a:gd name="T58" fmla="*/ 0 w 71"/>
                <a:gd name="T59" fmla="*/ 55 h 64"/>
                <a:gd name="T60" fmla="*/ 1 w 71"/>
                <a:gd name="T61" fmla="*/ 55 h 64"/>
                <a:gd name="T62" fmla="*/ 2 w 71"/>
                <a:gd name="T63" fmla="*/ 54 h 64"/>
                <a:gd name="T64" fmla="*/ 6 w 71"/>
                <a:gd name="T65" fmla="*/ 52 h 64"/>
                <a:gd name="T66" fmla="*/ 10 w 71"/>
                <a:gd name="T67" fmla="*/ 51 h 64"/>
                <a:gd name="T68" fmla="*/ 16 w 71"/>
                <a:gd name="T69" fmla="*/ 48 h 64"/>
                <a:gd name="T70" fmla="*/ 19 w 71"/>
                <a:gd name="T71" fmla="*/ 45 h 64"/>
                <a:gd name="T72" fmla="*/ 23 w 71"/>
                <a:gd name="T73" fmla="*/ 39 h 64"/>
                <a:gd name="T74" fmla="*/ 27 w 71"/>
                <a:gd name="T75" fmla="*/ 34 h 64"/>
                <a:gd name="T76" fmla="*/ 27 w 71"/>
                <a:gd name="T77" fmla="*/ 34 h 64"/>
                <a:gd name="T78" fmla="*/ 27 w 71"/>
                <a:gd name="T79" fmla="*/ 34 h 64"/>
                <a:gd name="T80" fmla="*/ 27 w 71"/>
                <a:gd name="T81" fmla="*/ 33 h 64"/>
                <a:gd name="T82" fmla="*/ 29 w 71"/>
                <a:gd name="T83" fmla="*/ 31 h 64"/>
                <a:gd name="T84" fmla="*/ 30 w 71"/>
                <a:gd name="T85" fmla="*/ 29 h 64"/>
                <a:gd name="T86" fmla="*/ 33 w 71"/>
                <a:gd name="T87" fmla="*/ 27 h 64"/>
                <a:gd name="T88" fmla="*/ 34 w 71"/>
                <a:gd name="T89" fmla="*/ 25 h 64"/>
                <a:gd name="T90" fmla="*/ 36 w 71"/>
                <a:gd name="T91" fmla="*/ 22 h 64"/>
                <a:gd name="T92" fmla="*/ 39 w 71"/>
                <a:gd name="T93" fmla="*/ 21 h 64"/>
                <a:gd name="T94" fmla="*/ 40 w 71"/>
                <a:gd name="T95" fmla="*/ 20 h 64"/>
                <a:gd name="T96" fmla="*/ 43 w 71"/>
                <a:gd name="T97" fmla="*/ 20 h 64"/>
                <a:gd name="T98" fmla="*/ 46 w 71"/>
                <a:gd name="T99" fmla="*/ 20 h 64"/>
                <a:gd name="T100" fmla="*/ 48 w 71"/>
                <a:gd name="T101" fmla="*/ 21 h 64"/>
                <a:gd name="T102" fmla="*/ 50 w 71"/>
                <a:gd name="T103" fmla="*/ 22 h 64"/>
                <a:gd name="T104" fmla="*/ 50 w 71"/>
                <a:gd name="T105" fmla="*/ 26 h 64"/>
                <a:gd name="T106" fmla="*/ 51 w 71"/>
                <a:gd name="T107" fmla="*/ 29 h 64"/>
                <a:gd name="T108" fmla="*/ 51 w 71"/>
                <a:gd name="T109" fmla="*/ 29 h 64"/>
                <a:gd name="T110" fmla="*/ 55 w 71"/>
                <a:gd name="T111" fmla="*/ 18 h 64"/>
                <a:gd name="T112" fmla="*/ 61 w 71"/>
                <a:gd name="T1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64">
                  <a:moveTo>
                    <a:pt x="2" y="64"/>
                  </a:move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close/>
                  <a:moveTo>
                    <a:pt x="61" y="0"/>
                  </a:moveTo>
                  <a:lnTo>
                    <a:pt x="71" y="3"/>
                  </a:lnTo>
                  <a:lnTo>
                    <a:pt x="67" y="17"/>
                  </a:lnTo>
                  <a:lnTo>
                    <a:pt x="61" y="27"/>
                  </a:lnTo>
                  <a:lnTo>
                    <a:pt x="59" y="35"/>
                  </a:lnTo>
                  <a:lnTo>
                    <a:pt x="56" y="39"/>
                  </a:lnTo>
                  <a:lnTo>
                    <a:pt x="54" y="42"/>
                  </a:lnTo>
                  <a:lnTo>
                    <a:pt x="51" y="43"/>
                  </a:lnTo>
                  <a:lnTo>
                    <a:pt x="48" y="45"/>
                  </a:lnTo>
                  <a:lnTo>
                    <a:pt x="46" y="45"/>
                  </a:lnTo>
                  <a:lnTo>
                    <a:pt x="43" y="43"/>
                  </a:lnTo>
                  <a:lnTo>
                    <a:pt x="42" y="42"/>
                  </a:lnTo>
                  <a:lnTo>
                    <a:pt x="42" y="41"/>
                  </a:lnTo>
                  <a:lnTo>
                    <a:pt x="40" y="39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40" y="33"/>
                  </a:lnTo>
                  <a:lnTo>
                    <a:pt x="40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6" y="39"/>
                  </a:lnTo>
                  <a:lnTo>
                    <a:pt x="26" y="51"/>
                  </a:lnTo>
                  <a:lnTo>
                    <a:pt x="16" y="59"/>
                  </a:lnTo>
                  <a:lnTo>
                    <a:pt x="6" y="63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55"/>
                  </a:lnTo>
                  <a:lnTo>
                    <a:pt x="2" y="54"/>
                  </a:lnTo>
                  <a:lnTo>
                    <a:pt x="6" y="52"/>
                  </a:lnTo>
                  <a:lnTo>
                    <a:pt x="10" y="51"/>
                  </a:lnTo>
                  <a:lnTo>
                    <a:pt x="16" y="48"/>
                  </a:lnTo>
                  <a:lnTo>
                    <a:pt x="19" y="45"/>
                  </a:lnTo>
                  <a:lnTo>
                    <a:pt x="23" y="39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9" y="31"/>
                  </a:lnTo>
                  <a:lnTo>
                    <a:pt x="30" y="29"/>
                  </a:lnTo>
                  <a:lnTo>
                    <a:pt x="33" y="27"/>
                  </a:lnTo>
                  <a:lnTo>
                    <a:pt x="34" y="25"/>
                  </a:lnTo>
                  <a:lnTo>
                    <a:pt x="36" y="22"/>
                  </a:lnTo>
                  <a:lnTo>
                    <a:pt x="39" y="21"/>
                  </a:lnTo>
                  <a:lnTo>
                    <a:pt x="40" y="20"/>
                  </a:lnTo>
                  <a:lnTo>
                    <a:pt x="43" y="20"/>
                  </a:lnTo>
                  <a:lnTo>
                    <a:pt x="46" y="20"/>
                  </a:lnTo>
                  <a:lnTo>
                    <a:pt x="48" y="21"/>
                  </a:lnTo>
                  <a:lnTo>
                    <a:pt x="50" y="22"/>
                  </a:lnTo>
                  <a:lnTo>
                    <a:pt x="50" y="26"/>
                  </a:lnTo>
                  <a:lnTo>
                    <a:pt x="51" y="29"/>
                  </a:lnTo>
                  <a:lnTo>
                    <a:pt x="51" y="29"/>
                  </a:lnTo>
                  <a:lnTo>
                    <a:pt x="55" y="18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8"/>
            <p:cNvSpPr/>
            <p:nvPr/>
          </p:nvSpPr>
          <p:spPr bwMode="auto">
            <a:xfrm>
              <a:off x="7704138" y="981075"/>
              <a:ext cx="87313" cy="55563"/>
            </a:xfrm>
            <a:custGeom>
              <a:avLst/>
              <a:gdLst>
                <a:gd name="T0" fmla="*/ 48 w 55"/>
                <a:gd name="T1" fmla="*/ 0 h 35"/>
                <a:gd name="T2" fmla="*/ 55 w 55"/>
                <a:gd name="T3" fmla="*/ 8 h 35"/>
                <a:gd name="T4" fmla="*/ 45 w 55"/>
                <a:gd name="T5" fmla="*/ 14 h 35"/>
                <a:gd name="T6" fmla="*/ 33 w 55"/>
                <a:gd name="T7" fmla="*/ 21 h 35"/>
                <a:gd name="T8" fmla="*/ 22 w 55"/>
                <a:gd name="T9" fmla="*/ 26 h 35"/>
                <a:gd name="T10" fmla="*/ 13 w 55"/>
                <a:gd name="T11" fmla="*/ 31 h 35"/>
                <a:gd name="T12" fmla="*/ 7 w 55"/>
                <a:gd name="T13" fmla="*/ 34 h 35"/>
                <a:gd name="T14" fmla="*/ 4 w 55"/>
                <a:gd name="T15" fmla="*/ 35 h 35"/>
                <a:gd name="T16" fmla="*/ 4 w 55"/>
                <a:gd name="T17" fmla="*/ 35 h 35"/>
                <a:gd name="T18" fmla="*/ 0 w 55"/>
                <a:gd name="T19" fmla="*/ 26 h 35"/>
                <a:gd name="T20" fmla="*/ 0 w 55"/>
                <a:gd name="T21" fmla="*/ 26 h 35"/>
                <a:gd name="T22" fmla="*/ 3 w 55"/>
                <a:gd name="T23" fmla="*/ 25 h 35"/>
                <a:gd name="T24" fmla="*/ 5 w 55"/>
                <a:gd name="T25" fmla="*/ 23 h 35"/>
                <a:gd name="T26" fmla="*/ 9 w 55"/>
                <a:gd name="T27" fmla="*/ 22 h 35"/>
                <a:gd name="T28" fmla="*/ 13 w 55"/>
                <a:gd name="T29" fmla="*/ 21 h 35"/>
                <a:gd name="T30" fmla="*/ 17 w 55"/>
                <a:gd name="T31" fmla="*/ 18 h 35"/>
                <a:gd name="T32" fmla="*/ 34 w 55"/>
                <a:gd name="T33" fmla="*/ 9 h 35"/>
                <a:gd name="T34" fmla="*/ 48 w 55"/>
                <a:gd name="T3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35">
                  <a:moveTo>
                    <a:pt x="48" y="0"/>
                  </a:moveTo>
                  <a:lnTo>
                    <a:pt x="55" y="8"/>
                  </a:lnTo>
                  <a:lnTo>
                    <a:pt x="45" y="14"/>
                  </a:lnTo>
                  <a:lnTo>
                    <a:pt x="33" y="21"/>
                  </a:lnTo>
                  <a:lnTo>
                    <a:pt x="22" y="26"/>
                  </a:lnTo>
                  <a:lnTo>
                    <a:pt x="13" y="31"/>
                  </a:lnTo>
                  <a:lnTo>
                    <a:pt x="7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3" y="25"/>
                  </a:lnTo>
                  <a:lnTo>
                    <a:pt x="5" y="23"/>
                  </a:lnTo>
                  <a:lnTo>
                    <a:pt x="9" y="22"/>
                  </a:lnTo>
                  <a:lnTo>
                    <a:pt x="13" y="21"/>
                  </a:lnTo>
                  <a:lnTo>
                    <a:pt x="17" y="18"/>
                  </a:lnTo>
                  <a:lnTo>
                    <a:pt x="34" y="9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29"/>
            <p:cNvSpPr/>
            <p:nvPr/>
          </p:nvSpPr>
          <p:spPr bwMode="auto">
            <a:xfrm>
              <a:off x="7699375" y="949325"/>
              <a:ext cx="104775" cy="84138"/>
            </a:xfrm>
            <a:custGeom>
              <a:avLst/>
              <a:gdLst>
                <a:gd name="T0" fmla="*/ 57 w 66"/>
                <a:gd name="T1" fmla="*/ 0 h 53"/>
                <a:gd name="T2" fmla="*/ 66 w 66"/>
                <a:gd name="T3" fmla="*/ 5 h 53"/>
                <a:gd name="T4" fmla="*/ 57 w 66"/>
                <a:gd name="T5" fmla="*/ 17 h 53"/>
                <a:gd name="T6" fmla="*/ 44 w 66"/>
                <a:gd name="T7" fmla="*/ 25 h 53"/>
                <a:gd name="T8" fmla="*/ 32 w 66"/>
                <a:gd name="T9" fmla="*/ 30 h 53"/>
                <a:gd name="T10" fmla="*/ 30 w 66"/>
                <a:gd name="T11" fmla="*/ 33 h 53"/>
                <a:gd name="T12" fmla="*/ 25 w 66"/>
                <a:gd name="T13" fmla="*/ 37 h 53"/>
                <a:gd name="T14" fmla="*/ 20 w 66"/>
                <a:gd name="T15" fmla="*/ 42 h 53"/>
                <a:gd name="T16" fmla="*/ 17 w 66"/>
                <a:gd name="T17" fmla="*/ 45 h 53"/>
                <a:gd name="T18" fmla="*/ 13 w 66"/>
                <a:gd name="T19" fmla="*/ 47 h 53"/>
                <a:gd name="T20" fmla="*/ 11 w 66"/>
                <a:gd name="T21" fmla="*/ 50 h 53"/>
                <a:gd name="T22" fmla="*/ 8 w 66"/>
                <a:gd name="T23" fmla="*/ 51 h 53"/>
                <a:gd name="T24" fmla="*/ 7 w 66"/>
                <a:gd name="T25" fmla="*/ 53 h 53"/>
                <a:gd name="T26" fmla="*/ 7 w 66"/>
                <a:gd name="T27" fmla="*/ 53 h 53"/>
                <a:gd name="T28" fmla="*/ 0 w 66"/>
                <a:gd name="T29" fmla="*/ 45 h 53"/>
                <a:gd name="T30" fmla="*/ 2 w 66"/>
                <a:gd name="T31" fmla="*/ 45 h 53"/>
                <a:gd name="T32" fmla="*/ 3 w 66"/>
                <a:gd name="T33" fmla="*/ 43 h 53"/>
                <a:gd name="T34" fmla="*/ 6 w 66"/>
                <a:gd name="T35" fmla="*/ 41 h 53"/>
                <a:gd name="T36" fmla="*/ 10 w 66"/>
                <a:gd name="T37" fmla="*/ 38 h 53"/>
                <a:gd name="T38" fmla="*/ 12 w 66"/>
                <a:gd name="T39" fmla="*/ 36 h 53"/>
                <a:gd name="T40" fmla="*/ 15 w 66"/>
                <a:gd name="T41" fmla="*/ 34 h 53"/>
                <a:gd name="T42" fmla="*/ 15 w 66"/>
                <a:gd name="T43" fmla="*/ 29 h 53"/>
                <a:gd name="T44" fmla="*/ 15 w 66"/>
                <a:gd name="T45" fmla="*/ 28 h 53"/>
                <a:gd name="T46" fmla="*/ 15 w 66"/>
                <a:gd name="T47" fmla="*/ 25 h 53"/>
                <a:gd name="T48" fmla="*/ 16 w 66"/>
                <a:gd name="T49" fmla="*/ 21 h 53"/>
                <a:gd name="T50" fmla="*/ 19 w 66"/>
                <a:gd name="T51" fmla="*/ 19 h 53"/>
                <a:gd name="T52" fmla="*/ 23 w 66"/>
                <a:gd name="T53" fmla="*/ 17 h 53"/>
                <a:gd name="T54" fmla="*/ 27 w 66"/>
                <a:gd name="T55" fmla="*/ 17 h 53"/>
                <a:gd name="T56" fmla="*/ 29 w 66"/>
                <a:gd name="T57" fmla="*/ 17 h 53"/>
                <a:gd name="T58" fmla="*/ 30 w 66"/>
                <a:gd name="T59" fmla="*/ 17 h 53"/>
                <a:gd name="T60" fmla="*/ 32 w 66"/>
                <a:gd name="T61" fmla="*/ 19 h 53"/>
                <a:gd name="T62" fmla="*/ 36 w 66"/>
                <a:gd name="T63" fmla="*/ 19 h 53"/>
                <a:gd name="T64" fmla="*/ 44 w 66"/>
                <a:gd name="T65" fmla="*/ 15 h 53"/>
                <a:gd name="T66" fmla="*/ 51 w 66"/>
                <a:gd name="T67" fmla="*/ 8 h 53"/>
                <a:gd name="T68" fmla="*/ 57 w 66"/>
                <a:gd name="T6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53">
                  <a:moveTo>
                    <a:pt x="57" y="0"/>
                  </a:moveTo>
                  <a:lnTo>
                    <a:pt x="66" y="5"/>
                  </a:lnTo>
                  <a:lnTo>
                    <a:pt x="57" y="17"/>
                  </a:lnTo>
                  <a:lnTo>
                    <a:pt x="44" y="25"/>
                  </a:lnTo>
                  <a:lnTo>
                    <a:pt x="32" y="30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0" y="42"/>
                  </a:lnTo>
                  <a:lnTo>
                    <a:pt x="17" y="45"/>
                  </a:lnTo>
                  <a:lnTo>
                    <a:pt x="13" y="47"/>
                  </a:lnTo>
                  <a:lnTo>
                    <a:pt x="11" y="50"/>
                  </a:lnTo>
                  <a:lnTo>
                    <a:pt x="8" y="51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6" y="41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5" y="34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5"/>
                  </a:lnTo>
                  <a:lnTo>
                    <a:pt x="16" y="21"/>
                  </a:lnTo>
                  <a:lnTo>
                    <a:pt x="19" y="19"/>
                  </a:lnTo>
                  <a:lnTo>
                    <a:pt x="23" y="17"/>
                  </a:lnTo>
                  <a:lnTo>
                    <a:pt x="27" y="17"/>
                  </a:lnTo>
                  <a:lnTo>
                    <a:pt x="29" y="17"/>
                  </a:lnTo>
                  <a:lnTo>
                    <a:pt x="30" y="17"/>
                  </a:lnTo>
                  <a:lnTo>
                    <a:pt x="32" y="19"/>
                  </a:lnTo>
                  <a:lnTo>
                    <a:pt x="36" y="19"/>
                  </a:lnTo>
                  <a:lnTo>
                    <a:pt x="44" y="15"/>
                  </a:lnTo>
                  <a:lnTo>
                    <a:pt x="51" y="8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0"/>
            <p:cNvSpPr/>
            <p:nvPr/>
          </p:nvSpPr>
          <p:spPr bwMode="auto">
            <a:xfrm>
              <a:off x="7670800" y="1144588"/>
              <a:ext cx="163513" cy="52388"/>
            </a:xfrm>
            <a:custGeom>
              <a:avLst/>
              <a:gdLst>
                <a:gd name="T0" fmla="*/ 18 w 103"/>
                <a:gd name="T1" fmla="*/ 0 h 33"/>
                <a:gd name="T2" fmla="*/ 21 w 103"/>
                <a:gd name="T3" fmla="*/ 0 h 33"/>
                <a:gd name="T4" fmla="*/ 22 w 103"/>
                <a:gd name="T5" fmla="*/ 0 h 33"/>
                <a:gd name="T6" fmla="*/ 24 w 103"/>
                <a:gd name="T7" fmla="*/ 3 h 33"/>
                <a:gd name="T8" fmla="*/ 33 w 103"/>
                <a:gd name="T9" fmla="*/ 13 h 33"/>
                <a:gd name="T10" fmla="*/ 42 w 103"/>
                <a:gd name="T11" fmla="*/ 20 h 33"/>
                <a:gd name="T12" fmla="*/ 51 w 103"/>
                <a:gd name="T13" fmla="*/ 23 h 33"/>
                <a:gd name="T14" fmla="*/ 59 w 103"/>
                <a:gd name="T15" fmla="*/ 24 h 33"/>
                <a:gd name="T16" fmla="*/ 62 w 103"/>
                <a:gd name="T17" fmla="*/ 24 h 33"/>
                <a:gd name="T18" fmla="*/ 63 w 103"/>
                <a:gd name="T19" fmla="*/ 24 h 33"/>
                <a:gd name="T20" fmla="*/ 66 w 103"/>
                <a:gd name="T21" fmla="*/ 23 h 33"/>
                <a:gd name="T22" fmla="*/ 80 w 103"/>
                <a:gd name="T23" fmla="*/ 17 h 33"/>
                <a:gd name="T24" fmla="*/ 89 w 103"/>
                <a:gd name="T25" fmla="*/ 11 h 33"/>
                <a:gd name="T26" fmla="*/ 93 w 103"/>
                <a:gd name="T27" fmla="*/ 6 h 33"/>
                <a:gd name="T28" fmla="*/ 94 w 103"/>
                <a:gd name="T29" fmla="*/ 4 h 33"/>
                <a:gd name="T30" fmla="*/ 96 w 103"/>
                <a:gd name="T31" fmla="*/ 4 h 33"/>
                <a:gd name="T32" fmla="*/ 103 w 103"/>
                <a:gd name="T33" fmla="*/ 7 h 33"/>
                <a:gd name="T34" fmla="*/ 102 w 103"/>
                <a:gd name="T35" fmla="*/ 9 h 33"/>
                <a:gd name="T36" fmla="*/ 100 w 103"/>
                <a:gd name="T37" fmla="*/ 13 h 33"/>
                <a:gd name="T38" fmla="*/ 93 w 103"/>
                <a:gd name="T39" fmla="*/ 20 h 33"/>
                <a:gd name="T40" fmla="*/ 83 w 103"/>
                <a:gd name="T41" fmla="*/ 26 h 33"/>
                <a:gd name="T42" fmla="*/ 68 w 103"/>
                <a:gd name="T43" fmla="*/ 33 h 33"/>
                <a:gd name="T44" fmla="*/ 67 w 103"/>
                <a:gd name="T45" fmla="*/ 33 h 33"/>
                <a:gd name="T46" fmla="*/ 67 w 103"/>
                <a:gd name="T47" fmla="*/ 33 h 33"/>
                <a:gd name="T48" fmla="*/ 66 w 103"/>
                <a:gd name="T49" fmla="*/ 33 h 33"/>
                <a:gd name="T50" fmla="*/ 63 w 103"/>
                <a:gd name="T51" fmla="*/ 33 h 33"/>
                <a:gd name="T52" fmla="*/ 59 w 103"/>
                <a:gd name="T53" fmla="*/ 33 h 33"/>
                <a:gd name="T54" fmla="*/ 58 w 103"/>
                <a:gd name="T55" fmla="*/ 33 h 33"/>
                <a:gd name="T56" fmla="*/ 48 w 103"/>
                <a:gd name="T57" fmla="*/ 33 h 33"/>
                <a:gd name="T58" fmla="*/ 38 w 103"/>
                <a:gd name="T59" fmla="*/ 29 h 33"/>
                <a:gd name="T60" fmla="*/ 28 w 103"/>
                <a:gd name="T61" fmla="*/ 23 h 33"/>
                <a:gd name="T62" fmla="*/ 17 w 103"/>
                <a:gd name="T63" fmla="*/ 11 h 33"/>
                <a:gd name="T64" fmla="*/ 16 w 103"/>
                <a:gd name="T65" fmla="*/ 11 h 33"/>
                <a:gd name="T66" fmla="*/ 13 w 103"/>
                <a:gd name="T67" fmla="*/ 12 h 33"/>
                <a:gd name="T68" fmla="*/ 11 w 103"/>
                <a:gd name="T69" fmla="*/ 15 h 33"/>
                <a:gd name="T70" fmla="*/ 8 w 103"/>
                <a:gd name="T71" fmla="*/ 17 h 33"/>
                <a:gd name="T72" fmla="*/ 0 w 103"/>
                <a:gd name="T73" fmla="*/ 11 h 33"/>
                <a:gd name="T74" fmla="*/ 5 w 103"/>
                <a:gd name="T75" fmla="*/ 7 h 33"/>
                <a:gd name="T76" fmla="*/ 9 w 103"/>
                <a:gd name="T77" fmla="*/ 3 h 33"/>
                <a:gd name="T78" fmla="*/ 13 w 103"/>
                <a:gd name="T79" fmla="*/ 2 h 33"/>
                <a:gd name="T80" fmla="*/ 16 w 103"/>
                <a:gd name="T81" fmla="*/ 0 h 33"/>
                <a:gd name="T82" fmla="*/ 18 w 103"/>
                <a:gd name="T8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" h="33">
                  <a:moveTo>
                    <a:pt x="18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33" y="13"/>
                  </a:lnTo>
                  <a:lnTo>
                    <a:pt x="42" y="20"/>
                  </a:lnTo>
                  <a:lnTo>
                    <a:pt x="51" y="23"/>
                  </a:lnTo>
                  <a:lnTo>
                    <a:pt x="59" y="24"/>
                  </a:lnTo>
                  <a:lnTo>
                    <a:pt x="62" y="24"/>
                  </a:lnTo>
                  <a:lnTo>
                    <a:pt x="63" y="24"/>
                  </a:lnTo>
                  <a:lnTo>
                    <a:pt x="66" y="23"/>
                  </a:lnTo>
                  <a:lnTo>
                    <a:pt x="80" y="17"/>
                  </a:lnTo>
                  <a:lnTo>
                    <a:pt x="89" y="11"/>
                  </a:lnTo>
                  <a:lnTo>
                    <a:pt x="93" y="6"/>
                  </a:lnTo>
                  <a:lnTo>
                    <a:pt x="94" y="4"/>
                  </a:lnTo>
                  <a:lnTo>
                    <a:pt x="96" y="4"/>
                  </a:lnTo>
                  <a:lnTo>
                    <a:pt x="103" y="7"/>
                  </a:lnTo>
                  <a:lnTo>
                    <a:pt x="102" y="9"/>
                  </a:lnTo>
                  <a:lnTo>
                    <a:pt x="100" y="13"/>
                  </a:lnTo>
                  <a:lnTo>
                    <a:pt x="93" y="20"/>
                  </a:lnTo>
                  <a:lnTo>
                    <a:pt x="83" y="26"/>
                  </a:lnTo>
                  <a:lnTo>
                    <a:pt x="68" y="33"/>
                  </a:lnTo>
                  <a:lnTo>
                    <a:pt x="67" y="33"/>
                  </a:lnTo>
                  <a:lnTo>
                    <a:pt x="67" y="33"/>
                  </a:lnTo>
                  <a:lnTo>
                    <a:pt x="66" y="33"/>
                  </a:lnTo>
                  <a:lnTo>
                    <a:pt x="63" y="33"/>
                  </a:lnTo>
                  <a:lnTo>
                    <a:pt x="59" y="33"/>
                  </a:lnTo>
                  <a:lnTo>
                    <a:pt x="58" y="33"/>
                  </a:lnTo>
                  <a:lnTo>
                    <a:pt x="48" y="33"/>
                  </a:lnTo>
                  <a:lnTo>
                    <a:pt x="38" y="29"/>
                  </a:lnTo>
                  <a:lnTo>
                    <a:pt x="28" y="23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8" y="17"/>
                  </a:lnTo>
                  <a:lnTo>
                    <a:pt x="0" y="11"/>
                  </a:lnTo>
                  <a:lnTo>
                    <a:pt x="5" y="7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2"/>
            <p:cNvSpPr/>
            <p:nvPr/>
          </p:nvSpPr>
          <p:spPr bwMode="auto">
            <a:xfrm>
              <a:off x="7651750" y="1276350"/>
              <a:ext cx="19050" cy="22225"/>
            </a:xfrm>
            <a:custGeom>
              <a:avLst/>
              <a:gdLst>
                <a:gd name="T0" fmla="*/ 3 w 12"/>
                <a:gd name="T1" fmla="*/ 0 h 14"/>
                <a:gd name="T2" fmla="*/ 12 w 12"/>
                <a:gd name="T3" fmla="*/ 2 h 14"/>
                <a:gd name="T4" fmla="*/ 9 w 12"/>
                <a:gd name="T5" fmla="*/ 14 h 14"/>
                <a:gd name="T6" fmla="*/ 0 w 12"/>
                <a:gd name="T7" fmla="*/ 12 h 14"/>
                <a:gd name="T8" fmla="*/ 3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3" y="0"/>
                  </a:moveTo>
                  <a:lnTo>
                    <a:pt x="12" y="2"/>
                  </a:lnTo>
                  <a:lnTo>
                    <a:pt x="9" y="14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3"/>
            <p:cNvSpPr>
              <a:spLocks noEditPoints="1"/>
            </p:cNvSpPr>
            <p:nvPr/>
          </p:nvSpPr>
          <p:spPr bwMode="auto">
            <a:xfrm>
              <a:off x="7521575" y="1285875"/>
              <a:ext cx="201613" cy="266700"/>
            </a:xfrm>
            <a:custGeom>
              <a:avLst/>
              <a:gdLst>
                <a:gd name="T0" fmla="*/ 69 w 127"/>
                <a:gd name="T1" fmla="*/ 9 h 168"/>
                <a:gd name="T2" fmla="*/ 67 w 127"/>
                <a:gd name="T3" fmla="*/ 11 h 168"/>
                <a:gd name="T4" fmla="*/ 59 w 127"/>
                <a:gd name="T5" fmla="*/ 13 h 168"/>
                <a:gd name="T6" fmla="*/ 47 w 127"/>
                <a:gd name="T7" fmla="*/ 19 h 168"/>
                <a:gd name="T8" fmla="*/ 27 w 127"/>
                <a:gd name="T9" fmla="*/ 37 h 168"/>
                <a:gd name="T10" fmla="*/ 13 w 127"/>
                <a:gd name="T11" fmla="*/ 72 h 168"/>
                <a:gd name="T12" fmla="*/ 13 w 127"/>
                <a:gd name="T13" fmla="*/ 72 h 168"/>
                <a:gd name="T14" fmla="*/ 13 w 127"/>
                <a:gd name="T15" fmla="*/ 74 h 168"/>
                <a:gd name="T16" fmla="*/ 12 w 127"/>
                <a:gd name="T17" fmla="*/ 78 h 168"/>
                <a:gd name="T18" fmla="*/ 10 w 127"/>
                <a:gd name="T19" fmla="*/ 87 h 168"/>
                <a:gd name="T20" fmla="*/ 10 w 127"/>
                <a:gd name="T21" fmla="*/ 104 h 168"/>
                <a:gd name="T22" fmla="*/ 18 w 127"/>
                <a:gd name="T23" fmla="*/ 135 h 168"/>
                <a:gd name="T24" fmla="*/ 27 w 127"/>
                <a:gd name="T25" fmla="*/ 156 h 168"/>
                <a:gd name="T26" fmla="*/ 34 w 127"/>
                <a:gd name="T27" fmla="*/ 159 h 168"/>
                <a:gd name="T28" fmla="*/ 47 w 127"/>
                <a:gd name="T29" fmla="*/ 157 h 168"/>
                <a:gd name="T30" fmla="*/ 59 w 127"/>
                <a:gd name="T31" fmla="*/ 151 h 168"/>
                <a:gd name="T32" fmla="*/ 63 w 127"/>
                <a:gd name="T33" fmla="*/ 150 h 168"/>
                <a:gd name="T34" fmla="*/ 70 w 127"/>
                <a:gd name="T35" fmla="*/ 142 h 168"/>
                <a:gd name="T36" fmla="*/ 82 w 127"/>
                <a:gd name="T37" fmla="*/ 129 h 168"/>
                <a:gd name="T38" fmla="*/ 102 w 127"/>
                <a:gd name="T39" fmla="*/ 95 h 168"/>
                <a:gd name="T40" fmla="*/ 118 w 127"/>
                <a:gd name="T41" fmla="*/ 42 h 168"/>
                <a:gd name="T42" fmla="*/ 116 w 127"/>
                <a:gd name="T43" fmla="*/ 40 h 168"/>
                <a:gd name="T44" fmla="*/ 115 w 127"/>
                <a:gd name="T45" fmla="*/ 33 h 168"/>
                <a:gd name="T46" fmla="*/ 106 w 127"/>
                <a:gd name="T47" fmla="*/ 21 h 168"/>
                <a:gd name="T48" fmla="*/ 86 w 127"/>
                <a:gd name="T49" fmla="*/ 12 h 168"/>
                <a:gd name="T50" fmla="*/ 69 w 127"/>
                <a:gd name="T51" fmla="*/ 0 h 168"/>
                <a:gd name="T52" fmla="*/ 87 w 127"/>
                <a:gd name="T53" fmla="*/ 2 h 168"/>
                <a:gd name="T54" fmla="*/ 112 w 127"/>
                <a:gd name="T55" fmla="*/ 13 h 168"/>
                <a:gd name="T56" fmla="*/ 123 w 127"/>
                <a:gd name="T57" fmla="*/ 27 h 168"/>
                <a:gd name="T58" fmla="*/ 127 w 127"/>
                <a:gd name="T59" fmla="*/ 37 h 168"/>
                <a:gd name="T60" fmla="*/ 127 w 127"/>
                <a:gd name="T61" fmla="*/ 42 h 168"/>
                <a:gd name="T62" fmla="*/ 127 w 127"/>
                <a:gd name="T63" fmla="*/ 42 h 168"/>
                <a:gd name="T64" fmla="*/ 111 w 127"/>
                <a:gd name="T65" fmla="*/ 99 h 168"/>
                <a:gd name="T66" fmla="*/ 90 w 127"/>
                <a:gd name="T67" fmla="*/ 135 h 168"/>
                <a:gd name="T68" fmla="*/ 72 w 127"/>
                <a:gd name="T69" fmla="*/ 155 h 168"/>
                <a:gd name="T70" fmla="*/ 64 w 127"/>
                <a:gd name="T71" fmla="*/ 160 h 168"/>
                <a:gd name="T72" fmla="*/ 38 w 127"/>
                <a:gd name="T73" fmla="*/ 168 h 168"/>
                <a:gd name="T74" fmla="*/ 31 w 127"/>
                <a:gd name="T75" fmla="*/ 168 h 168"/>
                <a:gd name="T76" fmla="*/ 23 w 127"/>
                <a:gd name="T77" fmla="*/ 165 h 168"/>
                <a:gd name="T78" fmla="*/ 18 w 127"/>
                <a:gd name="T79" fmla="*/ 163 h 168"/>
                <a:gd name="T80" fmla="*/ 17 w 127"/>
                <a:gd name="T81" fmla="*/ 161 h 168"/>
                <a:gd name="T82" fmla="*/ 9 w 127"/>
                <a:gd name="T83" fmla="*/ 139 h 168"/>
                <a:gd name="T84" fmla="*/ 1 w 127"/>
                <a:gd name="T85" fmla="*/ 105 h 168"/>
                <a:gd name="T86" fmla="*/ 1 w 127"/>
                <a:gd name="T87" fmla="*/ 81 h 168"/>
                <a:gd name="T88" fmla="*/ 4 w 127"/>
                <a:gd name="T89" fmla="*/ 70 h 168"/>
                <a:gd name="T90" fmla="*/ 19 w 127"/>
                <a:gd name="T91" fmla="*/ 32 h 168"/>
                <a:gd name="T92" fmla="*/ 42 w 127"/>
                <a:gd name="T93" fmla="*/ 11 h 168"/>
                <a:gd name="T94" fmla="*/ 65 w 127"/>
                <a:gd name="T95" fmla="*/ 0 h 168"/>
                <a:gd name="T96" fmla="*/ 69 w 127"/>
                <a:gd name="T9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168">
                  <a:moveTo>
                    <a:pt x="69" y="9"/>
                  </a:moveTo>
                  <a:lnTo>
                    <a:pt x="69" y="9"/>
                  </a:lnTo>
                  <a:lnTo>
                    <a:pt x="68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59" y="13"/>
                  </a:lnTo>
                  <a:lnTo>
                    <a:pt x="53" y="15"/>
                  </a:lnTo>
                  <a:lnTo>
                    <a:pt x="47" y="19"/>
                  </a:lnTo>
                  <a:lnTo>
                    <a:pt x="38" y="27"/>
                  </a:lnTo>
                  <a:lnTo>
                    <a:pt x="27" y="37"/>
                  </a:lnTo>
                  <a:lnTo>
                    <a:pt x="19" y="51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12" y="75"/>
                  </a:lnTo>
                  <a:lnTo>
                    <a:pt x="12" y="78"/>
                  </a:lnTo>
                  <a:lnTo>
                    <a:pt x="12" y="81"/>
                  </a:lnTo>
                  <a:lnTo>
                    <a:pt x="10" y="87"/>
                  </a:lnTo>
                  <a:lnTo>
                    <a:pt x="10" y="93"/>
                  </a:lnTo>
                  <a:lnTo>
                    <a:pt x="10" y="104"/>
                  </a:lnTo>
                  <a:lnTo>
                    <a:pt x="13" y="118"/>
                  </a:lnTo>
                  <a:lnTo>
                    <a:pt x="18" y="135"/>
                  </a:lnTo>
                  <a:lnTo>
                    <a:pt x="26" y="155"/>
                  </a:lnTo>
                  <a:lnTo>
                    <a:pt x="27" y="156"/>
                  </a:lnTo>
                  <a:lnTo>
                    <a:pt x="30" y="157"/>
                  </a:lnTo>
                  <a:lnTo>
                    <a:pt x="34" y="159"/>
                  </a:lnTo>
                  <a:lnTo>
                    <a:pt x="38" y="159"/>
                  </a:lnTo>
                  <a:lnTo>
                    <a:pt x="47" y="157"/>
                  </a:lnTo>
                  <a:lnTo>
                    <a:pt x="59" y="152"/>
                  </a:lnTo>
                  <a:lnTo>
                    <a:pt x="59" y="151"/>
                  </a:lnTo>
                  <a:lnTo>
                    <a:pt x="60" y="151"/>
                  </a:lnTo>
                  <a:lnTo>
                    <a:pt x="63" y="150"/>
                  </a:lnTo>
                  <a:lnTo>
                    <a:pt x="65" y="147"/>
                  </a:lnTo>
                  <a:lnTo>
                    <a:pt x="70" y="142"/>
                  </a:lnTo>
                  <a:lnTo>
                    <a:pt x="76" y="136"/>
                  </a:lnTo>
                  <a:lnTo>
                    <a:pt x="82" y="129"/>
                  </a:lnTo>
                  <a:lnTo>
                    <a:pt x="93" y="114"/>
                  </a:lnTo>
                  <a:lnTo>
                    <a:pt x="102" y="95"/>
                  </a:lnTo>
                  <a:lnTo>
                    <a:pt x="111" y="71"/>
                  </a:lnTo>
                  <a:lnTo>
                    <a:pt x="118" y="42"/>
                  </a:lnTo>
                  <a:lnTo>
                    <a:pt x="116" y="41"/>
                  </a:lnTo>
                  <a:lnTo>
                    <a:pt x="116" y="40"/>
                  </a:lnTo>
                  <a:lnTo>
                    <a:pt x="116" y="37"/>
                  </a:lnTo>
                  <a:lnTo>
                    <a:pt x="115" y="33"/>
                  </a:lnTo>
                  <a:lnTo>
                    <a:pt x="111" y="27"/>
                  </a:lnTo>
                  <a:lnTo>
                    <a:pt x="106" y="21"/>
                  </a:lnTo>
                  <a:lnTo>
                    <a:pt x="98" y="16"/>
                  </a:lnTo>
                  <a:lnTo>
                    <a:pt x="86" y="12"/>
                  </a:lnTo>
                  <a:lnTo>
                    <a:pt x="69" y="9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87" y="2"/>
                  </a:lnTo>
                  <a:lnTo>
                    <a:pt x="102" y="7"/>
                  </a:lnTo>
                  <a:lnTo>
                    <a:pt x="112" y="13"/>
                  </a:lnTo>
                  <a:lnTo>
                    <a:pt x="119" y="21"/>
                  </a:lnTo>
                  <a:lnTo>
                    <a:pt x="123" y="27"/>
                  </a:lnTo>
                  <a:lnTo>
                    <a:pt x="125" y="33"/>
                  </a:lnTo>
                  <a:lnTo>
                    <a:pt x="127" y="37"/>
                  </a:lnTo>
                  <a:lnTo>
                    <a:pt x="127" y="41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0" y="74"/>
                  </a:lnTo>
                  <a:lnTo>
                    <a:pt x="111" y="99"/>
                  </a:lnTo>
                  <a:lnTo>
                    <a:pt x="101" y="119"/>
                  </a:lnTo>
                  <a:lnTo>
                    <a:pt x="90" y="135"/>
                  </a:lnTo>
                  <a:lnTo>
                    <a:pt x="80" y="147"/>
                  </a:lnTo>
                  <a:lnTo>
                    <a:pt x="72" y="155"/>
                  </a:lnTo>
                  <a:lnTo>
                    <a:pt x="65" y="159"/>
                  </a:lnTo>
                  <a:lnTo>
                    <a:pt x="64" y="160"/>
                  </a:lnTo>
                  <a:lnTo>
                    <a:pt x="50" y="167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1" y="168"/>
                  </a:lnTo>
                  <a:lnTo>
                    <a:pt x="27" y="167"/>
                  </a:lnTo>
                  <a:lnTo>
                    <a:pt x="23" y="165"/>
                  </a:lnTo>
                  <a:lnTo>
                    <a:pt x="21" y="164"/>
                  </a:lnTo>
                  <a:lnTo>
                    <a:pt x="18" y="163"/>
                  </a:lnTo>
                  <a:lnTo>
                    <a:pt x="18" y="161"/>
                  </a:lnTo>
                  <a:lnTo>
                    <a:pt x="17" y="161"/>
                  </a:lnTo>
                  <a:lnTo>
                    <a:pt x="17" y="160"/>
                  </a:lnTo>
                  <a:lnTo>
                    <a:pt x="9" y="139"/>
                  </a:lnTo>
                  <a:lnTo>
                    <a:pt x="4" y="121"/>
                  </a:lnTo>
                  <a:lnTo>
                    <a:pt x="1" y="105"/>
                  </a:lnTo>
                  <a:lnTo>
                    <a:pt x="0" y="93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4" y="70"/>
                  </a:lnTo>
                  <a:lnTo>
                    <a:pt x="10" y="47"/>
                  </a:lnTo>
                  <a:lnTo>
                    <a:pt x="19" y="32"/>
                  </a:lnTo>
                  <a:lnTo>
                    <a:pt x="30" y="19"/>
                  </a:lnTo>
                  <a:lnTo>
                    <a:pt x="42" y="11"/>
                  </a:lnTo>
                  <a:lnTo>
                    <a:pt x="55" y="3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34"/>
            <p:cNvSpPr/>
            <p:nvPr/>
          </p:nvSpPr>
          <p:spPr bwMode="auto">
            <a:xfrm>
              <a:off x="7616825" y="1292225"/>
              <a:ext cx="80963" cy="46038"/>
            </a:xfrm>
            <a:custGeom>
              <a:avLst/>
              <a:gdLst>
                <a:gd name="T0" fmla="*/ 9 w 51"/>
                <a:gd name="T1" fmla="*/ 0 h 29"/>
                <a:gd name="T2" fmla="*/ 9 w 51"/>
                <a:gd name="T3" fmla="*/ 0 h 29"/>
                <a:gd name="T4" fmla="*/ 10 w 51"/>
                <a:gd name="T5" fmla="*/ 3 h 29"/>
                <a:gd name="T6" fmla="*/ 12 w 51"/>
                <a:gd name="T7" fmla="*/ 7 h 29"/>
                <a:gd name="T8" fmla="*/ 14 w 51"/>
                <a:gd name="T9" fmla="*/ 11 h 29"/>
                <a:gd name="T10" fmla="*/ 17 w 51"/>
                <a:gd name="T11" fmla="*/ 15 h 29"/>
                <a:gd name="T12" fmla="*/ 20 w 51"/>
                <a:gd name="T13" fmla="*/ 17 h 29"/>
                <a:gd name="T14" fmla="*/ 24 w 51"/>
                <a:gd name="T15" fmla="*/ 19 h 29"/>
                <a:gd name="T16" fmla="*/ 27 w 51"/>
                <a:gd name="T17" fmla="*/ 20 h 29"/>
                <a:gd name="T18" fmla="*/ 30 w 51"/>
                <a:gd name="T19" fmla="*/ 20 h 29"/>
                <a:gd name="T20" fmla="*/ 33 w 51"/>
                <a:gd name="T21" fmla="*/ 19 h 29"/>
                <a:gd name="T22" fmla="*/ 37 w 51"/>
                <a:gd name="T23" fmla="*/ 17 h 29"/>
                <a:gd name="T24" fmla="*/ 41 w 51"/>
                <a:gd name="T25" fmla="*/ 15 h 29"/>
                <a:gd name="T26" fmla="*/ 45 w 51"/>
                <a:gd name="T27" fmla="*/ 11 h 29"/>
                <a:gd name="T28" fmla="*/ 51 w 51"/>
                <a:gd name="T29" fmla="*/ 19 h 29"/>
                <a:gd name="T30" fmla="*/ 38 w 51"/>
                <a:gd name="T31" fmla="*/ 26 h 29"/>
                <a:gd name="T32" fmla="*/ 27 w 51"/>
                <a:gd name="T33" fmla="*/ 29 h 29"/>
                <a:gd name="T34" fmla="*/ 17 w 51"/>
                <a:gd name="T35" fmla="*/ 28 h 29"/>
                <a:gd name="T36" fmla="*/ 10 w 51"/>
                <a:gd name="T37" fmla="*/ 23 h 29"/>
                <a:gd name="T38" fmla="*/ 5 w 51"/>
                <a:gd name="T39" fmla="*/ 16 h 29"/>
                <a:gd name="T40" fmla="*/ 4 w 51"/>
                <a:gd name="T41" fmla="*/ 12 h 29"/>
                <a:gd name="T42" fmla="*/ 1 w 51"/>
                <a:gd name="T43" fmla="*/ 8 h 29"/>
                <a:gd name="T44" fmla="*/ 1 w 51"/>
                <a:gd name="T45" fmla="*/ 5 h 29"/>
                <a:gd name="T46" fmla="*/ 0 w 51"/>
                <a:gd name="T47" fmla="*/ 3 h 29"/>
                <a:gd name="T48" fmla="*/ 0 w 51"/>
                <a:gd name="T49" fmla="*/ 3 h 29"/>
                <a:gd name="T50" fmla="*/ 9 w 51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29">
                  <a:moveTo>
                    <a:pt x="9" y="0"/>
                  </a:moveTo>
                  <a:lnTo>
                    <a:pt x="9" y="0"/>
                  </a:lnTo>
                  <a:lnTo>
                    <a:pt x="10" y="3"/>
                  </a:lnTo>
                  <a:lnTo>
                    <a:pt x="12" y="7"/>
                  </a:lnTo>
                  <a:lnTo>
                    <a:pt x="14" y="11"/>
                  </a:lnTo>
                  <a:lnTo>
                    <a:pt x="17" y="15"/>
                  </a:lnTo>
                  <a:lnTo>
                    <a:pt x="20" y="17"/>
                  </a:lnTo>
                  <a:lnTo>
                    <a:pt x="24" y="19"/>
                  </a:lnTo>
                  <a:lnTo>
                    <a:pt x="27" y="20"/>
                  </a:lnTo>
                  <a:lnTo>
                    <a:pt x="30" y="20"/>
                  </a:lnTo>
                  <a:lnTo>
                    <a:pt x="33" y="19"/>
                  </a:lnTo>
                  <a:lnTo>
                    <a:pt x="37" y="17"/>
                  </a:lnTo>
                  <a:lnTo>
                    <a:pt x="41" y="15"/>
                  </a:lnTo>
                  <a:lnTo>
                    <a:pt x="45" y="11"/>
                  </a:lnTo>
                  <a:lnTo>
                    <a:pt x="51" y="19"/>
                  </a:lnTo>
                  <a:lnTo>
                    <a:pt x="38" y="26"/>
                  </a:lnTo>
                  <a:lnTo>
                    <a:pt x="27" y="29"/>
                  </a:lnTo>
                  <a:lnTo>
                    <a:pt x="17" y="28"/>
                  </a:lnTo>
                  <a:lnTo>
                    <a:pt x="10" y="23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5"/>
            <p:cNvSpPr/>
            <p:nvPr/>
          </p:nvSpPr>
          <p:spPr bwMode="auto">
            <a:xfrm>
              <a:off x="7688263" y="1323975"/>
              <a:ext cx="209550" cy="127000"/>
            </a:xfrm>
            <a:custGeom>
              <a:avLst/>
              <a:gdLst>
                <a:gd name="T0" fmla="*/ 7 w 132"/>
                <a:gd name="T1" fmla="*/ 0 h 80"/>
                <a:gd name="T2" fmla="*/ 13 w 132"/>
                <a:gd name="T3" fmla="*/ 5 h 80"/>
                <a:gd name="T4" fmla="*/ 20 w 132"/>
                <a:gd name="T5" fmla="*/ 17 h 80"/>
                <a:gd name="T6" fmla="*/ 34 w 132"/>
                <a:gd name="T7" fmla="*/ 46 h 80"/>
                <a:gd name="T8" fmla="*/ 57 w 132"/>
                <a:gd name="T9" fmla="*/ 69 h 80"/>
                <a:gd name="T10" fmla="*/ 57 w 132"/>
                <a:gd name="T11" fmla="*/ 69 h 80"/>
                <a:gd name="T12" fmla="*/ 58 w 132"/>
                <a:gd name="T13" fmla="*/ 69 h 80"/>
                <a:gd name="T14" fmla="*/ 60 w 132"/>
                <a:gd name="T15" fmla="*/ 68 h 80"/>
                <a:gd name="T16" fmla="*/ 65 w 132"/>
                <a:gd name="T17" fmla="*/ 63 h 80"/>
                <a:gd name="T18" fmla="*/ 69 w 132"/>
                <a:gd name="T19" fmla="*/ 56 h 80"/>
                <a:gd name="T20" fmla="*/ 79 w 132"/>
                <a:gd name="T21" fmla="*/ 40 h 80"/>
                <a:gd name="T22" fmla="*/ 100 w 132"/>
                <a:gd name="T23" fmla="*/ 20 h 80"/>
                <a:gd name="T24" fmla="*/ 115 w 132"/>
                <a:gd name="T25" fmla="*/ 5 h 80"/>
                <a:gd name="T26" fmla="*/ 117 w 132"/>
                <a:gd name="T27" fmla="*/ 10 h 80"/>
                <a:gd name="T28" fmla="*/ 120 w 132"/>
                <a:gd name="T29" fmla="*/ 13 h 80"/>
                <a:gd name="T30" fmla="*/ 125 w 132"/>
                <a:gd name="T31" fmla="*/ 17 h 80"/>
                <a:gd name="T32" fmla="*/ 132 w 132"/>
                <a:gd name="T33" fmla="*/ 20 h 80"/>
                <a:gd name="T34" fmla="*/ 127 w 132"/>
                <a:gd name="T35" fmla="*/ 27 h 80"/>
                <a:gd name="T36" fmla="*/ 117 w 132"/>
                <a:gd name="T37" fmla="*/ 22 h 80"/>
                <a:gd name="T38" fmla="*/ 113 w 132"/>
                <a:gd name="T39" fmla="*/ 20 h 80"/>
                <a:gd name="T40" fmla="*/ 107 w 132"/>
                <a:gd name="T41" fmla="*/ 26 h 80"/>
                <a:gd name="T42" fmla="*/ 85 w 132"/>
                <a:gd name="T43" fmla="*/ 51 h 80"/>
                <a:gd name="T44" fmla="*/ 79 w 132"/>
                <a:gd name="T45" fmla="*/ 59 h 80"/>
                <a:gd name="T46" fmla="*/ 77 w 132"/>
                <a:gd name="T47" fmla="*/ 63 h 80"/>
                <a:gd name="T48" fmla="*/ 73 w 132"/>
                <a:gd name="T49" fmla="*/ 69 h 80"/>
                <a:gd name="T50" fmla="*/ 65 w 132"/>
                <a:gd name="T51" fmla="*/ 77 h 80"/>
                <a:gd name="T52" fmla="*/ 57 w 132"/>
                <a:gd name="T53" fmla="*/ 80 h 80"/>
                <a:gd name="T54" fmla="*/ 52 w 132"/>
                <a:gd name="T55" fmla="*/ 78 h 80"/>
                <a:gd name="T56" fmla="*/ 49 w 132"/>
                <a:gd name="T57" fmla="*/ 76 h 80"/>
                <a:gd name="T58" fmla="*/ 26 w 132"/>
                <a:gd name="T59" fmla="*/ 51 h 80"/>
                <a:gd name="T60" fmla="*/ 17 w 132"/>
                <a:gd name="T61" fmla="*/ 31 h 80"/>
                <a:gd name="T62" fmla="*/ 6 w 132"/>
                <a:gd name="T63" fmla="*/ 12 h 80"/>
                <a:gd name="T64" fmla="*/ 3 w 132"/>
                <a:gd name="T65" fmla="*/ 9 h 80"/>
                <a:gd name="T66" fmla="*/ 5 w 132"/>
                <a:gd name="T67" fmla="*/ 6 h 80"/>
                <a:gd name="T68" fmla="*/ 0 w 132"/>
                <a:gd name="T69" fmla="*/ 1 h 80"/>
                <a:gd name="T70" fmla="*/ 2 w 132"/>
                <a:gd name="T7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" h="80">
                  <a:moveTo>
                    <a:pt x="5" y="0"/>
                  </a:moveTo>
                  <a:lnTo>
                    <a:pt x="7" y="0"/>
                  </a:lnTo>
                  <a:lnTo>
                    <a:pt x="10" y="1"/>
                  </a:lnTo>
                  <a:lnTo>
                    <a:pt x="13" y="5"/>
                  </a:lnTo>
                  <a:lnTo>
                    <a:pt x="17" y="9"/>
                  </a:lnTo>
                  <a:lnTo>
                    <a:pt x="20" y="17"/>
                  </a:lnTo>
                  <a:lnTo>
                    <a:pt x="27" y="29"/>
                  </a:lnTo>
                  <a:lnTo>
                    <a:pt x="34" y="46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8" y="69"/>
                  </a:lnTo>
                  <a:lnTo>
                    <a:pt x="58" y="69"/>
                  </a:lnTo>
                  <a:lnTo>
                    <a:pt x="60" y="68"/>
                  </a:lnTo>
                  <a:lnTo>
                    <a:pt x="62" y="67"/>
                  </a:lnTo>
                  <a:lnTo>
                    <a:pt x="65" y="63"/>
                  </a:lnTo>
                  <a:lnTo>
                    <a:pt x="68" y="59"/>
                  </a:lnTo>
                  <a:lnTo>
                    <a:pt x="69" y="56"/>
                  </a:lnTo>
                  <a:lnTo>
                    <a:pt x="73" y="50"/>
                  </a:lnTo>
                  <a:lnTo>
                    <a:pt x="79" y="40"/>
                  </a:lnTo>
                  <a:lnTo>
                    <a:pt x="89" y="30"/>
                  </a:lnTo>
                  <a:lnTo>
                    <a:pt x="100" y="20"/>
                  </a:lnTo>
                  <a:lnTo>
                    <a:pt x="107" y="12"/>
                  </a:lnTo>
                  <a:lnTo>
                    <a:pt x="115" y="5"/>
                  </a:lnTo>
                  <a:lnTo>
                    <a:pt x="117" y="9"/>
                  </a:lnTo>
                  <a:lnTo>
                    <a:pt x="117" y="10"/>
                  </a:lnTo>
                  <a:lnTo>
                    <a:pt x="119" y="10"/>
                  </a:lnTo>
                  <a:lnTo>
                    <a:pt x="120" y="13"/>
                  </a:lnTo>
                  <a:lnTo>
                    <a:pt x="123" y="14"/>
                  </a:lnTo>
                  <a:lnTo>
                    <a:pt x="125" y="17"/>
                  </a:lnTo>
                  <a:lnTo>
                    <a:pt x="129" y="18"/>
                  </a:lnTo>
                  <a:lnTo>
                    <a:pt x="132" y="20"/>
                  </a:lnTo>
                  <a:lnTo>
                    <a:pt x="132" y="29"/>
                  </a:lnTo>
                  <a:lnTo>
                    <a:pt x="127" y="27"/>
                  </a:lnTo>
                  <a:lnTo>
                    <a:pt x="121" y="25"/>
                  </a:lnTo>
                  <a:lnTo>
                    <a:pt x="117" y="22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07" y="26"/>
                  </a:lnTo>
                  <a:lnTo>
                    <a:pt x="107" y="26"/>
                  </a:lnTo>
                  <a:lnTo>
                    <a:pt x="94" y="39"/>
                  </a:lnTo>
                  <a:lnTo>
                    <a:pt x="85" y="51"/>
                  </a:lnTo>
                  <a:lnTo>
                    <a:pt x="81" y="55"/>
                  </a:lnTo>
                  <a:lnTo>
                    <a:pt x="79" y="59"/>
                  </a:lnTo>
                  <a:lnTo>
                    <a:pt x="77" y="61"/>
                  </a:lnTo>
                  <a:lnTo>
                    <a:pt x="77" y="63"/>
                  </a:lnTo>
                  <a:lnTo>
                    <a:pt x="75" y="63"/>
                  </a:lnTo>
                  <a:lnTo>
                    <a:pt x="73" y="69"/>
                  </a:lnTo>
                  <a:lnTo>
                    <a:pt x="69" y="75"/>
                  </a:lnTo>
                  <a:lnTo>
                    <a:pt x="65" y="77"/>
                  </a:lnTo>
                  <a:lnTo>
                    <a:pt x="61" y="80"/>
                  </a:lnTo>
                  <a:lnTo>
                    <a:pt x="57" y="80"/>
                  </a:lnTo>
                  <a:lnTo>
                    <a:pt x="55" y="80"/>
                  </a:lnTo>
                  <a:lnTo>
                    <a:pt x="52" y="78"/>
                  </a:lnTo>
                  <a:lnTo>
                    <a:pt x="51" y="77"/>
                  </a:lnTo>
                  <a:lnTo>
                    <a:pt x="49" y="76"/>
                  </a:lnTo>
                  <a:lnTo>
                    <a:pt x="49" y="76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17" y="31"/>
                  </a:lnTo>
                  <a:lnTo>
                    <a:pt x="11" y="20"/>
                  </a:lnTo>
                  <a:lnTo>
                    <a:pt x="6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5" y="6"/>
                  </a:lnTo>
                  <a:lnTo>
                    <a:pt x="5" y="5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36"/>
            <p:cNvSpPr/>
            <p:nvPr/>
          </p:nvSpPr>
          <p:spPr bwMode="auto">
            <a:xfrm>
              <a:off x="7419975" y="1292225"/>
              <a:ext cx="138113" cy="101600"/>
            </a:xfrm>
            <a:custGeom>
              <a:avLst/>
              <a:gdLst>
                <a:gd name="T0" fmla="*/ 19 w 87"/>
                <a:gd name="T1" fmla="*/ 0 h 64"/>
                <a:gd name="T2" fmla="*/ 22 w 87"/>
                <a:gd name="T3" fmla="*/ 0 h 64"/>
                <a:gd name="T4" fmla="*/ 23 w 87"/>
                <a:gd name="T5" fmla="*/ 0 h 64"/>
                <a:gd name="T6" fmla="*/ 26 w 87"/>
                <a:gd name="T7" fmla="*/ 0 h 64"/>
                <a:gd name="T8" fmla="*/ 48 w 87"/>
                <a:gd name="T9" fmla="*/ 43 h 64"/>
                <a:gd name="T10" fmla="*/ 48 w 87"/>
                <a:gd name="T11" fmla="*/ 43 h 64"/>
                <a:gd name="T12" fmla="*/ 49 w 87"/>
                <a:gd name="T13" fmla="*/ 47 h 64"/>
                <a:gd name="T14" fmla="*/ 52 w 87"/>
                <a:gd name="T15" fmla="*/ 51 h 64"/>
                <a:gd name="T16" fmla="*/ 53 w 87"/>
                <a:gd name="T17" fmla="*/ 53 h 64"/>
                <a:gd name="T18" fmla="*/ 55 w 87"/>
                <a:gd name="T19" fmla="*/ 54 h 64"/>
                <a:gd name="T20" fmla="*/ 55 w 87"/>
                <a:gd name="T21" fmla="*/ 54 h 64"/>
                <a:gd name="T22" fmla="*/ 55 w 87"/>
                <a:gd name="T23" fmla="*/ 54 h 64"/>
                <a:gd name="T24" fmla="*/ 56 w 87"/>
                <a:gd name="T25" fmla="*/ 54 h 64"/>
                <a:gd name="T26" fmla="*/ 57 w 87"/>
                <a:gd name="T27" fmla="*/ 54 h 64"/>
                <a:gd name="T28" fmla="*/ 57 w 87"/>
                <a:gd name="T29" fmla="*/ 53 h 64"/>
                <a:gd name="T30" fmla="*/ 57 w 87"/>
                <a:gd name="T31" fmla="*/ 53 h 64"/>
                <a:gd name="T32" fmla="*/ 58 w 87"/>
                <a:gd name="T33" fmla="*/ 51 h 64"/>
                <a:gd name="T34" fmla="*/ 81 w 87"/>
                <a:gd name="T35" fmla="*/ 33 h 64"/>
                <a:gd name="T36" fmla="*/ 81 w 87"/>
                <a:gd name="T37" fmla="*/ 33 h 64"/>
                <a:gd name="T38" fmla="*/ 87 w 87"/>
                <a:gd name="T39" fmla="*/ 40 h 64"/>
                <a:gd name="T40" fmla="*/ 65 w 87"/>
                <a:gd name="T41" fmla="*/ 59 h 64"/>
                <a:gd name="T42" fmla="*/ 64 w 87"/>
                <a:gd name="T43" fmla="*/ 60 h 64"/>
                <a:gd name="T44" fmla="*/ 62 w 87"/>
                <a:gd name="T45" fmla="*/ 62 h 64"/>
                <a:gd name="T46" fmla="*/ 58 w 87"/>
                <a:gd name="T47" fmla="*/ 63 h 64"/>
                <a:gd name="T48" fmla="*/ 55 w 87"/>
                <a:gd name="T49" fmla="*/ 64 h 64"/>
                <a:gd name="T50" fmla="*/ 55 w 87"/>
                <a:gd name="T51" fmla="*/ 64 h 64"/>
                <a:gd name="T52" fmla="*/ 52 w 87"/>
                <a:gd name="T53" fmla="*/ 63 h 64"/>
                <a:gd name="T54" fmla="*/ 49 w 87"/>
                <a:gd name="T55" fmla="*/ 62 h 64"/>
                <a:gd name="T56" fmla="*/ 45 w 87"/>
                <a:gd name="T57" fmla="*/ 59 h 64"/>
                <a:gd name="T58" fmla="*/ 44 w 87"/>
                <a:gd name="T59" fmla="*/ 57 h 64"/>
                <a:gd name="T60" fmla="*/ 41 w 87"/>
                <a:gd name="T61" fmla="*/ 53 h 64"/>
                <a:gd name="T62" fmla="*/ 39 w 87"/>
                <a:gd name="T63" fmla="*/ 47 h 64"/>
                <a:gd name="T64" fmla="*/ 19 w 87"/>
                <a:gd name="T65" fmla="*/ 9 h 64"/>
                <a:gd name="T66" fmla="*/ 17 w 87"/>
                <a:gd name="T67" fmla="*/ 11 h 64"/>
                <a:gd name="T68" fmla="*/ 13 w 87"/>
                <a:gd name="T69" fmla="*/ 11 h 64"/>
                <a:gd name="T70" fmla="*/ 9 w 87"/>
                <a:gd name="T71" fmla="*/ 12 h 64"/>
                <a:gd name="T72" fmla="*/ 3 w 87"/>
                <a:gd name="T73" fmla="*/ 15 h 64"/>
                <a:gd name="T74" fmla="*/ 0 w 87"/>
                <a:gd name="T75" fmla="*/ 5 h 64"/>
                <a:gd name="T76" fmla="*/ 6 w 87"/>
                <a:gd name="T77" fmla="*/ 3 h 64"/>
                <a:gd name="T78" fmla="*/ 11 w 87"/>
                <a:gd name="T79" fmla="*/ 2 h 64"/>
                <a:gd name="T80" fmla="*/ 15 w 87"/>
                <a:gd name="T81" fmla="*/ 0 h 64"/>
                <a:gd name="T82" fmla="*/ 19 w 87"/>
                <a:gd name="T8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" h="64">
                  <a:moveTo>
                    <a:pt x="19" y="0"/>
                  </a:moveTo>
                  <a:lnTo>
                    <a:pt x="22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9" y="47"/>
                  </a:lnTo>
                  <a:lnTo>
                    <a:pt x="52" y="51"/>
                  </a:lnTo>
                  <a:lnTo>
                    <a:pt x="53" y="53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6" y="54"/>
                  </a:lnTo>
                  <a:lnTo>
                    <a:pt x="57" y="54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1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7" y="40"/>
                  </a:lnTo>
                  <a:lnTo>
                    <a:pt x="65" y="59"/>
                  </a:lnTo>
                  <a:lnTo>
                    <a:pt x="64" y="60"/>
                  </a:lnTo>
                  <a:lnTo>
                    <a:pt x="62" y="62"/>
                  </a:lnTo>
                  <a:lnTo>
                    <a:pt x="58" y="63"/>
                  </a:lnTo>
                  <a:lnTo>
                    <a:pt x="55" y="64"/>
                  </a:lnTo>
                  <a:lnTo>
                    <a:pt x="55" y="64"/>
                  </a:lnTo>
                  <a:lnTo>
                    <a:pt x="52" y="63"/>
                  </a:lnTo>
                  <a:lnTo>
                    <a:pt x="49" y="62"/>
                  </a:lnTo>
                  <a:lnTo>
                    <a:pt x="45" y="59"/>
                  </a:lnTo>
                  <a:lnTo>
                    <a:pt x="44" y="57"/>
                  </a:lnTo>
                  <a:lnTo>
                    <a:pt x="41" y="53"/>
                  </a:lnTo>
                  <a:lnTo>
                    <a:pt x="39" y="47"/>
                  </a:lnTo>
                  <a:lnTo>
                    <a:pt x="19" y="9"/>
                  </a:lnTo>
                  <a:lnTo>
                    <a:pt x="17" y="11"/>
                  </a:lnTo>
                  <a:lnTo>
                    <a:pt x="13" y="11"/>
                  </a:lnTo>
                  <a:lnTo>
                    <a:pt x="9" y="12"/>
                  </a:lnTo>
                  <a:lnTo>
                    <a:pt x="3" y="15"/>
                  </a:lnTo>
                  <a:lnTo>
                    <a:pt x="0" y="5"/>
                  </a:lnTo>
                  <a:lnTo>
                    <a:pt x="6" y="3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37"/>
            <p:cNvSpPr/>
            <p:nvPr/>
          </p:nvSpPr>
          <p:spPr bwMode="auto">
            <a:xfrm>
              <a:off x="7583488" y="1539875"/>
              <a:ext cx="85725" cy="355600"/>
            </a:xfrm>
            <a:custGeom>
              <a:avLst/>
              <a:gdLst>
                <a:gd name="T0" fmla="*/ 5 w 54"/>
                <a:gd name="T1" fmla="*/ 0 h 224"/>
                <a:gd name="T2" fmla="*/ 5 w 54"/>
                <a:gd name="T3" fmla="*/ 0 h 224"/>
                <a:gd name="T4" fmla="*/ 16 w 54"/>
                <a:gd name="T5" fmla="*/ 3 h 224"/>
                <a:gd name="T6" fmla="*/ 16 w 54"/>
                <a:gd name="T7" fmla="*/ 4 h 224"/>
                <a:gd name="T8" fmla="*/ 14 w 54"/>
                <a:gd name="T9" fmla="*/ 7 h 224"/>
                <a:gd name="T10" fmla="*/ 13 w 54"/>
                <a:gd name="T11" fmla="*/ 11 h 224"/>
                <a:gd name="T12" fmla="*/ 12 w 54"/>
                <a:gd name="T13" fmla="*/ 17 h 224"/>
                <a:gd name="T14" fmla="*/ 11 w 54"/>
                <a:gd name="T15" fmla="*/ 35 h 224"/>
                <a:gd name="T16" fmla="*/ 9 w 54"/>
                <a:gd name="T17" fmla="*/ 59 h 224"/>
                <a:gd name="T18" fmla="*/ 11 w 54"/>
                <a:gd name="T19" fmla="*/ 88 h 224"/>
                <a:gd name="T20" fmla="*/ 16 w 54"/>
                <a:gd name="T21" fmla="*/ 122 h 224"/>
                <a:gd name="T22" fmla="*/ 34 w 54"/>
                <a:gd name="T23" fmla="*/ 211 h 224"/>
                <a:gd name="T24" fmla="*/ 34 w 54"/>
                <a:gd name="T25" fmla="*/ 212 h 224"/>
                <a:gd name="T26" fmla="*/ 34 w 54"/>
                <a:gd name="T27" fmla="*/ 212 h 224"/>
                <a:gd name="T28" fmla="*/ 34 w 54"/>
                <a:gd name="T29" fmla="*/ 215 h 224"/>
                <a:gd name="T30" fmla="*/ 34 w 54"/>
                <a:gd name="T31" fmla="*/ 215 h 224"/>
                <a:gd name="T32" fmla="*/ 34 w 54"/>
                <a:gd name="T33" fmla="*/ 215 h 224"/>
                <a:gd name="T34" fmla="*/ 35 w 54"/>
                <a:gd name="T35" fmla="*/ 215 h 224"/>
                <a:gd name="T36" fmla="*/ 37 w 54"/>
                <a:gd name="T37" fmla="*/ 215 h 224"/>
                <a:gd name="T38" fmla="*/ 51 w 54"/>
                <a:gd name="T39" fmla="*/ 211 h 224"/>
                <a:gd name="T40" fmla="*/ 54 w 54"/>
                <a:gd name="T41" fmla="*/ 220 h 224"/>
                <a:gd name="T42" fmla="*/ 39 w 54"/>
                <a:gd name="T43" fmla="*/ 224 h 224"/>
                <a:gd name="T44" fmla="*/ 39 w 54"/>
                <a:gd name="T45" fmla="*/ 224 h 224"/>
                <a:gd name="T46" fmla="*/ 35 w 54"/>
                <a:gd name="T47" fmla="*/ 224 h 224"/>
                <a:gd name="T48" fmla="*/ 34 w 54"/>
                <a:gd name="T49" fmla="*/ 224 h 224"/>
                <a:gd name="T50" fmla="*/ 30 w 54"/>
                <a:gd name="T51" fmla="*/ 224 h 224"/>
                <a:gd name="T52" fmla="*/ 28 w 54"/>
                <a:gd name="T53" fmla="*/ 223 h 224"/>
                <a:gd name="T54" fmla="*/ 25 w 54"/>
                <a:gd name="T55" fmla="*/ 220 h 224"/>
                <a:gd name="T56" fmla="*/ 24 w 54"/>
                <a:gd name="T57" fmla="*/ 216 h 224"/>
                <a:gd name="T58" fmla="*/ 24 w 54"/>
                <a:gd name="T59" fmla="*/ 212 h 224"/>
                <a:gd name="T60" fmla="*/ 24 w 54"/>
                <a:gd name="T61" fmla="*/ 211 h 224"/>
                <a:gd name="T62" fmla="*/ 7 w 54"/>
                <a:gd name="T63" fmla="*/ 124 h 224"/>
                <a:gd name="T64" fmla="*/ 1 w 54"/>
                <a:gd name="T65" fmla="*/ 89 h 224"/>
                <a:gd name="T66" fmla="*/ 0 w 54"/>
                <a:gd name="T67" fmla="*/ 59 h 224"/>
                <a:gd name="T68" fmla="*/ 0 w 54"/>
                <a:gd name="T69" fmla="*/ 39 h 224"/>
                <a:gd name="T70" fmla="*/ 1 w 54"/>
                <a:gd name="T71" fmla="*/ 22 h 224"/>
                <a:gd name="T72" fmla="*/ 4 w 54"/>
                <a:gd name="T73" fmla="*/ 11 h 224"/>
                <a:gd name="T74" fmla="*/ 5 w 54"/>
                <a:gd name="T75" fmla="*/ 3 h 224"/>
                <a:gd name="T76" fmla="*/ 5 w 54"/>
                <a:gd name="T7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224">
                  <a:moveTo>
                    <a:pt x="5" y="0"/>
                  </a:moveTo>
                  <a:lnTo>
                    <a:pt x="5" y="0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2" y="17"/>
                  </a:lnTo>
                  <a:lnTo>
                    <a:pt x="11" y="35"/>
                  </a:lnTo>
                  <a:lnTo>
                    <a:pt x="9" y="59"/>
                  </a:lnTo>
                  <a:lnTo>
                    <a:pt x="11" y="88"/>
                  </a:lnTo>
                  <a:lnTo>
                    <a:pt x="16" y="122"/>
                  </a:lnTo>
                  <a:lnTo>
                    <a:pt x="34" y="211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5" y="215"/>
                  </a:lnTo>
                  <a:lnTo>
                    <a:pt x="37" y="215"/>
                  </a:lnTo>
                  <a:lnTo>
                    <a:pt x="51" y="211"/>
                  </a:lnTo>
                  <a:lnTo>
                    <a:pt x="54" y="220"/>
                  </a:lnTo>
                  <a:lnTo>
                    <a:pt x="39" y="224"/>
                  </a:lnTo>
                  <a:lnTo>
                    <a:pt x="39" y="224"/>
                  </a:lnTo>
                  <a:lnTo>
                    <a:pt x="35" y="224"/>
                  </a:lnTo>
                  <a:lnTo>
                    <a:pt x="34" y="224"/>
                  </a:lnTo>
                  <a:lnTo>
                    <a:pt x="30" y="224"/>
                  </a:lnTo>
                  <a:lnTo>
                    <a:pt x="28" y="223"/>
                  </a:lnTo>
                  <a:lnTo>
                    <a:pt x="25" y="220"/>
                  </a:lnTo>
                  <a:lnTo>
                    <a:pt x="24" y="216"/>
                  </a:lnTo>
                  <a:lnTo>
                    <a:pt x="24" y="212"/>
                  </a:lnTo>
                  <a:lnTo>
                    <a:pt x="24" y="211"/>
                  </a:lnTo>
                  <a:lnTo>
                    <a:pt x="7" y="124"/>
                  </a:lnTo>
                  <a:lnTo>
                    <a:pt x="1" y="89"/>
                  </a:lnTo>
                  <a:lnTo>
                    <a:pt x="0" y="59"/>
                  </a:lnTo>
                  <a:lnTo>
                    <a:pt x="0" y="39"/>
                  </a:lnTo>
                  <a:lnTo>
                    <a:pt x="1" y="22"/>
                  </a:lnTo>
                  <a:lnTo>
                    <a:pt x="4" y="11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38"/>
            <p:cNvSpPr/>
            <p:nvPr/>
          </p:nvSpPr>
          <p:spPr bwMode="auto">
            <a:xfrm>
              <a:off x="7545388" y="1539875"/>
              <a:ext cx="57150" cy="361950"/>
            </a:xfrm>
            <a:custGeom>
              <a:avLst/>
              <a:gdLst>
                <a:gd name="T0" fmla="*/ 11 w 36"/>
                <a:gd name="T1" fmla="*/ 0 h 228"/>
                <a:gd name="T2" fmla="*/ 11 w 36"/>
                <a:gd name="T3" fmla="*/ 3 h 228"/>
                <a:gd name="T4" fmla="*/ 12 w 36"/>
                <a:gd name="T5" fmla="*/ 12 h 228"/>
                <a:gd name="T6" fmla="*/ 14 w 36"/>
                <a:gd name="T7" fmla="*/ 26 h 228"/>
                <a:gd name="T8" fmla="*/ 16 w 36"/>
                <a:gd name="T9" fmla="*/ 43 h 228"/>
                <a:gd name="T10" fmla="*/ 17 w 36"/>
                <a:gd name="T11" fmla="*/ 64 h 228"/>
                <a:gd name="T12" fmla="*/ 20 w 36"/>
                <a:gd name="T13" fmla="*/ 86 h 228"/>
                <a:gd name="T14" fmla="*/ 24 w 36"/>
                <a:gd name="T15" fmla="*/ 113 h 228"/>
                <a:gd name="T16" fmla="*/ 27 w 36"/>
                <a:gd name="T17" fmla="*/ 140 h 228"/>
                <a:gd name="T18" fmla="*/ 29 w 36"/>
                <a:gd name="T19" fmla="*/ 165 h 228"/>
                <a:gd name="T20" fmla="*/ 32 w 36"/>
                <a:gd name="T21" fmla="*/ 185 h 228"/>
                <a:gd name="T22" fmla="*/ 33 w 36"/>
                <a:gd name="T23" fmla="*/ 199 h 228"/>
                <a:gd name="T24" fmla="*/ 35 w 36"/>
                <a:gd name="T25" fmla="*/ 215 h 228"/>
                <a:gd name="T26" fmla="*/ 36 w 36"/>
                <a:gd name="T27" fmla="*/ 217 h 228"/>
                <a:gd name="T28" fmla="*/ 36 w 36"/>
                <a:gd name="T29" fmla="*/ 219 h 228"/>
                <a:gd name="T30" fmla="*/ 36 w 36"/>
                <a:gd name="T31" fmla="*/ 221 h 228"/>
                <a:gd name="T32" fmla="*/ 35 w 36"/>
                <a:gd name="T33" fmla="*/ 224 h 228"/>
                <a:gd name="T34" fmla="*/ 33 w 36"/>
                <a:gd name="T35" fmla="*/ 225 h 228"/>
                <a:gd name="T36" fmla="*/ 29 w 36"/>
                <a:gd name="T37" fmla="*/ 228 h 228"/>
                <a:gd name="T38" fmla="*/ 25 w 36"/>
                <a:gd name="T39" fmla="*/ 228 h 228"/>
                <a:gd name="T40" fmla="*/ 25 w 36"/>
                <a:gd name="T41" fmla="*/ 228 h 228"/>
                <a:gd name="T42" fmla="*/ 3 w 36"/>
                <a:gd name="T43" fmla="*/ 227 h 228"/>
                <a:gd name="T44" fmla="*/ 3 w 36"/>
                <a:gd name="T45" fmla="*/ 217 h 228"/>
                <a:gd name="T46" fmla="*/ 25 w 36"/>
                <a:gd name="T47" fmla="*/ 219 h 228"/>
                <a:gd name="T48" fmla="*/ 25 w 36"/>
                <a:gd name="T49" fmla="*/ 217 h 228"/>
                <a:gd name="T50" fmla="*/ 24 w 36"/>
                <a:gd name="T51" fmla="*/ 200 h 228"/>
                <a:gd name="T52" fmla="*/ 23 w 36"/>
                <a:gd name="T53" fmla="*/ 187 h 228"/>
                <a:gd name="T54" fmla="*/ 20 w 36"/>
                <a:gd name="T55" fmla="*/ 169 h 228"/>
                <a:gd name="T56" fmla="*/ 17 w 36"/>
                <a:gd name="T57" fmla="*/ 148 h 228"/>
                <a:gd name="T58" fmla="*/ 15 w 36"/>
                <a:gd name="T59" fmla="*/ 124 h 228"/>
                <a:gd name="T60" fmla="*/ 12 w 36"/>
                <a:gd name="T61" fmla="*/ 100 h 228"/>
                <a:gd name="T62" fmla="*/ 10 w 36"/>
                <a:gd name="T63" fmla="*/ 75 h 228"/>
                <a:gd name="T64" fmla="*/ 7 w 36"/>
                <a:gd name="T65" fmla="*/ 51 h 228"/>
                <a:gd name="T66" fmla="*/ 4 w 36"/>
                <a:gd name="T67" fmla="*/ 31 h 228"/>
                <a:gd name="T68" fmla="*/ 3 w 36"/>
                <a:gd name="T69" fmla="*/ 16 h 228"/>
                <a:gd name="T70" fmla="*/ 2 w 36"/>
                <a:gd name="T71" fmla="*/ 5 h 228"/>
                <a:gd name="T72" fmla="*/ 0 w 36"/>
                <a:gd name="T73" fmla="*/ 1 h 228"/>
                <a:gd name="T74" fmla="*/ 11 w 36"/>
                <a:gd name="T7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228">
                  <a:moveTo>
                    <a:pt x="11" y="0"/>
                  </a:moveTo>
                  <a:lnTo>
                    <a:pt x="11" y="3"/>
                  </a:lnTo>
                  <a:lnTo>
                    <a:pt x="12" y="12"/>
                  </a:lnTo>
                  <a:lnTo>
                    <a:pt x="14" y="26"/>
                  </a:lnTo>
                  <a:lnTo>
                    <a:pt x="16" y="43"/>
                  </a:lnTo>
                  <a:lnTo>
                    <a:pt x="17" y="64"/>
                  </a:lnTo>
                  <a:lnTo>
                    <a:pt x="20" y="86"/>
                  </a:lnTo>
                  <a:lnTo>
                    <a:pt x="24" y="113"/>
                  </a:lnTo>
                  <a:lnTo>
                    <a:pt x="27" y="140"/>
                  </a:lnTo>
                  <a:lnTo>
                    <a:pt x="29" y="165"/>
                  </a:lnTo>
                  <a:lnTo>
                    <a:pt x="32" y="185"/>
                  </a:lnTo>
                  <a:lnTo>
                    <a:pt x="33" y="199"/>
                  </a:lnTo>
                  <a:lnTo>
                    <a:pt x="35" y="215"/>
                  </a:lnTo>
                  <a:lnTo>
                    <a:pt x="36" y="217"/>
                  </a:lnTo>
                  <a:lnTo>
                    <a:pt x="36" y="219"/>
                  </a:lnTo>
                  <a:lnTo>
                    <a:pt x="36" y="221"/>
                  </a:lnTo>
                  <a:lnTo>
                    <a:pt x="35" y="224"/>
                  </a:lnTo>
                  <a:lnTo>
                    <a:pt x="33" y="225"/>
                  </a:lnTo>
                  <a:lnTo>
                    <a:pt x="29" y="228"/>
                  </a:lnTo>
                  <a:lnTo>
                    <a:pt x="25" y="228"/>
                  </a:lnTo>
                  <a:lnTo>
                    <a:pt x="25" y="228"/>
                  </a:lnTo>
                  <a:lnTo>
                    <a:pt x="3" y="227"/>
                  </a:lnTo>
                  <a:lnTo>
                    <a:pt x="3" y="217"/>
                  </a:lnTo>
                  <a:lnTo>
                    <a:pt x="25" y="219"/>
                  </a:lnTo>
                  <a:lnTo>
                    <a:pt x="25" y="217"/>
                  </a:lnTo>
                  <a:lnTo>
                    <a:pt x="24" y="200"/>
                  </a:lnTo>
                  <a:lnTo>
                    <a:pt x="23" y="187"/>
                  </a:lnTo>
                  <a:lnTo>
                    <a:pt x="20" y="169"/>
                  </a:lnTo>
                  <a:lnTo>
                    <a:pt x="17" y="148"/>
                  </a:lnTo>
                  <a:lnTo>
                    <a:pt x="15" y="124"/>
                  </a:lnTo>
                  <a:lnTo>
                    <a:pt x="12" y="100"/>
                  </a:lnTo>
                  <a:lnTo>
                    <a:pt x="10" y="75"/>
                  </a:lnTo>
                  <a:lnTo>
                    <a:pt x="7" y="51"/>
                  </a:lnTo>
                  <a:lnTo>
                    <a:pt x="4" y="31"/>
                  </a:lnTo>
                  <a:lnTo>
                    <a:pt x="3" y="16"/>
                  </a:lnTo>
                  <a:lnTo>
                    <a:pt x="2" y="5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39"/>
            <p:cNvSpPr>
              <a:spLocks noEditPoints="1"/>
            </p:cNvSpPr>
            <p:nvPr/>
          </p:nvSpPr>
          <p:spPr bwMode="auto">
            <a:xfrm>
              <a:off x="7874633" y="803484"/>
              <a:ext cx="476250" cy="552450"/>
            </a:xfrm>
            <a:custGeom>
              <a:avLst/>
              <a:gdLst>
                <a:gd name="T0" fmla="*/ 29 w 300"/>
                <a:gd name="T1" fmla="*/ 338 h 348"/>
                <a:gd name="T2" fmla="*/ 19 w 300"/>
                <a:gd name="T3" fmla="*/ 334 h 348"/>
                <a:gd name="T4" fmla="*/ 59 w 300"/>
                <a:gd name="T5" fmla="*/ 323 h 348"/>
                <a:gd name="T6" fmla="*/ 80 w 300"/>
                <a:gd name="T7" fmla="*/ 297 h 348"/>
                <a:gd name="T8" fmla="*/ 65 w 300"/>
                <a:gd name="T9" fmla="*/ 312 h 348"/>
                <a:gd name="T10" fmla="*/ 69 w 300"/>
                <a:gd name="T11" fmla="*/ 310 h 348"/>
                <a:gd name="T12" fmla="*/ 84 w 300"/>
                <a:gd name="T13" fmla="*/ 297 h 348"/>
                <a:gd name="T14" fmla="*/ 108 w 300"/>
                <a:gd name="T15" fmla="*/ 12 h 348"/>
                <a:gd name="T16" fmla="*/ 69 w 300"/>
                <a:gd name="T17" fmla="*/ 35 h 348"/>
                <a:gd name="T18" fmla="*/ 60 w 300"/>
                <a:gd name="T19" fmla="*/ 69 h 348"/>
                <a:gd name="T20" fmla="*/ 53 w 300"/>
                <a:gd name="T21" fmla="*/ 162 h 348"/>
                <a:gd name="T22" fmla="*/ 74 w 300"/>
                <a:gd name="T23" fmla="*/ 203 h 348"/>
                <a:gd name="T24" fmla="*/ 115 w 300"/>
                <a:gd name="T25" fmla="*/ 217 h 348"/>
                <a:gd name="T26" fmla="*/ 125 w 300"/>
                <a:gd name="T27" fmla="*/ 217 h 348"/>
                <a:gd name="T28" fmla="*/ 133 w 300"/>
                <a:gd name="T29" fmla="*/ 225 h 348"/>
                <a:gd name="T30" fmla="*/ 128 w 300"/>
                <a:gd name="T31" fmla="*/ 236 h 348"/>
                <a:gd name="T32" fmla="*/ 119 w 300"/>
                <a:gd name="T33" fmla="*/ 242 h 348"/>
                <a:gd name="T34" fmla="*/ 110 w 300"/>
                <a:gd name="T35" fmla="*/ 249 h 348"/>
                <a:gd name="T36" fmla="*/ 102 w 300"/>
                <a:gd name="T37" fmla="*/ 267 h 348"/>
                <a:gd name="T38" fmla="*/ 91 w 300"/>
                <a:gd name="T39" fmla="*/ 289 h 348"/>
                <a:gd name="T40" fmla="*/ 87 w 300"/>
                <a:gd name="T41" fmla="*/ 295 h 348"/>
                <a:gd name="T42" fmla="*/ 111 w 300"/>
                <a:gd name="T43" fmla="*/ 281 h 348"/>
                <a:gd name="T44" fmla="*/ 119 w 300"/>
                <a:gd name="T45" fmla="*/ 255 h 348"/>
                <a:gd name="T46" fmla="*/ 129 w 300"/>
                <a:gd name="T47" fmla="*/ 245 h 348"/>
                <a:gd name="T48" fmla="*/ 141 w 300"/>
                <a:gd name="T49" fmla="*/ 228 h 348"/>
                <a:gd name="T50" fmla="*/ 146 w 300"/>
                <a:gd name="T51" fmla="*/ 220 h 348"/>
                <a:gd name="T52" fmla="*/ 253 w 300"/>
                <a:gd name="T53" fmla="*/ 203 h 348"/>
                <a:gd name="T54" fmla="*/ 289 w 300"/>
                <a:gd name="T55" fmla="*/ 55 h 348"/>
                <a:gd name="T56" fmla="*/ 273 w 300"/>
                <a:gd name="T57" fmla="*/ 26 h 348"/>
                <a:gd name="T58" fmla="*/ 258 w 300"/>
                <a:gd name="T59" fmla="*/ 22 h 348"/>
                <a:gd name="T60" fmla="*/ 127 w 300"/>
                <a:gd name="T61" fmla="*/ 10 h 348"/>
                <a:gd name="T62" fmla="*/ 127 w 300"/>
                <a:gd name="T63" fmla="*/ 0 h 348"/>
                <a:gd name="T64" fmla="*/ 268 w 300"/>
                <a:gd name="T65" fmla="*/ 13 h 348"/>
                <a:gd name="T66" fmla="*/ 296 w 300"/>
                <a:gd name="T67" fmla="*/ 41 h 348"/>
                <a:gd name="T68" fmla="*/ 300 w 300"/>
                <a:gd name="T69" fmla="*/ 79 h 348"/>
                <a:gd name="T70" fmla="*/ 258 w 300"/>
                <a:gd name="T71" fmla="*/ 212 h 348"/>
                <a:gd name="T72" fmla="*/ 152 w 300"/>
                <a:gd name="T73" fmla="*/ 230 h 348"/>
                <a:gd name="T74" fmla="*/ 139 w 300"/>
                <a:gd name="T75" fmla="*/ 249 h 348"/>
                <a:gd name="T76" fmla="*/ 122 w 300"/>
                <a:gd name="T77" fmla="*/ 283 h 348"/>
                <a:gd name="T78" fmla="*/ 91 w 300"/>
                <a:gd name="T79" fmla="*/ 304 h 348"/>
                <a:gd name="T80" fmla="*/ 80 w 300"/>
                <a:gd name="T81" fmla="*/ 314 h 348"/>
                <a:gd name="T82" fmla="*/ 69 w 300"/>
                <a:gd name="T83" fmla="*/ 325 h 348"/>
                <a:gd name="T84" fmla="*/ 60 w 300"/>
                <a:gd name="T85" fmla="*/ 335 h 348"/>
                <a:gd name="T86" fmla="*/ 29 w 300"/>
                <a:gd name="T87" fmla="*/ 348 h 348"/>
                <a:gd name="T88" fmla="*/ 0 w 300"/>
                <a:gd name="T89" fmla="*/ 334 h 348"/>
                <a:gd name="T90" fmla="*/ 2 w 300"/>
                <a:gd name="T91" fmla="*/ 327 h 348"/>
                <a:gd name="T92" fmla="*/ 21 w 300"/>
                <a:gd name="T93" fmla="*/ 325 h 348"/>
                <a:gd name="T94" fmla="*/ 39 w 300"/>
                <a:gd name="T95" fmla="*/ 326 h 348"/>
                <a:gd name="T96" fmla="*/ 53 w 300"/>
                <a:gd name="T97" fmla="*/ 313 h 348"/>
                <a:gd name="T98" fmla="*/ 65 w 300"/>
                <a:gd name="T99" fmla="*/ 295 h 348"/>
                <a:gd name="T100" fmla="*/ 86 w 300"/>
                <a:gd name="T101" fmla="*/ 280 h 348"/>
                <a:gd name="T102" fmla="*/ 93 w 300"/>
                <a:gd name="T103" fmla="*/ 267 h 348"/>
                <a:gd name="T104" fmla="*/ 95 w 300"/>
                <a:gd name="T105" fmla="*/ 253 h 348"/>
                <a:gd name="T106" fmla="*/ 108 w 300"/>
                <a:gd name="T107" fmla="*/ 237 h 348"/>
                <a:gd name="T108" fmla="*/ 120 w 300"/>
                <a:gd name="T109" fmla="*/ 229 h 348"/>
                <a:gd name="T110" fmla="*/ 110 w 300"/>
                <a:gd name="T111" fmla="*/ 226 h 348"/>
                <a:gd name="T112" fmla="*/ 61 w 300"/>
                <a:gd name="T113" fmla="*/ 204 h 348"/>
                <a:gd name="T114" fmla="*/ 44 w 300"/>
                <a:gd name="T115" fmla="*/ 161 h 348"/>
                <a:gd name="T116" fmla="*/ 53 w 300"/>
                <a:gd name="T117" fmla="*/ 46 h 348"/>
                <a:gd name="T118" fmla="*/ 90 w 300"/>
                <a:gd name="T119" fmla="*/ 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0" h="348">
                  <a:moveTo>
                    <a:pt x="13" y="334"/>
                  </a:moveTo>
                  <a:lnTo>
                    <a:pt x="18" y="336"/>
                  </a:lnTo>
                  <a:lnTo>
                    <a:pt x="23" y="338"/>
                  </a:lnTo>
                  <a:lnTo>
                    <a:pt x="29" y="338"/>
                  </a:lnTo>
                  <a:lnTo>
                    <a:pt x="32" y="338"/>
                  </a:lnTo>
                  <a:lnTo>
                    <a:pt x="32" y="338"/>
                  </a:lnTo>
                  <a:lnTo>
                    <a:pt x="25" y="335"/>
                  </a:lnTo>
                  <a:lnTo>
                    <a:pt x="19" y="334"/>
                  </a:lnTo>
                  <a:lnTo>
                    <a:pt x="15" y="334"/>
                  </a:lnTo>
                  <a:lnTo>
                    <a:pt x="13" y="334"/>
                  </a:lnTo>
                  <a:close/>
                  <a:moveTo>
                    <a:pt x="60" y="322"/>
                  </a:moveTo>
                  <a:lnTo>
                    <a:pt x="59" y="323"/>
                  </a:lnTo>
                  <a:lnTo>
                    <a:pt x="60" y="322"/>
                  </a:lnTo>
                  <a:lnTo>
                    <a:pt x="60" y="322"/>
                  </a:lnTo>
                  <a:close/>
                  <a:moveTo>
                    <a:pt x="84" y="296"/>
                  </a:moveTo>
                  <a:lnTo>
                    <a:pt x="80" y="297"/>
                  </a:lnTo>
                  <a:lnTo>
                    <a:pt x="76" y="298"/>
                  </a:lnTo>
                  <a:lnTo>
                    <a:pt x="72" y="302"/>
                  </a:lnTo>
                  <a:lnTo>
                    <a:pt x="68" y="308"/>
                  </a:lnTo>
                  <a:lnTo>
                    <a:pt x="65" y="312"/>
                  </a:lnTo>
                  <a:lnTo>
                    <a:pt x="63" y="315"/>
                  </a:lnTo>
                  <a:lnTo>
                    <a:pt x="63" y="317"/>
                  </a:lnTo>
                  <a:lnTo>
                    <a:pt x="64" y="314"/>
                  </a:lnTo>
                  <a:lnTo>
                    <a:pt x="69" y="310"/>
                  </a:lnTo>
                  <a:lnTo>
                    <a:pt x="73" y="305"/>
                  </a:lnTo>
                  <a:lnTo>
                    <a:pt x="77" y="302"/>
                  </a:lnTo>
                  <a:lnTo>
                    <a:pt x="81" y="300"/>
                  </a:lnTo>
                  <a:lnTo>
                    <a:pt x="84" y="297"/>
                  </a:lnTo>
                  <a:lnTo>
                    <a:pt x="85" y="296"/>
                  </a:lnTo>
                  <a:lnTo>
                    <a:pt x="84" y="296"/>
                  </a:lnTo>
                  <a:close/>
                  <a:moveTo>
                    <a:pt x="125" y="10"/>
                  </a:moveTo>
                  <a:lnTo>
                    <a:pt x="108" y="12"/>
                  </a:lnTo>
                  <a:lnTo>
                    <a:pt x="94" y="16"/>
                  </a:lnTo>
                  <a:lnTo>
                    <a:pt x="84" y="21"/>
                  </a:lnTo>
                  <a:lnTo>
                    <a:pt x="74" y="27"/>
                  </a:lnTo>
                  <a:lnTo>
                    <a:pt x="69" y="35"/>
                  </a:lnTo>
                  <a:lnTo>
                    <a:pt x="63" y="48"/>
                  </a:lnTo>
                  <a:lnTo>
                    <a:pt x="60" y="60"/>
                  </a:lnTo>
                  <a:lnTo>
                    <a:pt x="60" y="68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60" y="71"/>
                  </a:lnTo>
                  <a:lnTo>
                    <a:pt x="53" y="161"/>
                  </a:lnTo>
                  <a:lnTo>
                    <a:pt x="53" y="162"/>
                  </a:lnTo>
                  <a:lnTo>
                    <a:pt x="55" y="175"/>
                  </a:lnTo>
                  <a:lnTo>
                    <a:pt x="60" y="187"/>
                  </a:lnTo>
                  <a:lnTo>
                    <a:pt x="67" y="196"/>
                  </a:lnTo>
                  <a:lnTo>
                    <a:pt x="74" y="203"/>
                  </a:lnTo>
                  <a:lnTo>
                    <a:pt x="87" y="209"/>
                  </a:lnTo>
                  <a:lnTo>
                    <a:pt x="99" y="213"/>
                  </a:lnTo>
                  <a:lnTo>
                    <a:pt x="111" y="216"/>
                  </a:lnTo>
                  <a:lnTo>
                    <a:pt x="115" y="217"/>
                  </a:lnTo>
                  <a:lnTo>
                    <a:pt x="119" y="217"/>
                  </a:lnTo>
                  <a:lnTo>
                    <a:pt x="122" y="217"/>
                  </a:lnTo>
                  <a:lnTo>
                    <a:pt x="122" y="217"/>
                  </a:lnTo>
                  <a:lnTo>
                    <a:pt x="125" y="217"/>
                  </a:lnTo>
                  <a:lnTo>
                    <a:pt x="129" y="219"/>
                  </a:lnTo>
                  <a:lnTo>
                    <a:pt x="132" y="220"/>
                  </a:lnTo>
                  <a:lnTo>
                    <a:pt x="133" y="223"/>
                  </a:lnTo>
                  <a:lnTo>
                    <a:pt x="133" y="225"/>
                  </a:lnTo>
                  <a:lnTo>
                    <a:pt x="133" y="229"/>
                  </a:lnTo>
                  <a:lnTo>
                    <a:pt x="132" y="230"/>
                  </a:lnTo>
                  <a:lnTo>
                    <a:pt x="131" y="233"/>
                  </a:lnTo>
                  <a:lnTo>
                    <a:pt x="128" y="236"/>
                  </a:lnTo>
                  <a:lnTo>
                    <a:pt x="125" y="237"/>
                  </a:lnTo>
                  <a:lnTo>
                    <a:pt x="123" y="240"/>
                  </a:lnTo>
                  <a:lnTo>
                    <a:pt x="120" y="241"/>
                  </a:lnTo>
                  <a:lnTo>
                    <a:pt x="119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0" y="249"/>
                  </a:lnTo>
                  <a:lnTo>
                    <a:pt x="105" y="257"/>
                  </a:lnTo>
                  <a:lnTo>
                    <a:pt x="103" y="264"/>
                  </a:lnTo>
                  <a:lnTo>
                    <a:pt x="102" y="266"/>
                  </a:lnTo>
                  <a:lnTo>
                    <a:pt x="102" y="267"/>
                  </a:lnTo>
                  <a:lnTo>
                    <a:pt x="101" y="274"/>
                  </a:lnTo>
                  <a:lnTo>
                    <a:pt x="98" y="280"/>
                  </a:lnTo>
                  <a:lnTo>
                    <a:pt x="94" y="285"/>
                  </a:lnTo>
                  <a:lnTo>
                    <a:pt x="91" y="289"/>
                  </a:lnTo>
                  <a:lnTo>
                    <a:pt x="90" y="292"/>
                  </a:lnTo>
                  <a:lnTo>
                    <a:pt x="89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101" y="289"/>
                  </a:lnTo>
                  <a:lnTo>
                    <a:pt x="108" y="285"/>
                  </a:lnTo>
                  <a:lnTo>
                    <a:pt x="111" y="281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9" y="255"/>
                  </a:lnTo>
                  <a:lnTo>
                    <a:pt x="120" y="254"/>
                  </a:lnTo>
                  <a:lnTo>
                    <a:pt x="123" y="253"/>
                  </a:lnTo>
                  <a:lnTo>
                    <a:pt x="127" y="249"/>
                  </a:lnTo>
                  <a:lnTo>
                    <a:pt x="129" y="245"/>
                  </a:lnTo>
                  <a:lnTo>
                    <a:pt x="133" y="241"/>
                  </a:lnTo>
                  <a:lnTo>
                    <a:pt x="136" y="236"/>
                  </a:lnTo>
                  <a:lnTo>
                    <a:pt x="139" y="232"/>
                  </a:lnTo>
                  <a:lnTo>
                    <a:pt x="141" y="228"/>
                  </a:lnTo>
                  <a:lnTo>
                    <a:pt x="142" y="225"/>
                  </a:lnTo>
                  <a:lnTo>
                    <a:pt x="144" y="224"/>
                  </a:lnTo>
                  <a:lnTo>
                    <a:pt x="145" y="223"/>
                  </a:lnTo>
                  <a:lnTo>
                    <a:pt x="146" y="220"/>
                  </a:lnTo>
                  <a:lnTo>
                    <a:pt x="216" y="219"/>
                  </a:lnTo>
                  <a:lnTo>
                    <a:pt x="232" y="216"/>
                  </a:lnTo>
                  <a:lnTo>
                    <a:pt x="245" y="209"/>
                  </a:lnTo>
                  <a:lnTo>
                    <a:pt x="253" y="203"/>
                  </a:lnTo>
                  <a:lnTo>
                    <a:pt x="258" y="199"/>
                  </a:lnTo>
                  <a:lnTo>
                    <a:pt x="290" y="77"/>
                  </a:lnTo>
                  <a:lnTo>
                    <a:pt x="290" y="69"/>
                  </a:lnTo>
                  <a:lnTo>
                    <a:pt x="289" y="55"/>
                  </a:lnTo>
                  <a:lnTo>
                    <a:pt x="287" y="43"/>
                  </a:lnTo>
                  <a:lnTo>
                    <a:pt x="283" y="35"/>
                  </a:lnTo>
                  <a:lnTo>
                    <a:pt x="279" y="30"/>
                  </a:lnTo>
                  <a:lnTo>
                    <a:pt x="273" y="26"/>
                  </a:lnTo>
                  <a:lnTo>
                    <a:pt x="268" y="24"/>
                  </a:lnTo>
                  <a:lnTo>
                    <a:pt x="264" y="24"/>
                  </a:lnTo>
                  <a:lnTo>
                    <a:pt x="260" y="22"/>
                  </a:lnTo>
                  <a:lnTo>
                    <a:pt x="258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127" y="10"/>
                  </a:lnTo>
                  <a:lnTo>
                    <a:pt x="125" y="10"/>
                  </a:lnTo>
                  <a:close/>
                  <a:moveTo>
                    <a:pt x="125" y="0"/>
                  </a:moveTo>
                  <a:lnTo>
                    <a:pt x="127" y="0"/>
                  </a:lnTo>
                  <a:lnTo>
                    <a:pt x="127" y="0"/>
                  </a:lnTo>
                  <a:lnTo>
                    <a:pt x="256" y="13"/>
                  </a:lnTo>
                  <a:lnTo>
                    <a:pt x="258" y="13"/>
                  </a:lnTo>
                  <a:lnTo>
                    <a:pt x="260" y="13"/>
                  </a:lnTo>
                  <a:lnTo>
                    <a:pt x="268" y="13"/>
                  </a:lnTo>
                  <a:lnTo>
                    <a:pt x="276" y="16"/>
                  </a:lnTo>
                  <a:lnTo>
                    <a:pt x="285" y="22"/>
                  </a:lnTo>
                  <a:lnTo>
                    <a:pt x="292" y="30"/>
                  </a:lnTo>
                  <a:lnTo>
                    <a:pt x="296" y="41"/>
                  </a:lnTo>
                  <a:lnTo>
                    <a:pt x="300" y="54"/>
                  </a:lnTo>
                  <a:lnTo>
                    <a:pt x="300" y="69"/>
                  </a:lnTo>
                  <a:lnTo>
                    <a:pt x="300" y="79"/>
                  </a:lnTo>
                  <a:lnTo>
                    <a:pt x="300" y="79"/>
                  </a:lnTo>
                  <a:lnTo>
                    <a:pt x="267" y="203"/>
                  </a:lnTo>
                  <a:lnTo>
                    <a:pt x="266" y="204"/>
                  </a:lnTo>
                  <a:lnTo>
                    <a:pt x="263" y="207"/>
                  </a:lnTo>
                  <a:lnTo>
                    <a:pt x="258" y="212"/>
                  </a:lnTo>
                  <a:lnTo>
                    <a:pt x="247" y="220"/>
                  </a:lnTo>
                  <a:lnTo>
                    <a:pt x="234" y="225"/>
                  </a:lnTo>
                  <a:lnTo>
                    <a:pt x="217" y="229"/>
                  </a:lnTo>
                  <a:lnTo>
                    <a:pt x="152" y="230"/>
                  </a:lnTo>
                  <a:lnTo>
                    <a:pt x="149" y="233"/>
                  </a:lnTo>
                  <a:lnTo>
                    <a:pt x="148" y="237"/>
                  </a:lnTo>
                  <a:lnTo>
                    <a:pt x="144" y="242"/>
                  </a:lnTo>
                  <a:lnTo>
                    <a:pt x="139" y="249"/>
                  </a:lnTo>
                  <a:lnTo>
                    <a:pt x="133" y="255"/>
                  </a:lnTo>
                  <a:lnTo>
                    <a:pt x="128" y="262"/>
                  </a:lnTo>
                  <a:lnTo>
                    <a:pt x="122" y="280"/>
                  </a:lnTo>
                  <a:lnTo>
                    <a:pt x="122" y="283"/>
                  </a:lnTo>
                  <a:lnTo>
                    <a:pt x="119" y="288"/>
                  </a:lnTo>
                  <a:lnTo>
                    <a:pt x="114" y="293"/>
                  </a:lnTo>
                  <a:lnTo>
                    <a:pt x="105" y="298"/>
                  </a:lnTo>
                  <a:lnTo>
                    <a:pt x="91" y="304"/>
                  </a:lnTo>
                  <a:lnTo>
                    <a:pt x="89" y="305"/>
                  </a:lnTo>
                  <a:lnTo>
                    <a:pt x="86" y="308"/>
                  </a:lnTo>
                  <a:lnTo>
                    <a:pt x="82" y="310"/>
                  </a:lnTo>
                  <a:lnTo>
                    <a:pt x="80" y="314"/>
                  </a:lnTo>
                  <a:lnTo>
                    <a:pt x="76" y="317"/>
                  </a:lnTo>
                  <a:lnTo>
                    <a:pt x="72" y="321"/>
                  </a:lnTo>
                  <a:lnTo>
                    <a:pt x="70" y="323"/>
                  </a:lnTo>
                  <a:lnTo>
                    <a:pt x="69" y="325"/>
                  </a:lnTo>
                  <a:lnTo>
                    <a:pt x="69" y="326"/>
                  </a:lnTo>
                  <a:lnTo>
                    <a:pt x="68" y="329"/>
                  </a:lnTo>
                  <a:lnTo>
                    <a:pt x="67" y="330"/>
                  </a:lnTo>
                  <a:lnTo>
                    <a:pt x="60" y="335"/>
                  </a:lnTo>
                  <a:lnTo>
                    <a:pt x="52" y="340"/>
                  </a:lnTo>
                  <a:lnTo>
                    <a:pt x="42" y="346"/>
                  </a:lnTo>
                  <a:lnTo>
                    <a:pt x="29" y="348"/>
                  </a:lnTo>
                  <a:lnTo>
                    <a:pt x="29" y="348"/>
                  </a:lnTo>
                  <a:lnTo>
                    <a:pt x="14" y="346"/>
                  </a:lnTo>
                  <a:lnTo>
                    <a:pt x="1" y="336"/>
                  </a:lnTo>
                  <a:lnTo>
                    <a:pt x="0" y="335"/>
                  </a:lnTo>
                  <a:lnTo>
                    <a:pt x="0" y="334"/>
                  </a:lnTo>
                  <a:lnTo>
                    <a:pt x="0" y="332"/>
                  </a:lnTo>
                  <a:lnTo>
                    <a:pt x="0" y="331"/>
                  </a:lnTo>
                  <a:lnTo>
                    <a:pt x="0" y="330"/>
                  </a:lnTo>
                  <a:lnTo>
                    <a:pt x="2" y="327"/>
                  </a:lnTo>
                  <a:lnTo>
                    <a:pt x="5" y="325"/>
                  </a:lnTo>
                  <a:lnTo>
                    <a:pt x="8" y="323"/>
                  </a:lnTo>
                  <a:lnTo>
                    <a:pt x="13" y="323"/>
                  </a:lnTo>
                  <a:lnTo>
                    <a:pt x="21" y="325"/>
                  </a:lnTo>
                  <a:lnTo>
                    <a:pt x="34" y="327"/>
                  </a:lnTo>
                  <a:lnTo>
                    <a:pt x="34" y="327"/>
                  </a:lnTo>
                  <a:lnTo>
                    <a:pt x="36" y="327"/>
                  </a:lnTo>
                  <a:lnTo>
                    <a:pt x="39" y="326"/>
                  </a:lnTo>
                  <a:lnTo>
                    <a:pt x="44" y="323"/>
                  </a:lnTo>
                  <a:lnTo>
                    <a:pt x="48" y="319"/>
                  </a:lnTo>
                  <a:lnTo>
                    <a:pt x="52" y="315"/>
                  </a:lnTo>
                  <a:lnTo>
                    <a:pt x="53" y="313"/>
                  </a:lnTo>
                  <a:lnTo>
                    <a:pt x="55" y="310"/>
                  </a:lnTo>
                  <a:lnTo>
                    <a:pt x="57" y="306"/>
                  </a:lnTo>
                  <a:lnTo>
                    <a:pt x="60" y="301"/>
                  </a:lnTo>
                  <a:lnTo>
                    <a:pt x="65" y="295"/>
                  </a:lnTo>
                  <a:lnTo>
                    <a:pt x="73" y="289"/>
                  </a:lnTo>
                  <a:lnTo>
                    <a:pt x="81" y="287"/>
                  </a:lnTo>
                  <a:lnTo>
                    <a:pt x="84" y="283"/>
                  </a:lnTo>
                  <a:lnTo>
                    <a:pt x="86" y="280"/>
                  </a:lnTo>
                  <a:lnTo>
                    <a:pt x="89" y="276"/>
                  </a:lnTo>
                  <a:lnTo>
                    <a:pt x="90" y="272"/>
                  </a:lnTo>
                  <a:lnTo>
                    <a:pt x="91" y="270"/>
                  </a:lnTo>
                  <a:lnTo>
                    <a:pt x="93" y="267"/>
                  </a:lnTo>
                  <a:lnTo>
                    <a:pt x="93" y="266"/>
                  </a:lnTo>
                  <a:lnTo>
                    <a:pt x="93" y="262"/>
                  </a:lnTo>
                  <a:lnTo>
                    <a:pt x="94" y="258"/>
                  </a:lnTo>
                  <a:lnTo>
                    <a:pt x="95" y="253"/>
                  </a:lnTo>
                  <a:lnTo>
                    <a:pt x="98" y="249"/>
                  </a:lnTo>
                  <a:lnTo>
                    <a:pt x="101" y="245"/>
                  </a:lnTo>
                  <a:lnTo>
                    <a:pt x="103" y="240"/>
                  </a:lnTo>
                  <a:lnTo>
                    <a:pt x="108" y="237"/>
                  </a:lnTo>
                  <a:lnTo>
                    <a:pt x="114" y="233"/>
                  </a:lnTo>
                  <a:lnTo>
                    <a:pt x="115" y="233"/>
                  </a:lnTo>
                  <a:lnTo>
                    <a:pt x="118" y="230"/>
                  </a:lnTo>
                  <a:lnTo>
                    <a:pt x="120" y="229"/>
                  </a:lnTo>
                  <a:lnTo>
                    <a:pt x="123" y="228"/>
                  </a:lnTo>
                  <a:lnTo>
                    <a:pt x="122" y="228"/>
                  </a:lnTo>
                  <a:lnTo>
                    <a:pt x="118" y="226"/>
                  </a:lnTo>
                  <a:lnTo>
                    <a:pt x="110" y="226"/>
                  </a:lnTo>
                  <a:lnTo>
                    <a:pt x="97" y="224"/>
                  </a:lnTo>
                  <a:lnTo>
                    <a:pt x="84" y="219"/>
                  </a:lnTo>
                  <a:lnTo>
                    <a:pt x="72" y="213"/>
                  </a:lnTo>
                  <a:lnTo>
                    <a:pt x="61" y="204"/>
                  </a:lnTo>
                  <a:lnTo>
                    <a:pt x="52" y="194"/>
                  </a:lnTo>
                  <a:lnTo>
                    <a:pt x="46" y="179"/>
                  </a:lnTo>
                  <a:lnTo>
                    <a:pt x="43" y="162"/>
                  </a:lnTo>
                  <a:lnTo>
                    <a:pt x="44" y="161"/>
                  </a:lnTo>
                  <a:lnTo>
                    <a:pt x="50" y="69"/>
                  </a:lnTo>
                  <a:lnTo>
                    <a:pt x="50" y="68"/>
                  </a:lnTo>
                  <a:lnTo>
                    <a:pt x="51" y="59"/>
                  </a:lnTo>
                  <a:lnTo>
                    <a:pt x="53" y="46"/>
                  </a:lnTo>
                  <a:lnTo>
                    <a:pt x="60" y="30"/>
                  </a:lnTo>
                  <a:lnTo>
                    <a:pt x="68" y="21"/>
                  </a:lnTo>
                  <a:lnTo>
                    <a:pt x="78" y="13"/>
                  </a:lnTo>
                  <a:lnTo>
                    <a:pt x="90" y="7"/>
                  </a:lnTo>
                  <a:lnTo>
                    <a:pt x="106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2807804" y="1431273"/>
            <a:ext cx="61940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5"/>
          <p:cNvSpPr txBox="1"/>
          <p:nvPr/>
        </p:nvSpPr>
        <p:spPr>
          <a:xfrm>
            <a:off x="3959932" y="2858688"/>
            <a:ext cx="237626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ADD YOUR TITLE HERE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Bradley Hand ITC" panose="03070402050302030203" pitchFamily="66" charset="0"/>
              <a:ea typeface="叶根友小京楷简体" panose="02010601030101010101" pitchFamily="2" charset="-122"/>
            </a:endParaRPr>
          </a:p>
        </p:txBody>
      </p:sp>
      <p:sp>
        <p:nvSpPr>
          <p:cNvPr id="31" name="文本框 25"/>
          <p:cNvSpPr txBox="1"/>
          <p:nvPr/>
        </p:nvSpPr>
        <p:spPr>
          <a:xfrm>
            <a:off x="3915504" y="2390636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算法讲解</a:t>
            </a:r>
          </a:p>
        </p:txBody>
      </p:sp>
      <p:sp>
        <p:nvSpPr>
          <p:cNvPr id="32" name="矩形 31"/>
          <p:cNvSpPr/>
          <p:nvPr/>
        </p:nvSpPr>
        <p:spPr>
          <a:xfrm>
            <a:off x="3959932" y="1924472"/>
            <a:ext cx="1404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Three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7" grpId="0"/>
      <p:bldP spid="31" grpId="0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算法讲解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A348E1-AC92-4D11-910C-761D9C3F4E8E}"/>
              </a:ext>
            </a:extLst>
          </p:cNvPr>
          <p:cNvSpPr txBox="1"/>
          <p:nvPr/>
        </p:nvSpPr>
        <p:spPr>
          <a:xfrm>
            <a:off x="575556" y="808348"/>
            <a:ext cx="7992888" cy="278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求最短路算法：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/>
              <a:t>Dijkstra(</a:t>
            </a:r>
            <a:r>
              <a:rPr lang="zh-CN" altLang="en-US" dirty="0"/>
              <a:t>迪杰斯特拉算法</a:t>
            </a:r>
            <a:r>
              <a:rPr lang="en-US" altLang="zh-CN" dirty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/>
              <a:t>Bellman</a:t>
            </a:r>
            <a:r>
              <a:rPr lang="zh-CN" altLang="en-US" dirty="0"/>
              <a:t> </a:t>
            </a:r>
            <a:r>
              <a:rPr lang="en-US" altLang="zh-CN" dirty="0"/>
              <a:t>Ford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zh-CN" dirty="0"/>
              <a:t>SPFA(Shortest Path Faster Algorithm</a:t>
            </a:r>
            <a:r>
              <a:rPr lang="zh-CN" altLang="en-US" dirty="0"/>
              <a:t>，实际是队列优化的</a:t>
            </a:r>
            <a:r>
              <a:rPr lang="en-US" altLang="zh-CN" dirty="0"/>
              <a:t>Bellman Ford</a:t>
            </a:r>
            <a:r>
              <a:rPr lang="zh-CN" altLang="en-US" dirty="0"/>
              <a:t>算法</a:t>
            </a:r>
            <a:r>
              <a:rPr lang="en-US" altLang="zh-CN" dirty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/>
              <a:t>Floyd(</a:t>
            </a:r>
            <a:r>
              <a:rPr lang="zh-CN" altLang="en-US" dirty="0"/>
              <a:t>弗洛伊德算法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9C592C-6E05-457D-82E2-8941A46741E8}"/>
              </a:ext>
            </a:extLst>
          </p:cNvPr>
          <p:cNvSpPr txBox="1"/>
          <p:nvPr/>
        </p:nvSpPr>
        <p:spPr>
          <a:xfrm>
            <a:off x="1030080" y="3836590"/>
            <a:ext cx="7083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代码模板：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https://shi-yang.gitbooks.io/algorithm/content/Graph/path.html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819925"/>
      </p:ext>
    </p:extLst>
  </p:cSld>
  <p:clrMapOvr>
    <a:masterClrMapping/>
  </p:clrMapOvr>
  <p:transition spd="slow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算法讲解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B0C261-A900-4E31-BC00-3F854C57E6F4}"/>
              </a:ext>
            </a:extLst>
          </p:cNvPr>
          <p:cNvSpPr txBox="1"/>
          <p:nvPr/>
        </p:nvSpPr>
        <p:spPr>
          <a:xfrm>
            <a:off x="611560" y="844352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松弛操作：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对每个顶点</a:t>
            </a:r>
            <a:r>
              <a:rPr lang="en-US" altLang="zh-CN" dirty="0"/>
              <a:t> v </a:t>
            </a:r>
            <a:r>
              <a:rPr lang="zh-CN" altLang="en-US" dirty="0"/>
              <a:t>，都设置一个属性 </a:t>
            </a:r>
            <a:r>
              <a:rPr lang="en-US" altLang="zh-CN" dirty="0"/>
              <a:t>dis[v]</a:t>
            </a:r>
            <a:r>
              <a:rPr lang="zh-CN" altLang="en-US" dirty="0"/>
              <a:t>，来描述从源点</a:t>
            </a:r>
            <a:r>
              <a:rPr lang="en-US" altLang="zh-CN" dirty="0"/>
              <a:t> s </a:t>
            </a:r>
            <a:r>
              <a:rPr lang="zh-CN" altLang="en-US" dirty="0"/>
              <a:t>到 </a:t>
            </a:r>
            <a:r>
              <a:rPr lang="en-US" altLang="zh-CN" dirty="0"/>
              <a:t>v </a:t>
            </a:r>
            <a:r>
              <a:rPr lang="zh-CN" altLang="en-US" dirty="0"/>
              <a:t>的最短路径上权值的上界，称为最短路径估计。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F2107C-E599-4D6A-938D-88BCC9857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99" y="2140496"/>
            <a:ext cx="3465430" cy="14041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149FF31-8B94-4D4E-9124-9F9144FFC81B}"/>
              </a:ext>
            </a:extLst>
          </p:cNvPr>
          <p:cNvSpPr txBox="1"/>
          <p:nvPr/>
        </p:nvSpPr>
        <p:spPr>
          <a:xfrm>
            <a:off x="323528" y="4012704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在松弛一条边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的过程中，要测试是否可以通过</a:t>
            </a:r>
            <a:r>
              <a:rPr lang="en-US" altLang="zh-CN" dirty="0"/>
              <a:t>u</a:t>
            </a:r>
            <a:r>
              <a:rPr lang="zh-CN" altLang="en-US" dirty="0"/>
              <a:t>，对迄今找到的</a:t>
            </a:r>
            <a:r>
              <a:rPr lang="en-US" altLang="zh-CN" dirty="0"/>
              <a:t>v</a:t>
            </a:r>
            <a:r>
              <a:rPr lang="zh-CN" altLang="en-US" dirty="0"/>
              <a:t>的最短路径进行改进；如果可以改进的话，则更新</a:t>
            </a:r>
            <a:r>
              <a:rPr lang="en-US" altLang="zh-CN" dirty="0"/>
              <a:t>d[v]</a:t>
            </a:r>
            <a:r>
              <a:rPr lang="zh-CN" altLang="en-US" dirty="0"/>
              <a:t> 。一次松 弛操作可以减小最短路径估计的值</a:t>
            </a:r>
            <a:r>
              <a:rPr lang="en-US" altLang="zh-CN" dirty="0"/>
              <a:t>d[v]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E5B6E3-1CF3-472C-931B-C73B93504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948" y="2140496"/>
            <a:ext cx="4252328" cy="11354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7398FC8-D280-4C2F-830C-A0E5462667AE}"/>
              </a:ext>
            </a:extLst>
          </p:cNvPr>
          <p:cNvSpPr txBox="1"/>
          <p:nvPr/>
        </p:nvSpPr>
        <p:spPr>
          <a:xfrm>
            <a:off x="5436096" y="3286339"/>
            <a:ext cx="203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松弛操作的过程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347321-C324-44BA-81CA-4A1650525672}"/>
              </a:ext>
            </a:extLst>
          </p:cNvPr>
          <p:cNvSpPr txBox="1"/>
          <p:nvPr/>
        </p:nvSpPr>
        <p:spPr>
          <a:xfrm>
            <a:off x="1295636" y="3594012"/>
            <a:ext cx="203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松弛操作初始化</a:t>
            </a:r>
          </a:p>
        </p:txBody>
      </p:sp>
    </p:spTree>
    <p:extLst>
      <p:ext uri="{BB962C8B-B14F-4D97-AF65-F5344CB8AC3E}">
        <p14:creationId xmlns:p14="http://schemas.microsoft.com/office/powerpoint/2010/main" val="263788605"/>
      </p:ext>
    </p:extLst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算法讲解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—Dijkstra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1A821F-A8A7-450C-AB42-DBA420AC6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55" y="671384"/>
            <a:ext cx="3216357" cy="25230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0F42CC-D410-40A8-948A-9F8679DB35F9}"/>
              </a:ext>
            </a:extLst>
          </p:cNvPr>
          <p:cNvSpPr txBox="1"/>
          <p:nvPr/>
        </p:nvSpPr>
        <p:spPr>
          <a:xfrm>
            <a:off x="467544" y="680332"/>
            <a:ext cx="421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其基本思想是，设置顶点集合</a:t>
            </a:r>
            <a:r>
              <a:rPr lang="en-US" altLang="zh-CN" dirty="0"/>
              <a:t>S</a:t>
            </a:r>
            <a:r>
              <a:rPr lang="zh-CN" altLang="en-US" dirty="0"/>
              <a:t>并不断地作贪心选择来扩充这个集合。一个顶点属于集合</a:t>
            </a:r>
            <a:r>
              <a:rPr lang="en-US" altLang="zh-CN" dirty="0"/>
              <a:t>S</a:t>
            </a:r>
            <a:r>
              <a:rPr lang="zh-CN" altLang="en-US" dirty="0"/>
              <a:t>当且仅当从源到该顶点的最短路径长度已知。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4A9D92-7F9E-4BAB-A283-6ADEE99EA09F}"/>
              </a:ext>
            </a:extLst>
          </p:cNvPr>
          <p:cNvSpPr txBox="1"/>
          <p:nvPr/>
        </p:nvSpPr>
        <p:spPr>
          <a:xfrm>
            <a:off x="6264188" y="33314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算法运行流程图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A43DA4-68C7-4779-804E-1E2F8F11DFDB}"/>
              </a:ext>
            </a:extLst>
          </p:cNvPr>
          <p:cNvSpPr txBox="1"/>
          <p:nvPr/>
        </p:nvSpPr>
        <p:spPr>
          <a:xfrm>
            <a:off x="467544" y="1946432"/>
            <a:ext cx="51845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把顶点记为两个集合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U</a:t>
            </a:r>
          </a:p>
          <a:p>
            <a:r>
              <a:rPr lang="en-US" altLang="zh-CN" dirty="0"/>
              <a:t>S</a:t>
            </a:r>
            <a:r>
              <a:rPr lang="zh-CN" altLang="en-US" dirty="0"/>
              <a:t>集合</a:t>
            </a:r>
            <a:r>
              <a:rPr lang="en-US" altLang="zh-CN" dirty="0"/>
              <a:t>: </a:t>
            </a:r>
            <a:r>
              <a:rPr lang="zh-CN" altLang="en-US" dirty="0"/>
              <a:t>已求出最短路径顶点集合</a:t>
            </a:r>
            <a:endParaRPr lang="en-US" altLang="zh-CN" dirty="0"/>
          </a:p>
          <a:p>
            <a:r>
              <a:rPr lang="en-US" altLang="zh-CN" dirty="0"/>
              <a:t>U</a:t>
            </a:r>
            <a:r>
              <a:rPr lang="zh-CN" altLang="en-US" dirty="0"/>
              <a:t>集合：未确定最短路径的顶点集合</a:t>
            </a:r>
            <a:endParaRPr lang="en-US" altLang="zh-CN" dirty="0"/>
          </a:p>
          <a:p>
            <a:r>
              <a:rPr lang="zh-CN" altLang="en-US" dirty="0"/>
              <a:t>算法步骤：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初始化，</a:t>
            </a:r>
            <a:r>
              <a:rPr lang="en-US" altLang="zh-CN" dirty="0"/>
              <a:t>S </a:t>
            </a:r>
            <a:r>
              <a:rPr lang="zh-CN" altLang="en-US" dirty="0"/>
              <a:t>只包含源点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的距离为</a:t>
            </a:r>
            <a:r>
              <a:rPr lang="en-US" altLang="zh-CN" dirty="0"/>
              <a:t>0</a:t>
            </a:r>
            <a:r>
              <a:rPr lang="zh-CN" altLang="en-US" dirty="0"/>
              <a:t>，其它所有顶点的距离为无穷大。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从 </a:t>
            </a:r>
            <a:r>
              <a:rPr lang="en-US" altLang="zh-CN" dirty="0"/>
              <a:t>U </a:t>
            </a:r>
            <a:r>
              <a:rPr lang="zh-CN" altLang="en-US" dirty="0"/>
              <a:t>中选取一个距离 </a:t>
            </a:r>
            <a:r>
              <a:rPr lang="en-US" altLang="zh-CN" dirty="0"/>
              <a:t>v </a:t>
            </a:r>
            <a:r>
              <a:rPr lang="zh-CN" altLang="en-US" dirty="0"/>
              <a:t>的最小顶点 </a:t>
            </a:r>
            <a:r>
              <a:rPr lang="en-US" altLang="zh-CN" dirty="0"/>
              <a:t>k</a:t>
            </a:r>
            <a:r>
              <a:rPr lang="zh-CN" altLang="en-US" dirty="0"/>
              <a:t>，把</a:t>
            </a:r>
            <a:r>
              <a:rPr lang="en-US" altLang="zh-CN" dirty="0"/>
              <a:t>k</a:t>
            </a:r>
            <a:r>
              <a:rPr lang="zh-CN" altLang="en-US" dirty="0"/>
              <a:t>加入 </a:t>
            </a:r>
            <a:r>
              <a:rPr lang="en-US" altLang="zh-CN" dirty="0"/>
              <a:t>S </a:t>
            </a:r>
            <a:r>
              <a:rPr lang="zh-CN" altLang="en-US" dirty="0"/>
              <a:t>中，该选定的距离就是</a:t>
            </a:r>
            <a:r>
              <a:rPr lang="en-US" altLang="zh-CN" dirty="0"/>
              <a:t> v </a:t>
            </a:r>
            <a:r>
              <a:rPr lang="zh-CN" altLang="en-US" dirty="0"/>
              <a:t>到 </a:t>
            </a:r>
            <a:r>
              <a:rPr lang="en-US" altLang="zh-CN" dirty="0"/>
              <a:t>k </a:t>
            </a:r>
            <a:r>
              <a:rPr lang="zh-CN" altLang="en-US" dirty="0"/>
              <a:t>的最短路径长度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以</a:t>
            </a:r>
            <a:r>
              <a:rPr lang="en-US" altLang="zh-CN" dirty="0"/>
              <a:t>k</a:t>
            </a:r>
            <a:r>
              <a:rPr lang="zh-CN" altLang="en-US" dirty="0"/>
              <a:t>为新考虑的中间点，修改</a:t>
            </a:r>
            <a:r>
              <a:rPr lang="en-US" altLang="zh-CN" dirty="0"/>
              <a:t>U</a:t>
            </a:r>
            <a:r>
              <a:rPr lang="zh-CN" altLang="en-US" dirty="0"/>
              <a:t>中各顶点的距离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重复步骤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直到所有顶点都包含在</a:t>
            </a:r>
            <a:r>
              <a:rPr lang="en-US" altLang="zh-CN" dirty="0"/>
              <a:t>S</a:t>
            </a:r>
            <a:r>
              <a:rPr lang="zh-CN" altLang="en-US" dirty="0"/>
              <a:t>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F71C76-23BD-4FBE-98C0-F2DB3A899F1B}"/>
              </a:ext>
            </a:extLst>
          </p:cNvPr>
          <p:cNvSpPr txBox="1"/>
          <p:nvPr/>
        </p:nvSpPr>
        <p:spPr>
          <a:xfrm>
            <a:off x="5724128" y="3962320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时间复杂度：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(V+E)</a:t>
            </a:r>
            <a:r>
              <a:rPr lang="en-US" altLang="zh-CN" dirty="0" err="1"/>
              <a:t>logV</a:t>
            </a:r>
            <a:r>
              <a:rPr lang="zh-CN" altLang="en-US" dirty="0"/>
              <a:t>）</a:t>
            </a:r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85A3BF98-1DB7-46DF-B053-6E0059F90A93}"/>
              </a:ext>
            </a:extLst>
          </p:cNvPr>
          <p:cNvSpPr/>
          <p:nvPr/>
        </p:nvSpPr>
        <p:spPr>
          <a:xfrm>
            <a:off x="4067944" y="2680556"/>
            <a:ext cx="4176464" cy="2124236"/>
          </a:xfrm>
          <a:prstGeom prst="wedgeEllipseCallout">
            <a:avLst>
              <a:gd name="adj1" fmla="val 10226"/>
              <a:gd name="adj2" fmla="val -706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若图中存在含有负权的边，不能用这种算法求解。</a:t>
            </a:r>
          </a:p>
        </p:txBody>
      </p:sp>
    </p:spTree>
    <p:extLst>
      <p:ext uri="{BB962C8B-B14F-4D97-AF65-F5344CB8AC3E}">
        <p14:creationId xmlns:p14="http://schemas.microsoft.com/office/powerpoint/2010/main" val="16009755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算法讲解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—SPFA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FFD4DA-BD05-4F5C-8A26-B97A4D85B675}"/>
              </a:ext>
            </a:extLst>
          </p:cNvPr>
          <p:cNvSpPr txBox="1"/>
          <p:nvPr/>
        </p:nvSpPr>
        <p:spPr>
          <a:xfrm>
            <a:off x="467544" y="916360"/>
            <a:ext cx="7884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Bellman - ford</a:t>
            </a:r>
            <a:r>
              <a:rPr lang="zh-CN" altLang="en-US" dirty="0"/>
              <a:t>算法是求含负权图的单源最短路径的一种算法，效率较低。其原理为连续进行松弛，在每次松弛时把每条边都更新一下，若在</a:t>
            </a:r>
            <a:r>
              <a:rPr lang="en-US" altLang="zh-CN" dirty="0"/>
              <a:t>n-1</a:t>
            </a:r>
            <a:r>
              <a:rPr lang="zh-CN" altLang="en-US" dirty="0"/>
              <a:t>次松弛后还能更新，则说明图中有负环，因此无法得出结果，否则就完成。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如果图中含有负权的边，不能用 </a:t>
            </a:r>
            <a:r>
              <a:rPr lang="en-US" altLang="zh-CN" dirty="0"/>
              <a:t>Dijkstra </a:t>
            </a:r>
            <a:r>
              <a:rPr lang="zh-CN" altLang="en-US" dirty="0"/>
              <a:t>算法，而</a:t>
            </a:r>
            <a:r>
              <a:rPr lang="en-US" altLang="zh-CN" dirty="0"/>
              <a:t>Bellman ford </a:t>
            </a:r>
            <a:r>
              <a:rPr lang="zh-CN" altLang="en-US" dirty="0"/>
              <a:t>算法对边的要求可正可负，如果有负权回路会提示。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SPFA </a:t>
            </a:r>
            <a:r>
              <a:rPr lang="zh-CN" altLang="en-US" dirty="0"/>
              <a:t>实际上是 </a:t>
            </a:r>
            <a:r>
              <a:rPr lang="en-US" altLang="zh-CN" dirty="0"/>
              <a:t>Bellman – ford </a:t>
            </a:r>
            <a:r>
              <a:rPr lang="zh-CN" altLang="en-US" dirty="0"/>
              <a:t>算法的队列优化。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7896898"/>
      </p:ext>
    </p:extLst>
  </p:cSld>
  <p:clrMapOvr>
    <a:masterClrMapping/>
  </p:clrMapOvr>
  <p:transition spd="slow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算法讲解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—SPFA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FFD4DA-BD05-4F5C-8A26-B97A4D85B675}"/>
              </a:ext>
            </a:extLst>
          </p:cNvPr>
          <p:cNvSpPr txBox="1"/>
          <p:nvPr/>
        </p:nvSpPr>
        <p:spPr>
          <a:xfrm>
            <a:off x="467544" y="916360"/>
            <a:ext cx="7884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算法大致流程是用一个队列来进行维护。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初始时将源加入队列。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每次从队列中取出一个元素，并对所有与他相邻的点进行松弛，若某个相邻的点松弛成功，则将其入队。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直到队列为空时算法结束。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在平均情况下，</a:t>
            </a:r>
            <a:r>
              <a:rPr lang="en-US" altLang="zh-CN" dirty="0"/>
              <a:t>SPFA</a:t>
            </a:r>
            <a:r>
              <a:rPr lang="zh-CN" altLang="en-US" dirty="0"/>
              <a:t>算法的期望时间复杂度为</a:t>
            </a:r>
            <a:r>
              <a:rPr lang="en-US" altLang="zh-CN" dirty="0"/>
              <a:t>O(</a:t>
            </a:r>
            <a:r>
              <a:rPr lang="en-US" altLang="zh-CN" dirty="0" err="1"/>
              <a:t>kE</a:t>
            </a:r>
            <a:r>
              <a:rPr lang="en-US" altLang="zh-CN" dirty="0"/>
              <a:t>)</a:t>
            </a:r>
          </a:p>
          <a:p>
            <a:endParaRPr lang="en-US" altLang="zh-CN" b="1" dirty="0"/>
          </a:p>
          <a:p>
            <a:r>
              <a:rPr lang="zh-CN" altLang="en-US" dirty="0"/>
              <a:t>时间复杂度：论文中的复杂度</a:t>
            </a:r>
            <a:r>
              <a:rPr lang="en-US" altLang="zh-CN" dirty="0"/>
              <a:t>O(</a:t>
            </a:r>
            <a:r>
              <a:rPr lang="en-US" altLang="zh-CN" dirty="0" err="1"/>
              <a:t>kE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为每个节点进入</a:t>
            </a:r>
            <a:r>
              <a:rPr lang="en-US" altLang="zh-CN" dirty="0"/>
              <a:t>Queue</a:t>
            </a:r>
            <a:r>
              <a:rPr lang="zh-CN" altLang="en-US" dirty="0"/>
              <a:t>的次数，且</a:t>
            </a:r>
            <a:r>
              <a:rPr lang="en-US" altLang="zh-CN" dirty="0"/>
              <a:t>k</a:t>
            </a:r>
            <a:r>
              <a:rPr lang="zh-CN" altLang="en-US" dirty="0"/>
              <a:t>一般</a:t>
            </a:r>
            <a:r>
              <a:rPr lang="en-US" altLang="zh-CN" dirty="0"/>
              <a:t>&lt;=2</a:t>
            </a:r>
            <a:r>
              <a:rPr lang="zh-CN" altLang="en-US" dirty="0"/>
              <a:t>，但此处的复杂度证明是有问题的，其实</a:t>
            </a:r>
            <a:r>
              <a:rPr lang="en-US" altLang="zh-CN" dirty="0"/>
              <a:t>SPFA</a:t>
            </a:r>
            <a:r>
              <a:rPr lang="zh-CN" altLang="en-US" dirty="0"/>
              <a:t>的最坏情况应该是</a:t>
            </a:r>
            <a:r>
              <a:rPr lang="en-US" altLang="zh-CN" dirty="0"/>
              <a:t>O(VE)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003055"/>
      </p:ext>
    </p:extLst>
  </p:cSld>
  <p:clrMapOvr>
    <a:masterClrMapping/>
  </p:clrMapOvr>
  <p:transition spd="slow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算法讲解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—Floyd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7D7439-F837-4AC1-85AA-D420EA78DCED}"/>
              </a:ext>
            </a:extLst>
          </p:cNvPr>
          <p:cNvSpPr/>
          <p:nvPr/>
        </p:nvSpPr>
        <p:spPr>
          <a:xfrm>
            <a:off x="877271" y="4408748"/>
            <a:ext cx="6274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算法详解链接： </a:t>
            </a:r>
            <a:r>
              <a:rPr lang="zh-CN" altLang="en-US" dirty="0">
                <a:hlinkClick r:id="rId2"/>
              </a:rPr>
              <a:t>http://bbs.ahalei.com/thread-4554-1-1.html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AD0752-9846-4AA0-B5C6-4FC98801D753}"/>
                  </a:ext>
                </a:extLst>
              </p:cNvPr>
              <p:cNvSpPr txBox="1"/>
              <p:nvPr/>
            </p:nvSpPr>
            <p:spPr>
              <a:xfrm>
                <a:off x="881576" y="2428528"/>
                <a:ext cx="301236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常用于解决：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求任意两点间的最短路径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传递闭包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算法复杂度：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   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AD0752-9846-4AA0-B5C6-4FC98801D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76" y="2428528"/>
                <a:ext cx="3012363" cy="1754326"/>
              </a:xfrm>
              <a:prstGeom prst="rect">
                <a:avLst/>
              </a:prstGeom>
              <a:blipFill>
                <a:blip r:embed="rId3"/>
                <a:stretch>
                  <a:fillRect l="-1822" t="-1736" r="-1215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C3772DC-1B4A-4367-AB32-40C69C8D64F0}"/>
              </a:ext>
            </a:extLst>
          </p:cNvPr>
          <p:cNvSpPr txBox="1"/>
          <p:nvPr/>
        </p:nvSpPr>
        <p:spPr>
          <a:xfrm>
            <a:off x="1007604" y="1024372"/>
            <a:ext cx="5076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Floyd </a:t>
            </a:r>
            <a:r>
              <a:rPr lang="zh-CN" altLang="en-US" dirty="0"/>
              <a:t>算法：</a:t>
            </a:r>
            <a:endParaRPr lang="en-US" altLang="zh-CN" dirty="0"/>
          </a:p>
          <a:p>
            <a:r>
              <a:rPr lang="zh-CN" altLang="en-US" dirty="0"/>
              <a:t>动态规划的思想，动态转移方程：</a:t>
            </a:r>
            <a:endParaRPr lang="en-US" altLang="zh-CN" dirty="0"/>
          </a:p>
          <a:p>
            <a:r>
              <a:rPr lang="en-US" altLang="zh-CN" dirty="0"/>
              <a:t>dis[</a:t>
            </a:r>
            <a:r>
              <a:rPr lang="en-US" altLang="zh-CN" dirty="0" err="1"/>
              <a:t>i</a:t>
            </a:r>
            <a:r>
              <a:rPr lang="en-US" altLang="zh-CN" dirty="0"/>
              <a:t>][j] = min(dis[</a:t>
            </a:r>
            <a:r>
              <a:rPr lang="en-US" altLang="zh-CN" dirty="0" err="1"/>
              <a:t>i</a:t>
            </a:r>
            <a:r>
              <a:rPr lang="en-US" altLang="zh-CN" dirty="0"/>
              <a:t>][j], dis[</a:t>
            </a:r>
            <a:r>
              <a:rPr lang="en-US" altLang="zh-CN" dirty="0" err="1"/>
              <a:t>i</a:t>
            </a:r>
            <a:r>
              <a:rPr lang="en-US" altLang="zh-CN" dirty="0"/>
              <a:t>][k] + dis[k][j])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423033"/>
      </p:ext>
    </p:extLst>
  </p:cSld>
  <p:clrMapOvr>
    <a:masterClrMapping/>
  </p:clrMapOvr>
  <p:transition spd="slow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34DA4B-C5CB-42B6-A96E-96DEE2196289}"/>
              </a:ext>
            </a:extLst>
          </p:cNvPr>
          <p:cNvSpPr txBox="1"/>
          <p:nvPr/>
        </p:nvSpPr>
        <p:spPr>
          <a:xfrm>
            <a:off x="467544" y="1962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最短路的应用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A2561-025B-40EF-9DB1-0B26345EDBDD}"/>
              </a:ext>
            </a:extLst>
          </p:cNvPr>
          <p:cNvSpPr txBox="1"/>
          <p:nvPr/>
        </p:nvSpPr>
        <p:spPr>
          <a:xfrm>
            <a:off x="503548" y="844352"/>
            <a:ext cx="8028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</a:t>
            </a:r>
            <a:r>
              <a:rPr lang="zh-CN" altLang="en-US" b="1" dirty="0"/>
              <a:t>差分约束系统</a:t>
            </a:r>
            <a:r>
              <a:rPr lang="zh-CN" altLang="en-US" dirty="0"/>
              <a:t>的问题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个变量和</a:t>
            </a:r>
            <a:r>
              <a:rPr lang="en-US" altLang="zh-CN" dirty="0"/>
              <a:t>m</a:t>
            </a:r>
            <a:r>
              <a:rPr lang="zh-CN" altLang="en-US" dirty="0"/>
              <a:t>个不等式，每个不等式形如 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 - x[j] &lt;= a[k] (0 &lt;= </a:t>
            </a:r>
            <a:r>
              <a:rPr lang="en-US" altLang="zh-CN" dirty="0" err="1"/>
              <a:t>i</a:t>
            </a:r>
            <a:r>
              <a:rPr lang="en-US" altLang="zh-CN" dirty="0"/>
              <a:t>, j &lt; n, 0 &lt;= k &lt; m</a:t>
            </a:r>
            <a:r>
              <a:rPr lang="zh-CN" altLang="en-US" dirty="0"/>
              <a:t>， </a:t>
            </a:r>
            <a:r>
              <a:rPr lang="en-US" altLang="zh-CN" dirty="0"/>
              <a:t>a[k]</a:t>
            </a:r>
            <a:r>
              <a:rPr lang="zh-CN" altLang="en-US" dirty="0"/>
              <a:t>已知</a:t>
            </a:r>
            <a:r>
              <a:rPr lang="en-US" altLang="zh-CN" dirty="0"/>
              <a:t>)</a:t>
            </a:r>
            <a:r>
              <a:rPr lang="zh-CN" altLang="en-US" dirty="0"/>
              <a:t>，求 </a:t>
            </a:r>
            <a:r>
              <a:rPr lang="en-US" altLang="zh-CN" dirty="0"/>
              <a:t>x[n-1] - x[0] </a:t>
            </a:r>
            <a:r>
              <a:rPr lang="zh-CN" altLang="en-US" dirty="0"/>
              <a:t>的最大值。例如当</a:t>
            </a:r>
            <a:r>
              <a:rPr lang="en-US" altLang="zh-CN" dirty="0"/>
              <a:t>n = 4</a:t>
            </a:r>
            <a:r>
              <a:rPr lang="zh-CN" altLang="en-US" dirty="0"/>
              <a:t>，</a:t>
            </a:r>
            <a:r>
              <a:rPr lang="en-US" altLang="zh-CN" dirty="0"/>
              <a:t>m = 5</a:t>
            </a:r>
            <a:r>
              <a:rPr lang="zh-CN" altLang="en-US" dirty="0"/>
              <a:t>，不等式组如图所示的情况，求</a:t>
            </a:r>
            <a:r>
              <a:rPr lang="en-US" altLang="zh-CN" dirty="0"/>
              <a:t>x3 - x0</a:t>
            </a:r>
            <a:r>
              <a:rPr lang="zh-CN" altLang="en-US" dirty="0"/>
              <a:t>的最大值。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7594DA-B075-4E62-AF19-69BBA56A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500536"/>
            <a:ext cx="2934903" cy="20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47025"/>
      </p:ext>
    </p:extLst>
  </p:cSld>
  <p:clrMapOvr>
    <a:masterClrMapping/>
  </p:clrMapOvr>
  <p:transition spd="slow" advClick="0" advTm="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0"/>
          <p:cNvGrpSpPr/>
          <p:nvPr/>
        </p:nvGrpSpPr>
        <p:grpSpPr>
          <a:xfrm>
            <a:off x="905622" y="2358578"/>
            <a:ext cx="1045190" cy="2554226"/>
            <a:chOff x="7856538" y="5075238"/>
            <a:chExt cx="274638" cy="635000"/>
          </a:xfrm>
          <a:solidFill>
            <a:schemeClr val="accent2"/>
          </a:solidFill>
        </p:grpSpPr>
        <p:sp>
          <p:nvSpPr>
            <p:cNvPr id="3" name="Freeform 2073"/>
            <p:cNvSpPr>
              <a:spLocks noEditPoints="1"/>
            </p:cNvSpPr>
            <p:nvPr/>
          </p:nvSpPr>
          <p:spPr bwMode="auto">
            <a:xfrm>
              <a:off x="7878763" y="5076825"/>
              <a:ext cx="168275" cy="187325"/>
            </a:xfrm>
            <a:custGeom>
              <a:avLst/>
              <a:gdLst>
                <a:gd name="T0" fmla="*/ 54 w 106"/>
                <a:gd name="T1" fmla="*/ 4 h 118"/>
                <a:gd name="T2" fmla="*/ 38 w 106"/>
                <a:gd name="T3" fmla="*/ 7 h 118"/>
                <a:gd name="T4" fmla="*/ 25 w 106"/>
                <a:gd name="T5" fmla="*/ 15 h 118"/>
                <a:gd name="T6" fmla="*/ 15 w 106"/>
                <a:gd name="T7" fmla="*/ 26 h 118"/>
                <a:gd name="T8" fmla="*/ 7 w 106"/>
                <a:gd name="T9" fmla="*/ 42 h 118"/>
                <a:gd name="T10" fmla="*/ 4 w 106"/>
                <a:gd name="T11" fmla="*/ 59 h 118"/>
                <a:gd name="T12" fmla="*/ 7 w 106"/>
                <a:gd name="T13" fmla="*/ 76 h 118"/>
                <a:gd name="T14" fmla="*/ 15 w 106"/>
                <a:gd name="T15" fmla="*/ 92 h 118"/>
                <a:gd name="T16" fmla="*/ 25 w 106"/>
                <a:gd name="T17" fmla="*/ 104 h 118"/>
                <a:gd name="T18" fmla="*/ 38 w 106"/>
                <a:gd name="T19" fmla="*/ 111 h 118"/>
                <a:gd name="T20" fmla="*/ 54 w 106"/>
                <a:gd name="T21" fmla="*/ 114 h 118"/>
                <a:gd name="T22" fmla="*/ 70 w 106"/>
                <a:gd name="T23" fmla="*/ 111 h 118"/>
                <a:gd name="T24" fmla="*/ 83 w 106"/>
                <a:gd name="T25" fmla="*/ 104 h 118"/>
                <a:gd name="T26" fmla="*/ 93 w 106"/>
                <a:gd name="T27" fmla="*/ 92 h 118"/>
                <a:gd name="T28" fmla="*/ 100 w 106"/>
                <a:gd name="T29" fmla="*/ 76 h 118"/>
                <a:gd name="T30" fmla="*/ 102 w 106"/>
                <a:gd name="T31" fmla="*/ 59 h 118"/>
                <a:gd name="T32" fmla="*/ 100 w 106"/>
                <a:gd name="T33" fmla="*/ 42 h 118"/>
                <a:gd name="T34" fmla="*/ 93 w 106"/>
                <a:gd name="T35" fmla="*/ 26 h 118"/>
                <a:gd name="T36" fmla="*/ 83 w 106"/>
                <a:gd name="T37" fmla="*/ 15 h 118"/>
                <a:gd name="T38" fmla="*/ 70 w 106"/>
                <a:gd name="T39" fmla="*/ 7 h 118"/>
                <a:gd name="T40" fmla="*/ 54 w 106"/>
                <a:gd name="T41" fmla="*/ 4 h 118"/>
                <a:gd name="T42" fmla="*/ 54 w 106"/>
                <a:gd name="T43" fmla="*/ 0 h 118"/>
                <a:gd name="T44" fmla="*/ 71 w 106"/>
                <a:gd name="T45" fmla="*/ 3 h 118"/>
                <a:gd name="T46" fmla="*/ 85 w 106"/>
                <a:gd name="T47" fmla="*/ 12 h 118"/>
                <a:gd name="T48" fmla="*/ 96 w 106"/>
                <a:gd name="T49" fmla="*/ 24 h 118"/>
                <a:gd name="T50" fmla="*/ 104 w 106"/>
                <a:gd name="T51" fmla="*/ 41 h 118"/>
                <a:gd name="T52" fmla="*/ 106 w 106"/>
                <a:gd name="T53" fmla="*/ 59 h 118"/>
                <a:gd name="T54" fmla="*/ 104 w 106"/>
                <a:gd name="T55" fmla="*/ 77 h 118"/>
                <a:gd name="T56" fmla="*/ 96 w 106"/>
                <a:gd name="T57" fmla="*/ 94 h 118"/>
                <a:gd name="T58" fmla="*/ 85 w 106"/>
                <a:gd name="T59" fmla="*/ 106 h 118"/>
                <a:gd name="T60" fmla="*/ 71 w 106"/>
                <a:gd name="T61" fmla="*/ 115 h 118"/>
                <a:gd name="T62" fmla="*/ 54 w 106"/>
                <a:gd name="T63" fmla="*/ 118 h 118"/>
                <a:gd name="T64" fmla="*/ 37 w 106"/>
                <a:gd name="T65" fmla="*/ 115 h 118"/>
                <a:gd name="T66" fmla="*/ 23 w 106"/>
                <a:gd name="T67" fmla="*/ 106 h 118"/>
                <a:gd name="T68" fmla="*/ 11 w 106"/>
                <a:gd name="T69" fmla="*/ 94 h 118"/>
                <a:gd name="T70" fmla="*/ 4 w 106"/>
                <a:gd name="T71" fmla="*/ 77 h 118"/>
                <a:gd name="T72" fmla="*/ 0 w 106"/>
                <a:gd name="T73" fmla="*/ 59 h 118"/>
                <a:gd name="T74" fmla="*/ 4 w 106"/>
                <a:gd name="T75" fmla="*/ 41 h 118"/>
                <a:gd name="T76" fmla="*/ 11 w 106"/>
                <a:gd name="T77" fmla="*/ 24 h 118"/>
                <a:gd name="T78" fmla="*/ 23 w 106"/>
                <a:gd name="T79" fmla="*/ 12 h 118"/>
                <a:gd name="T80" fmla="*/ 37 w 106"/>
                <a:gd name="T81" fmla="*/ 3 h 118"/>
                <a:gd name="T82" fmla="*/ 54 w 106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118">
                  <a:moveTo>
                    <a:pt x="54" y="4"/>
                  </a:moveTo>
                  <a:lnTo>
                    <a:pt x="38" y="7"/>
                  </a:lnTo>
                  <a:lnTo>
                    <a:pt x="25" y="15"/>
                  </a:lnTo>
                  <a:lnTo>
                    <a:pt x="15" y="26"/>
                  </a:lnTo>
                  <a:lnTo>
                    <a:pt x="7" y="42"/>
                  </a:lnTo>
                  <a:lnTo>
                    <a:pt x="4" y="59"/>
                  </a:lnTo>
                  <a:lnTo>
                    <a:pt x="7" y="76"/>
                  </a:lnTo>
                  <a:lnTo>
                    <a:pt x="15" y="92"/>
                  </a:lnTo>
                  <a:lnTo>
                    <a:pt x="25" y="104"/>
                  </a:lnTo>
                  <a:lnTo>
                    <a:pt x="38" y="111"/>
                  </a:lnTo>
                  <a:lnTo>
                    <a:pt x="54" y="114"/>
                  </a:lnTo>
                  <a:lnTo>
                    <a:pt x="70" y="111"/>
                  </a:lnTo>
                  <a:lnTo>
                    <a:pt x="83" y="104"/>
                  </a:lnTo>
                  <a:lnTo>
                    <a:pt x="93" y="92"/>
                  </a:lnTo>
                  <a:lnTo>
                    <a:pt x="100" y="76"/>
                  </a:lnTo>
                  <a:lnTo>
                    <a:pt x="102" y="59"/>
                  </a:lnTo>
                  <a:lnTo>
                    <a:pt x="100" y="42"/>
                  </a:lnTo>
                  <a:lnTo>
                    <a:pt x="93" y="26"/>
                  </a:lnTo>
                  <a:lnTo>
                    <a:pt x="83" y="15"/>
                  </a:lnTo>
                  <a:lnTo>
                    <a:pt x="70" y="7"/>
                  </a:lnTo>
                  <a:lnTo>
                    <a:pt x="54" y="4"/>
                  </a:lnTo>
                  <a:close/>
                  <a:moveTo>
                    <a:pt x="54" y="0"/>
                  </a:moveTo>
                  <a:lnTo>
                    <a:pt x="71" y="3"/>
                  </a:lnTo>
                  <a:lnTo>
                    <a:pt x="85" y="12"/>
                  </a:lnTo>
                  <a:lnTo>
                    <a:pt x="96" y="24"/>
                  </a:lnTo>
                  <a:lnTo>
                    <a:pt x="104" y="41"/>
                  </a:lnTo>
                  <a:lnTo>
                    <a:pt x="106" y="59"/>
                  </a:lnTo>
                  <a:lnTo>
                    <a:pt x="104" y="77"/>
                  </a:lnTo>
                  <a:lnTo>
                    <a:pt x="96" y="94"/>
                  </a:lnTo>
                  <a:lnTo>
                    <a:pt x="85" y="106"/>
                  </a:lnTo>
                  <a:lnTo>
                    <a:pt x="71" y="115"/>
                  </a:lnTo>
                  <a:lnTo>
                    <a:pt x="54" y="118"/>
                  </a:lnTo>
                  <a:lnTo>
                    <a:pt x="37" y="115"/>
                  </a:lnTo>
                  <a:lnTo>
                    <a:pt x="23" y="106"/>
                  </a:lnTo>
                  <a:lnTo>
                    <a:pt x="11" y="94"/>
                  </a:lnTo>
                  <a:lnTo>
                    <a:pt x="4" y="77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2075"/>
            <p:cNvSpPr/>
            <p:nvPr/>
          </p:nvSpPr>
          <p:spPr bwMode="auto">
            <a:xfrm>
              <a:off x="7915276" y="5114925"/>
              <a:ext cx="14288" cy="6350"/>
            </a:xfrm>
            <a:custGeom>
              <a:avLst/>
              <a:gdLst>
                <a:gd name="T0" fmla="*/ 1 w 9"/>
                <a:gd name="T1" fmla="*/ 0 h 4"/>
                <a:gd name="T2" fmla="*/ 7 w 9"/>
                <a:gd name="T3" fmla="*/ 0 h 4"/>
                <a:gd name="T4" fmla="*/ 9 w 9"/>
                <a:gd name="T5" fmla="*/ 1 h 4"/>
                <a:gd name="T6" fmla="*/ 9 w 9"/>
                <a:gd name="T7" fmla="*/ 2 h 4"/>
                <a:gd name="T8" fmla="*/ 9 w 9"/>
                <a:gd name="T9" fmla="*/ 4 h 4"/>
                <a:gd name="T10" fmla="*/ 7 w 9"/>
                <a:gd name="T11" fmla="*/ 4 h 4"/>
                <a:gd name="T12" fmla="*/ 1 w 9"/>
                <a:gd name="T13" fmla="*/ 4 h 4"/>
                <a:gd name="T14" fmla="*/ 0 w 9"/>
                <a:gd name="T15" fmla="*/ 4 h 4"/>
                <a:gd name="T16" fmla="*/ 0 w 9"/>
                <a:gd name="T17" fmla="*/ 2 h 4"/>
                <a:gd name="T18" fmla="*/ 0 w 9"/>
                <a:gd name="T19" fmla="*/ 1 h 4"/>
                <a:gd name="T20" fmla="*/ 1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1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2076"/>
            <p:cNvSpPr>
              <a:spLocks noEditPoints="1"/>
            </p:cNvSpPr>
            <p:nvPr/>
          </p:nvSpPr>
          <p:spPr bwMode="auto">
            <a:xfrm>
              <a:off x="7912101" y="5111750"/>
              <a:ext cx="19050" cy="11113"/>
            </a:xfrm>
            <a:custGeom>
              <a:avLst/>
              <a:gdLst>
                <a:gd name="T0" fmla="*/ 3 w 12"/>
                <a:gd name="T1" fmla="*/ 3 h 7"/>
                <a:gd name="T2" fmla="*/ 3 w 12"/>
                <a:gd name="T3" fmla="*/ 4 h 7"/>
                <a:gd name="T4" fmla="*/ 3 w 12"/>
                <a:gd name="T5" fmla="*/ 4 h 7"/>
                <a:gd name="T6" fmla="*/ 9 w 12"/>
                <a:gd name="T7" fmla="*/ 4 h 7"/>
                <a:gd name="T8" fmla="*/ 9 w 12"/>
                <a:gd name="T9" fmla="*/ 4 h 7"/>
                <a:gd name="T10" fmla="*/ 9 w 12"/>
                <a:gd name="T11" fmla="*/ 3 h 7"/>
                <a:gd name="T12" fmla="*/ 3 w 12"/>
                <a:gd name="T13" fmla="*/ 3 h 7"/>
                <a:gd name="T14" fmla="*/ 3 w 12"/>
                <a:gd name="T15" fmla="*/ 0 h 7"/>
                <a:gd name="T16" fmla="*/ 9 w 12"/>
                <a:gd name="T17" fmla="*/ 0 h 7"/>
                <a:gd name="T18" fmla="*/ 11 w 12"/>
                <a:gd name="T19" fmla="*/ 0 h 7"/>
                <a:gd name="T20" fmla="*/ 12 w 12"/>
                <a:gd name="T21" fmla="*/ 2 h 7"/>
                <a:gd name="T22" fmla="*/ 12 w 12"/>
                <a:gd name="T23" fmla="*/ 4 h 7"/>
                <a:gd name="T24" fmla="*/ 12 w 12"/>
                <a:gd name="T25" fmla="*/ 6 h 7"/>
                <a:gd name="T26" fmla="*/ 11 w 12"/>
                <a:gd name="T27" fmla="*/ 7 h 7"/>
                <a:gd name="T28" fmla="*/ 9 w 12"/>
                <a:gd name="T29" fmla="*/ 7 h 7"/>
                <a:gd name="T30" fmla="*/ 3 w 12"/>
                <a:gd name="T31" fmla="*/ 7 h 7"/>
                <a:gd name="T32" fmla="*/ 2 w 12"/>
                <a:gd name="T33" fmla="*/ 7 h 7"/>
                <a:gd name="T34" fmla="*/ 0 w 12"/>
                <a:gd name="T35" fmla="*/ 6 h 7"/>
                <a:gd name="T36" fmla="*/ 0 w 12"/>
                <a:gd name="T37" fmla="*/ 4 h 7"/>
                <a:gd name="T38" fmla="*/ 0 w 12"/>
                <a:gd name="T39" fmla="*/ 2 h 7"/>
                <a:gd name="T40" fmla="*/ 2 w 12"/>
                <a:gd name="T41" fmla="*/ 0 h 7"/>
                <a:gd name="T42" fmla="*/ 3 w 12"/>
                <a:gd name="T4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7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9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2077"/>
            <p:cNvSpPr/>
            <p:nvPr/>
          </p:nvSpPr>
          <p:spPr bwMode="auto">
            <a:xfrm>
              <a:off x="7985126" y="5102225"/>
              <a:ext cx="11113" cy="6350"/>
            </a:xfrm>
            <a:custGeom>
              <a:avLst/>
              <a:gdLst>
                <a:gd name="T0" fmla="*/ 1 w 7"/>
                <a:gd name="T1" fmla="*/ 0 h 4"/>
                <a:gd name="T2" fmla="*/ 4 w 7"/>
                <a:gd name="T3" fmla="*/ 0 h 4"/>
                <a:gd name="T4" fmla="*/ 5 w 7"/>
                <a:gd name="T5" fmla="*/ 0 h 4"/>
                <a:gd name="T6" fmla="*/ 7 w 7"/>
                <a:gd name="T7" fmla="*/ 1 h 4"/>
                <a:gd name="T8" fmla="*/ 5 w 7"/>
                <a:gd name="T9" fmla="*/ 2 h 4"/>
                <a:gd name="T10" fmla="*/ 4 w 7"/>
                <a:gd name="T11" fmla="*/ 4 h 4"/>
                <a:gd name="T12" fmla="*/ 1 w 7"/>
                <a:gd name="T13" fmla="*/ 4 h 4"/>
                <a:gd name="T14" fmla="*/ 0 w 7"/>
                <a:gd name="T15" fmla="*/ 2 h 4"/>
                <a:gd name="T16" fmla="*/ 0 w 7"/>
                <a:gd name="T17" fmla="*/ 1 h 4"/>
                <a:gd name="T18" fmla="*/ 0 w 7"/>
                <a:gd name="T19" fmla="*/ 0 h 4"/>
                <a:gd name="T20" fmla="*/ 1 w 7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4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2078"/>
            <p:cNvSpPr>
              <a:spLocks noEditPoints="1"/>
            </p:cNvSpPr>
            <p:nvPr/>
          </p:nvSpPr>
          <p:spPr bwMode="auto">
            <a:xfrm>
              <a:off x="7981951" y="5100638"/>
              <a:ext cx="15875" cy="9525"/>
            </a:xfrm>
            <a:custGeom>
              <a:avLst/>
              <a:gdLst>
                <a:gd name="T0" fmla="*/ 3 w 10"/>
                <a:gd name="T1" fmla="*/ 2 h 6"/>
                <a:gd name="T2" fmla="*/ 3 w 10"/>
                <a:gd name="T3" fmla="*/ 2 h 6"/>
                <a:gd name="T4" fmla="*/ 3 w 10"/>
                <a:gd name="T5" fmla="*/ 3 h 6"/>
                <a:gd name="T6" fmla="*/ 6 w 10"/>
                <a:gd name="T7" fmla="*/ 3 h 6"/>
                <a:gd name="T8" fmla="*/ 6 w 10"/>
                <a:gd name="T9" fmla="*/ 2 h 6"/>
                <a:gd name="T10" fmla="*/ 6 w 10"/>
                <a:gd name="T11" fmla="*/ 2 h 6"/>
                <a:gd name="T12" fmla="*/ 3 w 10"/>
                <a:gd name="T13" fmla="*/ 2 h 6"/>
                <a:gd name="T14" fmla="*/ 3 w 10"/>
                <a:gd name="T15" fmla="*/ 0 h 6"/>
                <a:gd name="T16" fmla="*/ 6 w 10"/>
                <a:gd name="T17" fmla="*/ 0 h 6"/>
                <a:gd name="T18" fmla="*/ 7 w 10"/>
                <a:gd name="T19" fmla="*/ 0 h 6"/>
                <a:gd name="T20" fmla="*/ 9 w 10"/>
                <a:gd name="T21" fmla="*/ 1 h 6"/>
                <a:gd name="T22" fmla="*/ 10 w 10"/>
                <a:gd name="T23" fmla="*/ 2 h 6"/>
                <a:gd name="T24" fmla="*/ 9 w 10"/>
                <a:gd name="T25" fmla="*/ 5 h 6"/>
                <a:gd name="T26" fmla="*/ 7 w 10"/>
                <a:gd name="T27" fmla="*/ 6 h 6"/>
                <a:gd name="T28" fmla="*/ 6 w 10"/>
                <a:gd name="T29" fmla="*/ 6 h 6"/>
                <a:gd name="T30" fmla="*/ 3 w 10"/>
                <a:gd name="T31" fmla="*/ 6 h 6"/>
                <a:gd name="T32" fmla="*/ 2 w 10"/>
                <a:gd name="T33" fmla="*/ 6 h 6"/>
                <a:gd name="T34" fmla="*/ 1 w 10"/>
                <a:gd name="T35" fmla="*/ 5 h 6"/>
                <a:gd name="T36" fmla="*/ 0 w 10"/>
                <a:gd name="T37" fmla="*/ 2 h 6"/>
                <a:gd name="T38" fmla="*/ 1 w 10"/>
                <a:gd name="T39" fmla="*/ 1 h 6"/>
                <a:gd name="T40" fmla="*/ 2 w 10"/>
                <a:gd name="T41" fmla="*/ 0 h 6"/>
                <a:gd name="T42" fmla="*/ 3 w 10"/>
                <a:gd name="T4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6">
                  <a:moveTo>
                    <a:pt x="3" y="2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2079"/>
            <p:cNvSpPr/>
            <p:nvPr/>
          </p:nvSpPr>
          <p:spPr bwMode="auto">
            <a:xfrm>
              <a:off x="7902576" y="5130800"/>
              <a:ext cx="96838" cy="47625"/>
            </a:xfrm>
            <a:custGeom>
              <a:avLst/>
              <a:gdLst>
                <a:gd name="T0" fmla="*/ 60 w 61"/>
                <a:gd name="T1" fmla="*/ 0 h 30"/>
                <a:gd name="T2" fmla="*/ 60 w 61"/>
                <a:gd name="T3" fmla="*/ 1 h 30"/>
                <a:gd name="T4" fmla="*/ 61 w 61"/>
                <a:gd name="T5" fmla="*/ 3 h 30"/>
                <a:gd name="T6" fmla="*/ 60 w 61"/>
                <a:gd name="T7" fmla="*/ 4 h 30"/>
                <a:gd name="T8" fmla="*/ 59 w 61"/>
                <a:gd name="T9" fmla="*/ 7 h 30"/>
                <a:gd name="T10" fmla="*/ 57 w 61"/>
                <a:gd name="T11" fmla="*/ 9 h 30"/>
                <a:gd name="T12" fmla="*/ 53 w 61"/>
                <a:gd name="T13" fmla="*/ 13 h 30"/>
                <a:gd name="T14" fmla="*/ 48 w 61"/>
                <a:gd name="T15" fmla="*/ 18 h 30"/>
                <a:gd name="T16" fmla="*/ 38 w 61"/>
                <a:gd name="T17" fmla="*/ 26 h 30"/>
                <a:gd name="T18" fmla="*/ 27 w 61"/>
                <a:gd name="T19" fmla="*/ 30 h 30"/>
                <a:gd name="T20" fmla="*/ 18 w 61"/>
                <a:gd name="T21" fmla="*/ 28 h 30"/>
                <a:gd name="T22" fmla="*/ 9 w 61"/>
                <a:gd name="T23" fmla="*/ 24 h 30"/>
                <a:gd name="T24" fmla="*/ 4 w 61"/>
                <a:gd name="T25" fmla="*/ 20 h 30"/>
                <a:gd name="T26" fmla="*/ 1 w 61"/>
                <a:gd name="T27" fmla="*/ 18 h 30"/>
                <a:gd name="T28" fmla="*/ 0 w 61"/>
                <a:gd name="T29" fmla="*/ 17 h 30"/>
                <a:gd name="T30" fmla="*/ 1 w 61"/>
                <a:gd name="T31" fmla="*/ 16 h 30"/>
                <a:gd name="T32" fmla="*/ 2 w 61"/>
                <a:gd name="T33" fmla="*/ 16 h 30"/>
                <a:gd name="T34" fmla="*/ 4 w 61"/>
                <a:gd name="T35" fmla="*/ 16 h 30"/>
                <a:gd name="T36" fmla="*/ 4 w 61"/>
                <a:gd name="T37" fmla="*/ 16 h 30"/>
                <a:gd name="T38" fmla="*/ 5 w 61"/>
                <a:gd name="T39" fmla="*/ 17 h 30"/>
                <a:gd name="T40" fmla="*/ 8 w 61"/>
                <a:gd name="T41" fmla="*/ 18 h 30"/>
                <a:gd name="T42" fmla="*/ 12 w 61"/>
                <a:gd name="T43" fmla="*/ 21 h 30"/>
                <a:gd name="T44" fmla="*/ 15 w 61"/>
                <a:gd name="T45" fmla="*/ 24 h 30"/>
                <a:gd name="T46" fmla="*/ 22 w 61"/>
                <a:gd name="T47" fmla="*/ 25 h 30"/>
                <a:gd name="T48" fmla="*/ 27 w 61"/>
                <a:gd name="T49" fmla="*/ 26 h 30"/>
                <a:gd name="T50" fmla="*/ 30 w 61"/>
                <a:gd name="T51" fmla="*/ 26 h 30"/>
                <a:gd name="T52" fmla="*/ 34 w 61"/>
                <a:gd name="T53" fmla="*/ 24 h 30"/>
                <a:gd name="T54" fmla="*/ 38 w 61"/>
                <a:gd name="T55" fmla="*/ 22 h 30"/>
                <a:gd name="T56" fmla="*/ 42 w 61"/>
                <a:gd name="T57" fmla="*/ 20 h 30"/>
                <a:gd name="T58" fmla="*/ 44 w 61"/>
                <a:gd name="T59" fmla="*/ 16 h 30"/>
                <a:gd name="T60" fmla="*/ 48 w 61"/>
                <a:gd name="T61" fmla="*/ 13 h 30"/>
                <a:gd name="T62" fmla="*/ 52 w 61"/>
                <a:gd name="T63" fmla="*/ 9 h 30"/>
                <a:gd name="T64" fmla="*/ 55 w 61"/>
                <a:gd name="T65" fmla="*/ 7 h 30"/>
                <a:gd name="T66" fmla="*/ 56 w 61"/>
                <a:gd name="T67" fmla="*/ 4 h 30"/>
                <a:gd name="T68" fmla="*/ 57 w 61"/>
                <a:gd name="T69" fmla="*/ 3 h 30"/>
                <a:gd name="T70" fmla="*/ 57 w 61"/>
                <a:gd name="T71" fmla="*/ 3 h 30"/>
                <a:gd name="T72" fmla="*/ 57 w 61"/>
                <a:gd name="T73" fmla="*/ 1 h 30"/>
                <a:gd name="T74" fmla="*/ 60 w 61"/>
                <a:gd name="T7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30">
                  <a:moveTo>
                    <a:pt x="60" y="0"/>
                  </a:moveTo>
                  <a:lnTo>
                    <a:pt x="60" y="1"/>
                  </a:lnTo>
                  <a:lnTo>
                    <a:pt x="61" y="3"/>
                  </a:lnTo>
                  <a:lnTo>
                    <a:pt x="60" y="4"/>
                  </a:lnTo>
                  <a:lnTo>
                    <a:pt x="59" y="7"/>
                  </a:lnTo>
                  <a:lnTo>
                    <a:pt x="57" y="9"/>
                  </a:lnTo>
                  <a:lnTo>
                    <a:pt x="53" y="13"/>
                  </a:lnTo>
                  <a:lnTo>
                    <a:pt x="48" y="18"/>
                  </a:lnTo>
                  <a:lnTo>
                    <a:pt x="38" y="26"/>
                  </a:lnTo>
                  <a:lnTo>
                    <a:pt x="27" y="30"/>
                  </a:lnTo>
                  <a:lnTo>
                    <a:pt x="18" y="28"/>
                  </a:lnTo>
                  <a:lnTo>
                    <a:pt x="9" y="24"/>
                  </a:lnTo>
                  <a:lnTo>
                    <a:pt x="4" y="20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8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2" y="25"/>
                  </a:lnTo>
                  <a:lnTo>
                    <a:pt x="27" y="26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22"/>
                  </a:lnTo>
                  <a:lnTo>
                    <a:pt x="42" y="20"/>
                  </a:lnTo>
                  <a:lnTo>
                    <a:pt x="44" y="16"/>
                  </a:lnTo>
                  <a:lnTo>
                    <a:pt x="48" y="13"/>
                  </a:lnTo>
                  <a:lnTo>
                    <a:pt x="52" y="9"/>
                  </a:lnTo>
                  <a:lnTo>
                    <a:pt x="55" y="7"/>
                  </a:lnTo>
                  <a:lnTo>
                    <a:pt x="56" y="4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081"/>
            <p:cNvSpPr/>
            <p:nvPr/>
          </p:nvSpPr>
          <p:spPr bwMode="auto">
            <a:xfrm>
              <a:off x="7986713" y="5127625"/>
              <a:ext cx="19050" cy="9525"/>
            </a:xfrm>
            <a:custGeom>
              <a:avLst/>
              <a:gdLst>
                <a:gd name="T0" fmla="*/ 3 w 12"/>
                <a:gd name="T1" fmla="*/ 0 h 6"/>
                <a:gd name="T2" fmla="*/ 11 w 12"/>
                <a:gd name="T3" fmla="*/ 2 h 6"/>
                <a:gd name="T4" fmla="*/ 12 w 12"/>
                <a:gd name="T5" fmla="*/ 3 h 6"/>
                <a:gd name="T6" fmla="*/ 12 w 12"/>
                <a:gd name="T7" fmla="*/ 5 h 6"/>
                <a:gd name="T8" fmla="*/ 12 w 12"/>
                <a:gd name="T9" fmla="*/ 6 h 6"/>
                <a:gd name="T10" fmla="*/ 11 w 12"/>
                <a:gd name="T11" fmla="*/ 6 h 6"/>
                <a:gd name="T12" fmla="*/ 11 w 12"/>
                <a:gd name="T13" fmla="*/ 6 h 6"/>
                <a:gd name="T14" fmla="*/ 2 w 12"/>
                <a:gd name="T15" fmla="*/ 3 h 6"/>
                <a:gd name="T16" fmla="*/ 0 w 12"/>
                <a:gd name="T17" fmla="*/ 2 h 6"/>
                <a:gd name="T18" fmla="*/ 0 w 12"/>
                <a:gd name="T19" fmla="*/ 1 h 6"/>
                <a:gd name="T20" fmla="*/ 0 w 12"/>
                <a:gd name="T21" fmla="*/ 0 h 6"/>
                <a:gd name="T22" fmla="*/ 3 w 12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6">
                  <a:moveTo>
                    <a:pt x="3" y="0"/>
                  </a:moveTo>
                  <a:lnTo>
                    <a:pt x="11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082"/>
            <p:cNvSpPr>
              <a:spLocks noEditPoints="1"/>
            </p:cNvSpPr>
            <p:nvPr/>
          </p:nvSpPr>
          <p:spPr bwMode="auto">
            <a:xfrm>
              <a:off x="7985126" y="5124450"/>
              <a:ext cx="25400" cy="14288"/>
            </a:xfrm>
            <a:custGeom>
              <a:avLst/>
              <a:gdLst>
                <a:gd name="T0" fmla="*/ 3 w 16"/>
                <a:gd name="T1" fmla="*/ 3 h 9"/>
                <a:gd name="T2" fmla="*/ 3 w 16"/>
                <a:gd name="T3" fmla="*/ 4 h 9"/>
                <a:gd name="T4" fmla="*/ 3 w 16"/>
                <a:gd name="T5" fmla="*/ 4 h 9"/>
                <a:gd name="T6" fmla="*/ 3 w 16"/>
                <a:gd name="T7" fmla="*/ 4 h 9"/>
                <a:gd name="T8" fmla="*/ 12 w 16"/>
                <a:gd name="T9" fmla="*/ 7 h 9"/>
                <a:gd name="T10" fmla="*/ 12 w 16"/>
                <a:gd name="T11" fmla="*/ 8 h 9"/>
                <a:gd name="T12" fmla="*/ 12 w 16"/>
                <a:gd name="T13" fmla="*/ 7 h 9"/>
                <a:gd name="T14" fmla="*/ 12 w 16"/>
                <a:gd name="T15" fmla="*/ 7 h 9"/>
                <a:gd name="T16" fmla="*/ 12 w 16"/>
                <a:gd name="T17" fmla="*/ 7 h 9"/>
                <a:gd name="T18" fmla="*/ 12 w 16"/>
                <a:gd name="T19" fmla="*/ 7 h 9"/>
                <a:gd name="T20" fmla="*/ 12 w 16"/>
                <a:gd name="T21" fmla="*/ 7 h 9"/>
                <a:gd name="T22" fmla="*/ 3 w 16"/>
                <a:gd name="T23" fmla="*/ 3 h 9"/>
                <a:gd name="T24" fmla="*/ 3 w 16"/>
                <a:gd name="T25" fmla="*/ 3 h 9"/>
                <a:gd name="T26" fmla="*/ 3 w 16"/>
                <a:gd name="T27" fmla="*/ 0 h 9"/>
                <a:gd name="T28" fmla="*/ 4 w 16"/>
                <a:gd name="T29" fmla="*/ 0 h 9"/>
                <a:gd name="T30" fmla="*/ 13 w 16"/>
                <a:gd name="T31" fmla="*/ 3 h 9"/>
                <a:gd name="T32" fmla="*/ 15 w 16"/>
                <a:gd name="T33" fmla="*/ 4 h 9"/>
                <a:gd name="T34" fmla="*/ 16 w 16"/>
                <a:gd name="T35" fmla="*/ 7 h 9"/>
                <a:gd name="T36" fmla="*/ 15 w 16"/>
                <a:gd name="T37" fmla="*/ 8 h 9"/>
                <a:gd name="T38" fmla="*/ 13 w 16"/>
                <a:gd name="T39" fmla="*/ 9 h 9"/>
                <a:gd name="T40" fmla="*/ 12 w 16"/>
                <a:gd name="T41" fmla="*/ 9 h 9"/>
                <a:gd name="T42" fmla="*/ 12 w 16"/>
                <a:gd name="T43" fmla="*/ 9 h 9"/>
                <a:gd name="T44" fmla="*/ 11 w 16"/>
                <a:gd name="T45" fmla="*/ 9 h 9"/>
                <a:gd name="T46" fmla="*/ 1 w 16"/>
                <a:gd name="T47" fmla="*/ 7 h 9"/>
                <a:gd name="T48" fmla="*/ 0 w 16"/>
                <a:gd name="T49" fmla="*/ 5 h 9"/>
                <a:gd name="T50" fmla="*/ 0 w 16"/>
                <a:gd name="T51" fmla="*/ 4 h 9"/>
                <a:gd name="T52" fmla="*/ 0 w 16"/>
                <a:gd name="T53" fmla="*/ 3 h 9"/>
                <a:gd name="T54" fmla="*/ 1 w 16"/>
                <a:gd name="T55" fmla="*/ 2 h 9"/>
                <a:gd name="T56" fmla="*/ 3 w 16"/>
                <a:gd name="T5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9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1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083"/>
            <p:cNvSpPr/>
            <p:nvPr/>
          </p:nvSpPr>
          <p:spPr bwMode="auto">
            <a:xfrm>
              <a:off x="7902576" y="5145088"/>
              <a:ext cx="12700" cy="20638"/>
            </a:xfrm>
            <a:custGeom>
              <a:avLst/>
              <a:gdLst>
                <a:gd name="T0" fmla="*/ 5 w 8"/>
                <a:gd name="T1" fmla="*/ 0 h 13"/>
                <a:gd name="T2" fmla="*/ 8 w 8"/>
                <a:gd name="T3" fmla="*/ 0 h 13"/>
                <a:gd name="T4" fmla="*/ 8 w 8"/>
                <a:gd name="T5" fmla="*/ 2 h 13"/>
                <a:gd name="T6" fmla="*/ 8 w 8"/>
                <a:gd name="T7" fmla="*/ 3 h 13"/>
                <a:gd name="T8" fmla="*/ 4 w 8"/>
                <a:gd name="T9" fmla="*/ 12 h 13"/>
                <a:gd name="T10" fmla="*/ 2 w 8"/>
                <a:gd name="T11" fmla="*/ 13 h 13"/>
                <a:gd name="T12" fmla="*/ 2 w 8"/>
                <a:gd name="T13" fmla="*/ 13 h 13"/>
                <a:gd name="T14" fmla="*/ 1 w 8"/>
                <a:gd name="T15" fmla="*/ 13 h 13"/>
                <a:gd name="T16" fmla="*/ 0 w 8"/>
                <a:gd name="T17" fmla="*/ 12 h 13"/>
                <a:gd name="T18" fmla="*/ 0 w 8"/>
                <a:gd name="T19" fmla="*/ 11 h 13"/>
                <a:gd name="T20" fmla="*/ 5 w 8"/>
                <a:gd name="T21" fmla="*/ 2 h 13"/>
                <a:gd name="T22" fmla="*/ 5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4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084"/>
            <p:cNvSpPr>
              <a:spLocks noEditPoints="1"/>
            </p:cNvSpPr>
            <p:nvPr/>
          </p:nvSpPr>
          <p:spPr bwMode="auto">
            <a:xfrm>
              <a:off x="7899401" y="5143500"/>
              <a:ext cx="19050" cy="25400"/>
            </a:xfrm>
            <a:custGeom>
              <a:avLst/>
              <a:gdLst>
                <a:gd name="T0" fmla="*/ 8 w 12"/>
                <a:gd name="T1" fmla="*/ 3 h 16"/>
                <a:gd name="T2" fmla="*/ 8 w 12"/>
                <a:gd name="T3" fmla="*/ 4 h 16"/>
                <a:gd name="T4" fmla="*/ 3 w 12"/>
                <a:gd name="T5" fmla="*/ 12 h 16"/>
                <a:gd name="T6" fmla="*/ 3 w 12"/>
                <a:gd name="T7" fmla="*/ 13 h 16"/>
                <a:gd name="T8" fmla="*/ 4 w 12"/>
                <a:gd name="T9" fmla="*/ 13 h 16"/>
                <a:gd name="T10" fmla="*/ 4 w 12"/>
                <a:gd name="T11" fmla="*/ 13 h 16"/>
                <a:gd name="T12" fmla="*/ 4 w 12"/>
                <a:gd name="T13" fmla="*/ 13 h 16"/>
                <a:gd name="T14" fmla="*/ 8 w 12"/>
                <a:gd name="T15" fmla="*/ 4 h 16"/>
                <a:gd name="T16" fmla="*/ 8 w 12"/>
                <a:gd name="T17" fmla="*/ 4 h 16"/>
                <a:gd name="T18" fmla="*/ 8 w 12"/>
                <a:gd name="T19" fmla="*/ 3 h 16"/>
                <a:gd name="T20" fmla="*/ 8 w 12"/>
                <a:gd name="T21" fmla="*/ 3 h 16"/>
                <a:gd name="T22" fmla="*/ 8 w 12"/>
                <a:gd name="T23" fmla="*/ 0 h 16"/>
                <a:gd name="T24" fmla="*/ 10 w 12"/>
                <a:gd name="T25" fmla="*/ 0 h 16"/>
                <a:gd name="T26" fmla="*/ 11 w 12"/>
                <a:gd name="T27" fmla="*/ 1 h 16"/>
                <a:gd name="T28" fmla="*/ 12 w 12"/>
                <a:gd name="T29" fmla="*/ 4 h 16"/>
                <a:gd name="T30" fmla="*/ 11 w 12"/>
                <a:gd name="T31" fmla="*/ 5 h 16"/>
                <a:gd name="T32" fmla="*/ 7 w 12"/>
                <a:gd name="T33" fmla="*/ 14 h 16"/>
                <a:gd name="T34" fmla="*/ 6 w 12"/>
                <a:gd name="T35" fmla="*/ 16 h 16"/>
                <a:gd name="T36" fmla="*/ 4 w 12"/>
                <a:gd name="T37" fmla="*/ 16 h 16"/>
                <a:gd name="T38" fmla="*/ 3 w 12"/>
                <a:gd name="T39" fmla="*/ 16 h 16"/>
                <a:gd name="T40" fmla="*/ 2 w 12"/>
                <a:gd name="T41" fmla="*/ 14 h 16"/>
                <a:gd name="T42" fmla="*/ 0 w 12"/>
                <a:gd name="T43" fmla="*/ 13 h 16"/>
                <a:gd name="T44" fmla="*/ 0 w 12"/>
                <a:gd name="T45" fmla="*/ 10 h 16"/>
                <a:gd name="T46" fmla="*/ 6 w 12"/>
                <a:gd name="T47" fmla="*/ 3 h 16"/>
                <a:gd name="T48" fmla="*/ 7 w 12"/>
                <a:gd name="T49" fmla="*/ 0 h 16"/>
                <a:gd name="T50" fmla="*/ 8 w 12"/>
                <a:gd name="T5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16">
                  <a:moveTo>
                    <a:pt x="8" y="3"/>
                  </a:moveTo>
                  <a:lnTo>
                    <a:pt x="8" y="4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6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085"/>
            <p:cNvSpPr/>
            <p:nvPr/>
          </p:nvSpPr>
          <p:spPr bwMode="auto">
            <a:xfrm>
              <a:off x="7958138" y="5257800"/>
              <a:ext cx="4763" cy="28575"/>
            </a:xfrm>
            <a:custGeom>
              <a:avLst/>
              <a:gdLst>
                <a:gd name="T0" fmla="*/ 1 w 3"/>
                <a:gd name="T1" fmla="*/ 0 h 18"/>
                <a:gd name="T2" fmla="*/ 3 w 3"/>
                <a:gd name="T3" fmla="*/ 1 h 18"/>
                <a:gd name="T4" fmla="*/ 3 w 3"/>
                <a:gd name="T5" fmla="*/ 3 h 18"/>
                <a:gd name="T6" fmla="*/ 3 w 3"/>
                <a:gd name="T7" fmla="*/ 17 h 18"/>
                <a:gd name="T8" fmla="*/ 3 w 3"/>
                <a:gd name="T9" fmla="*/ 18 h 18"/>
                <a:gd name="T10" fmla="*/ 1 w 3"/>
                <a:gd name="T11" fmla="*/ 18 h 18"/>
                <a:gd name="T12" fmla="*/ 0 w 3"/>
                <a:gd name="T13" fmla="*/ 18 h 18"/>
                <a:gd name="T14" fmla="*/ 0 w 3"/>
                <a:gd name="T15" fmla="*/ 17 h 18"/>
                <a:gd name="T16" fmla="*/ 0 w 3"/>
                <a:gd name="T17" fmla="*/ 3 h 18"/>
                <a:gd name="T18" fmla="*/ 0 w 3"/>
                <a:gd name="T19" fmla="*/ 1 h 18"/>
                <a:gd name="T20" fmla="*/ 1 w 3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8">
                  <a:moveTo>
                    <a:pt x="1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086"/>
            <p:cNvSpPr>
              <a:spLocks noEditPoints="1"/>
            </p:cNvSpPr>
            <p:nvPr/>
          </p:nvSpPr>
          <p:spPr bwMode="auto">
            <a:xfrm>
              <a:off x="7953376" y="5256213"/>
              <a:ext cx="12700" cy="34925"/>
            </a:xfrm>
            <a:custGeom>
              <a:avLst/>
              <a:gdLst>
                <a:gd name="T0" fmla="*/ 4 w 8"/>
                <a:gd name="T1" fmla="*/ 4 h 22"/>
                <a:gd name="T2" fmla="*/ 4 w 8"/>
                <a:gd name="T3" fmla="*/ 4 h 22"/>
                <a:gd name="T4" fmla="*/ 4 w 8"/>
                <a:gd name="T5" fmla="*/ 18 h 22"/>
                <a:gd name="T6" fmla="*/ 4 w 8"/>
                <a:gd name="T7" fmla="*/ 18 h 22"/>
                <a:gd name="T8" fmla="*/ 4 w 8"/>
                <a:gd name="T9" fmla="*/ 18 h 22"/>
                <a:gd name="T10" fmla="*/ 4 w 8"/>
                <a:gd name="T11" fmla="*/ 4 h 22"/>
                <a:gd name="T12" fmla="*/ 4 w 8"/>
                <a:gd name="T13" fmla="*/ 4 h 22"/>
                <a:gd name="T14" fmla="*/ 4 w 8"/>
                <a:gd name="T15" fmla="*/ 0 h 22"/>
                <a:gd name="T16" fmla="*/ 6 w 8"/>
                <a:gd name="T17" fmla="*/ 1 h 22"/>
                <a:gd name="T18" fmla="*/ 7 w 8"/>
                <a:gd name="T19" fmla="*/ 1 h 22"/>
                <a:gd name="T20" fmla="*/ 8 w 8"/>
                <a:gd name="T21" fmla="*/ 4 h 22"/>
                <a:gd name="T22" fmla="*/ 8 w 8"/>
                <a:gd name="T23" fmla="*/ 18 h 22"/>
                <a:gd name="T24" fmla="*/ 7 w 8"/>
                <a:gd name="T25" fmla="*/ 19 h 22"/>
                <a:gd name="T26" fmla="*/ 6 w 8"/>
                <a:gd name="T27" fmla="*/ 21 h 22"/>
                <a:gd name="T28" fmla="*/ 4 w 8"/>
                <a:gd name="T29" fmla="*/ 22 h 22"/>
                <a:gd name="T30" fmla="*/ 3 w 8"/>
                <a:gd name="T31" fmla="*/ 21 h 22"/>
                <a:gd name="T32" fmla="*/ 2 w 8"/>
                <a:gd name="T33" fmla="*/ 19 h 22"/>
                <a:gd name="T34" fmla="*/ 0 w 8"/>
                <a:gd name="T35" fmla="*/ 18 h 22"/>
                <a:gd name="T36" fmla="*/ 0 w 8"/>
                <a:gd name="T37" fmla="*/ 4 h 22"/>
                <a:gd name="T38" fmla="*/ 2 w 8"/>
                <a:gd name="T39" fmla="*/ 1 h 22"/>
                <a:gd name="T40" fmla="*/ 3 w 8"/>
                <a:gd name="T41" fmla="*/ 1 h 22"/>
                <a:gd name="T42" fmla="*/ 4 w 8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22">
                  <a:moveTo>
                    <a:pt x="4" y="4"/>
                  </a:moveTo>
                  <a:lnTo>
                    <a:pt x="4" y="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4" y="0"/>
                  </a:moveTo>
                  <a:lnTo>
                    <a:pt x="6" y="1"/>
                  </a:lnTo>
                  <a:lnTo>
                    <a:pt x="7" y="1"/>
                  </a:lnTo>
                  <a:lnTo>
                    <a:pt x="8" y="4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6" y="21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087"/>
            <p:cNvSpPr>
              <a:spLocks noEditPoints="1"/>
            </p:cNvSpPr>
            <p:nvPr/>
          </p:nvSpPr>
          <p:spPr bwMode="auto">
            <a:xfrm>
              <a:off x="7902576" y="5276850"/>
              <a:ext cx="117475" cy="184150"/>
            </a:xfrm>
            <a:custGeom>
              <a:avLst/>
              <a:gdLst>
                <a:gd name="T0" fmla="*/ 38 w 74"/>
                <a:gd name="T1" fmla="*/ 4 h 116"/>
                <a:gd name="T2" fmla="*/ 27 w 74"/>
                <a:gd name="T3" fmla="*/ 5 h 116"/>
                <a:gd name="T4" fmla="*/ 18 w 74"/>
                <a:gd name="T5" fmla="*/ 9 h 116"/>
                <a:gd name="T6" fmla="*/ 10 w 74"/>
                <a:gd name="T7" fmla="*/ 17 h 116"/>
                <a:gd name="T8" fmla="*/ 6 w 74"/>
                <a:gd name="T9" fmla="*/ 27 h 116"/>
                <a:gd name="T10" fmla="*/ 4 w 74"/>
                <a:gd name="T11" fmla="*/ 43 h 116"/>
                <a:gd name="T12" fmla="*/ 6 w 74"/>
                <a:gd name="T13" fmla="*/ 68 h 116"/>
                <a:gd name="T14" fmla="*/ 14 w 74"/>
                <a:gd name="T15" fmla="*/ 90 h 116"/>
                <a:gd name="T16" fmla="*/ 22 w 74"/>
                <a:gd name="T17" fmla="*/ 102 h 116"/>
                <a:gd name="T18" fmla="*/ 30 w 74"/>
                <a:gd name="T19" fmla="*/ 110 h 116"/>
                <a:gd name="T20" fmla="*/ 38 w 74"/>
                <a:gd name="T21" fmla="*/ 112 h 116"/>
                <a:gd name="T22" fmla="*/ 47 w 74"/>
                <a:gd name="T23" fmla="*/ 110 h 116"/>
                <a:gd name="T24" fmla="*/ 53 w 74"/>
                <a:gd name="T25" fmla="*/ 102 h 116"/>
                <a:gd name="T26" fmla="*/ 61 w 74"/>
                <a:gd name="T27" fmla="*/ 90 h 116"/>
                <a:gd name="T28" fmla="*/ 68 w 74"/>
                <a:gd name="T29" fmla="*/ 68 h 116"/>
                <a:gd name="T30" fmla="*/ 70 w 74"/>
                <a:gd name="T31" fmla="*/ 43 h 116"/>
                <a:gd name="T32" fmla="*/ 69 w 74"/>
                <a:gd name="T33" fmla="*/ 27 h 116"/>
                <a:gd name="T34" fmla="*/ 64 w 74"/>
                <a:gd name="T35" fmla="*/ 17 h 116"/>
                <a:gd name="T36" fmla="*/ 57 w 74"/>
                <a:gd name="T37" fmla="*/ 9 h 116"/>
                <a:gd name="T38" fmla="*/ 48 w 74"/>
                <a:gd name="T39" fmla="*/ 5 h 116"/>
                <a:gd name="T40" fmla="*/ 38 w 74"/>
                <a:gd name="T41" fmla="*/ 4 h 116"/>
                <a:gd name="T42" fmla="*/ 38 w 74"/>
                <a:gd name="T43" fmla="*/ 0 h 116"/>
                <a:gd name="T44" fmla="*/ 52 w 74"/>
                <a:gd name="T45" fmla="*/ 2 h 116"/>
                <a:gd name="T46" fmla="*/ 64 w 74"/>
                <a:gd name="T47" fmla="*/ 10 h 116"/>
                <a:gd name="T48" fmla="*/ 69 w 74"/>
                <a:gd name="T49" fmla="*/ 18 h 116"/>
                <a:gd name="T50" fmla="*/ 73 w 74"/>
                <a:gd name="T51" fmla="*/ 30 h 116"/>
                <a:gd name="T52" fmla="*/ 74 w 74"/>
                <a:gd name="T53" fmla="*/ 43 h 116"/>
                <a:gd name="T54" fmla="*/ 72 w 74"/>
                <a:gd name="T55" fmla="*/ 68 h 116"/>
                <a:gd name="T56" fmla="*/ 64 w 74"/>
                <a:gd name="T57" fmla="*/ 91 h 116"/>
                <a:gd name="T58" fmla="*/ 57 w 74"/>
                <a:gd name="T59" fmla="*/ 103 h 116"/>
                <a:gd name="T60" fmla="*/ 48 w 74"/>
                <a:gd name="T61" fmla="*/ 112 h 116"/>
                <a:gd name="T62" fmla="*/ 38 w 74"/>
                <a:gd name="T63" fmla="*/ 116 h 116"/>
                <a:gd name="T64" fmla="*/ 29 w 74"/>
                <a:gd name="T65" fmla="*/ 112 h 116"/>
                <a:gd name="T66" fmla="*/ 19 w 74"/>
                <a:gd name="T67" fmla="*/ 103 h 116"/>
                <a:gd name="T68" fmla="*/ 12 w 74"/>
                <a:gd name="T69" fmla="*/ 91 h 116"/>
                <a:gd name="T70" fmla="*/ 4 w 74"/>
                <a:gd name="T71" fmla="*/ 68 h 116"/>
                <a:gd name="T72" fmla="*/ 0 w 74"/>
                <a:gd name="T73" fmla="*/ 43 h 116"/>
                <a:gd name="T74" fmla="*/ 1 w 74"/>
                <a:gd name="T75" fmla="*/ 30 h 116"/>
                <a:gd name="T76" fmla="*/ 5 w 74"/>
                <a:gd name="T77" fmla="*/ 18 h 116"/>
                <a:gd name="T78" fmla="*/ 12 w 74"/>
                <a:gd name="T79" fmla="*/ 10 h 116"/>
                <a:gd name="T80" fmla="*/ 25 w 74"/>
                <a:gd name="T81" fmla="*/ 2 h 116"/>
                <a:gd name="T82" fmla="*/ 38 w 74"/>
                <a:gd name="T8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16">
                  <a:moveTo>
                    <a:pt x="38" y="4"/>
                  </a:moveTo>
                  <a:lnTo>
                    <a:pt x="27" y="5"/>
                  </a:lnTo>
                  <a:lnTo>
                    <a:pt x="18" y="9"/>
                  </a:lnTo>
                  <a:lnTo>
                    <a:pt x="10" y="17"/>
                  </a:lnTo>
                  <a:lnTo>
                    <a:pt x="6" y="27"/>
                  </a:lnTo>
                  <a:lnTo>
                    <a:pt x="4" y="43"/>
                  </a:lnTo>
                  <a:lnTo>
                    <a:pt x="6" y="68"/>
                  </a:lnTo>
                  <a:lnTo>
                    <a:pt x="14" y="90"/>
                  </a:lnTo>
                  <a:lnTo>
                    <a:pt x="22" y="102"/>
                  </a:lnTo>
                  <a:lnTo>
                    <a:pt x="30" y="110"/>
                  </a:lnTo>
                  <a:lnTo>
                    <a:pt x="38" y="112"/>
                  </a:lnTo>
                  <a:lnTo>
                    <a:pt x="47" y="110"/>
                  </a:lnTo>
                  <a:lnTo>
                    <a:pt x="53" y="102"/>
                  </a:lnTo>
                  <a:lnTo>
                    <a:pt x="61" y="90"/>
                  </a:lnTo>
                  <a:lnTo>
                    <a:pt x="68" y="68"/>
                  </a:lnTo>
                  <a:lnTo>
                    <a:pt x="70" y="43"/>
                  </a:lnTo>
                  <a:lnTo>
                    <a:pt x="69" y="27"/>
                  </a:lnTo>
                  <a:lnTo>
                    <a:pt x="64" y="17"/>
                  </a:lnTo>
                  <a:lnTo>
                    <a:pt x="57" y="9"/>
                  </a:lnTo>
                  <a:lnTo>
                    <a:pt x="48" y="5"/>
                  </a:lnTo>
                  <a:lnTo>
                    <a:pt x="38" y="4"/>
                  </a:lnTo>
                  <a:close/>
                  <a:moveTo>
                    <a:pt x="38" y="0"/>
                  </a:moveTo>
                  <a:lnTo>
                    <a:pt x="52" y="2"/>
                  </a:lnTo>
                  <a:lnTo>
                    <a:pt x="64" y="10"/>
                  </a:lnTo>
                  <a:lnTo>
                    <a:pt x="69" y="18"/>
                  </a:lnTo>
                  <a:lnTo>
                    <a:pt x="73" y="30"/>
                  </a:lnTo>
                  <a:lnTo>
                    <a:pt x="74" y="43"/>
                  </a:lnTo>
                  <a:lnTo>
                    <a:pt x="72" y="68"/>
                  </a:lnTo>
                  <a:lnTo>
                    <a:pt x="64" y="91"/>
                  </a:lnTo>
                  <a:lnTo>
                    <a:pt x="57" y="103"/>
                  </a:lnTo>
                  <a:lnTo>
                    <a:pt x="48" y="112"/>
                  </a:lnTo>
                  <a:lnTo>
                    <a:pt x="38" y="116"/>
                  </a:lnTo>
                  <a:lnTo>
                    <a:pt x="29" y="112"/>
                  </a:lnTo>
                  <a:lnTo>
                    <a:pt x="19" y="103"/>
                  </a:lnTo>
                  <a:lnTo>
                    <a:pt x="12" y="91"/>
                  </a:lnTo>
                  <a:lnTo>
                    <a:pt x="4" y="68"/>
                  </a:lnTo>
                  <a:lnTo>
                    <a:pt x="0" y="43"/>
                  </a:lnTo>
                  <a:lnTo>
                    <a:pt x="1" y="30"/>
                  </a:lnTo>
                  <a:lnTo>
                    <a:pt x="5" y="18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089"/>
            <p:cNvSpPr/>
            <p:nvPr/>
          </p:nvSpPr>
          <p:spPr bwMode="auto">
            <a:xfrm>
              <a:off x="7929563" y="5278438"/>
              <a:ext cx="55563" cy="34925"/>
            </a:xfrm>
            <a:custGeom>
              <a:avLst/>
              <a:gdLst>
                <a:gd name="T0" fmla="*/ 17 w 35"/>
                <a:gd name="T1" fmla="*/ 0 h 22"/>
                <a:gd name="T2" fmla="*/ 26 w 35"/>
                <a:gd name="T3" fmla="*/ 13 h 22"/>
                <a:gd name="T4" fmla="*/ 31 w 35"/>
                <a:gd name="T5" fmla="*/ 3 h 22"/>
                <a:gd name="T6" fmla="*/ 33 w 35"/>
                <a:gd name="T7" fmla="*/ 3 h 22"/>
                <a:gd name="T8" fmla="*/ 34 w 35"/>
                <a:gd name="T9" fmla="*/ 3 h 22"/>
                <a:gd name="T10" fmla="*/ 35 w 35"/>
                <a:gd name="T11" fmla="*/ 4 h 22"/>
                <a:gd name="T12" fmla="*/ 34 w 35"/>
                <a:gd name="T13" fmla="*/ 5 h 22"/>
                <a:gd name="T14" fmla="*/ 26 w 35"/>
                <a:gd name="T15" fmla="*/ 20 h 22"/>
                <a:gd name="T16" fmla="*/ 17 w 35"/>
                <a:gd name="T17" fmla="*/ 8 h 22"/>
                <a:gd name="T18" fmla="*/ 9 w 35"/>
                <a:gd name="T19" fmla="*/ 22 h 22"/>
                <a:gd name="T20" fmla="*/ 1 w 35"/>
                <a:gd name="T21" fmla="*/ 12 h 22"/>
                <a:gd name="T22" fmla="*/ 0 w 35"/>
                <a:gd name="T23" fmla="*/ 9 h 22"/>
                <a:gd name="T24" fmla="*/ 1 w 35"/>
                <a:gd name="T25" fmla="*/ 9 h 22"/>
                <a:gd name="T26" fmla="*/ 2 w 35"/>
                <a:gd name="T27" fmla="*/ 8 h 22"/>
                <a:gd name="T28" fmla="*/ 4 w 35"/>
                <a:gd name="T29" fmla="*/ 9 h 22"/>
                <a:gd name="T30" fmla="*/ 9 w 35"/>
                <a:gd name="T31" fmla="*/ 16 h 22"/>
                <a:gd name="T32" fmla="*/ 17 w 35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22">
                  <a:moveTo>
                    <a:pt x="17" y="0"/>
                  </a:moveTo>
                  <a:lnTo>
                    <a:pt x="26" y="1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5"/>
                  </a:lnTo>
                  <a:lnTo>
                    <a:pt x="26" y="20"/>
                  </a:lnTo>
                  <a:lnTo>
                    <a:pt x="17" y="8"/>
                  </a:lnTo>
                  <a:lnTo>
                    <a:pt x="9" y="2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9"/>
                  </a:lnTo>
                  <a:lnTo>
                    <a:pt x="2" y="8"/>
                  </a:lnTo>
                  <a:lnTo>
                    <a:pt x="4" y="9"/>
                  </a:lnTo>
                  <a:lnTo>
                    <a:pt x="9" y="1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091"/>
            <p:cNvSpPr>
              <a:spLocks noEditPoints="1"/>
            </p:cNvSpPr>
            <p:nvPr/>
          </p:nvSpPr>
          <p:spPr bwMode="auto">
            <a:xfrm>
              <a:off x="7939088" y="5284788"/>
              <a:ext cx="46038" cy="142875"/>
            </a:xfrm>
            <a:custGeom>
              <a:avLst/>
              <a:gdLst>
                <a:gd name="T0" fmla="*/ 12 w 29"/>
                <a:gd name="T1" fmla="*/ 9 h 90"/>
                <a:gd name="T2" fmla="*/ 4 w 29"/>
                <a:gd name="T3" fmla="*/ 64 h 90"/>
                <a:gd name="T4" fmla="*/ 13 w 29"/>
                <a:gd name="T5" fmla="*/ 82 h 90"/>
                <a:gd name="T6" fmla="*/ 25 w 29"/>
                <a:gd name="T7" fmla="*/ 60 h 90"/>
                <a:gd name="T8" fmla="*/ 12 w 29"/>
                <a:gd name="T9" fmla="*/ 9 h 90"/>
                <a:gd name="T10" fmla="*/ 13 w 29"/>
                <a:gd name="T11" fmla="*/ 0 h 90"/>
                <a:gd name="T12" fmla="*/ 29 w 29"/>
                <a:gd name="T13" fmla="*/ 60 h 90"/>
                <a:gd name="T14" fmla="*/ 13 w 29"/>
                <a:gd name="T15" fmla="*/ 90 h 90"/>
                <a:gd name="T16" fmla="*/ 2 w 29"/>
                <a:gd name="T17" fmla="*/ 69 h 90"/>
                <a:gd name="T18" fmla="*/ 2 w 29"/>
                <a:gd name="T19" fmla="*/ 69 h 90"/>
                <a:gd name="T20" fmla="*/ 0 w 29"/>
                <a:gd name="T21" fmla="*/ 68 h 90"/>
                <a:gd name="T22" fmla="*/ 0 w 29"/>
                <a:gd name="T23" fmla="*/ 67 h 90"/>
                <a:gd name="T24" fmla="*/ 0 w 29"/>
                <a:gd name="T25" fmla="*/ 65 h 90"/>
                <a:gd name="T26" fmla="*/ 0 w 29"/>
                <a:gd name="T27" fmla="*/ 65 h 90"/>
                <a:gd name="T28" fmla="*/ 0 w 29"/>
                <a:gd name="T29" fmla="*/ 64 h 90"/>
                <a:gd name="T30" fmla="*/ 0 w 29"/>
                <a:gd name="T31" fmla="*/ 63 h 90"/>
                <a:gd name="T32" fmla="*/ 9 w 29"/>
                <a:gd name="T33" fmla="*/ 0 h 90"/>
                <a:gd name="T34" fmla="*/ 13 w 29"/>
                <a:gd name="T3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90">
                  <a:moveTo>
                    <a:pt x="12" y="9"/>
                  </a:moveTo>
                  <a:lnTo>
                    <a:pt x="4" y="64"/>
                  </a:lnTo>
                  <a:lnTo>
                    <a:pt x="13" y="82"/>
                  </a:lnTo>
                  <a:lnTo>
                    <a:pt x="25" y="60"/>
                  </a:lnTo>
                  <a:lnTo>
                    <a:pt x="12" y="9"/>
                  </a:lnTo>
                  <a:close/>
                  <a:moveTo>
                    <a:pt x="13" y="0"/>
                  </a:moveTo>
                  <a:lnTo>
                    <a:pt x="29" y="60"/>
                  </a:lnTo>
                  <a:lnTo>
                    <a:pt x="13" y="90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93"/>
            <p:cNvSpPr/>
            <p:nvPr/>
          </p:nvSpPr>
          <p:spPr bwMode="auto">
            <a:xfrm>
              <a:off x="7856538" y="5311775"/>
              <a:ext cx="52388" cy="93663"/>
            </a:xfrm>
            <a:custGeom>
              <a:avLst/>
              <a:gdLst>
                <a:gd name="T0" fmla="*/ 3 w 33"/>
                <a:gd name="T1" fmla="*/ 0 h 59"/>
                <a:gd name="T2" fmla="*/ 4 w 33"/>
                <a:gd name="T3" fmla="*/ 0 h 59"/>
                <a:gd name="T4" fmla="*/ 10 w 33"/>
                <a:gd name="T5" fmla="*/ 13 h 59"/>
                <a:gd name="T6" fmla="*/ 9 w 33"/>
                <a:gd name="T7" fmla="*/ 21 h 59"/>
                <a:gd name="T8" fmla="*/ 9 w 33"/>
                <a:gd name="T9" fmla="*/ 25 h 59"/>
                <a:gd name="T10" fmla="*/ 9 w 33"/>
                <a:gd name="T11" fmla="*/ 30 h 59"/>
                <a:gd name="T12" fmla="*/ 10 w 33"/>
                <a:gd name="T13" fmla="*/ 37 h 59"/>
                <a:gd name="T14" fmla="*/ 12 w 33"/>
                <a:gd name="T15" fmla="*/ 43 h 59"/>
                <a:gd name="T16" fmla="*/ 13 w 33"/>
                <a:gd name="T17" fmla="*/ 48 h 59"/>
                <a:gd name="T18" fmla="*/ 14 w 33"/>
                <a:gd name="T19" fmla="*/ 52 h 59"/>
                <a:gd name="T20" fmla="*/ 16 w 33"/>
                <a:gd name="T21" fmla="*/ 54 h 59"/>
                <a:gd name="T22" fmla="*/ 17 w 33"/>
                <a:gd name="T23" fmla="*/ 55 h 59"/>
                <a:gd name="T24" fmla="*/ 17 w 33"/>
                <a:gd name="T25" fmla="*/ 55 h 59"/>
                <a:gd name="T26" fmla="*/ 17 w 33"/>
                <a:gd name="T27" fmla="*/ 55 h 59"/>
                <a:gd name="T28" fmla="*/ 18 w 33"/>
                <a:gd name="T29" fmla="*/ 54 h 59"/>
                <a:gd name="T30" fmla="*/ 20 w 33"/>
                <a:gd name="T31" fmla="*/ 52 h 59"/>
                <a:gd name="T32" fmla="*/ 21 w 33"/>
                <a:gd name="T33" fmla="*/ 50 h 59"/>
                <a:gd name="T34" fmla="*/ 24 w 33"/>
                <a:gd name="T35" fmla="*/ 45 h 59"/>
                <a:gd name="T36" fmla="*/ 25 w 33"/>
                <a:gd name="T37" fmla="*/ 37 h 59"/>
                <a:gd name="T38" fmla="*/ 26 w 33"/>
                <a:gd name="T39" fmla="*/ 33 h 59"/>
                <a:gd name="T40" fmla="*/ 27 w 33"/>
                <a:gd name="T41" fmla="*/ 28 h 59"/>
                <a:gd name="T42" fmla="*/ 27 w 33"/>
                <a:gd name="T43" fmla="*/ 24 h 59"/>
                <a:gd name="T44" fmla="*/ 29 w 33"/>
                <a:gd name="T45" fmla="*/ 21 h 59"/>
                <a:gd name="T46" fmla="*/ 29 w 33"/>
                <a:gd name="T47" fmla="*/ 18 h 59"/>
                <a:gd name="T48" fmla="*/ 29 w 33"/>
                <a:gd name="T49" fmla="*/ 17 h 59"/>
                <a:gd name="T50" fmla="*/ 30 w 33"/>
                <a:gd name="T51" fmla="*/ 16 h 59"/>
                <a:gd name="T52" fmla="*/ 31 w 33"/>
                <a:gd name="T53" fmla="*/ 16 h 59"/>
                <a:gd name="T54" fmla="*/ 33 w 33"/>
                <a:gd name="T55" fmla="*/ 17 h 59"/>
                <a:gd name="T56" fmla="*/ 33 w 33"/>
                <a:gd name="T57" fmla="*/ 18 h 59"/>
                <a:gd name="T58" fmla="*/ 33 w 33"/>
                <a:gd name="T59" fmla="*/ 22 h 59"/>
                <a:gd name="T60" fmla="*/ 30 w 33"/>
                <a:gd name="T61" fmla="*/ 30 h 59"/>
                <a:gd name="T62" fmla="*/ 27 w 33"/>
                <a:gd name="T63" fmla="*/ 42 h 59"/>
                <a:gd name="T64" fmla="*/ 24 w 33"/>
                <a:gd name="T65" fmla="*/ 51 h 59"/>
                <a:gd name="T66" fmla="*/ 22 w 33"/>
                <a:gd name="T67" fmla="*/ 54 h 59"/>
                <a:gd name="T68" fmla="*/ 21 w 33"/>
                <a:gd name="T69" fmla="*/ 56 h 59"/>
                <a:gd name="T70" fmla="*/ 20 w 33"/>
                <a:gd name="T71" fmla="*/ 58 h 59"/>
                <a:gd name="T72" fmla="*/ 17 w 33"/>
                <a:gd name="T73" fmla="*/ 59 h 59"/>
                <a:gd name="T74" fmla="*/ 17 w 33"/>
                <a:gd name="T75" fmla="*/ 59 h 59"/>
                <a:gd name="T76" fmla="*/ 14 w 33"/>
                <a:gd name="T77" fmla="*/ 58 h 59"/>
                <a:gd name="T78" fmla="*/ 12 w 33"/>
                <a:gd name="T79" fmla="*/ 55 h 59"/>
                <a:gd name="T80" fmla="*/ 10 w 33"/>
                <a:gd name="T81" fmla="*/ 52 h 59"/>
                <a:gd name="T82" fmla="*/ 9 w 33"/>
                <a:gd name="T83" fmla="*/ 48 h 59"/>
                <a:gd name="T84" fmla="*/ 8 w 33"/>
                <a:gd name="T85" fmla="*/ 45 h 59"/>
                <a:gd name="T86" fmla="*/ 6 w 33"/>
                <a:gd name="T87" fmla="*/ 37 h 59"/>
                <a:gd name="T88" fmla="*/ 6 w 33"/>
                <a:gd name="T89" fmla="*/ 30 h 59"/>
                <a:gd name="T90" fmla="*/ 6 w 33"/>
                <a:gd name="T91" fmla="*/ 25 h 59"/>
                <a:gd name="T92" fmla="*/ 6 w 33"/>
                <a:gd name="T93" fmla="*/ 21 h 59"/>
                <a:gd name="T94" fmla="*/ 6 w 33"/>
                <a:gd name="T95" fmla="*/ 13 h 59"/>
                <a:gd name="T96" fmla="*/ 1 w 33"/>
                <a:gd name="T97" fmla="*/ 3 h 59"/>
                <a:gd name="T98" fmla="*/ 0 w 33"/>
                <a:gd name="T99" fmla="*/ 1 h 59"/>
                <a:gd name="T100" fmla="*/ 1 w 33"/>
                <a:gd name="T101" fmla="*/ 0 h 59"/>
                <a:gd name="T102" fmla="*/ 3 w 33"/>
                <a:gd name="T10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9">
                  <a:moveTo>
                    <a:pt x="3" y="0"/>
                  </a:moveTo>
                  <a:lnTo>
                    <a:pt x="4" y="0"/>
                  </a:lnTo>
                  <a:lnTo>
                    <a:pt x="10" y="13"/>
                  </a:lnTo>
                  <a:lnTo>
                    <a:pt x="9" y="21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0" y="37"/>
                  </a:lnTo>
                  <a:lnTo>
                    <a:pt x="12" y="43"/>
                  </a:lnTo>
                  <a:lnTo>
                    <a:pt x="13" y="48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8" y="54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4" y="45"/>
                  </a:lnTo>
                  <a:lnTo>
                    <a:pt x="25" y="37"/>
                  </a:lnTo>
                  <a:lnTo>
                    <a:pt x="26" y="33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9" y="21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30" y="16"/>
                  </a:lnTo>
                  <a:lnTo>
                    <a:pt x="31" y="16"/>
                  </a:lnTo>
                  <a:lnTo>
                    <a:pt x="33" y="17"/>
                  </a:lnTo>
                  <a:lnTo>
                    <a:pt x="33" y="18"/>
                  </a:lnTo>
                  <a:lnTo>
                    <a:pt x="33" y="22"/>
                  </a:lnTo>
                  <a:lnTo>
                    <a:pt x="30" y="30"/>
                  </a:lnTo>
                  <a:lnTo>
                    <a:pt x="27" y="42"/>
                  </a:lnTo>
                  <a:lnTo>
                    <a:pt x="24" y="51"/>
                  </a:lnTo>
                  <a:lnTo>
                    <a:pt x="22" y="54"/>
                  </a:lnTo>
                  <a:lnTo>
                    <a:pt x="21" y="56"/>
                  </a:lnTo>
                  <a:lnTo>
                    <a:pt x="20" y="58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4" y="58"/>
                  </a:lnTo>
                  <a:lnTo>
                    <a:pt x="12" y="55"/>
                  </a:lnTo>
                  <a:lnTo>
                    <a:pt x="10" y="52"/>
                  </a:lnTo>
                  <a:lnTo>
                    <a:pt x="9" y="48"/>
                  </a:lnTo>
                  <a:lnTo>
                    <a:pt x="8" y="45"/>
                  </a:lnTo>
                  <a:lnTo>
                    <a:pt x="6" y="37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13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095"/>
            <p:cNvSpPr/>
            <p:nvPr/>
          </p:nvSpPr>
          <p:spPr bwMode="auto">
            <a:xfrm>
              <a:off x="7866063" y="5311775"/>
              <a:ext cx="15875" cy="26988"/>
            </a:xfrm>
            <a:custGeom>
              <a:avLst/>
              <a:gdLst>
                <a:gd name="T0" fmla="*/ 8 w 10"/>
                <a:gd name="T1" fmla="*/ 0 h 17"/>
                <a:gd name="T2" fmla="*/ 10 w 10"/>
                <a:gd name="T3" fmla="*/ 0 h 17"/>
                <a:gd name="T4" fmla="*/ 10 w 10"/>
                <a:gd name="T5" fmla="*/ 1 h 17"/>
                <a:gd name="T6" fmla="*/ 4 w 10"/>
                <a:gd name="T7" fmla="*/ 16 h 17"/>
                <a:gd name="T8" fmla="*/ 3 w 10"/>
                <a:gd name="T9" fmla="*/ 17 h 17"/>
                <a:gd name="T10" fmla="*/ 3 w 10"/>
                <a:gd name="T11" fmla="*/ 17 h 17"/>
                <a:gd name="T12" fmla="*/ 2 w 10"/>
                <a:gd name="T13" fmla="*/ 17 h 17"/>
                <a:gd name="T14" fmla="*/ 0 w 10"/>
                <a:gd name="T15" fmla="*/ 16 h 17"/>
                <a:gd name="T16" fmla="*/ 0 w 10"/>
                <a:gd name="T17" fmla="*/ 14 h 17"/>
                <a:gd name="T18" fmla="*/ 6 w 10"/>
                <a:gd name="T19" fmla="*/ 1 h 17"/>
                <a:gd name="T20" fmla="*/ 7 w 10"/>
                <a:gd name="T21" fmla="*/ 0 h 17"/>
                <a:gd name="T22" fmla="*/ 8 w 10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7">
                  <a:moveTo>
                    <a:pt x="8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96"/>
            <p:cNvSpPr>
              <a:spLocks noEditPoints="1"/>
            </p:cNvSpPr>
            <p:nvPr/>
          </p:nvSpPr>
          <p:spPr bwMode="auto">
            <a:xfrm>
              <a:off x="7864476" y="5307013"/>
              <a:ext cx="19050" cy="33338"/>
            </a:xfrm>
            <a:custGeom>
              <a:avLst/>
              <a:gdLst>
                <a:gd name="T0" fmla="*/ 8 w 12"/>
                <a:gd name="T1" fmla="*/ 4 h 21"/>
                <a:gd name="T2" fmla="*/ 8 w 12"/>
                <a:gd name="T3" fmla="*/ 4 h 21"/>
                <a:gd name="T4" fmla="*/ 3 w 12"/>
                <a:gd name="T5" fmla="*/ 17 h 21"/>
                <a:gd name="T6" fmla="*/ 3 w 12"/>
                <a:gd name="T7" fmla="*/ 17 h 21"/>
                <a:gd name="T8" fmla="*/ 3 w 12"/>
                <a:gd name="T9" fmla="*/ 19 h 21"/>
                <a:gd name="T10" fmla="*/ 3 w 12"/>
                <a:gd name="T11" fmla="*/ 20 h 21"/>
                <a:gd name="T12" fmla="*/ 4 w 12"/>
                <a:gd name="T13" fmla="*/ 19 h 21"/>
                <a:gd name="T14" fmla="*/ 4 w 12"/>
                <a:gd name="T15" fmla="*/ 19 h 21"/>
                <a:gd name="T16" fmla="*/ 4 w 12"/>
                <a:gd name="T17" fmla="*/ 19 h 21"/>
                <a:gd name="T18" fmla="*/ 9 w 12"/>
                <a:gd name="T19" fmla="*/ 4 h 21"/>
                <a:gd name="T20" fmla="*/ 9 w 12"/>
                <a:gd name="T21" fmla="*/ 4 h 21"/>
                <a:gd name="T22" fmla="*/ 8 w 12"/>
                <a:gd name="T23" fmla="*/ 4 h 21"/>
                <a:gd name="T24" fmla="*/ 8 w 12"/>
                <a:gd name="T25" fmla="*/ 4 h 21"/>
                <a:gd name="T26" fmla="*/ 8 w 12"/>
                <a:gd name="T27" fmla="*/ 0 h 21"/>
                <a:gd name="T28" fmla="*/ 9 w 12"/>
                <a:gd name="T29" fmla="*/ 2 h 21"/>
                <a:gd name="T30" fmla="*/ 11 w 12"/>
                <a:gd name="T31" fmla="*/ 3 h 21"/>
                <a:gd name="T32" fmla="*/ 12 w 12"/>
                <a:gd name="T33" fmla="*/ 4 h 21"/>
                <a:gd name="T34" fmla="*/ 12 w 12"/>
                <a:gd name="T35" fmla="*/ 6 h 21"/>
                <a:gd name="T36" fmla="*/ 7 w 12"/>
                <a:gd name="T37" fmla="*/ 19 h 21"/>
                <a:gd name="T38" fmla="*/ 5 w 12"/>
                <a:gd name="T39" fmla="*/ 21 h 21"/>
                <a:gd name="T40" fmla="*/ 4 w 12"/>
                <a:gd name="T41" fmla="*/ 21 h 21"/>
                <a:gd name="T42" fmla="*/ 3 w 12"/>
                <a:gd name="T43" fmla="*/ 21 h 21"/>
                <a:gd name="T44" fmla="*/ 0 w 12"/>
                <a:gd name="T45" fmla="*/ 20 h 21"/>
                <a:gd name="T46" fmla="*/ 0 w 12"/>
                <a:gd name="T47" fmla="*/ 17 h 21"/>
                <a:gd name="T48" fmla="*/ 0 w 12"/>
                <a:gd name="T49" fmla="*/ 17 h 21"/>
                <a:gd name="T50" fmla="*/ 5 w 12"/>
                <a:gd name="T51" fmla="*/ 3 h 21"/>
                <a:gd name="T52" fmla="*/ 7 w 12"/>
                <a:gd name="T53" fmla="*/ 2 h 21"/>
                <a:gd name="T54" fmla="*/ 8 w 12"/>
                <a:gd name="T5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" h="21">
                  <a:moveTo>
                    <a:pt x="8" y="4"/>
                  </a:moveTo>
                  <a:lnTo>
                    <a:pt x="8" y="4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9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97"/>
            <p:cNvSpPr/>
            <p:nvPr/>
          </p:nvSpPr>
          <p:spPr bwMode="auto">
            <a:xfrm>
              <a:off x="7866063" y="5305425"/>
              <a:ext cx="9525" cy="26988"/>
            </a:xfrm>
            <a:custGeom>
              <a:avLst/>
              <a:gdLst>
                <a:gd name="T0" fmla="*/ 2 w 6"/>
                <a:gd name="T1" fmla="*/ 0 h 17"/>
                <a:gd name="T2" fmla="*/ 3 w 6"/>
                <a:gd name="T3" fmla="*/ 0 h 17"/>
                <a:gd name="T4" fmla="*/ 4 w 6"/>
                <a:gd name="T5" fmla="*/ 1 h 17"/>
                <a:gd name="T6" fmla="*/ 6 w 6"/>
                <a:gd name="T7" fmla="*/ 15 h 17"/>
                <a:gd name="T8" fmla="*/ 6 w 6"/>
                <a:gd name="T9" fmla="*/ 16 h 17"/>
                <a:gd name="T10" fmla="*/ 4 w 6"/>
                <a:gd name="T11" fmla="*/ 17 h 17"/>
                <a:gd name="T12" fmla="*/ 4 w 6"/>
                <a:gd name="T13" fmla="*/ 17 h 17"/>
                <a:gd name="T14" fmla="*/ 3 w 6"/>
                <a:gd name="T15" fmla="*/ 17 h 17"/>
                <a:gd name="T16" fmla="*/ 2 w 6"/>
                <a:gd name="T17" fmla="*/ 16 h 17"/>
                <a:gd name="T18" fmla="*/ 0 w 6"/>
                <a:gd name="T19" fmla="*/ 3 h 17"/>
                <a:gd name="T20" fmla="*/ 0 w 6"/>
                <a:gd name="T21" fmla="*/ 1 h 17"/>
                <a:gd name="T22" fmla="*/ 2 w 6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7">
                  <a:moveTo>
                    <a:pt x="2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098"/>
            <p:cNvSpPr>
              <a:spLocks noEditPoints="1"/>
            </p:cNvSpPr>
            <p:nvPr/>
          </p:nvSpPr>
          <p:spPr bwMode="auto">
            <a:xfrm>
              <a:off x="7864476" y="5303838"/>
              <a:ext cx="12700" cy="30163"/>
            </a:xfrm>
            <a:custGeom>
              <a:avLst/>
              <a:gdLst>
                <a:gd name="T0" fmla="*/ 4 w 8"/>
                <a:gd name="T1" fmla="*/ 2 h 19"/>
                <a:gd name="T2" fmla="*/ 4 w 8"/>
                <a:gd name="T3" fmla="*/ 2 h 19"/>
                <a:gd name="T4" fmla="*/ 3 w 8"/>
                <a:gd name="T5" fmla="*/ 2 h 19"/>
                <a:gd name="T6" fmla="*/ 3 w 8"/>
                <a:gd name="T7" fmla="*/ 2 h 19"/>
                <a:gd name="T8" fmla="*/ 4 w 8"/>
                <a:gd name="T9" fmla="*/ 17 h 19"/>
                <a:gd name="T10" fmla="*/ 5 w 8"/>
                <a:gd name="T11" fmla="*/ 17 h 19"/>
                <a:gd name="T12" fmla="*/ 5 w 8"/>
                <a:gd name="T13" fmla="*/ 17 h 19"/>
                <a:gd name="T14" fmla="*/ 5 w 8"/>
                <a:gd name="T15" fmla="*/ 16 h 19"/>
                <a:gd name="T16" fmla="*/ 4 w 8"/>
                <a:gd name="T17" fmla="*/ 2 h 19"/>
                <a:gd name="T18" fmla="*/ 4 w 8"/>
                <a:gd name="T19" fmla="*/ 2 h 19"/>
                <a:gd name="T20" fmla="*/ 4 w 8"/>
                <a:gd name="T21" fmla="*/ 2 h 19"/>
                <a:gd name="T22" fmla="*/ 4 w 8"/>
                <a:gd name="T23" fmla="*/ 0 h 19"/>
                <a:gd name="T24" fmla="*/ 5 w 8"/>
                <a:gd name="T25" fmla="*/ 1 h 19"/>
                <a:gd name="T26" fmla="*/ 7 w 8"/>
                <a:gd name="T27" fmla="*/ 2 h 19"/>
                <a:gd name="T28" fmla="*/ 8 w 8"/>
                <a:gd name="T29" fmla="*/ 16 h 19"/>
                <a:gd name="T30" fmla="*/ 8 w 8"/>
                <a:gd name="T31" fmla="*/ 17 h 19"/>
                <a:gd name="T32" fmla="*/ 8 w 8"/>
                <a:gd name="T33" fmla="*/ 18 h 19"/>
                <a:gd name="T34" fmla="*/ 5 w 8"/>
                <a:gd name="T35" fmla="*/ 19 h 19"/>
                <a:gd name="T36" fmla="*/ 5 w 8"/>
                <a:gd name="T37" fmla="*/ 19 h 19"/>
                <a:gd name="T38" fmla="*/ 3 w 8"/>
                <a:gd name="T39" fmla="*/ 18 h 19"/>
                <a:gd name="T40" fmla="*/ 1 w 8"/>
                <a:gd name="T41" fmla="*/ 17 h 19"/>
                <a:gd name="T42" fmla="*/ 3 w 8"/>
                <a:gd name="T43" fmla="*/ 17 h 19"/>
                <a:gd name="T44" fmla="*/ 1 w 8"/>
                <a:gd name="T45" fmla="*/ 17 h 19"/>
                <a:gd name="T46" fmla="*/ 0 w 8"/>
                <a:gd name="T47" fmla="*/ 4 h 19"/>
                <a:gd name="T48" fmla="*/ 0 w 8"/>
                <a:gd name="T49" fmla="*/ 2 h 19"/>
                <a:gd name="T50" fmla="*/ 1 w 8"/>
                <a:gd name="T51" fmla="*/ 1 h 19"/>
                <a:gd name="T52" fmla="*/ 3 w 8"/>
                <a:gd name="T53" fmla="*/ 0 h 19"/>
                <a:gd name="T54" fmla="*/ 4 w 8"/>
                <a:gd name="T5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19">
                  <a:moveTo>
                    <a:pt x="4" y="2"/>
                  </a:move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  <a:moveTo>
                    <a:pt x="4" y="0"/>
                  </a:moveTo>
                  <a:lnTo>
                    <a:pt x="5" y="1"/>
                  </a:lnTo>
                  <a:lnTo>
                    <a:pt x="7" y="2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18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099"/>
            <p:cNvSpPr/>
            <p:nvPr/>
          </p:nvSpPr>
          <p:spPr bwMode="auto">
            <a:xfrm>
              <a:off x="7993063" y="5102225"/>
              <a:ext cx="120650" cy="184150"/>
            </a:xfrm>
            <a:custGeom>
              <a:avLst/>
              <a:gdLst>
                <a:gd name="T0" fmla="*/ 74 w 76"/>
                <a:gd name="T1" fmla="*/ 0 h 116"/>
                <a:gd name="T2" fmla="*/ 75 w 76"/>
                <a:gd name="T3" fmla="*/ 0 h 116"/>
                <a:gd name="T4" fmla="*/ 76 w 76"/>
                <a:gd name="T5" fmla="*/ 1 h 116"/>
                <a:gd name="T6" fmla="*/ 76 w 76"/>
                <a:gd name="T7" fmla="*/ 2 h 116"/>
                <a:gd name="T8" fmla="*/ 75 w 76"/>
                <a:gd name="T9" fmla="*/ 5 h 116"/>
                <a:gd name="T10" fmla="*/ 71 w 76"/>
                <a:gd name="T11" fmla="*/ 13 h 116"/>
                <a:gd name="T12" fmla="*/ 67 w 76"/>
                <a:gd name="T13" fmla="*/ 22 h 116"/>
                <a:gd name="T14" fmla="*/ 61 w 76"/>
                <a:gd name="T15" fmla="*/ 34 h 116"/>
                <a:gd name="T16" fmla="*/ 55 w 76"/>
                <a:gd name="T17" fmla="*/ 46 h 116"/>
                <a:gd name="T18" fmla="*/ 50 w 76"/>
                <a:gd name="T19" fmla="*/ 56 h 116"/>
                <a:gd name="T20" fmla="*/ 46 w 76"/>
                <a:gd name="T21" fmla="*/ 63 h 116"/>
                <a:gd name="T22" fmla="*/ 41 w 76"/>
                <a:gd name="T23" fmla="*/ 69 h 116"/>
                <a:gd name="T24" fmla="*/ 34 w 76"/>
                <a:gd name="T25" fmla="*/ 78 h 116"/>
                <a:gd name="T26" fmla="*/ 27 w 76"/>
                <a:gd name="T27" fmla="*/ 89 h 116"/>
                <a:gd name="T28" fmla="*/ 17 w 76"/>
                <a:gd name="T29" fmla="*/ 99 h 116"/>
                <a:gd name="T30" fmla="*/ 11 w 76"/>
                <a:gd name="T31" fmla="*/ 107 h 116"/>
                <a:gd name="T32" fmla="*/ 6 w 76"/>
                <a:gd name="T33" fmla="*/ 114 h 116"/>
                <a:gd name="T34" fmla="*/ 3 w 76"/>
                <a:gd name="T35" fmla="*/ 116 h 116"/>
                <a:gd name="T36" fmla="*/ 2 w 76"/>
                <a:gd name="T37" fmla="*/ 116 h 116"/>
                <a:gd name="T38" fmla="*/ 0 w 76"/>
                <a:gd name="T39" fmla="*/ 116 h 116"/>
                <a:gd name="T40" fmla="*/ 0 w 76"/>
                <a:gd name="T41" fmla="*/ 115 h 116"/>
                <a:gd name="T42" fmla="*/ 0 w 76"/>
                <a:gd name="T43" fmla="*/ 114 h 116"/>
                <a:gd name="T44" fmla="*/ 3 w 76"/>
                <a:gd name="T45" fmla="*/ 111 h 116"/>
                <a:gd name="T46" fmla="*/ 8 w 76"/>
                <a:gd name="T47" fmla="*/ 106 h 116"/>
                <a:gd name="T48" fmla="*/ 15 w 76"/>
                <a:gd name="T49" fmla="*/ 97 h 116"/>
                <a:gd name="T50" fmla="*/ 24 w 76"/>
                <a:gd name="T51" fmla="*/ 86 h 116"/>
                <a:gd name="T52" fmla="*/ 32 w 76"/>
                <a:gd name="T53" fmla="*/ 77 h 116"/>
                <a:gd name="T54" fmla="*/ 38 w 76"/>
                <a:gd name="T55" fmla="*/ 68 h 116"/>
                <a:gd name="T56" fmla="*/ 44 w 76"/>
                <a:gd name="T57" fmla="*/ 61 h 116"/>
                <a:gd name="T58" fmla="*/ 47 w 76"/>
                <a:gd name="T59" fmla="*/ 53 h 116"/>
                <a:gd name="T60" fmla="*/ 53 w 76"/>
                <a:gd name="T61" fmla="*/ 44 h 116"/>
                <a:gd name="T62" fmla="*/ 58 w 76"/>
                <a:gd name="T63" fmla="*/ 33 h 116"/>
                <a:gd name="T64" fmla="*/ 63 w 76"/>
                <a:gd name="T65" fmla="*/ 21 h 116"/>
                <a:gd name="T66" fmla="*/ 68 w 76"/>
                <a:gd name="T67" fmla="*/ 10 h 116"/>
                <a:gd name="T68" fmla="*/ 71 w 76"/>
                <a:gd name="T69" fmla="*/ 4 h 116"/>
                <a:gd name="T70" fmla="*/ 72 w 76"/>
                <a:gd name="T71" fmla="*/ 1 h 116"/>
                <a:gd name="T72" fmla="*/ 74 w 76"/>
                <a:gd name="T7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116">
                  <a:moveTo>
                    <a:pt x="74" y="0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75" y="5"/>
                  </a:lnTo>
                  <a:lnTo>
                    <a:pt x="71" y="13"/>
                  </a:lnTo>
                  <a:lnTo>
                    <a:pt x="67" y="22"/>
                  </a:lnTo>
                  <a:lnTo>
                    <a:pt x="61" y="34"/>
                  </a:lnTo>
                  <a:lnTo>
                    <a:pt x="55" y="46"/>
                  </a:lnTo>
                  <a:lnTo>
                    <a:pt x="50" y="56"/>
                  </a:lnTo>
                  <a:lnTo>
                    <a:pt x="46" y="63"/>
                  </a:lnTo>
                  <a:lnTo>
                    <a:pt x="41" y="69"/>
                  </a:lnTo>
                  <a:lnTo>
                    <a:pt x="34" y="78"/>
                  </a:lnTo>
                  <a:lnTo>
                    <a:pt x="27" y="89"/>
                  </a:lnTo>
                  <a:lnTo>
                    <a:pt x="17" y="99"/>
                  </a:lnTo>
                  <a:lnTo>
                    <a:pt x="11" y="107"/>
                  </a:lnTo>
                  <a:lnTo>
                    <a:pt x="6" y="114"/>
                  </a:lnTo>
                  <a:lnTo>
                    <a:pt x="3" y="116"/>
                  </a:lnTo>
                  <a:lnTo>
                    <a:pt x="2" y="116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0" y="114"/>
                  </a:lnTo>
                  <a:lnTo>
                    <a:pt x="3" y="111"/>
                  </a:lnTo>
                  <a:lnTo>
                    <a:pt x="8" y="106"/>
                  </a:lnTo>
                  <a:lnTo>
                    <a:pt x="15" y="97"/>
                  </a:lnTo>
                  <a:lnTo>
                    <a:pt x="24" y="86"/>
                  </a:lnTo>
                  <a:lnTo>
                    <a:pt x="32" y="77"/>
                  </a:lnTo>
                  <a:lnTo>
                    <a:pt x="38" y="68"/>
                  </a:lnTo>
                  <a:lnTo>
                    <a:pt x="44" y="61"/>
                  </a:lnTo>
                  <a:lnTo>
                    <a:pt x="47" y="53"/>
                  </a:lnTo>
                  <a:lnTo>
                    <a:pt x="53" y="44"/>
                  </a:lnTo>
                  <a:lnTo>
                    <a:pt x="58" y="33"/>
                  </a:lnTo>
                  <a:lnTo>
                    <a:pt x="63" y="21"/>
                  </a:lnTo>
                  <a:lnTo>
                    <a:pt x="68" y="10"/>
                  </a:lnTo>
                  <a:lnTo>
                    <a:pt x="71" y="4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101"/>
            <p:cNvSpPr/>
            <p:nvPr/>
          </p:nvSpPr>
          <p:spPr bwMode="auto">
            <a:xfrm>
              <a:off x="8099426" y="5084763"/>
              <a:ext cx="14288" cy="26988"/>
            </a:xfrm>
            <a:custGeom>
              <a:avLst/>
              <a:gdLst>
                <a:gd name="T0" fmla="*/ 1 w 9"/>
                <a:gd name="T1" fmla="*/ 0 h 17"/>
                <a:gd name="T2" fmla="*/ 3 w 9"/>
                <a:gd name="T3" fmla="*/ 0 h 17"/>
                <a:gd name="T4" fmla="*/ 4 w 9"/>
                <a:gd name="T5" fmla="*/ 2 h 17"/>
                <a:gd name="T6" fmla="*/ 9 w 9"/>
                <a:gd name="T7" fmla="*/ 15 h 17"/>
                <a:gd name="T8" fmla="*/ 9 w 9"/>
                <a:gd name="T9" fmla="*/ 16 h 17"/>
                <a:gd name="T10" fmla="*/ 8 w 9"/>
                <a:gd name="T11" fmla="*/ 17 h 17"/>
                <a:gd name="T12" fmla="*/ 8 w 9"/>
                <a:gd name="T13" fmla="*/ 17 h 17"/>
                <a:gd name="T14" fmla="*/ 7 w 9"/>
                <a:gd name="T15" fmla="*/ 17 h 17"/>
                <a:gd name="T16" fmla="*/ 5 w 9"/>
                <a:gd name="T17" fmla="*/ 16 h 17"/>
                <a:gd name="T18" fmla="*/ 0 w 9"/>
                <a:gd name="T19" fmla="*/ 3 h 17"/>
                <a:gd name="T20" fmla="*/ 0 w 9"/>
                <a:gd name="T21" fmla="*/ 2 h 17"/>
                <a:gd name="T22" fmla="*/ 1 w 9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7">
                  <a:moveTo>
                    <a:pt x="1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6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102"/>
            <p:cNvSpPr>
              <a:spLocks noEditPoints="1"/>
            </p:cNvSpPr>
            <p:nvPr/>
          </p:nvSpPr>
          <p:spPr bwMode="auto">
            <a:xfrm>
              <a:off x="8097838" y="5083175"/>
              <a:ext cx="19050" cy="31750"/>
            </a:xfrm>
            <a:custGeom>
              <a:avLst/>
              <a:gdLst>
                <a:gd name="T0" fmla="*/ 2 w 12"/>
                <a:gd name="T1" fmla="*/ 3 h 20"/>
                <a:gd name="T2" fmla="*/ 2 w 12"/>
                <a:gd name="T3" fmla="*/ 3 h 20"/>
                <a:gd name="T4" fmla="*/ 2 w 12"/>
                <a:gd name="T5" fmla="*/ 3 h 20"/>
                <a:gd name="T6" fmla="*/ 8 w 12"/>
                <a:gd name="T7" fmla="*/ 17 h 20"/>
                <a:gd name="T8" fmla="*/ 8 w 12"/>
                <a:gd name="T9" fmla="*/ 17 h 20"/>
                <a:gd name="T10" fmla="*/ 9 w 12"/>
                <a:gd name="T11" fmla="*/ 17 h 20"/>
                <a:gd name="T12" fmla="*/ 9 w 12"/>
                <a:gd name="T13" fmla="*/ 17 h 20"/>
                <a:gd name="T14" fmla="*/ 9 w 12"/>
                <a:gd name="T15" fmla="*/ 17 h 20"/>
                <a:gd name="T16" fmla="*/ 9 w 12"/>
                <a:gd name="T17" fmla="*/ 16 h 20"/>
                <a:gd name="T18" fmla="*/ 4 w 12"/>
                <a:gd name="T19" fmla="*/ 3 h 20"/>
                <a:gd name="T20" fmla="*/ 4 w 12"/>
                <a:gd name="T21" fmla="*/ 3 h 20"/>
                <a:gd name="T22" fmla="*/ 2 w 12"/>
                <a:gd name="T23" fmla="*/ 3 h 20"/>
                <a:gd name="T24" fmla="*/ 4 w 12"/>
                <a:gd name="T25" fmla="*/ 0 h 20"/>
                <a:gd name="T26" fmla="*/ 5 w 12"/>
                <a:gd name="T27" fmla="*/ 0 h 20"/>
                <a:gd name="T28" fmla="*/ 6 w 12"/>
                <a:gd name="T29" fmla="*/ 1 h 20"/>
                <a:gd name="T30" fmla="*/ 12 w 12"/>
                <a:gd name="T31" fmla="*/ 16 h 20"/>
                <a:gd name="T32" fmla="*/ 12 w 12"/>
                <a:gd name="T33" fmla="*/ 17 h 20"/>
                <a:gd name="T34" fmla="*/ 12 w 12"/>
                <a:gd name="T35" fmla="*/ 18 h 20"/>
                <a:gd name="T36" fmla="*/ 9 w 12"/>
                <a:gd name="T37" fmla="*/ 20 h 20"/>
                <a:gd name="T38" fmla="*/ 9 w 12"/>
                <a:gd name="T39" fmla="*/ 20 h 20"/>
                <a:gd name="T40" fmla="*/ 6 w 12"/>
                <a:gd name="T41" fmla="*/ 20 h 20"/>
                <a:gd name="T42" fmla="*/ 5 w 12"/>
                <a:gd name="T43" fmla="*/ 17 h 20"/>
                <a:gd name="T44" fmla="*/ 0 w 12"/>
                <a:gd name="T45" fmla="*/ 4 h 20"/>
                <a:gd name="T46" fmla="*/ 0 w 12"/>
                <a:gd name="T47" fmla="*/ 3 h 20"/>
                <a:gd name="T48" fmla="*/ 0 w 12"/>
                <a:gd name="T49" fmla="*/ 1 h 20"/>
                <a:gd name="T50" fmla="*/ 2 w 12"/>
                <a:gd name="T51" fmla="*/ 0 h 20"/>
                <a:gd name="T52" fmla="*/ 4 w 12"/>
                <a:gd name="T5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" h="20"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5" y="1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103"/>
            <p:cNvSpPr/>
            <p:nvPr/>
          </p:nvSpPr>
          <p:spPr bwMode="auto">
            <a:xfrm>
              <a:off x="8107363" y="5089525"/>
              <a:ext cx="20638" cy="19050"/>
            </a:xfrm>
            <a:custGeom>
              <a:avLst/>
              <a:gdLst>
                <a:gd name="T0" fmla="*/ 12 w 13"/>
                <a:gd name="T1" fmla="*/ 0 h 12"/>
                <a:gd name="T2" fmla="*/ 13 w 13"/>
                <a:gd name="T3" fmla="*/ 1 h 12"/>
                <a:gd name="T4" fmla="*/ 13 w 13"/>
                <a:gd name="T5" fmla="*/ 3 h 12"/>
                <a:gd name="T6" fmla="*/ 13 w 13"/>
                <a:gd name="T7" fmla="*/ 4 h 12"/>
                <a:gd name="T8" fmla="*/ 3 w 13"/>
                <a:gd name="T9" fmla="*/ 10 h 12"/>
                <a:gd name="T10" fmla="*/ 3 w 13"/>
                <a:gd name="T11" fmla="*/ 12 h 12"/>
                <a:gd name="T12" fmla="*/ 0 w 13"/>
                <a:gd name="T13" fmla="*/ 10 h 12"/>
                <a:gd name="T14" fmla="*/ 0 w 13"/>
                <a:gd name="T15" fmla="*/ 9 h 12"/>
                <a:gd name="T16" fmla="*/ 2 w 13"/>
                <a:gd name="T17" fmla="*/ 8 h 12"/>
                <a:gd name="T18" fmla="*/ 11 w 13"/>
                <a:gd name="T19" fmla="*/ 1 h 12"/>
                <a:gd name="T20" fmla="*/ 12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12" y="0"/>
                  </a:moveTo>
                  <a:lnTo>
                    <a:pt x="13" y="1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8"/>
                  </a:lnTo>
                  <a:lnTo>
                    <a:pt x="11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104"/>
            <p:cNvSpPr>
              <a:spLocks noEditPoints="1"/>
            </p:cNvSpPr>
            <p:nvPr/>
          </p:nvSpPr>
          <p:spPr bwMode="auto">
            <a:xfrm>
              <a:off x="8105776" y="5087938"/>
              <a:ext cx="25400" cy="22225"/>
            </a:xfrm>
            <a:custGeom>
              <a:avLst/>
              <a:gdLst>
                <a:gd name="T0" fmla="*/ 13 w 16"/>
                <a:gd name="T1" fmla="*/ 2 h 14"/>
                <a:gd name="T2" fmla="*/ 13 w 16"/>
                <a:gd name="T3" fmla="*/ 2 h 14"/>
                <a:gd name="T4" fmla="*/ 3 w 16"/>
                <a:gd name="T5" fmla="*/ 10 h 14"/>
                <a:gd name="T6" fmla="*/ 3 w 16"/>
                <a:gd name="T7" fmla="*/ 10 h 14"/>
                <a:gd name="T8" fmla="*/ 3 w 16"/>
                <a:gd name="T9" fmla="*/ 11 h 14"/>
                <a:gd name="T10" fmla="*/ 4 w 16"/>
                <a:gd name="T11" fmla="*/ 11 h 14"/>
                <a:gd name="T12" fmla="*/ 4 w 16"/>
                <a:gd name="T13" fmla="*/ 11 h 14"/>
                <a:gd name="T14" fmla="*/ 13 w 16"/>
                <a:gd name="T15" fmla="*/ 4 h 14"/>
                <a:gd name="T16" fmla="*/ 13 w 16"/>
                <a:gd name="T17" fmla="*/ 4 h 14"/>
                <a:gd name="T18" fmla="*/ 13 w 16"/>
                <a:gd name="T19" fmla="*/ 4 h 14"/>
                <a:gd name="T20" fmla="*/ 13 w 16"/>
                <a:gd name="T21" fmla="*/ 2 h 14"/>
                <a:gd name="T22" fmla="*/ 13 w 16"/>
                <a:gd name="T23" fmla="*/ 0 h 14"/>
                <a:gd name="T24" fmla="*/ 14 w 16"/>
                <a:gd name="T25" fmla="*/ 0 h 14"/>
                <a:gd name="T26" fmla="*/ 16 w 16"/>
                <a:gd name="T27" fmla="*/ 1 h 14"/>
                <a:gd name="T28" fmla="*/ 16 w 16"/>
                <a:gd name="T29" fmla="*/ 4 h 14"/>
                <a:gd name="T30" fmla="*/ 16 w 16"/>
                <a:gd name="T31" fmla="*/ 5 h 14"/>
                <a:gd name="T32" fmla="*/ 14 w 16"/>
                <a:gd name="T33" fmla="*/ 6 h 14"/>
                <a:gd name="T34" fmla="*/ 5 w 16"/>
                <a:gd name="T35" fmla="*/ 13 h 14"/>
                <a:gd name="T36" fmla="*/ 4 w 16"/>
                <a:gd name="T37" fmla="*/ 14 h 14"/>
                <a:gd name="T38" fmla="*/ 4 w 16"/>
                <a:gd name="T39" fmla="*/ 14 h 14"/>
                <a:gd name="T40" fmla="*/ 1 w 16"/>
                <a:gd name="T41" fmla="*/ 14 h 14"/>
                <a:gd name="T42" fmla="*/ 0 w 16"/>
                <a:gd name="T43" fmla="*/ 13 h 14"/>
                <a:gd name="T44" fmla="*/ 0 w 16"/>
                <a:gd name="T45" fmla="*/ 10 h 14"/>
                <a:gd name="T46" fmla="*/ 0 w 16"/>
                <a:gd name="T47" fmla="*/ 9 h 14"/>
                <a:gd name="T48" fmla="*/ 1 w 16"/>
                <a:gd name="T49" fmla="*/ 8 h 14"/>
                <a:gd name="T50" fmla="*/ 11 w 16"/>
                <a:gd name="T51" fmla="*/ 1 h 14"/>
                <a:gd name="T52" fmla="*/ 13 w 16"/>
                <a:gd name="T5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14">
                  <a:moveTo>
                    <a:pt x="13" y="2"/>
                  </a:moveTo>
                  <a:lnTo>
                    <a:pt x="13" y="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close/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4" y="6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105"/>
            <p:cNvSpPr/>
            <p:nvPr/>
          </p:nvSpPr>
          <p:spPr bwMode="auto">
            <a:xfrm>
              <a:off x="8110538" y="5076825"/>
              <a:ext cx="9525" cy="28575"/>
            </a:xfrm>
            <a:custGeom>
              <a:avLst/>
              <a:gdLst>
                <a:gd name="T0" fmla="*/ 5 w 6"/>
                <a:gd name="T1" fmla="*/ 0 h 18"/>
                <a:gd name="T2" fmla="*/ 6 w 6"/>
                <a:gd name="T3" fmla="*/ 0 h 18"/>
                <a:gd name="T4" fmla="*/ 6 w 6"/>
                <a:gd name="T5" fmla="*/ 1 h 18"/>
                <a:gd name="T6" fmla="*/ 4 w 6"/>
                <a:gd name="T7" fmla="*/ 17 h 18"/>
                <a:gd name="T8" fmla="*/ 4 w 6"/>
                <a:gd name="T9" fmla="*/ 18 h 18"/>
                <a:gd name="T10" fmla="*/ 2 w 6"/>
                <a:gd name="T11" fmla="*/ 18 h 18"/>
                <a:gd name="T12" fmla="*/ 1 w 6"/>
                <a:gd name="T13" fmla="*/ 18 h 18"/>
                <a:gd name="T14" fmla="*/ 0 w 6"/>
                <a:gd name="T15" fmla="*/ 17 h 18"/>
                <a:gd name="T16" fmla="*/ 0 w 6"/>
                <a:gd name="T17" fmla="*/ 16 h 18"/>
                <a:gd name="T18" fmla="*/ 4 w 6"/>
                <a:gd name="T19" fmla="*/ 1 h 18"/>
                <a:gd name="T20" fmla="*/ 4 w 6"/>
                <a:gd name="T21" fmla="*/ 0 h 18"/>
                <a:gd name="T22" fmla="*/ 5 w 6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8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106"/>
            <p:cNvSpPr>
              <a:spLocks noEditPoints="1"/>
            </p:cNvSpPr>
            <p:nvPr/>
          </p:nvSpPr>
          <p:spPr bwMode="auto">
            <a:xfrm>
              <a:off x="8107363" y="5075238"/>
              <a:ext cx="17463" cy="33338"/>
            </a:xfrm>
            <a:custGeom>
              <a:avLst/>
              <a:gdLst>
                <a:gd name="T0" fmla="*/ 7 w 11"/>
                <a:gd name="T1" fmla="*/ 2 h 21"/>
                <a:gd name="T2" fmla="*/ 7 w 11"/>
                <a:gd name="T3" fmla="*/ 2 h 21"/>
                <a:gd name="T4" fmla="*/ 3 w 11"/>
                <a:gd name="T5" fmla="*/ 18 h 21"/>
                <a:gd name="T6" fmla="*/ 4 w 11"/>
                <a:gd name="T7" fmla="*/ 18 h 21"/>
                <a:gd name="T8" fmla="*/ 4 w 11"/>
                <a:gd name="T9" fmla="*/ 18 h 21"/>
                <a:gd name="T10" fmla="*/ 4 w 11"/>
                <a:gd name="T11" fmla="*/ 18 h 21"/>
                <a:gd name="T12" fmla="*/ 7 w 11"/>
                <a:gd name="T13" fmla="*/ 2 h 21"/>
                <a:gd name="T14" fmla="*/ 7 w 11"/>
                <a:gd name="T15" fmla="*/ 2 h 21"/>
                <a:gd name="T16" fmla="*/ 7 w 11"/>
                <a:gd name="T17" fmla="*/ 2 h 21"/>
                <a:gd name="T18" fmla="*/ 7 w 11"/>
                <a:gd name="T19" fmla="*/ 0 h 21"/>
                <a:gd name="T20" fmla="*/ 8 w 11"/>
                <a:gd name="T21" fmla="*/ 0 h 21"/>
                <a:gd name="T22" fmla="*/ 10 w 11"/>
                <a:gd name="T23" fmla="*/ 1 h 21"/>
                <a:gd name="T24" fmla="*/ 11 w 11"/>
                <a:gd name="T25" fmla="*/ 2 h 21"/>
                <a:gd name="T26" fmla="*/ 11 w 11"/>
                <a:gd name="T27" fmla="*/ 4 h 21"/>
                <a:gd name="T28" fmla="*/ 7 w 11"/>
                <a:gd name="T29" fmla="*/ 18 h 21"/>
                <a:gd name="T30" fmla="*/ 6 w 11"/>
                <a:gd name="T31" fmla="*/ 19 h 21"/>
                <a:gd name="T32" fmla="*/ 4 w 11"/>
                <a:gd name="T33" fmla="*/ 21 h 21"/>
                <a:gd name="T34" fmla="*/ 3 w 11"/>
                <a:gd name="T35" fmla="*/ 21 h 21"/>
                <a:gd name="T36" fmla="*/ 2 w 11"/>
                <a:gd name="T37" fmla="*/ 19 h 21"/>
                <a:gd name="T38" fmla="*/ 0 w 11"/>
                <a:gd name="T39" fmla="*/ 18 h 21"/>
                <a:gd name="T40" fmla="*/ 0 w 11"/>
                <a:gd name="T41" fmla="*/ 17 h 21"/>
                <a:gd name="T42" fmla="*/ 4 w 11"/>
                <a:gd name="T43" fmla="*/ 2 h 21"/>
                <a:gd name="T44" fmla="*/ 4 w 11"/>
                <a:gd name="T45" fmla="*/ 0 h 21"/>
                <a:gd name="T46" fmla="*/ 7 w 11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21">
                  <a:moveTo>
                    <a:pt x="7" y="2"/>
                  </a:moveTo>
                  <a:lnTo>
                    <a:pt x="7" y="2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7" y="18"/>
                  </a:lnTo>
                  <a:lnTo>
                    <a:pt x="6" y="19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4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107"/>
            <p:cNvSpPr/>
            <p:nvPr/>
          </p:nvSpPr>
          <p:spPr bwMode="auto">
            <a:xfrm>
              <a:off x="7935913" y="5454650"/>
              <a:ext cx="28575" cy="254000"/>
            </a:xfrm>
            <a:custGeom>
              <a:avLst/>
              <a:gdLst>
                <a:gd name="T0" fmla="*/ 8 w 18"/>
                <a:gd name="T1" fmla="*/ 0 h 160"/>
                <a:gd name="T2" fmla="*/ 9 w 18"/>
                <a:gd name="T3" fmla="*/ 0 h 160"/>
                <a:gd name="T4" fmla="*/ 10 w 18"/>
                <a:gd name="T5" fmla="*/ 2 h 160"/>
                <a:gd name="T6" fmla="*/ 18 w 18"/>
                <a:gd name="T7" fmla="*/ 160 h 160"/>
                <a:gd name="T8" fmla="*/ 1 w 18"/>
                <a:gd name="T9" fmla="*/ 160 h 160"/>
                <a:gd name="T10" fmla="*/ 0 w 18"/>
                <a:gd name="T11" fmla="*/ 160 h 160"/>
                <a:gd name="T12" fmla="*/ 0 w 18"/>
                <a:gd name="T13" fmla="*/ 159 h 160"/>
                <a:gd name="T14" fmla="*/ 0 w 18"/>
                <a:gd name="T15" fmla="*/ 157 h 160"/>
                <a:gd name="T16" fmla="*/ 1 w 18"/>
                <a:gd name="T17" fmla="*/ 156 h 160"/>
                <a:gd name="T18" fmla="*/ 14 w 18"/>
                <a:gd name="T19" fmla="*/ 156 h 160"/>
                <a:gd name="T20" fmla="*/ 6 w 18"/>
                <a:gd name="T21" fmla="*/ 2 h 160"/>
                <a:gd name="T22" fmla="*/ 6 w 18"/>
                <a:gd name="T23" fmla="*/ 0 h 160"/>
                <a:gd name="T24" fmla="*/ 8 w 18"/>
                <a:gd name="T2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60">
                  <a:moveTo>
                    <a:pt x="8" y="0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8" y="160"/>
                  </a:lnTo>
                  <a:lnTo>
                    <a:pt x="1" y="160"/>
                  </a:lnTo>
                  <a:lnTo>
                    <a:pt x="0" y="160"/>
                  </a:lnTo>
                  <a:lnTo>
                    <a:pt x="0" y="159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4" y="156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108"/>
            <p:cNvSpPr>
              <a:spLocks noEditPoints="1"/>
            </p:cNvSpPr>
            <p:nvPr/>
          </p:nvSpPr>
          <p:spPr bwMode="auto">
            <a:xfrm>
              <a:off x="7932738" y="5451475"/>
              <a:ext cx="33338" cy="258763"/>
            </a:xfrm>
            <a:custGeom>
              <a:avLst/>
              <a:gdLst>
                <a:gd name="T0" fmla="*/ 10 w 21"/>
                <a:gd name="T1" fmla="*/ 4 h 163"/>
                <a:gd name="T2" fmla="*/ 10 w 21"/>
                <a:gd name="T3" fmla="*/ 4 h 163"/>
                <a:gd name="T4" fmla="*/ 10 w 21"/>
                <a:gd name="T5" fmla="*/ 4 h 163"/>
                <a:gd name="T6" fmla="*/ 10 w 21"/>
                <a:gd name="T7" fmla="*/ 8 h 163"/>
                <a:gd name="T8" fmla="*/ 10 w 21"/>
                <a:gd name="T9" fmla="*/ 8 h 163"/>
                <a:gd name="T10" fmla="*/ 17 w 21"/>
                <a:gd name="T11" fmla="*/ 159 h 163"/>
                <a:gd name="T12" fmla="*/ 3 w 21"/>
                <a:gd name="T13" fmla="*/ 159 h 163"/>
                <a:gd name="T14" fmla="*/ 3 w 21"/>
                <a:gd name="T15" fmla="*/ 161 h 163"/>
                <a:gd name="T16" fmla="*/ 3 w 21"/>
                <a:gd name="T17" fmla="*/ 161 h 163"/>
                <a:gd name="T18" fmla="*/ 19 w 21"/>
                <a:gd name="T19" fmla="*/ 161 h 163"/>
                <a:gd name="T20" fmla="*/ 10 w 21"/>
                <a:gd name="T21" fmla="*/ 4 h 163"/>
                <a:gd name="T22" fmla="*/ 10 w 21"/>
                <a:gd name="T23" fmla="*/ 4 h 163"/>
                <a:gd name="T24" fmla="*/ 10 w 21"/>
                <a:gd name="T25" fmla="*/ 4 h 163"/>
                <a:gd name="T26" fmla="*/ 7 w 21"/>
                <a:gd name="T27" fmla="*/ 0 h 163"/>
                <a:gd name="T28" fmla="*/ 8 w 21"/>
                <a:gd name="T29" fmla="*/ 1 h 163"/>
                <a:gd name="T30" fmla="*/ 10 w 21"/>
                <a:gd name="T31" fmla="*/ 1 h 163"/>
                <a:gd name="T32" fmla="*/ 10 w 21"/>
                <a:gd name="T33" fmla="*/ 1 h 163"/>
                <a:gd name="T34" fmla="*/ 12 w 21"/>
                <a:gd name="T35" fmla="*/ 1 h 163"/>
                <a:gd name="T36" fmla="*/ 13 w 21"/>
                <a:gd name="T37" fmla="*/ 4 h 163"/>
                <a:gd name="T38" fmla="*/ 21 w 21"/>
                <a:gd name="T39" fmla="*/ 163 h 163"/>
                <a:gd name="T40" fmla="*/ 3 w 21"/>
                <a:gd name="T41" fmla="*/ 163 h 163"/>
                <a:gd name="T42" fmla="*/ 2 w 21"/>
                <a:gd name="T43" fmla="*/ 163 h 163"/>
                <a:gd name="T44" fmla="*/ 0 w 21"/>
                <a:gd name="T45" fmla="*/ 162 h 163"/>
                <a:gd name="T46" fmla="*/ 0 w 21"/>
                <a:gd name="T47" fmla="*/ 161 h 163"/>
                <a:gd name="T48" fmla="*/ 0 w 21"/>
                <a:gd name="T49" fmla="*/ 158 h 163"/>
                <a:gd name="T50" fmla="*/ 2 w 21"/>
                <a:gd name="T51" fmla="*/ 157 h 163"/>
                <a:gd name="T52" fmla="*/ 3 w 21"/>
                <a:gd name="T53" fmla="*/ 157 h 163"/>
                <a:gd name="T54" fmla="*/ 15 w 21"/>
                <a:gd name="T55" fmla="*/ 157 h 163"/>
                <a:gd name="T56" fmla="*/ 7 w 21"/>
                <a:gd name="T5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163">
                  <a:moveTo>
                    <a:pt x="10" y="4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7" y="159"/>
                  </a:lnTo>
                  <a:lnTo>
                    <a:pt x="3" y="159"/>
                  </a:lnTo>
                  <a:lnTo>
                    <a:pt x="3" y="161"/>
                  </a:lnTo>
                  <a:lnTo>
                    <a:pt x="3" y="161"/>
                  </a:lnTo>
                  <a:lnTo>
                    <a:pt x="19" y="161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close/>
                  <a:moveTo>
                    <a:pt x="7" y="0"/>
                  </a:move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4"/>
                  </a:lnTo>
                  <a:lnTo>
                    <a:pt x="21" y="163"/>
                  </a:lnTo>
                  <a:lnTo>
                    <a:pt x="3" y="163"/>
                  </a:lnTo>
                  <a:lnTo>
                    <a:pt x="2" y="163"/>
                  </a:lnTo>
                  <a:lnTo>
                    <a:pt x="0" y="162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2" y="157"/>
                  </a:lnTo>
                  <a:lnTo>
                    <a:pt x="3" y="157"/>
                  </a:lnTo>
                  <a:lnTo>
                    <a:pt x="15" y="157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109"/>
            <p:cNvSpPr/>
            <p:nvPr/>
          </p:nvSpPr>
          <p:spPr bwMode="auto">
            <a:xfrm>
              <a:off x="7966076" y="5454650"/>
              <a:ext cx="42863" cy="252413"/>
            </a:xfrm>
            <a:custGeom>
              <a:avLst/>
              <a:gdLst>
                <a:gd name="T0" fmla="*/ 2 w 27"/>
                <a:gd name="T1" fmla="*/ 0 h 159"/>
                <a:gd name="T2" fmla="*/ 3 w 27"/>
                <a:gd name="T3" fmla="*/ 0 h 159"/>
                <a:gd name="T4" fmla="*/ 4 w 27"/>
                <a:gd name="T5" fmla="*/ 2 h 159"/>
                <a:gd name="T6" fmla="*/ 4 w 27"/>
                <a:gd name="T7" fmla="*/ 7 h 159"/>
                <a:gd name="T8" fmla="*/ 4 w 27"/>
                <a:gd name="T9" fmla="*/ 19 h 159"/>
                <a:gd name="T10" fmla="*/ 4 w 27"/>
                <a:gd name="T11" fmla="*/ 37 h 159"/>
                <a:gd name="T12" fmla="*/ 6 w 27"/>
                <a:gd name="T13" fmla="*/ 59 h 159"/>
                <a:gd name="T14" fmla="*/ 7 w 27"/>
                <a:gd name="T15" fmla="*/ 82 h 159"/>
                <a:gd name="T16" fmla="*/ 7 w 27"/>
                <a:gd name="T17" fmla="*/ 105 h 159"/>
                <a:gd name="T18" fmla="*/ 8 w 27"/>
                <a:gd name="T19" fmla="*/ 126 h 159"/>
                <a:gd name="T20" fmla="*/ 10 w 27"/>
                <a:gd name="T21" fmla="*/ 138 h 159"/>
                <a:gd name="T22" fmla="*/ 11 w 27"/>
                <a:gd name="T23" fmla="*/ 147 h 159"/>
                <a:gd name="T24" fmla="*/ 11 w 27"/>
                <a:gd name="T25" fmla="*/ 152 h 159"/>
                <a:gd name="T26" fmla="*/ 13 w 27"/>
                <a:gd name="T27" fmla="*/ 154 h 159"/>
                <a:gd name="T28" fmla="*/ 17 w 27"/>
                <a:gd name="T29" fmla="*/ 154 h 159"/>
                <a:gd name="T30" fmla="*/ 21 w 27"/>
                <a:gd name="T31" fmla="*/ 155 h 159"/>
                <a:gd name="T32" fmla="*/ 24 w 27"/>
                <a:gd name="T33" fmla="*/ 155 h 159"/>
                <a:gd name="T34" fmla="*/ 25 w 27"/>
                <a:gd name="T35" fmla="*/ 155 h 159"/>
                <a:gd name="T36" fmla="*/ 27 w 27"/>
                <a:gd name="T37" fmla="*/ 155 h 159"/>
                <a:gd name="T38" fmla="*/ 27 w 27"/>
                <a:gd name="T39" fmla="*/ 156 h 159"/>
                <a:gd name="T40" fmla="*/ 27 w 27"/>
                <a:gd name="T41" fmla="*/ 157 h 159"/>
                <a:gd name="T42" fmla="*/ 25 w 27"/>
                <a:gd name="T43" fmla="*/ 157 h 159"/>
                <a:gd name="T44" fmla="*/ 24 w 27"/>
                <a:gd name="T45" fmla="*/ 159 h 159"/>
                <a:gd name="T46" fmla="*/ 24 w 27"/>
                <a:gd name="T47" fmla="*/ 159 h 159"/>
                <a:gd name="T48" fmla="*/ 21 w 27"/>
                <a:gd name="T49" fmla="*/ 157 h 159"/>
                <a:gd name="T50" fmla="*/ 19 w 27"/>
                <a:gd name="T51" fmla="*/ 157 h 159"/>
                <a:gd name="T52" fmla="*/ 15 w 27"/>
                <a:gd name="T53" fmla="*/ 157 h 159"/>
                <a:gd name="T54" fmla="*/ 11 w 27"/>
                <a:gd name="T55" fmla="*/ 156 h 159"/>
                <a:gd name="T56" fmla="*/ 8 w 27"/>
                <a:gd name="T57" fmla="*/ 155 h 159"/>
                <a:gd name="T58" fmla="*/ 8 w 27"/>
                <a:gd name="T59" fmla="*/ 152 h 159"/>
                <a:gd name="T60" fmla="*/ 7 w 27"/>
                <a:gd name="T61" fmla="*/ 151 h 159"/>
                <a:gd name="T62" fmla="*/ 7 w 27"/>
                <a:gd name="T63" fmla="*/ 148 h 159"/>
                <a:gd name="T64" fmla="*/ 7 w 27"/>
                <a:gd name="T65" fmla="*/ 146 h 159"/>
                <a:gd name="T66" fmla="*/ 6 w 27"/>
                <a:gd name="T67" fmla="*/ 138 h 159"/>
                <a:gd name="T68" fmla="*/ 6 w 27"/>
                <a:gd name="T69" fmla="*/ 127 h 159"/>
                <a:gd name="T70" fmla="*/ 4 w 27"/>
                <a:gd name="T71" fmla="*/ 104 h 159"/>
                <a:gd name="T72" fmla="*/ 3 w 27"/>
                <a:gd name="T73" fmla="*/ 76 h 159"/>
                <a:gd name="T74" fmla="*/ 2 w 27"/>
                <a:gd name="T75" fmla="*/ 54 h 159"/>
                <a:gd name="T76" fmla="*/ 2 w 27"/>
                <a:gd name="T77" fmla="*/ 34 h 159"/>
                <a:gd name="T78" fmla="*/ 0 w 27"/>
                <a:gd name="T79" fmla="*/ 17 h 159"/>
                <a:gd name="T80" fmla="*/ 0 w 27"/>
                <a:gd name="T81" fmla="*/ 6 h 159"/>
                <a:gd name="T82" fmla="*/ 0 w 27"/>
                <a:gd name="T83" fmla="*/ 2 h 159"/>
                <a:gd name="T84" fmla="*/ 0 w 27"/>
                <a:gd name="T85" fmla="*/ 2 h 159"/>
                <a:gd name="T86" fmla="*/ 0 w 27"/>
                <a:gd name="T87" fmla="*/ 0 h 159"/>
                <a:gd name="T88" fmla="*/ 2 w 27"/>
                <a:gd name="T8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" h="159">
                  <a:moveTo>
                    <a:pt x="2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4" y="7"/>
                  </a:lnTo>
                  <a:lnTo>
                    <a:pt x="4" y="19"/>
                  </a:lnTo>
                  <a:lnTo>
                    <a:pt x="4" y="37"/>
                  </a:lnTo>
                  <a:lnTo>
                    <a:pt x="6" y="59"/>
                  </a:lnTo>
                  <a:lnTo>
                    <a:pt x="7" y="82"/>
                  </a:lnTo>
                  <a:lnTo>
                    <a:pt x="7" y="105"/>
                  </a:lnTo>
                  <a:lnTo>
                    <a:pt x="8" y="126"/>
                  </a:lnTo>
                  <a:lnTo>
                    <a:pt x="10" y="138"/>
                  </a:lnTo>
                  <a:lnTo>
                    <a:pt x="11" y="147"/>
                  </a:lnTo>
                  <a:lnTo>
                    <a:pt x="11" y="152"/>
                  </a:lnTo>
                  <a:lnTo>
                    <a:pt x="13" y="154"/>
                  </a:lnTo>
                  <a:lnTo>
                    <a:pt x="17" y="154"/>
                  </a:lnTo>
                  <a:lnTo>
                    <a:pt x="21" y="155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7" y="155"/>
                  </a:lnTo>
                  <a:lnTo>
                    <a:pt x="27" y="156"/>
                  </a:lnTo>
                  <a:lnTo>
                    <a:pt x="27" y="157"/>
                  </a:lnTo>
                  <a:lnTo>
                    <a:pt x="25" y="157"/>
                  </a:lnTo>
                  <a:lnTo>
                    <a:pt x="24" y="159"/>
                  </a:lnTo>
                  <a:lnTo>
                    <a:pt x="24" y="159"/>
                  </a:lnTo>
                  <a:lnTo>
                    <a:pt x="21" y="157"/>
                  </a:lnTo>
                  <a:lnTo>
                    <a:pt x="19" y="157"/>
                  </a:lnTo>
                  <a:lnTo>
                    <a:pt x="15" y="157"/>
                  </a:lnTo>
                  <a:lnTo>
                    <a:pt x="11" y="156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7" y="151"/>
                  </a:lnTo>
                  <a:lnTo>
                    <a:pt x="7" y="148"/>
                  </a:lnTo>
                  <a:lnTo>
                    <a:pt x="7" y="146"/>
                  </a:lnTo>
                  <a:lnTo>
                    <a:pt x="6" y="138"/>
                  </a:lnTo>
                  <a:lnTo>
                    <a:pt x="6" y="127"/>
                  </a:lnTo>
                  <a:lnTo>
                    <a:pt x="4" y="104"/>
                  </a:lnTo>
                  <a:lnTo>
                    <a:pt x="3" y="76"/>
                  </a:lnTo>
                  <a:lnTo>
                    <a:pt x="2" y="54"/>
                  </a:lnTo>
                  <a:lnTo>
                    <a:pt x="2" y="34"/>
                  </a:lnTo>
                  <a:lnTo>
                    <a:pt x="0" y="17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110"/>
            <p:cNvSpPr>
              <a:spLocks noEditPoints="1"/>
            </p:cNvSpPr>
            <p:nvPr/>
          </p:nvSpPr>
          <p:spPr bwMode="auto">
            <a:xfrm>
              <a:off x="7964488" y="5453063"/>
              <a:ext cx="46038" cy="255588"/>
            </a:xfrm>
            <a:custGeom>
              <a:avLst/>
              <a:gdLst>
                <a:gd name="T0" fmla="*/ 3 w 29"/>
                <a:gd name="T1" fmla="*/ 3 h 161"/>
                <a:gd name="T2" fmla="*/ 3 w 29"/>
                <a:gd name="T3" fmla="*/ 5 h 161"/>
                <a:gd name="T4" fmla="*/ 4 w 29"/>
                <a:gd name="T5" fmla="*/ 33 h 161"/>
                <a:gd name="T6" fmla="*/ 5 w 29"/>
                <a:gd name="T7" fmla="*/ 77 h 161"/>
                <a:gd name="T8" fmla="*/ 8 w 29"/>
                <a:gd name="T9" fmla="*/ 128 h 161"/>
                <a:gd name="T10" fmla="*/ 9 w 29"/>
                <a:gd name="T11" fmla="*/ 147 h 161"/>
                <a:gd name="T12" fmla="*/ 9 w 29"/>
                <a:gd name="T13" fmla="*/ 152 h 161"/>
                <a:gd name="T14" fmla="*/ 11 w 29"/>
                <a:gd name="T15" fmla="*/ 153 h 161"/>
                <a:gd name="T16" fmla="*/ 14 w 29"/>
                <a:gd name="T17" fmla="*/ 156 h 161"/>
                <a:gd name="T18" fmla="*/ 22 w 29"/>
                <a:gd name="T19" fmla="*/ 157 h 161"/>
                <a:gd name="T20" fmla="*/ 26 w 29"/>
                <a:gd name="T21" fmla="*/ 157 h 161"/>
                <a:gd name="T22" fmla="*/ 26 w 29"/>
                <a:gd name="T23" fmla="*/ 157 h 161"/>
                <a:gd name="T24" fmla="*/ 25 w 29"/>
                <a:gd name="T25" fmla="*/ 157 h 161"/>
                <a:gd name="T26" fmla="*/ 24 w 29"/>
                <a:gd name="T27" fmla="*/ 157 h 161"/>
                <a:gd name="T28" fmla="*/ 17 w 29"/>
                <a:gd name="T29" fmla="*/ 156 h 161"/>
                <a:gd name="T30" fmla="*/ 11 w 29"/>
                <a:gd name="T31" fmla="*/ 155 h 161"/>
                <a:gd name="T32" fmla="*/ 11 w 29"/>
                <a:gd name="T33" fmla="*/ 153 h 161"/>
                <a:gd name="T34" fmla="*/ 9 w 29"/>
                <a:gd name="T35" fmla="*/ 148 h 161"/>
                <a:gd name="T36" fmla="*/ 9 w 29"/>
                <a:gd name="T37" fmla="*/ 136 h 161"/>
                <a:gd name="T38" fmla="*/ 7 w 29"/>
                <a:gd name="T39" fmla="*/ 106 h 161"/>
                <a:gd name="T40" fmla="*/ 5 w 29"/>
                <a:gd name="T41" fmla="*/ 62 h 161"/>
                <a:gd name="T42" fmla="*/ 4 w 29"/>
                <a:gd name="T43" fmla="*/ 21 h 161"/>
                <a:gd name="T44" fmla="*/ 4 w 29"/>
                <a:gd name="T45" fmla="*/ 3 h 161"/>
                <a:gd name="T46" fmla="*/ 4 w 29"/>
                <a:gd name="T47" fmla="*/ 3 h 161"/>
                <a:gd name="T48" fmla="*/ 3 w 29"/>
                <a:gd name="T49" fmla="*/ 3 h 161"/>
                <a:gd name="T50" fmla="*/ 3 w 29"/>
                <a:gd name="T51" fmla="*/ 0 h 161"/>
                <a:gd name="T52" fmla="*/ 5 w 29"/>
                <a:gd name="T53" fmla="*/ 0 h 161"/>
                <a:gd name="T54" fmla="*/ 7 w 29"/>
                <a:gd name="T55" fmla="*/ 3 h 161"/>
                <a:gd name="T56" fmla="*/ 7 w 29"/>
                <a:gd name="T57" fmla="*/ 20 h 161"/>
                <a:gd name="T58" fmla="*/ 8 w 29"/>
                <a:gd name="T59" fmla="*/ 60 h 161"/>
                <a:gd name="T60" fmla="*/ 11 w 29"/>
                <a:gd name="T61" fmla="*/ 106 h 161"/>
                <a:gd name="T62" fmla="*/ 12 w 29"/>
                <a:gd name="T63" fmla="*/ 136 h 161"/>
                <a:gd name="T64" fmla="*/ 13 w 29"/>
                <a:gd name="T65" fmla="*/ 148 h 161"/>
                <a:gd name="T66" fmla="*/ 13 w 29"/>
                <a:gd name="T67" fmla="*/ 152 h 161"/>
                <a:gd name="T68" fmla="*/ 18 w 29"/>
                <a:gd name="T69" fmla="*/ 153 h 161"/>
                <a:gd name="T70" fmla="*/ 24 w 29"/>
                <a:gd name="T71" fmla="*/ 155 h 161"/>
                <a:gd name="T72" fmla="*/ 26 w 29"/>
                <a:gd name="T73" fmla="*/ 155 h 161"/>
                <a:gd name="T74" fmla="*/ 28 w 29"/>
                <a:gd name="T75" fmla="*/ 155 h 161"/>
                <a:gd name="T76" fmla="*/ 29 w 29"/>
                <a:gd name="T77" fmla="*/ 157 h 161"/>
                <a:gd name="T78" fmla="*/ 29 w 29"/>
                <a:gd name="T79" fmla="*/ 158 h 161"/>
                <a:gd name="T80" fmla="*/ 26 w 29"/>
                <a:gd name="T81" fmla="*/ 161 h 161"/>
                <a:gd name="T82" fmla="*/ 25 w 29"/>
                <a:gd name="T83" fmla="*/ 161 h 161"/>
                <a:gd name="T84" fmla="*/ 20 w 29"/>
                <a:gd name="T85" fmla="*/ 160 h 161"/>
                <a:gd name="T86" fmla="*/ 12 w 29"/>
                <a:gd name="T87" fmla="*/ 158 h 161"/>
                <a:gd name="T88" fmla="*/ 9 w 29"/>
                <a:gd name="T89" fmla="*/ 156 h 161"/>
                <a:gd name="T90" fmla="*/ 7 w 29"/>
                <a:gd name="T91" fmla="*/ 155 h 161"/>
                <a:gd name="T92" fmla="*/ 7 w 29"/>
                <a:gd name="T93" fmla="*/ 149 h 161"/>
                <a:gd name="T94" fmla="*/ 5 w 29"/>
                <a:gd name="T95" fmla="*/ 139 h 161"/>
                <a:gd name="T96" fmla="*/ 3 w 29"/>
                <a:gd name="T97" fmla="*/ 105 h 161"/>
                <a:gd name="T98" fmla="*/ 1 w 29"/>
                <a:gd name="T99" fmla="*/ 55 h 161"/>
                <a:gd name="T100" fmla="*/ 0 w 29"/>
                <a:gd name="T101" fmla="*/ 18 h 161"/>
                <a:gd name="T102" fmla="*/ 0 w 29"/>
                <a:gd name="T103" fmla="*/ 3 h 161"/>
                <a:gd name="T104" fmla="*/ 0 w 29"/>
                <a:gd name="T105" fmla="*/ 1 h 161"/>
                <a:gd name="T106" fmla="*/ 3 w 29"/>
                <a:gd name="T10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161">
                  <a:moveTo>
                    <a:pt x="3" y="3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4" y="33"/>
                  </a:lnTo>
                  <a:lnTo>
                    <a:pt x="4" y="54"/>
                  </a:lnTo>
                  <a:lnTo>
                    <a:pt x="5" y="77"/>
                  </a:lnTo>
                  <a:lnTo>
                    <a:pt x="7" y="105"/>
                  </a:lnTo>
                  <a:lnTo>
                    <a:pt x="8" y="128"/>
                  </a:lnTo>
                  <a:lnTo>
                    <a:pt x="8" y="139"/>
                  </a:lnTo>
                  <a:lnTo>
                    <a:pt x="9" y="147"/>
                  </a:lnTo>
                  <a:lnTo>
                    <a:pt x="9" y="149"/>
                  </a:lnTo>
                  <a:lnTo>
                    <a:pt x="9" y="152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4" y="156"/>
                  </a:lnTo>
                  <a:lnTo>
                    <a:pt x="18" y="157"/>
                  </a:lnTo>
                  <a:lnTo>
                    <a:pt x="22" y="157"/>
                  </a:lnTo>
                  <a:lnTo>
                    <a:pt x="25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4" y="157"/>
                  </a:lnTo>
                  <a:lnTo>
                    <a:pt x="21" y="157"/>
                  </a:lnTo>
                  <a:lnTo>
                    <a:pt x="17" y="156"/>
                  </a:lnTo>
                  <a:lnTo>
                    <a:pt x="14" y="156"/>
                  </a:lnTo>
                  <a:lnTo>
                    <a:pt x="11" y="15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2"/>
                  </a:lnTo>
                  <a:lnTo>
                    <a:pt x="9" y="148"/>
                  </a:lnTo>
                  <a:lnTo>
                    <a:pt x="9" y="144"/>
                  </a:lnTo>
                  <a:lnTo>
                    <a:pt x="9" y="136"/>
                  </a:lnTo>
                  <a:lnTo>
                    <a:pt x="8" y="127"/>
                  </a:lnTo>
                  <a:lnTo>
                    <a:pt x="7" y="106"/>
                  </a:lnTo>
                  <a:lnTo>
                    <a:pt x="5" y="84"/>
                  </a:lnTo>
                  <a:lnTo>
                    <a:pt x="5" y="62"/>
                  </a:lnTo>
                  <a:lnTo>
                    <a:pt x="4" y="39"/>
                  </a:lnTo>
                  <a:lnTo>
                    <a:pt x="4" y="21"/>
                  </a:lnTo>
                  <a:lnTo>
                    <a:pt x="4" y="9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8"/>
                  </a:lnTo>
                  <a:lnTo>
                    <a:pt x="7" y="20"/>
                  </a:lnTo>
                  <a:lnTo>
                    <a:pt x="8" y="38"/>
                  </a:lnTo>
                  <a:lnTo>
                    <a:pt x="8" y="60"/>
                  </a:lnTo>
                  <a:lnTo>
                    <a:pt x="9" y="83"/>
                  </a:lnTo>
                  <a:lnTo>
                    <a:pt x="11" y="106"/>
                  </a:lnTo>
                  <a:lnTo>
                    <a:pt x="11" y="127"/>
                  </a:lnTo>
                  <a:lnTo>
                    <a:pt x="12" y="136"/>
                  </a:lnTo>
                  <a:lnTo>
                    <a:pt x="12" y="144"/>
                  </a:lnTo>
                  <a:lnTo>
                    <a:pt x="13" y="148"/>
                  </a:lnTo>
                  <a:lnTo>
                    <a:pt x="13" y="151"/>
                  </a:lnTo>
                  <a:lnTo>
                    <a:pt x="13" y="152"/>
                  </a:lnTo>
                  <a:lnTo>
                    <a:pt x="16" y="153"/>
                  </a:lnTo>
                  <a:lnTo>
                    <a:pt x="18" y="153"/>
                  </a:lnTo>
                  <a:lnTo>
                    <a:pt x="21" y="153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28" y="155"/>
                  </a:lnTo>
                  <a:lnTo>
                    <a:pt x="29" y="156"/>
                  </a:lnTo>
                  <a:lnTo>
                    <a:pt x="29" y="157"/>
                  </a:lnTo>
                  <a:lnTo>
                    <a:pt x="29" y="157"/>
                  </a:lnTo>
                  <a:lnTo>
                    <a:pt x="29" y="158"/>
                  </a:lnTo>
                  <a:lnTo>
                    <a:pt x="28" y="160"/>
                  </a:lnTo>
                  <a:lnTo>
                    <a:pt x="26" y="161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22" y="161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2" y="158"/>
                  </a:lnTo>
                  <a:lnTo>
                    <a:pt x="8" y="157"/>
                  </a:lnTo>
                  <a:lnTo>
                    <a:pt x="9" y="156"/>
                  </a:lnTo>
                  <a:lnTo>
                    <a:pt x="8" y="156"/>
                  </a:lnTo>
                  <a:lnTo>
                    <a:pt x="7" y="155"/>
                  </a:lnTo>
                  <a:lnTo>
                    <a:pt x="7" y="152"/>
                  </a:lnTo>
                  <a:lnTo>
                    <a:pt x="7" y="149"/>
                  </a:lnTo>
                  <a:lnTo>
                    <a:pt x="5" y="147"/>
                  </a:lnTo>
                  <a:lnTo>
                    <a:pt x="5" y="139"/>
                  </a:lnTo>
                  <a:lnTo>
                    <a:pt x="4" y="128"/>
                  </a:lnTo>
                  <a:lnTo>
                    <a:pt x="3" y="105"/>
                  </a:lnTo>
                  <a:lnTo>
                    <a:pt x="1" y="77"/>
                  </a:lnTo>
                  <a:lnTo>
                    <a:pt x="1" y="55"/>
                  </a:lnTo>
                  <a:lnTo>
                    <a:pt x="0" y="35"/>
                  </a:lnTo>
                  <a:lnTo>
                    <a:pt x="0" y="18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5" name="组合 47"/>
          <p:cNvGrpSpPr/>
          <p:nvPr/>
        </p:nvGrpSpPr>
        <p:grpSpPr>
          <a:xfrm>
            <a:off x="813861" y="614228"/>
            <a:ext cx="1135698" cy="1870191"/>
            <a:chOff x="6202534" y="114992"/>
            <a:chExt cx="1734828" cy="2855917"/>
          </a:xfrm>
        </p:grpSpPr>
        <p:sp>
          <p:nvSpPr>
            <p:cNvPr id="49" name="任意多边形 48"/>
            <p:cNvSpPr/>
            <p:nvPr/>
          </p:nvSpPr>
          <p:spPr>
            <a:xfrm>
              <a:off x="7049356" y="1357744"/>
              <a:ext cx="888006" cy="1613165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-1" fmla="*/ 3882319 w 3882319"/>
                <a:gd name="connsiteY0-2" fmla="*/ 2726966 h 2726966"/>
                <a:gd name="connsiteX1-3" fmla="*/ 124809 w 3882319"/>
                <a:gd name="connsiteY1-4" fmla="*/ 2438400 h 2726966"/>
                <a:gd name="connsiteX2-5" fmla="*/ 872954 w 3882319"/>
                <a:gd name="connsiteY2-6" fmla="*/ 1034473 h 2726966"/>
                <a:gd name="connsiteX3-7" fmla="*/ 623572 w 3882319"/>
                <a:gd name="connsiteY3-8" fmla="*/ 0 h 2726966"/>
                <a:gd name="connsiteX0-9" fmla="*/ 3258746 w 3258746"/>
                <a:gd name="connsiteY0-10" fmla="*/ 2726966 h 2726966"/>
                <a:gd name="connsiteX1-11" fmla="*/ 1010158 w 3258746"/>
                <a:gd name="connsiteY1-12" fmla="*/ 2260541 h 2726966"/>
                <a:gd name="connsiteX2-13" fmla="*/ 249381 w 3258746"/>
                <a:gd name="connsiteY2-14" fmla="*/ 1034473 h 2726966"/>
                <a:gd name="connsiteX3-15" fmla="*/ -1 w 3258746"/>
                <a:gd name="connsiteY3-16" fmla="*/ 0 h 2726966"/>
                <a:gd name="connsiteX0-17" fmla="*/ 2844533 w 2844533"/>
                <a:gd name="connsiteY0-18" fmla="*/ 2823980 h 2823980"/>
                <a:gd name="connsiteX1-19" fmla="*/ 1010158 w 2844533"/>
                <a:gd name="connsiteY1-20" fmla="*/ 2260541 h 2823980"/>
                <a:gd name="connsiteX2-21" fmla="*/ 249381 w 2844533"/>
                <a:gd name="connsiteY2-22" fmla="*/ 1034473 h 2823980"/>
                <a:gd name="connsiteX3-23" fmla="*/ -1 w 2844533"/>
                <a:gd name="connsiteY3-24" fmla="*/ 0 h 2823980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bright="9000" contrast="2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500" dirty="0">
                  <a:latin typeface="微软雅黑" pitchFamily="34" charset="-122"/>
                  <a:ea typeface="微软雅黑" pitchFamily="34" charset="-122"/>
                </a:rPr>
                <a:t>目</a:t>
              </a:r>
            </a:p>
          </p:txBody>
        </p:sp>
      </p:grpSp>
      <p:grpSp>
        <p:nvGrpSpPr>
          <p:cNvPr id="48" name="组合 51"/>
          <p:cNvGrpSpPr/>
          <p:nvPr/>
        </p:nvGrpSpPr>
        <p:grpSpPr>
          <a:xfrm rot="1181140">
            <a:off x="1549504" y="404459"/>
            <a:ext cx="898655" cy="2077432"/>
            <a:chOff x="6202534" y="114992"/>
            <a:chExt cx="1372734" cy="3172388"/>
          </a:xfrm>
        </p:grpSpPr>
        <p:sp>
          <p:nvSpPr>
            <p:cNvPr id="53" name="任意多边形 52"/>
            <p:cNvSpPr/>
            <p:nvPr/>
          </p:nvSpPr>
          <p:spPr>
            <a:xfrm>
              <a:off x="6932994" y="1357746"/>
              <a:ext cx="437154" cy="1929634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-1" fmla="*/ 3882319 w 3882319"/>
                <a:gd name="connsiteY0-2" fmla="*/ 2726966 h 2726966"/>
                <a:gd name="connsiteX1-3" fmla="*/ 124809 w 3882319"/>
                <a:gd name="connsiteY1-4" fmla="*/ 2438400 h 2726966"/>
                <a:gd name="connsiteX2-5" fmla="*/ 872954 w 3882319"/>
                <a:gd name="connsiteY2-6" fmla="*/ 1034473 h 2726966"/>
                <a:gd name="connsiteX3-7" fmla="*/ 623572 w 3882319"/>
                <a:gd name="connsiteY3-8" fmla="*/ 0 h 2726966"/>
                <a:gd name="connsiteX0-9" fmla="*/ 3258746 w 3258746"/>
                <a:gd name="connsiteY0-10" fmla="*/ 2726966 h 2726966"/>
                <a:gd name="connsiteX1-11" fmla="*/ 1010158 w 3258746"/>
                <a:gd name="connsiteY1-12" fmla="*/ 2260541 h 2726966"/>
                <a:gd name="connsiteX2-13" fmla="*/ 249381 w 3258746"/>
                <a:gd name="connsiteY2-14" fmla="*/ 1034473 h 2726966"/>
                <a:gd name="connsiteX3-15" fmla="*/ -1 w 3258746"/>
                <a:gd name="connsiteY3-16" fmla="*/ 0 h 2726966"/>
                <a:gd name="connsiteX0-17" fmla="*/ 2844533 w 2844533"/>
                <a:gd name="connsiteY0-18" fmla="*/ 2823980 h 2823980"/>
                <a:gd name="connsiteX1-19" fmla="*/ 1010158 w 2844533"/>
                <a:gd name="connsiteY1-20" fmla="*/ 2260541 h 2823980"/>
                <a:gd name="connsiteX2-21" fmla="*/ 249381 w 2844533"/>
                <a:gd name="connsiteY2-22" fmla="*/ 1034473 h 2823980"/>
                <a:gd name="connsiteX3-23" fmla="*/ -1 w 2844533"/>
                <a:gd name="connsiteY3-24" fmla="*/ 0 h 2823980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3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14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500" dirty="0">
                  <a:latin typeface="微软雅黑" pitchFamily="34" charset="-122"/>
                  <a:ea typeface="微软雅黑" pitchFamily="34" charset="-122"/>
                </a:rPr>
                <a:t>录</a:t>
              </a:r>
            </a:p>
          </p:txBody>
        </p:sp>
      </p:grpSp>
      <p:sp>
        <p:nvSpPr>
          <p:cNvPr id="57" name="文本框 80"/>
          <p:cNvSpPr txBox="1"/>
          <p:nvPr/>
        </p:nvSpPr>
        <p:spPr>
          <a:xfrm>
            <a:off x="4463988" y="1816460"/>
            <a:ext cx="198022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最短路的应用</a:t>
            </a:r>
          </a:p>
        </p:txBody>
      </p:sp>
      <p:sp>
        <p:nvSpPr>
          <p:cNvPr id="58" name="文本框 81"/>
          <p:cNvSpPr txBox="1"/>
          <p:nvPr/>
        </p:nvSpPr>
        <p:spPr>
          <a:xfrm>
            <a:off x="4473359" y="2474041"/>
            <a:ext cx="198596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方正静蕾简体" panose="02000000000000000000" pitchFamily="2" charset="-122"/>
              </a:rPr>
              <a:t>图的储存</a:t>
            </a:r>
          </a:p>
        </p:txBody>
      </p:sp>
      <p:sp>
        <p:nvSpPr>
          <p:cNvPr id="59" name="文本框 82"/>
          <p:cNvSpPr txBox="1"/>
          <p:nvPr/>
        </p:nvSpPr>
        <p:spPr>
          <a:xfrm>
            <a:off x="4438928" y="3191625"/>
            <a:ext cx="1980220" cy="3556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算法讲解</a:t>
            </a:r>
          </a:p>
        </p:txBody>
      </p:sp>
      <p:sp>
        <p:nvSpPr>
          <p:cNvPr id="60" name="文本框 83"/>
          <p:cNvSpPr txBox="1"/>
          <p:nvPr/>
        </p:nvSpPr>
        <p:spPr>
          <a:xfrm>
            <a:off x="4464004" y="3868619"/>
            <a:ext cx="1985966" cy="3556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题目推荐</a:t>
            </a:r>
          </a:p>
        </p:txBody>
      </p:sp>
      <p:sp>
        <p:nvSpPr>
          <p:cNvPr id="61" name="Freeform 5"/>
          <p:cNvSpPr/>
          <p:nvPr/>
        </p:nvSpPr>
        <p:spPr bwMode="auto">
          <a:xfrm>
            <a:off x="4102799" y="2188736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2" name="Freeform 5"/>
          <p:cNvSpPr/>
          <p:nvPr/>
        </p:nvSpPr>
        <p:spPr bwMode="auto">
          <a:xfrm>
            <a:off x="4088042" y="2899835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3" name="Freeform 5"/>
          <p:cNvSpPr/>
          <p:nvPr/>
        </p:nvSpPr>
        <p:spPr bwMode="auto">
          <a:xfrm>
            <a:off x="4088042" y="3606944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4" name="Freeform 5"/>
          <p:cNvSpPr/>
          <p:nvPr/>
        </p:nvSpPr>
        <p:spPr bwMode="auto">
          <a:xfrm>
            <a:off x="4062982" y="4281398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5" name="文本框 104"/>
          <p:cNvSpPr txBox="1"/>
          <p:nvPr/>
        </p:nvSpPr>
        <p:spPr>
          <a:xfrm>
            <a:off x="3733013" y="1773922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文本框 105"/>
          <p:cNvSpPr txBox="1"/>
          <p:nvPr/>
        </p:nvSpPr>
        <p:spPr>
          <a:xfrm>
            <a:off x="3733013" y="245799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106"/>
          <p:cNvSpPr txBox="1"/>
          <p:nvPr/>
        </p:nvSpPr>
        <p:spPr>
          <a:xfrm>
            <a:off x="3733013" y="3191400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框 107"/>
          <p:cNvSpPr txBox="1"/>
          <p:nvPr/>
        </p:nvSpPr>
        <p:spPr>
          <a:xfrm>
            <a:off x="3733013" y="386868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2"/>
          <p:cNvGrpSpPr/>
          <p:nvPr/>
        </p:nvGrpSpPr>
        <p:grpSpPr>
          <a:xfrm>
            <a:off x="1283426" y="728703"/>
            <a:ext cx="2432005" cy="3687682"/>
            <a:chOff x="7448550" y="2122488"/>
            <a:chExt cx="901700" cy="1366838"/>
          </a:xfrm>
          <a:solidFill>
            <a:schemeClr val="accent2"/>
          </a:solidFill>
        </p:grpSpPr>
        <p:sp>
          <p:nvSpPr>
            <p:cNvPr id="2" name="Freeform 92"/>
            <p:cNvSpPr/>
            <p:nvPr/>
          </p:nvSpPr>
          <p:spPr bwMode="auto">
            <a:xfrm>
              <a:off x="7461250" y="3382963"/>
              <a:ext cx="317500" cy="106363"/>
            </a:xfrm>
            <a:custGeom>
              <a:avLst/>
              <a:gdLst>
                <a:gd name="T0" fmla="*/ 99 w 200"/>
                <a:gd name="T1" fmla="*/ 0 h 67"/>
                <a:gd name="T2" fmla="*/ 127 w 200"/>
                <a:gd name="T3" fmla="*/ 2 h 67"/>
                <a:gd name="T4" fmla="*/ 150 w 200"/>
                <a:gd name="T5" fmla="*/ 5 h 67"/>
                <a:gd name="T6" fmla="*/ 170 w 200"/>
                <a:gd name="T7" fmla="*/ 11 h 67"/>
                <a:gd name="T8" fmla="*/ 186 w 200"/>
                <a:gd name="T9" fmla="*/ 17 h 67"/>
                <a:gd name="T10" fmla="*/ 196 w 200"/>
                <a:gd name="T11" fmla="*/ 25 h 67"/>
                <a:gd name="T12" fmla="*/ 200 w 200"/>
                <a:gd name="T13" fmla="*/ 34 h 67"/>
                <a:gd name="T14" fmla="*/ 196 w 200"/>
                <a:gd name="T15" fmla="*/ 42 h 67"/>
                <a:gd name="T16" fmla="*/ 186 w 200"/>
                <a:gd name="T17" fmla="*/ 50 h 67"/>
                <a:gd name="T18" fmla="*/ 170 w 200"/>
                <a:gd name="T19" fmla="*/ 56 h 67"/>
                <a:gd name="T20" fmla="*/ 150 w 200"/>
                <a:gd name="T21" fmla="*/ 62 h 67"/>
                <a:gd name="T22" fmla="*/ 127 w 200"/>
                <a:gd name="T23" fmla="*/ 66 h 67"/>
                <a:gd name="T24" fmla="*/ 99 w 200"/>
                <a:gd name="T25" fmla="*/ 67 h 67"/>
                <a:gd name="T26" fmla="*/ 73 w 200"/>
                <a:gd name="T27" fmla="*/ 66 h 67"/>
                <a:gd name="T28" fmla="*/ 50 w 200"/>
                <a:gd name="T29" fmla="*/ 62 h 67"/>
                <a:gd name="T30" fmla="*/ 30 w 200"/>
                <a:gd name="T31" fmla="*/ 56 h 67"/>
                <a:gd name="T32" fmla="*/ 14 w 200"/>
                <a:gd name="T33" fmla="*/ 50 h 67"/>
                <a:gd name="T34" fmla="*/ 4 w 200"/>
                <a:gd name="T35" fmla="*/ 42 h 67"/>
                <a:gd name="T36" fmla="*/ 0 w 200"/>
                <a:gd name="T37" fmla="*/ 34 h 67"/>
                <a:gd name="T38" fmla="*/ 4 w 200"/>
                <a:gd name="T39" fmla="*/ 25 h 67"/>
                <a:gd name="T40" fmla="*/ 14 w 200"/>
                <a:gd name="T41" fmla="*/ 17 h 67"/>
                <a:gd name="T42" fmla="*/ 30 w 200"/>
                <a:gd name="T43" fmla="*/ 11 h 67"/>
                <a:gd name="T44" fmla="*/ 50 w 200"/>
                <a:gd name="T45" fmla="*/ 5 h 67"/>
                <a:gd name="T46" fmla="*/ 73 w 200"/>
                <a:gd name="T47" fmla="*/ 2 h 67"/>
                <a:gd name="T48" fmla="*/ 99 w 200"/>
                <a:gd name="T4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0" h="67">
                  <a:moveTo>
                    <a:pt x="99" y="0"/>
                  </a:moveTo>
                  <a:lnTo>
                    <a:pt x="127" y="2"/>
                  </a:lnTo>
                  <a:lnTo>
                    <a:pt x="150" y="5"/>
                  </a:lnTo>
                  <a:lnTo>
                    <a:pt x="170" y="11"/>
                  </a:lnTo>
                  <a:lnTo>
                    <a:pt x="186" y="17"/>
                  </a:lnTo>
                  <a:lnTo>
                    <a:pt x="196" y="25"/>
                  </a:lnTo>
                  <a:lnTo>
                    <a:pt x="200" y="34"/>
                  </a:lnTo>
                  <a:lnTo>
                    <a:pt x="196" y="42"/>
                  </a:lnTo>
                  <a:lnTo>
                    <a:pt x="186" y="50"/>
                  </a:lnTo>
                  <a:lnTo>
                    <a:pt x="170" y="56"/>
                  </a:lnTo>
                  <a:lnTo>
                    <a:pt x="150" y="62"/>
                  </a:lnTo>
                  <a:lnTo>
                    <a:pt x="127" y="66"/>
                  </a:lnTo>
                  <a:lnTo>
                    <a:pt x="99" y="67"/>
                  </a:lnTo>
                  <a:lnTo>
                    <a:pt x="73" y="66"/>
                  </a:lnTo>
                  <a:lnTo>
                    <a:pt x="50" y="62"/>
                  </a:lnTo>
                  <a:lnTo>
                    <a:pt x="30" y="56"/>
                  </a:lnTo>
                  <a:lnTo>
                    <a:pt x="14" y="50"/>
                  </a:lnTo>
                  <a:lnTo>
                    <a:pt x="4" y="42"/>
                  </a:lnTo>
                  <a:lnTo>
                    <a:pt x="0" y="34"/>
                  </a:lnTo>
                  <a:lnTo>
                    <a:pt x="4" y="25"/>
                  </a:lnTo>
                  <a:lnTo>
                    <a:pt x="14" y="17"/>
                  </a:lnTo>
                  <a:lnTo>
                    <a:pt x="30" y="11"/>
                  </a:lnTo>
                  <a:lnTo>
                    <a:pt x="50" y="5"/>
                  </a:lnTo>
                  <a:lnTo>
                    <a:pt x="73" y="2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01"/>
            <p:cNvSpPr>
              <a:spLocks noEditPoints="1"/>
            </p:cNvSpPr>
            <p:nvPr/>
          </p:nvSpPr>
          <p:spPr bwMode="auto">
            <a:xfrm>
              <a:off x="7564438" y="2595563"/>
              <a:ext cx="26988" cy="26988"/>
            </a:xfrm>
            <a:custGeom>
              <a:avLst/>
              <a:gdLst>
                <a:gd name="T0" fmla="*/ 9 w 17"/>
                <a:gd name="T1" fmla="*/ 9 h 17"/>
                <a:gd name="T2" fmla="*/ 9 w 17"/>
                <a:gd name="T3" fmla="*/ 9 h 17"/>
                <a:gd name="T4" fmla="*/ 11 w 17"/>
                <a:gd name="T5" fmla="*/ 9 h 17"/>
                <a:gd name="T6" fmla="*/ 9 w 17"/>
                <a:gd name="T7" fmla="*/ 9 h 17"/>
                <a:gd name="T8" fmla="*/ 9 w 17"/>
                <a:gd name="T9" fmla="*/ 0 h 17"/>
                <a:gd name="T10" fmla="*/ 12 w 17"/>
                <a:gd name="T11" fmla="*/ 1 h 17"/>
                <a:gd name="T12" fmla="*/ 15 w 17"/>
                <a:gd name="T13" fmla="*/ 3 h 17"/>
                <a:gd name="T14" fmla="*/ 17 w 17"/>
                <a:gd name="T15" fmla="*/ 5 h 17"/>
                <a:gd name="T16" fmla="*/ 17 w 17"/>
                <a:gd name="T17" fmla="*/ 9 h 17"/>
                <a:gd name="T18" fmla="*/ 17 w 17"/>
                <a:gd name="T19" fmla="*/ 12 h 17"/>
                <a:gd name="T20" fmla="*/ 15 w 17"/>
                <a:gd name="T21" fmla="*/ 14 h 17"/>
                <a:gd name="T22" fmla="*/ 12 w 17"/>
                <a:gd name="T23" fmla="*/ 17 h 17"/>
                <a:gd name="T24" fmla="*/ 9 w 17"/>
                <a:gd name="T25" fmla="*/ 17 h 17"/>
                <a:gd name="T26" fmla="*/ 5 w 17"/>
                <a:gd name="T27" fmla="*/ 17 h 17"/>
                <a:gd name="T28" fmla="*/ 3 w 17"/>
                <a:gd name="T29" fmla="*/ 14 h 17"/>
                <a:gd name="T30" fmla="*/ 2 w 17"/>
                <a:gd name="T31" fmla="*/ 12 h 17"/>
                <a:gd name="T32" fmla="*/ 0 w 17"/>
                <a:gd name="T33" fmla="*/ 9 h 17"/>
                <a:gd name="T34" fmla="*/ 2 w 17"/>
                <a:gd name="T35" fmla="*/ 5 h 17"/>
                <a:gd name="T36" fmla="*/ 3 w 17"/>
                <a:gd name="T37" fmla="*/ 3 h 17"/>
                <a:gd name="T38" fmla="*/ 5 w 17"/>
                <a:gd name="T39" fmla="*/ 1 h 17"/>
                <a:gd name="T40" fmla="*/ 9 w 17"/>
                <a:gd name="T4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7">
                  <a:moveTo>
                    <a:pt x="9" y="9"/>
                  </a:moveTo>
                  <a:lnTo>
                    <a:pt x="9" y="9"/>
                  </a:lnTo>
                  <a:lnTo>
                    <a:pt x="11" y="9"/>
                  </a:lnTo>
                  <a:lnTo>
                    <a:pt x="9" y="9"/>
                  </a:lnTo>
                  <a:close/>
                  <a:moveTo>
                    <a:pt x="9" y="0"/>
                  </a:moveTo>
                  <a:lnTo>
                    <a:pt x="12" y="1"/>
                  </a:lnTo>
                  <a:lnTo>
                    <a:pt x="15" y="3"/>
                  </a:lnTo>
                  <a:lnTo>
                    <a:pt x="17" y="5"/>
                  </a:lnTo>
                  <a:lnTo>
                    <a:pt x="17" y="9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2" y="17"/>
                  </a:lnTo>
                  <a:lnTo>
                    <a:pt x="9" y="17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02"/>
            <p:cNvSpPr/>
            <p:nvPr/>
          </p:nvSpPr>
          <p:spPr bwMode="auto">
            <a:xfrm>
              <a:off x="7662863" y="2587625"/>
              <a:ext cx="28575" cy="26988"/>
            </a:xfrm>
            <a:custGeom>
              <a:avLst/>
              <a:gdLst>
                <a:gd name="T0" fmla="*/ 9 w 18"/>
                <a:gd name="T1" fmla="*/ 0 h 17"/>
                <a:gd name="T2" fmla="*/ 12 w 18"/>
                <a:gd name="T3" fmla="*/ 0 h 17"/>
                <a:gd name="T4" fmla="*/ 16 w 18"/>
                <a:gd name="T5" fmla="*/ 1 h 17"/>
                <a:gd name="T6" fmla="*/ 17 w 18"/>
                <a:gd name="T7" fmla="*/ 5 h 17"/>
                <a:gd name="T8" fmla="*/ 18 w 18"/>
                <a:gd name="T9" fmla="*/ 8 h 17"/>
                <a:gd name="T10" fmla="*/ 17 w 18"/>
                <a:gd name="T11" fmla="*/ 12 h 17"/>
                <a:gd name="T12" fmla="*/ 16 w 18"/>
                <a:gd name="T13" fmla="*/ 14 h 17"/>
                <a:gd name="T14" fmla="*/ 12 w 18"/>
                <a:gd name="T15" fmla="*/ 16 h 17"/>
                <a:gd name="T16" fmla="*/ 9 w 18"/>
                <a:gd name="T17" fmla="*/ 17 h 17"/>
                <a:gd name="T18" fmla="*/ 5 w 18"/>
                <a:gd name="T19" fmla="*/ 16 h 17"/>
                <a:gd name="T20" fmla="*/ 2 w 18"/>
                <a:gd name="T21" fmla="*/ 14 h 17"/>
                <a:gd name="T22" fmla="*/ 1 w 18"/>
                <a:gd name="T23" fmla="*/ 12 h 17"/>
                <a:gd name="T24" fmla="*/ 0 w 18"/>
                <a:gd name="T25" fmla="*/ 8 h 17"/>
                <a:gd name="T26" fmla="*/ 1 w 18"/>
                <a:gd name="T27" fmla="*/ 5 h 17"/>
                <a:gd name="T28" fmla="*/ 2 w 18"/>
                <a:gd name="T29" fmla="*/ 1 h 17"/>
                <a:gd name="T30" fmla="*/ 5 w 18"/>
                <a:gd name="T31" fmla="*/ 0 h 17"/>
                <a:gd name="T32" fmla="*/ 9 w 18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7">
                  <a:moveTo>
                    <a:pt x="9" y="0"/>
                  </a:moveTo>
                  <a:lnTo>
                    <a:pt x="12" y="0"/>
                  </a:lnTo>
                  <a:lnTo>
                    <a:pt x="16" y="1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7" y="12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9" y="17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40"/>
            <p:cNvSpPr>
              <a:spLocks noEditPoints="1"/>
            </p:cNvSpPr>
            <p:nvPr/>
          </p:nvSpPr>
          <p:spPr bwMode="auto">
            <a:xfrm>
              <a:off x="7497763" y="2778125"/>
              <a:ext cx="246063" cy="323850"/>
            </a:xfrm>
            <a:custGeom>
              <a:avLst/>
              <a:gdLst>
                <a:gd name="T0" fmla="*/ 76 w 155"/>
                <a:gd name="T1" fmla="*/ 12 h 204"/>
                <a:gd name="T2" fmla="*/ 45 w 155"/>
                <a:gd name="T3" fmla="*/ 24 h 204"/>
                <a:gd name="T4" fmla="*/ 27 w 155"/>
                <a:gd name="T5" fmla="*/ 37 h 204"/>
                <a:gd name="T6" fmla="*/ 23 w 155"/>
                <a:gd name="T7" fmla="*/ 42 h 204"/>
                <a:gd name="T8" fmla="*/ 19 w 155"/>
                <a:gd name="T9" fmla="*/ 51 h 204"/>
                <a:gd name="T10" fmla="*/ 11 w 155"/>
                <a:gd name="T11" fmla="*/ 91 h 204"/>
                <a:gd name="T12" fmla="*/ 24 w 155"/>
                <a:gd name="T13" fmla="*/ 134 h 204"/>
                <a:gd name="T14" fmla="*/ 25 w 155"/>
                <a:gd name="T15" fmla="*/ 136 h 204"/>
                <a:gd name="T16" fmla="*/ 25 w 155"/>
                <a:gd name="T17" fmla="*/ 139 h 204"/>
                <a:gd name="T18" fmla="*/ 28 w 155"/>
                <a:gd name="T19" fmla="*/ 146 h 204"/>
                <a:gd name="T20" fmla="*/ 36 w 155"/>
                <a:gd name="T21" fmla="*/ 167 h 204"/>
                <a:gd name="T22" fmla="*/ 51 w 155"/>
                <a:gd name="T23" fmla="*/ 186 h 204"/>
                <a:gd name="T24" fmla="*/ 71 w 155"/>
                <a:gd name="T25" fmla="*/ 195 h 204"/>
                <a:gd name="T26" fmla="*/ 92 w 155"/>
                <a:gd name="T27" fmla="*/ 189 h 204"/>
                <a:gd name="T28" fmla="*/ 104 w 155"/>
                <a:gd name="T29" fmla="*/ 181 h 204"/>
                <a:gd name="T30" fmla="*/ 108 w 155"/>
                <a:gd name="T31" fmla="*/ 177 h 204"/>
                <a:gd name="T32" fmla="*/ 114 w 155"/>
                <a:gd name="T33" fmla="*/ 169 h 204"/>
                <a:gd name="T34" fmla="*/ 125 w 155"/>
                <a:gd name="T35" fmla="*/ 153 h 204"/>
                <a:gd name="T36" fmla="*/ 142 w 155"/>
                <a:gd name="T37" fmla="*/ 110 h 204"/>
                <a:gd name="T38" fmla="*/ 144 w 155"/>
                <a:gd name="T39" fmla="*/ 70 h 204"/>
                <a:gd name="T40" fmla="*/ 142 w 155"/>
                <a:gd name="T41" fmla="*/ 54 h 204"/>
                <a:gd name="T42" fmla="*/ 140 w 155"/>
                <a:gd name="T43" fmla="*/ 50 h 204"/>
                <a:gd name="T44" fmla="*/ 137 w 155"/>
                <a:gd name="T45" fmla="*/ 43 h 204"/>
                <a:gd name="T46" fmla="*/ 130 w 155"/>
                <a:gd name="T47" fmla="*/ 32 h 204"/>
                <a:gd name="T48" fmla="*/ 114 w 155"/>
                <a:gd name="T49" fmla="*/ 17 h 204"/>
                <a:gd name="T50" fmla="*/ 89 w 155"/>
                <a:gd name="T51" fmla="*/ 11 h 204"/>
                <a:gd name="T52" fmla="*/ 105 w 155"/>
                <a:gd name="T53" fmla="*/ 3 h 204"/>
                <a:gd name="T54" fmla="*/ 130 w 155"/>
                <a:gd name="T55" fmla="*/ 17 h 204"/>
                <a:gd name="T56" fmla="*/ 146 w 155"/>
                <a:gd name="T57" fmla="*/ 38 h 204"/>
                <a:gd name="T58" fmla="*/ 151 w 155"/>
                <a:gd name="T59" fmla="*/ 51 h 204"/>
                <a:gd name="T60" fmla="*/ 151 w 155"/>
                <a:gd name="T61" fmla="*/ 53 h 204"/>
                <a:gd name="T62" fmla="*/ 155 w 155"/>
                <a:gd name="T63" fmla="*/ 84 h 204"/>
                <a:gd name="T64" fmla="*/ 146 w 155"/>
                <a:gd name="T65" fmla="*/ 131 h 204"/>
                <a:gd name="T66" fmla="*/ 127 w 155"/>
                <a:gd name="T67" fmla="*/ 167 h 204"/>
                <a:gd name="T68" fmla="*/ 113 w 155"/>
                <a:gd name="T69" fmla="*/ 186 h 204"/>
                <a:gd name="T70" fmla="*/ 96 w 155"/>
                <a:gd name="T71" fmla="*/ 198 h 204"/>
                <a:gd name="T72" fmla="*/ 71 w 155"/>
                <a:gd name="T73" fmla="*/ 204 h 204"/>
                <a:gd name="T74" fmla="*/ 45 w 155"/>
                <a:gd name="T75" fmla="*/ 194 h 204"/>
                <a:gd name="T76" fmla="*/ 27 w 155"/>
                <a:gd name="T77" fmla="*/ 170 h 204"/>
                <a:gd name="T78" fmla="*/ 17 w 155"/>
                <a:gd name="T79" fmla="*/ 146 h 204"/>
                <a:gd name="T80" fmla="*/ 7 w 155"/>
                <a:gd name="T81" fmla="*/ 123 h 204"/>
                <a:gd name="T82" fmla="*/ 0 w 155"/>
                <a:gd name="T83" fmla="*/ 91 h 204"/>
                <a:gd name="T84" fmla="*/ 6 w 155"/>
                <a:gd name="T85" fmla="*/ 60 h 204"/>
                <a:gd name="T86" fmla="*/ 15 w 155"/>
                <a:gd name="T87" fmla="*/ 38 h 204"/>
                <a:gd name="T88" fmla="*/ 19 w 155"/>
                <a:gd name="T89" fmla="*/ 30 h 204"/>
                <a:gd name="T90" fmla="*/ 20 w 155"/>
                <a:gd name="T91" fmla="*/ 29 h 204"/>
                <a:gd name="T92" fmla="*/ 58 w 155"/>
                <a:gd name="T93" fmla="*/ 7 h 204"/>
                <a:gd name="T94" fmla="*/ 89 w 155"/>
                <a:gd name="T9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5" h="204">
                  <a:moveTo>
                    <a:pt x="89" y="11"/>
                  </a:moveTo>
                  <a:lnTo>
                    <a:pt x="76" y="12"/>
                  </a:lnTo>
                  <a:lnTo>
                    <a:pt x="62" y="16"/>
                  </a:lnTo>
                  <a:lnTo>
                    <a:pt x="45" y="24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5" y="40"/>
                  </a:lnTo>
                  <a:lnTo>
                    <a:pt x="23" y="42"/>
                  </a:lnTo>
                  <a:lnTo>
                    <a:pt x="21" y="47"/>
                  </a:lnTo>
                  <a:lnTo>
                    <a:pt x="19" y="51"/>
                  </a:lnTo>
                  <a:lnTo>
                    <a:pt x="13" y="70"/>
                  </a:lnTo>
                  <a:lnTo>
                    <a:pt x="11" y="91"/>
                  </a:lnTo>
                  <a:lnTo>
                    <a:pt x="13" y="113"/>
                  </a:lnTo>
                  <a:lnTo>
                    <a:pt x="24" y="134"/>
                  </a:lnTo>
                  <a:lnTo>
                    <a:pt x="24" y="135"/>
                  </a:lnTo>
                  <a:lnTo>
                    <a:pt x="25" y="136"/>
                  </a:lnTo>
                  <a:lnTo>
                    <a:pt x="25" y="136"/>
                  </a:lnTo>
                  <a:lnTo>
                    <a:pt x="25" y="139"/>
                  </a:lnTo>
                  <a:lnTo>
                    <a:pt x="27" y="142"/>
                  </a:lnTo>
                  <a:lnTo>
                    <a:pt x="28" y="146"/>
                  </a:lnTo>
                  <a:lnTo>
                    <a:pt x="30" y="155"/>
                  </a:lnTo>
                  <a:lnTo>
                    <a:pt x="36" y="167"/>
                  </a:lnTo>
                  <a:lnTo>
                    <a:pt x="42" y="177"/>
                  </a:lnTo>
                  <a:lnTo>
                    <a:pt x="51" y="186"/>
                  </a:lnTo>
                  <a:lnTo>
                    <a:pt x="61" y="193"/>
                  </a:lnTo>
                  <a:lnTo>
                    <a:pt x="71" y="195"/>
                  </a:lnTo>
                  <a:lnTo>
                    <a:pt x="80" y="194"/>
                  </a:lnTo>
                  <a:lnTo>
                    <a:pt x="92" y="189"/>
                  </a:lnTo>
                  <a:lnTo>
                    <a:pt x="104" y="181"/>
                  </a:lnTo>
                  <a:lnTo>
                    <a:pt x="104" y="181"/>
                  </a:lnTo>
                  <a:lnTo>
                    <a:pt x="105" y="180"/>
                  </a:lnTo>
                  <a:lnTo>
                    <a:pt x="108" y="177"/>
                  </a:lnTo>
                  <a:lnTo>
                    <a:pt x="110" y="174"/>
                  </a:lnTo>
                  <a:lnTo>
                    <a:pt x="114" y="169"/>
                  </a:lnTo>
                  <a:lnTo>
                    <a:pt x="120" y="161"/>
                  </a:lnTo>
                  <a:lnTo>
                    <a:pt x="125" y="153"/>
                  </a:lnTo>
                  <a:lnTo>
                    <a:pt x="134" y="134"/>
                  </a:lnTo>
                  <a:lnTo>
                    <a:pt x="142" y="110"/>
                  </a:lnTo>
                  <a:lnTo>
                    <a:pt x="146" y="84"/>
                  </a:lnTo>
                  <a:lnTo>
                    <a:pt x="144" y="70"/>
                  </a:lnTo>
                  <a:lnTo>
                    <a:pt x="142" y="54"/>
                  </a:lnTo>
                  <a:lnTo>
                    <a:pt x="142" y="54"/>
                  </a:lnTo>
                  <a:lnTo>
                    <a:pt x="142" y="53"/>
                  </a:lnTo>
                  <a:lnTo>
                    <a:pt x="140" y="50"/>
                  </a:lnTo>
                  <a:lnTo>
                    <a:pt x="139" y="47"/>
                  </a:lnTo>
                  <a:lnTo>
                    <a:pt x="137" y="43"/>
                  </a:lnTo>
                  <a:lnTo>
                    <a:pt x="134" y="38"/>
                  </a:lnTo>
                  <a:lnTo>
                    <a:pt x="130" y="32"/>
                  </a:lnTo>
                  <a:lnTo>
                    <a:pt x="123" y="24"/>
                  </a:lnTo>
                  <a:lnTo>
                    <a:pt x="114" y="17"/>
                  </a:lnTo>
                  <a:lnTo>
                    <a:pt x="102" y="12"/>
                  </a:lnTo>
                  <a:lnTo>
                    <a:pt x="89" y="11"/>
                  </a:lnTo>
                  <a:close/>
                  <a:moveTo>
                    <a:pt x="89" y="0"/>
                  </a:moveTo>
                  <a:lnTo>
                    <a:pt x="105" y="3"/>
                  </a:lnTo>
                  <a:lnTo>
                    <a:pt x="120" y="8"/>
                  </a:lnTo>
                  <a:lnTo>
                    <a:pt x="130" y="17"/>
                  </a:lnTo>
                  <a:lnTo>
                    <a:pt x="138" y="26"/>
                  </a:lnTo>
                  <a:lnTo>
                    <a:pt x="146" y="38"/>
                  </a:lnTo>
                  <a:lnTo>
                    <a:pt x="150" y="47"/>
                  </a:lnTo>
                  <a:lnTo>
                    <a:pt x="151" y="51"/>
                  </a:lnTo>
                  <a:lnTo>
                    <a:pt x="147" y="53"/>
                  </a:lnTo>
                  <a:lnTo>
                    <a:pt x="151" y="53"/>
                  </a:lnTo>
                  <a:lnTo>
                    <a:pt x="155" y="68"/>
                  </a:lnTo>
                  <a:lnTo>
                    <a:pt x="155" y="84"/>
                  </a:lnTo>
                  <a:lnTo>
                    <a:pt x="152" y="109"/>
                  </a:lnTo>
                  <a:lnTo>
                    <a:pt x="146" y="131"/>
                  </a:lnTo>
                  <a:lnTo>
                    <a:pt x="138" y="151"/>
                  </a:lnTo>
                  <a:lnTo>
                    <a:pt x="127" y="167"/>
                  </a:lnTo>
                  <a:lnTo>
                    <a:pt x="120" y="178"/>
                  </a:lnTo>
                  <a:lnTo>
                    <a:pt x="113" y="186"/>
                  </a:lnTo>
                  <a:lnTo>
                    <a:pt x="110" y="189"/>
                  </a:lnTo>
                  <a:lnTo>
                    <a:pt x="96" y="198"/>
                  </a:lnTo>
                  <a:lnTo>
                    <a:pt x="84" y="203"/>
                  </a:lnTo>
                  <a:lnTo>
                    <a:pt x="71" y="204"/>
                  </a:lnTo>
                  <a:lnTo>
                    <a:pt x="57" y="202"/>
                  </a:lnTo>
                  <a:lnTo>
                    <a:pt x="45" y="194"/>
                  </a:lnTo>
                  <a:lnTo>
                    <a:pt x="34" y="184"/>
                  </a:lnTo>
                  <a:lnTo>
                    <a:pt x="27" y="170"/>
                  </a:lnTo>
                  <a:lnTo>
                    <a:pt x="21" y="157"/>
                  </a:lnTo>
                  <a:lnTo>
                    <a:pt x="17" y="146"/>
                  </a:lnTo>
                  <a:lnTo>
                    <a:pt x="15" y="139"/>
                  </a:lnTo>
                  <a:lnTo>
                    <a:pt x="7" y="123"/>
                  </a:lnTo>
                  <a:lnTo>
                    <a:pt x="3" y="106"/>
                  </a:lnTo>
                  <a:lnTo>
                    <a:pt x="0" y="91"/>
                  </a:lnTo>
                  <a:lnTo>
                    <a:pt x="3" y="75"/>
                  </a:lnTo>
                  <a:lnTo>
                    <a:pt x="6" y="60"/>
                  </a:lnTo>
                  <a:lnTo>
                    <a:pt x="9" y="47"/>
                  </a:lnTo>
                  <a:lnTo>
                    <a:pt x="15" y="38"/>
                  </a:lnTo>
                  <a:lnTo>
                    <a:pt x="17" y="32"/>
                  </a:lnTo>
                  <a:lnTo>
                    <a:pt x="19" y="30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40" y="16"/>
                  </a:lnTo>
                  <a:lnTo>
                    <a:pt x="58" y="7"/>
                  </a:lnTo>
                  <a:lnTo>
                    <a:pt x="75" y="2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41"/>
            <p:cNvSpPr/>
            <p:nvPr/>
          </p:nvSpPr>
          <p:spPr bwMode="auto">
            <a:xfrm>
              <a:off x="7572375" y="2798763"/>
              <a:ext cx="115888" cy="46038"/>
            </a:xfrm>
            <a:custGeom>
              <a:avLst/>
              <a:gdLst>
                <a:gd name="T0" fmla="*/ 10 w 73"/>
                <a:gd name="T1" fmla="*/ 0 h 29"/>
                <a:gd name="T2" fmla="*/ 10 w 73"/>
                <a:gd name="T3" fmla="*/ 0 h 29"/>
                <a:gd name="T4" fmla="*/ 11 w 73"/>
                <a:gd name="T5" fmla="*/ 3 h 29"/>
                <a:gd name="T6" fmla="*/ 12 w 73"/>
                <a:gd name="T7" fmla="*/ 7 h 29"/>
                <a:gd name="T8" fmla="*/ 16 w 73"/>
                <a:gd name="T9" fmla="*/ 10 h 29"/>
                <a:gd name="T10" fmla="*/ 19 w 73"/>
                <a:gd name="T11" fmla="*/ 13 h 29"/>
                <a:gd name="T12" fmla="*/ 24 w 73"/>
                <a:gd name="T13" fmla="*/ 16 h 29"/>
                <a:gd name="T14" fmla="*/ 29 w 73"/>
                <a:gd name="T15" fmla="*/ 19 h 29"/>
                <a:gd name="T16" fmla="*/ 35 w 73"/>
                <a:gd name="T17" fmla="*/ 20 h 29"/>
                <a:gd name="T18" fmla="*/ 42 w 73"/>
                <a:gd name="T19" fmla="*/ 17 h 29"/>
                <a:gd name="T20" fmla="*/ 53 w 73"/>
                <a:gd name="T21" fmla="*/ 12 h 29"/>
                <a:gd name="T22" fmla="*/ 66 w 73"/>
                <a:gd name="T23" fmla="*/ 0 h 29"/>
                <a:gd name="T24" fmla="*/ 73 w 73"/>
                <a:gd name="T25" fmla="*/ 7 h 29"/>
                <a:gd name="T26" fmla="*/ 59 w 73"/>
                <a:gd name="T27" fmla="*/ 20 h 29"/>
                <a:gd name="T28" fmla="*/ 46 w 73"/>
                <a:gd name="T29" fmla="*/ 27 h 29"/>
                <a:gd name="T30" fmla="*/ 35 w 73"/>
                <a:gd name="T31" fmla="*/ 29 h 29"/>
                <a:gd name="T32" fmla="*/ 24 w 73"/>
                <a:gd name="T33" fmla="*/ 28 h 29"/>
                <a:gd name="T34" fmla="*/ 15 w 73"/>
                <a:gd name="T35" fmla="*/ 23 h 29"/>
                <a:gd name="T36" fmla="*/ 8 w 73"/>
                <a:gd name="T37" fmla="*/ 16 h 29"/>
                <a:gd name="T38" fmla="*/ 6 w 73"/>
                <a:gd name="T39" fmla="*/ 13 h 29"/>
                <a:gd name="T40" fmla="*/ 3 w 73"/>
                <a:gd name="T41" fmla="*/ 10 h 29"/>
                <a:gd name="T42" fmla="*/ 2 w 73"/>
                <a:gd name="T43" fmla="*/ 7 h 29"/>
                <a:gd name="T44" fmla="*/ 0 w 73"/>
                <a:gd name="T45" fmla="*/ 6 h 29"/>
                <a:gd name="T46" fmla="*/ 0 w 73"/>
                <a:gd name="T47" fmla="*/ 4 h 29"/>
                <a:gd name="T48" fmla="*/ 0 w 73"/>
                <a:gd name="T49" fmla="*/ 4 h 29"/>
                <a:gd name="T50" fmla="*/ 10 w 73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9">
                  <a:moveTo>
                    <a:pt x="10" y="0"/>
                  </a:moveTo>
                  <a:lnTo>
                    <a:pt x="10" y="0"/>
                  </a:lnTo>
                  <a:lnTo>
                    <a:pt x="11" y="3"/>
                  </a:lnTo>
                  <a:lnTo>
                    <a:pt x="12" y="7"/>
                  </a:lnTo>
                  <a:lnTo>
                    <a:pt x="16" y="10"/>
                  </a:lnTo>
                  <a:lnTo>
                    <a:pt x="19" y="13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35" y="20"/>
                  </a:lnTo>
                  <a:lnTo>
                    <a:pt x="42" y="17"/>
                  </a:lnTo>
                  <a:lnTo>
                    <a:pt x="53" y="12"/>
                  </a:lnTo>
                  <a:lnTo>
                    <a:pt x="66" y="0"/>
                  </a:lnTo>
                  <a:lnTo>
                    <a:pt x="73" y="7"/>
                  </a:lnTo>
                  <a:lnTo>
                    <a:pt x="59" y="20"/>
                  </a:lnTo>
                  <a:lnTo>
                    <a:pt x="46" y="27"/>
                  </a:lnTo>
                  <a:lnTo>
                    <a:pt x="35" y="29"/>
                  </a:lnTo>
                  <a:lnTo>
                    <a:pt x="24" y="28"/>
                  </a:lnTo>
                  <a:lnTo>
                    <a:pt x="15" y="23"/>
                  </a:lnTo>
                  <a:lnTo>
                    <a:pt x="8" y="16"/>
                  </a:lnTo>
                  <a:lnTo>
                    <a:pt x="6" y="13"/>
                  </a:lnTo>
                  <a:lnTo>
                    <a:pt x="3" y="10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42"/>
            <p:cNvSpPr>
              <a:spLocks noEditPoints="1"/>
            </p:cNvSpPr>
            <p:nvPr/>
          </p:nvSpPr>
          <p:spPr bwMode="auto">
            <a:xfrm>
              <a:off x="7702550" y="2849563"/>
              <a:ext cx="93663" cy="220663"/>
            </a:xfrm>
            <a:custGeom>
              <a:avLst/>
              <a:gdLst>
                <a:gd name="T0" fmla="*/ 11 w 59"/>
                <a:gd name="T1" fmla="*/ 4 h 139"/>
                <a:gd name="T2" fmla="*/ 11 w 59"/>
                <a:gd name="T3" fmla="*/ 4 h 139"/>
                <a:gd name="T4" fmla="*/ 11 w 59"/>
                <a:gd name="T5" fmla="*/ 4 h 139"/>
                <a:gd name="T6" fmla="*/ 11 w 59"/>
                <a:gd name="T7" fmla="*/ 4 h 139"/>
                <a:gd name="T8" fmla="*/ 21 w 59"/>
                <a:gd name="T9" fmla="*/ 0 h 139"/>
                <a:gd name="T10" fmla="*/ 52 w 59"/>
                <a:gd name="T11" fmla="*/ 55 h 139"/>
                <a:gd name="T12" fmla="*/ 53 w 59"/>
                <a:gd name="T13" fmla="*/ 56 h 139"/>
                <a:gd name="T14" fmla="*/ 55 w 59"/>
                <a:gd name="T15" fmla="*/ 59 h 139"/>
                <a:gd name="T16" fmla="*/ 56 w 59"/>
                <a:gd name="T17" fmla="*/ 63 h 139"/>
                <a:gd name="T18" fmla="*/ 59 w 59"/>
                <a:gd name="T19" fmla="*/ 67 h 139"/>
                <a:gd name="T20" fmla="*/ 59 w 59"/>
                <a:gd name="T21" fmla="*/ 72 h 139"/>
                <a:gd name="T22" fmla="*/ 57 w 59"/>
                <a:gd name="T23" fmla="*/ 80 h 139"/>
                <a:gd name="T24" fmla="*/ 52 w 59"/>
                <a:gd name="T25" fmla="*/ 87 h 139"/>
                <a:gd name="T26" fmla="*/ 44 w 59"/>
                <a:gd name="T27" fmla="*/ 94 h 139"/>
                <a:gd name="T28" fmla="*/ 10 w 59"/>
                <a:gd name="T29" fmla="*/ 118 h 139"/>
                <a:gd name="T30" fmla="*/ 11 w 59"/>
                <a:gd name="T31" fmla="*/ 137 h 139"/>
                <a:gd name="T32" fmla="*/ 1 w 59"/>
                <a:gd name="T33" fmla="*/ 139 h 139"/>
                <a:gd name="T34" fmla="*/ 0 w 59"/>
                <a:gd name="T35" fmla="*/ 114 h 139"/>
                <a:gd name="T36" fmla="*/ 39 w 59"/>
                <a:gd name="T37" fmla="*/ 86 h 139"/>
                <a:gd name="T38" fmla="*/ 43 w 59"/>
                <a:gd name="T39" fmla="*/ 82 h 139"/>
                <a:gd name="T40" fmla="*/ 46 w 59"/>
                <a:gd name="T41" fmla="*/ 80 h 139"/>
                <a:gd name="T42" fmla="*/ 48 w 59"/>
                <a:gd name="T43" fmla="*/ 77 h 139"/>
                <a:gd name="T44" fmla="*/ 48 w 59"/>
                <a:gd name="T45" fmla="*/ 74 h 139"/>
                <a:gd name="T46" fmla="*/ 48 w 59"/>
                <a:gd name="T47" fmla="*/ 72 h 139"/>
                <a:gd name="T48" fmla="*/ 48 w 59"/>
                <a:gd name="T49" fmla="*/ 68 h 139"/>
                <a:gd name="T50" fmla="*/ 47 w 59"/>
                <a:gd name="T51" fmla="*/ 64 h 139"/>
                <a:gd name="T52" fmla="*/ 44 w 59"/>
                <a:gd name="T53" fmla="*/ 61 h 139"/>
                <a:gd name="T54" fmla="*/ 44 w 59"/>
                <a:gd name="T55" fmla="*/ 61 h 139"/>
                <a:gd name="T56" fmla="*/ 44 w 59"/>
                <a:gd name="T57" fmla="*/ 61 h 139"/>
                <a:gd name="T58" fmla="*/ 44 w 59"/>
                <a:gd name="T59" fmla="*/ 60 h 139"/>
                <a:gd name="T60" fmla="*/ 11 w 59"/>
                <a:gd name="T61" fmla="*/ 4 h 139"/>
                <a:gd name="T62" fmla="*/ 21 w 59"/>
                <a:gd name="T6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139">
                  <a:moveTo>
                    <a:pt x="11" y="4"/>
                  </a:move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close/>
                  <a:moveTo>
                    <a:pt x="21" y="0"/>
                  </a:moveTo>
                  <a:lnTo>
                    <a:pt x="52" y="55"/>
                  </a:lnTo>
                  <a:lnTo>
                    <a:pt x="53" y="56"/>
                  </a:lnTo>
                  <a:lnTo>
                    <a:pt x="55" y="59"/>
                  </a:lnTo>
                  <a:lnTo>
                    <a:pt x="56" y="63"/>
                  </a:lnTo>
                  <a:lnTo>
                    <a:pt x="59" y="67"/>
                  </a:lnTo>
                  <a:lnTo>
                    <a:pt x="59" y="72"/>
                  </a:lnTo>
                  <a:lnTo>
                    <a:pt x="57" y="80"/>
                  </a:lnTo>
                  <a:lnTo>
                    <a:pt x="52" y="87"/>
                  </a:lnTo>
                  <a:lnTo>
                    <a:pt x="44" y="94"/>
                  </a:lnTo>
                  <a:lnTo>
                    <a:pt x="10" y="118"/>
                  </a:lnTo>
                  <a:lnTo>
                    <a:pt x="11" y="137"/>
                  </a:lnTo>
                  <a:lnTo>
                    <a:pt x="1" y="139"/>
                  </a:lnTo>
                  <a:lnTo>
                    <a:pt x="0" y="114"/>
                  </a:lnTo>
                  <a:lnTo>
                    <a:pt x="39" y="86"/>
                  </a:lnTo>
                  <a:lnTo>
                    <a:pt x="43" y="82"/>
                  </a:lnTo>
                  <a:lnTo>
                    <a:pt x="46" y="80"/>
                  </a:lnTo>
                  <a:lnTo>
                    <a:pt x="48" y="77"/>
                  </a:lnTo>
                  <a:lnTo>
                    <a:pt x="48" y="74"/>
                  </a:lnTo>
                  <a:lnTo>
                    <a:pt x="48" y="72"/>
                  </a:lnTo>
                  <a:lnTo>
                    <a:pt x="48" y="68"/>
                  </a:lnTo>
                  <a:lnTo>
                    <a:pt x="47" y="64"/>
                  </a:lnTo>
                  <a:lnTo>
                    <a:pt x="44" y="61"/>
                  </a:lnTo>
                  <a:lnTo>
                    <a:pt x="44" y="61"/>
                  </a:lnTo>
                  <a:lnTo>
                    <a:pt x="44" y="61"/>
                  </a:lnTo>
                  <a:lnTo>
                    <a:pt x="44" y="60"/>
                  </a:lnTo>
                  <a:lnTo>
                    <a:pt x="11" y="4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43"/>
            <p:cNvSpPr/>
            <p:nvPr/>
          </p:nvSpPr>
          <p:spPr bwMode="auto">
            <a:xfrm>
              <a:off x="7448550" y="2876550"/>
              <a:ext cx="82550" cy="177800"/>
            </a:xfrm>
            <a:custGeom>
              <a:avLst/>
              <a:gdLst>
                <a:gd name="T0" fmla="*/ 33 w 52"/>
                <a:gd name="T1" fmla="*/ 0 h 112"/>
                <a:gd name="T2" fmla="*/ 33 w 52"/>
                <a:gd name="T3" fmla="*/ 0 h 112"/>
                <a:gd name="T4" fmla="*/ 40 w 52"/>
                <a:gd name="T5" fmla="*/ 5 h 112"/>
                <a:gd name="T6" fmla="*/ 12 w 52"/>
                <a:gd name="T7" fmla="*/ 48 h 112"/>
                <a:gd name="T8" fmla="*/ 12 w 52"/>
                <a:gd name="T9" fmla="*/ 48 h 112"/>
                <a:gd name="T10" fmla="*/ 12 w 52"/>
                <a:gd name="T11" fmla="*/ 48 h 112"/>
                <a:gd name="T12" fmla="*/ 12 w 52"/>
                <a:gd name="T13" fmla="*/ 50 h 112"/>
                <a:gd name="T14" fmla="*/ 10 w 52"/>
                <a:gd name="T15" fmla="*/ 52 h 112"/>
                <a:gd name="T16" fmla="*/ 10 w 52"/>
                <a:gd name="T17" fmla="*/ 55 h 112"/>
                <a:gd name="T18" fmla="*/ 10 w 52"/>
                <a:gd name="T19" fmla="*/ 57 h 112"/>
                <a:gd name="T20" fmla="*/ 12 w 52"/>
                <a:gd name="T21" fmla="*/ 59 h 112"/>
                <a:gd name="T22" fmla="*/ 13 w 52"/>
                <a:gd name="T23" fmla="*/ 61 h 112"/>
                <a:gd name="T24" fmla="*/ 16 w 52"/>
                <a:gd name="T25" fmla="*/ 65 h 112"/>
                <a:gd name="T26" fmla="*/ 47 w 52"/>
                <a:gd name="T27" fmla="*/ 87 h 112"/>
                <a:gd name="T28" fmla="*/ 50 w 52"/>
                <a:gd name="T29" fmla="*/ 90 h 112"/>
                <a:gd name="T30" fmla="*/ 51 w 52"/>
                <a:gd name="T31" fmla="*/ 91 h 112"/>
                <a:gd name="T32" fmla="*/ 52 w 52"/>
                <a:gd name="T33" fmla="*/ 94 h 112"/>
                <a:gd name="T34" fmla="*/ 52 w 52"/>
                <a:gd name="T35" fmla="*/ 98 h 112"/>
                <a:gd name="T36" fmla="*/ 52 w 52"/>
                <a:gd name="T37" fmla="*/ 101 h 112"/>
                <a:gd name="T38" fmla="*/ 51 w 52"/>
                <a:gd name="T39" fmla="*/ 105 h 112"/>
                <a:gd name="T40" fmla="*/ 50 w 52"/>
                <a:gd name="T41" fmla="*/ 108 h 112"/>
                <a:gd name="T42" fmla="*/ 47 w 52"/>
                <a:gd name="T43" fmla="*/ 112 h 112"/>
                <a:gd name="T44" fmla="*/ 39 w 52"/>
                <a:gd name="T45" fmla="*/ 107 h 112"/>
                <a:gd name="T46" fmla="*/ 40 w 52"/>
                <a:gd name="T47" fmla="*/ 103 h 112"/>
                <a:gd name="T48" fmla="*/ 42 w 52"/>
                <a:gd name="T49" fmla="*/ 101 h 112"/>
                <a:gd name="T50" fmla="*/ 43 w 52"/>
                <a:gd name="T51" fmla="*/ 98 h 112"/>
                <a:gd name="T52" fmla="*/ 43 w 52"/>
                <a:gd name="T53" fmla="*/ 98 h 112"/>
                <a:gd name="T54" fmla="*/ 43 w 52"/>
                <a:gd name="T55" fmla="*/ 97 h 112"/>
                <a:gd name="T56" fmla="*/ 43 w 52"/>
                <a:gd name="T57" fmla="*/ 97 h 112"/>
                <a:gd name="T58" fmla="*/ 10 w 52"/>
                <a:gd name="T59" fmla="*/ 73 h 112"/>
                <a:gd name="T60" fmla="*/ 5 w 52"/>
                <a:gd name="T61" fmla="*/ 68 h 112"/>
                <a:gd name="T62" fmla="*/ 3 w 52"/>
                <a:gd name="T63" fmla="*/ 64 h 112"/>
                <a:gd name="T64" fmla="*/ 1 w 52"/>
                <a:gd name="T65" fmla="*/ 59 h 112"/>
                <a:gd name="T66" fmla="*/ 0 w 52"/>
                <a:gd name="T67" fmla="*/ 55 h 112"/>
                <a:gd name="T68" fmla="*/ 1 w 52"/>
                <a:gd name="T69" fmla="*/ 51 h 112"/>
                <a:gd name="T70" fmla="*/ 1 w 52"/>
                <a:gd name="T71" fmla="*/ 47 h 112"/>
                <a:gd name="T72" fmla="*/ 3 w 52"/>
                <a:gd name="T73" fmla="*/ 44 h 112"/>
                <a:gd name="T74" fmla="*/ 4 w 52"/>
                <a:gd name="T75" fmla="*/ 43 h 112"/>
                <a:gd name="T76" fmla="*/ 4 w 52"/>
                <a:gd name="T77" fmla="*/ 42 h 112"/>
                <a:gd name="T78" fmla="*/ 33 w 52"/>
                <a:gd name="T7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" h="112">
                  <a:moveTo>
                    <a:pt x="33" y="0"/>
                  </a:moveTo>
                  <a:lnTo>
                    <a:pt x="33" y="0"/>
                  </a:lnTo>
                  <a:lnTo>
                    <a:pt x="40" y="5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50"/>
                  </a:lnTo>
                  <a:lnTo>
                    <a:pt x="10" y="52"/>
                  </a:lnTo>
                  <a:lnTo>
                    <a:pt x="10" y="55"/>
                  </a:lnTo>
                  <a:lnTo>
                    <a:pt x="10" y="57"/>
                  </a:lnTo>
                  <a:lnTo>
                    <a:pt x="12" y="59"/>
                  </a:lnTo>
                  <a:lnTo>
                    <a:pt x="13" y="61"/>
                  </a:lnTo>
                  <a:lnTo>
                    <a:pt x="16" y="65"/>
                  </a:lnTo>
                  <a:lnTo>
                    <a:pt x="47" y="87"/>
                  </a:lnTo>
                  <a:lnTo>
                    <a:pt x="50" y="90"/>
                  </a:lnTo>
                  <a:lnTo>
                    <a:pt x="51" y="91"/>
                  </a:lnTo>
                  <a:lnTo>
                    <a:pt x="52" y="94"/>
                  </a:lnTo>
                  <a:lnTo>
                    <a:pt x="52" y="98"/>
                  </a:lnTo>
                  <a:lnTo>
                    <a:pt x="52" y="101"/>
                  </a:lnTo>
                  <a:lnTo>
                    <a:pt x="51" y="105"/>
                  </a:lnTo>
                  <a:lnTo>
                    <a:pt x="50" y="108"/>
                  </a:lnTo>
                  <a:lnTo>
                    <a:pt x="47" y="112"/>
                  </a:lnTo>
                  <a:lnTo>
                    <a:pt x="39" y="107"/>
                  </a:lnTo>
                  <a:lnTo>
                    <a:pt x="40" y="103"/>
                  </a:lnTo>
                  <a:lnTo>
                    <a:pt x="42" y="101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43" y="97"/>
                  </a:lnTo>
                  <a:lnTo>
                    <a:pt x="43" y="97"/>
                  </a:lnTo>
                  <a:lnTo>
                    <a:pt x="10" y="73"/>
                  </a:lnTo>
                  <a:lnTo>
                    <a:pt x="5" y="68"/>
                  </a:lnTo>
                  <a:lnTo>
                    <a:pt x="3" y="64"/>
                  </a:lnTo>
                  <a:lnTo>
                    <a:pt x="1" y="59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1" y="47"/>
                  </a:lnTo>
                  <a:lnTo>
                    <a:pt x="3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4"/>
            <p:cNvSpPr/>
            <p:nvPr/>
          </p:nvSpPr>
          <p:spPr bwMode="auto">
            <a:xfrm>
              <a:off x="7629525" y="3087688"/>
              <a:ext cx="49213" cy="360363"/>
            </a:xfrm>
            <a:custGeom>
              <a:avLst/>
              <a:gdLst>
                <a:gd name="T0" fmla="*/ 6 w 31"/>
                <a:gd name="T1" fmla="*/ 0 h 227"/>
                <a:gd name="T2" fmla="*/ 6 w 31"/>
                <a:gd name="T3" fmla="*/ 0 h 227"/>
                <a:gd name="T4" fmla="*/ 16 w 31"/>
                <a:gd name="T5" fmla="*/ 0 h 227"/>
                <a:gd name="T6" fmla="*/ 16 w 31"/>
                <a:gd name="T7" fmla="*/ 6 h 227"/>
                <a:gd name="T8" fmla="*/ 16 w 31"/>
                <a:gd name="T9" fmla="*/ 16 h 227"/>
                <a:gd name="T10" fmla="*/ 14 w 31"/>
                <a:gd name="T11" fmla="*/ 33 h 227"/>
                <a:gd name="T12" fmla="*/ 13 w 31"/>
                <a:gd name="T13" fmla="*/ 54 h 227"/>
                <a:gd name="T14" fmla="*/ 12 w 31"/>
                <a:gd name="T15" fmla="*/ 78 h 227"/>
                <a:gd name="T16" fmla="*/ 10 w 31"/>
                <a:gd name="T17" fmla="*/ 104 h 227"/>
                <a:gd name="T18" fmla="*/ 10 w 31"/>
                <a:gd name="T19" fmla="*/ 129 h 227"/>
                <a:gd name="T20" fmla="*/ 9 w 31"/>
                <a:gd name="T21" fmla="*/ 152 h 227"/>
                <a:gd name="T22" fmla="*/ 10 w 31"/>
                <a:gd name="T23" fmla="*/ 172 h 227"/>
                <a:gd name="T24" fmla="*/ 10 w 31"/>
                <a:gd name="T25" fmla="*/ 189 h 227"/>
                <a:gd name="T26" fmla="*/ 12 w 31"/>
                <a:gd name="T27" fmla="*/ 194 h 227"/>
                <a:gd name="T28" fmla="*/ 12 w 31"/>
                <a:gd name="T29" fmla="*/ 194 h 227"/>
                <a:gd name="T30" fmla="*/ 13 w 31"/>
                <a:gd name="T31" fmla="*/ 214 h 227"/>
                <a:gd name="T32" fmla="*/ 13 w 31"/>
                <a:gd name="T33" fmla="*/ 215 h 227"/>
                <a:gd name="T34" fmla="*/ 13 w 31"/>
                <a:gd name="T35" fmla="*/ 216 h 227"/>
                <a:gd name="T36" fmla="*/ 13 w 31"/>
                <a:gd name="T37" fmla="*/ 216 h 227"/>
                <a:gd name="T38" fmla="*/ 13 w 31"/>
                <a:gd name="T39" fmla="*/ 216 h 227"/>
                <a:gd name="T40" fmla="*/ 14 w 31"/>
                <a:gd name="T41" fmla="*/ 218 h 227"/>
                <a:gd name="T42" fmla="*/ 16 w 31"/>
                <a:gd name="T43" fmla="*/ 218 h 227"/>
                <a:gd name="T44" fmla="*/ 17 w 31"/>
                <a:gd name="T45" fmla="*/ 218 h 227"/>
                <a:gd name="T46" fmla="*/ 17 w 31"/>
                <a:gd name="T47" fmla="*/ 218 h 227"/>
                <a:gd name="T48" fmla="*/ 31 w 31"/>
                <a:gd name="T49" fmla="*/ 216 h 227"/>
                <a:gd name="T50" fmla="*/ 31 w 31"/>
                <a:gd name="T51" fmla="*/ 227 h 227"/>
                <a:gd name="T52" fmla="*/ 18 w 31"/>
                <a:gd name="T53" fmla="*/ 227 h 227"/>
                <a:gd name="T54" fmla="*/ 16 w 31"/>
                <a:gd name="T55" fmla="*/ 227 h 227"/>
                <a:gd name="T56" fmla="*/ 14 w 31"/>
                <a:gd name="T57" fmla="*/ 227 h 227"/>
                <a:gd name="T58" fmla="*/ 10 w 31"/>
                <a:gd name="T59" fmla="*/ 227 h 227"/>
                <a:gd name="T60" fmla="*/ 8 w 31"/>
                <a:gd name="T61" fmla="*/ 225 h 227"/>
                <a:gd name="T62" fmla="*/ 5 w 31"/>
                <a:gd name="T63" fmla="*/ 223 h 227"/>
                <a:gd name="T64" fmla="*/ 4 w 31"/>
                <a:gd name="T65" fmla="*/ 219 h 227"/>
                <a:gd name="T66" fmla="*/ 4 w 31"/>
                <a:gd name="T67" fmla="*/ 216 h 227"/>
                <a:gd name="T68" fmla="*/ 4 w 31"/>
                <a:gd name="T69" fmla="*/ 214 h 227"/>
                <a:gd name="T70" fmla="*/ 1 w 31"/>
                <a:gd name="T71" fmla="*/ 195 h 227"/>
                <a:gd name="T72" fmla="*/ 1 w 31"/>
                <a:gd name="T73" fmla="*/ 189 h 227"/>
                <a:gd name="T74" fmla="*/ 0 w 31"/>
                <a:gd name="T75" fmla="*/ 173 h 227"/>
                <a:gd name="T76" fmla="*/ 0 w 31"/>
                <a:gd name="T77" fmla="*/ 152 h 227"/>
                <a:gd name="T78" fmla="*/ 0 w 31"/>
                <a:gd name="T79" fmla="*/ 129 h 227"/>
                <a:gd name="T80" fmla="*/ 1 w 31"/>
                <a:gd name="T81" fmla="*/ 102 h 227"/>
                <a:gd name="T82" fmla="*/ 1 w 31"/>
                <a:gd name="T83" fmla="*/ 78 h 227"/>
                <a:gd name="T84" fmla="*/ 2 w 31"/>
                <a:gd name="T85" fmla="*/ 54 h 227"/>
                <a:gd name="T86" fmla="*/ 4 w 31"/>
                <a:gd name="T87" fmla="*/ 32 h 227"/>
                <a:gd name="T88" fmla="*/ 5 w 31"/>
                <a:gd name="T89" fmla="*/ 15 h 227"/>
                <a:gd name="T90" fmla="*/ 6 w 31"/>
                <a:gd name="T91" fmla="*/ 4 h 227"/>
                <a:gd name="T92" fmla="*/ 6 w 31"/>
                <a:gd name="T9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227">
                  <a:moveTo>
                    <a:pt x="6" y="0"/>
                  </a:moveTo>
                  <a:lnTo>
                    <a:pt x="6" y="0"/>
                  </a:lnTo>
                  <a:lnTo>
                    <a:pt x="16" y="0"/>
                  </a:lnTo>
                  <a:lnTo>
                    <a:pt x="16" y="6"/>
                  </a:lnTo>
                  <a:lnTo>
                    <a:pt x="16" y="16"/>
                  </a:lnTo>
                  <a:lnTo>
                    <a:pt x="14" y="33"/>
                  </a:lnTo>
                  <a:lnTo>
                    <a:pt x="13" y="54"/>
                  </a:lnTo>
                  <a:lnTo>
                    <a:pt x="12" y="78"/>
                  </a:lnTo>
                  <a:lnTo>
                    <a:pt x="10" y="104"/>
                  </a:lnTo>
                  <a:lnTo>
                    <a:pt x="10" y="129"/>
                  </a:lnTo>
                  <a:lnTo>
                    <a:pt x="9" y="152"/>
                  </a:lnTo>
                  <a:lnTo>
                    <a:pt x="10" y="172"/>
                  </a:lnTo>
                  <a:lnTo>
                    <a:pt x="10" y="189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3" y="214"/>
                  </a:lnTo>
                  <a:lnTo>
                    <a:pt x="13" y="215"/>
                  </a:lnTo>
                  <a:lnTo>
                    <a:pt x="13" y="216"/>
                  </a:lnTo>
                  <a:lnTo>
                    <a:pt x="13" y="216"/>
                  </a:lnTo>
                  <a:lnTo>
                    <a:pt x="13" y="216"/>
                  </a:lnTo>
                  <a:lnTo>
                    <a:pt x="14" y="218"/>
                  </a:lnTo>
                  <a:lnTo>
                    <a:pt x="16" y="218"/>
                  </a:lnTo>
                  <a:lnTo>
                    <a:pt x="17" y="218"/>
                  </a:lnTo>
                  <a:lnTo>
                    <a:pt x="17" y="218"/>
                  </a:lnTo>
                  <a:lnTo>
                    <a:pt x="31" y="216"/>
                  </a:lnTo>
                  <a:lnTo>
                    <a:pt x="31" y="227"/>
                  </a:lnTo>
                  <a:lnTo>
                    <a:pt x="18" y="227"/>
                  </a:lnTo>
                  <a:lnTo>
                    <a:pt x="16" y="227"/>
                  </a:lnTo>
                  <a:lnTo>
                    <a:pt x="14" y="227"/>
                  </a:lnTo>
                  <a:lnTo>
                    <a:pt x="10" y="227"/>
                  </a:lnTo>
                  <a:lnTo>
                    <a:pt x="8" y="225"/>
                  </a:lnTo>
                  <a:lnTo>
                    <a:pt x="5" y="223"/>
                  </a:lnTo>
                  <a:lnTo>
                    <a:pt x="4" y="219"/>
                  </a:lnTo>
                  <a:lnTo>
                    <a:pt x="4" y="216"/>
                  </a:lnTo>
                  <a:lnTo>
                    <a:pt x="4" y="214"/>
                  </a:lnTo>
                  <a:lnTo>
                    <a:pt x="1" y="195"/>
                  </a:lnTo>
                  <a:lnTo>
                    <a:pt x="1" y="189"/>
                  </a:lnTo>
                  <a:lnTo>
                    <a:pt x="0" y="173"/>
                  </a:lnTo>
                  <a:lnTo>
                    <a:pt x="0" y="152"/>
                  </a:lnTo>
                  <a:lnTo>
                    <a:pt x="0" y="129"/>
                  </a:lnTo>
                  <a:lnTo>
                    <a:pt x="1" y="102"/>
                  </a:lnTo>
                  <a:lnTo>
                    <a:pt x="1" y="78"/>
                  </a:lnTo>
                  <a:lnTo>
                    <a:pt x="2" y="54"/>
                  </a:lnTo>
                  <a:lnTo>
                    <a:pt x="4" y="32"/>
                  </a:lnTo>
                  <a:lnTo>
                    <a:pt x="5" y="15"/>
                  </a:lnTo>
                  <a:lnTo>
                    <a:pt x="6" y="4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45"/>
            <p:cNvSpPr/>
            <p:nvPr/>
          </p:nvSpPr>
          <p:spPr bwMode="auto">
            <a:xfrm>
              <a:off x="7556500" y="3092450"/>
              <a:ext cx="44450" cy="363538"/>
            </a:xfrm>
            <a:custGeom>
              <a:avLst/>
              <a:gdLst>
                <a:gd name="T0" fmla="*/ 16 w 28"/>
                <a:gd name="T1" fmla="*/ 0 h 229"/>
                <a:gd name="T2" fmla="*/ 16 w 28"/>
                <a:gd name="T3" fmla="*/ 0 h 229"/>
                <a:gd name="T4" fmla="*/ 26 w 28"/>
                <a:gd name="T5" fmla="*/ 0 h 229"/>
                <a:gd name="T6" fmla="*/ 26 w 28"/>
                <a:gd name="T7" fmla="*/ 4 h 229"/>
                <a:gd name="T8" fmla="*/ 26 w 28"/>
                <a:gd name="T9" fmla="*/ 14 h 229"/>
                <a:gd name="T10" fmla="*/ 25 w 28"/>
                <a:gd name="T11" fmla="*/ 31 h 229"/>
                <a:gd name="T12" fmla="*/ 25 w 28"/>
                <a:gd name="T13" fmla="*/ 52 h 229"/>
                <a:gd name="T14" fmla="*/ 25 w 28"/>
                <a:gd name="T15" fmla="*/ 77 h 229"/>
                <a:gd name="T16" fmla="*/ 25 w 28"/>
                <a:gd name="T17" fmla="*/ 102 h 229"/>
                <a:gd name="T18" fmla="*/ 25 w 28"/>
                <a:gd name="T19" fmla="*/ 127 h 229"/>
                <a:gd name="T20" fmla="*/ 25 w 28"/>
                <a:gd name="T21" fmla="*/ 152 h 229"/>
                <a:gd name="T22" fmla="*/ 25 w 28"/>
                <a:gd name="T23" fmla="*/ 173 h 229"/>
                <a:gd name="T24" fmla="*/ 25 w 28"/>
                <a:gd name="T25" fmla="*/ 190 h 229"/>
                <a:gd name="T26" fmla="*/ 25 w 28"/>
                <a:gd name="T27" fmla="*/ 191 h 229"/>
                <a:gd name="T28" fmla="*/ 25 w 28"/>
                <a:gd name="T29" fmla="*/ 195 h 229"/>
                <a:gd name="T30" fmla="*/ 25 w 28"/>
                <a:gd name="T31" fmla="*/ 199 h 229"/>
                <a:gd name="T32" fmla="*/ 25 w 28"/>
                <a:gd name="T33" fmla="*/ 203 h 229"/>
                <a:gd name="T34" fmla="*/ 26 w 28"/>
                <a:gd name="T35" fmla="*/ 221 h 229"/>
                <a:gd name="T36" fmla="*/ 26 w 28"/>
                <a:gd name="T37" fmla="*/ 221 h 229"/>
                <a:gd name="T38" fmla="*/ 28 w 28"/>
                <a:gd name="T39" fmla="*/ 224 h 229"/>
                <a:gd name="T40" fmla="*/ 26 w 28"/>
                <a:gd name="T41" fmla="*/ 225 h 229"/>
                <a:gd name="T42" fmla="*/ 25 w 28"/>
                <a:gd name="T43" fmla="*/ 226 h 229"/>
                <a:gd name="T44" fmla="*/ 24 w 28"/>
                <a:gd name="T45" fmla="*/ 228 h 229"/>
                <a:gd name="T46" fmla="*/ 24 w 28"/>
                <a:gd name="T47" fmla="*/ 228 h 229"/>
                <a:gd name="T48" fmla="*/ 22 w 28"/>
                <a:gd name="T49" fmla="*/ 229 h 229"/>
                <a:gd name="T50" fmla="*/ 20 w 28"/>
                <a:gd name="T51" fmla="*/ 229 h 229"/>
                <a:gd name="T52" fmla="*/ 17 w 28"/>
                <a:gd name="T53" fmla="*/ 229 h 229"/>
                <a:gd name="T54" fmla="*/ 13 w 28"/>
                <a:gd name="T55" fmla="*/ 228 h 229"/>
                <a:gd name="T56" fmla="*/ 0 w 28"/>
                <a:gd name="T57" fmla="*/ 228 h 229"/>
                <a:gd name="T58" fmla="*/ 0 w 28"/>
                <a:gd name="T59" fmla="*/ 217 h 229"/>
                <a:gd name="T60" fmla="*/ 14 w 28"/>
                <a:gd name="T61" fmla="*/ 219 h 229"/>
                <a:gd name="T62" fmla="*/ 14 w 28"/>
                <a:gd name="T63" fmla="*/ 219 h 229"/>
                <a:gd name="T64" fmla="*/ 16 w 28"/>
                <a:gd name="T65" fmla="*/ 219 h 229"/>
                <a:gd name="T66" fmla="*/ 16 w 28"/>
                <a:gd name="T67" fmla="*/ 203 h 229"/>
                <a:gd name="T68" fmla="*/ 16 w 28"/>
                <a:gd name="T69" fmla="*/ 202 h 229"/>
                <a:gd name="T70" fmla="*/ 16 w 28"/>
                <a:gd name="T71" fmla="*/ 200 h 229"/>
                <a:gd name="T72" fmla="*/ 16 w 28"/>
                <a:gd name="T73" fmla="*/ 198 h 229"/>
                <a:gd name="T74" fmla="*/ 16 w 28"/>
                <a:gd name="T75" fmla="*/ 194 h 229"/>
                <a:gd name="T76" fmla="*/ 16 w 28"/>
                <a:gd name="T77" fmla="*/ 191 h 229"/>
                <a:gd name="T78" fmla="*/ 16 w 28"/>
                <a:gd name="T79" fmla="*/ 190 h 229"/>
                <a:gd name="T80" fmla="*/ 14 w 28"/>
                <a:gd name="T81" fmla="*/ 173 h 229"/>
                <a:gd name="T82" fmla="*/ 14 w 28"/>
                <a:gd name="T83" fmla="*/ 152 h 229"/>
                <a:gd name="T84" fmla="*/ 14 w 28"/>
                <a:gd name="T85" fmla="*/ 127 h 229"/>
                <a:gd name="T86" fmla="*/ 14 w 28"/>
                <a:gd name="T87" fmla="*/ 102 h 229"/>
                <a:gd name="T88" fmla="*/ 14 w 28"/>
                <a:gd name="T89" fmla="*/ 76 h 229"/>
                <a:gd name="T90" fmla="*/ 16 w 28"/>
                <a:gd name="T91" fmla="*/ 52 h 229"/>
                <a:gd name="T92" fmla="*/ 16 w 28"/>
                <a:gd name="T93" fmla="*/ 31 h 229"/>
                <a:gd name="T94" fmla="*/ 16 w 28"/>
                <a:gd name="T95" fmla="*/ 14 h 229"/>
                <a:gd name="T96" fmla="*/ 16 w 28"/>
                <a:gd name="T97" fmla="*/ 4 h 229"/>
                <a:gd name="T98" fmla="*/ 16 w 28"/>
                <a:gd name="T9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" h="229">
                  <a:moveTo>
                    <a:pt x="16" y="0"/>
                  </a:moveTo>
                  <a:lnTo>
                    <a:pt x="16" y="0"/>
                  </a:lnTo>
                  <a:lnTo>
                    <a:pt x="26" y="0"/>
                  </a:lnTo>
                  <a:lnTo>
                    <a:pt x="26" y="4"/>
                  </a:lnTo>
                  <a:lnTo>
                    <a:pt x="26" y="14"/>
                  </a:lnTo>
                  <a:lnTo>
                    <a:pt x="25" y="31"/>
                  </a:lnTo>
                  <a:lnTo>
                    <a:pt x="25" y="52"/>
                  </a:lnTo>
                  <a:lnTo>
                    <a:pt x="25" y="77"/>
                  </a:lnTo>
                  <a:lnTo>
                    <a:pt x="25" y="102"/>
                  </a:lnTo>
                  <a:lnTo>
                    <a:pt x="25" y="127"/>
                  </a:lnTo>
                  <a:lnTo>
                    <a:pt x="25" y="152"/>
                  </a:lnTo>
                  <a:lnTo>
                    <a:pt x="25" y="173"/>
                  </a:lnTo>
                  <a:lnTo>
                    <a:pt x="25" y="190"/>
                  </a:lnTo>
                  <a:lnTo>
                    <a:pt x="25" y="191"/>
                  </a:lnTo>
                  <a:lnTo>
                    <a:pt x="25" y="195"/>
                  </a:lnTo>
                  <a:lnTo>
                    <a:pt x="25" y="199"/>
                  </a:lnTo>
                  <a:lnTo>
                    <a:pt x="25" y="203"/>
                  </a:lnTo>
                  <a:lnTo>
                    <a:pt x="26" y="221"/>
                  </a:lnTo>
                  <a:lnTo>
                    <a:pt x="26" y="221"/>
                  </a:lnTo>
                  <a:lnTo>
                    <a:pt x="28" y="224"/>
                  </a:lnTo>
                  <a:lnTo>
                    <a:pt x="26" y="225"/>
                  </a:lnTo>
                  <a:lnTo>
                    <a:pt x="25" y="226"/>
                  </a:lnTo>
                  <a:lnTo>
                    <a:pt x="24" y="228"/>
                  </a:lnTo>
                  <a:lnTo>
                    <a:pt x="24" y="228"/>
                  </a:lnTo>
                  <a:lnTo>
                    <a:pt x="22" y="229"/>
                  </a:lnTo>
                  <a:lnTo>
                    <a:pt x="20" y="229"/>
                  </a:lnTo>
                  <a:lnTo>
                    <a:pt x="17" y="229"/>
                  </a:lnTo>
                  <a:lnTo>
                    <a:pt x="13" y="228"/>
                  </a:lnTo>
                  <a:lnTo>
                    <a:pt x="0" y="228"/>
                  </a:lnTo>
                  <a:lnTo>
                    <a:pt x="0" y="217"/>
                  </a:lnTo>
                  <a:lnTo>
                    <a:pt x="14" y="219"/>
                  </a:lnTo>
                  <a:lnTo>
                    <a:pt x="14" y="219"/>
                  </a:lnTo>
                  <a:lnTo>
                    <a:pt x="16" y="219"/>
                  </a:lnTo>
                  <a:lnTo>
                    <a:pt x="16" y="203"/>
                  </a:lnTo>
                  <a:lnTo>
                    <a:pt x="16" y="202"/>
                  </a:lnTo>
                  <a:lnTo>
                    <a:pt x="16" y="200"/>
                  </a:lnTo>
                  <a:lnTo>
                    <a:pt x="16" y="198"/>
                  </a:lnTo>
                  <a:lnTo>
                    <a:pt x="16" y="194"/>
                  </a:lnTo>
                  <a:lnTo>
                    <a:pt x="16" y="191"/>
                  </a:lnTo>
                  <a:lnTo>
                    <a:pt x="16" y="190"/>
                  </a:lnTo>
                  <a:lnTo>
                    <a:pt x="14" y="173"/>
                  </a:lnTo>
                  <a:lnTo>
                    <a:pt x="14" y="152"/>
                  </a:lnTo>
                  <a:lnTo>
                    <a:pt x="14" y="127"/>
                  </a:lnTo>
                  <a:lnTo>
                    <a:pt x="14" y="102"/>
                  </a:lnTo>
                  <a:lnTo>
                    <a:pt x="14" y="76"/>
                  </a:lnTo>
                  <a:lnTo>
                    <a:pt x="16" y="52"/>
                  </a:lnTo>
                  <a:lnTo>
                    <a:pt x="16" y="31"/>
                  </a:lnTo>
                  <a:lnTo>
                    <a:pt x="16" y="14"/>
                  </a:lnTo>
                  <a:lnTo>
                    <a:pt x="16" y="4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6"/>
            <p:cNvSpPr>
              <a:spLocks noEditPoints="1"/>
            </p:cNvSpPr>
            <p:nvPr/>
          </p:nvSpPr>
          <p:spPr bwMode="auto">
            <a:xfrm>
              <a:off x="7491413" y="2516188"/>
              <a:ext cx="288925" cy="269875"/>
            </a:xfrm>
            <a:custGeom>
              <a:avLst/>
              <a:gdLst>
                <a:gd name="T0" fmla="*/ 71 w 182"/>
                <a:gd name="T1" fmla="*/ 11 h 170"/>
                <a:gd name="T2" fmla="*/ 53 w 182"/>
                <a:gd name="T3" fmla="*/ 19 h 170"/>
                <a:gd name="T4" fmla="*/ 49 w 182"/>
                <a:gd name="T5" fmla="*/ 21 h 170"/>
                <a:gd name="T6" fmla="*/ 29 w 182"/>
                <a:gd name="T7" fmla="*/ 40 h 170"/>
                <a:gd name="T8" fmla="*/ 12 w 182"/>
                <a:gd name="T9" fmla="*/ 74 h 170"/>
                <a:gd name="T10" fmla="*/ 12 w 182"/>
                <a:gd name="T11" fmla="*/ 105 h 170"/>
                <a:gd name="T12" fmla="*/ 21 w 182"/>
                <a:gd name="T13" fmla="*/ 126 h 170"/>
                <a:gd name="T14" fmla="*/ 24 w 182"/>
                <a:gd name="T15" fmla="*/ 129 h 170"/>
                <a:gd name="T16" fmla="*/ 24 w 182"/>
                <a:gd name="T17" fmla="*/ 130 h 170"/>
                <a:gd name="T18" fmla="*/ 53 w 182"/>
                <a:gd name="T19" fmla="*/ 153 h 170"/>
                <a:gd name="T20" fmla="*/ 86 w 182"/>
                <a:gd name="T21" fmla="*/ 160 h 170"/>
                <a:gd name="T22" fmla="*/ 116 w 182"/>
                <a:gd name="T23" fmla="*/ 156 h 170"/>
                <a:gd name="T24" fmla="*/ 129 w 182"/>
                <a:gd name="T25" fmla="*/ 152 h 170"/>
                <a:gd name="T26" fmla="*/ 130 w 182"/>
                <a:gd name="T27" fmla="*/ 152 h 170"/>
                <a:gd name="T28" fmla="*/ 130 w 182"/>
                <a:gd name="T29" fmla="*/ 151 h 170"/>
                <a:gd name="T30" fmla="*/ 134 w 182"/>
                <a:gd name="T31" fmla="*/ 148 h 170"/>
                <a:gd name="T32" fmla="*/ 144 w 182"/>
                <a:gd name="T33" fmla="*/ 139 h 170"/>
                <a:gd name="T34" fmla="*/ 151 w 182"/>
                <a:gd name="T35" fmla="*/ 134 h 170"/>
                <a:gd name="T36" fmla="*/ 156 w 182"/>
                <a:gd name="T37" fmla="*/ 129 h 170"/>
                <a:gd name="T38" fmla="*/ 158 w 182"/>
                <a:gd name="T39" fmla="*/ 127 h 170"/>
                <a:gd name="T40" fmla="*/ 159 w 182"/>
                <a:gd name="T41" fmla="*/ 126 h 170"/>
                <a:gd name="T42" fmla="*/ 161 w 182"/>
                <a:gd name="T43" fmla="*/ 123 h 170"/>
                <a:gd name="T44" fmla="*/ 164 w 182"/>
                <a:gd name="T45" fmla="*/ 118 h 170"/>
                <a:gd name="T46" fmla="*/ 168 w 182"/>
                <a:gd name="T47" fmla="*/ 102 h 170"/>
                <a:gd name="T48" fmla="*/ 171 w 182"/>
                <a:gd name="T49" fmla="*/ 92 h 170"/>
                <a:gd name="T50" fmla="*/ 172 w 182"/>
                <a:gd name="T51" fmla="*/ 84 h 170"/>
                <a:gd name="T52" fmla="*/ 168 w 182"/>
                <a:gd name="T53" fmla="*/ 63 h 170"/>
                <a:gd name="T54" fmla="*/ 152 w 182"/>
                <a:gd name="T55" fmla="*/ 37 h 170"/>
                <a:gd name="T56" fmla="*/ 134 w 182"/>
                <a:gd name="T57" fmla="*/ 23 h 170"/>
                <a:gd name="T58" fmla="*/ 121 w 182"/>
                <a:gd name="T59" fmla="*/ 17 h 170"/>
                <a:gd name="T60" fmla="*/ 120 w 182"/>
                <a:gd name="T61" fmla="*/ 16 h 170"/>
                <a:gd name="T62" fmla="*/ 118 w 182"/>
                <a:gd name="T63" fmla="*/ 16 h 170"/>
                <a:gd name="T64" fmla="*/ 86 w 182"/>
                <a:gd name="T65" fmla="*/ 9 h 170"/>
                <a:gd name="T66" fmla="*/ 86 w 182"/>
                <a:gd name="T67" fmla="*/ 0 h 170"/>
                <a:gd name="T68" fmla="*/ 122 w 182"/>
                <a:gd name="T69" fmla="*/ 7 h 170"/>
                <a:gd name="T70" fmla="*/ 137 w 182"/>
                <a:gd name="T71" fmla="*/ 13 h 170"/>
                <a:gd name="T72" fmla="*/ 160 w 182"/>
                <a:gd name="T73" fmla="*/ 30 h 170"/>
                <a:gd name="T74" fmla="*/ 179 w 182"/>
                <a:gd name="T75" fmla="*/ 61 h 170"/>
                <a:gd name="T76" fmla="*/ 182 w 182"/>
                <a:gd name="T77" fmla="*/ 81 h 170"/>
                <a:gd name="T78" fmla="*/ 181 w 182"/>
                <a:gd name="T79" fmla="*/ 87 h 170"/>
                <a:gd name="T80" fmla="*/ 177 w 182"/>
                <a:gd name="T81" fmla="*/ 109 h 170"/>
                <a:gd name="T82" fmla="*/ 171 w 182"/>
                <a:gd name="T83" fmla="*/ 126 h 170"/>
                <a:gd name="T84" fmla="*/ 165 w 182"/>
                <a:gd name="T85" fmla="*/ 134 h 170"/>
                <a:gd name="T86" fmla="*/ 156 w 182"/>
                <a:gd name="T87" fmla="*/ 142 h 170"/>
                <a:gd name="T88" fmla="*/ 142 w 182"/>
                <a:gd name="T89" fmla="*/ 155 h 170"/>
                <a:gd name="T90" fmla="*/ 134 w 182"/>
                <a:gd name="T91" fmla="*/ 160 h 170"/>
                <a:gd name="T92" fmla="*/ 127 w 182"/>
                <a:gd name="T93" fmla="*/ 163 h 170"/>
                <a:gd name="T94" fmla="*/ 103 w 182"/>
                <a:gd name="T95" fmla="*/ 169 h 170"/>
                <a:gd name="T96" fmla="*/ 84 w 182"/>
                <a:gd name="T97" fmla="*/ 170 h 170"/>
                <a:gd name="T98" fmla="*/ 55 w 182"/>
                <a:gd name="T99" fmla="*/ 165 h 170"/>
                <a:gd name="T100" fmla="*/ 28 w 182"/>
                <a:gd name="T101" fmla="*/ 150 h 170"/>
                <a:gd name="T102" fmla="*/ 12 w 182"/>
                <a:gd name="T103" fmla="*/ 131 h 170"/>
                <a:gd name="T104" fmla="*/ 3 w 182"/>
                <a:gd name="T105" fmla="*/ 106 h 170"/>
                <a:gd name="T106" fmla="*/ 2 w 182"/>
                <a:gd name="T107" fmla="*/ 72 h 170"/>
                <a:gd name="T108" fmla="*/ 23 w 182"/>
                <a:gd name="T109" fmla="*/ 34 h 170"/>
                <a:gd name="T110" fmla="*/ 46 w 182"/>
                <a:gd name="T111" fmla="*/ 12 h 170"/>
                <a:gd name="T112" fmla="*/ 67 w 182"/>
                <a:gd name="T113" fmla="*/ 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2" h="170">
                  <a:moveTo>
                    <a:pt x="86" y="9"/>
                  </a:moveTo>
                  <a:lnTo>
                    <a:pt x="71" y="11"/>
                  </a:lnTo>
                  <a:lnTo>
                    <a:pt x="61" y="15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29" y="40"/>
                  </a:lnTo>
                  <a:lnTo>
                    <a:pt x="17" y="58"/>
                  </a:lnTo>
                  <a:lnTo>
                    <a:pt x="12" y="74"/>
                  </a:lnTo>
                  <a:lnTo>
                    <a:pt x="10" y="89"/>
                  </a:lnTo>
                  <a:lnTo>
                    <a:pt x="12" y="105"/>
                  </a:lnTo>
                  <a:lnTo>
                    <a:pt x="17" y="118"/>
                  </a:lnTo>
                  <a:lnTo>
                    <a:pt x="21" y="126"/>
                  </a:lnTo>
                  <a:lnTo>
                    <a:pt x="24" y="129"/>
                  </a:lnTo>
                  <a:lnTo>
                    <a:pt x="24" y="129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37" y="144"/>
                  </a:lnTo>
                  <a:lnTo>
                    <a:pt x="53" y="153"/>
                  </a:lnTo>
                  <a:lnTo>
                    <a:pt x="69" y="159"/>
                  </a:lnTo>
                  <a:lnTo>
                    <a:pt x="86" y="160"/>
                  </a:lnTo>
                  <a:lnTo>
                    <a:pt x="103" y="159"/>
                  </a:lnTo>
                  <a:lnTo>
                    <a:pt x="116" y="156"/>
                  </a:lnTo>
                  <a:lnTo>
                    <a:pt x="126" y="153"/>
                  </a:lnTo>
                  <a:lnTo>
                    <a:pt x="129" y="152"/>
                  </a:lnTo>
                  <a:lnTo>
                    <a:pt x="129" y="152"/>
                  </a:lnTo>
                  <a:lnTo>
                    <a:pt x="130" y="152"/>
                  </a:lnTo>
                  <a:lnTo>
                    <a:pt x="130" y="151"/>
                  </a:lnTo>
                  <a:lnTo>
                    <a:pt x="130" y="151"/>
                  </a:lnTo>
                  <a:lnTo>
                    <a:pt x="133" y="150"/>
                  </a:lnTo>
                  <a:lnTo>
                    <a:pt x="134" y="148"/>
                  </a:lnTo>
                  <a:lnTo>
                    <a:pt x="139" y="144"/>
                  </a:lnTo>
                  <a:lnTo>
                    <a:pt x="144" y="139"/>
                  </a:lnTo>
                  <a:lnTo>
                    <a:pt x="148" y="136"/>
                  </a:lnTo>
                  <a:lnTo>
                    <a:pt x="151" y="134"/>
                  </a:lnTo>
                  <a:lnTo>
                    <a:pt x="154" y="131"/>
                  </a:lnTo>
                  <a:lnTo>
                    <a:pt x="156" y="129"/>
                  </a:lnTo>
                  <a:lnTo>
                    <a:pt x="158" y="127"/>
                  </a:lnTo>
                  <a:lnTo>
                    <a:pt x="158" y="127"/>
                  </a:lnTo>
                  <a:lnTo>
                    <a:pt x="159" y="126"/>
                  </a:lnTo>
                  <a:lnTo>
                    <a:pt x="159" y="126"/>
                  </a:lnTo>
                  <a:lnTo>
                    <a:pt x="160" y="126"/>
                  </a:lnTo>
                  <a:lnTo>
                    <a:pt x="161" y="123"/>
                  </a:lnTo>
                  <a:lnTo>
                    <a:pt x="163" y="121"/>
                  </a:lnTo>
                  <a:lnTo>
                    <a:pt x="164" y="118"/>
                  </a:lnTo>
                  <a:lnTo>
                    <a:pt x="167" y="110"/>
                  </a:lnTo>
                  <a:lnTo>
                    <a:pt x="168" y="102"/>
                  </a:lnTo>
                  <a:lnTo>
                    <a:pt x="169" y="97"/>
                  </a:lnTo>
                  <a:lnTo>
                    <a:pt x="171" y="92"/>
                  </a:lnTo>
                  <a:lnTo>
                    <a:pt x="172" y="88"/>
                  </a:lnTo>
                  <a:lnTo>
                    <a:pt x="172" y="84"/>
                  </a:lnTo>
                  <a:lnTo>
                    <a:pt x="172" y="81"/>
                  </a:lnTo>
                  <a:lnTo>
                    <a:pt x="168" y="63"/>
                  </a:lnTo>
                  <a:lnTo>
                    <a:pt x="161" y="49"/>
                  </a:lnTo>
                  <a:lnTo>
                    <a:pt x="152" y="37"/>
                  </a:lnTo>
                  <a:lnTo>
                    <a:pt x="143" y="29"/>
                  </a:lnTo>
                  <a:lnTo>
                    <a:pt x="134" y="23"/>
                  </a:lnTo>
                  <a:lnTo>
                    <a:pt x="126" y="19"/>
                  </a:lnTo>
                  <a:lnTo>
                    <a:pt x="121" y="17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01" y="11"/>
                  </a:lnTo>
                  <a:lnTo>
                    <a:pt x="86" y="9"/>
                  </a:lnTo>
                  <a:lnTo>
                    <a:pt x="86" y="9"/>
                  </a:lnTo>
                  <a:close/>
                  <a:moveTo>
                    <a:pt x="86" y="0"/>
                  </a:moveTo>
                  <a:lnTo>
                    <a:pt x="103" y="2"/>
                  </a:lnTo>
                  <a:lnTo>
                    <a:pt x="122" y="7"/>
                  </a:lnTo>
                  <a:lnTo>
                    <a:pt x="127" y="8"/>
                  </a:lnTo>
                  <a:lnTo>
                    <a:pt x="137" y="13"/>
                  </a:lnTo>
                  <a:lnTo>
                    <a:pt x="150" y="21"/>
                  </a:lnTo>
                  <a:lnTo>
                    <a:pt x="160" y="30"/>
                  </a:lnTo>
                  <a:lnTo>
                    <a:pt x="171" y="44"/>
                  </a:lnTo>
                  <a:lnTo>
                    <a:pt x="179" y="61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2" y="83"/>
                  </a:lnTo>
                  <a:lnTo>
                    <a:pt x="181" y="87"/>
                  </a:lnTo>
                  <a:lnTo>
                    <a:pt x="180" y="96"/>
                  </a:lnTo>
                  <a:lnTo>
                    <a:pt x="177" y="109"/>
                  </a:lnTo>
                  <a:lnTo>
                    <a:pt x="173" y="122"/>
                  </a:lnTo>
                  <a:lnTo>
                    <a:pt x="171" y="126"/>
                  </a:lnTo>
                  <a:lnTo>
                    <a:pt x="168" y="131"/>
                  </a:lnTo>
                  <a:lnTo>
                    <a:pt x="165" y="134"/>
                  </a:lnTo>
                  <a:lnTo>
                    <a:pt x="161" y="136"/>
                  </a:lnTo>
                  <a:lnTo>
                    <a:pt x="156" y="142"/>
                  </a:lnTo>
                  <a:lnTo>
                    <a:pt x="150" y="148"/>
                  </a:lnTo>
                  <a:lnTo>
                    <a:pt x="142" y="155"/>
                  </a:lnTo>
                  <a:lnTo>
                    <a:pt x="137" y="159"/>
                  </a:lnTo>
                  <a:lnTo>
                    <a:pt x="134" y="160"/>
                  </a:lnTo>
                  <a:lnTo>
                    <a:pt x="133" y="161"/>
                  </a:lnTo>
                  <a:lnTo>
                    <a:pt x="127" y="163"/>
                  </a:lnTo>
                  <a:lnTo>
                    <a:pt x="117" y="165"/>
                  </a:lnTo>
                  <a:lnTo>
                    <a:pt x="103" y="169"/>
                  </a:lnTo>
                  <a:lnTo>
                    <a:pt x="86" y="170"/>
                  </a:lnTo>
                  <a:lnTo>
                    <a:pt x="84" y="170"/>
                  </a:lnTo>
                  <a:lnTo>
                    <a:pt x="71" y="169"/>
                  </a:lnTo>
                  <a:lnTo>
                    <a:pt x="55" y="165"/>
                  </a:lnTo>
                  <a:lnTo>
                    <a:pt x="41" y="159"/>
                  </a:lnTo>
                  <a:lnTo>
                    <a:pt x="28" y="150"/>
                  </a:lnTo>
                  <a:lnTo>
                    <a:pt x="16" y="135"/>
                  </a:lnTo>
                  <a:lnTo>
                    <a:pt x="12" y="131"/>
                  </a:lnTo>
                  <a:lnTo>
                    <a:pt x="7" y="121"/>
                  </a:lnTo>
                  <a:lnTo>
                    <a:pt x="3" y="106"/>
                  </a:lnTo>
                  <a:lnTo>
                    <a:pt x="0" y="89"/>
                  </a:lnTo>
                  <a:lnTo>
                    <a:pt x="2" y="72"/>
                  </a:lnTo>
                  <a:lnTo>
                    <a:pt x="10" y="54"/>
                  </a:lnTo>
                  <a:lnTo>
                    <a:pt x="23" y="34"/>
                  </a:lnTo>
                  <a:lnTo>
                    <a:pt x="42" y="13"/>
                  </a:lnTo>
                  <a:lnTo>
                    <a:pt x="46" y="12"/>
                  </a:lnTo>
                  <a:lnTo>
                    <a:pt x="54" y="7"/>
                  </a:lnTo>
                  <a:lnTo>
                    <a:pt x="67" y="2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7"/>
            <p:cNvSpPr/>
            <p:nvPr/>
          </p:nvSpPr>
          <p:spPr bwMode="auto">
            <a:xfrm>
              <a:off x="7610475" y="2525713"/>
              <a:ext cx="120650" cy="53975"/>
            </a:xfrm>
            <a:custGeom>
              <a:avLst/>
              <a:gdLst>
                <a:gd name="T0" fmla="*/ 9 w 76"/>
                <a:gd name="T1" fmla="*/ 0 h 34"/>
                <a:gd name="T2" fmla="*/ 9 w 76"/>
                <a:gd name="T3" fmla="*/ 1 h 34"/>
                <a:gd name="T4" fmla="*/ 11 w 76"/>
                <a:gd name="T5" fmla="*/ 2 h 34"/>
                <a:gd name="T6" fmla="*/ 12 w 76"/>
                <a:gd name="T7" fmla="*/ 5 h 34"/>
                <a:gd name="T8" fmla="*/ 14 w 76"/>
                <a:gd name="T9" fmla="*/ 6 h 34"/>
                <a:gd name="T10" fmla="*/ 16 w 76"/>
                <a:gd name="T11" fmla="*/ 9 h 34"/>
                <a:gd name="T12" fmla="*/ 17 w 76"/>
                <a:gd name="T13" fmla="*/ 10 h 34"/>
                <a:gd name="T14" fmla="*/ 18 w 76"/>
                <a:gd name="T15" fmla="*/ 10 h 34"/>
                <a:gd name="T16" fmla="*/ 18 w 76"/>
                <a:gd name="T17" fmla="*/ 10 h 34"/>
                <a:gd name="T18" fmla="*/ 18 w 76"/>
                <a:gd name="T19" fmla="*/ 11 h 34"/>
                <a:gd name="T20" fmla="*/ 21 w 76"/>
                <a:gd name="T21" fmla="*/ 14 h 34"/>
                <a:gd name="T22" fmla="*/ 24 w 76"/>
                <a:gd name="T23" fmla="*/ 17 h 34"/>
                <a:gd name="T24" fmla="*/ 25 w 76"/>
                <a:gd name="T25" fmla="*/ 14 h 34"/>
                <a:gd name="T26" fmla="*/ 26 w 76"/>
                <a:gd name="T27" fmla="*/ 11 h 34"/>
                <a:gd name="T28" fmla="*/ 29 w 76"/>
                <a:gd name="T29" fmla="*/ 10 h 34"/>
                <a:gd name="T30" fmla="*/ 30 w 76"/>
                <a:gd name="T31" fmla="*/ 10 h 34"/>
                <a:gd name="T32" fmla="*/ 33 w 76"/>
                <a:gd name="T33" fmla="*/ 10 h 34"/>
                <a:gd name="T34" fmla="*/ 35 w 76"/>
                <a:gd name="T35" fmla="*/ 11 h 34"/>
                <a:gd name="T36" fmla="*/ 37 w 76"/>
                <a:gd name="T37" fmla="*/ 13 h 34"/>
                <a:gd name="T38" fmla="*/ 37 w 76"/>
                <a:gd name="T39" fmla="*/ 13 h 34"/>
                <a:gd name="T40" fmla="*/ 46 w 76"/>
                <a:gd name="T41" fmla="*/ 19 h 34"/>
                <a:gd name="T42" fmla="*/ 46 w 76"/>
                <a:gd name="T43" fmla="*/ 19 h 34"/>
                <a:gd name="T44" fmla="*/ 50 w 76"/>
                <a:gd name="T45" fmla="*/ 22 h 34"/>
                <a:gd name="T46" fmla="*/ 54 w 76"/>
                <a:gd name="T47" fmla="*/ 22 h 34"/>
                <a:gd name="T48" fmla="*/ 58 w 76"/>
                <a:gd name="T49" fmla="*/ 22 h 34"/>
                <a:gd name="T50" fmla="*/ 63 w 76"/>
                <a:gd name="T51" fmla="*/ 20 h 34"/>
                <a:gd name="T52" fmla="*/ 67 w 76"/>
                <a:gd name="T53" fmla="*/ 19 h 34"/>
                <a:gd name="T54" fmla="*/ 69 w 76"/>
                <a:gd name="T55" fmla="*/ 18 h 34"/>
                <a:gd name="T56" fmla="*/ 71 w 76"/>
                <a:gd name="T57" fmla="*/ 17 h 34"/>
                <a:gd name="T58" fmla="*/ 71 w 76"/>
                <a:gd name="T59" fmla="*/ 17 h 34"/>
                <a:gd name="T60" fmla="*/ 76 w 76"/>
                <a:gd name="T61" fmla="*/ 26 h 34"/>
                <a:gd name="T62" fmla="*/ 73 w 76"/>
                <a:gd name="T63" fmla="*/ 27 h 34"/>
                <a:gd name="T64" fmla="*/ 69 w 76"/>
                <a:gd name="T65" fmla="*/ 28 h 34"/>
                <a:gd name="T66" fmla="*/ 62 w 76"/>
                <a:gd name="T67" fmla="*/ 31 h 34"/>
                <a:gd name="T68" fmla="*/ 54 w 76"/>
                <a:gd name="T69" fmla="*/ 32 h 34"/>
                <a:gd name="T70" fmla="*/ 49 w 76"/>
                <a:gd name="T71" fmla="*/ 32 h 34"/>
                <a:gd name="T72" fmla="*/ 43 w 76"/>
                <a:gd name="T73" fmla="*/ 30 h 34"/>
                <a:gd name="T74" fmla="*/ 39 w 76"/>
                <a:gd name="T75" fmla="*/ 27 h 34"/>
                <a:gd name="T76" fmla="*/ 33 w 76"/>
                <a:gd name="T77" fmla="*/ 22 h 34"/>
                <a:gd name="T78" fmla="*/ 34 w 76"/>
                <a:gd name="T79" fmla="*/ 27 h 34"/>
                <a:gd name="T80" fmla="*/ 34 w 76"/>
                <a:gd name="T81" fmla="*/ 28 h 34"/>
                <a:gd name="T82" fmla="*/ 34 w 76"/>
                <a:gd name="T83" fmla="*/ 30 h 34"/>
                <a:gd name="T84" fmla="*/ 33 w 76"/>
                <a:gd name="T85" fmla="*/ 32 h 34"/>
                <a:gd name="T86" fmla="*/ 31 w 76"/>
                <a:gd name="T87" fmla="*/ 34 h 34"/>
                <a:gd name="T88" fmla="*/ 29 w 76"/>
                <a:gd name="T89" fmla="*/ 34 h 34"/>
                <a:gd name="T90" fmla="*/ 29 w 76"/>
                <a:gd name="T91" fmla="*/ 34 h 34"/>
                <a:gd name="T92" fmla="*/ 28 w 76"/>
                <a:gd name="T93" fmla="*/ 34 h 34"/>
                <a:gd name="T94" fmla="*/ 28 w 76"/>
                <a:gd name="T95" fmla="*/ 34 h 34"/>
                <a:gd name="T96" fmla="*/ 26 w 76"/>
                <a:gd name="T97" fmla="*/ 32 h 34"/>
                <a:gd name="T98" fmla="*/ 25 w 76"/>
                <a:gd name="T99" fmla="*/ 32 h 34"/>
                <a:gd name="T100" fmla="*/ 25 w 76"/>
                <a:gd name="T101" fmla="*/ 31 h 34"/>
                <a:gd name="T102" fmla="*/ 22 w 76"/>
                <a:gd name="T103" fmla="*/ 30 h 34"/>
                <a:gd name="T104" fmla="*/ 21 w 76"/>
                <a:gd name="T105" fmla="*/ 27 h 34"/>
                <a:gd name="T106" fmla="*/ 18 w 76"/>
                <a:gd name="T107" fmla="*/ 24 h 34"/>
                <a:gd name="T108" fmla="*/ 16 w 76"/>
                <a:gd name="T109" fmla="*/ 22 h 34"/>
                <a:gd name="T110" fmla="*/ 12 w 76"/>
                <a:gd name="T111" fmla="*/ 18 h 34"/>
                <a:gd name="T112" fmla="*/ 9 w 76"/>
                <a:gd name="T113" fmla="*/ 15 h 34"/>
                <a:gd name="T114" fmla="*/ 8 w 76"/>
                <a:gd name="T115" fmla="*/ 14 h 34"/>
                <a:gd name="T116" fmla="*/ 4 w 76"/>
                <a:gd name="T117" fmla="*/ 10 h 34"/>
                <a:gd name="T118" fmla="*/ 1 w 76"/>
                <a:gd name="T119" fmla="*/ 6 h 34"/>
                <a:gd name="T120" fmla="*/ 0 w 76"/>
                <a:gd name="T121" fmla="*/ 2 h 34"/>
                <a:gd name="T122" fmla="*/ 9 w 76"/>
                <a:gd name="T1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34">
                  <a:moveTo>
                    <a:pt x="9" y="0"/>
                  </a:moveTo>
                  <a:lnTo>
                    <a:pt x="9" y="1"/>
                  </a:lnTo>
                  <a:lnTo>
                    <a:pt x="11" y="2"/>
                  </a:lnTo>
                  <a:lnTo>
                    <a:pt x="12" y="5"/>
                  </a:lnTo>
                  <a:lnTo>
                    <a:pt x="14" y="6"/>
                  </a:lnTo>
                  <a:lnTo>
                    <a:pt x="16" y="9"/>
                  </a:lnTo>
                  <a:lnTo>
                    <a:pt x="17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4" y="17"/>
                  </a:lnTo>
                  <a:lnTo>
                    <a:pt x="25" y="14"/>
                  </a:lnTo>
                  <a:lnTo>
                    <a:pt x="26" y="11"/>
                  </a:lnTo>
                  <a:lnTo>
                    <a:pt x="29" y="10"/>
                  </a:lnTo>
                  <a:lnTo>
                    <a:pt x="30" y="10"/>
                  </a:lnTo>
                  <a:lnTo>
                    <a:pt x="33" y="10"/>
                  </a:lnTo>
                  <a:lnTo>
                    <a:pt x="35" y="11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46" y="19"/>
                  </a:lnTo>
                  <a:lnTo>
                    <a:pt x="46" y="19"/>
                  </a:lnTo>
                  <a:lnTo>
                    <a:pt x="50" y="22"/>
                  </a:lnTo>
                  <a:lnTo>
                    <a:pt x="54" y="22"/>
                  </a:lnTo>
                  <a:lnTo>
                    <a:pt x="58" y="22"/>
                  </a:lnTo>
                  <a:lnTo>
                    <a:pt x="63" y="20"/>
                  </a:lnTo>
                  <a:lnTo>
                    <a:pt x="67" y="19"/>
                  </a:lnTo>
                  <a:lnTo>
                    <a:pt x="69" y="18"/>
                  </a:lnTo>
                  <a:lnTo>
                    <a:pt x="71" y="17"/>
                  </a:lnTo>
                  <a:lnTo>
                    <a:pt x="71" y="17"/>
                  </a:lnTo>
                  <a:lnTo>
                    <a:pt x="76" y="26"/>
                  </a:lnTo>
                  <a:lnTo>
                    <a:pt x="73" y="27"/>
                  </a:lnTo>
                  <a:lnTo>
                    <a:pt x="69" y="28"/>
                  </a:lnTo>
                  <a:lnTo>
                    <a:pt x="62" y="31"/>
                  </a:lnTo>
                  <a:lnTo>
                    <a:pt x="54" y="32"/>
                  </a:lnTo>
                  <a:lnTo>
                    <a:pt x="49" y="32"/>
                  </a:lnTo>
                  <a:lnTo>
                    <a:pt x="43" y="30"/>
                  </a:lnTo>
                  <a:lnTo>
                    <a:pt x="39" y="27"/>
                  </a:lnTo>
                  <a:lnTo>
                    <a:pt x="33" y="22"/>
                  </a:lnTo>
                  <a:lnTo>
                    <a:pt x="34" y="27"/>
                  </a:lnTo>
                  <a:lnTo>
                    <a:pt x="34" y="28"/>
                  </a:lnTo>
                  <a:lnTo>
                    <a:pt x="34" y="30"/>
                  </a:lnTo>
                  <a:lnTo>
                    <a:pt x="33" y="32"/>
                  </a:lnTo>
                  <a:lnTo>
                    <a:pt x="31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2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2" y="30"/>
                  </a:lnTo>
                  <a:lnTo>
                    <a:pt x="21" y="27"/>
                  </a:lnTo>
                  <a:lnTo>
                    <a:pt x="18" y="24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4" y="10"/>
                  </a:lnTo>
                  <a:lnTo>
                    <a:pt x="1" y="6"/>
                  </a:lnTo>
                  <a:lnTo>
                    <a:pt x="0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8"/>
            <p:cNvSpPr/>
            <p:nvPr/>
          </p:nvSpPr>
          <p:spPr bwMode="auto">
            <a:xfrm>
              <a:off x="7477125" y="2455863"/>
              <a:ext cx="139700" cy="73025"/>
            </a:xfrm>
            <a:custGeom>
              <a:avLst/>
              <a:gdLst>
                <a:gd name="T0" fmla="*/ 9 w 88"/>
                <a:gd name="T1" fmla="*/ 0 h 46"/>
                <a:gd name="T2" fmla="*/ 11 w 88"/>
                <a:gd name="T3" fmla="*/ 3 h 46"/>
                <a:gd name="T4" fmla="*/ 12 w 88"/>
                <a:gd name="T5" fmla="*/ 7 h 46"/>
                <a:gd name="T6" fmla="*/ 15 w 88"/>
                <a:gd name="T7" fmla="*/ 11 h 46"/>
                <a:gd name="T8" fmla="*/ 19 w 88"/>
                <a:gd name="T9" fmla="*/ 15 h 46"/>
                <a:gd name="T10" fmla="*/ 24 w 88"/>
                <a:gd name="T11" fmla="*/ 19 h 46"/>
                <a:gd name="T12" fmla="*/ 28 w 88"/>
                <a:gd name="T13" fmla="*/ 21 h 46"/>
                <a:gd name="T14" fmla="*/ 32 w 88"/>
                <a:gd name="T15" fmla="*/ 24 h 46"/>
                <a:gd name="T16" fmla="*/ 36 w 88"/>
                <a:gd name="T17" fmla="*/ 25 h 46"/>
                <a:gd name="T18" fmla="*/ 38 w 88"/>
                <a:gd name="T19" fmla="*/ 27 h 46"/>
                <a:gd name="T20" fmla="*/ 40 w 88"/>
                <a:gd name="T21" fmla="*/ 28 h 46"/>
                <a:gd name="T22" fmla="*/ 41 w 88"/>
                <a:gd name="T23" fmla="*/ 28 h 46"/>
                <a:gd name="T24" fmla="*/ 45 w 88"/>
                <a:gd name="T25" fmla="*/ 29 h 46"/>
                <a:gd name="T26" fmla="*/ 49 w 88"/>
                <a:gd name="T27" fmla="*/ 30 h 46"/>
                <a:gd name="T28" fmla="*/ 50 w 88"/>
                <a:gd name="T29" fmla="*/ 28 h 46"/>
                <a:gd name="T30" fmla="*/ 50 w 88"/>
                <a:gd name="T31" fmla="*/ 27 h 46"/>
                <a:gd name="T32" fmla="*/ 50 w 88"/>
                <a:gd name="T33" fmla="*/ 25 h 46"/>
                <a:gd name="T34" fmla="*/ 51 w 88"/>
                <a:gd name="T35" fmla="*/ 25 h 46"/>
                <a:gd name="T36" fmla="*/ 51 w 88"/>
                <a:gd name="T37" fmla="*/ 24 h 46"/>
                <a:gd name="T38" fmla="*/ 54 w 88"/>
                <a:gd name="T39" fmla="*/ 23 h 46"/>
                <a:gd name="T40" fmla="*/ 55 w 88"/>
                <a:gd name="T41" fmla="*/ 21 h 46"/>
                <a:gd name="T42" fmla="*/ 58 w 88"/>
                <a:gd name="T43" fmla="*/ 20 h 46"/>
                <a:gd name="T44" fmla="*/ 62 w 88"/>
                <a:gd name="T45" fmla="*/ 20 h 46"/>
                <a:gd name="T46" fmla="*/ 63 w 88"/>
                <a:gd name="T47" fmla="*/ 20 h 46"/>
                <a:gd name="T48" fmla="*/ 66 w 88"/>
                <a:gd name="T49" fmla="*/ 21 h 46"/>
                <a:gd name="T50" fmla="*/ 67 w 88"/>
                <a:gd name="T51" fmla="*/ 23 h 46"/>
                <a:gd name="T52" fmla="*/ 70 w 88"/>
                <a:gd name="T53" fmla="*/ 25 h 46"/>
                <a:gd name="T54" fmla="*/ 71 w 88"/>
                <a:gd name="T55" fmla="*/ 29 h 46"/>
                <a:gd name="T56" fmla="*/ 71 w 88"/>
                <a:gd name="T57" fmla="*/ 30 h 46"/>
                <a:gd name="T58" fmla="*/ 71 w 88"/>
                <a:gd name="T59" fmla="*/ 32 h 46"/>
                <a:gd name="T60" fmla="*/ 70 w 88"/>
                <a:gd name="T61" fmla="*/ 33 h 46"/>
                <a:gd name="T62" fmla="*/ 68 w 88"/>
                <a:gd name="T63" fmla="*/ 36 h 46"/>
                <a:gd name="T64" fmla="*/ 75 w 88"/>
                <a:gd name="T65" fmla="*/ 36 h 46"/>
                <a:gd name="T66" fmla="*/ 81 w 88"/>
                <a:gd name="T67" fmla="*/ 36 h 46"/>
                <a:gd name="T68" fmla="*/ 84 w 88"/>
                <a:gd name="T69" fmla="*/ 36 h 46"/>
                <a:gd name="T70" fmla="*/ 87 w 88"/>
                <a:gd name="T71" fmla="*/ 36 h 46"/>
                <a:gd name="T72" fmla="*/ 87 w 88"/>
                <a:gd name="T73" fmla="*/ 36 h 46"/>
                <a:gd name="T74" fmla="*/ 87 w 88"/>
                <a:gd name="T75" fmla="*/ 36 h 46"/>
                <a:gd name="T76" fmla="*/ 88 w 88"/>
                <a:gd name="T77" fmla="*/ 46 h 46"/>
                <a:gd name="T78" fmla="*/ 87 w 88"/>
                <a:gd name="T79" fmla="*/ 46 h 46"/>
                <a:gd name="T80" fmla="*/ 84 w 88"/>
                <a:gd name="T81" fmla="*/ 46 h 46"/>
                <a:gd name="T82" fmla="*/ 81 w 88"/>
                <a:gd name="T83" fmla="*/ 46 h 46"/>
                <a:gd name="T84" fmla="*/ 74 w 88"/>
                <a:gd name="T85" fmla="*/ 46 h 46"/>
                <a:gd name="T86" fmla="*/ 63 w 88"/>
                <a:gd name="T87" fmla="*/ 45 h 46"/>
                <a:gd name="T88" fmla="*/ 55 w 88"/>
                <a:gd name="T89" fmla="*/ 41 h 46"/>
                <a:gd name="T90" fmla="*/ 54 w 88"/>
                <a:gd name="T91" fmla="*/ 41 h 46"/>
                <a:gd name="T92" fmla="*/ 49 w 88"/>
                <a:gd name="T93" fmla="*/ 41 h 46"/>
                <a:gd name="T94" fmla="*/ 43 w 88"/>
                <a:gd name="T95" fmla="*/ 40 h 46"/>
                <a:gd name="T96" fmla="*/ 37 w 88"/>
                <a:gd name="T97" fmla="*/ 37 h 46"/>
                <a:gd name="T98" fmla="*/ 36 w 88"/>
                <a:gd name="T99" fmla="*/ 37 h 46"/>
                <a:gd name="T100" fmla="*/ 34 w 88"/>
                <a:gd name="T101" fmla="*/ 36 h 46"/>
                <a:gd name="T102" fmla="*/ 32 w 88"/>
                <a:gd name="T103" fmla="*/ 34 h 46"/>
                <a:gd name="T104" fmla="*/ 28 w 88"/>
                <a:gd name="T105" fmla="*/ 33 h 46"/>
                <a:gd name="T106" fmla="*/ 24 w 88"/>
                <a:gd name="T107" fmla="*/ 30 h 46"/>
                <a:gd name="T108" fmla="*/ 19 w 88"/>
                <a:gd name="T109" fmla="*/ 28 h 46"/>
                <a:gd name="T110" fmla="*/ 11 w 88"/>
                <a:gd name="T111" fmla="*/ 20 h 46"/>
                <a:gd name="T112" fmla="*/ 3 w 88"/>
                <a:gd name="T113" fmla="*/ 11 h 46"/>
                <a:gd name="T114" fmla="*/ 0 w 88"/>
                <a:gd name="T115" fmla="*/ 0 h 46"/>
                <a:gd name="T116" fmla="*/ 9 w 88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8" h="46">
                  <a:moveTo>
                    <a:pt x="9" y="0"/>
                  </a:moveTo>
                  <a:lnTo>
                    <a:pt x="11" y="3"/>
                  </a:lnTo>
                  <a:lnTo>
                    <a:pt x="12" y="7"/>
                  </a:lnTo>
                  <a:lnTo>
                    <a:pt x="15" y="11"/>
                  </a:lnTo>
                  <a:lnTo>
                    <a:pt x="19" y="15"/>
                  </a:lnTo>
                  <a:lnTo>
                    <a:pt x="24" y="19"/>
                  </a:lnTo>
                  <a:lnTo>
                    <a:pt x="28" y="21"/>
                  </a:lnTo>
                  <a:lnTo>
                    <a:pt x="32" y="24"/>
                  </a:lnTo>
                  <a:lnTo>
                    <a:pt x="36" y="25"/>
                  </a:lnTo>
                  <a:lnTo>
                    <a:pt x="38" y="27"/>
                  </a:lnTo>
                  <a:lnTo>
                    <a:pt x="40" y="28"/>
                  </a:lnTo>
                  <a:lnTo>
                    <a:pt x="41" y="28"/>
                  </a:lnTo>
                  <a:lnTo>
                    <a:pt x="45" y="29"/>
                  </a:lnTo>
                  <a:lnTo>
                    <a:pt x="49" y="30"/>
                  </a:lnTo>
                  <a:lnTo>
                    <a:pt x="50" y="28"/>
                  </a:lnTo>
                  <a:lnTo>
                    <a:pt x="50" y="27"/>
                  </a:lnTo>
                  <a:lnTo>
                    <a:pt x="50" y="25"/>
                  </a:lnTo>
                  <a:lnTo>
                    <a:pt x="51" y="25"/>
                  </a:lnTo>
                  <a:lnTo>
                    <a:pt x="51" y="24"/>
                  </a:lnTo>
                  <a:lnTo>
                    <a:pt x="54" y="23"/>
                  </a:lnTo>
                  <a:lnTo>
                    <a:pt x="55" y="21"/>
                  </a:lnTo>
                  <a:lnTo>
                    <a:pt x="58" y="20"/>
                  </a:lnTo>
                  <a:lnTo>
                    <a:pt x="62" y="20"/>
                  </a:lnTo>
                  <a:lnTo>
                    <a:pt x="63" y="20"/>
                  </a:lnTo>
                  <a:lnTo>
                    <a:pt x="66" y="21"/>
                  </a:lnTo>
                  <a:lnTo>
                    <a:pt x="67" y="23"/>
                  </a:lnTo>
                  <a:lnTo>
                    <a:pt x="70" y="25"/>
                  </a:lnTo>
                  <a:lnTo>
                    <a:pt x="71" y="29"/>
                  </a:lnTo>
                  <a:lnTo>
                    <a:pt x="71" y="30"/>
                  </a:lnTo>
                  <a:lnTo>
                    <a:pt x="71" y="32"/>
                  </a:lnTo>
                  <a:lnTo>
                    <a:pt x="70" y="33"/>
                  </a:lnTo>
                  <a:lnTo>
                    <a:pt x="68" y="36"/>
                  </a:lnTo>
                  <a:lnTo>
                    <a:pt x="75" y="36"/>
                  </a:lnTo>
                  <a:lnTo>
                    <a:pt x="81" y="36"/>
                  </a:lnTo>
                  <a:lnTo>
                    <a:pt x="84" y="36"/>
                  </a:lnTo>
                  <a:lnTo>
                    <a:pt x="87" y="36"/>
                  </a:lnTo>
                  <a:lnTo>
                    <a:pt x="87" y="36"/>
                  </a:lnTo>
                  <a:lnTo>
                    <a:pt x="87" y="36"/>
                  </a:lnTo>
                  <a:lnTo>
                    <a:pt x="88" y="46"/>
                  </a:lnTo>
                  <a:lnTo>
                    <a:pt x="87" y="46"/>
                  </a:lnTo>
                  <a:lnTo>
                    <a:pt x="84" y="46"/>
                  </a:lnTo>
                  <a:lnTo>
                    <a:pt x="81" y="46"/>
                  </a:lnTo>
                  <a:lnTo>
                    <a:pt x="74" y="46"/>
                  </a:lnTo>
                  <a:lnTo>
                    <a:pt x="63" y="45"/>
                  </a:lnTo>
                  <a:lnTo>
                    <a:pt x="55" y="41"/>
                  </a:lnTo>
                  <a:lnTo>
                    <a:pt x="54" y="41"/>
                  </a:lnTo>
                  <a:lnTo>
                    <a:pt x="49" y="41"/>
                  </a:lnTo>
                  <a:lnTo>
                    <a:pt x="43" y="40"/>
                  </a:lnTo>
                  <a:lnTo>
                    <a:pt x="37" y="37"/>
                  </a:lnTo>
                  <a:lnTo>
                    <a:pt x="36" y="37"/>
                  </a:lnTo>
                  <a:lnTo>
                    <a:pt x="34" y="36"/>
                  </a:lnTo>
                  <a:lnTo>
                    <a:pt x="32" y="34"/>
                  </a:lnTo>
                  <a:lnTo>
                    <a:pt x="28" y="33"/>
                  </a:lnTo>
                  <a:lnTo>
                    <a:pt x="24" y="30"/>
                  </a:lnTo>
                  <a:lnTo>
                    <a:pt x="19" y="28"/>
                  </a:lnTo>
                  <a:lnTo>
                    <a:pt x="11" y="20"/>
                  </a:lnTo>
                  <a:lnTo>
                    <a:pt x="3" y="11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9"/>
            <p:cNvSpPr/>
            <p:nvPr/>
          </p:nvSpPr>
          <p:spPr bwMode="auto">
            <a:xfrm>
              <a:off x="7556500" y="2644775"/>
              <a:ext cx="149225" cy="63500"/>
            </a:xfrm>
            <a:custGeom>
              <a:avLst/>
              <a:gdLst>
                <a:gd name="T0" fmla="*/ 86 w 94"/>
                <a:gd name="T1" fmla="*/ 0 h 40"/>
                <a:gd name="T2" fmla="*/ 94 w 94"/>
                <a:gd name="T3" fmla="*/ 6 h 40"/>
                <a:gd name="T4" fmla="*/ 81 w 94"/>
                <a:gd name="T5" fmla="*/ 21 h 40"/>
                <a:gd name="T6" fmla="*/ 68 w 94"/>
                <a:gd name="T7" fmla="*/ 32 h 40"/>
                <a:gd name="T8" fmla="*/ 55 w 94"/>
                <a:gd name="T9" fmla="*/ 38 h 40"/>
                <a:gd name="T10" fmla="*/ 42 w 94"/>
                <a:gd name="T11" fmla="*/ 40 h 40"/>
                <a:gd name="T12" fmla="*/ 42 w 94"/>
                <a:gd name="T13" fmla="*/ 40 h 40"/>
                <a:gd name="T14" fmla="*/ 28 w 94"/>
                <a:gd name="T15" fmla="*/ 38 h 40"/>
                <a:gd name="T16" fmla="*/ 16 w 94"/>
                <a:gd name="T17" fmla="*/ 33 h 40"/>
                <a:gd name="T18" fmla="*/ 8 w 94"/>
                <a:gd name="T19" fmla="*/ 28 h 40"/>
                <a:gd name="T20" fmla="*/ 1 w 94"/>
                <a:gd name="T21" fmla="*/ 24 h 40"/>
                <a:gd name="T22" fmla="*/ 0 w 94"/>
                <a:gd name="T23" fmla="*/ 21 h 40"/>
                <a:gd name="T24" fmla="*/ 0 w 94"/>
                <a:gd name="T25" fmla="*/ 21 h 40"/>
                <a:gd name="T26" fmla="*/ 7 w 94"/>
                <a:gd name="T27" fmla="*/ 15 h 40"/>
                <a:gd name="T28" fmla="*/ 7 w 94"/>
                <a:gd name="T29" fmla="*/ 16 h 40"/>
                <a:gd name="T30" fmla="*/ 9 w 94"/>
                <a:gd name="T31" fmla="*/ 17 h 40"/>
                <a:gd name="T32" fmla="*/ 12 w 94"/>
                <a:gd name="T33" fmla="*/ 20 h 40"/>
                <a:gd name="T34" fmla="*/ 17 w 94"/>
                <a:gd name="T35" fmla="*/ 23 h 40"/>
                <a:gd name="T36" fmla="*/ 28 w 94"/>
                <a:gd name="T37" fmla="*/ 28 h 40"/>
                <a:gd name="T38" fmla="*/ 42 w 94"/>
                <a:gd name="T39" fmla="*/ 31 h 40"/>
                <a:gd name="T40" fmla="*/ 52 w 94"/>
                <a:gd name="T41" fmla="*/ 29 h 40"/>
                <a:gd name="T42" fmla="*/ 63 w 94"/>
                <a:gd name="T43" fmla="*/ 24 h 40"/>
                <a:gd name="T44" fmla="*/ 75 w 94"/>
                <a:gd name="T45" fmla="*/ 15 h 40"/>
                <a:gd name="T46" fmla="*/ 86 w 94"/>
                <a:gd name="T4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40">
                  <a:moveTo>
                    <a:pt x="86" y="0"/>
                  </a:moveTo>
                  <a:lnTo>
                    <a:pt x="94" y="6"/>
                  </a:lnTo>
                  <a:lnTo>
                    <a:pt x="81" y="21"/>
                  </a:lnTo>
                  <a:lnTo>
                    <a:pt x="68" y="32"/>
                  </a:lnTo>
                  <a:lnTo>
                    <a:pt x="55" y="38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28" y="38"/>
                  </a:lnTo>
                  <a:lnTo>
                    <a:pt x="16" y="33"/>
                  </a:lnTo>
                  <a:lnTo>
                    <a:pt x="8" y="28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9" y="17"/>
                  </a:lnTo>
                  <a:lnTo>
                    <a:pt x="12" y="20"/>
                  </a:lnTo>
                  <a:lnTo>
                    <a:pt x="17" y="23"/>
                  </a:lnTo>
                  <a:lnTo>
                    <a:pt x="28" y="28"/>
                  </a:lnTo>
                  <a:lnTo>
                    <a:pt x="42" y="31"/>
                  </a:lnTo>
                  <a:lnTo>
                    <a:pt x="52" y="29"/>
                  </a:lnTo>
                  <a:lnTo>
                    <a:pt x="63" y="24"/>
                  </a:lnTo>
                  <a:lnTo>
                    <a:pt x="75" y="15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0"/>
            <p:cNvSpPr/>
            <p:nvPr/>
          </p:nvSpPr>
          <p:spPr bwMode="auto">
            <a:xfrm>
              <a:off x="7685088" y="2633663"/>
              <a:ext cx="25400" cy="23813"/>
            </a:xfrm>
            <a:custGeom>
              <a:avLst/>
              <a:gdLst>
                <a:gd name="T0" fmla="*/ 5 w 16"/>
                <a:gd name="T1" fmla="*/ 0 h 15"/>
                <a:gd name="T2" fmla="*/ 16 w 16"/>
                <a:gd name="T3" fmla="*/ 7 h 15"/>
                <a:gd name="T4" fmla="*/ 11 w 16"/>
                <a:gd name="T5" fmla="*/ 15 h 15"/>
                <a:gd name="T6" fmla="*/ 0 w 16"/>
                <a:gd name="T7" fmla="*/ 7 h 15"/>
                <a:gd name="T8" fmla="*/ 5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5" y="0"/>
                  </a:moveTo>
                  <a:lnTo>
                    <a:pt x="16" y="7"/>
                  </a:lnTo>
                  <a:lnTo>
                    <a:pt x="11" y="15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51"/>
            <p:cNvSpPr>
              <a:spLocks noEditPoints="1"/>
            </p:cNvSpPr>
            <p:nvPr/>
          </p:nvSpPr>
          <p:spPr bwMode="auto">
            <a:xfrm>
              <a:off x="7583488" y="2684463"/>
              <a:ext cx="93663" cy="71438"/>
            </a:xfrm>
            <a:custGeom>
              <a:avLst/>
              <a:gdLst>
                <a:gd name="T0" fmla="*/ 0 w 59"/>
                <a:gd name="T1" fmla="*/ 7 h 45"/>
                <a:gd name="T2" fmla="*/ 0 w 59"/>
                <a:gd name="T3" fmla="*/ 7 h 45"/>
                <a:gd name="T4" fmla="*/ 0 w 59"/>
                <a:gd name="T5" fmla="*/ 7 h 45"/>
                <a:gd name="T6" fmla="*/ 0 w 59"/>
                <a:gd name="T7" fmla="*/ 7 h 45"/>
                <a:gd name="T8" fmla="*/ 50 w 59"/>
                <a:gd name="T9" fmla="*/ 0 h 45"/>
                <a:gd name="T10" fmla="*/ 59 w 59"/>
                <a:gd name="T11" fmla="*/ 2 h 45"/>
                <a:gd name="T12" fmla="*/ 56 w 59"/>
                <a:gd name="T13" fmla="*/ 16 h 45"/>
                <a:gd name="T14" fmla="*/ 51 w 59"/>
                <a:gd name="T15" fmla="*/ 28 h 45"/>
                <a:gd name="T16" fmla="*/ 45 w 59"/>
                <a:gd name="T17" fmla="*/ 36 h 45"/>
                <a:gd name="T18" fmla="*/ 38 w 59"/>
                <a:gd name="T19" fmla="*/ 41 h 45"/>
                <a:gd name="T20" fmla="*/ 33 w 59"/>
                <a:gd name="T21" fmla="*/ 44 h 45"/>
                <a:gd name="T22" fmla="*/ 31 w 59"/>
                <a:gd name="T23" fmla="*/ 45 h 45"/>
                <a:gd name="T24" fmla="*/ 29 w 59"/>
                <a:gd name="T25" fmla="*/ 45 h 45"/>
                <a:gd name="T26" fmla="*/ 28 w 59"/>
                <a:gd name="T27" fmla="*/ 45 h 45"/>
                <a:gd name="T28" fmla="*/ 18 w 59"/>
                <a:gd name="T29" fmla="*/ 40 h 45"/>
                <a:gd name="T30" fmla="*/ 11 w 59"/>
                <a:gd name="T31" fmla="*/ 32 h 45"/>
                <a:gd name="T32" fmla="*/ 5 w 59"/>
                <a:gd name="T33" fmla="*/ 24 h 45"/>
                <a:gd name="T34" fmla="*/ 4 w 59"/>
                <a:gd name="T35" fmla="*/ 19 h 45"/>
                <a:gd name="T36" fmla="*/ 1 w 59"/>
                <a:gd name="T37" fmla="*/ 13 h 45"/>
                <a:gd name="T38" fmla="*/ 1 w 59"/>
                <a:gd name="T39" fmla="*/ 11 h 45"/>
                <a:gd name="T40" fmla="*/ 0 w 59"/>
                <a:gd name="T41" fmla="*/ 8 h 45"/>
                <a:gd name="T42" fmla="*/ 0 w 59"/>
                <a:gd name="T43" fmla="*/ 7 h 45"/>
                <a:gd name="T44" fmla="*/ 9 w 59"/>
                <a:gd name="T45" fmla="*/ 6 h 45"/>
                <a:gd name="T46" fmla="*/ 9 w 59"/>
                <a:gd name="T47" fmla="*/ 6 h 45"/>
                <a:gd name="T48" fmla="*/ 11 w 59"/>
                <a:gd name="T49" fmla="*/ 7 h 45"/>
                <a:gd name="T50" fmla="*/ 11 w 59"/>
                <a:gd name="T51" fmla="*/ 10 h 45"/>
                <a:gd name="T52" fmla="*/ 12 w 59"/>
                <a:gd name="T53" fmla="*/ 13 h 45"/>
                <a:gd name="T54" fmla="*/ 14 w 59"/>
                <a:gd name="T55" fmla="*/ 19 h 45"/>
                <a:gd name="T56" fmla="*/ 17 w 59"/>
                <a:gd name="T57" fmla="*/ 24 h 45"/>
                <a:gd name="T58" fmla="*/ 21 w 59"/>
                <a:gd name="T59" fmla="*/ 29 h 45"/>
                <a:gd name="T60" fmla="*/ 25 w 59"/>
                <a:gd name="T61" fmla="*/ 33 h 45"/>
                <a:gd name="T62" fmla="*/ 29 w 59"/>
                <a:gd name="T63" fmla="*/ 36 h 45"/>
                <a:gd name="T64" fmla="*/ 30 w 59"/>
                <a:gd name="T65" fmla="*/ 34 h 45"/>
                <a:gd name="T66" fmla="*/ 34 w 59"/>
                <a:gd name="T67" fmla="*/ 32 h 45"/>
                <a:gd name="T68" fmla="*/ 38 w 59"/>
                <a:gd name="T69" fmla="*/ 29 h 45"/>
                <a:gd name="T70" fmla="*/ 43 w 59"/>
                <a:gd name="T71" fmla="*/ 23 h 45"/>
                <a:gd name="T72" fmla="*/ 47 w 59"/>
                <a:gd name="T73" fmla="*/ 13 h 45"/>
                <a:gd name="T74" fmla="*/ 50 w 59"/>
                <a:gd name="T7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45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close/>
                  <a:moveTo>
                    <a:pt x="50" y="0"/>
                  </a:moveTo>
                  <a:lnTo>
                    <a:pt x="59" y="2"/>
                  </a:lnTo>
                  <a:lnTo>
                    <a:pt x="56" y="16"/>
                  </a:lnTo>
                  <a:lnTo>
                    <a:pt x="51" y="28"/>
                  </a:lnTo>
                  <a:lnTo>
                    <a:pt x="45" y="36"/>
                  </a:lnTo>
                  <a:lnTo>
                    <a:pt x="38" y="41"/>
                  </a:lnTo>
                  <a:lnTo>
                    <a:pt x="33" y="44"/>
                  </a:lnTo>
                  <a:lnTo>
                    <a:pt x="31" y="45"/>
                  </a:lnTo>
                  <a:lnTo>
                    <a:pt x="29" y="45"/>
                  </a:lnTo>
                  <a:lnTo>
                    <a:pt x="28" y="45"/>
                  </a:lnTo>
                  <a:lnTo>
                    <a:pt x="18" y="40"/>
                  </a:lnTo>
                  <a:lnTo>
                    <a:pt x="11" y="32"/>
                  </a:lnTo>
                  <a:lnTo>
                    <a:pt x="5" y="24"/>
                  </a:lnTo>
                  <a:lnTo>
                    <a:pt x="4" y="19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11" y="7"/>
                  </a:lnTo>
                  <a:lnTo>
                    <a:pt x="11" y="10"/>
                  </a:lnTo>
                  <a:lnTo>
                    <a:pt x="12" y="13"/>
                  </a:lnTo>
                  <a:lnTo>
                    <a:pt x="14" y="19"/>
                  </a:lnTo>
                  <a:lnTo>
                    <a:pt x="17" y="24"/>
                  </a:lnTo>
                  <a:lnTo>
                    <a:pt x="21" y="29"/>
                  </a:lnTo>
                  <a:lnTo>
                    <a:pt x="25" y="33"/>
                  </a:lnTo>
                  <a:lnTo>
                    <a:pt x="29" y="36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8" y="29"/>
                  </a:lnTo>
                  <a:lnTo>
                    <a:pt x="43" y="23"/>
                  </a:lnTo>
                  <a:lnTo>
                    <a:pt x="47" y="13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2"/>
            <p:cNvSpPr>
              <a:spLocks noEditPoints="1"/>
            </p:cNvSpPr>
            <p:nvPr/>
          </p:nvSpPr>
          <p:spPr bwMode="auto">
            <a:xfrm>
              <a:off x="7758113" y="2709863"/>
              <a:ext cx="44450" cy="52388"/>
            </a:xfrm>
            <a:custGeom>
              <a:avLst/>
              <a:gdLst>
                <a:gd name="T0" fmla="*/ 12 w 28"/>
                <a:gd name="T1" fmla="*/ 11 h 33"/>
                <a:gd name="T2" fmla="*/ 12 w 28"/>
                <a:gd name="T3" fmla="*/ 11 h 33"/>
                <a:gd name="T4" fmla="*/ 11 w 28"/>
                <a:gd name="T5" fmla="*/ 11 h 33"/>
                <a:gd name="T6" fmla="*/ 11 w 28"/>
                <a:gd name="T7" fmla="*/ 11 h 33"/>
                <a:gd name="T8" fmla="*/ 11 w 28"/>
                <a:gd name="T9" fmla="*/ 11 h 33"/>
                <a:gd name="T10" fmla="*/ 11 w 28"/>
                <a:gd name="T11" fmla="*/ 12 h 33"/>
                <a:gd name="T12" fmla="*/ 9 w 28"/>
                <a:gd name="T13" fmla="*/ 14 h 33"/>
                <a:gd name="T14" fmla="*/ 9 w 28"/>
                <a:gd name="T15" fmla="*/ 16 h 33"/>
                <a:gd name="T16" fmla="*/ 11 w 28"/>
                <a:gd name="T17" fmla="*/ 17 h 33"/>
                <a:gd name="T18" fmla="*/ 11 w 28"/>
                <a:gd name="T19" fmla="*/ 18 h 33"/>
                <a:gd name="T20" fmla="*/ 11 w 28"/>
                <a:gd name="T21" fmla="*/ 21 h 33"/>
                <a:gd name="T22" fmla="*/ 12 w 28"/>
                <a:gd name="T23" fmla="*/ 22 h 33"/>
                <a:gd name="T24" fmla="*/ 12 w 28"/>
                <a:gd name="T25" fmla="*/ 22 h 33"/>
                <a:gd name="T26" fmla="*/ 13 w 28"/>
                <a:gd name="T27" fmla="*/ 21 h 33"/>
                <a:gd name="T28" fmla="*/ 16 w 28"/>
                <a:gd name="T29" fmla="*/ 20 h 33"/>
                <a:gd name="T30" fmla="*/ 16 w 28"/>
                <a:gd name="T31" fmla="*/ 18 h 33"/>
                <a:gd name="T32" fmla="*/ 17 w 28"/>
                <a:gd name="T33" fmla="*/ 18 h 33"/>
                <a:gd name="T34" fmla="*/ 17 w 28"/>
                <a:gd name="T35" fmla="*/ 18 h 33"/>
                <a:gd name="T36" fmla="*/ 17 w 28"/>
                <a:gd name="T37" fmla="*/ 18 h 33"/>
                <a:gd name="T38" fmla="*/ 17 w 28"/>
                <a:gd name="T39" fmla="*/ 17 h 33"/>
                <a:gd name="T40" fmla="*/ 18 w 28"/>
                <a:gd name="T41" fmla="*/ 16 h 33"/>
                <a:gd name="T42" fmla="*/ 17 w 28"/>
                <a:gd name="T43" fmla="*/ 13 h 33"/>
                <a:gd name="T44" fmla="*/ 16 w 28"/>
                <a:gd name="T45" fmla="*/ 12 h 33"/>
                <a:gd name="T46" fmla="*/ 13 w 28"/>
                <a:gd name="T47" fmla="*/ 11 h 33"/>
                <a:gd name="T48" fmla="*/ 12 w 28"/>
                <a:gd name="T49" fmla="*/ 11 h 33"/>
                <a:gd name="T50" fmla="*/ 12 w 28"/>
                <a:gd name="T51" fmla="*/ 0 h 33"/>
                <a:gd name="T52" fmla="*/ 16 w 28"/>
                <a:gd name="T53" fmla="*/ 1 h 33"/>
                <a:gd name="T54" fmla="*/ 18 w 28"/>
                <a:gd name="T55" fmla="*/ 3 h 33"/>
                <a:gd name="T56" fmla="*/ 22 w 28"/>
                <a:gd name="T57" fmla="*/ 4 h 33"/>
                <a:gd name="T58" fmla="*/ 24 w 28"/>
                <a:gd name="T59" fmla="*/ 5 h 33"/>
                <a:gd name="T60" fmla="*/ 25 w 28"/>
                <a:gd name="T61" fmla="*/ 5 h 33"/>
                <a:gd name="T62" fmla="*/ 26 w 28"/>
                <a:gd name="T63" fmla="*/ 7 h 33"/>
                <a:gd name="T64" fmla="*/ 26 w 28"/>
                <a:gd name="T65" fmla="*/ 8 h 33"/>
                <a:gd name="T66" fmla="*/ 28 w 28"/>
                <a:gd name="T67" fmla="*/ 12 h 33"/>
                <a:gd name="T68" fmla="*/ 28 w 28"/>
                <a:gd name="T69" fmla="*/ 16 h 33"/>
                <a:gd name="T70" fmla="*/ 28 w 28"/>
                <a:gd name="T71" fmla="*/ 18 h 33"/>
                <a:gd name="T72" fmla="*/ 26 w 28"/>
                <a:gd name="T73" fmla="*/ 22 h 33"/>
                <a:gd name="T74" fmla="*/ 25 w 28"/>
                <a:gd name="T75" fmla="*/ 25 h 33"/>
                <a:gd name="T76" fmla="*/ 24 w 28"/>
                <a:gd name="T77" fmla="*/ 26 h 33"/>
                <a:gd name="T78" fmla="*/ 22 w 28"/>
                <a:gd name="T79" fmla="*/ 28 h 33"/>
                <a:gd name="T80" fmla="*/ 18 w 28"/>
                <a:gd name="T81" fmla="*/ 30 h 33"/>
                <a:gd name="T82" fmla="*/ 16 w 28"/>
                <a:gd name="T83" fmla="*/ 31 h 33"/>
                <a:gd name="T84" fmla="*/ 12 w 28"/>
                <a:gd name="T85" fmla="*/ 33 h 33"/>
                <a:gd name="T86" fmla="*/ 12 w 28"/>
                <a:gd name="T87" fmla="*/ 33 h 33"/>
                <a:gd name="T88" fmla="*/ 9 w 28"/>
                <a:gd name="T89" fmla="*/ 31 h 33"/>
                <a:gd name="T90" fmla="*/ 7 w 28"/>
                <a:gd name="T91" fmla="*/ 30 h 33"/>
                <a:gd name="T92" fmla="*/ 4 w 28"/>
                <a:gd name="T93" fmla="*/ 29 h 33"/>
                <a:gd name="T94" fmla="*/ 3 w 28"/>
                <a:gd name="T95" fmla="*/ 26 h 33"/>
                <a:gd name="T96" fmla="*/ 1 w 28"/>
                <a:gd name="T97" fmla="*/ 24 h 33"/>
                <a:gd name="T98" fmla="*/ 0 w 28"/>
                <a:gd name="T99" fmla="*/ 21 h 33"/>
                <a:gd name="T100" fmla="*/ 0 w 28"/>
                <a:gd name="T101" fmla="*/ 18 h 33"/>
                <a:gd name="T102" fmla="*/ 0 w 28"/>
                <a:gd name="T103" fmla="*/ 17 h 33"/>
                <a:gd name="T104" fmla="*/ 0 w 28"/>
                <a:gd name="T105" fmla="*/ 14 h 33"/>
                <a:gd name="T106" fmla="*/ 0 w 28"/>
                <a:gd name="T107" fmla="*/ 11 h 33"/>
                <a:gd name="T108" fmla="*/ 1 w 28"/>
                <a:gd name="T109" fmla="*/ 7 h 33"/>
                <a:gd name="T110" fmla="*/ 3 w 28"/>
                <a:gd name="T111" fmla="*/ 4 h 33"/>
                <a:gd name="T112" fmla="*/ 5 w 28"/>
                <a:gd name="T113" fmla="*/ 1 h 33"/>
                <a:gd name="T114" fmla="*/ 8 w 28"/>
                <a:gd name="T115" fmla="*/ 1 h 33"/>
                <a:gd name="T116" fmla="*/ 12 w 28"/>
                <a:gd name="T1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" h="33">
                  <a:moveTo>
                    <a:pt x="12" y="11"/>
                  </a:moveTo>
                  <a:lnTo>
                    <a:pt x="12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9" y="14"/>
                  </a:lnTo>
                  <a:lnTo>
                    <a:pt x="9" y="16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21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3" y="21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8" y="16"/>
                  </a:lnTo>
                  <a:lnTo>
                    <a:pt x="17" y="13"/>
                  </a:lnTo>
                  <a:lnTo>
                    <a:pt x="16" y="12"/>
                  </a:lnTo>
                  <a:lnTo>
                    <a:pt x="13" y="11"/>
                  </a:lnTo>
                  <a:lnTo>
                    <a:pt x="12" y="11"/>
                  </a:lnTo>
                  <a:close/>
                  <a:moveTo>
                    <a:pt x="12" y="0"/>
                  </a:moveTo>
                  <a:lnTo>
                    <a:pt x="16" y="1"/>
                  </a:lnTo>
                  <a:lnTo>
                    <a:pt x="18" y="3"/>
                  </a:lnTo>
                  <a:lnTo>
                    <a:pt x="22" y="4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8" y="18"/>
                  </a:lnTo>
                  <a:lnTo>
                    <a:pt x="26" y="22"/>
                  </a:lnTo>
                  <a:lnTo>
                    <a:pt x="25" y="25"/>
                  </a:lnTo>
                  <a:lnTo>
                    <a:pt x="24" y="26"/>
                  </a:lnTo>
                  <a:lnTo>
                    <a:pt x="22" y="28"/>
                  </a:lnTo>
                  <a:lnTo>
                    <a:pt x="18" y="30"/>
                  </a:lnTo>
                  <a:lnTo>
                    <a:pt x="16" y="31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9" y="31"/>
                  </a:lnTo>
                  <a:lnTo>
                    <a:pt x="7" y="30"/>
                  </a:lnTo>
                  <a:lnTo>
                    <a:pt x="4" y="29"/>
                  </a:lnTo>
                  <a:lnTo>
                    <a:pt x="3" y="26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5" y="1"/>
                  </a:lnTo>
                  <a:lnTo>
                    <a:pt x="8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3"/>
            <p:cNvSpPr>
              <a:spLocks noEditPoints="1"/>
            </p:cNvSpPr>
            <p:nvPr/>
          </p:nvSpPr>
          <p:spPr bwMode="auto">
            <a:xfrm>
              <a:off x="7799388" y="2624138"/>
              <a:ext cx="73025" cy="85725"/>
            </a:xfrm>
            <a:custGeom>
              <a:avLst/>
              <a:gdLst>
                <a:gd name="T0" fmla="*/ 17 w 46"/>
                <a:gd name="T1" fmla="*/ 11 h 54"/>
                <a:gd name="T2" fmla="*/ 16 w 46"/>
                <a:gd name="T3" fmla="*/ 12 h 54"/>
                <a:gd name="T4" fmla="*/ 12 w 46"/>
                <a:gd name="T5" fmla="*/ 17 h 54"/>
                <a:gd name="T6" fmla="*/ 11 w 46"/>
                <a:gd name="T7" fmla="*/ 23 h 54"/>
                <a:gd name="T8" fmla="*/ 11 w 46"/>
                <a:gd name="T9" fmla="*/ 29 h 54"/>
                <a:gd name="T10" fmla="*/ 11 w 46"/>
                <a:gd name="T11" fmla="*/ 37 h 54"/>
                <a:gd name="T12" fmla="*/ 13 w 46"/>
                <a:gd name="T13" fmla="*/ 42 h 54"/>
                <a:gd name="T14" fmla="*/ 17 w 46"/>
                <a:gd name="T15" fmla="*/ 45 h 54"/>
                <a:gd name="T16" fmla="*/ 21 w 46"/>
                <a:gd name="T17" fmla="*/ 44 h 54"/>
                <a:gd name="T18" fmla="*/ 26 w 46"/>
                <a:gd name="T19" fmla="*/ 41 h 54"/>
                <a:gd name="T20" fmla="*/ 30 w 46"/>
                <a:gd name="T21" fmla="*/ 34 h 54"/>
                <a:gd name="T22" fmla="*/ 34 w 46"/>
                <a:gd name="T23" fmla="*/ 27 h 54"/>
                <a:gd name="T24" fmla="*/ 36 w 46"/>
                <a:gd name="T25" fmla="*/ 19 h 54"/>
                <a:gd name="T26" fmla="*/ 34 w 46"/>
                <a:gd name="T27" fmla="*/ 13 h 54"/>
                <a:gd name="T28" fmla="*/ 26 w 46"/>
                <a:gd name="T29" fmla="*/ 17 h 54"/>
                <a:gd name="T30" fmla="*/ 26 w 46"/>
                <a:gd name="T31" fmla="*/ 16 h 54"/>
                <a:gd name="T32" fmla="*/ 24 w 46"/>
                <a:gd name="T33" fmla="*/ 13 h 54"/>
                <a:gd name="T34" fmla="*/ 20 w 46"/>
                <a:gd name="T35" fmla="*/ 11 h 54"/>
                <a:gd name="T36" fmla="*/ 24 w 46"/>
                <a:gd name="T37" fmla="*/ 0 h 54"/>
                <a:gd name="T38" fmla="*/ 36 w 46"/>
                <a:gd name="T39" fmla="*/ 3 h 54"/>
                <a:gd name="T40" fmla="*/ 43 w 46"/>
                <a:gd name="T41" fmla="*/ 10 h 54"/>
                <a:gd name="T42" fmla="*/ 46 w 46"/>
                <a:gd name="T43" fmla="*/ 19 h 54"/>
                <a:gd name="T44" fmla="*/ 41 w 46"/>
                <a:gd name="T45" fmla="*/ 36 h 54"/>
                <a:gd name="T46" fmla="*/ 33 w 46"/>
                <a:gd name="T47" fmla="*/ 48 h 54"/>
                <a:gd name="T48" fmla="*/ 30 w 46"/>
                <a:gd name="T49" fmla="*/ 50 h 54"/>
                <a:gd name="T50" fmla="*/ 24 w 46"/>
                <a:gd name="T51" fmla="*/ 54 h 54"/>
                <a:gd name="T52" fmla="*/ 17 w 46"/>
                <a:gd name="T53" fmla="*/ 54 h 54"/>
                <a:gd name="T54" fmla="*/ 9 w 46"/>
                <a:gd name="T55" fmla="*/ 53 h 54"/>
                <a:gd name="T56" fmla="*/ 4 w 46"/>
                <a:gd name="T57" fmla="*/ 48 h 54"/>
                <a:gd name="T58" fmla="*/ 2 w 46"/>
                <a:gd name="T59" fmla="*/ 38 h 54"/>
                <a:gd name="T60" fmla="*/ 0 w 46"/>
                <a:gd name="T61" fmla="*/ 29 h 54"/>
                <a:gd name="T62" fmla="*/ 0 w 46"/>
                <a:gd name="T63" fmla="*/ 23 h 54"/>
                <a:gd name="T64" fmla="*/ 2 w 46"/>
                <a:gd name="T65" fmla="*/ 20 h 54"/>
                <a:gd name="T66" fmla="*/ 2 w 46"/>
                <a:gd name="T67" fmla="*/ 19 h 54"/>
                <a:gd name="T68" fmla="*/ 5 w 46"/>
                <a:gd name="T69" fmla="*/ 10 h 54"/>
                <a:gd name="T70" fmla="*/ 12 w 46"/>
                <a:gd name="T71" fmla="*/ 3 h 54"/>
                <a:gd name="T72" fmla="*/ 19 w 46"/>
                <a:gd name="T73" fmla="*/ 0 h 54"/>
                <a:gd name="T74" fmla="*/ 24 w 46"/>
                <a:gd name="T75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54">
                  <a:moveTo>
                    <a:pt x="19" y="11"/>
                  </a:moveTo>
                  <a:lnTo>
                    <a:pt x="17" y="11"/>
                  </a:lnTo>
                  <a:lnTo>
                    <a:pt x="17" y="11"/>
                  </a:lnTo>
                  <a:lnTo>
                    <a:pt x="16" y="12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1" y="29"/>
                  </a:lnTo>
                  <a:lnTo>
                    <a:pt x="11" y="33"/>
                  </a:lnTo>
                  <a:lnTo>
                    <a:pt x="11" y="37"/>
                  </a:lnTo>
                  <a:lnTo>
                    <a:pt x="12" y="41"/>
                  </a:lnTo>
                  <a:lnTo>
                    <a:pt x="13" y="42"/>
                  </a:lnTo>
                  <a:lnTo>
                    <a:pt x="15" y="44"/>
                  </a:lnTo>
                  <a:lnTo>
                    <a:pt x="17" y="45"/>
                  </a:lnTo>
                  <a:lnTo>
                    <a:pt x="20" y="45"/>
                  </a:lnTo>
                  <a:lnTo>
                    <a:pt x="21" y="44"/>
                  </a:lnTo>
                  <a:lnTo>
                    <a:pt x="25" y="42"/>
                  </a:lnTo>
                  <a:lnTo>
                    <a:pt x="26" y="41"/>
                  </a:lnTo>
                  <a:lnTo>
                    <a:pt x="28" y="38"/>
                  </a:lnTo>
                  <a:lnTo>
                    <a:pt x="30" y="34"/>
                  </a:lnTo>
                  <a:lnTo>
                    <a:pt x="32" y="30"/>
                  </a:lnTo>
                  <a:lnTo>
                    <a:pt x="34" y="27"/>
                  </a:lnTo>
                  <a:lnTo>
                    <a:pt x="36" y="21"/>
                  </a:lnTo>
                  <a:lnTo>
                    <a:pt x="36" y="19"/>
                  </a:lnTo>
                  <a:lnTo>
                    <a:pt x="36" y="15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6"/>
                  </a:lnTo>
                  <a:lnTo>
                    <a:pt x="25" y="15"/>
                  </a:lnTo>
                  <a:lnTo>
                    <a:pt x="24" y="13"/>
                  </a:lnTo>
                  <a:lnTo>
                    <a:pt x="21" y="12"/>
                  </a:lnTo>
                  <a:lnTo>
                    <a:pt x="20" y="11"/>
                  </a:lnTo>
                  <a:lnTo>
                    <a:pt x="19" y="11"/>
                  </a:lnTo>
                  <a:close/>
                  <a:moveTo>
                    <a:pt x="24" y="0"/>
                  </a:moveTo>
                  <a:lnTo>
                    <a:pt x="30" y="2"/>
                  </a:lnTo>
                  <a:lnTo>
                    <a:pt x="36" y="3"/>
                  </a:lnTo>
                  <a:lnTo>
                    <a:pt x="41" y="6"/>
                  </a:lnTo>
                  <a:lnTo>
                    <a:pt x="43" y="10"/>
                  </a:lnTo>
                  <a:lnTo>
                    <a:pt x="45" y="13"/>
                  </a:lnTo>
                  <a:lnTo>
                    <a:pt x="46" y="19"/>
                  </a:lnTo>
                  <a:lnTo>
                    <a:pt x="43" y="28"/>
                  </a:lnTo>
                  <a:lnTo>
                    <a:pt x="41" y="36"/>
                  </a:lnTo>
                  <a:lnTo>
                    <a:pt x="37" y="42"/>
                  </a:lnTo>
                  <a:lnTo>
                    <a:pt x="33" y="48"/>
                  </a:lnTo>
                  <a:lnTo>
                    <a:pt x="32" y="50"/>
                  </a:lnTo>
                  <a:lnTo>
                    <a:pt x="30" y="50"/>
                  </a:lnTo>
                  <a:lnTo>
                    <a:pt x="30" y="51"/>
                  </a:lnTo>
                  <a:lnTo>
                    <a:pt x="24" y="54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3" y="54"/>
                  </a:lnTo>
                  <a:lnTo>
                    <a:pt x="9" y="53"/>
                  </a:lnTo>
                  <a:lnTo>
                    <a:pt x="7" y="50"/>
                  </a:lnTo>
                  <a:lnTo>
                    <a:pt x="4" y="48"/>
                  </a:lnTo>
                  <a:lnTo>
                    <a:pt x="3" y="45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3" y="13"/>
                  </a:lnTo>
                  <a:lnTo>
                    <a:pt x="5" y="10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4"/>
            <p:cNvSpPr>
              <a:spLocks noEditPoints="1"/>
            </p:cNvSpPr>
            <p:nvPr/>
          </p:nvSpPr>
          <p:spPr bwMode="auto">
            <a:xfrm>
              <a:off x="7731125" y="2122488"/>
              <a:ext cx="619125" cy="517525"/>
            </a:xfrm>
            <a:custGeom>
              <a:avLst/>
              <a:gdLst>
                <a:gd name="T0" fmla="*/ 190 w 390"/>
                <a:gd name="T1" fmla="*/ 14 h 326"/>
                <a:gd name="T2" fmla="*/ 136 w 390"/>
                <a:gd name="T3" fmla="*/ 15 h 326"/>
                <a:gd name="T4" fmla="*/ 93 w 390"/>
                <a:gd name="T5" fmla="*/ 51 h 326"/>
                <a:gd name="T6" fmla="*/ 90 w 390"/>
                <a:gd name="T7" fmla="*/ 57 h 326"/>
                <a:gd name="T8" fmla="*/ 80 w 390"/>
                <a:gd name="T9" fmla="*/ 65 h 326"/>
                <a:gd name="T10" fmla="*/ 46 w 390"/>
                <a:gd name="T11" fmla="*/ 74 h 326"/>
                <a:gd name="T12" fmla="*/ 42 w 390"/>
                <a:gd name="T13" fmla="*/ 77 h 326"/>
                <a:gd name="T14" fmla="*/ 21 w 390"/>
                <a:gd name="T15" fmla="*/ 94 h 326"/>
                <a:gd name="T16" fmla="*/ 18 w 390"/>
                <a:gd name="T17" fmla="*/ 165 h 326"/>
                <a:gd name="T18" fmla="*/ 24 w 390"/>
                <a:gd name="T19" fmla="*/ 184 h 326"/>
                <a:gd name="T20" fmla="*/ 17 w 390"/>
                <a:gd name="T21" fmla="*/ 197 h 326"/>
                <a:gd name="T22" fmla="*/ 20 w 390"/>
                <a:gd name="T23" fmla="*/ 238 h 326"/>
                <a:gd name="T24" fmla="*/ 46 w 390"/>
                <a:gd name="T25" fmla="*/ 259 h 326"/>
                <a:gd name="T26" fmla="*/ 54 w 390"/>
                <a:gd name="T27" fmla="*/ 271 h 326"/>
                <a:gd name="T28" fmla="*/ 67 w 390"/>
                <a:gd name="T29" fmla="*/ 290 h 326"/>
                <a:gd name="T30" fmla="*/ 136 w 390"/>
                <a:gd name="T31" fmla="*/ 310 h 326"/>
                <a:gd name="T32" fmla="*/ 173 w 390"/>
                <a:gd name="T33" fmla="*/ 299 h 326"/>
                <a:gd name="T34" fmla="*/ 186 w 390"/>
                <a:gd name="T35" fmla="*/ 303 h 326"/>
                <a:gd name="T36" fmla="*/ 244 w 390"/>
                <a:gd name="T37" fmla="*/ 315 h 326"/>
                <a:gd name="T38" fmla="*/ 317 w 390"/>
                <a:gd name="T39" fmla="*/ 265 h 326"/>
                <a:gd name="T40" fmla="*/ 335 w 390"/>
                <a:gd name="T41" fmla="*/ 242 h 326"/>
                <a:gd name="T42" fmla="*/ 368 w 390"/>
                <a:gd name="T43" fmla="*/ 209 h 326"/>
                <a:gd name="T44" fmla="*/ 354 w 390"/>
                <a:gd name="T45" fmla="*/ 129 h 326"/>
                <a:gd name="T46" fmla="*/ 343 w 390"/>
                <a:gd name="T47" fmla="*/ 121 h 326"/>
                <a:gd name="T48" fmla="*/ 347 w 390"/>
                <a:gd name="T49" fmla="*/ 103 h 326"/>
                <a:gd name="T50" fmla="*/ 330 w 390"/>
                <a:gd name="T51" fmla="*/ 51 h 326"/>
                <a:gd name="T52" fmla="*/ 287 w 390"/>
                <a:gd name="T53" fmla="*/ 26 h 326"/>
                <a:gd name="T54" fmla="*/ 219 w 390"/>
                <a:gd name="T55" fmla="*/ 9 h 326"/>
                <a:gd name="T56" fmla="*/ 234 w 390"/>
                <a:gd name="T57" fmla="*/ 0 h 326"/>
                <a:gd name="T58" fmla="*/ 291 w 390"/>
                <a:gd name="T59" fmla="*/ 17 h 326"/>
                <a:gd name="T60" fmla="*/ 352 w 390"/>
                <a:gd name="T61" fmla="*/ 72 h 326"/>
                <a:gd name="T62" fmla="*/ 356 w 390"/>
                <a:gd name="T63" fmla="*/ 108 h 326"/>
                <a:gd name="T64" fmla="*/ 352 w 390"/>
                <a:gd name="T65" fmla="*/ 119 h 326"/>
                <a:gd name="T66" fmla="*/ 355 w 390"/>
                <a:gd name="T67" fmla="*/ 120 h 326"/>
                <a:gd name="T68" fmla="*/ 390 w 390"/>
                <a:gd name="T69" fmla="*/ 174 h 326"/>
                <a:gd name="T70" fmla="*/ 354 w 390"/>
                <a:gd name="T71" fmla="*/ 239 h 326"/>
                <a:gd name="T72" fmla="*/ 335 w 390"/>
                <a:gd name="T73" fmla="*/ 254 h 326"/>
                <a:gd name="T74" fmla="*/ 326 w 390"/>
                <a:gd name="T75" fmla="*/ 268 h 326"/>
                <a:gd name="T76" fmla="*/ 304 w 390"/>
                <a:gd name="T77" fmla="*/ 303 h 326"/>
                <a:gd name="T78" fmla="*/ 244 w 390"/>
                <a:gd name="T79" fmla="*/ 326 h 326"/>
                <a:gd name="T80" fmla="*/ 179 w 390"/>
                <a:gd name="T81" fmla="*/ 311 h 326"/>
                <a:gd name="T82" fmla="*/ 168 w 390"/>
                <a:gd name="T83" fmla="*/ 311 h 326"/>
                <a:gd name="T84" fmla="*/ 164 w 390"/>
                <a:gd name="T85" fmla="*/ 312 h 326"/>
                <a:gd name="T86" fmla="*/ 69 w 390"/>
                <a:gd name="T87" fmla="*/ 306 h 326"/>
                <a:gd name="T88" fmla="*/ 45 w 390"/>
                <a:gd name="T89" fmla="*/ 272 h 326"/>
                <a:gd name="T90" fmla="*/ 42 w 390"/>
                <a:gd name="T91" fmla="*/ 268 h 326"/>
                <a:gd name="T92" fmla="*/ 10 w 390"/>
                <a:gd name="T93" fmla="*/ 243 h 326"/>
                <a:gd name="T94" fmla="*/ 10 w 390"/>
                <a:gd name="T95" fmla="*/ 188 h 326"/>
                <a:gd name="T96" fmla="*/ 13 w 390"/>
                <a:gd name="T97" fmla="*/ 174 h 326"/>
                <a:gd name="T98" fmla="*/ 9 w 390"/>
                <a:gd name="T99" fmla="*/ 170 h 326"/>
                <a:gd name="T100" fmla="*/ 13 w 390"/>
                <a:gd name="T101" fmla="*/ 87 h 326"/>
                <a:gd name="T102" fmla="*/ 38 w 390"/>
                <a:gd name="T103" fmla="*/ 68 h 326"/>
                <a:gd name="T104" fmla="*/ 81 w 390"/>
                <a:gd name="T105" fmla="*/ 55 h 326"/>
                <a:gd name="T106" fmla="*/ 101 w 390"/>
                <a:gd name="T107" fmla="*/ 26 h 326"/>
                <a:gd name="T108" fmla="*/ 179 w 390"/>
                <a:gd name="T109" fmla="*/ 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0" h="326">
                  <a:moveTo>
                    <a:pt x="199" y="7"/>
                  </a:moveTo>
                  <a:lnTo>
                    <a:pt x="195" y="17"/>
                  </a:lnTo>
                  <a:lnTo>
                    <a:pt x="194" y="15"/>
                  </a:lnTo>
                  <a:lnTo>
                    <a:pt x="193" y="15"/>
                  </a:lnTo>
                  <a:lnTo>
                    <a:pt x="190" y="14"/>
                  </a:lnTo>
                  <a:lnTo>
                    <a:pt x="186" y="13"/>
                  </a:lnTo>
                  <a:lnTo>
                    <a:pt x="175" y="11"/>
                  </a:lnTo>
                  <a:lnTo>
                    <a:pt x="164" y="10"/>
                  </a:lnTo>
                  <a:lnTo>
                    <a:pt x="151" y="11"/>
                  </a:lnTo>
                  <a:lnTo>
                    <a:pt x="136" y="15"/>
                  </a:lnTo>
                  <a:lnTo>
                    <a:pt x="122" y="22"/>
                  </a:lnTo>
                  <a:lnTo>
                    <a:pt x="107" y="34"/>
                  </a:lnTo>
                  <a:lnTo>
                    <a:pt x="93" y="51"/>
                  </a:lnTo>
                  <a:lnTo>
                    <a:pt x="93" y="51"/>
                  </a:lnTo>
                  <a:lnTo>
                    <a:pt x="93" y="51"/>
                  </a:lnTo>
                  <a:lnTo>
                    <a:pt x="93" y="51"/>
                  </a:lnTo>
                  <a:lnTo>
                    <a:pt x="92" y="52"/>
                  </a:lnTo>
                  <a:lnTo>
                    <a:pt x="90" y="55"/>
                  </a:lnTo>
                  <a:lnTo>
                    <a:pt x="90" y="56"/>
                  </a:lnTo>
                  <a:lnTo>
                    <a:pt x="90" y="57"/>
                  </a:lnTo>
                  <a:lnTo>
                    <a:pt x="94" y="64"/>
                  </a:lnTo>
                  <a:lnTo>
                    <a:pt x="88" y="64"/>
                  </a:lnTo>
                  <a:lnTo>
                    <a:pt x="86" y="64"/>
                  </a:lnTo>
                  <a:lnTo>
                    <a:pt x="84" y="65"/>
                  </a:lnTo>
                  <a:lnTo>
                    <a:pt x="80" y="65"/>
                  </a:lnTo>
                  <a:lnTo>
                    <a:pt x="75" y="66"/>
                  </a:lnTo>
                  <a:lnTo>
                    <a:pt x="69" y="66"/>
                  </a:lnTo>
                  <a:lnTo>
                    <a:pt x="60" y="69"/>
                  </a:lnTo>
                  <a:lnTo>
                    <a:pt x="51" y="72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43" y="76"/>
                  </a:lnTo>
                  <a:lnTo>
                    <a:pt x="42" y="77"/>
                  </a:lnTo>
                  <a:lnTo>
                    <a:pt x="39" y="78"/>
                  </a:lnTo>
                  <a:lnTo>
                    <a:pt x="35" y="79"/>
                  </a:lnTo>
                  <a:lnTo>
                    <a:pt x="31" y="83"/>
                  </a:lnTo>
                  <a:lnTo>
                    <a:pt x="28" y="86"/>
                  </a:lnTo>
                  <a:lnTo>
                    <a:pt x="21" y="94"/>
                  </a:lnTo>
                  <a:lnTo>
                    <a:pt x="16" y="102"/>
                  </a:lnTo>
                  <a:lnTo>
                    <a:pt x="12" y="113"/>
                  </a:lnTo>
                  <a:lnTo>
                    <a:pt x="9" y="127"/>
                  </a:lnTo>
                  <a:lnTo>
                    <a:pt x="12" y="144"/>
                  </a:lnTo>
                  <a:lnTo>
                    <a:pt x="18" y="165"/>
                  </a:lnTo>
                  <a:lnTo>
                    <a:pt x="20" y="167"/>
                  </a:lnTo>
                  <a:lnTo>
                    <a:pt x="22" y="170"/>
                  </a:lnTo>
                  <a:lnTo>
                    <a:pt x="24" y="174"/>
                  </a:lnTo>
                  <a:lnTo>
                    <a:pt x="24" y="179"/>
                  </a:lnTo>
                  <a:lnTo>
                    <a:pt x="24" y="184"/>
                  </a:lnTo>
                  <a:lnTo>
                    <a:pt x="21" y="189"/>
                  </a:lnTo>
                  <a:lnTo>
                    <a:pt x="21" y="191"/>
                  </a:lnTo>
                  <a:lnTo>
                    <a:pt x="20" y="192"/>
                  </a:lnTo>
                  <a:lnTo>
                    <a:pt x="18" y="195"/>
                  </a:lnTo>
                  <a:lnTo>
                    <a:pt x="17" y="197"/>
                  </a:lnTo>
                  <a:lnTo>
                    <a:pt x="16" y="204"/>
                  </a:lnTo>
                  <a:lnTo>
                    <a:pt x="14" y="210"/>
                  </a:lnTo>
                  <a:lnTo>
                    <a:pt x="13" y="217"/>
                  </a:lnTo>
                  <a:lnTo>
                    <a:pt x="14" y="227"/>
                  </a:lnTo>
                  <a:lnTo>
                    <a:pt x="20" y="238"/>
                  </a:lnTo>
                  <a:lnTo>
                    <a:pt x="28" y="248"/>
                  </a:lnTo>
                  <a:lnTo>
                    <a:pt x="42" y="257"/>
                  </a:lnTo>
                  <a:lnTo>
                    <a:pt x="42" y="257"/>
                  </a:lnTo>
                  <a:lnTo>
                    <a:pt x="45" y="257"/>
                  </a:lnTo>
                  <a:lnTo>
                    <a:pt x="46" y="259"/>
                  </a:lnTo>
                  <a:lnTo>
                    <a:pt x="48" y="260"/>
                  </a:lnTo>
                  <a:lnTo>
                    <a:pt x="51" y="263"/>
                  </a:lnTo>
                  <a:lnTo>
                    <a:pt x="52" y="265"/>
                  </a:lnTo>
                  <a:lnTo>
                    <a:pt x="54" y="269"/>
                  </a:lnTo>
                  <a:lnTo>
                    <a:pt x="54" y="271"/>
                  </a:lnTo>
                  <a:lnTo>
                    <a:pt x="55" y="273"/>
                  </a:lnTo>
                  <a:lnTo>
                    <a:pt x="56" y="276"/>
                  </a:lnTo>
                  <a:lnTo>
                    <a:pt x="59" y="280"/>
                  </a:lnTo>
                  <a:lnTo>
                    <a:pt x="63" y="285"/>
                  </a:lnTo>
                  <a:lnTo>
                    <a:pt x="67" y="290"/>
                  </a:lnTo>
                  <a:lnTo>
                    <a:pt x="76" y="299"/>
                  </a:lnTo>
                  <a:lnTo>
                    <a:pt x="86" y="306"/>
                  </a:lnTo>
                  <a:lnTo>
                    <a:pt x="100" y="311"/>
                  </a:lnTo>
                  <a:lnTo>
                    <a:pt x="117" y="312"/>
                  </a:lnTo>
                  <a:lnTo>
                    <a:pt x="136" y="310"/>
                  </a:lnTo>
                  <a:lnTo>
                    <a:pt x="160" y="303"/>
                  </a:lnTo>
                  <a:lnTo>
                    <a:pt x="162" y="302"/>
                  </a:lnTo>
                  <a:lnTo>
                    <a:pt x="165" y="301"/>
                  </a:lnTo>
                  <a:lnTo>
                    <a:pt x="168" y="301"/>
                  </a:lnTo>
                  <a:lnTo>
                    <a:pt x="173" y="299"/>
                  </a:lnTo>
                  <a:lnTo>
                    <a:pt x="177" y="301"/>
                  </a:lnTo>
                  <a:lnTo>
                    <a:pt x="182" y="302"/>
                  </a:lnTo>
                  <a:lnTo>
                    <a:pt x="182" y="302"/>
                  </a:lnTo>
                  <a:lnTo>
                    <a:pt x="183" y="303"/>
                  </a:lnTo>
                  <a:lnTo>
                    <a:pt x="186" y="303"/>
                  </a:lnTo>
                  <a:lnTo>
                    <a:pt x="190" y="306"/>
                  </a:lnTo>
                  <a:lnTo>
                    <a:pt x="195" y="307"/>
                  </a:lnTo>
                  <a:lnTo>
                    <a:pt x="200" y="309"/>
                  </a:lnTo>
                  <a:lnTo>
                    <a:pt x="220" y="314"/>
                  </a:lnTo>
                  <a:lnTo>
                    <a:pt x="244" y="315"/>
                  </a:lnTo>
                  <a:lnTo>
                    <a:pt x="261" y="314"/>
                  </a:lnTo>
                  <a:lnTo>
                    <a:pt x="276" y="310"/>
                  </a:lnTo>
                  <a:lnTo>
                    <a:pt x="292" y="301"/>
                  </a:lnTo>
                  <a:lnTo>
                    <a:pt x="305" y="286"/>
                  </a:lnTo>
                  <a:lnTo>
                    <a:pt x="317" y="265"/>
                  </a:lnTo>
                  <a:lnTo>
                    <a:pt x="318" y="260"/>
                  </a:lnTo>
                  <a:lnTo>
                    <a:pt x="323" y="252"/>
                  </a:lnTo>
                  <a:lnTo>
                    <a:pt x="331" y="244"/>
                  </a:lnTo>
                  <a:lnTo>
                    <a:pt x="333" y="243"/>
                  </a:lnTo>
                  <a:lnTo>
                    <a:pt x="335" y="242"/>
                  </a:lnTo>
                  <a:lnTo>
                    <a:pt x="339" y="239"/>
                  </a:lnTo>
                  <a:lnTo>
                    <a:pt x="344" y="234"/>
                  </a:lnTo>
                  <a:lnTo>
                    <a:pt x="350" y="229"/>
                  </a:lnTo>
                  <a:lnTo>
                    <a:pt x="356" y="223"/>
                  </a:lnTo>
                  <a:lnTo>
                    <a:pt x="368" y="209"/>
                  </a:lnTo>
                  <a:lnTo>
                    <a:pt x="377" y="192"/>
                  </a:lnTo>
                  <a:lnTo>
                    <a:pt x="380" y="174"/>
                  </a:lnTo>
                  <a:lnTo>
                    <a:pt x="378" y="159"/>
                  </a:lnTo>
                  <a:lnTo>
                    <a:pt x="369" y="145"/>
                  </a:lnTo>
                  <a:lnTo>
                    <a:pt x="354" y="129"/>
                  </a:lnTo>
                  <a:lnTo>
                    <a:pt x="351" y="129"/>
                  </a:lnTo>
                  <a:lnTo>
                    <a:pt x="348" y="128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3" y="121"/>
                  </a:lnTo>
                  <a:lnTo>
                    <a:pt x="342" y="119"/>
                  </a:lnTo>
                  <a:lnTo>
                    <a:pt x="343" y="115"/>
                  </a:lnTo>
                  <a:lnTo>
                    <a:pt x="344" y="111"/>
                  </a:lnTo>
                  <a:lnTo>
                    <a:pt x="346" y="106"/>
                  </a:lnTo>
                  <a:lnTo>
                    <a:pt x="347" y="103"/>
                  </a:lnTo>
                  <a:lnTo>
                    <a:pt x="347" y="99"/>
                  </a:lnTo>
                  <a:lnTo>
                    <a:pt x="346" y="89"/>
                  </a:lnTo>
                  <a:lnTo>
                    <a:pt x="343" y="76"/>
                  </a:lnTo>
                  <a:lnTo>
                    <a:pt x="337" y="61"/>
                  </a:lnTo>
                  <a:lnTo>
                    <a:pt x="330" y="51"/>
                  </a:lnTo>
                  <a:lnTo>
                    <a:pt x="320" y="40"/>
                  </a:lnTo>
                  <a:lnTo>
                    <a:pt x="305" y="32"/>
                  </a:lnTo>
                  <a:lnTo>
                    <a:pt x="287" y="26"/>
                  </a:lnTo>
                  <a:lnTo>
                    <a:pt x="287" y="26"/>
                  </a:lnTo>
                  <a:lnTo>
                    <a:pt x="287" y="26"/>
                  </a:lnTo>
                  <a:lnTo>
                    <a:pt x="284" y="24"/>
                  </a:lnTo>
                  <a:lnTo>
                    <a:pt x="276" y="21"/>
                  </a:lnTo>
                  <a:lnTo>
                    <a:pt x="265" y="17"/>
                  </a:lnTo>
                  <a:lnTo>
                    <a:pt x="242" y="11"/>
                  </a:lnTo>
                  <a:lnTo>
                    <a:pt x="219" y="9"/>
                  </a:lnTo>
                  <a:lnTo>
                    <a:pt x="208" y="10"/>
                  </a:lnTo>
                  <a:lnTo>
                    <a:pt x="199" y="11"/>
                  </a:lnTo>
                  <a:lnTo>
                    <a:pt x="199" y="7"/>
                  </a:lnTo>
                  <a:close/>
                  <a:moveTo>
                    <a:pt x="219" y="0"/>
                  </a:moveTo>
                  <a:lnTo>
                    <a:pt x="234" y="0"/>
                  </a:lnTo>
                  <a:lnTo>
                    <a:pt x="250" y="4"/>
                  </a:lnTo>
                  <a:lnTo>
                    <a:pt x="265" y="7"/>
                  </a:lnTo>
                  <a:lnTo>
                    <a:pt x="276" y="11"/>
                  </a:lnTo>
                  <a:lnTo>
                    <a:pt x="286" y="14"/>
                  </a:lnTo>
                  <a:lnTo>
                    <a:pt x="291" y="17"/>
                  </a:lnTo>
                  <a:lnTo>
                    <a:pt x="310" y="23"/>
                  </a:lnTo>
                  <a:lnTo>
                    <a:pt x="326" y="32"/>
                  </a:lnTo>
                  <a:lnTo>
                    <a:pt x="338" y="44"/>
                  </a:lnTo>
                  <a:lnTo>
                    <a:pt x="346" y="56"/>
                  </a:lnTo>
                  <a:lnTo>
                    <a:pt x="352" y="72"/>
                  </a:lnTo>
                  <a:lnTo>
                    <a:pt x="356" y="87"/>
                  </a:lnTo>
                  <a:lnTo>
                    <a:pt x="356" y="99"/>
                  </a:lnTo>
                  <a:lnTo>
                    <a:pt x="356" y="104"/>
                  </a:lnTo>
                  <a:lnTo>
                    <a:pt x="356" y="107"/>
                  </a:lnTo>
                  <a:lnTo>
                    <a:pt x="356" y="108"/>
                  </a:lnTo>
                  <a:lnTo>
                    <a:pt x="356" y="110"/>
                  </a:lnTo>
                  <a:lnTo>
                    <a:pt x="355" y="110"/>
                  </a:lnTo>
                  <a:lnTo>
                    <a:pt x="354" y="113"/>
                  </a:lnTo>
                  <a:lnTo>
                    <a:pt x="352" y="116"/>
                  </a:lnTo>
                  <a:lnTo>
                    <a:pt x="352" y="119"/>
                  </a:lnTo>
                  <a:lnTo>
                    <a:pt x="352" y="119"/>
                  </a:lnTo>
                  <a:lnTo>
                    <a:pt x="352" y="119"/>
                  </a:lnTo>
                  <a:lnTo>
                    <a:pt x="352" y="120"/>
                  </a:lnTo>
                  <a:lnTo>
                    <a:pt x="354" y="120"/>
                  </a:lnTo>
                  <a:lnTo>
                    <a:pt x="355" y="120"/>
                  </a:lnTo>
                  <a:lnTo>
                    <a:pt x="358" y="120"/>
                  </a:lnTo>
                  <a:lnTo>
                    <a:pt x="359" y="121"/>
                  </a:lnTo>
                  <a:lnTo>
                    <a:pt x="377" y="138"/>
                  </a:lnTo>
                  <a:lnTo>
                    <a:pt x="388" y="155"/>
                  </a:lnTo>
                  <a:lnTo>
                    <a:pt x="390" y="174"/>
                  </a:lnTo>
                  <a:lnTo>
                    <a:pt x="388" y="191"/>
                  </a:lnTo>
                  <a:lnTo>
                    <a:pt x="381" y="205"/>
                  </a:lnTo>
                  <a:lnTo>
                    <a:pt x="373" y="218"/>
                  </a:lnTo>
                  <a:lnTo>
                    <a:pt x="363" y="230"/>
                  </a:lnTo>
                  <a:lnTo>
                    <a:pt x="354" y="239"/>
                  </a:lnTo>
                  <a:lnTo>
                    <a:pt x="344" y="247"/>
                  </a:lnTo>
                  <a:lnTo>
                    <a:pt x="339" y="251"/>
                  </a:lnTo>
                  <a:lnTo>
                    <a:pt x="337" y="252"/>
                  </a:lnTo>
                  <a:lnTo>
                    <a:pt x="337" y="254"/>
                  </a:lnTo>
                  <a:lnTo>
                    <a:pt x="335" y="254"/>
                  </a:lnTo>
                  <a:lnTo>
                    <a:pt x="333" y="255"/>
                  </a:lnTo>
                  <a:lnTo>
                    <a:pt x="330" y="259"/>
                  </a:lnTo>
                  <a:lnTo>
                    <a:pt x="327" y="263"/>
                  </a:lnTo>
                  <a:lnTo>
                    <a:pt x="326" y="267"/>
                  </a:lnTo>
                  <a:lnTo>
                    <a:pt x="326" y="268"/>
                  </a:lnTo>
                  <a:lnTo>
                    <a:pt x="326" y="268"/>
                  </a:lnTo>
                  <a:lnTo>
                    <a:pt x="326" y="269"/>
                  </a:lnTo>
                  <a:lnTo>
                    <a:pt x="326" y="269"/>
                  </a:lnTo>
                  <a:lnTo>
                    <a:pt x="316" y="289"/>
                  </a:lnTo>
                  <a:lnTo>
                    <a:pt x="304" y="303"/>
                  </a:lnTo>
                  <a:lnTo>
                    <a:pt x="289" y="314"/>
                  </a:lnTo>
                  <a:lnTo>
                    <a:pt x="275" y="320"/>
                  </a:lnTo>
                  <a:lnTo>
                    <a:pt x="259" y="324"/>
                  </a:lnTo>
                  <a:lnTo>
                    <a:pt x="244" y="326"/>
                  </a:lnTo>
                  <a:lnTo>
                    <a:pt x="244" y="326"/>
                  </a:lnTo>
                  <a:lnTo>
                    <a:pt x="227" y="324"/>
                  </a:lnTo>
                  <a:lnTo>
                    <a:pt x="211" y="322"/>
                  </a:lnTo>
                  <a:lnTo>
                    <a:pt x="198" y="318"/>
                  </a:lnTo>
                  <a:lnTo>
                    <a:pt x="187" y="315"/>
                  </a:lnTo>
                  <a:lnTo>
                    <a:pt x="179" y="311"/>
                  </a:lnTo>
                  <a:lnTo>
                    <a:pt x="177" y="311"/>
                  </a:lnTo>
                  <a:lnTo>
                    <a:pt x="175" y="310"/>
                  </a:lnTo>
                  <a:lnTo>
                    <a:pt x="173" y="310"/>
                  </a:lnTo>
                  <a:lnTo>
                    <a:pt x="169" y="310"/>
                  </a:lnTo>
                  <a:lnTo>
                    <a:pt x="168" y="311"/>
                  </a:lnTo>
                  <a:lnTo>
                    <a:pt x="165" y="311"/>
                  </a:lnTo>
                  <a:lnTo>
                    <a:pt x="165" y="311"/>
                  </a:lnTo>
                  <a:lnTo>
                    <a:pt x="165" y="311"/>
                  </a:lnTo>
                  <a:lnTo>
                    <a:pt x="165" y="312"/>
                  </a:lnTo>
                  <a:lnTo>
                    <a:pt x="164" y="312"/>
                  </a:lnTo>
                  <a:lnTo>
                    <a:pt x="139" y="320"/>
                  </a:lnTo>
                  <a:lnTo>
                    <a:pt x="117" y="323"/>
                  </a:lnTo>
                  <a:lnTo>
                    <a:pt x="98" y="320"/>
                  </a:lnTo>
                  <a:lnTo>
                    <a:pt x="83" y="315"/>
                  </a:lnTo>
                  <a:lnTo>
                    <a:pt x="69" y="306"/>
                  </a:lnTo>
                  <a:lnTo>
                    <a:pt x="60" y="297"/>
                  </a:lnTo>
                  <a:lnTo>
                    <a:pt x="52" y="288"/>
                  </a:lnTo>
                  <a:lnTo>
                    <a:pt x="48" y="280"/>
                  </a:lnTo>
                  <a:lnTo>
                    <a:pt x="45" y="274"/>
                  </a:lnTo>
                  <a:lnTo>
                    <a:pt x="45" y="272"/>
                  </a:lnTo>
                  <a:lnTo>
                    <a:pt x="45" y="272"/>
                  </a:lnTo>
                  <a:lnTo>
                    <a:pt x="45" y="272"/>
                  </a:lnTo>
                  <a:lnTo>
                    <a:pt x="43" y="269"/>
                  </a:lnTo>
                  <a:lnTo>
                    <a:pt x="43" y="268"/>
                  </a:lnTo>
                  <a:lnTo>
                    <a:pt x="42" y="268"/>
                  </a:lnTo>
                  <a:lnTo>
                    <a:pt x="42" y="268"/>
                  </a:lnTo>
                  <a:lnTo>
                    <a:pt x="41" y="268"/>
                  </a:lnTo>
                  <a:lnTo>
                    <a:pt x="38" y="268"/>
                  </a:lnTo>
                  <a:lnTo>
                    <a:pt x="22" y="256"/>
                  </a:lnTo>
                  <a:lnTo>
                    <a:pt x="10" y="243"/>
                  </a:lnTo>
                  <a:lnTo>
                    <a:pt x="5" y="230"/>
                  </a:lnTo>
                  <a:lnTo>
                    <a:pt x="4" y="217"/>
                  </a:lnTo>
                  <a:lnTo>
                    <a:pt x="5" y="205"/>
                  </a:lnTo>
                  <a:lnTo>
                    <a:pt x="8" y="195"/>
                  </a:lnTo>
                  <a:lnTo>
                    <a:pt x="10" y="188"/>
                  </a:lnTo>
                  <a:lnTo>
                    <a:pt x="13" y="184"/>
                  </a:lnTo>
                  <a:lnTo>
                    <a:pt x="14" y="182"/>
                  </a:lnTo>
                  <a:lnTo>
                    <a:pt x="14" y="179"/>
                  </a:lnTo>
                  <a:lnTo>
                    <a:pt x="13" y="176"/>
                  </a:lnTo>
                  <a:lnTo>
                    <a:pt x="13" y="174"/>
                  </a:lnTo>
                  <a:lnTo>
                    <a:pt x="12" y="171"/>
                  </a:lnTo>
                  <a:lnTo>
                    <a:pt x="10" y="171"/>
                  </a:lnTo>
                  <a:lnTo>
                    <a:pt x="10" y="171"/>
                  </a:lnTo>
                  <a:lnTo>
                    <a:pt x="10" y="170"/>
                  </a:lnTo>
                  <a:lnTo>
                    <a:pt x="9" y="170"/>
                  </a:lnTo>
                  <a:lnTo>
                    <a:pt x="3" y="146"/>
                  </a:lnTo>
                  <a:lnTo>
                    <a:pt x="0" y="127"/>
                  </a:lnTo>
                  <a:lnTo>
                    <a:pt x="1" y="111"/>
                  </a:lnTo>
                  <a:lnTo>
                    <a:pt x="7" y="98"/>
                  </a:lnTo>
                  <a:lnTo>
                    <a:pt x="13" y="87"/>
                  </a:lnTo>
                  <a:lnTo>
                    <a:pt x="21" y="79"/>
                  </a:lnTo>
                  <a:lnTo>
                    <a:pt x="26" y="76"/>
                  </a:lnTo>
                  <a:lnTo>
                    <a:pt x="30" y="72"/>
                  </a:lnTo>
                  <a:lnTo>
                    <a:pt x="34" y="69"/>
                  </a:lnTo>
                  <a:lnTo>
                    <a:pt x="38" y="68"/>
                  </a:lnTo>
                  <a:lnTo>
                    <a:pt x="41" y="66"/>
                  </a:lnTo>
                  <a:lnTo>
                    <a:pt x="52" y="61"/>
                  </a:lnTo>
                  <a:lnTo>
                    <a:pt x="68" y="57"/>
                  </a:lnTo>
                  <a:lnTo>
                    <a:pt x="75" y="56"/>
                  </a:lnTo>
                  <a:lnTo>
                    <a:pt x="81" y="55"/>
                  </a:lnTo>
                  <a:lnTo>
                    <a:pt x="81" y="51"/>
                  </a:lnTo>
                  <a:lnTo>
                    <a:pt x="83" y="48"/>
                  </a:lnTo>
                  <a:lnTo>
                    <a:pt x="84" y="45"/>
                  </a:lnTo>
                  <a:lnTo>
                    <a:pt x="85" y="44"/>
                  </a:lnTo>
                  <a:lnTo>
                    <a:pt x="101" y="26"/>
                  </a:lnTo>
                  <a:lnTo>
                    <a:pt x="117" y="14"/>
                  </a:lnTo>
                  <a:lnTo>
                    <a:pt x="132" y="5"/>
                  </a:lnTo>
                  <a:lnTo>
                    <a:pt x="148" y="1"/>
                  </a:lnTo>
                  <a:lnTo>
                    <a:pt x="164" y="0"/>
                  </a:lnTo>
                  <a:lnTo>
                    <a:pt x="179" y="1"/>
                  </a:lnTo>
                  <a:lnTo>
                    <a:pt x="191" y="5"/>
                  </a:lnTo>
                  <a:lnTo>
                    <a:pt x="198" y="6"/>
                  </a:lnTo>
                  <a:lnTo>
                    <a:pt x="196" y="2"/>
                  </a:lnTo>
                  <a:lnTo>
                    <a:pt x="21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2564474" y="1121204"/>
            <a:ext cx="603370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600" dirty="0">
                <a:solidFill>
                  <a:schemeClr val="accent2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04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27" name="文本框 25"/>
          <p:cNvSpPr txBox="1"/>
          <p:nvPr/>
        </p:nvSpPr>
        <p:spPr>
          <a:xfrm>
            <a:off x="3959932" y="2858688"/>
            <a:ext cx="237626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ADD YOUR TITLE HERE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Bradley Hand ITC" panose="03070402050302030203" pitchFamily="66" charset="0"/>
              <a:ea typeface="叶根友小京楷简体" panose="02010601030101010101" pitchFamily="2" charset="-122"/>
            </a:endParaRPr>
          </a:p>
        </p:txBody>
      </p:sp>
      <p:sp>
        <p:nvSpPr>
          <p:cNvPr id="28" name="文本框 25"/>
          <p:cNvSpPr txBox="1"/>
          <p:nvPr/>
        </p:nvSpPr>
        <p:spPr>
          <a:xfrm>
            <a:off x="3915504" y="2390636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推荐做题</a:t>
            </a:r>
          </a:p>
        </p:txBody>
      </p:sp>
      <p:sp>
        <p:nvSpPr>
          <p:cNvPr id="29" name="矩形 28"/>
          <p:cNvSpPr/>
          <p:nvPr/>
        </p:nvSpPr>
        <p:spPr>
          <a:xfrm>
            <a:off x="3959932" y="1924472"/>
            <a:ext cx="1476164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Four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79512" y="1394927"/>
            <a:ext cx="1202959" cy="2655675"/>
            <a:chOff x="3398" y="1402"/>
            <a:chExt cx="807" cy="1781"/>
          </a:xfrm>
          <a:solidFill>
            <a:schemeClr val="accent4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621" y="1639"/>
              <a:ext cx="418" cy="949"/>
            </a:xfrm>
            <a:custGeom>
              <a:avLst/>
              <a:gdLst>
                <a:gd name="T0" fmla="*/ 349 w 352"/>
                <a:gd name="T1" fmla="*/ 146 h 800"/>
                <a:gd name="T2" fmla="*/ 198 w 352"/>
                <a:gd name="T3" fmla="*/ 6 h 800"/>
                <a:gd name="T4" fmla="*/ 190 w 352"/>
                <a:gd name="T5" fmla="*/ 10 h 800"/>
                <a:gd name="T6" fmla="*/ 51 w 352"/>
                <a:gd name="T7" fmla="*/ 70 h 800"/>
                <a:gd name="T8" fmla="*/ 40 w 352"/>
                <a:gd name="T9" fmla="*/ 271 h 800"/>
                <a:gd name="T10" fmla="*/ 158 w 352"/>
                <a:gd name="T11" fmla="*/ 331 h 800"/>
                <a:gd name="T12" fmla="*/ 141 w 352"/>
                <a:gd name="T13" fmla="*/ 371 h 800"/>
                <a:gd name="T14" fmla="*/ 143 w 352"/>
                <a:gd name="T15" fmla="*/ 385 h 800"/>
                <a:gd name="T16" fmla="*/ 164 w 352"/>
                <a:gd name="T17" fmla="*/ 404 h 800"/>
                <a:gd name="T18" fmla="*/ 114 w 352"/>
                <a:gd name="T19" fmla="*/ 610 h 800"/>
                <a:gd name="T20" fmla="*/ 107 w 352"/>
                <a:gd name="T21" fmla="*/ 665 h 800"/>
                <a:gd name="T22" fmla="*/ 105 w 352"/>
                <a:gd name="T23" fmla="*/ 715 h 800"/>
                <a:gd name="T24" fmla="*/ 127 w 352"/>
                <a:gd name="T25" fmla="*/ 753 h 800"/>
                <a:gd name="T26" fmla="*/ 167 w 352"/>
                <a:gd name="T27" fmla="*/ 793 h 800"/>
                <a:gd name="T28" fmla="*/ 186 w 352"/>
                <a:gd name="T29" fmla="*/ 782 h 800"/>
                <a:gd name="T30" fmla="*/ 205 w 352"/>
                <a:gd name="T31" fmla="*/ 731 h 800"/>
                <a:gd name="T32" fmla="*/ 218 w 352"/>
                <a:gd name="T33" fmla="*/ 687 h 800"/>
                <a:gd name="T34" fmla="*/ 204 w 352"/>
                <a:gd name="T35" fmla="*/ 644 h 800"/>
                <a:gd name="T36" fmla="*/ 191 w 352"/>
                <a:gd name="T37" fmla="*/ 596 h 800"/>
                <a:gd name="T38" fmla="*/ 197 w 352"/>
                <a:gd name="T39" fmla="*/ 398 h 800"/>
                <a:gd name="T40" fmla="*/ 203 w 352"/>
                <a:gd name="T41" fmla="*/ 391 h 800"/>
                <a:gd name="T42" fmla="*/ 214 w 352"/>
                <a:gd name="T43" fmla="*/ 363 h 800"/>
                <a:gd name="T44" fmla="*/ 211 w 352"/>
                <a:gd name="T45" fmla="*/ 340 h 800"/>
                <a:gd name="T46" fmla="*/ 199 w 352"/>
                <a:gd name="T47" fmla="*/ 328 h 800"/>
                <a:gd name="T48" fmla="*/ 241 w 352"/>
                <a:gd name="T49" fmla="*/ 316 h 800"/>
                <a:gd name="T50" fmla="*/ 349 w 352"/>
                <a:gd name="T51" fmla="*/ 146 h 800"/>
                <a:gd name="T52" fmla="*/ 191 w 352"/>
                <a:gd name="T53" fmla="*/ 375 h 800"/>
                <a:gd name="T54" fmla="*/ 182 w 352"/>
                <a:gd name="T55" fmla="*/ 380 h 800"/>
                <a:gd name="T56" fmla="*/ 164 w 352"/>
                <a:gd name="T57" fmla="*/ 363 h 800"/>
                <a:gd name="T58" fmla="*/ 174 w 352"/>
                <a:gd name="T59" fmla="*/ 341 h 800"/>
                <a:gd name="T60" fmla="*/ 187 w 352"/>
                <a:gd name="T61" fmla="*/ 356 h 800"/>
                <a:gd name="T62" fmla="*/ 191 w 352"/>
                <a:gd name="T63" fmla="*/ 375 h 800"/>
                <a:gd name="T64" fmla="*/ 191 w 352"/>
                <a:gd name="T65" fmla="*/ 681 h 800"/>
                <a:gd name="T66" fmla="*/ 195 w 352"/>
                <a:gd name="T67" fmla="*/ 704 h 800"/>
                <a:gd name="T68" fmla="*/ 186 w 352"/>
                <a:gd name="T69" fmla="*/ 729 h 800"/>
                <a:gd name="T70" fmla="*/ 175 w 352"/>
                <a:gd name="T71" fmla="*/ 759 h 800"/>
                <a:gd name="T72" fmla="*/ 150 w 352"/>
                <a:gd name="T73" fmla="*/ 735 h 800"/>
                <a:gd name="T74" fmla="*/ 126 w 352"/>
                <a:gd name="T75" fmla="*/ 695 h 800"/>
                <a:gd name="T76" fmla="*/ 130 w 352"/>
                <a:gd name="T77" fmla="*/ 644 h 800"/>
                <a:gd name="T78" fmla="*/ 137 w 352"/>
                <a:gd name="T79" fmla="*/ 594 h 800"/>
                <a:gd name="T80" fmla="*/ 169 w 352"/>
                <a:gd name="T81" fmla="*/ 450 h 800"/>
                <a:gd name="T82" fmla="*/ 167 w 352"/>
                <a:gd name="T83" fmla="*/ 593 h 800"/>
                <a:gd name="T84" fmla="*/ 191 w 352"/>
                <a:gd name="T85" fmla="*/ 681 h 800"/>
                <a:gd name="T86" fmla="*/ 262 w 352"/>
                <a:gd name="T87" fmla="*/ 280 h 800"/>
                <a:gd name="T88" fmla="*/ 83 w 352"/>
                <a:gd name="T89" fmla="*/ 275 h 800"/>
                <a:gd name="T90" fmla="*/ 49 w 352"/>
                <a:gd name="T91" fmla="*/ 106 h 800"/>
                <a:gd name="T92" fmla="*/ 220 w 352"/>
                <a:gd name="T93" fmla="*/ 49 h 800"/>
                <a:gd name="T94" fmla="*/ 236 w 352"/>
                <a:gd name="T95" fmla="*/ 39 h 800"/>
                <a:gd name="T96" fmla="*/ 322 w 352"/>
                <a:gd name="T97" fmla="*/ 123 h 800"/>
                <a:gd name="T98" fmla="*/ 262 w 352"/>
                <a:gd name="T99" fmla="*/ 28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2" h="800">
                  <a:moveTo>
                    <a:pt x="349" y="146"/>
                  </a:moveTo>
                  <a:cubicBezTo>
                    <a:pt x="346" y="67"/>
                    <a:pt x="278" y="0"/>
                    <a:pt x="198" y="6"/>
                  </a:cubicBezTo>
                  <a:cubicBezTo>
                    <a:pt x="196" y="6"/>
                    <a:pt x="193" y="8"/>
                    <a:pt x="190" y="10"/>
                  </a:cubicBezTo>
                  <a:cubicBezTo>
                    <a:pt x="138" y="4"/>
                    <a:pt x="84" y="27"/>
                    <a:pt x="51" y="70"/>
                  </a:cubicBezTo>
                  <a:cubicBezTo>
                    <a:pt x="7" y="126"/>
                    <a:pt x="0" y="210"/>
                    <a:pt x="40" y="271"/>
                  </a:cubicBezTo>
                  <a:cubicBezTo>
                    <a:pt x="66" y="311"/>
                    <a:pt x="112" y="330"/>
                    <a:pt x="158" y="331"/>
                  </a:cubicBezTo>
                  <a:cubicBezTo>
                    <a:pt x="153" y="344"/>
                    <a:pt x="147" y="358"/>
                    <a:pt x="141" y="371"/>
                  </a:cubicBezTo>
                  <a:cubicBezTo>
                    <a:pt x="139" y="375"/>
                    <a:pt x="139" y="382"/>
                    <a:pt x="143" y="385"/>
                  </a:cubicBezTo>
                  <a:cubicBezTo>
                    <a:pt x="151" y="391"/>
                    <a:pt x="158" y="397"/>
                    <a:pt x="164" y="404"/>
                  </a:cubicBezTo>
                  <a:cubicBezTo>
                    <a:pt x="141" y="471"/>
                    <a:pt x="124" y="540"/>
                    <a:pt x="114" y="610"/>
                  </a:cubicBezTo>
                  <a:cubicBezTo>
                    <a:pt x="111" y="628"/>
                    <a:pt x="109" y="646"/>
                    <a:pt x="107" y="665"/>
                  </a:cubicBezTo>
                  <a:cubicBezTo>
                    <a:pt x="106" y="681"/>
                    <a:pt x="103" y="698"/>
                    <a:pt x="105" y="715"/>
                  </a:cubicBezTo>
                  <a:cubicBezTo>
                    <a:pt x="108" y="730"/>
                    <a:pt x="117" y="742"/>
                    <a:pt x="127" y="753"/>
                  </a:cubicBezTo>
                  <a:cubicBezTo>
                    <a:pt x="140" y="766"/>
                    <a:pt x="153" y="780"/>
                    <a:pt x="167" y="793"/>
                  </a:cubicBezTo>
                  <a:cubicBezTo>
                    <a:pt x="174" y="800"/>
                    <a:pt x="183" y="789"/>
                    <a:pt x="186" y="782"/>
                  </a:cubicBezTo>
                  <a:cubicBezTo>
                    <a:pt x="192" y="765"/>
                    <a:pt x="199" y="748"/>
                    <a:pt x="205" y="731"/>
                  </a:cubicBezTo>
                  <a:cubicBezTo>
                    <a:pt x="211" y="717"/>
                    <a:pt x="218" y="702"/>
                    <a:pt x="218" y="687"/>
                  </a:cubicBezTo>
                  <a:cubicBezTo>
                    <a:pt x="218" y="672"/>
                    <a:pt x="209" y="658"/>
                    <a:pt x="204" y="644"/>
                  </a:cubicBezTo>
                  <a:cubicBezTo>
                    <a:pt x="198" y="629"/>
                    <a:pt x="194" y="613"/>
                    <a:pt x="191" y="596"/>
                  </a:cubicBezTo>
                  <a:cubicBezTo>
                    <a:pt x="179" y="531"/>
                    <a:pt x="188" y="463"/>
                    <a:pt x="197" y="398"/>
                  </a:cubicBezTo>
                  <a:cubicBezTo>
                    <a:pt x="199" y="396"/>
                    <a:pt x="201" y="395"/>
                    <a:pt x="203" y="391"/>
                  </a:cubicBezTo>
                  <a:cubicBezTo>
                    <a:pt x="209" y="383"/>
                    <a:pt x="212" y="373"/>
                    <a:pt x="214" y="363"/>
                  </a:cubicBezTo>
                  <a:cubicBezTo>
                    <a:pt x="215" y="356"/>
                    <a:pt x="215" y="347"/>
                    <a:pt x="211" y="340"/>
                  </a:cubicBezTo>
                  <a:cubicBezTo>
                    <a:pt x="209" y="335"/>
                    <a:pt x="203" y="332"/>
                    <a:pt x="199" y="328"/>
                  </a:cubicBezTo>
                  <a:cubicBezTo>
                    <a:pt x="214" y="326"/>
                    <a:pt x="228" y="322"/>
                    <a:pt x="241" y="316"/>
                  </a:cubicBezTo>
                  <a:cubicBezTo>
                    <a:pt x="308" y="288"/>
                    <a:pt x="352" y="218"/>
                    <a:pt x="349" y="146"/>
                  </a:cubicBezTo>
                  <a:close/>
                  <a:moveTo>
                    <a:pt x="191" y="375"/>
                  </a:moveTo>
                  <a:cubicBezTo>
                    <a:pt x="188" y="376"/>
                    <a:pt x="185" y="378"/>
                    <a:pt x="182" y="380"/>
                  </a:cubicBezTo>
                  <a:cubicBezTo>
                    <a:pt x="176" y="374"/>
                    <a:pt x="170" y="368"/>
                    <a:pt x="164" y="363"/>
                  </a:cubicBezTo>
                  <a:cubicBezTo>
                    <a:pt x="168" y="356"/>
                    <a:pt x="171" y="348"/>
                    <a:pt x="174" y="341"/>
                  </a:cubicBezTo>
                  <a:cubicBezTo>
                    <a:pt x="176" y="348"/>
                    <a:pt x="181" y="351"/>
                    <a:pt x="187" y="356"/>
                  </a:cubicBezTo>
                  <a:cubicBezTo>
                    <a:pt x="194" y="362"/>
                    <a:pt x="194" y="368"/>
                    <a:pt x="191" y="375"/>
                  </a:cubicBezTo>
                  <a:close/>
                  <a:moveTo>
                    <a:pt x="191" y="681"/>
                  </a:moveTo>
                  <a:cubicBezTo>
                    <a:pt x="194" y="689"/>
                    <a:pt x="197" y="696"/>
                    <a:pt x="195" y="704"/>
                  </a:cubicBezTo>
                  <a:cubicBezTo>
                    <a:pt x="194" y="712"/>
                    <a:pt x="189" y="721"/>
                    <a:pt x="186" y="729"/>
                  </a:cubicBezTo>
                  <a:cubicBezTo>
                    <a:pt x="182" y="739"/>
                    <a:pt x="178" y="749"/>
                    <a:pt x="175" y="759"/>
                  </a:cubicBezTo>
                  <a:cubicBezTo>
                    <a:pt x="166" y="751"/>
                    <a:pt x="158" y="743"/>
                    <a:pt x="150" y="735"/>
                  </a:cubicBezTo>
                  <a:cubicBezTo>
                    <a:pt x="139" y="723"/>
                    <a:pt x="128" y="712"/>
                    <a:pt x="126" y="695"/>
                  </a:cubicBezTo>
                  <a:cubicBezTo>
                    <a:pt x="125" y="678"/>
                    <a:pt x="128" y="661"/>
                    <a:pt x="130" y="644"/>
                  </a:cubicBezTo>
                  <a:cubicBezTo>
                    <a:pt x="132" y="627"/>
                    <a:pt x="134" y="611"/>
                    <a:pt x="137" y="594"/>
                  </a:cubicBezTo>
                  <a:cubicBezTo>
                    <a:pt x="144" y="545"/>
                    <a:pt x="155" y="497"/>
                    <a:pt x="169" y="450"/>
                  </a:cubicBezTo>
                  <a:cubicBezTo>
                    <a:pt x="164" y="498"/>
                    <a:pt x="161" y="546"/>
                    <a:pt x="167" y="593"/>
                  </a:cubicBezTo>
                  <a:cubicBezTo>
                    <a:pt x="171" y="624"/>
                    <a:pt x="179" y="653"/>
                    <a:pt x="191" y="681"/>
                  </a:cubicBezTo>
                  <a:close/>
                  <a:moveTo>
                    <a:pt x="262" y="280"/>
                  </a:moveTo>
                  <a:cubicBezTo>
                    <a:pt x="210" y="312"/>
                    <a:pt x="132" y="314"/>
                    <a:pt x="83" y="275"/>
                  </a:cubicBezTo>
                  <a:cubicBezTo>
                    <a:pt x="34" y="236"/>
                    <a:pt x="23" y="160"/>
                    <a:pt x="49" y="106"/>
                  </a:cubicBezTo>
                  <a:cubicBezTo>
                    <a:pt x="80" y="44"/>
                    <a:pt x="159" y="20"/>
                    <a:pt x="220" y="49"/>
                  </a:cubicBezTo>
                  <a:cubicBezTo>
                    <a:pt x="226" y="52"/>
                    <a:pt x="233" y="46"/>
                    <a:pt x="236" y="39"/>
                  </a:cubicBezTo>
                  <a:cubicBezTo>
                    <a:pt x="276" y="52"/>
                    <a:pt x="309" y="83"/>
                    <a:pt x="322" y="123"/>
                  </a:cubicBezTo>
                  <a:cubicBezTo>
                    <a:pt x="340" y="182"/>
                    <a:pt x="315" y="248"/>
                    <a:pt x="262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3398" y="1504"/>
              <a:ext cx="417" cy="636"/>
            </a:xfrm>
            <a:custGeom>
              <a:avLst/>
              <a:gdLst>
                <a:gd name="T0" fmla="*/ 337 w 350"/>
                <a:gd name="T1" fmla="*/ 508 h 536"/>
                <a:gd name="T2" fmla="*/ 100 w 350"/>
                <a:gd name="T3" fmla="*/ 405 h 536"/>
                <a:gd name="T4" fmla="*/ 39 w 350"/>
                <a:gd name="T5" fmla="*/ 176 h 536"/>
                <a:gd name="T6" fmla="*/ 108 w 350"/>
                <a:gd name="T7" fmla="*/ 73 h 536"/>
                <a:gd name="T8" fmla="*/ 148 w 350"/>
                <a:gd name="T9" fmla="*/ 78 h 536"/>
                <a:gd name="T10" fmla="*/ 176 w 350"/>
                <a:gd name="T11" fmla="*/ 35 h 536"/>
                <a:gd name="T12" fmla="*/ 146 w 350"/>
                <a:gd name="T13" fmla="*/ 1 h 536"/>
                <a:gd name="T14" fmla="*/ 135 w 350"/>
                <a:gd name="T15" fmla="*/ 29 h 536"/>
                <a:gd name="T16" fmla="*/ 153 w 350"/>
                <a:gd name="T17" fmla="*/ 42 h 536"/>
                <a:gd name="T18" fmla="*/ 146 w 350"/>
                <a:gd name="T19" fmla="*/ 54 h 536"/>
                <a:gd name="T20" fmla="*/ 124 w 350"/>
                <a:gd name="T21" fmla="*/ 47 h 536"/>
                <a:gd name="T22" fmla="*/ 118 w 350"/>
                <a:gd name="T23" fmla="*/ 25 h 536"/>
                <a:gd name="T24" fmla="*/ 118 w 350"/>
                <a:gd name="T25" fmla="*/ 8 h 536"/>
                <a:gd name="T26" fmla="*/ 102 w 350"/>
                <a:gd name="T27" fmla="*/ 16 h 536"/>
                <a:gd name="T28" fmla="*/ 98 w 350"/>
                <a:gd name="T29" fmla="*/ 55 h 536"/>
                <a:gd name="T30" fmla="*/ 11 w 350"/>
                <a:gd name="T31" fmla="*/ 279 h 536"/>
                <a:gd name="T32" fmla="*/ 168 w 350"/>
                <a:gd name="T33" fmla="*/ 495 h 536"/>
                <a:gd name="T34" fmla="*/ 326 w 350"/>
                <a:gd name="T35" fmla="*/ 536 h 536"/>
                <a:gd name="T36" fmla="*/ 337 w 350"/>
                <a:gd name="T37" fmla="*/ 50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0" h="536">
                  <a:moveTo>
                    <a:pt x="337" y="508"/>
                  </a:moveTo>
                  <a:cubicBezTo>
                    <a:pt x="249" y="504"/>
                    <a:pt x="160" y="472"/>
                    <a:pt x="100" y="405"/>
                  </a:cubicBezTo>
                  <a:cubicBezTo>
                    <a:pt x="45" y="344"/>
                    <a:pt x="15" y="258"/>
                    <a:pt x="39" y="176"/>
                  </a:cubicBezTo>
                  <a:cubicBezTo>
                    <a:pt x="50" y="135"/>
                    <a:pt x="74" y="99"/>
                    <a:pt x="108" y="73"/>
                  </a:cubicBezTo>
                  <a:cubicBezTo>
                    <a:pt x="119" y="83"/>
                    <a:pt x="135" y="84"/>
                    <a:pt x="148" y="78"/>
                  </a:cubicBezTo>
                  <a:cubicBezTo>
                    <a:pt x="165" y="71"/>
                    <a:pt x="177" y="53"/>
                    <a:pt x="176" y="35"/>
                  </a:cubicBezTo>
                  <a:cubicBezTo>
                    <a:pt x="175" y="18"/>
                    <a:pt x="163" y="3"/>
                    <a:pt x="146" y="1"/>
                  </a:cubicBezTo>
                  <a:cubicBezTo>
                    <a:pt x="134" y="0"/>
                    <a:pt x="122" y="28"/>
                    <a:pt x="135" y="29"/>
                  </a:cubicBezTo>
                  <a:cubicBezTo>
                    <a:pt x="143" y="29"/>
                    <a:pt x="150" y="34"/>
                    <a:pt x="153" y="42"/>
                  </a:cubicBezTo>
                  <a:cubicBezTo>
                    <a:pt x="156" y="49"/>
                    <a:pt x="153" y="52"/>
                    <a:pt x="146" y="54"/>
                  </a:cubicBezTo>
                  <a:cubicBezTo>
                    <a:pt x="138" y="55"/>
                    <a:pt x="129" y="53"/>
                    <a:pt x="124" y="47"/>
                  </a:cubicBezTo>
                  <a:cubicBezTo>
                    <a:pt x="120" y="42"/>
                    <a:pt x="115" y="32"/>
                    <a:pt x="118" y="25"/>
                  </a:cubicBezTo>
                  <a:cubicBezTo>
                    <a:pt x="120" y="21"/>
                    <a:pt x="124" y="11"/>
                    <a:pt x="118" y="8"/>
                  </a:cubicBezTo>
                  <a:cubicBezTo>
                    <a:pt x="112" y="4"/>
                    <a:pt x="105" y="12"/>
                    <a:pt x="102" y="16"/>
                  </a:cubicBezTo>
                  <a:cubicBezTo>
                    <a:pt x="97" y="29"/>
                    <a:pt x="94" y="43"/>
                    <a:pt x="98" y="55"/>
                  </a:cubicBezTo>
                  <a:cubicBezTo>
                    <a:pt x="32" y="108"/>
                    <a:pt x="0" y="196"/>
                    <a:pt x="11" y="279"/>
                  </a:cubicBezTo>
                  <a:cubicBezTo>
                    <a:pt x="23" y="372"/>
                    <a:pt x="86" y="452"/>
                    <a:pt x="168" y="495"/>
                  </a:cubicBezTo>
                  <a:cubicBezTo>
                    <a:pt x="217" y="520"/>
                    <a:pt x="272" y="533"/>
                    <a:pt x="326" y="536"/>
                  </a:cubicBezTo>
                  <a:cubicBezTo>
                    <a:pt x="338" y="536"/>
                    <a:pt x="350" y="509"/>
                    <a:pt x="337" y="5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3875" y="1402"/>
              <a:ext cx="330" cy="734"/>
            </a:xfrm>
            <a:custGeom>
              <a:avLst/>
              <a:gdLst>
                <a:gd name="T0" fmla="*/ 262 w 277"/>
                <a:gd name="T1" fmla="*/ 216 h 619"/>
                <a:gd name="T2" fmla="*/ 217 w 277"/>
                <a:gd name="T3" fmla="*/ 85 h 619"/>
                <a:gd name="T4" fmla="*/ 238 w 277"/>
                <a:gd name="T5" fmla="*/ 28 h 619"/>
                <a:gd name="T6" fmla="*/ 197 w 277"/>
                <a:gd name="T7" fmla="*/ 4 h 619"/>
                <a:gd name="T8" fmla="*/ 158 w 277"/>
                <a:gd name="T9" fmla="*/ 48 h 619"/>
                <a:gd name="T10" fmla="*/ 179 w 277"/>
                <a:gd name="T11" fmla="*/ 43 h 619"/>
                <a:gd name="T12" fmla="*/ 197 w 277"/>
                <a:gd name="T13" fmla="*/ 31 h 619"/>
                <a:gd name="T14" fmla="*/ 217 w 277"/>
                <a:gd name="T15" fmla="*/ 46 h 619"/>
                <a:gd name="T16" fmla="*/ 190 w 277"/>
                <a:gd name="T17" fmla="*/ 60 h 619"/>
                <a:gd name="T18" fmla="*/ 175 w 277"/>
                <a:gd name="T19" fmla="*/ 86 h 619"/>
                <a:gd name="T20" fmla="*/ 195 w 277"/>
                <a:gd name="T21" fmla="*/ 92 h 619"/>
                <a:gd name="T22" fmla="*/ 195 w 277"/>
                <a:gd name="T23" fmla="*/ 105 h 619"/>
                <a:gd name="T24" fmla="*/ 234 w 277"/>
                <a:gd name="T25" fmla="*/ 332 h 619"/>
                <a:gd name="T26" fmla="*/ 122 w 277"/>
                <a:gd name="T27" fmla="*/ 524 h 619"/>
                <a:gd name="T28" fmla="*/ 14 w 277"/>
                <a:gd name="T29" fmla="*/ 589 h 619"/>
                <a:gd name="T30" fmla="*/ 1 w 277"/>
                <a:gd name="T31" fmla="*/ 606 h 619"/>
                <a:gd name="T32" fmla="*/ 9 w 277"/>
                <a:gd name="T33" fmla="*/ 616 h 619"/>
                <a:gd name="T34" fmla="*/ 262 w 277"/>
                <a:gd name="T35" fmla="*/ 2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7" h="619">
                  <a:moveTo>
                    <a:pt x="262" y="216"/>
                  </a:moveTo>
                  <a:cubicBezTo>
                    <a:pt x="258" y="170"/>
                    <a:pt x="246" y="122"/>
                    <a:pt x="217" y="85"/>
                  </a:cubicBezTo>
                  <a:cubicBezTo>
                    <a:pt x="235" y="74"/>
                    <a:pt x="246" y="50"/>
                    <a:pt x="238" y="28"/>
                  </a:cubicBezTo>
                  <a:cubicBezTo>
                    <a:pt x="232" y="11"/>
                    <a:pt x="216" y="0"/>
                    <a:pt x="197" y="4"/>
                  </a:cubicBezTo>
                  <a:cubicBezTo>
                    <a:pt x="177" y="8"/>
                    <a:pt x="161" y="28"/>
                    <a:pt x="158" y="48"/>
                  </a:cubicBezTo>
                  <a:cubicBezTo>
                    <a:pt x="156" y="68"/>
                    <a:pt x="178" y="56"/>
                    <a:pt x="179" y="43"/>
                  </a:cubicBezTo>
                  <a:cubicBezTo>
                    <a:pt x="181" y="34"/>
                    <a:pt x="189" y="30"/>
                    <a:pt x="197" y="31"/>
                  </a:cubicBezTo>
                  <a:cubicBezTo>
                    <a:pt x="206" y="31"/>
                    <a:pt x="214" y="38"/>
                    <a:pt x="217" y="46"/>
                  </a:cubicBezTo>
                  <a:cubicBezTo>
                    <a:pt x="225" y="65"/>
                    <a:pt x="202" y="67"/>
                    <a:pt x="190" y="60"/>
                  </a:cubicBezTo>
                  <a:cubicBezTo>
                    <a:pt x="179" y="54"/>
                    <a:pt x="164" y="80"/>
                    <a:pt x="175" y="86"/>
                  </a:cubicBezTo>
                  <a:cubicBezTo>
                    <a:pt x="182" y="90"/>
                    <a:pt x="189" y="92"/>
                    <a:pt x="195" y="92"/>
                  </a:cubicBezTo>
                  <a:cubicBezTo>
                    <a:pt x="193" y="97"/>
                    <a:pt x="193" y="102"/>
                    <a:pt x="195" y="105"/>
                  </a:cubicBezTo>
                  <a:cubicBezTo>
                    <a:pt x="246" y="166"/>
                    <a:pt x="249" y="258"/>
                    <a:pt x="234" y="332"/>
                  </a:cubicBezTo>
                  <a:cubicBezTo>
                    <a:pt x="218" y="407"/>
                    <a:pt x="179" y="475"/>
                    <a:pt x="122" y="524"/>
                  </a:cubicBezTo>
                  <a:cubicBezTo>
                    <a:pt x="90" y="552"/>
                    <a:pt x="53" y="574"/>
                    <a:pt x="14" y="589"/>
                  </a:cubicBezTo>
                  <a:cubicBezTo>
                    <a:pt x="7" y="592"/>
                    <a:pt x="2" y="598"/>
                    <a:pt x="1" y="606"/>
                  </a:cubicBezTo>
                  <a:cubicBezTo>
                    <a:pt x="0" y="610"/>
                    <a:pt x="2" y="619"/>
                    <a:pt x="9" y="616"/>
                  </a:cubicBezTo>
                  <a:cubicBezTo>
                    <a:pt x="170" y="554"/>
                    <a:pt x="277" y="389"/>
                    <a:pt x="26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591" y="2567"/>
              <a:ext cx="426" cy="616"/>
            </a:xfrm>
            <a:custGeom>
              <a:avLst/>
              <a:gdLst>
                <a:gd name="T0" fmla="*/ 336 w 358"/>
                <a:gd name="T1" fmla="*/ 434 h 520"/>
                <a:gd name="T2" fmla="*/ 239 w 358"/>
                <a:gd name="T3" fmla="*/ 463 h 520"/>
                <a:gd name="T4" fmla="*/ 242 w 358"/>
                <a:gd name="T5" fmla="*/ 440 h 520"/>
                <a:gd name="T6" fmla="*/ 244 w 358"/>
                <a:gd name="T7" fmla="*/ 405 h 520"/>
                <a:gd name="T8" fmla="*/ 249 w 358"/>
                <a:gd name="T9" fmla="*/ 339 h 520"/>
                <a:gd name="T10" fmla="*/ 255 w 358"/>
                <a:gd name="T11" fmla="*/ 206 h 520"/>
                <a:gd name="T12" fmla="*/ 251 w 358"/>
                <a:gd name="T13" fmla="*/ 88 h 520"/>
                <a:gd name="T14" fmla="*/ 202 w 358"/>
                <a:gd name="T15" fmla="*/ 11 h 520"/>
                <a:gd name="T16" fmla="*/ 167 w 358"/>
                <a:gd name="T17" fmla="*/ 42 h 520"/>
                <a:gd name="T18" fmla="*/ 142 w 358"/>
                <a:gd name="T19" fmla="*/ 87 h 520"/>
                <a:gd name="T20" fmla="*/ 112 w 358"/>
                <a:gd name="T21" fmla="*/ 199 h 520"/>
                <a:gd name="T22" fmla="*/ 105 w 358"/>
                <a:gd name="T23" fmla="*/ 445 h 520"/>
                <a:gd name="T24" fmla="*/ 54 w 358"/>
                <a:gd name="T25" fmla="*/ 432 h 520"/>
                <a:gd name="T26" fmla="*/ 4 w 358"/>
                <a:gd name="T27" fmla="*/ 474 h 520"/>
                <a:gd name="T28" fmla="*/ 55 w 358"/>
                <a:gd name="T29" fmla="*/ 514 h 520"/>
                <a:gd name="T30" fmla="*/ 129 w 358"/>
                <a:gd name="T31" fmla="*/ 481 h 520"/>
                <a:gd name="T32" fmla="*/ 128 w 358"/>
                <a:gd name="T33" fmla="*/ 459 h 520"/>
                <a:gd name="T34" fmla="*/ 133 w 358"/>
                <a:gd name="T35" fmla="*/ 201 h 520"/>
                <a:gd name="T36" fmla="*/ 165 w 358"/>
                <a:gd name="T37" fmla="*/ 79 h 520"/>
                <a:gd name="T38" fmla="*/ 178 w 358"/>
                <a:gd name="T39" fmla="*/ 58 h 520"/>
                <a:gd name="T40" fmla="*/ 199 w 358"/>
                <a:gd name="T41" fmla="*/ 38 h 520"/>
                <a:gd name="T42" fmla="*/ 227 w 358"/>
                <a:gd name="T43" fmla="*/ 90 h 520"/>
                <a:gd name="T44" fmla="*/ 233 w 358"/>
                <a:gd name="T45" fmla="*/ 218 h 520"/>
                <a:gd name="T46" fmla="*/ 226 w 358"/>
                <a:gd name="T47" fmla="*/ 359 h 520"/>
                <a:gd name="T48" fmla="*/ 221 w 358"/>
                <a:gd name="T49" fmla="*/ 430 h 520"/>
                <a:gd name="T50" fmla="*/ 219 w 358"/>
                <a:gd name="T51" fmla="*/ 465 h 520"/>
                <a:gd name="T52" fmla="*/ 220 w 358"/>
                <a:gd name="T53" fmla="*/ 493 h 520"/>
                <a:gd name="T54" fmla="*/ 261 w 358"/>
                <a:gd name="T55" fmla="*/ 516 h 520"/>
                <a:gd name="T56" fmla="*/ 319 w 358"/>
                <a:gd name="T57" fmla="*/ 514 h 520"/>
                <a:gd name="T58" fmla="*/ 354 w 358"/>
                <a:gd name="T59" fmla="*/ 474 h 520"/>
                <a:gd name="T60" fmla="*/ 336 w 358"/>
                <a:gd name="T61" fmla="*/ 434 h 520"/>
                <a:gd name="T62" fmla="*/ 26 w 358"/>
                <a:gd name="T63" fmla="*/ 470 h 520"/>
                <a:gd name="T64" fmla="*/ 62 w 358"/>
                <a:gd name="T65" fmla="*/ 460 h 520"/>
                <a:gd name="T66" fmla="*/ 99 w 358"/>
                <a:gd name="T67" fmla="*/ 478 h 520"/>
                <a:gd name="T68" fmla="*/ 74 w 358"/>
                <a:gd name="T69" fmla="*/ 486 h 520"/>
                <a:gd name="T70" fmla="*/ 26 w 358"/>
                <a:gd name="T71" fmla="*/ 470 h 520"/>
                <a:gd name="T72" fmla="*/ 291 w 358"/>
                <a:gd name="T73" fmla="*/ 491 h 520"/>
                <a:gd name="T74" fmla="*/ 249 w 358"/>
                <a:gd name="T75" fmla="*/ 481 h 520"/>
                <a:gd name="T76" fmla="*/ 288 w 358"/>
                <a:gd name="T77" fmla="*/ 461 h 520"/>
                <a:gd name="T78" fmla="*/ 334 w 358"/>
                <a:gd name="T79" fmla="*/ 472 h 520"/>
                <a:gd name="T80" fmla="*/ 291 w 358"/>
                <a:gd name="T81" fmla="*/ 49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8" h="520">
                  <a:moveTo>
                    <a:pt x="336" y="434"/>
                  </a:moveTo>
                  <a:cubicBezTo>
                    <a:pt x="304" y="421"/>
                    <a:pt x="265" y="441"/>
                    <a:pt x="239" y="463"/>
                  </a:cubicBezTo>
                  <a:cubicBezTo>
                    <a:pt x="239" y="455"/>
                    <a:pt x="241" y="447"/>
                    <a:pt x="242" y="440"/>
                  </a:cubicBezTo>
                  <a:cubicBezTo>
                    <a:pt x="243" y="428"/>
                    <a:pt x="243" y="417"/>
                    <a:pt x="244" y="405"/>
                  </a:cubicBezTo>
                  <a:cubicBezTo>
                    <a:pt x="246" y="383"/>
                    <a:pt x="247" y="361"/>
                    <a:pt x="249" y="339"/>
                  </a:cubicBezTo>
                  <a:cubicBezTo>
                    <a:pt x="251" y="294"/>
                    <a:pt x="254" y="250"/>
                    <a:pt x="255" y="206"/>
                  </a:cubicBezTo>
                  <a:cubicBezTo>
                    <a:pt x="257" y="166"/>
                    <a:pt x="257" y="127"/>
                    <a:pt x="251" y="88"/>
                  </a:cubicBezTo>
                  <a:cubicBezTo>
                    <a:pt x="247" y="67"/>
                    <a:pt x="237" y="0"/>
                    <a:pt x="202" y="11"/>
                  </a:cubicBezTo>
                  <a:cubicBezTo>
                    <a:pt x="188" y="16"/>
                    <a:pt x="176" y="30"/>
                    <a:pt x="167" y="42"/>
                  </a:cubicBezTo>
                  <a:cubicBezTo>
                    <a:pt x="156" y="56"/>
                    <a:pt x="148" y="71"/>
                    <a:pt x="142" y="87"/>
                  </a:cubicBezTo>
                  <a:cubicBezTo>
                    <a:pt x="127" y="122"/>
                    <a:pt x="119" y="161"/>
                    <a:pt x="112" y="199"/>
                  </a:cubicBezTo>
                  <a:cubicBezTo>
                    <a:pt x="100" y="281"/>
                    <a:pt x="100" y="363"/>
                    <a:pt x="105" y="445"/>
                  </a:cubicBezTo>
                  <a:cubicBezTo>
                    <a:pt x="90" y="436"/>
                    <a:pt x="72" y="430"/>
                    <a:pt x="54" y="432"/>
                  </a:cubicBezTo>
                  <a:cubicBezTo>
                    <a:pt x="31" y="434"/>
                    <a:pt x="7" y="449"/>
                    <a:pt x="4" y="474"/>
                  </a:cubicBezTo>
                  <a:cubicBezTo>
                    <a:pt x="0" y="505"/>
                    <a:pt x="31" y="516"/>
                    <a:pt x="55" y="514"/>
                  </a:cubicBezTo>
                  <a:cubicBezTo>
                    <a:pt x="83" y="512"/>
                    <a:pt x="110" y="502"/>
                    <a:pt x="129" y="481"/>
                  </a:cubicBezTo>
                  <a:cubicBezTo>
                    <a:pt x="136" y="472"/>
                    <a:pt x="134" y="461"/>
                    <a:pt x="128" y="459"/>
                  </a:cubicBezTo>
                  <a:cubicBezTo>
                    <a:pt x="123" y="374"/>
                    <a:pt x="120" y="287"/>
                    <a:pt x="133" y="201"/>
                  </a:cubicBezTo>
                  <a:cubicBezTo>
                    <a:pt x="139" y="160"/>
                    <a:pt x="147" y="116"/>
                    <a:pt x="165" y="79"/>
                  </a:cubicBezTo>
                  <a:cubicBezTo>
                    <a:pt x="169" y="71"/>
                    <a:pt x="173" y="64"/>
                    <a:pt x="178" y="58"/>
                  </a:cubicBezTo>
                  <a:cubicBezTo>
                    <a:pt x="182" y="52"/>
                    <a:pt x="191" y="40"/>
                    <a:pt x="199" y="38"/>
                  </a:cubicBezTo>
                  <a:cubicBezTo>
                    <a:pt x="216" y="34"/>
                    <a:pt x="224" y="79"/>
                    <a:pt x="227" y="90"/>
                  </a:cubicBezTo>
                  <a:cubicBezTo>
                    <a:pt x="236" y="132"/>
                    <a:pt x="235" y="175"/>
                    <a:pt x="233" y="218"/>
                  </a:cubicBezTo>
                  <a:cubicBezTo>
                    <a:pt x="232" y="265"/>
                    <a:pt x="229" y="312"/>
                    <a:pt x="226" y="359"/>
                  </a:cubicBezTo>
                  <a:cubicBezTo>
                    <a:pt x="225" y="383"/>
                    <a:pt x="223" y="407"/>
                    <a:pt x="221" y="430"/>
                  </a:cubicBezTo>
                  <a:cubicBezTo>
                    <a:pt x="221" y="442"/>
                    <a:pt x="220" y="453"/>
                    <a:pt x="219" y="465"/>
                  </a:cubicBezTo>
                  <a:cubicBezTo>
                    <a:pt x="218" y="474"/>
                    <a:pt x="217" y="484"/>
                    <a:pt x="220" y="493"/>
                  </a:cubicBezTo>
                  <a:cubicBezTo>
                    <a:pt x="226" y="508"/>
                    <a:pt x="247" y="513"/>
                    <a:pt x="261" y="516"/>
                  </a:cubicBezTo>
                  <a:cubicBezTo>
                    <a:pt x="280" y="520"/>
                    <a:pt x="301" y="520"/>
                    <a:pt x="319" y="514"/>
                  </a:cubicBezTo>
                  <a:cubicBezTo>
                    <a:pt x="336" y="507"/>
                    <a:pt x="350" y="492"/>
                    <a:pt x="354" y="474"/>
                  </a:cubicBezTo>
                  <a:cubicBezTo>
                    <a:pt x="358" y="457"/>
                    <a:pt x="353" y="441"/>
                    <a:pt x="336" y="434"/>
                  </a:cubicBezTo>
                  <a:close/>
                  <a:moveTo>
                    <a:pt x="26" y="470"/>
                  </a:moveTo>
                  <a:cubicBezTo>
                    <a:pt x="25" y="458"/>
                    <a:pt x="54" y="459"/>
                    <a:pt x="62" y="460"/>
                  </a:cubicBezTo>
                  <a:cubicBezTo>
                    <a:pt x="76" y="462"/>
                    <a:pt x="88" y="469"/>
                    <a:pt x="99" y="478"/>
                  </a:cubicBezTo>
                  <a:cubicBezTo>
                    <a:pt x="91" y="482"/>
                    <a:pt x="82" y="484"/>
                    <a:pt x="74" y="486"/>
                  </a:cubicBezTo>
                  <a:cubicBezTo>
                    <a:pt x="62" y="488"/>
                    <a:pt x="27" y="490"/>
                    <a:pt x="26" y="470"/>
                  </a:cubicBezTo>
                  <a:close/>
                  <a:moveTo>
                    <a:pt x="291" y="491"/>
                  </a:moveTo>
                  <a:cubicBezTo>
                    <a:pt x="281" y="490"/>
                    <a:pt x="260" y="489"/>
                    <a:pt x="249" y="481"/>
                  </a:cubicBezTo>
                  <a:cubicBezTo>
                    <a:pt x="260" y="472"/>
                    <a:pt x="273" y="465"/>
                    <a:pt x="288" y="461"/>
                  </a:cubicBezTo>
                  <a:cubicBezTo>
                    <a:pt x="301" y="458"/>
                    <a:pt x="329" y="454"/>
                    <a:pt x="334" y="472"/>
                  </a:cubicBezTo>
                  <a:cubicBezTo>
                    <a:pt x="338" y="491"/>
                    <a:pt x="302" y="491"/>
                    <a:pt x="291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3721" y="1859"/>
              <a:ext cx="215" cy="109"/>
            </a:xfrm>
            <a:custGeom>
              <a:avLst/>
              <a:gdLst>
                <a:gd name="T0" fmla="*/ 170 w 181"/>
                <a:gd name="T1" fmla="*/ 3 h 92"/>
                <a:gd name="T2" fmla="*/ 159 w 181"/>
                <a:gd name="T3" fmla="*/ 21 h 92"/>
                <a:gd name="T4" fmla="*/ 94 w 181"/>
                <a:gd name="T5" fmla="*/ 58 h 92"/>
                <a:gd name="T6" fmla="*/ 25 w 181"/>
                <a:gd name="T7" fmla="*/ 26 h 92"/>
                <a:gd name="T8" fmla="*/ 6 w 181"/>
                <a:gd name="T9" fmla="*/ 49 h 92"/>
                <a:gd name="T10" fmla="*/ 110 w 181"/>
                <a:gd name="T11" fmla="*/ 81 h 92"/>
                <a:gd name="T12" fmla="*/ 181 w 181"/>
                <a:gd name="T13" fmla="*/ 9 h 92"/>
                <a:gd name="T14" fmla="*/ 170 w 181"/>
                <a:gd name="T1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92">
                  <a:moveTo>
                    <a:pt x="170" y="3"/>
                  </a:moveTo>
                  <a:cubicBezTo>
                    <a:pt x="163" y="6"/>
                    <a:pt x="159" y="14"/>
                    <a:pt x="159" y="21"/>
                  </a:cubicBezTo>
                  <a:cubicBezTo>
                    <a:pt x="158" y="46"/>
                    <a:pt x="113" y="56"/>
                    <a:pt x="94" y="58"/>
                  </a:cubicBezTo>
                  <a:cubicBezTo>
                    <a:pt x="67" y="59"/>
                    <a:pt x="41" y="49"/>
                    <a:pt x="25" y="26"/>
                  </a:cubicBezTo>
                  <a:cubicBezTo>
                    <a:pt x="17" y="15"/>
                    <a:pt x="0" y="39"/>
                    <a:pt x="6" y="49"/>
                  </a:cubicBezTo>
                  <a:cubicBezTo>
                    <a:pt x="30" y="82"/>
                    <a:pt x="72" y="92"/>
                    <a:pt x="110" y="81"/>
                  </a:cubicBezTo>
                  <a:cubicBezTo>
                    <a:pt x="144" y="72"/>
                    <a:pt x="180" y="48"/>
                    <a:pt x="181" y="9"/>
                  </a:cubicBezTo>
                  <a:cubicBezTo>
                    <a:pt x="181" y="2"/>
                    <a:pt x="175" y="0"/>
                    <a:pt x="17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3763" y="1760"/>
              <a:ext cx="60" cy="93"/>
            </a:xfrm>
            <a:custGeom>
              <a:avLst/>
              <a:gdLst>
                <a:gd name="T0" fmla="*/ 40 w 50"/>
                <a:gd name="T1" fmla="*/ 45 h 78"/>
                <a:gd name="T2" fmla="*/ 32 w 50"/>
                <a:gd name="T3" fmla="*/ 34 h 78"/>
                <a:gd name="T4" fmla="*/ 32 w 50"/>
                <a:gd name="T5" fmla="*/ 29 h 78"/>
                <a:gd name="T6" fmla="*/ 43 w 50"/>
                <a:gd name="T7" fmla="*/ 11 h 78"/>
                <a:gd name="T8" fmla="*/ 32 w 50"/>
                <a:gd name="T9" fmla="*/ 4 h 78"/>
                <a:gd name="T10" fmla="*/ 25 w 50"/>
                <a:gd name="T11" fmla="*/ 71 h 78"/>
                <a:gd name="T12" fmla="*/ 40 w 50"/>
                <a:gd name="T13" fmla="*/ 4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8">
                  <a:moveTo>
                    <a:pt x="40" y="45"/>
                  </a:moveTo>
                  <a:cubicBezTo>
                    <a:pt x="36" y="43"/>
                    <a:pt x="33" y="39"/>
                    <a:pt x="32" y="34"/>
                  </a:cubicBezTo>
                  <a:cubicBezTo>
                    <a:pt x="32" y="32"/>
                    <a:pt x="32" y="29"/>
                    <a:pt x="32" y="29"/>
                  </a:cubicBezTo>
                  <a:cubicBezTo>
                    <a:pt x="38" y="25"/>
                    <a:pt x="43" y="18"/>
                    <a:pt x="43" y="11"/>
                  </a:cubicBezTo>
                  <a:cubicBezTo>
                    <a:pt x="43" y="5"/>
                    <a:pt x="37" y="0"/>
                    <a:pt x="32" y="4"/>
                  </a:cubicBezTo>
                  <a:cubicBezTo>
                    <a:pt x="11" y="18"/>
                    <a:pt x="0" y="55"/>
                    <a:pt x="25" y="71"/>
                  </a:cubicBezTo>
                  <a:cubicBezTo>
                    <a:pt x="35" y="78"/>
                    <a:pt x="50" y="52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3848" y="1759"/>
              <a:ext cx="53" cy="89"/>
            </a:xfrm>
            <a:custGeom>
              <a:avLst/>
              <a:gdLst>
                <a:gd name="T0" fmla="*/ 34 w 45"/>
                <a:gd name="T1" fmla="*/ 28 h 75"/>
                <a:gd name="T2" fmla="*/ 45 w 45"/>
                <a:gd name="T3" fmla="*/ 9 h 75"/>
                <a:gd name="T4" fmla="*/ 34 w 45"/>
                <a:gd name="T5" fmla="*/ 3 h 75"/>
                <a:gd name="T6" fmla="*/ 15 w 45"/>
                <a:gd name="T7" fmla="*/ 64 h 75"/>
                <a:gd name="T8" fmla="*/ 33 w 45"/>
                <a:gd name="T9" fmla="*/ 41 h 75"/>
                <a:gd name="T10" fmla="*/ 30 w 45"/>
                <a:gd name="T11" fmla="*/ 31 h 75"/>
                <a:gd name="T12" fmla="*/ 31 w 45"/>
                <a:gd name="T13" fmla="*/ 29 h 75"/>
                <a:gd name="T14" fmla="*/ 34 w 45"/>
                <a:gd name="T15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75">
                  <a:moveTo>
                    <a:pt x="34" y="28"/>
                  </a:moveTo>
                  <a:cubicBezTo>
                    <a:pt x="40" y="25"/>
                    <a:pt x="45" y="16"/>
                    <a:pt x="45" y="9"/>
                  </a:cubicBezTo>
                  <a:cubicBezTo>
                    <a:pt x="44" y="2"/>
                    <a:pt x="39" y="0"/>
                    <a:pt x="34" y="3"/>
                  </a:cubicBezTo>
                  <a:cubicBezTo>
                    <a:pt x="12" y="12"/>
                    <a:pt x="0" y="45"/>
                    <a:pt x="15" y="64"/>
                  </a:cubicBezTo>
                  <a:cubicBezTo>
                    <a:pt x="22" y="75"/>
                    <a:pt x="40" y="51"/>
                    <a:pt x="33" y="41"/>
                  </a:cubicBezTo>
                  <a:cubicBezTo>
                    <a:pt x="31" y="38"/>
                    <a:pt x="30" y="35"/>
                    <a:pt x="30" y="31"/>
                  </a:cubicBezTo>
                  <a:cubicBezTo>
                    <a:pt x="30" y="30"/>
                    <a:pt x="30" y="30"/>
                    <a:pt x="31" y="29"/>
                  </a:cubicBezTo>
                  <a:cubicBezTo>
                    <a:pt x="30" y="30"/>
                    <a:pt x="34" y="28"/>
                    <a:pt x="3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E4E6C4-01D6-4A7C-BFE5-7E60FE0A8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578884"/>
              </p:ext>
            </p:extLst>
          </p:nvPr>
        </p:nvGraphicFramePr>
        <p:xfrm>
          <a:off x="1441417" y="1060376"/>
          <a:ext cx="7281026" cy="37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257">
                  <a:extLst>
                    <a:ext uri="{9D8B030D-6E8A-4147-A177-3AD203B41FA5}">
                      <a16:colId xmlns:a16="http://schemas.microsoft.com/office/drawing/2014/main" val="1534038059"/>
                    </a:ext>
                  </a:extLst>
                </a:gridCol>
                <a:gridCol w="1820257">
                  <a:extLst>
                    <a:ext uri="{9D8B030D-6E8A-4147-A177-3AD203B41FA5}">
                      <a16:colId xmlns:a16="http://schemas.microsoft.com/office/drawing/2014/main" val="3094973809"/>
                    </a:ext>
                  </a:extLst>
                </a:gridCol>
                <a:gridCol w="2039449">
                  <a:extLst>
                    <a:ext uri="{9D8B030D-6E8A-4147-A177-3AD203B41FA5}">
                      <a16:colId xmlns:a16="http://schemas.microsoft.com/office/drawing/2014/main" val="974736133"/>
                    </a:ext>
                  </a:extLst>
                </a:gridCol>
                <a:gridCol w="1601063">
                  <a:extLst>
                    <a:ext uri="{9D8B030D-6E8A-4147-A177-3AD203B41FA5}">
                      <a16:colId xmlns:a16="http://schemas.microsoft.com/office/drawing/2014/main" val="2605738143"/>
                    </a:ext>
                  </a:extLst>
                </a:gridCol>
              </a:tblGrid>
              <a:tr h="400227">
                <a:tc>
                  <a:txBody>
                    <a:bodyPr/>
                    <a:lstStyle/>
                    <a:p>
                      <a:r>
                        <a:rPr lang="zh-CN" altLang="en-US" dirty="0"/>
                        <a:t>题号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题名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思路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01731"/>
                  </a:ext>
                </a:extLst>
              </a:tr>
              <a:tr h="400227">
                <a:tc>
                  <a:txBody>
                    <a:bodyPr/>
                    <a:lstStyle/>
                    <a:p>
                      <a:r>
                        <a:rPr lang="en-US" altLang="zh-CN" dirty="0"/>
                        <a:t>HDU1874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畅通工程续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经典最短路问题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入门题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184338"/>
                  </a:ext>
                </a:extLst>
              </a:tr>
              <a:tr h="400227">
                <a:tc>
                  <a:txBody>
                    <a:bodyPr/>
                    <a:lstStyle/>
                    <a:p>
                      <a:r>
                        <a:rPr lang="en-US" altLang="zh-CN" dirty="0"/>
                        <a:t>POJ2387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Til</a:t>
                      </a:r>
                      <a:r>
                        <a:rPr lang="en-US" altLang="zh-CN" dirty="0"/>
                        <a:t> the Cows Come Home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找自信的题目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33301"/>
                  </a:ext>
                </a:extLst>
              </a:tr>
              <a:tr h="400227">
                <a:tc>
                  <a:txBody>
                    <a:bodyPr/>
                    <a:lstStyle/>
                    <a:p>
                      <a:r>
                        <a:rPr lang="en-US" altLang="zh-CN" dirty="0"/>
                        <a:t>POJ3660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Cow Contest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传递闭包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经典题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23912"/>
                  </a:ext>
                </a:extLst>
              </a:tr>
              <a:tr h="690802">
                <a:tc>
                  <a:txBody>
                    <a:bodyPr/>
                    <a:lstStyle/>
                    <a:p>
                      <a:r>
                        <a:rPr lang="en-US" altLang="zh-CN" dirty="0"/>
                        <a:t>POJ1511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Invitation Cards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从目的地到源点的最短路问题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32275"/>
                  </a:ext>
                </a:extLst>
              </a:tr>
              <a:tr h="400227">
                <a:tc>
                  <a:txBody>
                    <a:bodyPr/>
                    <a:lstStyle/>
                    <a:p>
                      <a:r>
                        <a:rPr lang="en-US" altLang="zh-CN" dirty="0"/>
                        <a:t>Light OJ1074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Extended Traffic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</a:t>
                      </a:r>
                      <a:r>
                        <a:rPr lang="en-US" altLang="zh-CN" dirty="0" err="1"/>
                        <a:t>spfa</a:t>
                      </a:r>
                      <a:r>
                        <a:rPr lang="zh-CN" altLang="en-US" dirty="0"/>
                        <a:t>判断负环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经典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96790"/>
                  </a:ext>
                </a:extLst>
              </a:tr>
              <a:tr h="400227">
                <a:tc>
                  <a:txBody>
                    <a:bodyPr/>
                    <a:lstStyle/>
                    <a:p>
                      <a:r>
                        <a:rPr lang="en-US" altLang="zh-CN" dirty="0"/>
                        <a:t>POJ3159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Candies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差分约束系统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经典题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7808"/>
                  </a:ext>
                </a:extLst>
              </a:tr>
              <a:tr h="400227">
                <a:tc>
                  <a:txBody>
                    <a:bodyPr/>
                    <a:lstStyle/>
                    <a:p>
                      <a:r>
                        <a:rPr lang="en-US" altLang="zh-CN" dirty="0"/>
                        <a:t>POJ2240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Arbitrage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判断是否存在正环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经典题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10573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64DD305-D5B0-4B20-8AA4-ED4E791745B2}"/>
              </a:ext>
            </a:extLst>
          </p:cNvPr>
          <p:cNvSpPr txBox="1"/>
          <p:nvPr/>
        </p:nvSpPr>
        <p:spPr>
          <a:xfrm>
            <a:off x="467544" y="196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推荐做题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推荐做题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CBE0B8F-B5A9-4063-9E65-8462E380E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44784"/>
              </p:ext>
            </p:extLst>
          </p:nvPr>
        </p:nvGraphicFramePr>
        <p:xfrm>
          <a:off x="1575540" y="1024372"/>
          <a:ext cx="7281026" cy="349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257">
                  <a:extLst>
                    <a:ext uri="{9D8B030D-6E8A-4147-A177-3AD203B41FA5}">
                      <a16:colId xmlns:a16="http://schemas.microsoft.com/office/drawing/2014/main" val="1534038059"/>
                    </a:ext>
                  </a:extLst>
                </a:gridCol>
                <a:gridCol w="1820257">
                  <a:extLst>
                    <a:ext uri="{9D8B030D-6E8A-4147-A177-3AD203B41FA5}">
                      <a16:colId xmlns:a16="http://schemas.microsoft.com/office/drawing/2014/main" val="3094973809"/>
                    </a:ext>
                  </a:extLst>
                </a:gridCol>
                <a:gridCol w="2039449">
                  <a:extLst>
                    <a:ext uri="{9D8B030D-6E8A-4147-A177-3AD203B41FA5}">
                      <a16:colId xmlns:a16="http://schemas.microsoft.com/office/drawing/2014/main" val="974736133"/>
                    </a:ext>
                  </a:extLst>
                </a:gridCol>
                <a:gridCol w="1601063">
                  <a:extLst>
                    <a:ext uri="{9D8B030D-6E8A-4147-A177-3AD203B41FA5}">
                      <a16:colId xmlns:a16="http://schemas.microsoft.com/office/drawing/2014/main" val="2605738143"/>
                    </a:ext>
                  </a:extLst>
                </a:gridCol>
              </a:tblGrid>
              <a:tr h="400227">
                <a:tc>
                  <a:txBody>
                    <a:bodyPr/>
                    <a:lstStyle/>
                    <a:p>
                      <a:r>
                        <a:rPr lang="zh-CN" altLang="en-US" dirty="0"/>
                        <a:t>题号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题名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思路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01731"/>
                  </a:ext>
                </a:extLst>
              </a:tr>
              <a:tr h="400227">
                <a:tc>
                  <a:txBody>
                    <a:bodyPr/>
                    <a:lstStyle/>
                    <a:p>
                      <a:r>
                        <a:rPr lang="en-US" altLang="zh-CN" dirty="0"/>
                        <a:t>POJ3259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Wormholes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自己思考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184338"/>
                  </a:ext>
                </a:extLst>
              </a:tr>
              <a:tr h="400227">
                <a:tc>
                  <a:txBody>
                    <a:bodyPr/>
                    <a:lstStyle/>
                    <a:p>
                      <a:r>
                        <a:rPr lang="en-US" altLang="zh-CN" dirty="0"/>
                        <a:t>POJ2253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Frogger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 </a:t>
                      </a:r>
                      <a:r>
                        <a:rPr lang="en-US" altLang="zh-CN" dirty="0"/>
                        <a:t>Floyd </a:t>
                      </a:r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经典题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33301"/>
                  </a:ext>
                </a:extLst>
              </a:tr>
              <a:tr h="400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POJ3268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Silver Cow Party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自己思考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23912"/>
                  </a:ext>
                </a:extLst>
              </a:tr>
              <a:tr h="690802">
                <a:tc>
                  <a:txBody>
                    <a:bodyPr/>
                    <a:lstStyle/>
                    <a:p>
                      <a:r>
                        <a:rPr lang="en-US" altLang="zh-CN" dirty="0"/>
                        <a:t>UVA 247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Calling Circles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传递闭包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32275"/>
                  </a:ext>
                </a:extLst>
              </a:tr>
              <a:tr h="40022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96790"/>
                  </a:ext>
                </a:extLst>
              </a:tr>
              <a:tr h="40022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7808"/>
                  </a:ext>
                </a:extLst>
              </a:tr>
              <a:tr h="40022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10573"/>
                  </a:ext>
                </a:extLst>
              </a:tr>
            </a:tbl>
          </a:graphicData>
        </a:graphic>
      </p:graphicFrame>
      <p:grpSp>
        <p:nvGrpSpPr>
          <p:cNvPr id="6" name="Group 4">
            <a:extLst>
              <a:ext uri="{FF2B5EF4-FFF2-40B4-BE49-F238E27FC236}">
                <a16:creationId xmlns:a16="http://schemas.microsoft.com/office/drawing/2014/main" id="{4C15550B-5C2E-4F9E-8D80-F965BAEB3D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9512" y="1394927"/>
            <a:ext cx="1202959" cy="2655675"/>
            <a:chOff x="3398" y="1402"/>
            <a:chExt cx="807" cy="1781"/>
          </a:xfrm>
          <a:solidFill>
            <a:schemeClr val="accent4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EE6058C-A83E-45EF-BDF8-9185BFA0BE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1" y="1639"/>
              <a:ext cx="418" cy="949"/>
            </a:xfrm>
            <a:custGeom>
              <a:avLst/>
              <a:gdLst>
                <a:gd name="T0" fmla="*/ 349 w 352"/>
                <a:gd name="T1" fmla="*/ 146 h 800"/>
                <a:gd name="T2" fmla="*/ 198 w 352"/>
                <a:gd name="T3" fmla="*/ 6 h 800"/>
                <a:gd name="T4" fmla="*/ 190 w 352"/>
                <a:gd name="T5" fmla="*/ 10 h 800"/>
                <a:gd name="T6" fmla="*/ 51 w 352"/>
                <a:gd name="T7" fmla="*/ 70 h 800"/>
                <a:gd name="T8" fmla="*/ 40 w 352"/>
                <a:gd name="T9" fmla="*/ 271 h 800"/>
                <a:gd name="T10" fmla="*/ 158 w 352"/>
                <a:gd name="T11" fmla="*/ 331 h 800"/>
                <a:gd name="T12" fmla="*/ 141 w 352"/>
                <a:gd name="T13" fmla="*/ 371 h 800"/>
                <a:gd name="T14" fmla="*/ 143 w 352"/>
                <a:gd name="T15" fmla="*/ 385 h 800"/>
                <a:gd name="T16" fmla="*/ 164 w 352"/>
                <a:gd name="T17" fmla="*/ 404 h 800"/>
                <a:gd name="T18" fmla="*/ 114 w 352"/>
                <a:gd name="T19" fmla="*/ 610 h 800"/>
                <a:gd name="T20" fmla="*/ 107 w 352"/>
                <a:gd name="T21" fmla="*/ 665 h 800"/>
                <a:gd name="T22" fmla="*/ 105 w 352"/>
                <a:gd name="T23" fmla="*/ 715 h 800"/>
                <a:gd name="T24" fmla="*/ 127 w 352"/>
                <a:gd name="T25" fmla="*/ 753 h 800"/>
                <a:gd name="T26" fmla="*/ 167 w 352"/>
                <a:gd name="T27" fmla="*/ 793 h 800"/>
                <a:gd name="T28" fmla="*/ 186 w 352"/>
                <a:gd name="T29" fmla="*/ 782 h 800"/>
                <a:gd name="T30" fmla="*/ 205 w 352"/>
                <a:gd name="T31" fmla="*/ 731 h 800"/>
                <a:gd name="T32" fmla="*/ 218 w 352"/>
                <a:gd name="T33" fmla="*/ 687 h 800"/>
                <a:gd name="T34" fmla="*/ 204 w 352"/>
                <a:gd name="T35" fmla="*/ 644 h 800"/>
                <a:gd name="T36" fmla="*/ 191 w 352"/>
                <a:gd name="T37" fmla="*/ 596 h 800"/>
                <a:gd name="T38" fmla="*/ 197 w 352"/>
                <a:gd name="T39" fmla="*/ 398 h 800"/>
                <a:gd name="T40" fmla="*/ 203 w 352"/>
                <a:gd name="T41" fmla="*/ 391 h 800"/>
                <a:gd name="T42" fmla="*/ 214 w 352"/>
                <a:gd name="T43" fmla="*/ 363 h 800"/>
                <a:gd name="T44" fmla="*/ 211 w 352"/>
                <a:gd name="T45" fmla="*/ 340 h 800"/>
                <a:gd name="T46" fmla="*/ 199 w 352"/>
                <a:gd name="T47" fmla="*/ 328 h 800"/>
                <a:gd name="T48" fmla="*/ 241 w 352"/>
                <a:gd name="T49" fmla="*/ 316 h 800"/>
                <a:gd name="T50" fmla="*/ 349 w 352"/>
                <a:gd name="T51" fmla="*/ 146 h 800"/>
                <a:gd name="T52" fmla="*/ 191 w 352"/>
                <a:gd name="T53" fmla="*/ 375 h 800"/>
                <a:gd name="T54" fmla="*/ 182 w 352"/>
                <a:gd name="T55" fmla="*/ 380 h 800"/>
                <a:gd name="T56" fmla="*/ 164 w 352"/>
                <a:gd name="T57" fmla="*/ 363 h 800"/>
                <a:gd name="T58" fmla="*/ 174 w 352"/>
                <a:gd name="T59" fmla="*/ 341 h 800"/>
                <a:gd name="T60" fmla="*/ 187 w 352"/>
                <a:gd name="T61" fmla="*/ 356 h 800"/>
                <a:gd name="T62" fmla="*/ 191 w 352"/>
                <a:gd name="T63" fmla="*/ 375 h 800"/>
                <a:gd name="T64" fmla="*/ 191 w 352"/>
                <a:gd name="T65" fmla="*/ 681 h 800"/>
                <a:gd name="T66" fmla="*/ 195 w 352"/>
                <a:gd name="T67" fmla="*/ 704 h 800"/>
                <a:gd name="T68" fmla="*/ 186 w 352"/>
                <a:gd name="T69" fmla="*/ 729 h 800"/>
                <a:gd name="T70" fmla="*/ 175 w 352"/>
                <a:gd name="T71" fmla="*/ 759 h 800"/>
                <a:gd name="T72" fmla="*/ 150 w 352"/>
                <a:gd name="T73" fmla="*/ 735 h 800"/>
                <a:gd name="T74" fmla="*/ 126 w 352"/>
                <a:gd name="T75" fmla="*/ 695 h 800"/>
                <a:gd name="T76" fmla="*/ 130 w 352"/>
                <a:gd name="T77" fmla="*/ 644 h 800"/>
                <a:gd name="T78" fmla="*/ 137 w 352"/>
                <a:gd name="T79" fmla="*/ 594 h 800"/>
                <a:gd name="T80" fmla="*/ 169 w 352"/>
                <a:gd name="T81" fmla="*/ 450 h 800"/>
                <a:gd name="T82" fmla="*/ 167 w 352"/>
                <a:gd name="T83" fmla="*/ 593 h 800"/>
                <a:gd name="T84" fmla="*/ 191 w 352"/>
                <a:gd name="T85" fmla="*/ 681 h 800"/>
                <a:gd name="T86" fmla="*/ 262 w 352"/>
                <a:gd name="T87" fmla="*/ 280 h 800"/>
                <a:gd name="T88" fmla="*/ 83 w 352"/>
                <a:gd name="T89" fmla="*/ 275 h 800"/>
                <a:gd name="T90" fmla="*/ 49 w 352"/>
                <a:gd name="T91" fmla="*/ 106 h 800"/>
                <a:gd name="T92" fmla="*/ 220 w 352"/>
                <a:gd name="T93" fmla="*/ 49 h 800"/>
                <a:gd name="T94" fmla="*/ 236 w 352"/>
                <a:gd name="T95" fmla="*/ 39 h 800"/>
                <a:gd name="T96" fmla="*/ 322 w 352"/>
                <a:gd name="T97" fmla="*/ 123 h 800"/>
                <a:gd name="T98" fmla="*/ 262 w 352"/>
                <a:gd name="T99" fmla="*/ 28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2" h="800">
                  <a:moveTo>
                    <a:pt x="349" y="146"/>
                  </a:moveTo>
                  <a:cubicBezTo>
                    <a:pt x="346" y="67"/>
                    <a:pt x="278" y="0"/>
                    <a:pt x="198" y="6"/>
                  </a:cubicBezTo>
                  <a:cubicBezTo>
                    <a:pt x="196" y="6"/>
                    <a:pt x="193" y="8"/>
                    <a:pt x="190" y="10"/>
                  </a:cubicBezTo>
                  <a:cubicBezTo>
                    <a:pt x="138" y="4"/>
                    <a:pt x="84" y="27"/>
                    <a:pt x="51" y="70"/>
                  </a:cubicBezTo>
                  <a:cubicBezTo>
                    <a:pt x="7" y="126"/>
                    <a:pt x="0" y="210"/>
                    <a:pt x="40" y="271"/>
                  </a:cubicBezTo>
                  <a:cubicBezTo>
                    <a:pt x="66" y="311"/>
                    <a:pt x="112" y="330"/>
                    <a:pt x="158" y="331"/>
                  </a:cubicBezTo>
                  <a:cubicBezTo>
                    <a:pt x="153" y="344"/>
                    <a:pt x="147" y="358"/>
                    <a:pt x="141" y="371"/>
                  </a:cubicBezTo>
                  <a:cubicBezTo>
                    <a:pt x="139" y="375"/>
                    <a:pt x="139" y="382"/>
                    <a:pt x="143" y="385"/>
                  </a:cubicBezTo>
                  <a:cubicBezTo>
                    <a:pt x="151" y="391"/>
                    <a:pt x="158" y="397"/>
                    <a:pt x="164" y="404"/>
                  </a:cubicBezTo>
                  <a:cubicBezTo>
                    <a:pt x="141" y="471"/>
                    <a:pt x="124" y="540"/>
                    <a:pt x="114" y="610"/>
                  </a:cubicBezTo>
                  <a:cubicBezTo>
                    <a:pt x="111" y="628"/>
                    <a:pt x="109" y="646"/>
                    <a:pt x="107" y="665"/>
                  </a:cubicBezTo>
                  <a:cubicBezTo>
                    <a:pt x="106" y="681"/>
                    <a:pt x="103" y="698"/>
                    <a:pt x="105" y="715"/>
                  </a:cubicBezTo>
                  <a:cubicBezTo>
                    <a:pt x="108" y="730"/>
                    <a:pt x="117" y="742"/>
                    <a:pt x="127" y="753"/>
                  </a:cubicBezTo>
                  <a:cubicBezTo>
                    <a:pt x="140" y="766"/>
                    <a:pt x="153" y="780"/>
                    <a:pt x="167" y="793"/>
                  </a:cubicBezTo>
                  <a:cubicBezTo>
                    <a:pt x="174" y="800"/>
                    <a:pt x="183" y="789"/>
                    <a:pt x="186" y="782"/>
                  </a:cubicBezTo>
                  <a:cubicBezTo>
                    <a:pt x="192" y="765"/>
                    <a:pt x="199" y="748"/>
                    <a:pt x="205" y="731"/>
                  </a:cubicBezTo>
                  <a:cubicBezTo>
                    <a:pt x="211" y="717"/>
                    <a:pt x="218" y="702"/>
                    <a:pt x="218" y="687"/>
                  </a:cubicBezTo>
                  <a:cubicBezTo>
                    <a:pt x="218" y="672"/>
                    <a:pt x="209" y="658"/>
                    <a:pt x="204" y="644"/>
                  </a:cubicBezTo>
                  <a:cubicBezTo>
                    <a:pt x="198" y="629"/>
                    <a:pt x="194" y="613"/>
                    <a:pt x="191" y="596"/>
                  </a:cubicBezTo>
                  <a:cubicBezTo>
                    <a:pt x="179" y="531"/>
                    <a:pt x="188" y="463"/>
                    <a:pt x="197" y="398"/>
                  </a:cubicBezTo>
                  <a:cubicBezTo>
                    <a:pt x="199" y="396"/>
                    <a:pt x="201" y="395"/>
                    <a:pt x="203" y="391"/>
                  </a:cubicBezTo>
                  <a:cubicBezTo>
                    <a:pt x="209" y="383"/>
                    <a:pt x="212" y="373"/>
                    <a:pt x="214" y="363"/>
                  </a:cubicBezTo>
                  <a:cubicBezTo>
                    <a:pt x="215" y="356"/>
                    <a:pt x="215" y="347"/>
                    <a:pt x="211" y="340"/>
                  </a:cubicBezTo>
                  <a:cubicBezTo>
                    <a:pt x="209" y="335"/>
                    <a:pt x="203" y="332"/>
                    <a:pt x="199" y="328"/>
                  </a:cubicBezTo>
                  <a:cubicBezTo>
                    <a:pt x="214" y="326"/>
                    <a:pt x="228" y="322"/>
                    <a:pt x="241" y="316"/>
                  </a:cubicBezTo>
                  <a:cubicBezTo>
                    <a:pt x="308" y="288"/>
                    <a:pt x="352" y="218"/>
                    <a:pt x="349" y="146"/>
                  </a:cubicBezTo>
                  <a:close/>
                  <a:moveTo>
                    <a:pt x="191" y="375"/>
                  </a:moveTo>
                  <a:cubicBezTo>
                    <a:pt x="188" y="376"/>
                    <a:pt x="185" y="378"/>
                    <a:pt x="182" y="380"/>
                  </a:cubicBezTo>
                  <a:cubicBezTo>
                    <a:pt x="176" y="374"/>
                    <a:pt x="170" y="368"/>
                    <a:pt x="164" y="363"/>
                  </a:cubicBezTo>
                  <a:cubicBezTo>
                    <a:pt x="168" y="356"/>
                    <a:pt x="171" y="348"/>
                    <a:pt x="174" y="341"/>
                  </a:cubicBezTo>
                  <a:cubicBezTo>
                    <a:pt x="176" y="348"/>
                    <a:pt x="181" y="351"/>
                    <a:pt x="187" y="356"/>
                  </a:cubicBezTo>
                  <a:cubicBezTo>
                    <a:pt x="194" y="362"/>
                    <a:pt x="194" y="368"/>
                    <a:pt x="191" y="375"/>
                  </a:cubicBezTo>
                  <a:close/>
                  <a:moveTo>
                    <a:pt x="191" y="681"/>
                  </a:moveTo>
                  <a:cubicBezTo>
                    <a:pt x="194" y="689"/>
                    <a:pt x="197" y="696"/>
                    <a:pt x="195" y="704"/>
                  </a:cubicBezTo>
                  <a:cubicBezTo>
                    <a:pt x="194" y="712"/>
                    <a:pt x="189" y="721"/>
                    <a:pt x="186" y="729"/>
                  </a:cubicBezTo>
                  <a:cubicBezTo>
                    <a:pt x="182" y="739"/>
                    <a:pt x="178" y="749"/>
                    <a:pt x="175" y="759"/>
                  </a:cubicBezTo>
                  <a:cubicBezTo>
                    <a:pt x="166" y="751"/>
                    <a:pt x="158" y="743"/>
                    <a:pt x="150" y="735"/>
                  </a:cubicBezTo>
                  <a:cubicBezTo>
                    <a:pt x="139" y="723"/>
                    <a:pt x="128" y="712"/>
                    <a:pt x="126" y="695"/>
                  </a:cubicBezTo>
                  <a:cubicBezTo>
                    <a:pt x="125" y="678"/>
                    <a:pt x="128" y="661"/>
                    <a:pt x="130" y="644"/>
                  </a:cubicBezTo>
                  <a:cubicBezTo>
                    <a:pt x="132" y="627"/>
                    <a:pt x="134" y="611"/>
                    <a:pt x="137" y="594"/>
                  </a:cubicBezTo>
                  <a:cubicBezTo>
                    <a:pt x="144" y="545"/>
                    <a:pt x="155" y="497"/>
                    <a:pt x="169" y="450"/>
                  </a:cubicBezTo>
                  <a:cubicBezTo>
                    <a:pt x="164" y="498"/>
                    <a:pt x="161" y="546"/>
                    <a:pt x="167" y="593"/>
                  </a:cubicBezTo>
                  <a:cubicBezTo>
                    <a:pt x="171" y="624"/>
                    <a:pt x="179" y="653"/>
                    <a:pt x="191" y="681"/>
                  </a:cubicBezTo>
                  <a:close/>
                  <a:moveTo>
                    <a:pt x="262" y="280"/>
                  </a:moveTo>
                  <a:cubicBezTo>
                    <a:pt x="210" y="312"/>
                    <a:pt x="132" y="314"/>
                    <a:pt x="83" y="275"/>
                  </a:cubicBezTo>
                  <a:cubicBezTo>
                    <a:pt x="34" y="236"/>
                    <a:pt x="23" y="160"/>
                    <a:pt x="49" y="106"/>
                  </a:cubicBezTo>
                  <a:cubicBezTo>
                    <a:pt x="80" y="44"/>
                    <a:pt x="159" y="20"/>
                    <a:pt x="220" y="49"/>
                  </a:cubicBezTo>
                  <a:cubicBezTo>
                    <a:pt x="226" y="52"/>
                    <a:pt x="233" y="46"/>
                    <a:pt x="236" y="39"/>
                  </a:cubicBezTo>
                  <a:cubicBezTo>
                    <a:pt x="276" y="52"/>
                    <a:pt x="309" y="83"/>
                    <a:pt x="322" y="123"/>
                  </a:cubicBezTo>
                  <a:cubicBezTo>
                    <a:pt x="340" y="182"/>
                    <a:pt x="315" y="248"/>
                    <a:pt x="262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105D24D-A874-4987-BC0A-0A41838E9A3F}"/>
                </a:ext>
              </a:extLst>
            </p:cNvPr>
            <p:cNvSpPr/>
            <p:nvPr/>
          </p:nvSpPr>
          <p:spPr bwMode="auto">
            <a:xfrm>
              <a:off x="3398" y="1504"/>
              <a:ext cx="417" cy="636"/>
            </a:xfrm>
            <a:custGeom>
              <a:avLst/>
              <a:gdLst>
                <a:gd name="T0" fmla="*/ 337 w 350"/>
                <a:gd name="T1" fmla="*/ 508 h 536"/>
                <a:gd name="T2" fmla="*/ 100 w 350"/>
                <a:gd name="T3" fmla="*/ 405 h 536"/>
                <a:gd name="T4" fmla="*/ 39 w 350"/>
                <a:gd name="T5" fmla="*/ 176 h 536"/>
                <a:gd name="T6" fmla="*/ 108 w 350"/>
                <a:gd name="T7" fmla="*/ 73 h 536"/>
                <a:gd name="T8" fmla="*/ 148 w 350"/>
                <a:gd name="T9" fmla="*/ 78 h 536"/>
                <a:gd name="T10" fmla="*/ 176 w 350"/>
                <a:gd name="T11" fmla="*/ 35 h 536"/>
                <a:gd name="T12" fmla="*/ 146 w 350"/>
                <a:gd name="T13" fmla="*/ 1 h 536"/>
                <a:gd name="T14" fmla="*/ 135 w 350"/>
                <a:gd name="T15" fmla="*/ 29 h 536"/>
                <a:gd name="T16" fmla="*/ 153 w 350"/>
                <a:gd name="T17" fmla="*/ 42 h 536"/>
                <a:gd name="T18" fmla="*/ 146 w 350"/>
                <a:gd name="T19" fmla="*/ 54 h 536"/>
                <a:gd name="T20" fmla="*/ 124 w 350"/>
                <a:gd name="T21" fmla="*/ 47 h 536"/>
                <a:gd name="T22" fmla="*/ 118 w 350"/>
                <a:gd name="T23" fmla="*/ 25 h 536"/>
                <a:gd name="T24" fmla="*/ 118 w 350"/>
                <a:gd name="T25" fmla="*/ 8 h 536"/>
                <a:gd name="T26" fmla="*/ 102 w 350"/>
                <a:gd name="T27" fmla="*/ 16 h 536"/>
                <a:gd name="T28" fmla="*/ 98 w 350"/>
                <a:gd name="T29" fmla="*/ 55 h 536"/>
                <a:gd name="T30" fmla="*/ 11 w 350"/>
                <a:gd name="T31" fmla="*/ 279 h 536"/>
                <a:gd name="T32" fmla="*/ 168 w 350"/>
                <a:gd name="T33" fmla="*/ 495 h 536"/>
                <a:gd name="T34" fmla="*/ 326 w 350"/>
                <a:gd name="T35" fmla="*/ 536 h 536"/>
                <a:gd name="T36" fmla="*/ 337 w 350"/>
                <a:gd name="T37" fmla="*/ 50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0" h="536">
                  <a:moveTo>
                    <a:pt x="337" y="508"/>
                  </a:moveTo>
                  <a:cubicBezTo>
                    <a:pt x="249" y="504"/>
                    <a:pt x="160" y="472"/>
                    <a:pt x="100" y="405"/>
                  </a:cubicBezTo>
                  <a:cubicBezTo>
                    <a:pt x="45" y="344"/>
                    <a:pt x="15" y="258"/>
                    <a:pt x="39" y="176"/>
                  </a:cubicBezTo>
                  <a:cubicBezTo>
                    <a:pt x="50" y="135"/>
                    <a:pt x="74" y="99"/>
                    <a:pt x="108" y="73"/>
                  </a:cubicBezTo>
                  <a:cubicBezTo>
                    <a:pt x="119" y="83"/>
                    <a:pt x="135" y="84"/>
                    <a:pt x="148" y="78"/>
                  </a:cubicBezTo>
                  <a:cubicBezTo>
                    <a:pt x="165" y="71"/>
                    <a:pt x="177" y="53"/>
                    <a:pt x="176" y="35"/>
                  </a:cubicBezTo>
                  <a:cubicBezTo>
                    <a:pt x="175" y="18"/>
                    <a:pt x="163" y="3"/>
                    <a:pt x="146" y="1"/>
                  </a:cubicBezTo>
                  <a:cubicBezTo>
                    <a:pt x="134" y="0"/>
                    <a:pt x="122" y="28"/>
                    <a:pt x="135" y="29"/>
                  </a:cubicBezTo>
                  <a:cubicBezTo>
                    <a:pt x="143" y="29"/>
                    <a:pt x="150" y="34"/>
                    <a:pt x="153" y="42"/>
                  </a:cubicBezTo>
                  <a:cubicBezTo>
                    <a:pt x="156" y="49"/>
                    <a:pt x="153" y="52"/>
                    <a:pt x="146" y="54"/>
                  </a:cubicBezTo>
                  <a:cubicBezTo>
                    <a:pt x="138" y="55"/>
                    <a:pt x="129" y="53"/>
                    <a:pt x="124" y="47"/>
                  </a:cubicBezTo>
                  <a:cubicBezTo>
                    <a:pt x="120" y="42"/>
                    <a:pt x="115" y="32"/>
                    <a:pt x="118" y="25"/>
                  </a:cubicBezTo>
                  <a:cubicBezTo>
                    <a:pt x="120" y="21"/>
                    <a:pt x="124" y="11"/>
                    <a:pt x="118" y="8"/>
                  </a:cubicBezTo>
                  <a:cubicBezTo>
                    <a:pt x="112" y="4"/>
                    <a:pt x="105" y="12"/>
                    <a:pt x="102" y="16"/>
                  </a:cubicBezTo>
                  <a:cubicBezTo>
                    <a:pt x="97" y="29"/>
                    <a:pt x="94" y="43"/>
                    <a:pt x="98" y="55"/>
                  </a:cubicBezTo>
                  <a:cubicBezTo>
                    <a:pt x="32" y="108"/>
                    <a:pt x="0" y="196"/>
                    <a:pt x="11" y="279"/>
                  </a:cubicBezTo>
                  <a:cubicBezTo>
                    <a:pt x="23" y="372"/>
                    <a:pt x="86" y="452"/>
                    <a:pt x="168" y="495"/>
                  </a:cubicBezTo>
                  <a:cubicBezTo>
                    <a:pt x="217" y="520"/>
                    <a:pt x="272" y="533"/>
                    <a:pt x="326" y="536"/>
                  </a:cubicBezTo>
                  <a:cubicBezTo>
                    <a:pt x="338" y="536"/>
                    <a:pt x="350" y="509"/>
                    <a:pt x="337" y="5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0A27EC22-D38C-41CA-85EF-35D5D8710FC6}"/>
                </a:ext>
              </a:extLst>
            </p:cNvPr>
            <p:cNvSpPr/>
            <p:nvPr/>
          </p:nvSpPr>
          <p:spPr bwMode="auto">
            <a:xfrm>
              <a:off x="3875" y="1402"/>
              <a:ext cx="330" cy="734"/>
            </a:xfrm>
            <a:custGeom>
              <a:avLst/>
              <a:gdLst>
                <a:gd name="T0" fmla="*/ 262 w 277"/>
                <a:gd name="T1" fmla="*/ 216 h 619"/>
                <a:gd name="T2" fmla="*/ 217 w 277"/>
                <a:gd name="T3" fmla="*/ 85 h 619"/>
                <a:gd name="T4" fmla="*/ 238 w 277"/>
                <a:gd name="T5" fmla="*/ 28 h 619"/>
                <a:gd name="T6" fmla="*/ 197 w 277"/>
                <a:gd name="T7" fmla="*/ 4 h 619"/>
                <a:gd name="T8" fmla="*/ 158 w 277"/>
                <a:gd name="T9" fmla="*/ 48 h 619"/>
                <a:gd name="T10" fmla="*/ 179 w 277"/>
                <a:gd name="T11" fmla="*/ 43 h 619"/>
                <a:gd name="T12" fmla="*/ 197 w 277"/>
                <a:gd name="T13" fmla="*/ 31 h 619"/>
                <a:gd name="T14" fmla="*/ 217 w 277"/>
                <a:gd name="T15" fmla="*/ 46 h 619"/>
                <a:gd name="T16" fmla="*/ 190 w 277"/>
                <a:gd name="T17" fmla="*/ 60 h 619"/>
                <a:gd name="T18" fmla="*/ 175 w 277"/>
                <a:gd name="T19" fmla="*/ 86 h 619"/>
                <a:gd name="T20" fmla="*/ 195 w 277"/>
                <a:gd name="T21" fmla="*/ 92 h 619"/>
                <a:gd name="T22" fmla="*/ 195 w 277"/>
                <a:gd name="T23" fmla="*/ 105 h 619"/>
                <a:gd name="T24" fmla="*/ 234 w 277"/>
                <a:gd name="T25" fmla="*/ 332 h 619"/>
                <a:gd name="T26" fmla="*/ 122 w 277"/>
                <a:gd name="T27" fmla="*/ 524 h 619"/>
                <a:gd name="T28" fmla="*/ 14 w 277"/>
                <a:gd name="T29" fmla="*/ 589 h 619"/>
                <a:gd name="T30" fmla="*/ 1 w 277"/>
                <a:gd name="T31" fmla="*/ 606 h 619"/>
                <a:gd name="T32" fmla="*/ 9 w 277"/>
                <a:gd name="T33" fmla="*/ 616 h 619"/>
                <a:gd name="T34" fmla="*/ 262 w 277"/>
                <a:gd name="T35" fmla="*/ 2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7" h="619">
                  <a:moveTo>
                    <a:pt x="262" y="216"/>
                  </a:moveTo>
                  <a:cubicBezTo>
                    <a:pt x="258" y="170"/>
                    <a:pt x="246" y="122"/>
                    <a:pt x="217" y="85"/>
                  </a:cubicBezTo>
                  <a:cubicBezTo>
                    <a:pt x="235" y="74"/>
                    <a:pt x="246" y="50"/>
                    <a:pt x="238" y="28"/>
                  </a:cubicBezTo>
                  <a:cubicBezTo>
                    <a:pt x="232" y="11"/>
                    <a:pt x="216" y="0"/>
                    <a:pt x="197" y="4"/>
                  </a:cubicBezTo>
                  <a:cubicBezTo>
                    <a:pt x="177" y="8"/>
                    <a:pt x="161" y="28"/>
                    <a:pt x="158" y="48"/>
                  </a:cubicBezTo>
                  <a:cubicBezTo>
                    <a:pt x="156" y="68"/>
                    <a:pt x="178" y="56"/>
                    <a:pt x="179" y="43"/>
                  </a:cubicBezTo>
                  <a:cubicBezTo>
                    <a:pt x="181" y="34"/>
                    <a:pt x="189" y="30"/>
                    <a:pt x="197" y="31"/>
                  </a:cubicBezTo>
                  <a:cubicBezTo>
                    <a:pt x="206" y="31"/>
                    <a:pt x="214" y="38"/>
                    <a:pt x="217" y="46"/>
                  </a:cubicBezTo>
                  <a:cubicBezTo>
                    <a:pt x="225" y="65"/>
                    <a:pt x="202" y="67"/>
                    <a:pt x="190" y="60"/>
                  </a:cubicBezTo>
                  <a:cubicBezTo>
                    <a:pt x="179" y="54"/>
                    <a:pt x="164" y="80"/>
                    <a:pt x="175" y="86"/>
                  </a:cubicBezTo>
                  <a:cubicBezTo>
                    <a:pt x="182" y="90"/>
                    <a:pt x="189" y="92"/>
                    <a:pt x="195" y="92"/>
                  </a:cubicBezTo>
                  <a:cubicBezTo>
                    <a:pt x="193" y="97"/>
                    <a:pt x="193" y="102"/>
                    <a:pt x="195" y="105"/>
                  </a:cubicBezTo>
                  <a:cubicBezTo>
                    <a:pt x="246" y="166"/>
                    <a:pt x="249" y="258"/>
                    <a:pt x="234" y="332"/>
                  </a:cubicBezTo>
                  <a:cubicBezTo>
                    <a:pt x="218" y="407"/>
                    <a:pt x="179" y="475"/>
                    <a:pt x="122" y="524"/>
                  </a:cubicBezTo>
                  <a:cubicBezTo>
                    <a:pt x="90" y="552"/>
                    <a:pt x="53" y="574"/>
                    <a:pt x="14" y="589"/>
                  </a:cubicBezTo>
                  <a:cubicBezTo>
                    <a:pt x="7" y="592"/>
                    <a:pt x="2" y="598"/>
                    <a:pt x="1" y="606"/>
                  </a:cubicBezTo>
                  <a:cubicBezTo>
                    <a:pt x="0" y="610"/>
                    <a:pt x="2" y="619"/>
                    <a:pt x="9" y="616"/>
                  </a:cubicBezTo>
                  <a:cubicBezTo>
                    <a:pt x="170" y="554"/>
                    <a:pt x="277" y="389"/>
                    <a:pt x="26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F7484313-D9FD-4CDB-965D-1383107A35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1" y="2567"/>
              <a:ext cx="426" cy="616"/>
            </a:xfrm>
            <a:custGeom>
              <a:avLst/>
              <a:gdLst>
                <a:gd name="T0" fmla="*/ 336 w 358"/>
                <a:gd name="T1" fmla="*/ 434 h 520"/>
                <a:gd name="T2" fmla="*/ 239 w 358"/>
                <a:gd name="T3" fmla="*/ 463 h 520"/>
                <a:gd name="T4" fmla="*/ 242 w 358"/>
                <a:gd name="T5" fmla="*/ 440 h 520"/>
                <a:gd name="T6" fmla="*/ 244 w 358"/>
                <a:gd name="T7" fmla="*/ 405 h 520"/>
                <a:gd name="T8" fmla="*/ 249 w 358"/>
                <a:gd name="T9" fmla="*/ 339 h 520"/>
                <a:gd name="T10" fmla="*/ 255 w 358"/>
                <a:gd name="T11" fmla="*/ 206 h 520"/>
                <a:gd name="T12" fmla="*/ 251 w 358"/>
                <a:gd name="T13" fmla="*/ 88 h 520"/>
                <a:gd name="T14" fmla="*/ 202 w 358"/>
                <a:gd name="T15" fmla="*/ 11 h 520"/>
                <a:gd name="T16" fmla="*/ 167 w 358"/>
                <a:gd name="T17" fmla="*/ 42 h 520"/>
                <a:gd name="T18" fmla="*/ 142 w 358"/>
                <a:gd name="T19" fmla="*/ 87 h 520"/>
                <a:gd name="T20" fmla="*/ 112 w 358"/>
                <a:gd name="T21" fmla="*/ 199 h 520"/>
                <a:gd name="T22" fmla="*/ 105 w 358"/>
                <a:gd name="T23" fmla="*/ 445 h 520"/>
                <a:gd name="T24" fmla="*/ 54 w 358"/>
                <a:gd name="T25" fmla="*/ 432 h 520"/>
                <a:gd name="T26" fmla="*/ 4 w 358"/>
                <a:gd name="T27" fmla="*/ 474 h 520"/>
                <a:gd name="T28" fmla="*/ 55 w 358"/>
                <a:gd name="T29" fmla="*/ 514 h 520"/>
                <a:gd name="T30" fmla="*/ 129 w 358"/>
                <a:gd name="T31" fmla="*/ 481 h 520"/>
                <a:gd name="T32" fmla="*/ 128 w 358"/>
                <a:gd name="T33" fmla="*/ 459 h 520"/>
                <a:gd name="T34" fmla="*/ 133 w 358"/>
                <a:gd name="T35" fmla="*/ 201 h 520"/>
                <a:gd name="T36" fmla="*/ 165 w 358"/>
                <a:gd name="T37" fmla="*/ 79 h 520"/>
                <a:gd name="T38" fmla="*/ 178 w 358"/>
                <a:gd name="T39" fmla="*/ 58 h 520"/>
                <a:gd name="T40" fmla="*/ 199 w 358"/>
                <a:gd name="T41" fmla="*/ 38 h 520"/>
                <a:gd name="T42" fmla="*/ 227 w 358"/>
                <a:gd name="T43" fmla="*/ 90 h 520"/>
                <a:gd name="T44" fmla="*/ 233 w 358"/>
                <a:gd name="T45" fmla="*/ 218 h 520"/>
                <a:gd name="T46" fmla="*/ 226 w 358"/>
                <a:gd name="T47" fmla="*/ 359 h 520"/>
                <a:gd name="T48" fmla="*/ 221 w 358"/>
                <a:gd name="T49" fmla="*/ 430 h 520"/>
                <a:gd name="T50" fmla="*/ 219 w 358"/>
                <a:gd name="T51" fmla="*/ 465 h 520"/>
                <a:gd name="T52" fmla="*/ 220 w 358"/>
                <a:gd name="T53" fmla="*/ 493 h 520"/>
                <a:gd name="T54" fmla="*/ 261 w 358"/>
                <a:gd name="T55" fmla="*/ 516 h 520"/>
                <a:gd name="T56" fmla="*/ 319 w 358"/>
                <a:gd name="T57" fmla="*/ 514 h 520"/>
                <a:gd name="T58" fmla="*/ 354 w 358"/>
                <a:gd name="T59" fmla="*/ 474 h 520"/>
                <a:gd name="T60" fmla="*/ 336 w 358"/>
                <a:gd name="T61" fmla="*/ 434 h 520"/>
                <a:gd name="T62" fmla="*/ 26 w 358"/>
                <a:gd name="T63" fmla="*/ 470 h 520"/>
                <a:gd name="T64" fmla="*/ 62 w 358"/>
                <a:gd name="T65" fmla="*/ 460 h 520"/>
                <a:gd name="T66" fmla="*/ 99 w 358"/>
                <a:gd name="T67" fmla="*/ 478 h 520"/>
                <a:gd name="T68" fmla="*/ 74 w 358"/>
                <a:gd name="T69" fmla="*/ 486 h 520"/>
                <a:gd name="T70" fmla="*/ 26 w 358"/>
                <a:gd name="T71" fmla="*/ 470 h 520"/>
                <a:gd name="T72" fmla="*/ 291 w 358"/>
                <a:gd name="T73" fmla="*/ 491 h 520"/>
                <a:gd name="T74" fmla="*/ 249 w 358"/>
                <a:gd name="T75" fmla="*/ 481 h 520"/>
                <a:gd name="T76" fmla="*/ 288 w 358"/>
                <a:gd name="T77" fmla="*/ 461 h 520"/>
                <a:gd name="T78" fmla="*/ 334 w 358"/>
                <a:gd name="T79" fmla="*/ 472 h 520"/>
                <a:gd name="T80" fmla="*/ 291 w 358"/>
                <a:gd name="T81" fmla="*/ 49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8" h="520">
                  <a:moveTo>
                    <a:pt x="336" y="434"/>
                  </a:moveTo>
                  <a:cubicBezTo>
                    <a:pt x="304" y="421"/>
                    <a:pt x="265" y="441"/>
                    <a:pt x="239" y="463"/>
                  </a:cubicBezTo>
                  <a:cubicBezTo>
                    <a:pt x="239" y="455"/>
                    <a:pt x="241" y="447"/>
                    <a:pt x="242" y="440"/>
                  </a:cubicBezTo>
                  <a:cubicBezTo>
                    <a:pt x="243" y="428"/>
                    <a:pt x="243" y="417"/>
                    <a:pt x="244" y="405"/>
                  </a:cubicBezTo>
                  <a:cubicBezTo>
                    <a:pt x="246" y="383"/>
                    <a:pt x="247" y="361"/>
                    <a:pt x="249" y="339"/>
                  </a:cubicBezTo>
                  <a:cubicBezTo>
                    <a:pt x="251" y="294"/>
                    <a:pt x="254" y="250"/>
                    <a:pt x="255" y="206"/>
                  </a:cubicBezTo>
                  <a:cubicBezTo>
                    <a:pt x="257" y="166"/>
                    <a:pt x="257" y="127"/>
                    <a:pt x="251" y="88"/>
                  </a:cubicBezTo>
                  <a:cubicBezTo>
                    <a:pt x="247" y="67"/>
                    <a:pt x="237" y="0"/>
                    <a:pt x="202" y="11"/>
                  </a:cubicBezTo>
                  <a:cubicBezTo>
                    <a:pt x="188" y="16"/>
                    <a:pt x="176" y="30"/>
                    <a:pt x="167" y="42"/>
                  </a:cubicBezTo>
                  <a:cubicBezTo>
                    <a:pt x="156" y="56"/>
                    <a:pt x="148" y="71"/>
                    <a:pt x="142" y="87"/>
                  </a:cubicBezTo>
                  <a:cubicBezTo>
                    <a:pt x="127" y="122"/>
                    <a:pt x="119" y="161"/>
                    <a:pt x="112" y="199"/>
                  </a:cubicBezTo>
                  <a:cubicBezTo>
                    <a:pt x="100" y="281"/>
                    <a:pt x="100" y="363"/>
                    <a:pt x="105" y="445"/>
                  </a:cubicBezTo>
                  <a:cubicBezTo>
                    <a:pt x="90" y="436"/>
                    <a:pt x="72" y="430"/>
                    <a:pt x="54" y="432"/>
                  </a:cubicBezTo>
                  <a:cubicBezTo>
                    <a:pt x="31" y="434"/>
                    <a:pt x="7" y="449"/>
                    <a:pt x="4" y="474"/>
                  </a:cubicBezTo>
                  <a:cubicBezTo>
                    <a:pt x="0" y="505"/>
                    <a:pt x="31" y="516"/>
                    <a:pt x="55" y="514"/>
                  </a:cubicBezTo>
                  <a:cubicBezTo>
                    <a:pt x="83" y="512"/>
                    <a:pt x="110" y="502"/>
                    <a:pt x="129" y="481"/>
                  </a:cubicBezTo>
                  <a:cubicBezTo>
                    <a:pt x="136" y="472"/>
                    <a:pt x="134" y="461"/>
                    <a:pt x="128" y="459"/>
                  </a:cubicBezTo>
                  <a:cubicBezTo>
                    <a:pt x="123" y="374"/>
                    <a:pt x="120" y="287"/>
                    <a:pt x="133" y="201"/>
                  </a:cubicBezTo>
                  <a:cubicBezTo>
                    <a:pt x="139" y="160"/>
                    <a:pt x="147" y="116"/>
                    <a:pt x="165" y="79"/>
                  </a:cubicBezTo>
                  <a:cubicBezTo>
                    <a:pt x="169" y="71"/>
                    <a:pt x="173" y="64"/>
                    <a:pt x="178" y="58"/>
                  </a:cubicBezTo>
                  <a:cubicBezTo>
                    <a:pt x="182" y="52"/>
                    <a:pt x="191" y="40"/>
                    <a:pt x="199" y="38"/>
                  </a:cubicBezTo>
                  <a:cubicBezTo>
                    <a:pt x="216" y="34"/>
                    <a:pt x="224" y="79"/>
                    <a:pt x="227" y="90"/>
                  </a:cubicBezTo>
                  <a:cubicBezTo>
                    <a:pt x="236" y="132"/>
                    <a:pt x="235" y="175"/>
                    <a:pt x="233" y="218"/>
                  </a:cubicBezTo>
                  <a:cubicBezTo>
                    <a:pt x="232" y="265"/>
                    <a:pt x="229" y="312"/>
                    <a:pt x="226" y="359"/>
                  </a:cubicBezTo>
                  <a:cubicBezTo>
                    <a:pt x="225" y="383"/>
                    <a:pt x="223" y="407"/>
                    <a:pt x="221" y="430"/>
                  </a:cubicBezTo>
                  <a:cubicBezTo>
                    <a:pt x="221" y="442"/>
                    <a:pt x="220" y="453"/>
                    <a:pt x="219" y="465"/>
                  </a:cubicBezTo>
                  <a:cubicBezTo>
                    <a:pt x="218" y="474"/>
                    <a:pt x="217" y="484"/>
                    <a:pt x="220" y="493"/>
                  </a:cubicBezTo>
                  <a:cubicBezTo>
                    <a:pt x="226" y="508"/>
                    <a:pt x="247" y="513"/>
                    <a:pt x="261" y="516"/>
                  </a:cubicBezTo>
                  <a:cubicBezTo>
                    <a:pt x="280" y="520"/>
                    <a:pt x="301" y="520"/>
                    <a:pt x="319" y="514"/>
                  </a:cubicBezTo>
                  <a:cubicBezTo>
                    <a:pt x="336" y="507"/>
                    <a:pt x="350" y="492"/>
                    <a:pt x="354" y="474"/>
                  </a:cubicBezTo>
                  <a:cubicBezTo>
                    <a:pt x="358" y="457"/>
                    <a:pt x="353" y="441"/>
                    <a:pt x="336" y="434"/>
                  </a:cubicBezTo>
                  <a:close/>
                  <a:moveTo>
                    <a:pt x="26" y="470"/>
                  </a:moveTo>
                  <a:cubicBezTo>
                    <a:pt x="25" y="458"/>
                    <a:pt x="54" y="459"/>
                    <a:pt x="62" y="460"/>
                  </a:cubicBezTo>
                  <a:cubicBezTo>
                    <a:pt x="76" y="462"/>
                    <a:pt x="88" y="469"/>
                    <a:pt x="99" y="478"/>
                  </a:cubicBezTo>
                  <a:cubicBezTo>
                    <a:pt x="91" y="482"/>
                    <a:pt x="82" y="484"/>
                    <a:pt x="74" y="486"/>
                  </a:cubicBezTo>
                  <a:cubicBezTo>
                    <a:pt x="62" y="488"/>
                    <a:pt x="27" y="490"/>
                    <a:pt x="26" y="470"/>
                  </a:cubicBezTo>
                  <a:close/>
                  <a:moveTo>
                    <a:pt x="291" y="491"/>
                  </a:moveTo>
                  <a:cubicBezTo>
                    <a:pt x="281" y="490"/>
                    <a:pt x="260" y="489"/>
                    <a:pt x="249" y="481"/>
                  </a:cubicBezTo>
                  <a:cubicBezTo>
                    <a:pt x="260" y="472"/>
                    <a:pt x="273" y="465"/>
                    <a:pt x="288" y="461"/>
                  </a:cubicBezTo>
                  <a:cubicBezTo>
                    <a:pt x="301" y="458"/>
                    <a:pt x="329" y="454"/>
                    <a:pt x="334" y="472"/>
                  </a:cubicBezTo>
                  <a:cubicBezTo>
                    <a:pt x="338" y="491"/>
                    <a:pt x="302" y="491"/>
                    <a:pt x="291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BB97C8D-4173-4EFF-A1C2-6B12A67CE35C}"/>
                </a:ext>
              </a:extLst>
            </p:cNvPr>
            <p:cNvSpPr/>
            <p:nvPr/>
          </p:nvSpPr>
          <p:spPr bwMode="auto">
            <a:xfrm>
              <a:off x="3721" y="1859"/>
              <a:ext cx="215" cy="109"/>
            </a:xfrm>
            <a:custGeom>
              <a:avLst/>
              <a:gdLst>
                <a:gd name="T0" fmla="*/ 170 w 181"/>
                <a:gd name="T1" fmla="*/ 3 h 92"/>
                <a:gd name="T2" fmla="*/ 159 w 181"/>
                <a:gd name="T3" fmla="*/ 21 h 92"/>
                <a:gd name="T4" fmla="*/ 94 w 181"/>
                <a:gd name="T5" fmla="*/ 58 h 92"/>
                <a:gd name="T6" fmla="*/ 25 w 181"/>
                <a:gd name="T7" fmla="*/ 26 h 92"/>
                <a:gd name="T8" fmla="*/ 6 w 181"/>
                <a:gd name="T9" fmla="*/ 49 h 92"/>
                <a:gd name="T10" fmla="*/ 110 w 181"/>
                <a:gd name="T11" fmla="*/ 81 h 92"/>
                <a:gd name="T12" fmla="*/ 181 w 181"/>
                <a:gd name="T13" fmla="*/ 9 h 92"/>
                <a:gd name="T14" fmla="*/ 170 w 181"/>
                <a:gd name="T1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92">
                  <a:moveTo>
                    <a:pt x="170" y="3"/>
                  </a:moveTo>
                  <a:cubicBezTo>
                    <a:pt x="163" y="6"/>
                    <a:pt x="159" y="14"/>
                    <a:pt x="159" y="21"/>
                  </a:cubicBezTo>
                  <a:cubicBezTo>
                    <a:pt x="158" y="46"/>
                    <a:pt x="113" y="56"/>
                    <a:pt x="94" y="58"/>
                  </a:cubicBezTo>
                  <a:cubicBezTo>
                    <a:pt x="67" y="59"/>
                    <a:pt x="41" y="49"/>
                    <a:pt x="25" y="26"/>
                  </a:cubicBezTo>
                  <a:cubicBezTo>
                    <a:pt x="17" y="15"/>
                    <a:pt x="0" y="39"/>
                    <a:pt x="6" y="49"/>
                  </a:cubicBezTo>
                  <a:cubicBezTo>
                    <a:pt x="30" y="82"/>
                    <a:pt x="72" y="92"/>
                    <a:pt x="110" y="81"/>
                  </a:cubicBezTo>
                  <a:cubicBezTo>
                    <a:pt x="144" y="72"/>
                    <a:pt x="180" y="48"/>
                    <a:pt x="181" y="9"/>
                  </a:cubicBezTo>
                  <a:cubicBezTo>
                    <a:pt x="181" y="2"/>
                    <a:pt x="175" y="0"/>
                    <a:pt x="17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B5E623A-28F2-486C-9225-B660C92F97B3}"/>
                </a:ext>
              </a:extLst>
            </p:cNvPr>
            <p:cNvSpPr/>
            <p:nvPr/>
          </p:nvSpPr>
          <p:spPr bwMode="auto">
            <a:xfrm>
              <a:off x="3763" y="1760"/>
              <a:ext cx="60" cy="93"/>
            </a:xfrm>
            <a:custGeom>
              <a:avLst/>
              <a:gdLst>
                <a:gd name="T0" fmla="*/ 40 w 50"/>
                <a:gd name="T1" fmla="*/ 45 h 78"/>
                <a:gd name="T2" fmla="*/ 32 w 50"/>
                <a:gd name="T3" fmla="*/ 34 h 78"/>
                <a:gd name="T4" fmla="*/ 32 w 50"/>
                <a:gd name="T5" fmla="*/ 29 h 78"/>
                <a:gd name="T6" fmla="*/ 43 w 50"/>
                <a:gd name="T7" fmla="*/ 11 h 78"/>
                <a:gd name="T8" fmla="*/ 32 w 50"/>
                <a:gd name="T9" fmla="*/ 4 h 78"/>
                <a:gd name="T10" fmla="*/ 25 w 50"/>
                <a:gd name="T11" fmla="*/ 71 h 78"/>
                <a:gd name="T12" fmla="*/ 40 w 50"/>
                <a:gd name="T13" fmla="*/ 4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8">
                  <a:moveTo>
                    <a:pt x="40" y="45"/>
                  </a:moveTo>
                  <a:cubicBezTo>
                    <a:pt x="36" y="43"/>
                    <a:pt x="33" y="39"/>
                    <a:pt x="32" y="34"/>
                  </a:cubicBezTo>
                  <a:cubicBezTo>
                    <a:pt x="32" y="32"/>
                    <a:pt x="32" y="29"/>
                    <a:pt x="32" y="29"/>
                  </a:cubicBezTo>
                  <a:cubicBezTo>
                    <a:pt x="38" y="25"/>
                    <a:pt x="43" y="18"/>
                    <a:pt x="43" y="11"/>
                  </a:cubicBezTo>
                  <a:cubicBezTo>
                    <a:pt x="43" y="5"/>
                    <a:pt x="37" y="0"/>
                    <a:pt x="32" y="4"/>
                  </a:cubicBezTo>
                  <a:cubicBezTo>
                    <a:pt x="11" y="18"/>
                    <a:pt x="0" y="55"/>
                    <a:pt x="25" y="71"/>
                  </a:cubicBezTo>
                  <a:cubicBezTo>
                    <a:pt x="35" y="78"/>
                    <a:pt x="50" y="52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2AEC5BF5-665A-43A6-B49A-BF0801CA4AEE}"/>
                </a:ext>
              </a:extLst>
            </p:cNvPr>
            <p:cNvSpPr/>
            <p:nvPr/>
          </p:nvSpPr>
          <p:spPr bwMode="auto">
            <a:xfrm>
              <a:off x="3848" y="1759"/>
              <a:ext cx="53" cy="89"/>
            </a:xfrm>
            <a:custGeom>
              <a:avLst/>
              <a:gdLst>
                <a:gd name="T0" fmla="*/ 34 w 45"/>
                <a:gd name="T1" fmla="*/ 28 h 75"/>
                <a:gd name="T2" fmla="*/ 45 w 45"/>
                <a:gd name="T3" fmla="*/ 9 h 75"/>
                <a:gd name="T4" fmla="*/ 34 w 45"/>
                <a:gd name="T5" fmla="*/ 3 h 75"/>
                <a:gd name="T6" fmla="*/ 15 w 45"/>
                <a:gd name="T7" fmla="*/ 64 h 75"/>
                <a:gd name="T8" fmla="*/ 33 w 45"/>
                <a:gd name="T9" fmla="*/ 41 h 75"/>
                <a:gd name="T10" fmla="*/ 30 w 45"/>
                <a:gd name="T11" fmla="*/ 31 h 75"/>
                <a:gd name="T12" fmla="*/ 31 w 45"/>
                <a:gd name="T13" fmla="*/ 29 h 75"/>
                <a:gd name="T14" fmla="*/ 34 w 45"/>
                <a:gd name="T15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75">
                  <a:moveTo>
                    <a:pt x="34" y="28"/>
                  </a:moveTo>
                  <a:cubicBezTo>
                    <a:pt x="40" y="25"/>
                    <a:pt x="45" y="16"/>
                    <a:pt x="45" y="9"/>
                  </a:cubicBezTo>
                  <a:cubicBezTo>
                    <a:pt x="44" y="2"/>
                    <a:pt x="39" y="0"/>
                    <a:pt x="34" y="3"/>
                  </a:cubicBezTo>
                  <a:cubicBezTo>
                    <a:pt x="12" y="12"/>
                    <a:pt x="0" y="45"/>
                    <a:pt x="15" y="64"/>
                  </a:cubicBezTo>
                  <a:cubicBezTo>
                    <a:pt x="22" y="75"/>
                    <a:pt x="40" y="51"/>
                    <a:pt x="33" y="41"/>
                  </a:cubicBezTo>
                  <a:cubicBezTo>
                    <a:pt x="31" y="38"/>
                    <a:pt x="30" y="35"/>
                    <a:pt x="30" y="31"/>
                  </a:cubicBezTo>
                  <a:cubicBezTo>
                    <a:pt x="30" y="30"/>
                    <a:pt x="30" y="30"/>
                    <a:pt x="31" y="29"/>
                  </a:cubicBezTo>
                  <a:cubicBezTo>
                    <a:pt x="30" y="30"/>
                    <a:pt x="34" y="28"/>
                    <a:pt x="3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38992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915422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491865" y="1816100"/>
            <a:ext cx="3541395" cy="98298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x-none" altLang="en-US" sz="6000" dirty="0">
                <a:ln>
                  <a:solidFill>
                    <a:srgbClr val="4A67AA"/>
                  </a:solidFill>
                </a:ln>
                <a:blipFill>
                  <a:blip r:embed="rId2"/>
                  <a:stretch>
                    <a:fillRect/>
                  </a:stretch>
                </a:blipFill>
                <a:latin typeface="Impact" pitchFamily="34" charset="0"/>
              </a:rPr>
              <a:t>江南大学</a:t>
            </a:r>
          </a:p>
        </p:txBody>
      </p:sp>
      <p:sp>
        <p:nvSpPr>
          <p:cNvPr id="17" name="Freeform 21"/>
          <p:cNvSpPr/>
          <p:nvPr/>
        </p:nvSpPr>
        <p:spPr bwMode="auto">
          <a:xfrm>
            <a:off x="2093987" y="3023311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3599892" y="520316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7" name="文本框 1"/>
          <p:cNvSpPr txBox="1"/>
          <p:nvPr/>
        </p:nvSpPr>
        <p:spPr>
          <a:xfrm>
            <a:off x="2841658" y="3400489"/>
            <a:ext cx="4423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pPr algn="ctr"/>
            <a:r>
              <a:rPr lang="zh-CN" altLang="en-US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演讲完毕    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3887924" y="2894692"/>
            <a:ext cx="237626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ADD YOUR TITLE HERE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Bradley Hand ITC" panose="03070402050302030203" pitchFamily="66" charset="0"/>
              <a:ea typeface="叶根友小京楷简体" panose="02010601030101010101" pitchFamily="2" charset="-122"/>
            </a:endParaRPr>
          </a:p>
        </p:txBody>
      </p:sp>
      <p:sp>
        <p:nvSpPr>
          <p:cNvPr id="29" name="文本框 25"/>
          <p:cNvSpPr txBox="1"/>
          <p:nvPr/>
        </p:nvSpPr>
        <p:spPr>
          <a:xfrm>
            <a:off x="3843496" y="2426640"/>
            <a:ext cx="2060652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最短路的应用</a:t>
            </a:r>
          </a:p>
        </p:txBody>
      </p:sp>
      <p:sp>
        <p:nvSpPr>
          <p:cNvPr id="30" name="矩形 29"/>
          <p:cNvSpPr/>
          <p:nvPr/>
        </p:nvSpPr>
        <p:spPr>
          <a:xfrm>
            <a:off x="3887924" y="2030596"/>
            <a:ext cx="136815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2015716" y="1276400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2" name="Freeform 5"/>
            <p:cNvSpPr/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1"/>
            <p:cNvSpPr/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2"/>
            <p:cNvSpPr/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4"/>
            <p:cNvSpPr/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5"/>
            <p:cNvSpPr/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6"/>
            <p:cNvSpPr/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7"/>
            <p:cNvSpPr/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Freeform 21"/>
          <p:cNvSpPr/>
          <p:nvPr/>
        </p:nvSpPr>
        <p:spPr bwMode="auto">
          <a:xfrm>
            <a:off x="2051720" y="34006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0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最短路的应用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326433-36D3-4719-944F-58A6A9FC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2" y="1636440"/>
            <a:ext cx="3636404" cy="240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05749E0-BE9A-45F2-BFA4-6C24B318B8FD}"/>
                  </a:ext>
                </a:extLst>
              </p:cNvPr>
              <p:cNvSpPr txBox="1"/>
              <p:nvPr/>
            </p:nvSpPr>
            <p:spPr>
              <a:xfrm>
                <a:off x="3852033" y="696943"/>
                <a:ext cx="5217094" cy="443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/>
                  <a:t>单源最短路径问题</a:t>
                </a:r>
                <a:endParaRPr lang="en-US" altLang="zh-CN" sz="2000" b="1" dirty="0"/>
              </a:p>
              <a:p>
                <a:r>
                  <a:rPr lang="zh-CN" altLang="en-US" dirty="0">
                    <a:solidFill>
                      <a:schemeClr val="bg2">
                        <a:lumMod val="50000"/>
                      </a:schemeClr>
                    </a:solidFill>
                  </a:rPr>
                  <a:t>给定一个图</a:t>
                </a: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</a:rPr>
                  <a:t>G=(V,E)</a:t>
                </a:r>
                <a:r>
                  <a:rPr lang="zh-CN" altLang="en-US" dirty="0">
                    <a:solidFill>
                      <a:schemeClr val="bg2">
                        <a:lumMod val="50000"/>
                      </a:schemeClr>
                    </a:solidFill>
                  </a:rPr>
                  <a:t>，我们希望找到</a:t>
                </a:r>
                <a:endParaRPr lang="en-US" altLang="zh-CN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zh-CN" altLang="en-US" dirty="0">
                    <a:solidFill>
                      <a:schemeClr val="bg2">
                        <a:lumMod val="50000"/>
                      </a:schemeClr>
                    </a:solidFill>
                  </a:rPr>
                  <a:t>给定源结点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到每个结点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>
                    <a:solidFill>
                      <a:schemeClr val="bg2">
                        <a:lumMod val="50000"/>
                      </a:schemeClr>
                    </a:solidFill>
                  </a:rPr>
                  <a:t>的最短路径</a:t>
                </a:r>
                <a:endParaRPr lang="en-US" altLang="zh-CN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zh-CN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单源最短路径的变体：</a:t>
                </a:r>
                <a:endParaRPr lang="en-US" altLang="zh-CN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zh-CN" altLang="en-US" sz="2000" b="1" dirty="0"/>
                  <a:t>单目的地最短路径问题</a:t>
                </a:r>
                <a:endParaRPr lang="en-US" altLang="zh-CN" sz="2000" b="1" dirty="0"/>
              </a:p>
              <a:p>
                <a:r>
                  <a:rPr lang="zh-CN" altLang="en-US" dirty="0">
                    <a:solidFill>
                      <a:schemeClr val="bg2">
                        <a:lumMod val="50000"/>
                      </a:schemeClr>
                    </a:solidFill>
                  </a:rPr>
                  <a:t>让你找到每个结点</a:t>
                </a: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</a:rPr>
                  <a:t>v</a:t>
                </a:r>
                <a:r>
                  <a:rPr lang="zh-CN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到目的地结点</a:t>
                </a: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</a:rPr>
                  <a:t>t</a:t>
                </a:r>
                <a:r>
                  <a:rPr lang="zh-CN" altLang="en-US" dirty="0">
                    <a:solidFill>
                      <a:schemeClr val="bg2">
                        <a:lumMod val="50000"/>
                      </a:schemeClr>
                    </a:solidFill>
                  </a:rPr>
                  <a:t>的最短路径。将图的每条边翻转过来就转化为单源最短路径问题</a:t>
                </a:r>
                <a:endParaRPr lang="en-US" altLang="zh-CN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zh-CN" altLang="en-US" sz="2000" b="1" dirty="0"/>
                  <a:t>单结点对最短路径问题</a:t>
                </a:r>
                <a:endParaRPr lang="en-US" altLang="zh-CN" sz="2000" b="1" dirty="0"/>
              </a:p>
              <a:p>
                <a:r>
                  <a:rPr lang="zh-CN" altLang="en-US" dirty="0">
                    <a:solidFill>
                      <a:schemeClr val="bg2">
                        <a:lumMod val="50000"/>
                      </a:schemeClr>
                    </a:solidFill>
                  </a:rPr>
                  <a:t>找到给定结点</a:t>
                </a: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</a:rPr>
                  <a:t>u</a:t>
                </a:r>
                <a:r>
                  <a:rPr lang="zh-CN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到给定结点</a:t>
                </a: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</a:rPr>
                  <a:t>v</a:t>
                </a:r>
                <a:r>
                  <a:rPr lang="zh-CN" altLang="en-US" dirty="0">
                    <a:solidFill>
                      <a:schemeClr val="bg2">
                        <a:lumMod val="50000"/>
                      </a:schemeClr>
                    </a:solidFill>
                  </a:rPr>
                  <a:t>的最短路径。如果找到了给定结点</a:t>
                </a: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</a:rPr>
                  <a:t>u</a:t>
                </a:r>
                <a:r>
                  <a:rPr lang="zh-CN" altLang="en-US" dirty="0">
                    <a:solidFill>
                      <a:schemeClr val="bg2">
                        <a:lumMod val="50000"/>
                      </a:schemeClr>
                    </a:solidFill>
                  </a:rPr>
                  <a:t>的单源最短路径问题，也就解决了这个问题</a:t>
                </a:r>
                <a:endParaRPr lang="en-US" altLang="zh-CN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zh-CN" altLang="en-US" sz="2000" b="1" dirty="0"/>
                  <a:t>所有结点对最短路径问题</a:t>
                </a:r>
                <a:endParaRPr lang="en-US" altLang="zh-CN" sz="2000" b="1" dirty="0"/>
              </a:p>
              <a:p>
                <a:r>
                  <a:rPr lang="zh-CN" altLang="en-US" dirty="0">
                    <a:solidFill>
                      <a:schemeClr val="bg2">
                        <a:lumMod val="50000"/>
                      </a:schemeClr>
                    </a:solidFill>
                  </a:rPr>
                  <a:t>让你求任意两点间的最短路径。对每个结点运行一遍单源最短路径算法，即可解决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05749E0-BE9A-45F2-BFA4-6C24B318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033" y="696943"/>
                <a:ext cx="5217094" cy="4431983"/>
              </a:xfrm>
              <a:prstGeom prst="rect">
                <a:avLst/>
              </a:prstGeom>
              <a:blipFill>
                <a:blip r:embed="rId3"/>
                <a:stretch>
                  <a:fillRect l="-1285" t="-688" r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8192"/>
      </p:ext>
    </p:extLst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34DA4B-C5CB-42B6-A96E-96DEE2196289}"/>
              </a:ext>
            </a:extLst>
          </p:cNvPr>
          <p:cNvSpPr txBox="1"/>
          <p:nvPr/>
        </p:nvSpPr>
        <p:spPr>
          <a:xfrm>
            <a:off x="467544" y="1962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最短路的应用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A2561-025B-40EF-9DB1-0B26345EDBDD}"/>
              </a:ext>
            </a:extLst>
          </p:cNvPr>
          <p:cNvSpPr txBox="1"/>
          <p:nvPr/>
        </p:nvSpPr>
        <p:spPr>
          <a:xfrm>
            <a:off x="503548" y="844352"/>
            <a:ext cx="8028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</a:t>
            </a:r>
            <a:r>
              <a:rPr lang="zh-CN" altLang="en-US" b="1" dirty="0"/>
              <a:t>差分约束系统</a:t>
            </a:r>
            <a:r>
              <a:rPr lang="zh-CN" altLang="en-US" dirty="0"/>
              <a:t>的问题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个变量和</a:t>
            </a:r>
            <a:r>
              <a:rPr lang="en-US" altLang="zh-CN" dirty="0"/>
              <a:t>m</a:t>
            </a:r>
            <a:r>
              <a:rPr lang="zh-CN" altLang="en-US" dirty="0"/>
              <a:t>个不等式，每个不等式形如 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 - x[j] &lt;= a[k] (0 &lt;= </a:t>
            </a:r>
            <a:r>
              <a:rPr lang="en-US" altLang="zh-CN" dirty="0" err="1"/>
              <a:t>i</a:t>
            </a:r>
            <a:r>
              <a:rPr lang="en-US" altLang="zh-CN" dirty="0"/>
              <a:t>, j &lt; n, 0 &lt;= k &lt; m</a:t>
            </a:r>
            <a:r>
              <a:rPr lang="zh-CN" altLang="en-US" dirty="0"/>
              <a:t>， </a:t>
            </a:r>
            <a:r>
              <a:rPr lang="en-US" altLang="zh-CN" dirty="0"/>
              <a:t>a[k]</a:t>
            </a:r>
            <a:r>
              <a:rPr lang="zh-CN" altLang="en-US" dirty="0"/>
              <a:t>已知</a:t>
            </a:r>
            <a:r>
              <a:rPr lang="en-US" altLang="zh-CN" dirty="0"/>
              <a:t>)</a:t>
            </a:r>
            <a:r>
              <a:rPr lang="zh-CN" altLang="en-US" dirty="0"/>
              <a:t>，求 </a:t>
            </a:r>
            <a:r>
              <a:rPr lang="en-US" altLang="zh-CN" dirty="0"/>
              <a:t>x[n-1] - x[0] </a:t>
            </a:r>
            <a:r>
              <a:rPr lang="zh-CN" altLang="en-US" dirty="0"/>
              <a:t>的最大值。例如当</a:t>
            </a:r>
            <a:r>
              <a:rPr lang="en-US" altLang="zh-CN" dirty="0"/>
              <a:t>n = 4</a:t>
            </a:r>
            <a:r>
              <a:rPr lang="zh-CN" altLang="en-US" dirty="0"/>
              <a:t>，</a:t>
            </a:r>
            <a:r>
              <a:rPr lang="en-US" altLang="zh-CN" dirty="0"/>
              <a:t>m = 5</a:t>
            </a:r>
            <a:r>
              <a:rPr lang="zh-CN" altLang="en-US" dirty="0"/>
              <a:t>，不等式组如图所示的情况，求</a:t>
            </a:r>
            <a:r>
              <a:rPr lang="en-US" altLang="zh-CN" dirty="0"/>
              <a:t>x3 - x0</a:t>
            </a:r>
            <a:r>
              <a:rPr lang="zh-CN" altLang="en-US" dirty="0"/>
              <a:t>的最大值。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7594DA-B075-4E62-AF19-69BBA56A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500536"/>
            <a:ext cx="2934903" cy="20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59731"/>
      </p:ext>
    </p:extLst>
  </p:cSld>
  <p:clrMapOvr>
    <a:masterClrMapping/>
  </p:clrMapOvr>
  <p:transition spd="slow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079612" y="1024372"/>
            <a:ext cx="1224444" cy="3082326"/>
            <a:chOff x="1080654" y="998304"/>
            <a:chExt cx="1224444" cy="3082326"/>
          </a:xfrm>
        </p:grpSpPr>
        <p:sp>
          <p:nvSpPr>
            <p:cNvPr id="8" name="Freeform 4175"/>
            <p:cNvSpPr>
              <a:spLocks noEditPoints="1"/>
            </p:cNvSpPr>
            <p:nvPr/>
          </p:nvSpPr>
          <p:spPr bwMode="auto">
            <a:xfrm>
              <a:off x="1413116" y="1119972"/>
              <a:ext cx="746017" cy="900366"/>
            </a:xfrm>
            <a:custGeom>
              <a:avLst/>
              <a:gdLst>
                <a:gd name="T0" fmla="*/ 50 w 92"/>
                <a:gd name="T1" fmla="*/ 2 h 111"/>
                <a:gd name="T2" fmla="*/ 34 w 92"/>
                <a:gd name="T3" fmla="*/ 8 h 111"/>
                <a:gd name="T4" fmla="*/ 19 w 92"/>
                <a:gd name="T5" fmla="*/ 18 h 111"/>
                <a:gd name="T6" fmla="*/ 11 w 92"/>
                <a:gd name="T7" fmla="*/ 29 h 111"/>
                <a:gd name="T8" fmla="*/ 6 w 92"/>
                <a:gd name="T9" fmla="*/ 42 h 111"/>
                <a:gd name="T10" fmla="*/ 3 w 92"/>
                <a:gd name="T11" fmla="*/ 56 h 111"/>
                <a:gd name="T12" fmla="*/ 7 w 92"/>
                <a:gd name="T13" fmla="*/ 76 h 111"/>
                <a:gd name="T14" fmla="*/ 15 w 92"/>
                <a:gd name="T15" fmla="*/ 93 h 111"/>
                <a:gd name="T16" fmla="*/ 28 w 92"/>
                <a:gd name="T17" fmla="*/ 104 h 111"/>
                <a:gd name="T18" fmla="*/ 44 w 92"/>
                <a:gd name="T19" fmla="*/ 108 h 111"/>
                <a:gd name="T20" fmla="*/ 59 w 92"/>
                <a:gd name="T21" fmla="*/ 104 h 111"/>
                <a:gd name="T22" fmla="*/ 74 w 92"/>
                <a:gd name="T23" fmla="*/ 93 h 111"/>
                <a:gd name="T24" fmla="*/ 82 w 92"/>
                <a:gd name="T25" fmla="*/ 82 h 111"/>
                <a:gd name="T26" fmla="*/ 87 w 92"/>
                <a:gd name="T27" fmla="*/ 69 h 111"/>
                <a:gd name="T28" fmla="*/ 88 w 92"/>
                <a:gd name="T29" fmla="*/ 56 h 111"/>
                <a:gd name="T30" fmla="*/ 86 w 92"/>
                <a:gd name="T31" fmla="*/ 35 h 111"/>
                <a:gd name="T32" fmla="*/ 78 w 92"/>
                <a:gd name="T33" fmla="*/ 18 h 111"/>
                <a:gd name="T34" fmla="*/ 70 w 92"/>
                <a:gd name="T35" fmla="*/ 10 h 111"/>
                <a:gd name="T36" fmla="*/ 61 w 92"/>
                <a:gd name="T37" fmla="*/ 5 h 111"/>
                <a:gd name="T38" fmla="*/ 50 w 92"/>
                <a:gd name="T39" fmla="*/ 2 h 111"/>
                <a:gd name="T40" fmla="*/ 50 w 92"/>
                <a:gd name="T41" fmla="*/ 2 h 111"/>
                <a:gd name="T42" fmla="*/ 50 w 92"/>
                <a:gd name="T43" fmla="*/ 0 h 111"/>
                <a:gd name="T44" fmla="*/ 65 w 92"/>
                <a:gd name="T45" fmla="*/ 2 h 111"/>
                <a:gd name="T46" fmla="*/ 75 w 92"/>
                <a:gd name="T47" fmla="*/ 10 h 111"/>
                <a:gd name="T48" fmla="*/ 84 w 92"/>
                <a:gd name="T49" fmla="*/ 23 h 111"/>
                <a:gd name="T50" fmla="*/ 89 w 92"/>
                <a:gd name="T51" fmla="*/ 38 h 111"/>
                <a:gd name="T52" fmla="*/ 92 w 92"/>
                <a:gd name="T53" fmla="*/ 56 h 111"/>
                <a:gd name="T54" fmla="*/ 89 w 92"/>
                <a:gd name="T55" fmla="*/ 73 h 111"/>
                <a:gd name="T56" fmla="*/ 82 w 92"/>
                <a:gd name="T57" fmla="*/ 89 h 111"/>
                <a:gd name="T58" fmla="*/ 71 w 92"/>
                <a:gd name="T59" fmla="*/ 101 h 111"/>
                <a:gd name="T60" fmla="*/ 58 w 92"/>
                <a:gd name="T61" fmla="*/ 108 h 111"/>
                <a:gd name="T62" fmla="*/ 44 w 92"/>
                <a:gd name="T63" fmla="*/ 111 h 111"/>
                <a:gd name="T64" fmla="*/ 29 w 92"/>
                <a:gd name="T65" fmla="*/ 108 h 111"/>
                <a:gd name="T66" fmla="*/ 17 w 92"/>
                <a:gd name="T67" fmla="*/ 101 h 111"/>
                <a:gd name="T68" fmla="*/ 8 w 92"/>
                <a:gd name="T69" fmla="*/ 89 h 111"/>
                <a:gd name="T70" fmla="*/ 3 w 92"/>
                <a:gd name="T71" fmla="*/ 73 h 111"/>
                <a:gd name="T72" fmla="*/ 0 w 92"/>
                <a:gd name="T73" fmla="*/ 56 h 111"/>
                <a:gd name="T74" fmla="*/ 3 w 92"/>
                <a:gd name="T75" fmla="*/ 38 h 111"/>
                <a:gd name="T76" fmla="*/ 11 w 92"/>
                <a:gd name="T77" fmla="*/ 22 h 111"/>
                <a:gd name="T78" fmla="*/ 23 w 92"/>
                <a:gd name="T79" fmla="*/ 10 h 111"/>
                <a:gd name="T80" fmla="*/ 36 w 92"/>
                <a:gd name="T81" fmla="*/ 2 h 111"/>
                <a:gd name="T82" fmla="*/ 50 w 92"/>
                <a:gd name="T8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111">
                  <a:moveTo>
                    <a:pt x="50" y="2"/>
                  </a:moveTo>
                  <a:lnTo>
                    <a:pt x="34" y="8"/>
                  </a:lnTo>
                  <a:lnTo>
                    <a:pt x="19" y="18"/>
                  </a:lnTo>
                  <a:lnTo>
                    <a:pt x="11" y="29"/>
                  </a:lnTo>
                  <a:lnTo>
                    <a:pt x="6" y="42"/>
                  </a:lnTo>
                  <a:lnTo>
                    <a:pt x="3" y="56"/>
                  </a:lnTo>
                  <a:lnTo>
                    <a:pt x="7" y="76"/>
                  </a:lnTo>
                  <a:lnTo>
                    <a:pt x="15" y="93"/>
                  </a:lnTo>
                  <a:lnTo>
                    <a:pt x="28" y="104"/>
                  </a:lnTo>
                  <a:lnTo>
                    <a:pt x="44" y="108"/>
                  </a:lnTo>
                  <a:lnTo>
                    <a:pt x="59" y="104"/>
                  </a:lnTo>
                  <a:lnTo>
                    <a:pt x="74" y="93"/>
                  </a:lnTo>
                  <a:lnTo>
                    <a:pt x="82" y="82"/>
                  </a:lnTo>
                  <a:lnTo>
                    <a:pt x="87" y="69"/>
                  </a:lnTo>
                  <a:lnTo>
                    <a:pt x="88" y="56"/>
                  </a:lnTo>
                  <a:lnTo>
                    <a:pt x="86" y="35"/>
                  </a:lnTo>
                  <a:lnTo>
                    <a:pt x="78" y="18"/>
                  </a:lnTo>
                  <a:lnTo>
                    <a:pt x="70" y="10"/>
                  </a:lnTo>
                  <a:lnTo>
                    <a:pt x="61" y="5"/>
                  </a:lnTo>
                  <a:lnTo>
                    <a:pt x="50" y="2"/>
                  </a:lnTo>
                  <a:lnTo>
                    <a:pt x="50" y="2"/>
                  </a:lnTo>
                  <a:close/>
                  <a:moveTo>
                    <a:pt x="50" y="0"/>
                  </a:moveTo>
                  <a:lnTo>
                    <a:pt x="65" y="2"/>
                  </a:lnTo>
                  <a:lnTo>
                    <a:pt x="75" y="10"/>
                  </a:lnTo>
                  <a:lnTo>
                    <a:pt x="84" y="23"/>
                  </a:lnTo>
                  <a:lnTo>
                    <a:pt x="89" y="38"/>
                  </a:lnTo>
                  <a:lnTo>
                    <a:pt x="92" y="56"/>
                  </a:lnTo>
                  <a:lnTo>
                    <a:pt x="89" y="73"/>
                  </a:lnTo>
                  <a:lnTo>
                    <a:pt x="82" y="89"/>
                  </a:lnTo>
                  <a:lnTo>
                    <a:pt x="71" y="101"/>
                  </a:lnTo>
                  <a:lnTo>
                    <a:pt x="58" y="108"/>
                  </a:lnTo>
                  <a:lnTo>
                    <a:pt x="44" y="111"/>
                  </a:lnTo>
                  <a:lnTo>
                    <a:pt x="29" y="108"/>
                  </a:lnTo>
                  <a:lnTo>
                    <a:pt x="17" y="101"/>
                  </a:lnTo>
                  <a:lnTo>
                    <a:pt x="8" y="89"/>
                  </a:lnTo>
                  <a:lnTo>
                    <a:pt x="3" y="73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2"/>
                  </a:lnTo>
                  <a:lnTo>
                    <a:pt x="23" y="10"/>
                  </a:lnTo>
                  <a:lnTo>
                    <a:pt x="36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176"/>
            <p:cNvSpPr>
              <a:spLocks noEditPoints="1"/>
            </p:cNvSpPr>
            <p:nvPr/>
          </p:nvSpPr>
          <p:spPr bwMode="auto">
            <a:xfrm>
              <a:off x="1405009" y="1103749"/>
              <a:ext cx="762235" cy="924698"/>
            </a:xfrm>
            <a:custGeom>
              <a:avLst/>
              <a:gdLst>
                <a:gd name="T0" fmla="*/ 60 w 94"/>
                <a:gd name="T1" fmla="*/ 108 h 114"/>
                <a:gd name="T2" fmla="*/ 60 w 94"/>
                <a:gd name="T3" fmla="*/ 108 h 114"/>
                <a:gd name="T4" fmla="*/ 11 w 94"/>
                <a:gd name="T5" fmla="*/ 88 h 114"/>
                <a:gd name="T6" fmla="*/ 32 w 94"/>
                <a:gd name="T7" fmla="*/ 109 h 114"/>
                <a:gd name="T8" fmla="*/ 45 w 94"/>
                <a:gd name="T9" fmla="*/ 112 h 114"/>
                <a:gd name="T10" fmla="*/ 32 w 94"/>
                <a:gd name="T11" fmla="*/ 109 h 114"/>
                <a:gd name="T12" fmla="*/ 11 w 94"/>
                <a:gd name="T13" fmla="*/ 88 h 114"/>
                <a:gd name="T14" fmla="*/ 83 w 94"/>
                <a:gd name="T15" fmla="*/ 88 h 114"/>
                <a:gd name="T16" fmla="*/ 83 w 94"/>
                <a:gd name="T17" fmla="*/ 88 h 114"/>
                <a:gd name="T18" fmla="*/ 15 w 94"/>
                <a:gd name="T19" fmla="*/ 24 h 114"/>
                <a:gd name="T20" fmla="*/ 15 w 94"/>
                <a:gd name="T21" fmla="*/ 25 h 114"/>
                <a:gd name="T22" fmla="*/ 25 w 94"/>
                <a:gd name="T23" fmla="*/ 14 h 114"/>
                <a:gd name="T24" fmla="*/ 24 w 94"/>
                <a:gd name="T25" fmla="*/ 14 h 114"/>
                <a:gd name="T26" fmla="*/ 51 w 94"/>
                <a:gd name="T27" fmla="*/ 7 h 114"/>
                <a:gd name="T28" fmla="*/ 35 w 94"/>
                <a:gd name="T29" fmla="*/ 11 h 114"/>
                <a:gd name="T30" fmla="*/ 13 w 94"/>
                <a:gd name="T31" fmla="*/ 32 h 114"/>
                <a:gd name="T32" fmla="*/ 7 w 94"/>
                <a:gd name="T33" fmla="*/ 58 h 114"/>
                <a:gd name="T34" fmla="*/ 17 w 94"/>
                <a:gd name="T35" fmla="*/ 93 h 114"/>
                <a:gd name="T36" fmla="*/ 45 w 94"/>
                <a:gd name="T37" fmla="*/ 109 h 114"/>
                <a:gd name="T38" fmla="*/ 60 w 94"/>
                <a:gd name="T39" fmla="*/ 105 h 114"/>
                <a:gd name="T40" fmla="*/ 84 w 94"/>
                <a:gd name="T41" fmla="*/ 78 h 114"/>
                <a:gd name="T42" fmla="*/ 85 w 94"/>
                <a:gd name="T43" fmla="*/ 37 h 114"/>
                <a:gd name="T44" fmla="*/ 66 w 94"/>
                <a:gd name="T45" fmla="*/ 11 h 114"/>
                <a:gd name="T46" fmla="*/ 51 w 94"/>
                <a:gd name="T47" fmla="*/ 0 h 114"/>
                <a:gd name="T48" fmla="*/ 77 w 94"/>
                <a:gd name="T49" fmla="*/ 12 h 114"/>
                <a:gd name="T50" fmla="*/ 92 w 94"/>
                <a:gd name="T51" fmla="*/ 40 h 114"/>
                <a:gd name="T52" fmla="*/ 92 w 94"/>
                <a:gd name="T53" fmla="*/ 75 h 114"/>
                <a:gd name="T54" fmla="*/ 72 w 94"/>
                <a:gd name="T55" fmla="*/ 104 h 114"/>
                <a:gd name="T56" fmla="*/ 45 w 94"/>
                <a:gd name="T57" fmla="*/ 114 h 114"/>
                <a:gd name="T58" fmla="*/ 18 w 94"/>
                <a:gd name="T59" fmla="*/ 104 h 114"/>
                <a:gd name="T60" fmla="*/ 3 w 94"/>
                <a:gd name="T61" fmla="*/ 75 h 114"/>
                <a:gd name="T62" fmla="*/ 1 w 94"/>
                <a:gd name="T63" fmla="*/ 58 h 114"/>
                <a:gd name="T64" fmla="*/ 3 w 94"/>
                <a:gd name="T65" fmla="*/ 40 h 114"/>
                <a:gd name="T66" fmla="*/ 22 w 94"/>
                <a:gd name="T67" fmla="*/ 11 h 114"/>
                <a:gd name="T68" fmla="*/ 51 w 94"/>
                <a:gd name="T6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14">
                  <a:moveTo>
                    <a:pt x="76" y="96"/>
                  </a:moveTo>
                  <a:lnTo>
                    <a:pt x="60" y="108"/>
                  </a:lnTo>
                  <a:lnTo>
                    <a:pt x="47" y="110"/>
                  </a:lnTo>
                  <a:lnTo>
                    <a:pt x="60" y="108"/>
                  </a:lnTo>
                  <a:lnTo>
                    <a:pt x="76" y="96"/>
                  </a:lnTo>
                  <a:close/>
                  <a:moveTo>
                    <a:pt x="11" y="88"/>
                  </a:moveTo>
                  <a:lnTo>
                    <a:pt x="20" y="101"/>
                  </a:lnTo>
                  <a:lnTo>
                    <a:pt x="32" y="109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32" y="109"/>
                  </a:lnTo>
                  <a:lnTo>
                    <a:pt x="20" y="101"/>
                  </a:lnTo>
                  <a:lnTo>
                    <a:pt x="11" y="88"/>
                  </a:lnTo>
                  <a:close/>
                  <a:moveTo>
                    <a:pt x="85" y="83"/>
                  </a:moveTo>
                  <a:lnTo>
                    <a:pt x="83" y="88"/>
                  </a:lnTo>
                  <a:lnTo>
                    <a:pt x="79" y="92"/>
                  </a:lnTo>
                  <a:lnTo>
                    <a:pt x="83" y="88"/>
                  </a:lnTo>
                  <a:lnTo>
                    <a:pt x="85" y="83"/>
                  </a:lnTo>
                  <a:close/>
                  <a:moveTo>
                    <a:pt x="15" y="24"/>
                  </a:moveTo>
                  <a:lnTo>
                    <a:pt x="15" y="24"/>
                  </a:lnTo>
                  <a:lnTo>
                    <a:pt x="15" y="25"/>
                  </a:lnTo>
                  <a:lnTo>
                    <a:pt x="15" y="24"/>
                  </a:lnTo>
                  <a:close/>
                  <a:moveTo>
                    <a:pt x="25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5" y="14"/>
                  </a:lnTo>
                  <a:close/>
                  <a:moveTo>
                    <a:pt x="51" y="7"/>
                  </a:moveTo>
                  <a:lnTo>
                    <a:pt x="51" y="7"/>
                  </a:lnTo>
                  <a:lnTo>
                    <a:pt x="35" y="11"/>
                  </a:lnTo>
                  <a:lnTo>
                    <a:pt x="21" y="21"/>
                  </a:lnTo>
                  <a:lnTo>
                    <a:pt x="13" y="32"/>
                  </a:lnTo>
                  <a:lnTo>
                    <a:pt x="8" y="44"/>
                  </a:lnTo>
                  <a:lnTo>
                    <a:pt x="7" y="58"/>
                  </a:lnTo>
                  <a:lnTo>
                    <a:pt x="9" y="78"/>
                  </a:lnTo>
                  <a:lnTo>
                    <a:pt x="17" y="93"/>
                  </a:lnTo>
                  <a:lnTo>
                    <a:pt x="30" y="104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60" y="105"/>
                  </a:lnTo>
                  <a:lnTo>
                    <a:pt x="73" y="93"/>
                  </a:lnTo>
                  <a:lnTo>
                    <a:pt x="84" y="78"/>
                  </a:lnTo>
                  <a:lnTo>
                    <a:pt x="88" y="58"/>
                  </a:lnTo>
                  <a:lnTo>
                    <a:pt x="85" y="37"/>
                  </a:lnTo>
                  <a:lnTo>
                    <a:pt x="77" y="21"/>
                  </a:lnTo>
                  <a:lnTo>
                    <a:pt x="66" y="11"/>
                  </a:lnTo>
                  <a:lnTo>
                    <a:pt x="51" y="7"/>
                  </a:lnTo>
                  <a:close/>
                  <a:moveTo>
                    <a:pt x="51" y="0"/>
                  </a:moveTo>
                  <a:lnTo>
                    <a:pt x="66" y="3"/>
                  </a:lnTo>
                  <a:lnTo>
                    <a:pt x="77" y="12"/>
                  </a:lnTo>
                  <a:lnTo>
                    <a:pt x="87" y="24"/>
                  </a:lnTo>
                  <a:lnTo>
                    <a:pt x="92" y="40"/>
                  </a:lnTo>
                  <a:lnTo>
                    <a:pt x="94" y="58"/>
                  </a:lnTo>
                  <a:lnTo>
                    <a:pt x="92" y="75"/>
                  </a:lnTo>
                  <a:lnTo>
                    <a:pt x="84" y="91"/>
                  </a:lnTo>
                  <a:lnTo>
                    <a:pt x="72" y="104"/>
                  </a:lnTo>
                  <a:lnTo>
                    <a:pt x="59" y="112"/>
                  </a:lnTo>
                  <a:lnTo>
                    <a:pt x="45" y="114"/>
                  </a:lnTo>
                  <a:lnTo>
                    <a:pt x="30" y="112"/>
                  </a:lnTo>
                  <a:lnTo>
                    <a:pt x="18" y="104"/>
                  </a:lnTo>
                  <a:lnTo>
                    <a:pt x="8" y="91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2" y="11"/>
                  </a:lnTo>
                  <a:lnTo>
                    <a:pt x="37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177"/>
            <p:cNvSpPr/>
            <p:nvPr/>
          </p:nvSpPr>
          <p:spPr bwMode="auto">
            <a:xfrm>
              <a:off x="1818560" y="1022636"/>
              <a:ext cx="170289" cy="137896"/>
            </a:xfrm>
            <a:custGeom>
              <a:avLst/>
              <a:gdLst>
                <a:gd name="T0" fmla="*/ 15 w 21"/>
                <a:gd name="T1" fmla="*/ 0 h 17"/>
                <a:gd name="T2" fmla="*/ 8 w 21"/>
                <a:gd name="T3" fmla="*/ 13 h 17"/>
                <a:gd name="T4" fmla="*/ 21 w 21"/>
                <a:gd name="T5" fmla="*/ 3 h 17"/>
                <a:gd name="T6" fmla="*/ 15 w 21"/>
                <a:gd name="T7" fmla="*/ 17 h 17"/>
                <a:gd name="T8" fmla="*/ 0 w 21"/>
                <a:gd name="T9" fmla="*/ 13 h 17"/>
                <a:gd name="T10" fmla="*/ 15 w 2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7">
                  <a:moveTo>
                    <a:pt x="15" y="0"/>
                  </a:moveTo>
                  <a:lnTo>
                    <a:pt x="8" y="13"/>
                  </a:lnTo>
                  <a:lnTo>
                    <a:pt x="21" y="3"/>
                  </a:lnTo>
                  <a:lnTo>
                    <a:pt x="15" y="17"/>
                  </a:lnTo>
                  <a:lnTo>
                    <a:pt x="0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178"/>
            <p:cNvSpPr/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179"/>
            <p:cNvSpPr/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180"/>
            <p:cNvSpPr>
              <a:spLocks noEditPoints="1"/>
            </p:cNvSpPr>
            <p:nvPr/>
          </p:nvSpPr>
          <p:spPr bwMode="auto">
            <a:xfrm>
              <a:off x="1802342" y="998304"/>
              <a:ext cx="210831" cy="186564"/>
            </a:xfrm>
            <a:custGeom>
              <a:avLst/>
              <a:gdLst>
                <a:gd name="T0" fmla="*/ 13 w 26"/>
                <a:gd name="T1" fmla="*/ 11 h 23"/>
                <a:gd name="T2" fmla="*/ 11 w 26"/>
                <a:gd name="T3" fmla="*/ 15 h 23"/>
                <a:gd name="T4" fmla="*/ 11 w 26"/>
                <a:gd name="T5" fmla="*/ 16 h 23"/>
                <a:gd name="T6" fmla="*/ 15 w 26"/>
                <a:gd name="T7" fmla="*/ 12 h 23"/>
                <a:gd name="T8" fmla="*/ 13 w 26"/>
                <a:gd name="T9" fmla="*/ 11 h 23"/>
                <a:gd name="T10" fmla="*/ 22 w 26"/>
                <a:gd name="T11" fmla="*/ 7 h 23"/>
                <a:gd name="T12" fmla="*/ 17 w 26"/>
                <a:gd name="T13" fmla="*/ 11 h 23"/>
                <a:gd name="T14" fmla="*/ 19 w 26"/>
                <a:gd name="T15" fmla="*/ 12 h 23"/>
                <a:gd name="T16" fmla="*/ 19 w 26"/>
                <a:gd name="T17" fmla="*/ 13 h 23"/>
                <a:gd name="T18" fmla="*/ 22 w 26"/>
                <a:gd name="T19" fmla="*/ 7 h 23"/>
                <a:gd name="T20" fmla="*/ 22 w 26"/>
                <a:gd name="T21" fmla="*/ 7 h 23"/>
                <a:gd name="T22" fmla="*/ 15 w 26"/>
                <a:gd name="T23" fmla="*/ 4 h 23"/>
                <a:gd name="T24" fmla="*/ 6 w 26"/>
                <a:gd name="T25" fmla="*/ 13 h 23"/>
                <a:gd name="T26" fmla="*/ 11 w 26"/>
                <a:gd name="T27" fmla="*/ 8 h 23"/>
                <a:gd name="T28" fmla="*/ 13 w 26"/>
                <a:gd name="T29" fmla="*/ 10 h 23"/>
                <a:gd name="T30" fmla="*/ 15 w 26"/>
                <a:gd name="T31" fmla="*/ 4 h 23"/>
                <a:gd name="T32" fmla="*/ 15 w 26"/>
                <a:gd name="T33" fmla="*/ 4 h 23"/>
                <a:gd name="T34" fmla="*/ 15 w 26"/>
                <a:gd name="T35" fmla="*/ 0 h 23"/>
                <a:gd name="T36" fmla="*/ 19 w 26"/>
                <a:gd name="T37" fmla="*/ 3 h 23"/>
                <a:gd name="T38" fmla="*/ 19 w 26"/>
                <a:gd name="T39" fmla="*/ 4 h 23"/>
                <a:gd name="T40" fmla="*/ 18 w 26"/>
                <a:gd name="T41" fmla="*/ 6 h 23"/>
                <a:gd name="T42" fmla="*/ 22 w 26"/>
                <a:gd name="T43" fmla="*/ 3 h 23"/>
                <a:gd name="T44" fmla="*/ 26 w 26"/>
                <a:gd name="T45" fmla="*/ 6 h 23"/>
                <a:gd name="T46" fmla="*/ 18 w 26"/>
                <a:gd name="T47" fmla="*/ 23 h 23"/>
                <a:gd name="T48" fmla="*/ 14 w 26"/>
                <a:gd name="T49" fmla="*/ 20 h 23"/>
                <a:gd name="T50" fmla="*/ 13 w 26"/>
                <a:gd name="T51" fmla="*/ 20 h 23"/>
                <a:gd name="T52" fmla="*/ 13 w 26"/>
                <a:gd name="T53" fmla="*/ 19 h 23"/>
                <a:gd name="T54" fmla="*/ 11 w 26"/>
                <a:gd name="T55" fmla="*/ 20 h 23"/>
                <a:gd name="T56" fmla="*/ 7 w 26"/>
                <a:gd name="T57" fmla="*/ 16 h 23"/>
                <a:gd name="T58" fmla="*/ 7 w 26"/>
                <a:gd name="T59" fmla="*/ 16 h 23"/>
                <a:gd name="T60" fmla="*/ 3 w 26"/>
                <a:gd name="T61" fmla="*/ 20 h 23"/>
                <a:gd name="T62" fmla="*/ 0 w 26"/>
                <a:gd name="T63" fmla="*/ 15 h 23"/>
                <a:gd name="T64" fmla="*/ 15 w 26"/>
                <a:gd name="T6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23">
                  <a:moveTo>
                    <a:pt x="13" y="11"/>
                  </a:moveTo>
                  <a:lnTo>
                    <a:pt x="11" y="15"/>
                  </a:lnTo>
                  <a:lnTo>
                    <a:pt x="11" y="16"/>
                  </a:lnTo>
                  <a:lnTo>
                    <a:pt x="15" y="12"/>
                  </a:lnTo>
                  <a:lnTo>
                    <a:pt x="13" y="11"/>
                  </a:lnTo>
                  <a:close/>
                  <a:moveTo>
                    <a:pt x="22" y="7"/>
                  </a:moveTo>
                  <a:lnTo>
                    <a:pt x="17" y="11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22" y="7"/>
                  </a:lnTo>
                  <a:lnTo>
                    <a:pt x="22" y="7"/>
                  </a:lnTo>
                  <a:close/>
                  <a:moveTo>
                    <a:pt x="15" y="4"/>
                  </a:moveTo>
                  <a:lnTo>
                    <a:pt x="6" y="13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5" y="4"/>
                  </a:lnTo>
                  <a:lnTo>
                    <a:pt x="15" y="4"/>
                  </a:lnTo>
                  <a:close/>
                  <a:moveTo>
                    <a:pt x="15" y="0"/>
                  </a:moveTo>
                  <a:lnTo>
                    <a:pt x="19" y="3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22" y="3"/>
                  </a:lnTo>
                  <a:lnTo>
                    <a:pt x="26" y="6"/>
                  </a:lnTo>
                  <a:lnTo>
                    <a:pt x="18" y="23"/>
                  </a:lnTo>
                  <a:lnTo>
                    <a:pt x="14" y="2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4181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4182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4183"/>
            <p:cNvSpPr>
              <a:spLocks noChangeArrowheads="1"/>
            </p:cNvSpPr>
            <p:nvPr/>
          </p:nvSpPr>
          <p:spPr bwMode="auto">
            <a:xfrm>
              <a:off x="1640164" y="1322759"/>
              <a:ext cx="48653" cy="48668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4184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4185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186"/>
            <p:cNvSpPr>
              <a:spLocks noEditPoints="1"/>
            </p:cNvSpPr>
            <p:nvPr/>
          </p:nvSpPr>
          <p:spPr bwMode="auto">
            <a:xfrm>
              <a:off x="1810453" y="1322759"/>
              <a:ext cx="48653" cy="48668"/>
            </a:xfrm>
            <a:custGeom>
              <a:avLst/>
              <a:gdLst>
                <a:gd name="T0" fmla="*/ 2 w 6"/>
                <a:gd name="T1" fmla="*/ 4 h 6"/>
                <a:gd name="T2" fmla="*/ 2 w 6"/>
                <a:gd name="T3" fmla="*/ 4 h 6"/>
                <a:gd name="T4" fmla="*/ 4 w 6"/>
                <a:gd name="T5" fmla="*/ 4 h 6"/>
                <a:gd name="T6" fmla="*/ 4 w 6"/>
                <a:gd name="T7" fmla="*/ 4 h 6"/>
                <a:gd name="T8" fmla="*/ 2 w 6"/>
                <a:gd name="T9" fmla="*/ 4 h 6"/>
                <a:gd name="T10" fmla="*/ 0 w 6"/>
                <a:gd name="T11" fmla="*/ 0 h 6"/>
                <a:gd name="T12" fmla="*/ 6 w 6"/>
                <a:gd name="T13" fmla="*/ 0 h 6"/>
                <a:gd name="T14" fmla="*/ 6 w 6"/>
                <a:gd name="T15" fmla="*/ 6 h 6"/>
                <a:gd name="T16" fmla="*/ 0 w 6"/>
                <a:gd name="T17" fmla="*/ 6 h 6"/>
                <a:gd name="T18" fmla="*/ 0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close/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87"/>
            <p:cNvSpPr/>
            <p:nvPr/>
          </p:nvSpPr>
          <p:spPr bwMode="auto">
            <a:xfrm>
              <a:off x="1550969" y="1647215"/>
              <a:ext cx="445991" cy="178450"/>
            </a:xfrm>
            <a:custGeom>
              <a:avLst/>
              <a:gdLst>
                <a:gd name="T0" fmla="*/ 53 w 55"/>
                <a:gd name="T1" fmla="*/ 0 h 22"/>
                <a:gd name="T2" fmla="*/ 55 w 55"/>
                <a:gd name="T3" fmla="*/ 2 h 22"/>
                <a:gd name="T4" fmla="*/ 54 w 55"/>
                <a:gd name="T5" fmla="*/ 3 h 22"/>
                <a:gd name="T6" fmla="*/ 52 w 55"/>
                <a:gd name="T7" fmla="*/ 8 h 22"/>
                <a:gd name="T8" fmla="*/ 46 w 55"/>
                <a:gd name="T9" fmla="*/ 15 h 22"/>
                <a:gd name="T10" fmla="*/ 38 w 55"/>
                <a:gd name="T11" fmla="*/ 20 h 22"/>
                <a:gd name="T12" fmla="*/ 29 w 55"/>
                <a:gd name="T13" fmla="*/ 22 h 22"/>
                <a:gd name="T14" fmla="*/ 27 w 55"/>
                <a:gd name="T15" fmla="*/ 22 h 22"/>
                <a:gd name="T16" fmla="*/ 19 w 55"/>
                <a:gd name="T17" fmla="*/ 21 h 22"/>
                <a:gd name="T18" fmla="*/ 11 w 55"/>
                <a:gd name="T19" fmla="*/ 16 h 22"/>
                <a:gd name="T20" fmla="*/ 6 w 55"/>
                <a:gd name="T21" fmla="*/ 11 h 22"/>
                <a:gd name="T22" fmla="*/ 2 w 55"/>
                <a:gd name="T23" fmla="*/ 7 h 22"/>
                <a:gd name="T24" fmla="*/ 0 w 55"/>
                <a:gd name="T25" fmla="*/ 4 h 22"/>
                <a:gd name="T26" fmla="*/ 3 w 55"/>
                <a:gd name="T27" fmla="*/ 3 h 22"/>
                <a:gd name="T28" fmla="*/ 3 w 55"/>
                <a:gd name="T29" fmla="*/ 3 h 22"/>
                <a:gd name="T30" fmla="*/ 4 w 55"/>
                <a:gd name="T31" fmla="*/ 5 h 22"/>
                <a:gd name="T32" fmla="*/ 7 w 55"/>
                <a:gd name="T33" fmla="*/ 8 h 22"/>
                <a:gd name="T34" fmla="*/ 10 w 55"/>
                <a:gd name="T35" fmla="*/ 11 h 22"/>
                <a:gd name="T36" fmla="*/ 14 w 55"/>
                <a:gd name="T37" fmla="*/ 15 h 22"/>
                <a:gd name="T38" fmla="*/ 17 w 55"/>
                <a:gd name="T39" fmla="*/ 17 h 22"/>
                <a:gd name="T40" fmla="*/ 23 w 55"/>
                <a:gd name="T41" fmla="*/ 19 h 22"/>
                <a:gd name="T42" fmla="*/ 27 w 55"/>
                <a:gd name="T43" fmla="*/ 20 h 22"/>
                <a:gd name="T44" fmla="*/ 29 w 55"/>
                <a:gd name="T45" fmla="*/ 20 h 22"/>
                <a:gd name="T46" fmla="*/ 34 w 55"/>
                <a:gd name="T47" fmla="*/ 19 h 22"/>
                <a:gd name="T48" fmla="*/ 38 w 55"/>
                <a:gd name="T49" fmla="*/ 16 h 22"/>
                <a:gd name="T50" fmla="*/ 42 w 55"/>
                <a:gd name="T51" fmla="*/ 13 h 22"/>
                <a:gd name="T52" fmla="*/ 46 w 55"/>
                <a:gd name="T53" fmla="*/ 9 h 22"/>
                <a:gd name="T54" fmla="*/ 49 w 55"/>
                <a:gd name="T55" fmla="*/ 5 h 22"/>
                <a:gd name="T56" fmla="*/ 52 w 55"/>
                <a:gd name="T57" fmla="*/ 3 h 22"/>
                <a:gd name="T58" fmla="*/ 53 w 55"/>
                <a:gd name="T59" fmla="*/ 0 h 22"/>
                <a:gd name="T60" fmla="*/ 53 w 55"/>
                <a:gd name="T6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22">
                  <a:moveTo>
                    <a:pt x="53" y="0"/>
                  </a:moveTo>
                  <a:lnTo>
                    <a:pt x="55" y="2"/>
                  </a:lnTo>
                  <a:lnTo>
                    <a:pt x="54" y="3"/>
                  </a:lnTo>
                  <a:lnTo>
                    <a:pt x="52" y="8"/>
                  </a:lnTo>
                  <a:lnTo>
                    <a:pt x="46" y="15"/>
                  </a:lnTo>
                  <a:lnTo>
                    <a:pt x="38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19" y="21"/>
                  </a:lnTo>
                  <a:lnTo>
                    <a:pt x="11" y="16"/>
                  </a:lnTo>
                  <a:lnTo>
                    <a:pt x="6" y="11"/>
                  </a:lnTo>
                  <a:lnTo>
                    <a:pt x="2" y="7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5"/>
                  </a:lnTo>
                  <a:lnTo>
                    <a:pt x="7" y="8"/>
                  </a:lnTo>
                  <a:lnTo>
                    <a:pt x="10" y="11"/>
                  </a:lnTo>
                  <a:lnTo>
                    <a:pt x="14" y="15"/>
                  </a:lnTo>
                  <a:lnTo>
                    <a:pt x="17" y="1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34" y="19"/>
                  </a:lnTo>
                  <a:lnTo>
                    <a:pt x="38" y="16"/>
                  </a:lnTo>
                  <a:lnTo>
                    <a:pt x="42" y="13"/>
                  </a:lnTo>
                  <a:lnTo>
                    <a:pt x="46" y="9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188"/>
            <p:cNvSpPr>
              <a:spLocks noEditPoints="1"/>
            </p:cNvSpPr>
            <p:nvPr/>
          </p:nvSpPr>
          <p:spPr bwMode="auto">
            <a:xfrm>
              <a:off x="1526640" y="1630992"/>
              <a:ext cx="494644" cy="219010"/>
            </a:xfrm>
            <a:custGeom>
              <a:avLst/>
              <a:gdLst>
                <a:gd name="T0" fmla="*/ 30 w 61"/>
                <a:gd name="T1" fmla="*/ 23 h 27"/>
                <a:gd name="T2" fmla="*/ 30 w 61"/>
                <a:gd name="T3" fmla="*/ 23 h 27"/>
                <a:gd name="T4" fmla="*/ 30 w 61"/>
                <a:gd name="T5" fmla="*/ 23 h 27"/>
                <a:gd name="T6" fmla="*/ 7 w 61"/>
                <a:gd name="T7" fmla="*/ 10 h 27"/>
                <a:gd name="T8" fmla="*/ 11 w 61"/>
                <a:gd name="T9" fmla="*/ 14 h 27"/>
                <a:gd name="T10" fmla="*/ 18 w 61"/>
                <a:gd name="T11" fmla="*/ 19 h 27"/>
                <a:gd name="T12" fmla="*/ 11 w 61"/>
                <a:gd name="T13" fmla="*/ 14 h 27"/>
                <a:gd name="T14" fmla="*/ 7 w 61"/>
                <a:gd name="T15" fmla="*/ 10 h 27"/>
                <a:gd name="T16" fmla="*/ 51 w 61"/>
                <a:gd name="T17" fmla="*/ 13 h 27"/>
                <a:gd name="T18" fmla="*/ 51 w 61"/>
                <a:gd name="T19" fmla="*/ 13 h 27"/>
                <a:gd name="T20" fmla="*/ 56 w 61"/>
                <a:gd name="T21" fmla="*/ 0 h 27"/>
                <a:gd name="T22" fmla="*/ 60 w 61"/>
                <a:gd name="T23" fmla="*/ 4 h 27"/>
                <a:gd name="T24" fmla="*/ 58 w 61"/>
                <a:gd name="T25" fmla="*/ 6 h 27"/>
                <a:gd name="T26" fmla="*/ 56 w 61"/>
                <a:gd name="T27" fmla="*/ 10 h 27"/>
                <a:gd name="T28" fmla="*/ 49 w 61"/>
                <a:gd name="T29" fmla="*/ 18 h 27"/>
                <a:gd name="T30" fmla="*/ 39 w 61"/>
                <a:gd name="T31" fmla="*/ 24 h 27"/>
                <a:gd name="T32" fmla="*/ 30 w 61"/>
                <a:gd name="T33" fmla="*/ 27 h 27"/>
                <a:gd name="T34" fmla="*/ 11 w 61"/>
                <a:gd name="T35" fmla="*/ 18 h 27"/>
                <a:gd name="T36" fmla="*/ 2 w 61"/>
                <a:gd name="T37" fmla="*/ 7 h 27"/>
                <a:gd name="T38" fmla="*/ 5 w 61"/>
                <a:gd name="T39" fmla="*/ 4 h 27"/>
                <a:gd name="T40" fmla="*/ 7 w 61"/>
                <a:gd name="T41" fmla="*/ 4 h 27"/>
                <a:gd name="T42" fmla="*/ 7 w 61"/>
                <a:gd name="T43" fmla="*/ 4 h 27"/>
                <a:gd name="T44" fmla="*/ 7 w 61"/>
                <a:gd name="T45" fmla="*/ 4 h 27"/>
                <a:gd name="T46" fmla="*/ 7 w 61"/>
                <a:gd name="T47" fmla="*/ 4 h 27"/>
                <a:gd name="T48" fmla="*/ 9 w 61"/>
                <a:gd name="T49" fmla="*/ 6 h 27"/>
                <a:gd name="T50" fmla="*/ 14 w 61"/>
                <a:gd name="T51" fmla="*/ 13 h 27"/>
                <a:gd name="T52" fmla="*/ 22 w 61"/>
                <a:gd name="T53" fmla="*/ 18 h 27"/>
                <a:gd name="T54" fmla="*/ 30 w 61"/>
                <a:gd name="T55" fmla="*/ 21 h 27"/>
                <a:gd name="T56" fmla="*/ 32 w 61"/>
                <a:gd name="T57" fmla="*/ 21 h 27"/>
                <a:gd name="T58" fmla="*/ 41 w 61"/>
                <a:gd name="T59" fmla="*/ 17 h 27"/>
                <a:gd name="T60" fmla="*/ 48 w 61"/>
                <a:gd name="T61" fmla="*/ 10 h 27"/>
                <a:gd name="T62" fmla="*/ 53 w 61"/>
                <a:gd name="T63" fmla="*/ 4 h 27"/>
                <a:gd name="T64" fmla="*/ 55 w 61"/>
                <a:gd name="T65" fmla="*/ 1 h 27"/>
                <a:gd name="T66" fmla="*/ 55 w 61"/>
                <a:gd name="T6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27">
                  <a:moveTo>
                    <a:pt x="31" y="23"/>
                  </a:move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3"/>
                  </a:lnTo>
                  <a:close/>
                  <a:moveTo>
                    <a:pt x="7" y="10"/>
                  </a:moveTo>
                  <a:lnTo>
                    <a:pt x="10" y="13"/>
                  </a:lnTo>
                  <a:lnTo>
                    <a:pt x="11" y="14"/>
                  </a:lnTo>
                  <a:lnTo>
                    <a:pt x="15" y="17"/>
                  </a:lnTo>
                  <a:lnTo>
                    <a:pt x="18" y="19"/>
                  </a:lnTo>
                  <a:lnTo>
                    <a:pt x="15" y="17"/>
                  </a:lnTo>
                  <a:lnTo>
                    <a:pt x="11" y="14"/>
                  </a:lnTo>
                  <a:lnTo>
                    <a:pt x="10" y="11"/>
                  </a:lnTo>
                  <a:lnTo>
                    <a:pt x="7" y="10"/>
                  </a:lnTo>
                  <a:close/>
                  <a:moveTo>
                    <a:pt x="53" y="9"/>
                  </a:moveTo>
                  <a:lnTo>
                    <a:pt x="51" y="13"/>
                  </a:lnTo>
                  <a:lnTo>
                    <a:pt x="48" y="15"/>
                  </a:lnTo>
                  <a:lnTo>
                    <a:pt x="51" y="13"/>
                  </a:lnTo>
                  <a:lnTo>
                    <a:pt x="53" y="9"/>
                  </a:lnTo>
                  <a:close/>
                  <a:moveTo>
                    <a:pt x="56" y="0"/>
                  </a:moveTo>
                  <a:lnTo>
                    <a:pt x="61" y="4"/>
                  </a:lnTo>
                  <a:lnTo>
                    <a:pt x="60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58" y="7"/>
                  </a:lnTo>
                  <a:lnTo>
                    <a:pt x="56" y="10"/>
                  </a:lnTo>
                  <a:lnTo>
                    <a:pt x="53" y="14"/>
                  </a:lnTo>
                  <a:lnTo>
                    <a:pt x="49" y="18"/>
                  </a:lnTo>
                  <a:lnTo>
                    <a:pt x="44" y="22"/>
                  </a:lnTo>
                  <a:lnTo>
                    <a:pt x="39" y="24"/>
                  </a:lnTo>
                  <a:lnTo>
                    <a:pt x="32" y="26"/>
                  </a:lnTo>
                  <a:lnTo>
                    <a:pt x="30" y="27"/>
                  </a:lnTo>
                  <a:lnTo>
                    <a:pt x="19" y="23"/>
                  </a:lnTo>
                  <a:lnTo>
                    <a:pt x="11" y="18"/>
                  </a:lnTo>
                  <a:lnTo>
                    <a:pt x="5" y="11"/>
                  </a:lnTo>
                  <a:lnTo>
                    <a:pt x="2" y="7"/>
                  </a:lnTo>
                  <a:lnTo>
                    <a:pt x="0" y="6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4" y="13"/>
                  </a:lnTo>
                  <a:lnTo>
                    <a:pt x="18" y="15"/>
                  </a:lnTo>
                  <a:lnTo>
                    <a:pt x="22" y="18"/>
                  </a:lnTo>
                  <a:lnTo>
                    <a:pt x="26" y="19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2" y="21"/>
                  </a:lnTo>
                  <a:lnTo>
                    <a:pt x="36" y="19"/>
                  </a:lnTo>
                  <a:lnTo>
                    <a:pt x="41" y="17"/>
                  </a:lnTo>
                  <a:lnTo>
                    <a:pt x="45" y="14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3" y="4"/>
                  </a:lnTo>
                  <a:lnTo>
                    <a:pt x="55" y="2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189"/>
            <p:cNvSpPr/>
            <p:nvPr/>
          </p:nvSpPr>
          <p:spPr bwMode="auto">
            <a:xfrm>
              <a:off x="1721253" y="2012224"/>
              <a:ext cx="105418" cy="146005"/>
            </a:xfrm>
            <a:custGeom>
              <a:avLst/>
              <a:gdLst>
                <a:gd name="T0" fmla="*/ 0 w 13"/>
                <a:gd name="T1" fmla="*/ 0 h 18"/>
                <a:gd name="T2" fmla="*/ 4 w 13"/>
                <a:gd name="T3" fmla="*/ 0 h 18"/>
                <a:gd name="T4" fmla="*/ 4 w 13"/>
                <a:gd name="T5" fmla="*/ 9 h 18"/>
                <a:gd name="T6" fmla="*/ 4 w 13"/>
                <a:gd name="T7" fmla="*/ 9 h 18"/>
                <a:gd name="T8" fmla="*/ 4 w 13"/>
                <a:gd name="T9" fmla="*/ 10 h 18"/>
                <a:gd name="T10" fmla="*/ 4 w 13"/>
                <a:gd name="T11" fmla="*/ 12 h 18"/>
                <a:gd name="T12" fmla="*/ 4 w 13"/>
                <a:gd name="T13" fmla="*/ 13 h 18"/>
                <a:gd name="T14" fmla="*/ 4 w 13"/>
                <a:gd name="T15" fmla="*/ 14 h 18"/>
                <a:gd name="T16" fmla="*/ 7 w 13"/>
                <a:gd name="T17" fmla="*/ 15 h 18"/>
                <a:gd name="T18" fmla="*/ 7 w 13"/>
                <a:gd name="T19" fmla="*/ 15 h 18"/>
                <a:gd name="T20" fmla="*/ 8 w 13"/>
                <a:gd name="T21" fmla="*/ 14 h 18"/>
                <a:gd name="T22" fmla="*/ 10 w 13"/>
                <a:gd name="T23" fmla="*/ 14 h 18"/>
                <a:gd name="T24" fmla="*/ 11 w 13"/>
                <a:gd name="T25" fmla="*/ 12 h 18"/>
                <a:gd name="T26" fmla="*/ 11 w 13"/>
                <a:gd name="T27" fmla="*/ 10 h 18"/>
                <a:gd name="T28" fmla="*/ 11 w 13"/>
                <a:gd name="T29" fmla="*/ 10 h 18"/>
                <a:gd name="T30" fmla="*/ 11 w 13"/>
                <a:gd name="T31" fmla="*/ 10 h 18"/>
                <a:gd name="T32" fmla="*/ 13 w 13"/>
                <a:gd name="T33" fmla="*/ 9 h 18"/>
                <a:gd name="T34" fmla="*/ 13 w 13"/>
                <a:gd name="T35" fmla="*/ 10 h 18"/>
                <a:gd name="T36" fmla="*/ 13 w 13"/>
                <a:gd name="T37" fmla="*/ 10 h 18"/>
                <a:gd name="T38" fmla="*/ 13 w 13"/>
                <a:gd name="T39" fmla="*/ 13 h 18"/>
                <a:gd name="T40" fmla="*/ 13 w 13"/>
                <a:gd name="T41" fmla="*/ 14 h 18"/>
                <a:gd name="T42" fmla="*/ 12 w 13"/>
                <a:gd name="T43" fmla="*/ 15 h 18"/>
                <a:gd name="T44" fmla="*/ 10 w 13"/>
                <a:gd name="T45" fmla="*/ 18 h 18"/>
                <a:gd name="T46" fmla="*/ 7 w 13"/>
                <a:gd name="T47" fmla="*/ 18 h 18"/>
                <a:gd name="T48" fmla="*/ 7 w 13"/>
                <a:gd name="T49" fmla="*/ 18 h 18"/>
                <a:gd name="T50" fmla="*/ 6 w 13"/>
                <a:gd name="T51" fmla="*/ 18 h 18"/>
                <a:gd name="T52" fmla="*/ 3 w 13"/>
                <a:gd name="T53" fmla="*/ 18 h 18"/>
                <a:gd name="T54" fmla="*/ 2 w 13"/>
                <a:gd name="T55" fmla="*/ 15 h 18"/>
                <a:gd name="T56" fmla="*/ 0 w 13"/>
                <a:gd name="T57" fmla="*/ 14 h 18"/>
                <a:gd name="T58" fmla="*/ 0 w 13"/>
                <a:gd name="T59" fmla="*/ 12 h 18"/>
                <a:gd name="T60" fmla="*/ 0 w 13"/>
                <a:gd name="T61" fmla="*/ 10 h 18"/>
                <a:gd name="T62" fmla="*/ 0 w 13"/>
                <a:gd name="T63" fmla="*/ 9 h 18"/>
                <a:gd name="T64" fmla="*/ 0 w 13"/>
                <a:gd name="T6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4" y="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0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190"/>
            <p:cNvSpPr>
              <a:spLocks noEditPoints="1"/>
            </p:cNvSpPr>
            <p:nvPr/>
          </p:nvSpPr>
          <p:spPr bwMode="auto">
            <a:xfrm>
              <a:off x="1713147" y="1996002"/>
              <a:ext cx="129742" cy="170342"/>
            </a:xfrm>
            <a:custGeom>
              <a:avLst/>
              <a:gdLst>
                <a:gd name="T0" fmla="*/ 8 w 16"/>
                <a:gd name="T1" fmla="*/ 19 h 21"/>
                <a:gd name="T2" fmla="*/ 8 w 16"/>
                <a:gd name="T3" fmla="*/ 19 h 21"/>
                <a:gd name="T4" fmla="*/ 8 w 16"/>
                <a:gd name="T5" fmla="*/ 19 h 21"/>
                <a:gd name="T6" fmla="*/ 8 w 16"/>
                <a:gd name="T7" fmla="*/ 19 h 21"/>
                <a:gd name="T8" fmla="*/ 8 w 16"/>
                <a:gd name="T9" fmla="*/ 19 h 21"/>
                <a:gd name="T10" fmla="*/ 4 w 16"/>
                <a:gd name="T11" fmla="*/ 17 h 21"/>
                <a:gd name="T12" fmla="*/ 3 w 16"/>
                <a:gd name="T13" fmla="*/ 17 h 21"/>
                <a:gd name="T14" fmla="*/ 4 w 16"/>
                <a:gd name="T15" fmla="*/ 17 h 21"/>
                <a:gd name="T16" fmla="*/ 4 w 16"/>
                <a:gd name="T17" fmla="*/ 17 h 21"/>
                <a:gd name="T18" fmla="*/ 13 w 16"/>
                <a:gd name="T19" fmla="*/ 14 h 21"/>
                <a:gd name="T20" fmla="*/ 13 w 16"/>
                <a:gd name="T21" fmla="*/ 15 h 21"/>
                <a:gd name="T22" fmla="*/ 13 w 16"/>
                <a:gd name="T23" fmla="*/ 14 h 21"/>
                <a:gd name="T24" fmla="*/ 13 w 16"/>
                <a:gd name="T25" fmla="*/ 14 h 21"/>
                <a:gd name="T26" fmla="*/ 4 w 16"/>
                <a:gd name="T27" fmla="*/ 11 h 21"/>
                <a:gd name="T28" fmla="*/ 3 w 16"/>
                <a:gd name="T29" fmla="*/ 11 h 21"/>
                <a:gd name="T30" fmla="*/ 3 w 16"/>
                <a:gd name="T31" fmla="*/ 12 h 21"/>
                <a:gd name="T32" fmla="*/ 3 w 16"/>
                <a:gd name="T33" fmla="*/ 11 h 21"/>
                <a:gd name="T34" fmla="*/ 4 w 16"/>
                <a:gd name="T35" fmla="*/ 11 h 21"/>
                <a:gd name="T36" fmla="*/ 0 w 16"/>
                <a:gd name="T37" fmla="*/ 0 h 21"/>
                <a:gd name="T38" fmla="*/ 7 w 16"/>
                <a:gd name="T39" fmla="*/ 0 h 21"/>
                <a:gd name="T40" fmla="*/ 7 w 16"/>
                <a:gd name="T41" fmla="*/ 11 h 21"/>
                <a:gd name="T42" fmla="*/ 7 w 16"/>
                <a:gd name="T43" fmla="*/ 11 h 21"/>
                <a:gd name="T44" fmla="*/ 7 w 16"/>
                <a:gd name="T45" fmla="*/ 12 h 21"/>
                <a:gd name="T46" fmla="*/ 7 w 16"/>
                <a:gd name="T47" fmla="*/ 12 h 21"/>
                <a:gd name="T48" fmla="*/ 7 w 16"/>
                <a:gd name="T49" fmla="*/ 14 h 21"/>
                <a:gd name="T50" fmla="*/ 7 w 16"/>
                <a:gd name="T51" fmla="*/ 15 h 21"/>
                <a:gd name="T52" fmla="*/ 7 w 16"/>
                <a:gd name="T53" fmla="*/ 15 h 21"/>
                <a:gd name="T54" fmla="*/ 7 w 16"/>
                <a:gd name="T55" fmla="*/ 15 h 21"/>
                <a:gd name="T56" fmla="*/ 8 w 16"/>
                <a:gd name="T57" fmla="*/ 16 h 21"/>
                <a:gd name="T58" fmla="*/ 8 w 16"/>
                <a:gd name="T59" fmla="*/ 16 h 21"/>
                <a:gd name="T60" fmla="*/ 9 w 16"/>
                <a:gd name="T61" fmla="*/ 15 h 21"/>
                <a:gd name="T62" fmla="*/ 9 w 16"/>
                <a:gd name="T63" fmla="*/ 15 h 21"/>
                <a:gd name="T64" fmla="*/ 9 w 16"/>
                <a:gd name="T65" fmla="*/ 14 h 21"/>
                <a:gd name="T66" fmla="*/ 11 w 16"/>
                <a:gd name="T67" fmla="*/ 12 h 21"/>
                <a:gd name="T68" fmla="*/ 11 w 16"/>
                <a:gd name="T69" fmla="*/ 12 h 21"/>
                <a:gd name="T70" fmla="*/ 9 w 16"/>
                <a:gd name="T71" fmla="*/ 11 h 21"/>
                <a:gd name="T72" fmla="*/ 16 w 16"/>
                <a:gd name="T73" fmla="*/ 10 h 21"/>
                <a:gd name="T74" fmla="*/ 16 w 16"/>
                <a:gd name="T75" fmla="*/ 11 h 21"/>
                <a:gd name="T76" fmla="*/ 16 w 16"/>
                <a:gd name="T77" fmla="*/ 11 h 21"/>
                <a:gd name="T78" fmla="*/ 16 w 16"/>
                <a:gd name="T79" fmla="*/ 12 h 21"/>
                <a:gd name="T80" fmla="*/ 16 w 16"/>
                <a:gd name="T81" fmla="*/ 14 h 21"/>
                <a:gd name="T82" fmla="*/ 16 w 16"/>
                <a:gd name="T83" fmla="*/ 15 h 21"/>
                <a:gd name="T84" fmla="*/ 16 w 16"/>
                <a:gd name="T85" fmla="*/ 17 h 21"/>
                <a:gd name="T86" fmla="*/ 13 w 16"/>
                <a:gd name="T87" fmla="*/ 19 h 21"/>
                <a:gd name="T88" fmla="*/ 12 w 16"/>
                <a:gd name="T89" fmla="*/ 21 h 21"/>
                <a:gd name="T90" fmla="*/ 8 w 16"/>
                <a:gd name="T91" fmla="*/ 21 h 21"/>
                <a:gd name="T92" fmla="*/ 8 w 16"/>
                <a:gd name="T93" fmla="*/ 21 h 21"/>
                <a:gd name="T94" fmla="*/ 7 w 16"/>
                <a:gd name="T95" fmla="*/ 21 h 21"/>
                <a:gd name="T96" fmla="*/ 5 w 16"/>
                <a:gd name="T97" fmla="*/ 21 h 21"/>
                <a:gd name="T98" fmla="*/ 3 w 16"/>
                <a:gd name="T99" fmla="*/ 20 h 21"/>
                <a:gd name="T100" fmla="*/ 1 w 16"/>
                <a:gd name="T101" fmla="*/ 19 h 21"/>
                <a:gd name="T102" fmla="*/ 1 w 16"/>
                <a:gd name="T103" fmla="*/ 19 h 21"/>
                <a:gd name="T104" fmla="*/ 0 w 16"/>
                <a:gd name="T105" fmla="*/ 16 h 21"/>
                <a:gd name="T106" fmla="*/ 0 w 16"/>
                <a:gd name="T107" fmla="*/ 14 h 21"/>
                <a:gd name="T108" fmla="*/ 0 w 16"/>
                <a:gd name="T109" fmla="*/ 12 h 21"/>
                <a:gd name="T110" fmla="*/ 0 w 16"/>
                <a:gd name="T111" fmla="*/ 11 h 21"/>
                <a:gd name="T112" fmla="*/ 0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8" y="19"/>
                  </a:move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close/>
                  <a:moveTo>
                    <a:pt x="4" y="17"/>
                  </a:moveTo>
                  <a:lnTo>
                    <a:pt x="3" y="17"/>
                  </a:lnTo>
                  <a:lnTo>
                    <a:pt x="4" y="17"/>
                  </a:lnTo>
                  <a:lnTo>
                    <a:pt x="4" y="17"/>
                  </a:lnTo>
                  <a:close/>
                  <a:moveTo>
                    <a:pt x="13" y="14"/>
                  </a:move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close/>
                  <a:moveTo>
                    <a:pt x="4" y="11"/>
                  </a:moveTo>
                  <a:lnTo>
                    <a:pt x="3" y="11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9" y="11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3" y="19"/>
                  </a:lnTo>
                  <a:lnTo>
                    <a:pt x="12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191"/>
            <p:cNvSpPr>
              <a:spLocks noEditPoints="1"/>
            </p:cNvSpPr>
            <p:nvPr/>
          </p:nvSpPr>
          <p:spPr bwMode="auto">
            <a:xfrm>
              <a:off x="1437445" y="2052784"/>
              <a:ext cx="543298" cy="835475"/>
            </a:xfrm>
            <a:custGeom>
              <a:avLst/>
              <a:gdLst>
                <a:gd name="T0" fmla="*/ 37 w 67"/>
                <a:gd name="T1" fmla="*/ 4 h 103"/>
                <a:gd name="T2" fmla="*/ 28 w 67"/>
                <a:gd name="T3" fmla="*/ 7 h 103"/>
                <a:gd name="T4" fmla="*/ 18 w 67"/>
                <a:gd name="T5" fmla="*/ 14 h 103"/>
                <a:gd name="T6" fmla="*/ 11 w 67"/>
                <a:gd name="T7" fmla="*/ 26 h 103"/>
                <a:gd name="T8" fmla="*/ 4 w 67"/>
                <a:gd name="T9" fmla="*/ 44 h 103"/>
                <a:gd name="T10" fmla="*/ 4 w 67"/>
                <a:gd name="T11" fmla="*/ 52 h 103"/>
                <a:gd name="T12" fmla="*/ 3 w 67"/>
                <a:gd name="T13" fmla="*/ 59 h 103"/>
                <a:gd name="T14" fmla="*/ 4 w 67"/>
                <a:gd name="T15" fmla="*/ 75 h 103"/>
                <a:gd name="T16" fmla="*/ 9 w 67"/>
                <a:gd name="T17" fmla="*/ 88 h 103"/>
                <a:gd name="T18" fmla="*/ 14 w 67"/>
                <a:gd name="T19" fmla="*/ 97 h 103"/>
                <a:gd name="T20" fmla="*/ 22 w 67"/>
                <a:gd name="T21" fmla="*/ 101 h 103"/>
                <a:gd name="T22" fmla="*/ 24 w 67"/>
                <a:gd name="T23" fmla="*/ 101 h 103"/>
                <a:gd name="T24" fmla="*/ 30 w 67"/>
                <a:gd name="T25" fmla="*/ 98 h 103"/>
                <a:gd name="T26" fmla="*/ 38 w 67"/>
                <a:gd name="T27" fmla="*/ 93 h 103"/>
                <a:gd name="T28" fmla="*/ 46 w 67"/>
                <a:gd name="T29" fmla="*/ 82 h 103"/>
                <a:gd name="T30" fmla="*/ 56 w 67"/>
                <a:gd name="T31" fmla="*/ 65 h 103"/>
                <a:gd name="T32" fmla="*/ 63 w 67"/>
                <a:gd name="T33" fmla="*/ 46 h 103"/>
                <a:gd name="T34" fmla="*/ 64 w 67"/>
                <a:gd name="T35" fmla="*/ 41 h 103"/>
                <a:gd name="T36" fmla="*/ 64 w 67"/>
                <a:gd name="T37" fmla="*/ 37 h 103"/>
                <a:gd name="T38" fmla="*/ 62 w 67"/>
                <a:gd name="T39" fmla="*/ 22 h 103"/>
                <a:gd name="T40" fmla="*/ 55 w 67"/>
                <a:gd name="T41" fmla="*/ 12 h 103"/>
                <a:gd name="T42" fmla="*/ 46 w 67"/>
                <a:gd name="T43" fmla="*/ 5 h 103"/>
                <a:gd name="T44" fmla="*/ 37 w 67"/>
                <a:gd name="T45" fmla="*/ 4 h 103"/>
                <a:gd name="T46" fmla="*/ 37 w 67"/>
                <a:gd name="T47" fmla="*/ 4 h 103"/>
                <a:gd name="T48" fmla="*/ 37 w 67"/>
                <a:gd name="T49" fmla="*/ 0 h 103"/>
                <a:gd name="T50" fmla="*/ 38 w 67"/>
                <a:gd name="T51" fmla="*/ 0 h 103"/>
                <a:gd name="T52" fmla="*/ 47 w 67"/>
                <a:gd name="T53" fmla="*/ 3 h 103"/>
                <a:gd name="T54" fmla="*/ 58 w 67"/>
                <a:gd name="T55" fmla="*/ 10 h 103"/>
                <a:gd name="T56" fmla="*/ 64 w 67"/>
                <a:gd name="T57" fmla="*/ 21 h 103"/>
                <a:gd name="T58" fmla="*/ 67 w 67"/>
                <a:gd name="T59" fmla="*/ 37 h 103"/>
                <a:gd name="T60" fmla="*/ 67 w 67"/>
                <a:gd name="T61" fmla="*/ 42 h 103"/>
                <a:gd name="T62" fmla="*/ 67 w 67"/>
                <a:gd name="T63" fmla="*/ 46 h 103"/>
                <a:gd name="T64" fmla="*/ 60 w 67"/>
                <a:gd name="T65" fmla="*/ 67 h 103"/>
                <a:gd name="T66" fmla="*/ 48 w 67"/>
                <a:gd name="T67" fmla="*/ 85 h 103"/>
                <a:gd name="T68" fmla="*/ 41 w 67"/>
                <a:gd name="T69" fmla="*/ 94 h 103"/>
                <a:gd name="T70" fmla="*/ 31 w 67"/>
                <a:gd name="T71" fmla="*/ 101 h 103"/>
                <a:gd name="T72" fmla="*/ 24 w 67"/>
                <a:gd name="T73" fmla="*/ 103 h 103"/>
                <a:gd name="T74" fmla="*/ 21 w 67"/>
                <a:gd name="T75" fmla="*/ 103 h 103"/>
                <a:gd name="T76" fmla="*/ 13 w 67"/>
                <a:gd name="T77" fmla="*/ 98 h 103"/>
                <a:gd name="T78" fmla="*/ 7 w 67"/>
                <a:gd name="T79" fmla="*/ 89 h 103"/>
                <a:gd name="T80" fmla="*/ 1 w 67"/>
                <a:gd name="T81" fmla="*/ 75 h 103"/>
                <a:gd name="T82" fmla="*/ 0 w 67"/>
                <a:gd name="T83" fmla="*/ 59 h 103"/>
                <a:gd name="T84" fmla="*/ 0 w 67"/>
                <a:gd name="T85" fmla="*/ 51 h 103"/>
                <a:gd name="T86" fmla="*/ 1 w 67"/>
                <a:gd name="T87" fmla="*/ 43 h 103"/>
                <a:gd name="T88" fmla="*/ 7 w 67"/>
                <a:gd name="T89" fmla="*/ 25 h 103"/>
                <a:gd name="T90" fmla="*/ 16 w 67"/>
                <a:gd name="T91" fmla="*/ 12 h 103"/>
                <a:gd name="T92" fmla="*/ 26 w 67"/>
                <a:gd name="T93" fmla="*/ 4 h 103"/>
                <a:gd name="T94" fmla="*/ 37 w 67"/>
                <a:gd name="T9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" h="103">
                  <a:moveTo>
                    <a:pt x="37" y="4"/>
                  </a:moveTo>
                  <a:lnTo>
                    <a:pt x="28" y="7"/>
                  </a:lnTo>
                  <a:lnTo>
                    <a:pt x="18" y="14"/>
                  </a:lnTo>
                  <a:lnTo>
                    <a:pt x="11" y="26"/>
                  </a:lnTo>
                  <a:lnTo>
                    <a:pt x="4" y="44"/>
                  </a:lnTo>
                  <a:lnTo>
                    <a:pt x="4" y="52"/>
                  </a:lnTo>
                  <a:lnTo>
                    <a:pt x="3" y="59"/>
                  </a:lnTo>
                  <a:lnTo>
                    <a:pt x="4" y="75"/>
                  </a:lnTo>
                  <a:lnTo>
                    <a:pt x="9" y="88"/>
                  </a:lnTo>
                  <a:lnTo>
                    <a:pt x="14" y="97"/>
                  </a:lnTo>
                  <a:lnTo>
                    <a:pt x="22" y="101"/>
                  </a:lnTo>
                  <a:lnTo>
                    <a:pt x="24" y="101"/>
                  </a:lnTo>
                  <a:lnTo>
                    <a:pt x="30" y="98"/>
                  </a:lnTo>
                  <a:lnTo>
                    <a:pt x="38" y="93"/>
                  </a:lnTo>
                  <a:lnTo>
                    <a:pt x="46" y="82"/>
                  </a:lnTo>
                  <a:lnTo>
                    <a:pt x="56" y="65"/>
                  </a:lnTo>
                  <a:lnTo>
                    <a:pt x="63" y="46"/>
                  </a:lnTo>
                  <a:lnTo>
                    <a:pt x="64" y="41"/>
                  </a:lnTo>
                  <a:lnTo>
                    <a:pt x="64" y="37"/>
                  </a:lnTo>
                  <a:lnTo>
                    <a:pt x="62" y="22"/>
                  </a:lnTo>
                  <a:lnTo>
                    <a:pt x="55" y="12"/>
                  </a:lnTo>
                  <a:lnTo>
                    <a:pt x="46" y="5"/>
                  </a:lnTo>
                  <a:lnTo>
                    <a:pt x="37" y="4"/>
                  </a:lnTo>
                  <a:lnTo>
                    <a:pt x="37" y="4"/>
                  </a:lnTo>
                  <a:close/>
                  <a:moveTo>
                    <a:pt x="37" y="0"/>
                  </a:moveTo>
                  <a:lnTo>
                    <a:pt x="38" y="0"/>
                  </a:lnTo>
                  <a:lnTo>
                    <a:pt x="47" y="3"/>
                  </a:lnTo>
                  <a:lnTo>
                    <a:pt x="58" y="10"/>
                  </a:lnTo>
                  <a:lnTo>
                    <a:pt x="64" y="21"/>
                  </a:lnTo>
                  <a:lnTo>
                    <a:pt x="67" y="37"/>
                  </a:lnTo>
                  <a:lnTo>
                    <a:pt x="67" y="42"/>
                  </a:lnTo>
                  <a:lnTo>
                    <a:pt x="67" y="46"/>
                  </a:lnTo>
                  <a:lnTo>
                    <a:pt x="60" y="67"/>
                  </a:lnTo>
                  <a:lnTo>
                    <a:pt x="48" y="85"/>
                  </a:lnTo>
                  <a:lnTo>
                    <a:pt x="41" y="94"/>
                  </a:lnTo>
                  <a:lnTo>
                    <a:pt x="31" y="101"/>
                  </a:lnTo>
                  <a:lnTo>
                    <a:pt x="24" y="103"/>
                  </a:lnTo>
                  <a:lnTo>
                    <a:pt x="21" y="103"/>
                  </a:lnTo>
                  <a:lnTo>
                    <a:pt x="13" y="98"/>
                  </a:lnTo>
                  <a:lnTo>
                    <a:pt x="7" y="89"/>
                  </a:lnTo>
                  <a:lnTo>
                    <a:pt x="1" y="75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" y="43"/>
                  </a:lnTo>
                  <a:lnTo>
                    <a:pt x="7" y="25"/>
                  </a:lnTo>
                  <a:lnTo>
                    <a:pt x="16" y="12"/>
                  </a:lnTo>
                  <a:lnTo>
                    <a:pt x="26" y="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192"/>
            <p:cNvSpPr>
              <a:spLocks noEditPoints="1"/>
            </p:cNvSpPr>
            <p:nvPr/>
          </p:nvSpPr>
          <p:spPr bwMode="auto">
            <a:xfrm>
              <a:off x="1429333" y="2044670"/>
              <a:ext cx="567622" cy="859807"/>
            </a:xfrm>
            <a:custGeom>
              <a:avLst/>
              <a:gdLst>
                <a:gd name="T0" fmla="*/ 23 w 70"/>
                <a:gd name="T1" fmla="*/ 103 h 106"/>
                <a:gd name="T2" fmla="*/ 25 w 70"/>
                <a:gd name="T3" fmla="*/ 103 h 106"/>
                <a:gd name="T4" fmla="*/ 25 w 70"/>
                <a:gd name="T5" fmla="*/ 103 h 106"/>
                <a:gd name="T6" fmla="*/ 19 w 70"/>
                <a:gd name="T7" fmla="*/ 102 h 106"/>
                <a:gd name="T8" fmla="*/ 29 w 70"/>
                <a:gd name="T9" fmla="*/ 102 h 106"/>
                <a:gd name="T10" fmla="*/ 32 w 70"/>
                <a:gd name="T11" fmla="*/ 100 h 106"/>
                <a:gd name="T12" fmla="*/ 67 w 70"/>
                <a:gd name="T13" fmla="*/ 47 h 106"/>
                <a:gd name="T14" fmla="*/ 48 w 70"/>
                <a:gd name="T15" fmla="*/ 85 h 106"/>
                <a:gd name="T16" fmla="*/ 36 w 70"/>
                <a:gd name="T17" fmla="*/ 98 h 106"/>
                <a:gd name="T18" fmla="*/ 48 w 70"/>
                <a:gd name="T19" fmla="*/ 85 h 106"/>
                <a:gd name="T20" fmla="*/ 67 w 70"/>
                <a:gd name="T21" fmla="*/ 47 h 106"/>
                <a:gd name="T22" fmla="*/ 65 w 70"/>
                <a:gd name="T23" fmla="*/ 31 h 106"/>
                <a:gd name="T24" fmla="*/ 67 w 70"/>
                <a:gd name="T25" fmla="*/ 38 h 106"/>
                <a:gd name="T26" fmla="*/ 38 w 70"/>
                <a:gd name="T27" fmla="*/ 6 h 106"/>
                <a:gd name="T28" fmla="*/ 19 w 70"/>
                <a:gd name="T29" fmla="*/ 15 h 106"/>
                <a:gd name="T30" fmla="*/ 8 w 70"/>
                <a:gd name="T31" fmla="*/ 45 h 106"/>
                <a:gd name="T32" fmla="*/ 5 w 70"/>
                <a:gd name="T33" fmla="*/ 60 h 106"/>
                <a:gd name="T34" fmla="*/ 8 w 70"/>
                <a:gd name="T35" fmla="*/ 76 h 106"/>
                <a:gd name="T36" fmla="*/ 17 w 70"/>
                <a:gd name="T37" fmla="*/ 97 h 106"/>
                <a:gd name="T38" fmla="*/ 25 w 70"/>
                <a:gd name="T39" fmla="*/ 100 h 106"/>
                <a:gd name="T40" fmla="*/ 25 w 70"/>
                <a:gd name="T41" fmla="*/ 100 h 106"/>
                <a:gd name="T42" fmla="*/ 25 w 70"/>
                <a:gd name="T43" fmla="*/ 100 h 106"/>
                <a:gd name="T44" fmla="*/ 39 w 70"/>
                <a:gd name="T45" fmla="*/ 93 h 106"/>
                <a:gd name="T46" fmla="*/ 47 w 70"/>
                <a:gd name="T47" fmla="*/ 83 h 106"/>
                <a:gd name="T48" fmla="*/ 56 w 70"/>
                <a:gd name="T49" fmla="*/ 65 h 106"/>
                <a:gd name="T50" fmla="*/ 64 w 70"/>
                <a:gd name="T51" fmla="*/ 42 h 106"/>
                <a:gd name="T52" fmla="*/ 64 w 70"/>
                <a:gd name="T53" fmla="*/ 38 h 106"/>
                <a:gd name="T54" fmla="*/ 55 w 70"/>
                <a:gd name="T55" fmla="*/ 14 h 106"/>
                <a:gd name="T56" fmla="*/ 38 w 70"/>
                <a:gd name="T57" fmla="*/ 6 h 106"/>
                <a:gd name="T58" fmla="*/ 38 w 70"/>
                <a:gd name="T59" fmla="*/ 2 h 106"/>
                <a:gd name="T60" fmla="*/ 38 w 70"/>
                <a:gd name="T61" fmla="*/ 2 h 106"/>
                <a:gd name="T62" fmla="*/ 38 w 70"/>
                <a:gd name="T63" fmla="*/ 0 h 106"/>
                <a:gd name="T64" fmla="*/ 49 w 70"/>
                <a:gd name="T65" fmla="*/ 2 h 106"/>
                <a:gd name="T66" fmla="*/ 67 w 70"/>
                <a:gd name="T67" fmla="*/ 22 h 106"/>
                <a:gd name="T68" fmla="*/ 70 w 70"/>
                <a:gd name="T69" fmla="*/ 38 h 106"/>
                <a:gd name="T70" fmla="*/ 69 w 70"/>
                <a:gd name="T71" fmla="*/ 48 h 106"/>
                <a:gd name="T72" fmla="*/ 51 w 70"/>
                <a:gd name="T73" fmla="*/ 87 h 106"/>
                <a:gd name="T74" fmla="*/ 34 w 70"/>
                <a:gd name="T75" fmla="*/ 103 h 106"/>
                <a:gd name="T76" fmla="*/ 22 w 70"/>
                <a:gd name="T77" fmla="*/ 106 h 106"/>
                <a:gd name="T78" fmla="*/ 22 w 70"/>
                <a:gd name="T79" fmla="*/ 106 h 106"/>
                <a:gd name="T80" fmla="*/ 5 w 70"/>
                <a:gd name="T81" fmla="*/ 90 h 106"/>
                <a:gd name="T82" fmla="*/ 0 w 70"/>
                <a:gd name="T83" fmla="*/ 60 h 106"/>
                <a:gd name="T84" fmla="*/ 1 w 70"/>
                <a:gd name="T85" fmla="*/ 44 h 106"/>
                <a:gd name="T86" fmla="*/ 15 w 70"/>
                <a:gd name="T87" fmla="*/ 11 h 106"/>
                <a:gd name="T88" fmla="*/ 38 w 70"/>
                <a:gd name="T8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" h="106">
                  <a:moveTo>
                    <a:pt x="19" y="102"/>
                  </a:moveTo>
                  <a:lnTo>
                    <a:pt x="23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03"/>
                  </a:lnTo>
                  <a:lnTo>
                    <a:pt x="19" y="102"/>
                  </a:lnTo>
                  <a:close/>
                  <a:moveTo>
                    <a:pt x="32" y="100"/>
                  </a:moveTo>
                  <a:lnTo>
                    <a:pt x="29" y="102"/>
                  </a:lnTo>
                  <a:lnTo>
                    <a:pt x="32" y="100"/>
                  </a:lnTo>
                  <a:lnTo>
                    <a:pt x="32" y="100"/>
                  </a:lnTo>
                  <a:close/>
                  <a:moveTo>
                    <a:pt x="67" y="47"/>
                  </a:moveTo>
                  <a:lnTo>
                    <a:pt x="67" y="47"/>
                  </a:lnTo>
                  <a:lnTo>
                    <a:pt x="59" y="66"/>
                  </a:lnTo>
                  <a:lnTo>
                    <a:pt x="48" y="85"/>
                  </a:lnTo>
                  <a:lnTo>
                    <a:pt x="40" y="94"/>
                  </a:lnTo>
                  <a:lnTo>
                    <a:pt x="36" y="98"/>
                  </a:lnTo>
                  <a:lnTo>
                    <a:pt x="40" y="94"/>
                  </a:lnTo>
                  <a:lnTo>
                    <a:pt x="48" y="85"/>
                  </a:lnTo>
                  <a:lnTo>
                    <a:pt x="59" y="66"/>
                  </a:lnTo>
                  <a:lnTo>
                    <a:pt x="67" y="47"/>
                  </a:lnTo>
                  <a:lnTo>
                    <a:pt x="67" y="47"/>
                  </a:lnTo>
                  <a:close/>
                  <a:moveTo>
                    <a:pt x="65" y="31"/>
                  </a:moveTo>
                  <a:lnTo>
                    <a:pt x="67" y="38"/>
                  </a:lnTo>
                  <a:lnTo>
                    <a:pt x="67" y="38"/>
                  </a:lnTo>
                  <a:lnTo>
                    <a:pt x="65" y="31"/>
                  </a:lnTo>
                  <a:close/>
                  <a:moveTo>
                    <a:pt x="38" y="6"/>
                  </a:moveTo>
                  <a:lnTo>
                    <a:pt x="29" y="9"/>
                  </a:lnTo>
                  <a:lnTo>
                    <a:pt x="19" y="15"/>
                  </a:lnTo>
                  <a:lnTo>
                    <a:pt x="13" y="28"/>
                  </a:lnTo>
                  <a:lnTo>
                    <a:pt x="8" y="45"/>
                  </a:lnTo>
                  <a:lnTo>
                    <a:pt x="6" y="53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8" y="76"/>
                  </a:lnTo>
                  <a:lnTo>
                    <a:pt x="12" y="87"/>
                  </a:lnTo>
                  <a:lnTo>
                    <a:pt x="17" y="97"/>
                  </a:lnTo>
                  <a:lnTo>
                    <a:pt x="23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31" y="98"/>
                  </a:lnTo>
                  <a:lnTo>
                    <a:pt x="39" y="93"/>
                  </a:lnTo>
                  <a:lnTo>
                    <a:pt x="46" y="83"/>
                  </a:lnTo>
                  <a:lnTo>
                    <a:pt x="47" y="83"/>
                  </a:lnTo>
                  <a:lnTo>
                    <a:pt x="46" y="83"/>
                  </a:lnTo>
                  <a:lnTo>
                    <a:pt x="56" y="65"/>
                  </a:lnTo>
                  <a:lnTo>
                    <a:pt x="63" y="47"/>
                  </a:lnTo>
                  <a:lnTo>
                    <a:pt x="64" y="42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1" y="25"/>
                  </a:lnTo>
                  <a:lnTo>
                    <a:pt x="55" y="14"/>
                  </a:lnTo>
                  <a:lnTo>
                    <a:pt x="47" y="9"/>
                  </a:lnTo>
                  <a:lnTo>
                    <a:pt x="38" y="6"/>
                  </a:lnTo>
                  <a:lnTo>
                    <a:pt x="38" y="6"/>
                  </a:lnTo>
                  <a:close/>
                  <a:moveTo>
                    <a:pt x="38" y="2"/>
                  </a:moveTo>
                  <a:lnTo>
                    <a:pt x="38" y="4"/>
                  </a:lnTo>
                  <a:lnTo>
                    <a:pt x="38" y="2"/>
                  </a:lnTo>
                  <a:lnTo>
                    <a:pt x="38" y="2"/>
                  </a:lnTo>
                  <a:close/>
                  <a:moveTo>
                    <a:pt x="38" y="0"/>
                  </a:moveTo>
                  <a:lnTo>
                    <a:pt x="39" y="0"/>
                  </a:lnTo>
                  <a:lnTo>
                    <a:pt x="49" y="2"/>
                  </a:lnTo>
                  <a:lnTo>
                    <a:pt x="60" y="10"/>
                  </a:lnTo>
                  <a:lnTo>
                    <a:pt x="67" y="22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9" y="43"/>
                  </a:lnTo>
                  <a:lnTo>
                    <a:pt x="69" y="48"/>
                  </a:lnTo>
                  <a:lnTo>
                    <a:pt x="63" y="68"/>
                  </a:lnTo>
                  <a:lnTo>
                    <a:pt x="51" y="87"/>
                  </a:lnTo>
                  <a:lnTo>
                    <a:pt x="43" y="97"/>
                  </a:lnTo>
                  <a:lnTo>
                    <a:pt x="34" y="103"/>
                  </a:lnTo>
                  <a:lnTo>
                    <a:pt x="25" y="106"/>
                  </a:lnTo>
                  <a:lnTo>
                    <a:pt x="22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13" y="100"/>
                  </a:lnTo>
                  <a:lnTo>
                    <a:pt x="5" y="90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1" y="44"/>
                  </a:lnTo>
                  <a:lnTo>
                    <a:pt x="6" y="26"/>
                  </a:lnTo>
                  <a:lnTo>
                    <a:pt x="15" y="11"/>
                  </a:lnTo>
                  <a:lnTo>
                    <a:pt x="26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193"/>
            <p:cNvSpPr/>
            <p:nvPr/>
          </p:nvSpPr>
          <p:spPr bwMode="auto">
            <a:xfrm>
              <a:off x="1615840" y="2060893"/>
              <a:ext cx="105418" cy="97337"/>
            </a:xfrm>
            <a:custGeom>
              <a:avLst/>
              <a:gdLst>
                <a:gd name="T0" fmla="*/ 11 w 13"/>
                <a:gd name="T1" fmla="*/ 0 h 12"/>
                <a:gd name="T2" fmla="*/ 13 w 13"/>
                <a:gd name="T3" fmla="*/ 2 h 12"/>
                <a:gd name="T4" fmla="*/ 12 w 13"/>
                <a:gd name="T5" fmla="*/ 3 h 12"/>
                <a:gd name="T6" fmla="*/ 12 w 13"/>
                <a:gd name="T7" fmla="*/ 4 h 12"/>
                <a:gd name="T8" fmla="*/ 11 w 13"/>
                <a:gd name="T9" fmla="*/ 6 h 12"/>
                <a:gd name="T10" fmla="*/ 9 w 13"/>
                <a:gd name="T11" fmla="*/ 7 h 12"/>
                <a:gd name="T12" fmla="*/ 7 w 13"/>
                <a:gd name="T13" fmla="*/ 9 h 12"/>
                <a:gd name="T14" fmla="*/ 6 w 13"/>
                <a:gd name="T15" fmla="*/ 11 h 12"/>
                <a:gd name="T16" fmla="*/ 3 w 13"/>
                <a:gd name="T17" fmla="*/ 12 h 12"/>
                <a:gd name="T18" fmla="*/ 3 w 13"/>
                <a:gd name="T19" fmla="*/ 12 h 12"/>
                <a:gd name="T20" fmla="*/ 2 w 13"/>
                <a:gd name="T21" fmla="*/ 12 h 12"/>
                <a:gd name="T22" fmla="*/ 0 w 13"/>
                <a:gd name="T23" fmla="*/ 11 h 12"/>
                <a:gd name="T24" fmla="*/ 0 w 13"/>
                <a:gd name="T25" fmla="*/ 9 h 12"/>
                <a:gd name="T26" fmla="*/ 0 w 13"/>
                <a:gd name="T27" fmla="*/ 7 h 12"/>
                <a:gd name="T28" fmla="*/ 0 w 13"/>
                <a:gd name="T29" fmla="*/ 6 h 12"/>
                <a:gd name="T30" fmla="*/ 2 w 13"/>
                <a:gd name="T31" fmla="*/ 4 h 12"/>
                <a:gd name="T32" fmla="*/ 4 w 13"/>
                <a:gd name="T33" fmla="*/ 6 h 12"/>
                <a:gd name="T34" fmla="*/ 4 w 13"/>
                <a:gd name="T35" fmla="*/ 6 h 12"/>
                <a:gd name="T36" fmla="*/ 3 w 13"/>
                <a:gd name="T37" fmla="*/ 7 h 12"/>
                <a:gd name="T38" fmla="*/ 3 w 13"/>
                <a:gd name="T39" fmla="*/ 9 h 12"/>
                <a:gd name="T40" fmla="*/ 4 w 13"/>
                <a:gd name="T41" fmla="*/ 8 h 12"/>
                <a:gd name="T42" fmla="*/ 6 w 13"/>
                <a:gd name="T43" fmla="*/ 7 h 12"/>
                <a:gd name="T44" fmla="*/ 7 w 13"/>
                <a:gd name="T45" fmla="*/ 6 h 12"/>
                <a:gd name="T46" fmla="*/ 8 w 13"/>
                <a:gd name="T47" fmla="*/ 3 h 12"/>
                <a:gd name="T48" fmla="*/ 9 w 13"/>
                <a:gd name="T49" fmla="*/ 2 h 12"/>
                <a:gd name="T50" fmla="*/ 11 w 13"/>
                <a:gd name="T51" fmla="*/ 0 h 12"/>
                <a:gd name="T52" fmla="*/ 11 w 13"/>
                <a:gd name="T5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2">
                  <a:moveTo>
                    <a:pt x="11" y="0"/>
                  </a:moveTo>
                  <a:lnTo>
                    <a:pt x="13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9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194"/>
            <p:cNvSpPr>
              <a:spLocks noEditPoints="1"/>
            </p:cNvSpPr>
            <p:nvPr/>
          </p:nvSpPr>
          <p:spPr bwMode="auto">
            <a:xfrm>
              <a:off x="1599622" y="2052784"/>
              <a:ext cx="137854" cy="113559"/>
            </a:xfrm>
            <a:custGeom>
              <a:avLst/>
              <a:gdLst>
                <a:gd name="T0" fmla="*/ 4 w 17"/>
                <a:gd name="T1" fmla="*/ 12 h 14"/>
                <a:gd name="T2" fmla="*/ 2 w 17"/>
                <a:gd name="T3" fmla="*/ 12 h 14"/>
                <a:gd name="T4" fmla="*/ 4 w 17"/>
                <a:gd name="T5" fmla="*/ 12 h 14"/>
                <a:gd name="T6" fmla="*/ 4 w 17"/>
                <a:gd name="T7" fmla="*/ 12 h 14"/>
                <a:gd name="T8" fmla="*/ 4 w 17"/>
                <a:gd name="T9" fmla="*/ 8 h 14"/>
                <a:gd name="T10" fmla="*/ 4 w 17"/>
                <a:gd name="T11" fmla="*/ 8 h 14"/>
                <a:gd name="T12" fmla="*/ 4 w 17"/>
                <a:gd name="T13" fmla="*/ 9 h 14"/>
                <a:gd name="T14" fmla="*/ 4 w 17"/>
                <a:gd name="T15" fmla="*/ 8 h 14"/>
                <a:gd name="T16" fmla="*/ 4 w 17"/>
                <a:gd name="T17" fmla="*/ 8 h 14"/>
                <a:gd name="T18" fmla="*/ 13 w 17"/>
                <a:gd name="T19" fmla="*/ 0 h 14"/>
                <a:gd name="T20" fmla="*/ 13 w 17"/>
                <a:gd name="T21" fmla="*/ 0 h 14"/>
                <a:gd name="T22" fmla="*/ 17 w 17"/>
                <a:gd name="T23" fmla="*/ 3 h 14"/>
                <a:gd name="T24" fmla="*/ 17 w 17"/>
                <a:gd name="T25" fmla="*/ 4 h 14"/>
                <a:gd name="T26" fmla="*/ 15 w 17"/>
                <a:gd name="T27" fmla="*/ 4 h 14"/>
                <a:gd name="T28" fmla="*/ 15 w 17"/>
                <a:gd name="T29" fmla="*/ 5 h 14"/>
                <a:gd name="T30" fmla="*/ 14 w 17"/>
                <a:gd name="T31" fmla="*/ 7 h 14"/>
                <a:gd name="T32" fmla="*/ 13 w 17"/>
                <a:gd name="T33" fmla="*/ 9 h 14"/>
                <a:gd name="T34" fmla="*/ 10 w 17"/>
                <a:gd name="T35" fmla="*/ 10 h 14"/>
                <a:gd name="T36" fmla="*/ 9 w 17"/>
                <a:gd name="T37" fmla="*/ 13 h 14"/>
                <a:gd name="T38" fmla="*/ 8 w 17"/>
                <a:gd name="T39" fmla="*/ 14 h 14"/>
                <a:gd name="T40" fmla="*/ 5 w 17"/>
                <a:gd name="T41" fmla="*/ 14 h 14"/>
                <a:gd name="T42" fmla="*/ 5 w 17"/>
                <a:gd name="T43" fmla="*/ 14 h 14"/>
                <a:gd name="T44" fmla="*/ 2 w 17"/>
                <a:gd name="T45" fmla="*/ 14 h 14"/>
                <a:gd name="T46" fmla="*/ 1 w 17"/>
                <a:gd name="T47" fmla="*/ 13 h 14"/>
                <a:gd name="T48" fmla="*/ 1 w 17"/>
                <a:gd name="T49" fmla="*/ 13 h 14"/>
                <a:gd name="T50" fmla="*/ 0 w 17"/>
                <a:gd name="T51" fmla="*/ 12 h 14"/>
                <a:gd name="T52" fmla="*/ 0 w 17"/>
                <a:gd name="T53" fmla="*/ 10 h 14"/>
                <a:gd name="T54" fmla="*/ 1 w 17"/>
                <a:gd name="T55" fmla="*/ 8 h 14"/>
                <a:gd name="T56" fmla="*/ 1 w 17"/>
                <a:gd name="T57" fmla="*/ 7 h 14"/>
                <a:gd name="T58" fmla="*/ 1 w 17"/>
                <a:gd name="T59" fmla="*/ 5 h 14"/>
                <a:gd name="T60" fmla="*/ 2 w 17"/>
                <a:gd name="T61" fmla="*/ 3 h 14"/>
                <a:gd name="T62" fmla="*/ 4 w 17"/>
                <a:gd name="T63" fmla="*/ 4 h 14"/>
                <a:gd name="T64" fmla="*/ 6 w 17"/>
                <a:gd name="T65" fmla="*/ 5 h 14"/>
                <a:gd name="T66" fmla="*/ 6 w 17"/>
                <a:gd name="T67" fmla="*/ 5 h 14"/>
                <a:gd name="T68" fmla="*/ 6 w 17"/>
                <a:gd name="T69" fmla="*/ 5 h 14"/>
                <a:gd name="T70" fmla="*/ 6 w 17"/>
                <a:gd name="T71" fmla="*/ 5 h 14"/>
                <a:gd name="T72" fmla="*/ 8 w 17"/>
                <a:gd name="T73" fmla="*/ 5 h 14"/>
                <a:gd name="T74" fmla="*/ 8 w 17"/>
                <a:gd name="T75" fmla="*/ 5 h 14"/>
                <a:gd name="T76" fmla="*/ 8 w 17"/>
                <a:gd name="T77" fmla="*/ 5 h 14"/>
                <a:gd name="T78" fmla="*/ 9 w 17"/>
                <a:gd name="T79" fmla="*/ 3 h 14"/>
                <a:gd name="T80" fmla="*/ 10 w 17"/>
                <a:gd name="T81" fmla="*/ 1 h 14"/>
                <a:gd name="T82" fmla="*/ 11 w 17"/>
                <a:gd name="T83" fmla="*/ 0 h 14"/>
                <a:gd name="T84" fmla="*/ 11 w 17"/>
                <a:gd name="T85" fmla="*/ 0 h 14"/>
                <a:gd name="T86" fmla="*/ 11 w 17"/>
                <a:gd name="T87" fmla="*/ 0 h 14"/>
                <a:gd name="T88" fmla="*/ 13 w 17"/>
                <a:gd name="T8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14">
                  <a:moveTo>
                    <a:pt x="4" y="12"/>
                  </a:move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4" y="7"/>
                  </a:lnTo>
                  <a:lnTo>
                    <a:pt x="13" y="9"/>
                  </a:lnTo>
                  <a:lnTo>
                    <a:pt x="10" y="10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195"/>
            <p:cNvSpPr/>
            <p:nvPr/>
          </p:nvSpPr>
          <p:spPr bwMode="auto">
            <a:xfrm>
              <a:off x="1583405" y="2109561"/>
              <a:ext cx="170289" cy="632688"/>
            </a:xfrm>
            <a:custGeom>
              <a:avLst/>
              <a:gdLst>
                <a:gd name="T0" fmla="*/ 17 w 21"/>
                <a:gd name="T1" fmla="*/ 0 h 78"/>
                <a:gd name="T2" fmla="*/ 21 w 21"/>
                <a:gd name="T3" fmla="*/ 0 h 78"/>
                <a:gd name="T4" fmla="*/ 21 w 21"/>
                <a:gd name="T5" fmla="*/ 53 h 78"/>
                <a:gd name="T6" fmla="*/ 7 w 21"/>
                <a:gd name="T7" fmla="*/ 78 h 78"/>
                <a:gd name="T8" fmla="*/ 0 w 21"/>
                <a:gd name="T9" fmla="*/ 57 h 78"/>
                <a:gd name="T10" fmla="*/ 10 w 21"/>
                <a:gd name="T11" fmla="*/ 1 h 78"/>
                <a:gd name="T12" fmla="*/ 12 w 21"/>
                <a:gd name="T13" fmla="*/ 2 h 78"/>
                <a:gd name="T14" fmla="*/ 3 w 21"/>
                <a:gd name="T15" fmla="*/ 56 h 78"/>
                <a:gd name="T16" fmla="*/ 8 w 21"/>
                <a:gd name="T17" fmla="*/ 70 h 78"/>
                <a:gd name="T18" fmla="*/ 17 w 21"/>
                <a:gd name="T19" fmla="*/ 52 h 78"/>
                <a:gd name="T20" fmla="*/ 17 w 2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78">
                  <a:moveTo>
                    <a:pt x="17" y="0"/>
                  </a:moveTo>
                  <a:lnTo>
                    <a:pt x="21" y="0"/>
                  </a:lnTo>
                  <a:lnTo>
                    <a:pt x="21" y="53"/>
                  </a:lnTo>
                  <a:lnTo>
                    <a:pt x="7" y="78"/>
                  </a:lnTo>
                  <a:lnTo>
                    <a:pt x="0" y="57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3" y="56"/>
                  </a:lnTo>
                  <a:lnTo>
                    <a:pt x="8" y="70"/>
                  </a:lnTo>
                  <a:lnTo>
                    <a:pt x="17" y="5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4196"/>
            <p:cNvSpPr>
              <a:spLocks noEditPoints="1"/>
            </p:cNvSpPr>
            <p:nvPr/>
          </p:nvSpPr>
          <p:spPr bwMode="auto">
            <a:xfrm>
              <a:off x="1567187" y="2093338"/>
              <a:ext cx="202725" cy="673247"/>
            </a:xfrm>
            <a:custGeom>
              <a:avLst/>
              <a:gdLst>
                <a:gd name="T0" fmla="*/ 4 w 25"/>
                <a:gd name="T1" fmla="*/ 59 h 83"/>
                <a:gd name="T2" fmla="*/ 4 w 25"/>
                <a:gd name="T3" fmla="*/ 59 h 83"/>
                <a:gd name="T4" fmla="*/ 9 w 25"/>
                <a:gd name="T5" fmla="*/ 76 h 83"/>
                <a:gd name="T6" fmla="*/ 13 w 25"/>
                <a:gd name="T7" fmla="*/ 68 h 83"/>
                <a:gd name="T8" fmla="*/ 9 w 25"/>
                <a:gd name="T9" fmla="*/ 76 h 83"/>
                <a:gd name="T10" fmla="*/ 4 w 25"/>
                <a:gd name="T11" fmla="*/ 59 h 83"/>
                <a:gd name="T12" fmla="*/ 18 w 25"/>
                <a:gd name="T13" fmla="*/ 0 h 83"/>
                <a:gd name="T14" fmla="*/ 25 w 25"/>
                <a:gd name="T15" fmla="*/ 0 h 83"/>
                <a:gd name="T16" fmla="*/ 25 w 25"/>
                <a:gd name="T17" fmla="*/ 55 h 83"/>
                <a:gd name="T18" fmla="*/ 9 w 25"/>
                <a:gd name="T19" fmla="*/ 83 h 83"/>
                <a:gd name="T20" fmla="*/ 1 w 25"/>
                <a:gd name="T21" fmla="*/ 59 h 83"/>
                <a:gd name="T22" fmla="*/ 0 w 25"/>
                <a:gd name="T23" fmla="*/ 59 h 83"/>
                <a:gd name="T24" fmla="*/ 10 w 25"/>
                <a:gd name="T25" fmla="*/ 2 h 83"/>
                <a:gd name="T26" fmla="*/ 12 w 25"/>
                <a:gd name="T27" fmla="*/ 2 h 83"/>
                <a:gd name="T28" fmla="*/ 15 w 25"/>
                <a:gd name="T29" fmla="*/ 3 h 83"/>
                <a:gd name="T30" fmla="*/ 6 w 25"/>
                <a:gd name="T31" fmla="*/ 58 h 83"/>
                <a:gd name="T32" fmla="*/ 10 w 25"/>
                <a:gd name="T33" fmla="*/ 68 h 83"/>
                <a:gd name="T34" fmla="*/ 18 w 25"/>
                <a:gd name="T35" fmla="*/ 54 h 83"/>
                <a:gd name="T36" fmla="*/ 18 w 25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3">
                  <a:moveTo>
                    <a:pt x="4" y="59"/>
                  </a:moveTo>
                  <a:lnTo>
                    <a:pt x="4" y="59"/>
                  </a:lnTo>
                  <a:lnTo>
                    <a:pt x="9" y="76"/>
                  </a:lnTo>
                  <a:lnTo>
                    <a:pt x="13" y="68"/>
                  </a:lnTo>
                  <a:lnTo>
                    <a:pt x="9" y="76"/>
                  </a:lnTo>
                  <a:lnTo>
                    <a:pt x="4" y="59"/>
                  </a:lnTo>
                  <a:close/>
                  <a:moveTo>
                    <a:pt x="18" y="0"/>
                  </a:moveTo>
                  <a:lnTo>
                    <a:pt x="25" y="0"/>
                  </a:lnTo>
                  <a:lnTo>
                    <a:pt x="25" y="55"/>
                  </a:lnTo>
                  <a:lnTo>
                    <a:pt x="9" y="83"/>
                  </a:lnTo>
                  <a:lnTo>
                    <a:pt x="1" y="59"/>
                  </a:lnTo>
                  <a:lnTo>
                    <a:pt x="0" y="59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5" y="3"/>
                  </a:lnTo>
                  <a:lnTo>
                    <a:pt x="6" y="58"/>
                  </a:lnTo>
                  <a:lnTo>
                    <a:pt x="10" y="68"/>
                  </a:lnTo>
                  <a:lnTo>
                    <a:pt x="18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4197"/>
            <p:cNvSpPr/>
            <p:nvPr/>
          </p:nvSpPr>
          <p:spPr bwMode="auto">
            <a:xfrm>
              <a:off x="1883431" y="2125784"/>
              <a:ext cx="413556" cy="681356"/>
            </a:xfrm>
            <a:custGeom>
              <a:avLst/>
              <a:gdLst>
                <a:gd name="T0" fmla="*/ 1 w 51"/>
                <a:gd name="T1" fmla="*/ 0 h 84"/>
                <a:gd name="T2" fmla="*/ 4 w 51"/>
                <a:gd name="T3" fmla="*/ 1 h 84"/>
                <a:gd name="T4" fmla="*/ 11 w 51"/>
                <a:gd name="T5" fmla="*/ 5 h 84"/>
                <a:gd name="T6" fmla="*/ 21 w 51"/>
                <a:gd name="T7" fmla="*/ 12 h 84"/>
                <a:gd name="T8" fmla="*/ 31 w 51"/>
                <a:gd name="T9" fmla="*/ 18 h 84"/>
                <a:gd name="T10" fmla="*/ 41 w 51"/>
                <a:gd name="T11" fmla="*/ 25 h 84"/>
                <a:gd name="T12" fmla="*/ 48 w 51"/>
                <a:gd name="T13" fmla="*/ 30 h 84"/>
                <a:gd name="T14" fmla="*/ 50 w 51"/>
                <a:gd name="T15" fmla="*/ 33 h 84"/>
                <a:gd name="T16" fmla="*/ 51 w 51"/>
                <a:gd name="T17" fmla="*/ 34 h 84"/>
                <a:gd name="T18" fmla="*/ 51 w 51"/>
                <a:gd name="T19" fmla="*/ 35 h 84"/>
                <a:gd name="T20" fmla="*/ 51 w 51"/>
                <a:gd name="T21" fmla="*/ 35 h 84"/>
                <a:gd name="T22" fmla="*/ 51 w 51"/>
                <a:gd name="T23" fmla="*/ 35 h 84"/>
                <a:gd name="T24" fmla="*/ 48 w 51"/>
                <a:gd name="T25" fmla="*/ 38 h 84"/>
                <a:gd name="T26" fmla="*/ 46 w 51"/>
                <a:gd name="T27" fmla="*/ 41 h 84"/>
                <a:gd name="T28" fmla="*/ 42 w 51"/>
                <a:gd name="T29" fmla="*/ 45 h 84"/>
                <a:gd name="T30" fmla="*/ 37 w 51"/>
                <a:gd name="T31" fmla="*/ 49 h 84"/>
                <a:gd name="T32" fmla="*/ 26 w 51"/>
                <a:gd name="T33" fmla="*/ 58 h 84"/>
                <a:gd name="T34" fmla="*/ 16 w 51"/>
                <a:gd name="T35" fmla="*/ 66 h 84"/>
                <a:gd name="T36" fmla="*/ 13 w 51"/>
                <a:gd name="T37" fmla="*/ 68 h 84"/>
                <a:gd name="T38" fmla="*/ 11 w 51"/>
                <a:gd name="T39" fmla="*/ 70 h 84"/>
                <a:gd name="T40" fmla="*/ 9 w 51"/>
                <a:gd name="T41" fmla="*/ 71 h 84"/>
                <a:gd name="T42" fmla="*/ 8 w 51"/>
                <a:gd name="T43" fmla="*/ 72 h 84"/>
                <a:gd name="T44" fmla="*/ 9 w 51"/>
                <a:gd name="T45" fmla="*/ 75 h 84"/>
                <a:gd name="T46" fmla="*/ 9 w 51"/>
                <a:gd name="T47" fmla="*/ 77 h 84"/>
                <a:gd name="T48" fmla="*/ 9 w 51"/>
                <a:gd name="T49" fmla="*/ 80 h 84"/>
                <a:gd name="T50" fmla="*/ 11 w 51"/>
                <a:gd name="T51" fmla="*/ 83 h 84"/>
                <a:gd name="T52" fmla="*/ 11 w 51"/>
                <a:gd name="T53" fmla="*/ 83 h 84"/>
                <a:gd name="T54" fmla="*/ 8 w 51"/>
                <a:gd name="T55" fmla="*/ 84 h 84"/>
                <a:gd name="T56" fmla="*/ 7 w 51"/>
                <a:gd name="T57" fmla="*/ 83 h 84"/>
                <a:gd name="T58" fmla="*/ 7 w 51"/>
                <a:gd name="T59" fmla="*/ 80 h 84"/>
                <a:gd name="T60" fmla="*/ 7 w 51"/>
                <a:gd name="T61" fmla="*/ 77 h 84"/>
                <a:gd name="T62" fmla="*/ 5 w 51"/>
                <a:gd name="T63" fmla="*/ 75 h 84"/>
                <a:gd name="T64" fmla="*/ 5 w 51"/>
                <a:gd name="T65" fmla="*/ 72 h 84"/>
                <a:gd name="T66" fmla="*/ 5 w 51"/>
                <a:gd name="T67" fmla="*/ 70 h 84"/>
                <a:gd name="T68" fmla="*/ 7 w 51"/>
                <a:gd name="T69" fmla="*/ 70 h 84"/>
                <a:gd name="T70" fmla="*/ 9 w 51"/>
                <a:gd name="T71" fmla="*/ 67 h 84"/>
                <a:gd name="T72" fmla="*/ 14 w 51"/>
                <a:gd name="T73" fmla="*/ 63 h 84"/>
                <a:gd name="T74" fmla="*/ 18 w 51"/>
                <a:gd name="T75" fmla="*/ 59 h 84"/>
                <a:gd name="T76" fmla="*/ 30 w 51"/>
                <a:gd name="T77" fmla="*/ 50 h 84"/>
                <a:gd name="T78" fmla="*/ 41 w 51"/>
                <a:gd name="T79" fmla="*/ 42 h 84"/>
                <a:gd name="T80" fmla="*/ 43 w 51"/>
                <a:gd name="T81" fmla="*/ 39 h 84"/>
                <a:gd name="T82" fmla="*/ 46 w 51"/>
                <a:gd name="T83" fmla="*/ 37 h 84"/>
                <a:gd name="T84" fmla="*/ 47 w 51"/>
                <a:gd name="T85" fmla="*/ 35 h 84"/>
                <a:gd name="T86" fmla="*/ 47 w 51"/>
                <a:gd name="T87" fmla="*/ 34 h 84"/>
                <a:gd name="T88" fmla="*/ 47 w 51"/>
                <a:gd name="T89" fmla="*/ 34 h 84"/>
                <a:gd name="T90" fmla="*/ 47 w 51"/>
                <a:gd name="T91" fmla="*/ 34 h 84"/>
                <a:gd name="T92" fmla="*/ 47 w 51"/>
                <a:gd name="T93" fmla="*/ 34 h 84"/>
                <a:gd name="T94" fmla="*/ 46 w 51"/>
                <a:gd name="T95" fmla="*/ 33 h 84"/>
                <a:gd name="T96" fmla="*/ 43 w 51"/>
                <a:gd name="T97" fmla="*/ 30 h 84"/>
                <a:gd name="T98" fmla="*/ 41 w 51"/>
                <a:gd name="T99" fmla="*/ 28 h 84"/>
                <a:gd name="T100" fmla="*/ 35 w 51"/>
                <a:gd name="T101" fmla="*/ 25 h 84"/>
                <a:gd name="T102" fmla="*/ 30 w 51"/>
                <a:gd name="T103" fmla="*/ 21 h 84"/>
                <a:gd name="T104" fmla="*/ 24 w 51"/>
                <a:gd name="T105" fmla="*/ 17 h 84"/>
                <a:gd name="T106" fmla="*/ 14 w 51"/>
                <a:gd name="T107" fmla="*/ 12 h 84"/>
                <a:gd name="T108" fmla="*/ 7 w 51"/>
                <a:gd name="T109" fmla="*/ 7 h 84"/>
                <a:gd name="T110" fmla="*/ 1 w 51"/>
                <a:gd name="T111" fmla="*/ 4 h 84"/>
                <a:gd name="T112" fmla="*/ 0 w 51"/>
                <a:gd name="T113" fmla="*/ 3 h 84"/>
                <a:gd name="T114" fmla="*/ 1 w 51"/>
                <a:gd name="T1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" h="84">
                  <a:moveTo>
                    <a:pt x="1" y="0"/>
                  </a:moveTo>
                  <a:lnTo>
                    <a:pt x="4" y="1"/>
                  </a:lnTo>
                  <a:lnTo>
                    <a:pt x="11" y="5"/>
                  </a:lnTo>
                  <a:lnTo>
                    <a:pt x="21" y="12"/>
                  </a:lnTo>
                  <a:lnTo>
                    <a:pt x="31" y="18"/>
                  </a:lnTo>
                  <a:lnTo>
                    <a:pt x="41" y="25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1" y="34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48" y="38"/>
                  </a:lnTo>
                  <a:lnTo>
                    <a:pt x="46" y="41"/>
                  </a:lnTo>
                  <a:lnTo>
                    <a:pt x="42" y="45"/>
                  </a:lnTo>
                  <a:lnTo>
                    <a:pt x="37" y="49"/>
                  </a:lnTo>
                  <a:lnTo>
                    <a:pt x="26" y="58"/>
                  </a:lnTo>
                  <a:lnTo>
                    <a:pt x="16" y="66"/>
                  </a:lnTo>
                  <a:lnTo>
                    <a:pt x="13" y="68"/>
                  </a:lnTo>
                  <a:lnTo>
                    <a:pt x="11" y="70"/>
                  </a:lnTo>
                  <a:lnTo>
                    <a:pt x="9" y="71"/>
                  </a:lnTo>
                  <a:lnTo>
                    <a:pt x="8" y="72"/>
                  </a:lnTo>
                  <a:lnTo>
                    <a:pt x="9" y="75"/>
                  </a:lnTo>
                  <a:lnTo>
                    <a:pt x="9" y="77"/>
                  </a:lnTo>
                  <a:lnTo>
                    <a:pt x="9" y="80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7" y="80"/>
                  </a:lnTo>
                  <a:lnTo>
                    <a:pt x="7" y="77"/>
                  </a:lnTo>
                  <a:lnTo>
                    <a:pt x="5" y="75"/>
                  </a:lnTo>
                  <a:lnTo>
                    <a:pt x="5" y="72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9" y="67"/>
                  </a:lnTo>
                  <a:lnTo>
                    <a:pt x="14" y="63"/>
                  </a:lnTo>
                  <a:lnTo>
                    <a:pt x="18" y="59"/>
                  </a:lnTo>
                  <a:lnTo>
                    <a:pt x="30" y="50"/>
                  </a:lnTo>
                  <a:lnTo>
                    <a:pt x="41" y="42"/>
                  </a:lnTo>
                  <a:lnTo>
                    <a:pt x="43" y="39"/>
                  </a:lnTo>
                  <a:lnTo>
                    <a:pt x="46" y="37"/>
                  </a:lnTo>
                  <a:lnTo>
                    <a:pt x="47" y="35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3"/>
                  </a:lnTo>
                  <a:lnTo>
                    <a:pt x="43" y="30"/>
                  </a:lnTo>
                  <a:lnTo>
                    <a:pt x="41" y="28"/>
                  </a:lnTo>
                  <a:lnTo>
                    <a:pt x="35" y="25"/>
                  </a:lnTo>
                  <a:lnTo>
                    <a:pt x="30" y="21"/>
                  </a:lnTo>
                  <a:lnTo>
                    <a:pt x="24" y="17"/>
                  </a:lnTo>
                  <a:lnTo>
                    <a:pt x="14" y="12"/>
                  </a:lnTo>
                  <a:lnTo>
                    <a:pt x="7" y="7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4198"/>
            <p:cNvSpPr>
              <a:spLocks noEditPoints="1"/>
            </p:cNvSpPr>
            <p:nvPr/>
          </p:nvSpPr>
          <p:spPr bwMode="auto">
            <a:xfrm>
              <a:off x="1859107" y="2109561"/>
              <a:ext cx="445991" cy="705693"/>
            </a:xfrm>
            <a:custGeom>
              <a:avLst/>
              <a:gdLst>
                <a:gd name="T0" fmla="*/ 11 w 55"/>
                <a:gd name="T1" fmla="*/ 81 h 87"/>
                <a:gd name="T2" fmla="*/ 11 w 55"/>
                <a:gd name="T3" fmla="*/ 78 h 87"/>
                <a:gd name="T4" fmla="*/ 12 w 55"/>
                <a:gd name="T5" fmla="*/ 72 h 87"/>
                <a:gd name="T6" fmla="*/ 11 w 55"/>
                <a:gd name="T7" fmla="*/ 72 h 87"/>
                <a:gd name="T8" fmla="*/ 29 w 55"/>
                <a:gd name="T9" fmla="*/ 57 h 87"/>
                <a:gd name="T10" fmla="*/ 19 w 55"/>
                <a:gd name="T11" fmla="*/ 65 h 87"/>
                <a:gd name="T12" fmla="*/ 29 w 55"/>
                <a:gd name="T13" fmla="*/ 57 h 87"/>
                <a:gd name="T14" fmla="*/ 36 w 55"/>
                <a:gd name="T15" fmla="*/ 52 h 87"/>
                <a:gd name="T16" fmla="*/ 45 w 55"/>
                <a:gd name="T17" fmla="*/ 45 h 87"/>
                <a:gd name="T18" fmla="*/ 51 w 55"/>
                <a:gd name="T19" fmla="*/ 39 h 87"/>
                <a:gd name="T20" fmla="*/ 51 w 55"/>
                <a:gd name="T21" fmla="*/ 39 h 87"/>
                <a:gd name="T22" fmla="*/ 42 w 55"/>
                <a:gd name="T23" fmla="*/ 27 h 87"/>
                <a:gd name="T24" fmla="*/ 42 w 55"/>
                <a:gd name="T25" fmla="*/ 27 h 87"/>
                <a:gd name="T26" fmla="*/ 31 w 55"/>
                <a:gd name="T27" fmla="*/ 19 h 87"/>
                <a:gd name="T28" fmla="*/ 32 w 55"/>
                <a:gd name="T29" fmla="*/ 20 h 87"/>
                <a:gd name="T30" fmla="*/ 19 w 55"/>
                <a:gd name="T31" fmla="*/ 13 h 87"/>
                <a:gd name="T32" fmla="*/ 21 w 55"/>
                <a:gd name="T33" fmla="*/ 14 h 87"/>
                <a:gd name="T34" fmla="*/ 4 w 55"/>
                <a:gd name="T35" fmla="*/ 3 h 87"/>
                <a:gd name="T36" fmla="*/ 10 w 55"/>
                <a:gd name="T37" fmla="*/ 7 h 87"/>
                <a:gd name="T38" fmla="*/ 11 w 55"/>
                <a:gd name="T39" fmla="*/ 7 h 87"/>
                <a:gd name="T40" fmla="*/ 3 w 55"/>
                <a:gd name="T41" fmla="*/ 0 h 87"/>
                <a:gd name="T42" fmla="*/ 6 w 55"/>
                <a:gd name="T43" fmla="*/ 1 h 87"/>
                <a:gd name="T44" fmla="*/ 8 w 55"/>
                <a:gd name="T45" fmla="*/ 2 h 87"/>
                <a:gd name="T46" fmla="*/ 15 w 55"/>
                <a:gd name="T47" fmla="*/ 6 h 87"/>
                <a:gd name="T48" fmla="*/ 25 w 55"/>
                <a:gd name="T49" fmla="*/ 13 h 87"/>
                <a:gd name="T50" fmla="*/ 45 w 55"/>
                <a:gd name="T51" fmla="*/ 26 h 87"/>
                <a:gd name="T52" fmla="*/ 54 w 55"/>
                <a:gd name="T53" fmla="*/ 34 h 87"/>
                <a:gd name="T54" fmla="*/ 55 w 55"/>
                <a:gd name="T55" fmla="*/ 35 h 87"/>
                <a:gd name="T56" fmla="*/ 55 w 55"/>
                <a:gd name="T57" fmla="*/ 37 h 87"/>
                <a:gd name="T58" fmla="*/ 55 w 55"/>
                <a:gd name="T59" fmla="*/ 37 h 87"/>
                <a:gd name="T60" fmla="*/ 53 w 55"/>
                <a:gd name="T61" fmla="*/ 41 h 87"/>
                <a:gd name="T62" fmla="*/ 46 w 55"/>
                <a:gd name="T63" fmla="*/ 48 h 87"/>
                <a:gd name="T64" fmla="*/ 29 w 55"/>
                <a:gd name="T65" fmla="*/ 61 h 87"/>
                <a:gd name="T66" fmla="*/ 16 w 55"/>
                <a:gd name="T67" fmla="*/ 72 h 87"/>
                <a:gd name="T68" fmla="*/ 14 w 55"/>
                <a:gd name="T69" fmla="*/ 74 h 87"/>
                <a:gd name="T70" fmla="*/ 14 w 55"/>
                <a:gd name="T71" fmla="*/ 79 h 87"/>
                <a:gd name="T72" fmla="*/ 15 w 55"/>
                <a:gd name="T73" fmla="*/ 83 h 87"/>
                <a:gd name="T74" fmla="*/ 8 w 55"/>
                <a:gd name="T75" fmla="*/ 87 h 87"/>
                <a:gd name="T76" fmla="*/ 8 w 55"/>
                <a:gd name="T77" fmla="*/ 86 h 87"/>
                <a:gd name="T78" fmla="*/ 8 w 55"/>
                <a:gd name="T79" fmla="*/ 81 h 87"/>
                <a:gd name="T80" fmla="*/ 7 w 55"/>
                <a:gd name="T81" fmla="*/ 74 h 87"/>
                <a:gd name="T82" fmla="*/ 7 w 55"/>
                <a:gd name="T83" fmla="*/ 73 h 87"/>
                <a:gd name="T84" fmla="*/ 8 w 55"/>
                <a:gd name="T85" fmla="*/ 70 h 87"/>
                <a:gd name="T86" fmla="*/ 12 w 55"/>
                <a:gd name="T87" fmla="*/ 68 h 87"/>
                <a:gd name="T88" fmla="*/ 21 w 55"/>
                <a:gd name="T89" fmla="*/ 60 h 87"/>
                <a:gd name="T90" fmla="*/ 44 w 55"/>
                <a:gd name="T91" fmla="*/ 43 h 87"/>
                <a:gd name="T92" fmla="*/ 48 w 55"/>
                <a:gd name="T93" fmla="*/ 37 h 87"/>
                <a:gd name="T94" fmla="*/ 48 w 55"/>
                <a:gd name="T95" fmla="*/ 36 h 87"/>
                <a:gd name="T96" fmla="*/ 42 w 55"/>
                <a:gd name="T97" fmla="*/ 31 h 87"/>
                <a:gd name="T98" fmla="*/ 32 w 55"/>
                <a:gd name="T99" fmla="*/ 24 h 87"/>
                <a:gd name="T100" fmla="*/ 17 w 55"/>
                <a:gd name="T101" fmla="*/ 15 h 87"/>
                <a:gd name="T102" fmla="*/ 4 w 55"/>
                <a:gd name="T103" fmla="*/ 7 h 87"/>
                <a:gd name="T104" fmla="*/ 0 w 55"/>
                <a:gd name="T105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" h="87">
                  <a:moveTo>
                    <a:pt x="11" y="78"/>
                  </a:moveTo>
                  <a:lnTo>
                    <a:pt x="11" y="81"/>
                  </a:lnTo>
                  <a:lnTo>
                    <a:pt x="11" y="81"/>
                  </a:lnTo>
                  <a:lnTo>
                    <a:pt x="11" y="78"/>
                  </a:lnTo>
                  <a:close/>
                  <a:moveTo>
                    <a:pt x="14" y="70"/>
                  </a:moveTo>
                  <a:lnTo>
                    <a:pt x="12" y="72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4" y="70"/>
                  </a:lnTo>
                  <a:close/>
                  <a:moveTo>
                    <a:pt x="29" y="57"/>
                  </a:moveTo>
                  <a:lnTo>
                    <a:pt x="23" y="62"/>
                  </a:lnTo>
                  <a:lnTo>
                    <a:pt x="19" y="65"/>
                  </a:lnTo>
                  <a:lnTo>
                    <a:pt x="28" y="58"/>
                  </a:lnTo>
                  <a:lnTo>
                    <a:pt x="29" y="57"/>
                  </a:lnTo>
                  <a:close/>
                  <a:moveTo>
                    <a:pt x="45" y="45"/>
                  </a:moveTo>
                  <a:lnTo>
                    <a:pt x="36" y="52"/>
                  </a:lnTo>
                  <a:lnTo>
                    <a:pt x="38" y="49"/>
                  </a:lnTo>
                  <a:lnTo>
                    <a:pt x="45" y="45"/>
                  </a:lnTo>
                  <a:close/>
                  <a:moveTo>
                    <a:pt x="51" y="37"/>
                  </a:moveTo>
                  <a:lnTo>
                    <a:pt x="51" y="39"/>
                  </a:lnTo>
                  <a:lnTo>
                    <a:pt x="50" y="40"/>
                  </a:lnTo>
                  <a:lnTo>
                    <a:pt x="51" y="39"/>
                  </a:lnTo>
                  <a:lnTo>
                    <a:pt x="51" y="37"/>
                  </a:lnTo>
                  <a:close/>
                  <a:moveTo>
                    <a:pt x="42" y="27"/>
                  </a:moveTo>
                  <a:lnTo>
                    <a:pt x="44" y="28"/>
                  </a:lnTo>
                  <a:lnTo>
                    <a:pt x="42" y="27"/>
                  </a:lnTo>
                  <a:lnTo>
                    <a:pt x="42" y="27"/>
                  </a:lnTo>
                  <a:close/>
                  <a:moveTo>
                    <a:pt x="31" y="19"/>
                  </a:moveTo>
                  <a:lnTo>
                    <a:pt x="33" y="20"/>
                  </a:lnTo>
                  <a:lnTo>
                    <a:pt x="32" y="20"/>
                  </a:lnTo>
                  <a:lnTo>
                    <a:pt x="31" y="19"/>
                  </a:lnTo>
                  <a:close/>
                  <a:moveTo>
                    <a:pt x="19" y="13"/>
                  </a:moveTo>
                  <a:lnTo>
                    <a:pt x="24" y="15"/>
                  </a:lnTo>
                  <a:lnTo>
                    <a:pt x="21" y="14"/>
                  </a:lnTo>
                  <a:lnTo>
                    <a:pt x="19" y="13"/>
                  </a:lnTo>
                  <a:close/>
                  <a:moveTo>
                    <a:pt x="4" y="3"/>
                  </a:moveTo>
                  <a:lnTo>
                    <a:pt x="4" y="3"/>
                  </a:lnTo>
                  <a:lnTo>
                    <a:pt x="10" y="7"/>
                  </a:lnTo>
                  <a:lnTo>
                    <a:pt x="15" y="10"/>
                  </a:lnTo>
                  <a:lnTo>
                    <a:pt x="11" y="7"/>
                  </a:lnTo>
                  <a:lnTo>
                    <a:pt x="4" y="3"/>
                  </a:lnTo>
                  <a:close/>
                  <a:moveTo>
                    <a:pt x="3" y="0"/>
                  </a:moveTo>
                  <a:lnTo>
                    <a:pt x="4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9"/>
                  </a:lnTo>
                  <a:lnTo>
                    <a:pt x="25" y="13"/>
                  </a:lnTo>
                  <a:lnTo>
                    <a:pt x="36" y="19"/>
                  </a:lnTo>
                  <a:lnTo>
                    <a:pt x="45" y="26"/>
                  </a:lnTo>
                  <a:lnTo>
                    <a:pt x="53" y="31"/>
                  </a:lnTo>
                  <a:lnTo>
                    <a:pt x="54" y="34"/>
                  </a:lnTo>
                  <a:lnTo>
                    <a:pt x="55" y="35"/>
                  </a:lnTo>
                  <a:lnTo>
                    <a:pt x="55" y="35"/>
                  </a:lnTo>
                  <a:lnTo>
                    <a:pt x="55" y="36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4" y="40"/>
                  </a:lnTo>
                  <a:lnTo>
                    <a:pt x="53" y="41"/>
                  </a:lnTo>
                  <a:lnTo>
                    <a:pt x="50" y="44"/>
                  </a:lnTo>
                  <a:lnTo>
                    <a:pt x="46" y="48"/>
                  </a:lnTo>
                  <a:lnTo>
                    <a:pt x="41" y="52"/>
                  </a:lnTo>
                  <a:lnTo>
                    <a:pt x="29" y="61"/>
                  </a:lnTo>
                  <a:lnTo>
                    <a:pt x="19" y="69"/>
                  </a:lnTo>
                  <a:lnTo>
                    <a:pt x="16" y="72"/>
                  </a:lnTo>
                  <a:lnTo>
                    <a:pt x="15" y="73"/>
                  </a:lnTo>
                  <a:lnTo>
                    <a:pt x="14" y="74"/>
                  </a:lnTo>
                  <a:lnTo>
                    <a:pt x="14" y="77"/>
                  </a:lnTo>
                  <a:lnTo>
                    <a:pt x="14" y="79"/>
                  </a:lnTo>
                  <a:lnTo>
                    <a:pt x="15" y="82"/>
                  </a:lnTo>
                  <a:lnTo>
                    <a:pt x="15" y="83"/>
                  </a:lnTo>
                  <a:lnTo>
                    <a:pt x="17" y="86"/>
                  </a:lnTo>
                  <a:lnTo>
                    <a:pt x="8" y="87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1"/>
                  </a:lnTo>
                  <a:lnTo>
                    <a:pt x="7" y="77"/>
                  </a:lnTo>
                  <a:lnTo>
                    <a:pt x="7" y="74"/>
                  </a:lnTo>
                  <a:lnTo>
                    <a:pt x="8" y="74"/>
                  </a:lnTo>
                  <a:lnTo>
                    <a:pt x="7" y="73"/>
                  </a:lnTo>
                  <a:lnTo>
                    <a:pt x="7" y="72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2" y="68"/>
                  </a:lnTo>
                  <a:lnTo>
                    <a:pt x="16" y="64"/>
                  </a:lnTo>
                  <a:lnTo>
                    <a:pt x="21" y="60"/>
                  </a:lnTo>
                  <a:lnTo>
                    <a:pt x="33" y="51"/>
                  </a:lnTo>
                  <a:lnTo>
                    <a:pt x="44" y="43"/>
                  </a:lnTo>
                  <a:lnTo>
                    <a:pt x="45" y="40"/>
                  </a:lnTo>
                  <a:lnTo>
                    <a:pt x="48" y="37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6" y="34"/>
                  </a:lnTo>
                  <a:lnTo>
                    <a:pt x="42" y="31"/>
                  </a:lnTo>
                  <a:lnTo>
                    <a:pt x="37" y="28"/>
                  </a:lnTo>
                  <a:lnTo>
                    <a:pt x="32" y="24"/>
                  </a:lnTo>
                  <a:lnTo>
                    <a:pt x="27" y="20"/>
                  </a:lnTo>
                  <a:lnTo>
                    <a:pt x="17" y="15"/>
                  </a:lnTo>
                  <a:lnTo>
                    <a:pt x="10" y="10"/>
                  </a:lnTo>
                  <a:lnTo>
                    <a:pt x="4" y="7"/>
                  </a:lnTo>
                  <a:lnTo>
                    <a:pt x="2" y="6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4199"/>
            <p:cNvSpPr/>
            <p:nvPr/>
          </p:nvSpPr>
          <p:spPr bwMode="auto">
            <a:xfrm>
              <a:off x="1923978" y="2701695"/>
              <a:ext cx="72982" cy="73005"/>
            </a:xfrm>
            <a:custGeom>
              <a:avLst/>
              <a:gdLst>
                <a:gd name="T0" fmla="*/ 3 w 9"/>
                <a:gd name="T1" fmla="*/ 0 h 9"/>
                <a:gd name="T2" fmla="*/ 9 w 9"/>
                <a:gd name="T3" fmla="*/ 8 h 9"/>
                <a:gd name="T4" fmla="*/ 7 w 9"/>
                <a:gd name="T5" fmla="*/ 9 h 9"/>
                <a:gd name="T6" fmla="*/ 0 w 9"/>
                <a:gd name="T7" fmla="*/ 1 h 9"/>
                <a:gd name="T8" fmla="*/ 3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3" y="0"/>
                  </a:moveTo>
                  <a:lnTo>
                    <a:pt x="9" y="8"/>
                  </a:lnTo>
                  <a:lnTo>
                    <a:pt x="7" y="9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4200"/>
            <p:cNvSpPr/>
            <p:nvPr/>
          </p:nvSpPr>
          <p:spPr bwMode="auto">
            <a:xfrm>
              <a:off x="1915866" y="2677358"/>
              <a:ext cx="105418" cy="121673"/>
            </a:xfrm>
            <a:custGeom>
              <a:avLst/>
              <a:gdLst>
                <a:gd name="T0" fmla="*/ 4 w 13"/>
                <a:gd name="T1" fmla="*/ 0 h 15"/>
                <a:gd name="T2" fmla="*/ 13 w 13"/>
                <a:gd name="T3" fmla="*/ 11 h 15"/>
                <a:gd name="T4" fmla="*/ 8 w 13"/>
                <a:gd name="T5" fmla="*/ 15 h 15"/>
                <a:gd name="T6" fmla="*/ 0 w 13"/>
                <a:gd name="T7" fmla="*/ 5 h 15"/>
                <a:gd name="T8" fmla="*/ 0 w 13"/>
                <a:gd name="T9" fmla="*/ 4 h 15"/>
                <a:gd name="T10" fmla="*/ 4 w 13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4" y="0"/>
                  </a:moveTo>
                  <a:lnTo>
                    <a:pt x="13" y="11"/>
                  </a:lnTo>
                  <a:lnTo>
                    <a:pt x="8" y="15"/>
                  </a:lnTo>
                  <a:lnTo>
                    <a:pt x="0" y="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4201"/>
            <p:cNvSpPr/>
            <p:nvPr/>
          </p:nvSpPr>
          <p:spPr bwMode="auto">
            <a:xfrm>
              <a:off x="1948302" y="2677358"/>
              <a:ext cx="81089" cy="40559"/>
            </a:xfrm>
            <a:custGeom>
              <a:avLst/>
              <a:gdLst>
                <a:gd name="T0" fmla="*/ 1 w 10"/>
                <a:gd name="T1" fmla="*/ 0 h 5"/>
                <a:gd name="T2" fmla="*/ 10 w 10"/>
                <a:gd name="T3" fmla="*/ 2 h 5"/>
                <a:gd name="T4" fmla="*/ 9 w 10"/>
                <a:gd name="T5" fmla="*/ 5 h 5"/>
                <a:gd name="T6" fmla="*/ 0 w 10"/>
                <a:gd name="T7" fmla="*/ 3 h 5"/>
                <a:gd name="T8" fmla="*/ 1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" y="0"/>
                  </a:moveTo>
                  <a:lnTo>
                    <a:pt x="10" y="2"/>
                  </a:lnTo>
                  <a:lnTo>
                    <a:pt x="9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4202"/>
            <p:cNvSpPr>
              <a:spLocks noEditPoints="1"/>
            </p:cNvSpPr>
            <p:nvPr/>
          </p:nvSpPr>
          <p:spPr bwMode="auto">
            <a:xfrm>
              <a:off x="1940196" y="2661135"/>
              <a:ext cx="113524" cy="73005"/>
            </a:xfrm>
            <a:custGeom>
              <a:avLst/>
              <a:gdLst>
                <a:gd name="T0" fmla="*/ 4 w 14"/>
                <a:gd name="T1" fmla="*/ 4 h 9"/>
                <a:gd name="T2" fmla="*/ 4 w 14"/>
                <a:gd name="T3" fmla="*/ 4 h 9"/>
                <a:gd name="T4" fmla="*/ 10 w 14"/>
                <a:gd name="T5" fmla="*/ 5 h 9"/>
                <a:gd name="T6" fmla="*/ 4 w 14"/>
                <a:gd name="T7" fmla="*/ 4 h 9"/>
                <a:gd name="T8" fmla="*/ 1 w 14"/>
                <a:gd name="T9" fmla="*/ 0 h 9"/>
                <a:gd name="T10" fmla="*/ 14 w 14"/>
                <a:gd name="T11" fmla="*/ 4 h 9"/>
                <a:gd name="T12" fmla="*/ 11 w 14"/>
                <a:gd name="T13" fmla="*/ 9 h 9"/>
                <a:gd name="T14" fmla="*/ 1 w 14"/>
                <a:gd name="T15" fmla="*/ 6 h 9"/>
                <a:gd name="T16" fmla="*/ 0 w 14"/>
                <a:gd name="T17" fmla="*/ 6 h 9"/>
                <a:gd name="T18" fmla="*/ 1 w 14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4" y="4"/>
                  </a:moveTo>
                  <a:lnTo>
                    <a:pt x="4" y="4"/>
                  </a:lnTo>
                  <a:lnTo>
                    <a:pt x="10" y="5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4" y="4"/>
                  </a:lnTo>
                  <a:lnTo>
                    <a:pt x="11" y="9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4203"/>
            <p:cNvSpPr/>
            <p:nvPr/>
          </p:nvSpPr>
          <p:spPr bwMode="auto">
            <a:xfrm>
              <a:off x="1169849" y="1744551"/>
              <a:ext cx="381120" cy="616465"/>
            </a:xfrm>
            <a:custGeom>
              <a:avLst/>
              <a:gdLst>
                <a:gd name="T0" fmla="*/ 7 w 47"/>
                <a:gd name="T1" fmla="*/ 0 h 76"/>
                <a:gd name="T2" fmla="*/ 9 w 47"/>
                <a:gd name="T3" fmla="*/ 3 h 76"/>
                <a:gd name="T4" fmla="*/ 4 w 47"/>
                <a:gd name="T5" fmla="*/ 9 h 76"/>
                <a:gd name="T6" fmla="*/ 6 w 47"/>
                <a:gd name="T7" fmla="*/ 16 h 76"/>
                <a:gd name="T8" fmla="*/ 7 w 47"/>
                <a:gd name="T9" fmla="*/ 25 h 76"/>
                <a:gd name="T10" fmla="*/ 9 w 47"/>
                <a:gd name="T11" fmla="*/ 38 h 76"/>
                <a:gd name="T12" fmla="*/ 13 w 47"/>
                <a:gd name="T13" fmla="*/ 52 h 76"/>
                <a:gd name="T14" fmla="*/ 17 w 47"/>
                <a:gd name="T15" fmla="*/ 64 h 76"/>
                <a:gd name="T16" fmla="*/ 20 w 47"/>
                <a:gd name="T17" fmla="*/ 72 h 76"/>
                <a:gd name="T18" fmla="*/ 21 w 47"/>
                <a:gd name="T19" fmla="*/ 73 h 76"/>
                <a:gd name="T20" fmla="*/ 23 w 47"/>
                <a:gd name="T21" fmla="*/ 73 h 76"/>
                <a:gd name="T22" fmla="*/ 25 w 47"/>
                <a:gd name="T23" fmla="*/ 73 h 76"/>
                <a:gd name="T24" fmla="*/ 28 w 47"/>
                <a:gd name="T25" fmla="*/ 72 h 76"/>
                <a:gd name="T26" fmla="*/ 30 w 47"/>
                <a:gd name="T27" fmla="*/ 69 h 76"/>
                <a:gd name="T28" fmla="*/ 33 w 47"/>
                <a:gd name="T29" fmla="*/ 67 h 76"/>
                <a:gd name="T30" fmla="*/ 36 w 47"/>
                <a:gd name="T31" fmla="*/ 64 h 76"/>
                <a:gd name="T32" fmla="*/ 38 w 47"/>
                <a:gd name="T33" fmla="*/ 62 h 76"/>
                <a:gd name="T34" fmla="*/ 41 w 47"/>
                <a:gd name="T35" fmla="*/ 59 h 76"/>
                <a:gd name="T36" fmla="*/ 44 w 47"/>
                <a:gd name="T37" fmla="*/ 56 h 76"/>
                <a:gd name="T38" fmla="*/ 44 w 47"/>
                <a:gd name="T39" fmla="*/ 55 h 76"/>
                <a:gd name="T40" fmla="*/ 45 w 47"/>
                <a:gd name="T41" fmla="*/ 55 h 76"/>
                <a:gd name="T42" fmla="*/ 45 w 47"/>
                <a:gd name="T43" fmla="*/ 55 h 76"/>
                <a:gd name="T44" fmla="*/ 47 w 47"/>
                <a:gd name="T45" fmla="*/ 56 h 76"/>
                <a:gd name="T46" fmla="*/ 46 w 47"/>
                <a:gd name="T47" fmla="*/ 58 h 76"/>
                <a:gd name="T48" fmla="*/ 45 w 47"/>
                <a:gd name="T49" fmla="*/ 59 h 76"/>
                <a:gd name="T50" fmla="*/ 44 w 47"/>
                <a:gd name="T51" fmla="*/ 62 h 76"/>
                <a:gd name="T52" fmla="*/ 41 w 47"/>
                <a:gd name="T53" fmla="*/ 64 h 76"/>
                <a:gd name="T54" fmla="*/ 38 w 47"/>
                <a:gd name="T55" fmla="*/ 67 h 76"/>
                <a:gd name="T56" fmla="*/ 34 w 47"/>
                <a:gd name="T57" fmla="*/ 71 h 76"/>
                <a:gd name="T58" fmla="*/ 30 w 47"/>
                <a:gd name="T59" fmla="*/ 73 h 76"/>
                <a:gd name="T60" fmla="*/ 27 w 47"/>
                <a:gd name="T61" fmla="*/ 76 h 76"/>
                <a:gd name="T62" fmla="*/ 23 w 47"/>
                <a:gd name="T63" fmla="*/ 76 h 76"/>
                <a:gd name="T64" fmla="*/ 23 w 47"/>
                <a:gd name="T65" fmla="*/ 76 h 76"/>
                <a:gd name="T66" fmla="*/ 20 w 47"/>
                <a:gd name="T67" fmla="*/ 76 h 76"/>
                <a:gd name="T68" fmla="*/ 17 w 47"/>
                <a:gd name="T69" fmla="*/ 73 h 76"/>
                <a:gd name="T70" fmla="*/ 15 w 47"/>
                <a:gd name="T71" fmla="*/ 65 h 76"/>
                <a:gd name="T72" fmla="*/ 11 w 47"/>
                <a:gd name="T73" fmla="*/ 52 h 76"/>
                <a:gd name="T74" fmla="*/ 7 w 47"/>
                <a:gd name="T75" fmla="*/ 38 h 76"/>
                <a:gd name="T76" fmla="*/ 4 w 47"/>
                <a:gd name="T77" fmla="*/ 27 h 76"/>
                <a:gd name="T78" fmla="*/ 3 w 47"/>
                <a:gd name="T79" fmla="*/ 18 h 76"/>
                <a:gd name="T80" fmla="*/ 2 w 47"/>
                <a:gd name="T81" fmla="*/ 12 h 76"/>
                <a:gd name="T82" fmla="*/ 0 w 47"/>
                <a:gd name="T83" fmla="*/ 9 h 76"/>
                <a:gd name="T84" fmla="*/ 0 w 47"/>
                <a:gd name="T85" fmla="*/ 9 h 76"/>
                <a:gd name="T86" fmla="*/ 7 w 47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76">
                  <a:moveTo>
                    <a:pt x="7" y="0"/>
                  </a:moveTo>
                  <a:lnTo>
                    <a:pt x="9" y="3"/>
                  </a:lnTo>
                  <a:lnTo>
                    <a:pt x="4" y="9"/>
                  </a:lnTo>
                  <a:lnTo>
                    <a:pt x="6" y="16"/>
                  </a:lnTo>
                  <a:lnTo>
                    <a:pt x="7" y="25"/>
                  </a:lnTo>
                  <a:lnTo>
                    <a:pt x="9" y="38"/>
                  </a:lnTo>
                  <a:lnTo>
                    <a:pt x="13" y="52"/>
                  </a:lnTo>
                  <a:lnTo>
                    <a:pt x="17" y="64"/>
                  </a:lnTo>
                  <a:lnTo>
                    <a:pt x="20" y="72"/>
                  </a:lnTo>
                  <a:lnTo>
                    <a:pt x="21" y="73"/>
                  </a:lnTo>
                  <a:lnTo>
                    <a:pt x="23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7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1" y="59"/>
                  </a:lnTo>
                  <a:lnTo>
                    <a:pt x="44" y="56"/>
                  </a:lnTo>
                  <a:lnTo>
                    <a:pt x="44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6"/>
                  </a:lnTo>
                  <a:lnTo>
                    <a:pt x="46" y="58"/>
                  </a:lnTo>
                  <a:lnTo>
                    <a:pt x="45" y="59"/>
                  </a:lnTo>
                  <a:lnTo>
                    <a:pt x="44" y="62"/>
                  </a:lnTo>
                  <a:lnTo>
                    <a:pt x="41" y="64"/>
                  </a:lnTo>
                  <a:lnTo>
                    <a:pt x="38" y="67"/>
                  </a:lnTo>
                  <a:lnTo>
                    <a:pt x="34" y="71"/>
                  </a:lnTo>
                  <a:lnTo>
                    <a:pt x="30" y="73"/>
                  </a:lnTo>
                  <a:lnTo>
                    <a:pt x="27" y="76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0" y="76"/>
                  </a:lnTo>
                  <a:lnTo>
                    <a:pt x="17" y="73"/>
                  </a:lnTo>
                  <a:lnTo>
                    <a:pt x="15" y="65"/>
                  </a:lnTo>
                  <a:lnTo>
                    <a:pt x="11" y="52"/>
                  </a:lnTo>
                  <a:lnTo>
                    <a:pt x="7" y="38"/>
                  </a:lnTo>
                  <a:lnTo>
                    <a:pt x="4" y="27"/>
                  </a:lnTo>
                  <a:lnTo>
                    <a:pt x="3" y="18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204"/>
            <p:cNvSpPr>
              <a:spLocks noEditPoints="1"/>
            </p:cNvSpPr>
            <p:nvPr/>
          </p:nvSpPr>
          <p:spPr bwMode="auto">
            <a:xfrm>
              <a:off x="1161743" y="1736437"/>
              <a:ext cx="405444" cy="648911"/>
            </a:xfrm>
            <a:custGeom>
              <a:avLst/>
              <a:gdLst>
                <a:gd name="T0" fmla="*/ 18 w 50"/>
                <a:gd name="T1" fmla="*/ 74 h 80"/>
                <a:gd name="T2" fmla="*/ 20 w 50"/>
                <a:gd name="T3" fmla="*/ 74 h 80"/>
                <a:gd name="T4" fmla="*/ 41 w 50"/>
                <a:gd name="T5" fmla="*/ 64 h 80"/>
                <a:gd name="T6" fmla="*/ 35 w 50"/>
                <a:gd name="T7" fmla="*/ 69 h 80"/>
                <a:gd name="T8" fmla="*/ 29 w 50"/>
                <a:gd name="T9" fmla="*/ 74 h 80"/>
                <a:gd name="T10" fmla="*/ 29 w 50"/>
                <a:gd name="T11" fmla="*/ 74 h 80"/>
                <a:gd name="T12" fmla="*/ 35 w 50"/>
                <a:gd name="T13" fmla="*/ 69 h 80"/>
                <a:gd name="T14" fmla="*/ 41 w 50"/>
                <a:gd name="T15" fmla="*/ 64 h 80"/>
                <a:gd name="T16" fmla="*/ 45 w 50"/>
                <a:gd name="T17" fmla="*/ 60 h 80"/>
                <a:gd name="T18" fmla="*/ 46 w 50"/>
                <a:gd name="T19" fmla="*/ 59 h 80"/>
                <a:gd name="T20" fmla="*/ 3 w 50"/>
                <a:gd name="T21" fmla="*/ 10 h 80"/>
                <a:gd name="T22" fmla="*/ 3 w 50"/>
                <a:gd name="T23" fmla="*/ 10 h 80"/>
                <a:gd name="T24" fmla="*/ 8 w 50"/>
                <a:gd name="T25" fmla="*/ 4 h 80"/>
                <a:gd name="T26" fmla="*/ 12 w 50"/>
                <a:gd name="T27" fmla="*/ 2 h 80"/>
                <a:gd name="T28" fmla="*/ 8 w 50"/>
                <a:gd name="T29" fmla="*/ 17 h 80"/>
                <a:gd name="T30" fmla="*/ 13 w 50"/>
                <a:gd name="T31" fmla="*/ 38 h 80"/>
                <a:gd name="T32" fmla="*/ 20 w 50"/>
                <a:gd name="T33" fmla="*/ 65 h 80"/>
                <a:gd name="T34" fmla="*/ 24 w 50"/>
                <a:gd name="T35" fmla="*/ 73 h 80"/>
                <a:gd name="T36" fmla="*/ 24 w 50"/>
                <a:gd name="T37" fmla="*/ 73 h 80"/>
                <a:gd name="T38" fmla="*/ 25 w 50"/>
                <a:gd name="T39" fmla="*/ 73 h 80"/>
                <a:gd name="T40" fmla="*/ 30 w 50"/>
                <a:gd name="T41" fmla="*/ 69 h 80"/>
                <a:gd name="T42" fmla="*/ 37 w 50"/>
                <a:gd name="T43" fmla="*/ 64 h 80"/>
                <a:gd name="T44" fmla="*/ 42 w 50"/>
                <a:gd name="T45" fmla="*/ 59 h 80"/>
                <a:gd name="T46" fmla="*/ 45 w 50"/>
                <a:gd name="T47" fmla="*/ 55 h 80"/>
                <a:gd name="T48" fmla="*/ 45 w 50"/>
                <a:gd name="T49" fmla="*/ 55 h 80"/>
                <a:gd name="T50" fmla="*/ 45 w 50"/>
                <a:gd name="T51" fmla="*/ 56 h 80"/>
                <a:gd name="T52" fmla="*/ 46 w 50"/>
                <a:gd name="T53" fmla="*/ 56 h 80"/>
                <a:gd name="T54" fmla="*/ 50 w 50"/>
                <a:gd name="T55" fmla="*/ 57 h 80"/>
                <a:gd name="T56" fmla="*/ 48 w 50"/>
                <a:gd name="T57" fmla="*/ 60 h 80"/>
                <a:gd name="T58" fmla="*/ 46 w 50"/>
                <a:gd name="T59" fmla="*/ 63 h 80"/>
                <a:gd name="T60" fmla="*/ 41 w 50"/>
                <a:gd name="T61" fmla="*/ 69 h 80"/>
                <a:gd name="T62" fmla="*/ 33 w 50"/>
                <a:gd name="T63" fmla="*/ 76 h 80"/>
                <a:gd name="T64" fmla="*/ 24 w 50"/>
                <a:gd name="T65" fmla="*/ 80 h 80"/>
                <a:gd name="T66" fmla="*/ 21 w 50"/>
                <a:gd name="T67" fmla="*/ 78 h 80"/>
                <a:gd name="T68" fmla="*/ 17 w 50"/>
                <a:gd name="T69" fmla="*/ 76 h 80"/>
                <a:gd name="T70" fmla="*/ 14 w 50"/>
                <a:gd name="T71" fmla="*/ 68 h 80"/>
                <a:gd name="T72" fmla="*/ 7 w 50"/>
                <a:gd name="T73" fmla="*/ 39 h 80"/>
                <a:gd name="T74" fmla="*/ 1 w 50"/>
                <a:gd name="T75" fmla="*/ 17 h 80"/>
                <a:gd name="T76" fmla="*/ 0 w 50"/>
                <a:gd name="T77" fmla="*/ 11 h 80"/>
                <a:gd name="T78" fmla="*/ 0 w 50"/>
                <a:gd name="T79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80">
                  <a:moveTo>
                    <a:pt x="20" y="74"/>
                  </a:moveTo>
                  <a:lnTo>
                    <a:pt x="18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close/>
                  <a:moveTo>
                    <a:pt x="41" y="64"/>
                  </a:moveTo>
                  <a:lnTo>
                    <a:pt x="38" y="66"/>
                  </a:lnTo>
                  <a:lnTo>
                    <a:pt x="35" y="69"/>
                  </a:lnTo>
                  <a:lnTo>
                    <a:pt x="31" y="72"/>
                  </a:lnTo>
                  <a:lnTo>
                    <a:pt x="29" y="74"/>
                  </a:lnTo>
                  <a:lnTo>
                    <a:pt x="25" y="76"/>
                  </a:lnTo>
                  <a:lnTo>
                    <a:pt x="29" y="74"/>
                  </a:lnTo>
                  <a:lnTo>
                    <a:pt x="31" y="72"/>
                  </a:lnTo>
                  <a:lnTo>
                    <a:pt x="35" y="69"/>
                  </a:lnTo>
                  <a:lnTo>
                    <a:pt x="38" y="66"/>
                  </a:lnTo>
                  <a:lnTo>
                    <a:pt x="41" y="64"/>
                  </a:lnTo>
                  <a:close/>
                  <a:moveTo>
                    <a:pt x="46" y="59"/>
                  </a:moveTo>
                  <a:lnTo>
                    <a:pt x="45" y="60"/>
                  </a:lnTo>
                  <a:lnTo>
                    <a:pt x="43" y="61"/>
                  </a:lnTo>
                  <a:lnTo>
                    <a:pt x="46" y="59"/>
                  </a:lnTo>
                  <a:close/>
                  <a:moveTo>
                    <a:pt x="8" y="4"/>
                  </a:move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12" y="2"/>
                  </a:lnTo>
                  <a:lnTo>
                    <a:pt x="7" y="11"/>
                  </a:lnTo>
                  <a:lnTo>
                    <a:pt x="8" y="17"/>
                  </a:lnTo>
                  <a:lnTo>
                    <a:pt x="10" y="27"/>
                  </a:lnTo>
                  <a:lnTo>
                    <a:pt x="13" y="38"/>
                  </a:lnTo>
                  <a:lnTo>
                    <a:pt x="16" y="52"/>
                  </a:lnTo>
                  <a:lnTo>
                    <a:pt x="20" y="65"/>
                  </a:lnTo>
                  <a:lnTo>
                    <a:pt x="22" y="72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6"/>
                  </a:lnTo>
                  <a:lnTo>
                    <a:pt x="37" y="64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3" y="56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46" y="56"/>
                  </a:lnTo>
                  <a:lnTo>
                    <a:pt x="47" y="55"/>
                  </a:lnTo>
                  <a:lnTo>
                    <a:pt x="50" y="57"/>
                  </a:lnTo>
                  <a:lnTo>
                    <a:pt x="50" y="59"/>
                  </a:lnTo>
                  <a:lnTo>
                    <a:pt x="48" y="60"/>
                  </a:lnTo>
                  <a:lnTo>
                    <a:pt x="47" y="61"/>
                  </a:lnTo>
                  <a:lnTo>
                    <a:pt x="46" y="63"/>
                  </a:lnTo>
                  <a:lnTo>
                    <a:pt x="43" y="65"/>
                  </a:lnTo>
                  <a:lnTo>
                    <a:pt x="41" y="69"/>
                  </a:lnTo>
                  <a:lnTo>
                    <a:pt x="37" y="72"/>
                  </a:lnTo>
                  <a:lnTo>
                    <a:pt x="33" y="76"/>
                  </a:lnTo>
                  <a:lnTo>
                    <a:pt x="29" y="78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1" y="78"/>
                  </a:lnTo>
                  <a:lnTo>
                    <a:pt x="20" y="77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4" y="68"/>
                  </a:lnTo>
                  <a:lnTo>
                    <a:pt x="10" y="55"/>
                  </a:lnTo>
                  <a:lnTo>
                    <a:pt x="7" y="39"/>
                  </a:lnTo>
                  <a:lnTo>
                    <a:pt x="4" y="26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205"/>
            <p:cNvSpPr/>
            <p:nvPr/>
          </p:nvSpPr>
          <p:spPr bwMode="auto">
            <a:xfrm>
              <a:off x="1088760" y="1687769"/>
              <a:ext cx="113524" cy="154119"/>
            </a:xfrm>
            <a:custGeom>
              <a:avLst/>
              <a:gdLst>
                <a:gd name="T0" fmla="*/ 10 w 14"/>
                <a:gd name="T1" fmla="*/ 0 h 19"/>
                <a:gd name="T2" fmla="*/ 14 w 14"/>
                <a:gd name="T3" fmla="*/ 0 h 19"/>
                <a:gd name="T4" fmla="*/ 14 w 14"/>
                <a:gd name="T5" fmla="*/ 19 h 19"/>
                <a:gd name="T6" fmla="*/ 0 w 14"/>
                <a:gd name="T7" fmla="*/ 12 h 19"/>
                <a:gd name="T8" fmla="*/ 1 w 14"/>
                <a:gd name="T9" fmla="*/ 10 h 19"/>
                <a:gd name="T10" fmla="*/ 10 w 14"/>
                <a:gd name="T11" fmla="*/ 14 h 19"/>
                <a:gd name="T12" fmla="*/ 10 w 1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0" y="0"/>
                  </a:moveTo>
                  <a:lnTo>
                    <a:pt x="14" y="0"/>
                  </a:lnTo>
                  <a:lnTo>
                    <a:pt x="14" y="19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0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206"/>
            <p:cNvSpPr>
              <a:spLocks noEditPoints="1"/>
            </p:cNvSpPr>
            <p:nvPr/>
          </p:nvSpPr>
          <p:spPr bwMode="auto">
            <a:xfrm>
              <a:off x="1080654" y="1671546"/>
              <a:ext cx="137854" cy="186564"/>
            </a:xfrm>
            <a:custGeom>
              <a:avLst/>
              <a:gdLst>
                <a:gd name="T0" fmla="*/ 3 w 17"/>
                <a:gd name="T1" fmla="*/ 13 h 23"/>
                <a:gd name="T2" fmla="*/ 3 w 17"/>
                <a:gd name="T3" fmla="*/ 13 h 23"/>
                <a:gd name="T4" fmla="*/ 13 w 17"/>
                <a:gd name="T5" fmla="*/ 18 h 23"/>
                <a:gd name="T6" fmla="*/ 13 w 17"/>
                <a:gd name="T7" fmla="*/ 18 h 23"/>
                <a:gd name="T8" fmla="*/ 3 w 17"/>
                <a:gd name="T9" fmla="*/ 13 h 23"/>
                <a:gd name="T10" fmla="*/ 10 w 17"/>
                <a:gd name="T11" fmla="*/ 0 h 23"/>
                <a:gd name="T12" fmla="*/ 17 w 17"/>
                <a:gd name="T13" fmla="*/ 0 h 23"/>
                <a:gd name="T14" fmla="*/ 17 w 17"/>
                <a:gd name="T15" fmla="*/ 23 h 23"/>
                <a:gd name="T16" fmla="*/ 1 w 17"/>
                <a:gd name="T17" fmla="*/ 16 h 23"/>
                <a:gd name="T18" fmla="*/ 0 w 17"/>
                <a:gd name="T19" fmla="*/ 14 h 23"/>
                <a:gd name="T20" fmla="*/ 2 w 17"/>
                <a:gd name="T21" fmla="*/ 9 h 23"/>
                <a:gd name="T22" fmla="*/ 10 w 17"/>
                <a:gd name="T23" fmla="*/ 13 h 23"/>
                <a:gd name="T24" fmla="*/ 10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3" y="13"/>
                  </a:moveTo>
                  <a:lnTo>
                    <a:pt x="3" y="13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3" y="13"/>
                  </a:lnTo>
                  <a:close/>
                  <a:moveTo>
                    <a:pt x="10" y="0"/>
                  </a:moveTo>
                  <a:lnTo>
                    <a:pt x="17" y="0"/>
                  </a:lnTo>
                  <a:lnTo>
                    <a:pt x="17" y="23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2" y="9"/>
                  </a:lnTo>
                  <a:lnTo>
                    <a:pt x="1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207"/>
            <p:cNvSpPr/>
            <p:nvPr/>
          </p:nvSpPr>
          <p:spPr bwMode="auto">
            <a:xfrm>
              <a:off x="1469880" y="2831477"/>
              <a:ext cx="137854" cy="1241044"/>
            </a:xfrm>
            <a:custGeom>
              <a:avLst/>
              <a:gdLst>
                <a:gd name="T0" fmla="*/ 10 w 17"/>
                <a:gd name="T1" fmla="*/ 0 h 153"/>
                <a:gd name="T2" fmla="*/ 17 w 17"/>
                <a:gd name="T3" fmla="*/ 153 h 153"/>
                <a:gd name="T4" fmla="*/ 0 w 17"/>
                <a:gd name="T5" fmla="*/ 153 h 153"/>
                <a:gd name="T6" fmla="*/ 0 w 17"/>
                <a:gd name="T7" fmla="*/ 149 h 153"/>
                <a:gd name="T8" fmla="*/ 14 w 17"/>
                <a:gd name="T9" fmla="*/ 149 h 153"/>
                <a:gd name="T10" fmla="*/ 8 w 17"/>
                <a:gd name="T11" fmla="*/ 1 h 153"/>
                <a:gd name="T12" fmla="*/ 10 w 17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3">
                  <a:moveTo>
                    <a:pt x="10" y="0"/>
                  </a:moveTo>
                  <a:lnTo>
                    <a:pt x="17" y="153"/>
                  </a:lnTo>
                  <a:lnTo>
                    <a:pt x="0" y="153"/>
                  </a:lnTo>
                  <a:lnTo>
                    <a:pt x="0" y="149"/>
                  </a:lnTo>
                  <a:lnTo>
                    <a:pt x="14" y="149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08"/>
            <p:cNvSpPr>
              <a:spLocks noEditPoints="1"/>
            </p:cNvSpPr>
            <p:nvPr/>
          </p:nvSpPr>
          <p:spPr bwMode="auto">
            <a:xfrm>
              <a:off x="1461769" y="2815254"/>
              <a:ext cx="154071" cy="1265376"/>
            </a:xfrm>
            <a:custGeom>
              <a:avLst/>
              <a:gdLst>
                <a:gd name="T0" fmla="*/ 2 w 19"/>
                <a:gd name="T1" fmla="*/ 153 h 156"/>
                <a:gd name="T2" fmla="*/ 2 w 19"/>
                <a:gd name="T3" fmla="*/ 153 h 156"/>
                <a:gd name="T4" fmla="*/ 17 w 19"/>
                <a:gd name="T5" fmla="*/ 153 h 156"/>
                <a:gd name="T6" fmla="*/ 2 w 19"/>
                <a:gd name="T7" fmla="*/ 153 h 156"/>
                <a:gd name="T8" fmla="*/ 13 w 19"/>
                <a:gd name="T9" fmla="*/ 0 h 156"/>
                <a:gd name="T10" fmla="*/ 19 w 19"/>
                <a:gd name="T11" fmla="*/ 156 h 156"/>
                <a:gd name="T12" fmla="*/ 0 w 19"/>
                <a:gd name="T13" fmla="*/ 156 h 156"/>
                <a:gd name="T14" fmla="*/ 0 w 19"/>
                <a:gd name="T15" fmla="*/ 149 h 156"/>
                <a:gd name="T16" fmla="*/ 13 w 19"/>
                <a:gd name="T17" fmla="*/ 149 h 156"/>
                <a:gd name="T18" fmla="*/ 6 w 19"/>
                <a:gd name="T19" fmla="*/ 0 h 156"/>
                <a:gd name="T20" fmla="*/ 13 w 1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56">
                  <a:moveTo>
                    <a:pt x="2" y="153"/>
                  </a:moveTo>
                  <a:lnTo>
                    <a:pt x="2" y="153"/>
                  </a:lnTo>
                  <a:lnTo>
                    <a:pt x="17" y="153"/>
                  </a:lnTo>
                  <a:lnTo>
                    <a:pt x="2" y="153"/>
                  </a:lnTo>
                  <a:close/>
                  <a:moveTo>
                    <a:pt x="13" y="0"/>
                  </a:moveTo>
                  <a:lnTo>
                    <a:pt x="19" y="156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209"/>
            <p:cNvSpPr/>
            <p:nvPr/>
          </p:nvSpPr>
          <p:spPr bwMode="auto">
            <a:xfrm>
              <a:off x="1664494" y="2872031"/>
              <a:ext cx="218942" cy="1200485"/>
            </a:xfrm>
            <a:custGeom>
              <a:avLst/>
              <a:gdLst>
                <a:gd name="T0" fmla="*/ 3 w 27"/>
                <a:gd name="T1" fmla="*/ 0 h 148"/>
                <a:gd name="T2" fmla="*/ 13 w 27"/>
                <a:gd name="T3" fmla="*/ 144 h 148"/>
                <a:gd name="T4" fmla="*/ 27 w 27"/>
                <a:gd name="T5" fmla="*/ 144 h 148"/>
                <a:gd name="T6" fmla="*/ 27 w 27"/>
                <a:gd name="T7" fmla="*/ 148 h 148"/>
                <a:gd name="T8" fmla="*/ 10 w 27"/>
                <a:gd name="T9" fmla="*/ 148 h 148"/>
                <a:gd name="T10" fmla="*/ 0 w 27"/>
                <a:gd name="T11" fmla="*/ 0 h 148"/>
                <a:gd name="T12" fmla="*/ 3 w 27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48">
                  <a:moveTo>
                    <a:pt x="3" y="0"/>
                  </a:moveTo>
                  <a:lnTo>
                    <a:pt x="13" y="144"/>
                  </a:lnTo>
                  <a:lnTo>
                    <a:pt x="27" y="144"/>
                  </a:lnTo>
                  <a:lnTo>
                    <a:pt x="27" y="148"/>
                  </a:lnTo>
                  <a:lnTo>
                    <a:pt x="10" y="148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210"/>
            <p:cNvSpPr>
              <a:spLocks noEditPoints="1"/>
            </p:cNvSpPr>
            <p:nvPr/>
          </p:nvSpPr>
          <p:spPr bwMode="auto">
            <a:xfrm>
              <a:off x="1648276" y="2855808"/>
              <a:ext cx="243266" cy="1224822"/>
            </a:xfrm>
            <a:custGeom>
              <a:avLst/>
              <a:gdLst>
                <a:gd name="T0" fmla="*/ 13 w 30"/>
                <a:gd name="T1" fmla="*/ 148 h 151"/>
                <a:gd name="T2" fmla="*/ 13 w 30"/>
                <a:gd name="T3" fmla="*/ 148 h 151"/>
                <a:gd name="T4" fmla="*/ 28 w 30"/>
                <a:gd name="T5" fmla="*/ 148 h 151"/>
                <a:gd name="T6" fmla="*/ 13 w 30"/>
                <a:gd name="T7" fmla="*/ 148 h 151"/>
                <a:gd name="T8" fmla="*/ 7 w 30"/>
                <a:gd name="T9" fmla="*/ 0 h 151"/>
                <a:gd name="T10" fmla="*/ 16 w 30"/>
                <a:gd name="T11" fmla="*/ 144 h 151"/>
                <a:gd name="T12" fmla="*/ 30 w 30"/>
                <a:gd name="T13" fmla="*/ 144 h 151"/>
                <a:gd name="T14" fmla="*/ 30 w 30"/>
                <a:gd name="T15" fmla="*/ 151 h 151"/>
                <a:gd name="T16" fmla="*/ 9 w 30"/>
                <a:gd name="T17" fmla="*/ 151 h 151"/>
                <a:gd name="T18" fmla="*/ 0 w 30"/>
                <a:gd name="T19" fmla="*/ 0 h 151"/>
                <a:gd name="T20" fmla="*/ 7 w 30"/>
                <a:gd name="T2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51">
                  <a:moveTo>
                    <a:pt x="13" y="148"/>
                  </a:moveTo>
                  <a:lnTo>
                    <a:pt x="13" y="148"/>
                  </a:lnTo>
                  <a:lnTo>
                    <a:pt x="28" y="148"/>
                  </a:lnTo>
                  <a:lnTo>
                    <a:pt x="13" y="148"/>
                  </a:lnTo>
                  <a:close/>
                  <a:moveTo>
                    <a:pt x="7" y="0"/>
                  </a:moveTo>
                  <a:lnTo>
                    <a:pt x="16" y="144"/>
                  </a:lnTo>
                  <a:lnTo>
                    <a:pt x="30" y="144"/>
                  </a:lnTo>
                  <a:lnTo>
                    <a:pt x="30" y="151"/>
                  </a:lnTo>
                  <a:lnTo>
                    <a:pt x="9" y="151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4" name="Freeform 4211"/>
          <p:cNvSpPr>
            <a:spLocks noEditPoints="1"/>
          </p:cNvSpPr>
          <p:nvPr/>
        </p:nvSpPr>
        <p:spPr bwMode="auto">
          <a:xfrm>
            <a:off x="2267744" y="2356520"/>
            <a:ext cx="1152128" cy="1636876"/>
          </a:xfrm>
          <a:custGeom>
            <a:avLst/>
            <a:gdLst>
              <a:gd name="T0" fmla="*/ 145 w 150"/>
              <a:gd name="T1" fmla="*/ 4 h 215"/>
              <a:gd name="T2" fmla="*/ 4 w 150"/>
              <a:gd name="T3" fmla="*/ 10 h 215"/>
              <a:gd name="T4" fmla="*/ 22 w 150"/>
              <a:gd name="T5" fmla="*/ 212 h 215"/>
              <a:gd name="T6" fmla="*/ 148 w 150"/>
              <a:gd name="T7" fmla="*/ 204 h 215"/>
              <a:gd name="T8" fmla="*/ 145 w 150"/>
              <a:gd name="T9" fmla="*/ 4 h 215"/>
              <a:gd name="T10" fmla="*/ 148 w 150"/>
              <a:gd name="T11" fmla="*/ 0 h 215"/>
              <a:gd name="T12" fmla="*/ 150 w 150"/>
              <a:gd name="T13" fmla="*/ 207 h 215"/>
              <a:gd name="T14" fmla="*/ 18 w 150"/>
              <a:gd name="T15" fmla="*/ 215 h 215"/>
              <a:gd name="T16" fmla="*/ 0 w 150"/>
              <a:gd name="T17" fmla="*/ 9 h 215"/>
              <a:gd name="T18" fmla="*/ 0 w 150"/>
              <a:gd name="T19" fmla="*/ 8 h 215"/>
              <a:gd name="T20" fmla="*/ 148 w 150"/>
              <a:gd name="T21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" h="215">
                <a:moveTo>
                  <a:pt x="145" y="4"/>
                </a:moveTo>
                <a:lnTo>
                  <a:pt x="4" y="10"/>
                </a:lnTo>
                <a:lnTo>
                  <a:pt x="22" y="212"/>
                </a:lnTo>
                <a:lnTo>
                  <a:pt x="148" y="204"/>
                </a:lnTo>
                <a:lnTo>
                  <a:pt x="145" y="4"/>
                </a:lnTo>
                <a:close/>
                <a:moveTo>
                  <a:pt x="148" y="0"/>
                </a:moveTo>
                <a:lnTo>
                  <a:pt x="150" y="207"/>
                </a:lnTo>
                <a:lnTo>
                  <a:pt x="18" y="215"/>
                </a:lnTo>
                <a:lnTo>
                  <a:pt x="0" y="9"/>
                </a:lnTo>
                <a:lnTo>
                  <a:pt x="0" y="8"/>
                </a:lnTo>
                <a:lnTo>
                  <a:pt x="14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591780" y="2896580"/>
            <a:ext cx="61940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文本框 25"/>
          <p:cNvSpPr txBox="1"/>
          <p:nvPr/>
        </p:nvSpPr>
        <p:spPr>
          <a:xfrm>
            <a:off x="3995936" y="3434752"/>
            <a:ext cx="237626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ADD YOUR TITLE HERE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Bradley Hand ITC" panose="03070402050302030203" pitchFamily="66" charset="0"/>
              <a:ea typeface="叶根友小京楷简体" panose="02010601030101010101" pitchFamily="2" charset="-122"/>
            </a:endParaRPr>
          </a:p>
        </p:txBody>
      </p:sp>
      <p:sp>
        <p:nvSpPr>
          <p:cNvPr id="66" name="文本框 25"/>
          <p:cNvSpPr txBox="1"/>
          <p:nvPr/>
        </p:nvSpPr>
        <p:spPr>
          <a:xfrm>
            <a:off x="3951508" y="2966700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图的表示</a:t>
            </a:r>
          </a:p>
        </p:txBody>
      </p:sp>
      <p:sp>
        <p:nvSpPr>
          <p:cNvPr id="67" name="矩形 66"/>
          <p:cNvSpPr/>
          <p:nvPr/>
        </p:nvSpPr>
        <p:spPr>
          <a:xfrm>
            <a:off x="3995936" y="2534652"/>
            <a:ext cx="15481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TWO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5" grpId="0"/>
      <p:bldP spid="66" grpId="0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图的表示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6F5D50-C399-4A78-8B6E-E4AFE62D765E}"/>
              </a:ext>
            </a:extLst>
          </p:cNvPr>
          <p:cNvSpPr txBox="1"/>
          <p:nvPr/>
        </p:nvSpPr>
        <p:spPr>
          <a:xfrm>
            <a:off x="791580" y="9883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有关图论的术语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F5C1109-0CAD-4B47-BC4C-04CE1AF02D8C}"/>
              </a:ext>
            </a:extLst>
          </p:cNvPr>
          <p:cNvSpPr/>
          <p:nvPr/>
        </p:nvSpPr>
        <p:spPr>
          <a:xfrm>
            <a:off x="5760132" y="1340301"/>
            <a:ext cx="324036" cy="3240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5DA25BA-2873-4CCA-B172-2385E7AA6A18}"/>
              </a:ext>
            </a:extLst>
          </p:cNvPr>
          <p:cNvSpPr/>
          <p:nvPr/>
        </p:nvSpPr>
        <p:spPr>
          <a:xfrm>
            <a:off x="6015093" y="2152154"/>
            <a:ext cx="324036" cy="3240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DB44315-CCA1-4C53-B5C0-15C484E5123B}"/>
              </a:ext>
            </a:extLst>
          </p:cNvPr>
          <p:cNvSpPr/>
          <p:nvPr/>
        </p:nvSpPr>
        <p:spPr>
          <a:xfrm>
            <a:off x="5112060" y="1852464"/>
            <a:ext cx="324036" cy="3240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EA53A2A-D94D-4D9D-993A-F212411856E4}"/>
              </a:ext>
            </a:extLst>
          </p:cNvPr>
          <p:cNvSpPr/>
          <p:nvPr/>
        </p:nvSpPr>
        <p:spPr>
          <a:xfrm>
            <a:off x="5594495" y="2968588"/>
            <a:ext cx="324036" cy="3240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B7ECDE-BBC4-4123-A8D5-59CA2DD98B4D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5388642" y="1616883"/>
            <a:ext cx="418944" cy="283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CB87D40-5653-4854-8824-D592ACC7C1DD}"/>
              </a:ext>
            </a:extLst>
          </p:cNvPr>
          <p:cNvCxnSpPr>
            <a:cxnSpLocks/>
            <a:stCxn id="11" idx="5"/>
            <a:endCxn id="9" idx="3"/>
          </p:cNvCxnSpPr>
          <p:nvPr/>
        </p:nvCxnSpPr>
        <p:spPr>
          <a:xfrm>
            <a:off x="5388642" y="2129046"/>
            <a:ext cx="673905" cy="299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C8A6125-E25B-47F3-B0A9-3C630BCEB074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>
            <a:off x="5159514" y="2129046"/>
            <a:ext cx="434981" cy="1001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EBC9EAB-D7B1-4183-82BA-10264207CA16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6036714" y="1616883"/>
            <a:ext cx="140397" cy="535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7A1A495-E7CC-4DFD-8D4B-5891E3A5A460}"/>
              </a:ext>
            </a:extLst>
          </p:cNvPr>
          <p:cNvSpPr/>
          <p:nvPr/>
        </p:nvSpPr>
        <p:spPr>
          <a:xfrm>
            <a:off x="7470322" y="1492701"/>
            <a:ext cx="324036" cy="3240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540A8E5-E726-4369-B582-36ABB69E6FC5}"/>
              </a:ext>
            </a:extLst>
          </p:cNvPr>
          <p:cNvSpPr/>
          <p:nvPr/>
        </p:nvSpPr>
        <p:spPr>
          <a:xfrm>
            <a:off x="6822250" y="2004864"/>
            <a:ext cx="324036" cy="3240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DA83EC6-F899-4234-8D71-9F3D1E6B5500}"/>
              </a:ext>
            </a:extLst>
          </p:cNvPr>
          <p:cNvSpPr/>
          <p:nvPr/>
        </p:nvSpPr>
        <p:spPr>
          <a:xfrm>
            <a:off x="7304685" y="3120988"/>
            <a:ext cx="324036" cy="3240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EA1926E-DF77-4989-BFFF-4A003469A6B5}"/>
              </a:ext>
            </a:extLst>
          </p:cNvPr>
          <p:cNvSpPr/>
          <p:nvPr/>
        </p:nvSpPr>
        <p:spPr>
          <a:xfrm>
            <a:off x="7946314" y="2343540"/>
            <a:ext cx="324036" cy="332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2D93805-A3BE-4DF8-AF9E-7D62DA63FDB7}"/>
              </a:ext>
            </a:extLst>
          </p:cNvPr>
          <p:cNvCxnSpPr>
            <a:stCxn id="26" idx="7"/>
            <a:endCxn id="25" idx="3"/>
          </p:cNvCxnSpPr>
          <p:nvPr/>
        </p:nvCxnSpPr>
        <p:spPr>
          <a:xfrm flipV="1">
            <a:off x="7098832" y="1769283"/>
            <a:ext cx="418944" cy="28303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890B0AE-92AB-4146-B851-34A1D9B54F29}"/>
              </a:ext>
            </a:extLst>
          </p:cNvPr>
          <p:cNvCxnSpPr>
            <a:cxnSpLocks/>
            <a:stCxn id="26" idx="4"/>
            <a:endCxn id="27" idx="1"/>
          </p:cNvCxnSpPr>
          <p:nvPr/>
        </p:nvCxnSpPr>
        <p:spPr>
          <a:xfrm>
            <a:off x="6984268" y="2328900"/>
            <a:ext cx="367871" cy="83954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D8259F0-C164-4BDC-97A1-535950D373E5}"/>
              </a:ext>
            </a:extLst>
          </p:cNvPr>
          <p:cNvCxnSpPr>
            <a:cxnSpLocks/>
            <a:stCxn id="25" idx="5"/>
            <a:endCxn id="34" idx="0"/>
          </p:cNvCxnSpPr>
          <p:nvPr/>
        </p:nvCxnSpPr>
        <p:spPr>
          <a:xfrm>
            <a:off x="7746904" y="1769283"/>
            <a:ext cx="361428" cy="57425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C4790A7-ACBC-43E4-BF81-456FD8CA919E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7146286" y="2222571"/>
            <a:ext cx="800028" cy="28712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294662B-4940-45DD-89F2-40D2BA79F552}"/>
              </a:ext>
            </a:extLst>
          </p:cNvPr>
          <p:cNvSpPr txBox="1"/>
          <p:nvPr/>
        </p:nvSpPr>
        <p:spPr>
          <a:xfrm>
            <a:off x="5437215" y="15074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C0FF29A-E4C8-40E0-B9C5-1A74C9AA17E9}"/>
              </a:ext>
            </a:extLst>
          </p:cNvPr>
          <p:cNvSpPr txBox="1"/>
          <p:nvPr/>
        </p:nvSpPr>
        <p:spPr>
          <a:xfrm>
            <a:off x="5998323" y="17029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BDAEC7B-A567-4A66-B2C0-8FD2D83E23DF}"/>
              </a:ext>
            </a:extLst>
          </p:cNvPr>
          <p:cNvSpPr txBox="1"/>
          <p:nvPr/>
        </p:nvSpPr>
        <p:spPr>
          <a:xfrm>
            <a:off x="5520614" y="20473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B81DEA3-E685-473A-BF14-F805DC2A892A}"/>
              </a:ext>
            </a:extLst>
          </p:cNvPr>
          <p:cNvSpPr txBox="1"/>
          <p:nvPr/>
        </p:nvSpPr>
        <p:spPr>
          <a:xfrm>
            <a:off x="5226882" y="24649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D8CB950-9BEC-404E-937E-9A41EF55F4BF}"/>
              </a:ext>
            </a:extLst>
          </p:cNvPr>
          <p:cNvSpPr txBox="1"/>
          <p:nvPr/>
        </p:nvSpPr>
        <p:spPr>
          <a:xfrm>
            <a:off x="7162689" y="17498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F4FE95F-2F11-4CA1-9162-3DD200F7FC6F}"/>
              </a:ext>
            </a:extLst>
          </p:cNvPr>
          <p:cNvSpPr txBox="1"/>
          <p:nvPr/>
        </p:nvSpPr>
        <p:spPr>
          <a:xfrm>
            <a:off x="7774371" y="1820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6DB3532-A52B-46D8-BE88-E09679DD181C}"/>
              </a:ext>
            </a:extLst>
          </p:cNvPr>
          <p:cNvSpPr txBox="1"/>
          <p:nvPr/>
        </p:nvSpPr>
        <p:spPr>
          <a:xfrm>
            <a:off x="7440410" y="22234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108219D-0F9C-4B6F-A7FF-811AAA89A642}"/>
              </a:ext>
            </a:extLst>
          </p:cNvPr>
          <p:cNvSpPr txBox="1"/>
          <p:nvPr/>
        </p:nvSpPr>
        <p:spPr>
          <a:xfrm>
            <a:off x="7089781" y="26636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286956A-0B4B-4CB1-AA9B-9BA8F1F6728D}"/>
              </a:ext>
            </a:extLst>
          </p:cNvPr>
          <p:cNvSpPr txBox="1"/>
          <p:nvPr/>
        </p:nvSpPr>
        <p:spPr>
          <a:xfrm>
            <a:off x="418450" y="1439416"/>
            <a:ext cx="508504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图中对象称为顶点</a:t>
            </a:r>
            <a:r>
              <a:rPr lang="en-US" altLang="zh-CN" dirty="0"/>
              <a:t>(Vertex)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顶点与顶点之间的关系成为边</a:t>
            </a:r>
            <a:r>
              <a:rPr lang="en-US" altLang="zh-CN" dirty="0"/>
              <a:t>(Edge)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边上的数值称为权值，可以表示距离，费用等等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B03CDB3-B1E7-478A-B61E-BA05686B6138}"/>
              </a:ext>
            </a:extLst>
          </p:cNvPr>
          <p:cNvSpPr txBox="1"/>
          <p:nvPr/>
        </p:nvSpPr>
        <p:spPr>
          <a:xfrm>
            <a:off x="5427654" y="35806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7083B4A-7957-4063-8172-553D98AD5083}"/>
              </a:ext>
            </a:extLst>
          </p:cNvPr>
          <p:cNvSpPr txBox="1"/>
          <p:nvPr/>
        </p:nvSpPr>
        <p:spPr>
          <a:xfrm>
            <a:off x="7098832" y="35895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7EECE20-BF0B-429F-A3FC-767373BE9392}"/>
              </a:ext>
            </a:extLst>
          </p:cNvPr>
          <p:cNvSpPr txBox="1"/>
          <p:nvPr/>
        </p:nvSpPr>
        <p:spPr>
          <a:xfrm>
            <a:off x="429089" y="2678543"/>
            <a:ext cx="5686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顶点集合为</a:t>
            </a:r>
            <a:r>
              <a:rPr lang="en-US" altLang="zh-CN" dirty="0"/>
              <a:t>V</a:t>
            </a:r>
            <a:r>
              <a:rPr lang="zh-CN" altLang="en-US" dirty="0"/>
              <a:t>，边集合为</a:t>
            </a:r>
            <a:r>
              <a:rPr lang="en-US" altLang="zh-CN" dirty="0"/>
              <a:t>E</a:t>
            </a:r>
            <a:r>
              <a:rPr lang="zh-CN" altLang="en-US" dirty="0"/>
              <a:t>的图记作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G=(V,E)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顶点数，边数分别记为</a:t>
            </a:r>
            <a:r>
              <a:rPr lang="en-US" altLang="zh-CN" dirty="0">
                <a:sym typeface="Wingdings" panose="05000000000000000000" pitchFamily="2" charset="2"/>
              </a:rPr>
              <a:t>:|V|</a:t>
            </a:r>
            <a:r>
              <a:rPr lang="zh-CN" altLang="en-US" dirty="0">
                <a:sym typeface="Wingdings" panose="05000000000000000000" pitchFamily="2" charset="2"/>
              </a:rPr>
              <a:t>，</a:t>
            </a:r>
            <a:r>
              <a:rPr lang="en-US" altLang="zh-CN" dirty="0">
                <a:sym typeface="Wingdings" panose="05000000000000000000" pitchFamily="2" charset="2"/>
              </a:rPr>
              <a:t>|E|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Wingdings" panose="05000000000000000000" pitchFamily="2" charset="2"/>
              </a:rPr>
              <a:t>连接两个顶点 </a:t>
            </a:r>
            <a:r>
              <a:rPr lang="en-US" altLang="zh-CN" dirty="0">
                <a:sym typeface="Wingdings" panose="05000000000000000000" pitchFamily="2" charset="2"/>
              </a:rPr>
              <a:t>u</a:t>
            </a:r>
            <a:r>
              <a:rPr lang="zh-CN" altLang="en-US" dirty="0">
                <a:sym typeface="Wingdings" panose="05000000000000000000" pitchFamily="2" charset="2"/>
              </a:rPr>
              <a:t>，</a:t>
            </a:r>
            <a:r>
              <a:rPr lang="en-US" altLang="zh-CN" dirty="0">
                <a:sym typeface="Wingdings" panose="05000000000000000000" pitchFamily="2" charset="2"/>
              </a:rPr>
              <a:t>v</a:t>
            </a:r>
            <a:r>
              <a:rPr lang="zh-CN" altLang="en-US" dirty="0">
                <a:sym typeface="Wingdings" panose="05000000000000000000" pitchFamily="2" charset="2"/>
              </a:rPr>
              <a:t>的边记作 </a:t>
            </a:r>
            <a:r>
              <a:rPr lang="en-US" altLang="zh-CN" dirty="0">
                <a:sym typeface="Wingdings" panose="05000000000000000000" pitchFamily="2" charset="2"/>
              </a:rPr>
              <a:t>e=(u, v)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不存在环的有向图称为 </a:t>
            </a:r>
            <a:r>
              <a:rPr lang="en-US" altLang="zh-CN" dirty="0">
                <a:sym typeface="Wingdings" panose="05000000000000000000" pitchFamily="2" charset="2"/>
              </a:rPr>
              <a:t>Directed Acyclic Graph (DAG)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172830"/>
      </p:ext>
    </p:extLst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图的表示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F4C4BB-5044-4E08-9664-C9BCBCB5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8446"/>
            <a:ext cx="3835665" cy="21242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F09A86-B509-40FC-8186-83043D601794}"/>
              </a:ext>
            </a:extLst>
          </p:cNvPr>
          <p:cNvSpPr txBox="1"/>
          <p:nvPr/>
        </p:nvSpPr>
        <p:spPr>
          <a:xfrm>
            <a:off x="4925953" y="1477614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邻接矩阵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C5775F-3A45-4CD4-AE6A-CEC7ADEEBCA5}"/>
              </a:ext>
            </a:extLst>
          </p:cNvPr>
          <p:cNvSpPr txBox="1"/>
          <p:nvPr/>
        </p:nvSpPr>
        <p:spPr>
          <a:xfrm>
            <a:off x="4925953" y="2529135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2.</a:t>
            </a:r>
            <a:r>
              <a:rPr lang="zh-CN" altLang="en-US" sz="2400" b="1" dirty="0"/>
              <a:t>邻接表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F912C0-C847-44FE-901E-A523A1295F91}"/>
              </a:ext>
            </a:extLst>
          </p:cNvPr>
          <p:cNvSpPr txBox="1"/>
          <p:nvPr/>
        </p:nvSpPr>
        <p:spPr>
          <a:xfrm>
            <a:off x="4932040" y="3580656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3.</a:t>
            </a:r>
            <a:r>
              <a:rPr lang="zh-CN" altLang="en-US" sz="2400" b="1" dirty="0"/>
              <a:t>链式前向星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529196"/>
      </p:ext>
    </p:extLst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444F90-1A55-4E95-ADF4-329F6B3857E7}"/>
              </a:ext>
            </a:extLst>
          </p:cNvPr>
          <p:cNvSpPr txBox="1"/>
          <p:nvPr/>
        </p:nvSpPr>
        <p:spPr>
          <a:xfrm>
            <a:off x="467544" y="1962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图的表示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—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邻接矩阵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F4C4BB-5044-4E08-9664-C9BCBCB5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26" y="1564432"/>
            <a:ext cx="3492388" cy="19341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F09A86-B509-40FC-8186-83043D601794}"/>
              </a:ext>
            </a:extLst>
          </p:cNvPr>
          <p:cNvSpPr txBox="1"/>
          <p:nvPr/>
        </p:nvSpPr>
        <p:spPr>
          <a:xfrm>
            <a:off x="5544108" y="844352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邻接矩阵</a:t>
            </a:r>
          </a:p>
        </p:txBody>
      </p:sp>
      <p:pic>
        <p:nvPicPr>
          <p:cNvPr id="1026" name="Picture 2" descr="http://www.cppblog.com/images/cppblog_com/menjitianya/cfys_004.png">
            <a:extLst>
              <a:ext uri="{FF2B5EF4-FFF2-40B4-BE49-F238E27FC236}">
                <a16:creationId xmlns:a16="http://schemas.microsoft.com/office/drawing/2014/main" id="{8B8BC7A9-5F74-4C78-98D6-9ED88B8E4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1653795"/>
            <a:ext cx="2700300" cy="20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6F523BD-BCB6-4497-A006-F4943EB3B047}"/>
              </a:ext>
            </a:extLst>
          </p:cNvPr>
          <p:cNvSpPr txBox="1"/>
          <p:nvPr/>
        </p:nvSpPr>
        <p:spPr>
          <a:xfrm>
            <a:off x="4896036" y="1476876"/>
            <a:ext cx="360040" cy="223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0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2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A489B3-F1A8-44D4-B677-BA1533584291}"/>
              </a:ext>
            </a:extLst>
          </p:cNvPr>
          <p:cNvSpPr txBox="1"/>
          <p:nvPr/>
        </p:nvSpPr>
        <p:spPr>
          <a:xfrm>
            <a:off x="5427760" y="1292210"/>
            <a:ext cx="23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0       1          2        3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F0692A-B5EF-46D7-B090-2747AA8CF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26" y="3616660"/>
            <a:ext cx="3679917" cy="129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47393"/>
      </p:ext>
    </p:extLst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Office 主题">
  <a:themeElements>
    <a:clrScheme name="自定义 497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4A67AA"/>
      </a:accent1>
      <a:accent2>
        <a:srgbClr val="4A67AA"/>
      </a:accent2>
      <a:accent3>
        <a:srgbClr val="4A67AA"/>
      </a:accent3>
      <a:accent4>
        <a:srgbClr val="4A67AA"/>
      </a:accent4>
      <a:accent5>
        <a:srgbClr val="4A67AA"/>
      </a:accent5>
      <a:accent6>
        <a:srgbClr val="4A67AA"/>
      </a:accent6>
      <a:hlink>
        <a:srgbClr val="168BBA"/>
      </a:hlink>
      <a:folHlink>
        <a:srgbClr val="68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1332</Words>
  <Application>Microsoft Office PowerPoint</Application>
  <PresentationFormat>自定义</PresentationFormat>
  <Paragraphs>204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等线</vt:lpstr>
      <vt:lpstr>等线 Light</vt:lpstr>
      <vt:lpstr>方正静蕾简体</vt:lpstr>
      <vt:lpstr>方正卡通简体</vt:lpstr>
      <vt:lpstr>宋体</vt:lpstr>
      <vt:lpstr>微软雅黑</vt:lpstr>
      <vt:lpstr>叶根友小京楷简体</vt:lpstr>
      <vt:lpstr>幼圆</vt:lpstr>
      <vt:lpstr>Arial</vt:lpstr>
      <vt:lpstr>Bradley Hand ITC</vt:lpstr>
      <vt:lpstr>Calibri</vt:lpstr>
      <vt:lpstr>Cambria Math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邓荣源</cp:lastModifiedBy>
  <cp:revision>295</cp:revision>
  <dcterms:created xsi:type="dcterms:W3CDTF">2017-07-25T09:42:44Z</dcterms:created>
  <dcterms:modified xsi:type="dcterms:W3CDTF">2017-08-09T11:00:11Z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