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6" r:id="rId2"/>
    <p:sldId id="258" r:id="rId3"/>
    <p:sldId id="262" r:id="rId4"/>
    <p:sldId id="299" r:id="rId5"/>
    <p:sldId id="309" r:id="rId6"/>
    <p:sldId id="311" r:id="rId7"/>
    <p:sldId id="312" r:id="rId8"/>
    <p:sldId id="313" r:id="rId9"/>
    <p:sldId id="263" r:id="rId10"/>
    <p:sldId id="315" r:id="rId11"/>
    <p:sldId id="317" r:id="rId12"/>
    <p:sldId id="308" r:id="rId13"/>
    <p:sldId id="310" r:id="rId14"/>
    <p:sldId id="324" r:id="rId15"/>
    <p:sldId id="319" r:id="rId16"/>
    <p:sldId id="321" r:id="rId17"/>
    <p:sldId id="260" r:id="rId18"/>
    <p:sldId id="322" r:id="rId19"/>
    <p:sldId id="261" r:id="rId20"/>
    <p:sldId id="294" r:id="rId21"/>
    <p:sldId id="307" r:id="rId2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3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00" decel="49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00" decel="49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00" decel="49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slow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383915" y="1816100"/>
            <a:ext cx="3451225" cy="982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x-none" altLang="en-US" sz="6000" dirty="0">
                <a:ln>
                  <a:solidFill>
                    <a:srgbClr val="4A67AA"/>
                  </a:solidFill>
                </a:ln>
                <a:blipFill>
                  <a:blip r:embed="rId2"/>
                  <a:stretch>
                    <a:fillRect/>
                  </a:stretch>
                </a:blipFill>
                <a:latin typeface="Impact" pitchFamily="34" charset="0"/>
                <a:sym typeface="+mn-ea"/>
              </a:rPr>
              <a:t>江南大学</a:t>
            </a:r>
          </a:p>
        </p:txBody>
      </p:sp>
      <p:sp>
        <p:nvSpPr>
          <p:cNvPr id="17" name="Freeform 21"/>
          <p:cNvSpPr/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6836449" y="1691225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3262693" y="3436049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lang="zh-CN" altLang="en-US" sz="36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算法讲堂</a:t>
            </a:r>
            <a:r>
              <a:rPr sz="2800" b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b="0" dirty="0">
                <a:latin typeface="微软雅黑" pitchFamily="34" charset="-122"/>
                <a:ea typeface="微软雅黑" pitchFamily="34" charset="-122"/>
              </a:rPr>
              <a:t>分治</a:t>
            </a:r>
            <a:endParaRPr lang="x-none" sz="3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9" name="文本框 14"/>
          <p:cNvSpPr txBox="1"/>
          <p:nvPr/>
        </p:nvSpPr>
        <p:spPr>
          <a:xfrm>
            <a:off x="3424932" y="4154832"/>
            <a:ext cx="3060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Shiyang</a:t>
            </a:r>
            <a:endParaRPr lang="x-none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分治的应用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73BE-F566-4709-850F-39D957BA0075}"/>
              </a:ext>
            </a:extLst>
          </p:cNvPr>
          <p:cNvSpPr txBox="1"/>
          <p:nvPr/>
        </p:nvSpPr>
        <p:spPr>
          <a:xfrm>
            <a:off x="3419872" y="88035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二分搜索算法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06755C-878B-4373-81E8-B24649B965B0}"/>
              </a:ext>
            </a:extLst>
          </p:cNvPr>
          <p:cNvSpPr txBox="1"/>
          <p:nvPr/>
        </p:nvSpPr>
        <p:spPr>
          <a:xfrm>
            <a:off x="1183633" y="1353938"/>
            <a:ext cx="6228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给定已按升序排好序的 </a:t>
            </a:r>
            <a:r>
              <a:rPr lang="en-US" altLang="zh-CN" sz="2000" dirty="0"/>
              <a:t>n </a:t>
            </a:r>
            <a:r>
              <a:rPr lang="zh-CN" altLang="en-US" sz="2000" dirty="0"/>
              <a:t>个元素</a:t>
            </a:r>
            <a:r>
              <a:rPr lang="en-US" altLang="zh-CN" sz="2000" dirty="0"/>
              <a:t>a[0:n-1]</a:t>
            </a:r>
            <a:r>
              <a:rPr lang="zh-CN" altLang="en-US" sz="2000" dirty="0"/>
              <a:t>，现在要在这 </a:t>
            </a:r>
            <a:r>
              <a:rPr lang="en-US" altLang="zh-CN" sz="2000" dirty="0"/>
              <a:t>n </a:t>
            </a:r>
            <a:r>
              <a:rPr lang="zh-CN" altLang="en-US" sz="2000" dirty="0"/>
              <a:t>个元素中找出一特定元素</a:t>
            </a:r>
            <a:r>
              <a:rPr lang="en-US" altLang="zh-CN" sz="2000" dirty="0"/>
              <a:t>x.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D5FE7-69A4-44C0-9FF8-4C2057B9B188}"/>
              </a:ext>
            </a:extLst>
          </p:cNvPr>
          <p:cNvSpPr txBox="1"/>
          <p:nvPr/>
        </p:nvSpPr>
        <p:spPr>
          <a:xfrm>
            <a:off x="1869959" y="3220616"/>
            <a:ext cx="558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该问题的规模缩小到一定程度就可以很容易解决；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该问题可以分解为若干个规模较小的相同问题；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分解出的各个子问题的解可以合并为原问题的解；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分解出的各个子问题是相互独立的。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1D2C21-4B65-40E1-9201-978B38630648}"/>
              </a:ext>
            </a:extLst>
          </p:cNvPr>
          <p:cNvSpPr txBox="1"/>
          <p:nvPr/>
        </p:nvSpPr>
        <p:spPr>
          <a:xfrm>
            <a:off x="1223628" y="3220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6B1E93-A410-4C27-8B58-0FBA0EE89271}"/>
              </a:ext>
            </a:extLst>
          </p:cNvPr>
          <p:cNvSpPr txBox="1"/>
          <p:nvPr/>
        </p:nvSpPr>
        <p:spPr>
          <a:xfrm>
            <a:off x="2029727" y="2314801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在 </a:t>
            </a:r>
            <a:r>
              <a:rPr lang="en-US" altLang="zh-CN" dirty="0"/>
              <a:t>a[i] </a:t>
            </a:r>
            <a:r>
              <a:rPr lang="zh-CN" altLang="en-US" dirty="0"/>
              <a:t>的前面、后面查找</a:t>
            </a:r>
            <a:r>
              <a:rPr lang="en-US" altLang="zh-CN" dirty="0"/>
              <a:t> x </a:t>
            </a:r>
            <a:r>
              <a:rPr lang="zh-CN" altLang="en-US" dirty="0"/>
              <a:t>是独立的子问题</a:t>
            </a:r>
            <a:endParaRPr lang="en-US" altLang="zh-CN" dirty="0"/>
          </a:p>
          <a:p>
            <a:pPr algn="ctr"/>
            <a:r>
              <a:rPr lang="zh-CN" altLang="en-US" dirty="0"/>
              <a:t>很显然这两个子问题相互独立</a:t>
            </a:r>
          </a:p>
        </p:txBody>
      </p:sp>
    </p:spTree>
    <p:extLst>
      <p:ext uri="{BB962C8B-B14F-4D97-AF65-F5344CB8AC3E}">
        <p14:creationId xmlns:p14="http://schemas.microsoft.com/office/powerpoint/2010/main" val="35488623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分治的应用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73BE-F566-4709-850F-39D957BA0075}"/>
              </a:ext>
            </a:extLst>
          </p:cNvPr>
          <p:cNvSpPr txBox="1"/>
          <p:nvPr/>
        </p:nvSpPr>
        <p:spPr>
          <a:xfrm>
            <a:off x="3419872" y="88035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二分搜索算法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06755C-878B-4373-81E8-B24649B965B0}"/>
              </a:ext>
            </a:extLst>
          </p:cNvPr>
          <p:cNvSpPr txBox="1"/>
          <p:nvPr/>
        </p:nvSpPr>
        <p:spPr>
          <a:xfrm>
            <a:off x="1183633" y="1353938"/>
            <a:ext cx="6228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给定已按升序排好序的 </a:t>
            </a:r>
            <a:r>
              <a:rPr lang="en-US" altLang="zh-CN" sz="2000" dirty="0"/>
              <a:t>n </a:t>
            </a:r>
            <a:r>
              <a:rPr lang="zh-CN" altLang="en-US" sz="2000" dirty="0"/>
              <a:t>个元素</a:t>
            </a:r>
            <a:r>
              <a:rPr lang="en-US" altLang="zh-CN" sz="2000" dirty="0"/>
              <a:t>a[0:n-1]</a:t>
            </a:r>
            <a:r>
              <a:rPr lang="zh-CN" altLang="en-US" sz="2000" dirty="0"/>
              <a:t>，现在要在这 </a:t>
            </a:r>
            <a:r>
              <a:rPr lang="en-US" altLang="zh-CN" sz="2000" dirty="0"/>
              <a:t>n </a:t>
            </a:r>
            <a:r>
              <a:rPr lang="zh-CN" altLang="en-US" sz="2000" dirty="0"/>
              <a:t>个元素中找出一特定元素</a:t>
            </a:r>
            <a:r>
              <a:rPr lang="en-US" altLang="zh-CN" sz="2000" dirty="0"/>
              <a:t>x.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772B17-0C8A-46FF-8DBF-D950DC42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2117322"/>
            <a:ext cx="3833545" cy="27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34178"/>
      </p:ext>
    </p:extLst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分治的应用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73BE-F566-4709-850F-39D957BA0075}"/>
              </a:ext>
            </a:extLst>
          </p:cNvPr>
          <p:cNvSpPr txBox="1"/>
          <p:nvPr/>
        </p:nvSpPr>
        <p:spPr>
          <a:xfrm>
            <a:off x="3419872" y="88035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归并排序算法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06755C-878B-4373-81E8-B24649B965B0}"/>
              </a:ext>
            </a:extLst>
          </p:cNvPr>
          <p:cNvSpPr txBox="1"/>
          <p:nvPr/>
        </p:nvSpPr>
        <p:spPr>
          <a:xfrm>
            <a:off x="1115616" y="1492424"/>
            <a:ext cx="62286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分解</a:t>
            </a:r>
            <a:r>
              <a:rPr lang="zh-CN" altLang="en-US" dirty="0"/>
              <a:t>：分解待排序的 </a:t>
            </a:r>
            <a:r>
              <a:rPr lang="en-US" altLang="zh-CN" dirty="0"/>
              <a:t>n </a:t>
            </a:r>
            <a:r>
              <a:rPr lang="zh-CN" altLang="en-US" dirty="0"/>
              <a:t>个元素的序列成各具 </a:t>
            </a:r>
            <a:r>
              <a:rPr lang="en-US" altLang="zh-CN" dirty="0"/>
              <a:t>n / 2 </a:t>
            </a:r>
            <a:r>
              <a:rPr lang="zh-CN" altLang="en-US" dirty="0"/>
              <a:t>个元素的两个子序列。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D5FE7-69A4-44C0-9FF8-4C2057B9B188}"/>
              </a:ext>
            </a:extLst>
          </p:cNvPr>
          <p:cNvSpPr txBox="1"/>
          <p:nvPr/>
        </p:nvSpPr>
        <p:spPr>
          <a:xfrm>
            <a:off x="1115616" y="2495171"/>
            <a:ext cx="5595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解决</a:t>
            </a:r>
            <a:r>
              <a:rPr lang="zh-CN" altLang="en-US" dirty="0"/>
              <a:t>：使用归并排序递归地解决两个子序列。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C27A06-9268-49F6-A1F7-E1C29A2E5ED5}"/>
              </a:ext>
            </a:extLst>
          </p:cNvPr>
          <p:cNvSpPr txBox="1"/>
          <p:nvPr/>
        </p:nvSpPr>
        <p:spPr>
          <a:xfrm>
            <a:off x="1115616" y="3328628"/>
            <a:ext cx="5868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合并</a:t>
            </a:r>
            <a:r>
              <a:rPr lang="zh-CN" altLang="en-US" dirty="0"/>
              <a:t>：两个已排序的子序列以产生以排序的答案。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3131D2-B75C-4C06-A296-5B621DDE7FA1}"/>
              </a:ext>
            </a:extLst>
          </p:cNvPr>
          <p:cNvSpPr txBox="1"/>
          <p:nvPr/>
        </p:nvSpPr>
        <p:spPr>
          <a:xfrm>
            <a:off x="1136958" y="4054377"/>
            <a:ext cx="632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当待排序的序列长度为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时，递归“开始回升”，在这种情况下不要做任何工作，因为长度为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的每个序列都已排好序。</a:t>
            </a:r>
          </a:p>
        </p:txBody>
      </p:sp>
    </p:spTree>
    <p:extLst>
      <p:ext uri="{BB962C8B-B14F-4D97-AF65-F5344CB8AC3E}">
        <p14:creationId xmlns:p14="http://schemas.microsoft.com/office/powerpoint/2010/main" val="4116400026"/>
      </p:ext>
    </p:extLst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分治的应用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521A9-A800-46C9-8908-C861D22A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8" y="1312404"/>
            <a:ext cx="6118465" cy="33875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1B5FEC-D6D2-4C0C-AE45-65CE78320CB5}"/>
              </a:ext>
            </a:extLst>
          </p:cNvPr>
          <p:cNvSpPr txBox="1"/>
          <p:nvPr/>
        </p:nvSpPr>
        <p:spPr>
          <a:xfrm>
            <a:off x="3111514" y="756955"/>
            <a:ext cx="2558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归并排序算法示例图</a:t>
            </a:r>
          </a:p>
        </p:txBody>
      </p:sp>
    </p:spTree>
    <p:extLst>
      <p:ext uri="{BB962C8B-B14F-4D97-AF65-F5344CB8AC3E}">
        <p14:creationId xmlns:p14="http://schemas.microsoft.com/office/powerpoint/2010/main" val="927586524"/>
      </p:ext>
    </p:extLst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分治的应用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73BE-F566-4709-850F-39D957BA0075}"/>
              </a:ext>
            </a:extLst>
          </p:cNvPr>
          <p:cNvSpPr txBox="1"/>
          <p:nvPr/>
        </p:nvSpPr>
        <p:spPr>
          <a:xfrm>
            <a:off x="3419872" y="88035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快速幂运算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06755C-878B-4373-81E8-B24649B965B0}"/>
              </a:ext>
            </a:extLst>
          </p:cNvPr>
          <p:cNvSpPr txBox="1"/>
          <p:nvPr/>
        </p:nvSpPr>
        <p:spPr>
          <a:xfrm>
            <a:off x="3068833" y="1456420"/>
            <a:ext cx="243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给定 </a:t>
            </a:r>
            <a:r>
              <a:rPr lang="en-US" altLang="zh-CN" sz="2000" b="1" dirty="0"/>
              <a:t>m, n </a:t>
            </a:r>
            <a:r>
              <a:rPr lang="zh-CN" altLang="en-US" sz="2000" b="1" dirty="0"/>
              <a:t>计算 </a:t>
            </a:r>
            <a:r>
              <a:rPr lang="en-US" altLang="zh-CN" sz="2000" b="1" dirty="0"/>
              <a:t>m</a:t>
            </a:r>
            <a:r>
              <a:rPr lang="en-US" altLang="zh-CN" sz="2000" b="1" baseline="30000" dirty="0"/>
              <a:t>n</a:t>
            </a:r>
            <a:endParaRPr lang="zh-CN" altLang="en-US" baseline="30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A00FC2-8484-4160-82A3-61D4E945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81637"/>
            <a:ext cx="5037816" cy="2743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8D6079-36BB-441F-B64E-6ECB40853201}"/>
                  </a:ext>
                </a:extLst>
              </p:cNvPr>
              <p:cNvSpPr txBox="1"/>
              <p:nvPr/>
            </p:nvSpPr>
            <p:spPr>
              <a:xfrm>
                <a:off x="467544" y="2248508"/>
                <a:ext cx="2448272" cy="89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把</a:t>
                </a:r>
                <a:r>
                  <a:rPr lang="en-US" altLang="zh-CN" dirty="0"/>
                  <a:t>m</a:t>
                </a:r>
                <a:r>
                  <a:rPr lang="en-US" altLang="zh-CN" baseline="30000" dirty="0"/>
                  <a:t>n</a:t>
                </a:r>
                <a:r>
                  <a:rPr lang="zh-CN" altLang="en-US" dirty="0"/>
                  <a:t>分成</a:t>
                </a:r>
                <a:r>
                  <a:rPr lang="en-US" altLang="zh-CN" dirty="0" err="1"/>
                  <a:t>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baseline="3000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baseline="30000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zh-CN" b="0" i="0" baseline="30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m:rPr>
                        <m:nor/>
                      </m:rPr>
                      <a:rPr lang="en-US" altLang="zh-CN" dirty="0"/>
                      <m:t>m</m:t>
                    </m:r>
                    <m:f>
                      <m:fPr>
                        <m:ctrlPr>
                          <a:rPr lang="en-US" altLang="zh-CN" i="1" baseline="3000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baseline="30000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baseline="30000" dirty="0"/>
                  <a:t> </a:t>
                </a:r>
                <a:endParaRPr lang="en-US" altLang="zh-CN" baseline="30000" dirty="0"/>
              </a:p>
              <a:p>
                <a:endParaRPr lang="en-US" altLang="zh-CN" baseline="30000" dirty="0"/>
              </a:p>
              <a:p>
                <a:r>
                  <a:rPr lang="zh-CN" altLang="en-US" dirty="0"/>
                  <a:t>两个子问题来计算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8D6079-36BB-441F-B64E-6ECB40853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248508"/>
                <a:ext cx="2448272" cy="895117"/>
              </a:xfrm>
              <a:prstGeom prst="rect">
                <a:avLst/>
              </a:prstGeom>
              <a:blipFill>
                <a:blip r:embed="rId3"/>
                <a:stretch>
                  <a:fillRect l="-2244" t="-748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25696"/>
      </p:ext>
    </p:extLst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分治的应用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1B5FEC-D6D2-4C0C-AE45-65CE78320CB5}"/>
              </a:ext>
            </a:extLst>
          </p:cNvPr>
          <p:cNvSpPr txBox="1"/>
          <p:nvPr/>
        </p:nvSpPr>
        <p:spPr>
          <a:xfrm>
            <a:off x="3671900" y="7723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大整数乘法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EEE78E-121B-4F5D-87F5-85D106EE34F3}"/>
              </a:ext>
            </a:extLst>
          </p:cNvPr>
          <p:cNvSpPr txBox="1"/>
          <p:nvPr/>
        </p:nvSpPr>
        <p:spPr>
          <a:xfrm>
            <a:off x="1186443" y="1284519"/>
            <a:ext cx="643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请设计一个有效的算法，可以进行两个 </a:t>
            </a:r>
            <a:r>
              <a:rPr lang="en-US" altLang="zh-CN" dirty="0"/>
              <a:t>n </a:t>
            </a:r>
            <a:r>
              <a:rPr lang="zh-CN" altLang="en-US" dirty="0"/>
              <a:t>位大整数的乘法运算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62711E-D6E3-4F6D-B51F-64DA87230EDD}"/>
              </a:ext>
            </a:extLst>
          </p:cNvPr>
          <p:cNvSpPr txBox="1"/>
          <p:nvPr/>
        </p:nvSpPr>
        <p:spPr>
          <a:xfrm>
            <a:off x="1403648" y="1671797"/>
            <a:ext cx="240322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小学的算法：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分治法：</a:t>
            </a:r>
            <a:r>
              <a:rPr lang="en-US" altLang="zh-CN" dirty="0"/>
              <a:t>O(n</a:t>
            </a:r>
            <a:r>
              <a:rPr lang="en-US" altLang="zh-CN" baseline="30000" dirty="0"/>
              <a:t>1.59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更快的方法？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1A0BA0-A4FD-4977-A503-FF188685E6B6}"/>
                  </a:ext>
                </a:extLst>
              </p:cNvPr>
              <p:cNvSpPr txBox="1"/>
              <p:nvPr/>
            </p:nvSpPr>
            <p:spPr>
              <a:xfrm>
                <a:off x="949049" y="3076600"/>
                <a:ext cx="69127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    如果将一个大整数分成更多段，用更复杂的方式把他们组合起来，将有可能得到更优的算法。</a:t>
                </a:r>
                <a:endParaRPr lang="en-US" altLang="zh-CN" dirty="0"/>
              </a:p>
              <a:p>
                <a:r>
                  <a:rPr lang="zh-CN" altLang="en-US" dirty="0"/>
                  <a:t>       最终，这个思想导致了快速傅里叶变换</a:t>
                </a:r>
                <a:r>
                  <a:rPr lang="en-US" altLang="zh-CN" dirty="0"/>
                  <a:t>(Fast Fourier Transform)</a:t>
                </a:r>
                <a:r>
                  <a:rPr lang="zh-CN" altLang="en-US" dirty="0"/>
                  <a:t>的产生。该方法也可以看作是一个复杂的分治算法，对于大整数乘法，它能在 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时间内解决。</a:t>
                </a:r>
                <a:endParaRPr lang="en-US" altLang="zh-CN" dirty="0"/>
              </a:p>
              <a:p>
                <a:r>
                  <a:rPr lang="zh-CN" altLang="en-US" dirty="0"/>
                  <a:t>       是否能找到线性的算法？目前还没有结果。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1A0BA0-A4FD-4977-A503-FF188685E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9" y="3076600"/>
                <a:ext cx="6912768" cy="1754326"/>
              </a:xfrm>
              <a:prstGeom prst="rect">
                <a:avLst/>
              </a:prstGeom>
              <a:blipFill>
                <a:blip r:embed="rId2"/>
                <a:stretch>
                  <a:fillRect l="-794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340915"/>
      </p:ext>
    </p:extLst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分治的应用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1B5FEC-D6D2-4C0C-AE45-65CE78320CB5}"/>
              </a:ext>
            </a:extLst>
          </p:cNvPr>
          <p:cNvSpPr txBox="1"/>
          <p:nvPr/>
        </p:nvSpPr>
        <p:spPr>
          <a:xfrm>
            <a:off x="3671900" y="772344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Strassen </a:t>
            </a:r>
            <a:r>
              <a:rPr lang="zh-CN" altLang="en-US" sz="2000" b="1" dirty="0"/>
              <a:t>矩阵乘法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62711E-D6E3-4F6D-B51F-64DA87230EDD}"/>
              </a:ext>
            </a:extLst>
          </p:cNvPr>
          <p:cNvSpPr txBox="1"/>
          <p:nvPr/>
        </p:nvSpPr>
        <p:spPr>
          <a:xfrm>
            <a:off x="1403648" y="1671797"/>
            <a:ext cx="214513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传统方法：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分治法：</a:t>
            </a:r>
            <a:r>
              <a:rPr lang="en-US" altLang="zh-CN" dirty="0"/>
              <a:t>O(n</a:t>
            </a:r>
            <a:r>
              <a:rPr lang="en-US" altLang="zh-CN" baseline="30000" dirty="0"/>
              <a:t>2.81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更快的方法？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A0BA0-A4FD-4977-A503-FF188685E6B6}"/>
              </a:ext>
            </a:extLst>
          </p:cNvPr>
          <p:cNvSpPr txBox="1"/>
          <p:nvPr/>
        </p:nvSpPr>
        <p:spPr>
          <a:xfrm>
            <a:off x="971600" y="351730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在</a:t>
            </a:r>
            <a:r>
              <a:rPr lang="en-US" altLang="zh-CN" dirty="0"/>
              <a:t> Strassen </a:t>
            </a:r>
            <a:r>
              <a:rPr lang="zh-CN" altLang="en-US" dirty="0"/>
              <a:t>之后又有许多算法改进了矩阵乘法的计算时间复杂性。目前最好的计算时间上界是 </a:t>
            </a:r>
            <a:r>
              <a:rPr lang="en-US" altLang="zh-CN" dirty="0"/>
              <a:t>O(n</a:t>
            </a:r>
            <a:r>
              <a:rPr lang="en-US" altLang="zh-CN" baseline="30000" dirty="0"/>
              <a:t>2.376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02E4EF-0172-4D47-917D-DA4F25629605}"/>
                  </a:ext>
                </a:extLst>
              </p:cNvPr>
              <p:cNvSpPr txBox="1"/>
              <p:nvPr/>
            </p:nvSpPr>
            <p:spPr>
              <a:xfrm>
                <a:off x="4247964" y="2018045"/>
                <a:ext cx="40324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的乘积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中的元素</a:t>
                </a:r>
                <a:r>
                  <a:rPr lang="en-US" altLang="zh-CN" dirty="0"/>
                  <a:t>C[i, j]</a:t>
                </a:r>
                <a:r>
                  <a:rPr lang="zh-CN" altLang="en-US" dirty="0"/>
                  <a:t>定义为</a:t>
                </a:r>
                <a:r>
                  <a:rPr lang="en-US" altLang="zh-CN" dirty="0"/>
                  <a:t>C[i][j]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]∗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02E4EF-0172-4D47-917D-DA4F25629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64" y="2018045"/>
                <a:ext cx="4032448" cy="646331"/>
              </a:xfrm>
              <a:prstGeom prst="rect">
                <a:avLst/>
              </a:prstGeom>
              <a:blipFill>
                <a:blip r:embed="rId2"/>
                <a:stretch>
                  <a:fillRect l="-1362" t="-26415" b="-10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84443"/>
      </p:ext>
    </p:extLst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999301" y="1143239"/>
            <a:ext cx="2744561" cy="3337517"/>
            <a:chOff x="7419975" y="803484"/>
            <a:chExt cx="930908" cy="1131679"/>
          </a:xfrm>
          <a:solidFill>
            <a:schemeClr val="accent2"/>
          </a:solidFill>
        </p:grpSpPr>
        <p:sp>
          <p:nvSpPr>
            <p:cNvPr id="5" name="Freeform 90"/>
            <p:cNvSpPr/>
            <p:nvPr/>
          </p:nvSpPr>
          <p:spPr bwMode="auto">
            <a:xfrm>
              <a:off x="7467600" y="1830388"/>
              <a:ext cx="315913" cy="104775"/>
            </a:xfrm>
            <a:custGeom>
              <a:avLst/>
              <a:gdLst>
                <a:gd name="T0" fmla="*/ 99 w 199"/>
                <a:gd name="T1" fmla="*/ 0 h 66"/>
                <a:gd name="T2" fmla="*/ 125 w 199"/>
                <a:gd name="T3" fmla="*/ 2 h 66"/>
                <a:gd name="T4" fmla="*/ 150 w 199"/>
                <a:gd name="T5" fmla="*/ 4 h 66"/>
                <a:gd name="T6" fmla="*/ 170 w 199"/>
                <a:gd name="T7" fmla="*/ 9 h 66"/>
                <a:gd name="T8" fmla="*/ 186 w 199"/>
                <a:gd name="T9" fmla="*/ 16 h 66"/>
                <a:gd name="T10" fmla="*/ 196 w 199"/>
                <a:gd name="T11" fmla="*/ 24 h 66"/>
                <a:gd name="T12" fmla="*/ 199 w 199"/>
                <a:gd name="T13" fmla="*/ 33 h 66"/>
                <a:gd name="T14" fmla="*/ 196 w 199"/>
                <a:gd name="T15" fmla="*/ 42 h 66"/>
                <a:gd name="T16" fmla="*/ 186 w 199"/>
                <a:gd name="T17" fmla="*/ 50 h 66"/>
                <a:gd name="T18" fmla="*/ 170 w 199"/>
                <a:gd name="T19" fmla="*/ 57 h 66"/>
                <a:gd name="T20" fmla="*/ 150 w 199"/>
                <a:gd name="T21" fmla="*/ 62 h 66"/>
                <a:gd name="T22" fmla="*/ 125 w 199"/>
                <a:gd name="T23" fmla="*/ 66 h 66"/>
                <a:gd name="T24" fmla="*/ 99 w 199"/>
                <a:gd name="T25" fmla="*/ 66 h 66"/>
                <a:gd name="T26" fmla="*/ 73 w 199"/>
                <a:gd name="T27" fmla="*/ 66 h 66"/>
                <a:gd name="T28" fmla="*/ 49 w 199"/>
                <a:gd name="T29" fmla="*/ 62 h 66"/>
                <a:gd name="T30" fmla="*/ 28 w 199"/>
                <a:gd name="T31" fmla="*/ 57 h 66"/>
                <a:gd name="T32" fmla="*/ 13 w 199"/>
                <a:gd name="T33" fmla="*/ 50 h 66"/>
                <a:gd name="T34" fmla="*/ 4 w 199"/>
                <a:gd name="T35" fmla="*/ 42 h 66"/>
                <a:gd name="T36" fmla="*/ 0 w 199"/>
                <a:gd name="T37" fmla="*/ 33 h 66"/>
                <a:gd name="T38" fmla="*/ 4 w 199"/>
                <a:gd name="T39" fmla="*/ 24 h 66"/>
                <a:gd name="T40" fmla="*/ 13 w 199"/>
                <a:gd name="T41" fmla="*/ 16 h 66"/>
                <a:gd name="T42" fmla="*/ 28 w 199"/>
                <a:gd name="T43" fmla="*/ 9 h 66"/>
                <a:gd name="T44" fmla="*/ 49 w 199"/>
                <a:gd name="T45" fmla="*/ 4 h 66"/>
                <a:gd name="T46" fmla="*/ 73 w 199"/>
                <a:gd name="T47" fmla="*/ 2 h 66"/>
                <a:gd name="T48" fmla="*/ 99 w 199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66">
                  <a:moveTo>
                    <a:pt x="99" y="0"/>
                  </a:moveTo>
                  <a:lnTo>
                    <a:pt x="125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86" y="16"/>
                  </a:lnTo>
                  <a:lnTo>
                    <a:pt x="196" y="24"/>
                  </a:lnTo>
                  <a:lnTo>
                    <a:pt x="199" y="33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7"/>
                  </a:lnTo>
                  <a:lnTo>
                    <a:pt x="150" y="62"/>
                  </a:lnTo>
                  <a:lnTo>
                    <a:pt x="125" y="66"/>
                  </a:lnTo>
                  <a:lnTo>
                    <a:pt x="99" y="66"/>
                  </a:lnTo>
                  <a:lnTo>
                    <a:pt x="73" y="66"/>
                  </a:lnTo>
                  <a:lnTo>
                    <a:pt x="49" y="62"/>
                  </a:lnTo>
                  <a:lnTo>
                    <a:pt x="28" y="57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3" y="16"/>
                  </a:lnTo>
                  <a:lnTo>
                    <a:pt x="28" y="9"/>
                  </a:lnTo>
                  <a:lnTo>
                    <a:pt x="49" y="4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3"/>
            <p:cNvSpPr/>
            <p:nvPr/>
          </p:nvSpPr>
          <p:spPr bwMode="auto">
            <a:xfrm>
              <a:off x="768350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1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9 h 17"/>
                <a:gd name="T10" fmla="*/ 17 w 17"/>
                <a:gd name="T11" fmla="*/ 12 h 17"/>
                <a:gd name="T12" fmla="*/ 14 w 17"/>
                <a:gd name="T13" fmla="*/ 16 h 17"/>
                <a:gd name="T14" fmla="*/ 12 w 17"/>
                <a:gd name="T15" fmla="*/ 17 h 17"/>
                <a:gd name="T16" fmla="*/ 9 w 17"/>
                <a:gd name="T17" fmla="*/ 17 h 17"/>
                <a:gd name="T18" fmla="*/ 5 w 17"/>
                <a:gd name="T19" fmla="*/ 17 h 17"/>
                <a:gd name="T20" fmla="*/ 3 w 17"/>
                <a:gd name="T21" fmla="*/ 16 h 17"/>
                <a:gd name="T22" fmla="*/ 1 w 17"/>
                <a:gd name="T23" fmla="*/ 12 h 17"/>
                <a:gd name="T24" fmla="*/ 0 w 17"/>
                <a:gd name="T25" fmla="*/ 9 h 17"/>
                <a:gd name="T26" fmla="*/ 1 w 17"/>
                <a:gd name="T27" fmla="*/ 5 h 17"/>
                <a:gd name="T28" fmla="*/ 3 w 17"/>
                <a:gd name="T29" fmla="*/ 3 h 17"/>
                <a:gd name="T30" fmla="*/ 5 w 17"/>
                <a:gd name="T31" fmla="*/ 1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4"/>
            <p:cNvSpPr/>
            <p:nvPr/>
          </p:nvSpPr>
          <p:spPr bwMode="auto">
            <a:xfrm>
              <a:off x="780415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0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8 h 17"/>
                <a:gd name="T10" fmla="*/ 17 w 17"/>
                <a:gd name="T11" fmla="*/ 12 h 17"/>
                <a:gd name="T12" fmla="*/ 14 w 17"/>
                <a:gd name="T13" fmla="*/ 14 h 17"/>
                <a:gd name="T14" fmla="*/ 12 w 17"/>
                <a:gd name="T15" fmla="*/ 16 h 17"/>
                <a:gd name="T16" fmla="*/ 9 w 17"/>
                <a:gd name="T17" fmla="*/ 17 h 17"/>
                <a:gd name="T18" fmla="*/ 5 w 17"/>
                <a:gd name="T19" fmla="*/ 16 h 17"/>
                <a:gd name="T20" fmla="*/ 2 w 17"/>
                <a:gd name="T21" fmla="*/ 14 h 17"/>
                <a:gd name="T22" fmla="*/ 1 w 17"/>
                <a:gd name="T23" fmla="*/ 12 h 17"/>
                <a:gd name="T24" fmla="*/ 0 w 17"/>
                <a:gd name="T25" fmla="*/ 8 h 17"/>
                <a:gd name="T26" fmla="*/ 1 w 17"/>
                <a:gd name="T27" fmla="*/ 5 h 17"/>
                <a:gd name="T28" fmla="*/ 2 w 17"/>
                <a:gd name="T29" fmla="*/ 3 h 17"/>
                <a:gd name="T30" fmla="*/ 5 w 17"/>
                <a:gd name="T31" fmla="*/ 0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7589838" y="1014413"/>
              <a:ext cx="304800" cy="284163"/>
            </a:xfrm>
            <a:custGeom>
              <a:avLst/>
              <a:gdLst>
                <a:gd name="T0" fmla="*/ 106 w 192"/>
                <a:gd name="T1" fmla="*/ 16 h 179"/>
                <a:gd name="T2" fmla="*/ 106 w 192"/>
                <a:gd name="T3" fmla="*/ 16 h 179"/>
                <a:gd name="T4" fmla="*/ 82 w 192"/>
                <a:gd name="T5" fmla="*/ 12 h 179"/>
                <a:gd name="T6" fmla="*/ 50 w 192"/>
                <a:gd name="T7" fmla="*/ 26 h 179"/>
                <a:gd name="T8" fmla="*/ 31 w 192"/>
                <a:gd name="T9" fmla="*/ 42 h 179"/>
                <a:gd name="T10" fmla="*/ 26 w 192"/>
                <a:gd name="T11" fmla="*/ 48 h 179"/>
                <a:gd name="T12" fmla="*/ 16 w 192"/>
                <a:gd name="T13" fmla="*/ 68 h 179"/>
                <a:gd name="T14" fmla="*/ 9 w 192"/>
                <a:gd name="T15" fmla="*/ 98 h 179"/>
                <a:gd name="T16" fmla="*/ 16 w 192"/>
                <a:gd name="T17" fmla="*/ 123 h 179"/>
                <a:gd name="T18" fmla="*/ 24 w 192"/>
                <a:gd name="T19" fmla="*/ 133 h 179"/>
                <a:gd name="T20" fmla="*/ 24 w 192"/>
                <a:gd name="T21" fmla="*/ 135 h 179"/>
                <a:gd name="T22" fmla="*/ 25 w 192"/>
                <a:gd name="T23" fmla="*/ 136 h 179"/>
                <a:gd name="T24" fmla="*/ 54 w 192"/>
                <a:gd name="T25" fmla="*/ 162 h 179"/>
                <a:gd name="T26" fmla="*/ 84 w 192"/>
                <a:gd name="T27" fmla="*/ 170 h 179"/>
                <a:gd name="T28" fmla="*/ 120 w 192"/>
                <a:gd name="T29" fmla="*/ 162 h 179"/>
                <a:gd name="T30" fmla="*/ 145 w 192"/>
                <a:gd name="T31" fmla="*/ 150 h 179"/>
                <a:gd name="T32" fmla="*/ 151 w 192"/>
                <a:gd name="T33" fmla="*/ 146 h 179"/>
                <a:gd name="T34" fmla="*/ 166 w 192"/>
                <a:gd name="T35" fmla="*/ 132 h 179"/>
                <a:gd name="T36" fmla="*/ 181 w 192"/>
                <a:gd name="T37" fmla="*/ 103 h 179"/>
                <a:gd name="T38" fmla="*/ 181 w 192"/>
                <a:gd name="T39" fmla="*/ 73 h 179"/>
                <a:gd name="T40" fmla="*/ 168 w 192"/>
                <a:gd name="T41" fmla="*/ 47 h 179"/>
                <a:gd name="T42" fmla="*/ 160 w 192"/>
                <a:gd name="T43" fmla="*/ 35 h 179"/>
                <a:gd name="T44" fmla="*/ 157 w 192"/>
                <a:gd name="T45" fmla="*/ 34 h 179"/>
                <a:gd name="T46" fmla="*/ 157 w 192"/>
                <a:gd name="T47" fmla="*/ 34 h 179"/>
                <a:gd name="T48" fmla="*/ 130 w 192"/>
                <a:gd name="T49" fmla="*/ 16 h 179"/>
                <a:gd name="T50" fmla="*/ 113 w 192"/>
                <a:gd name="T51" fmla="*/ 14 h 179"/>
                <a:gd name="T52" fmla="*/ 107 w 192"/>
                <a:gd name="T53" fmla="*/ 16 h 179"/>
                <a:gd name="T54" fmla="*/ 105 w 192"/>
                <a:gd name="T55" fmla="*/ 10 h 179"/>
                <a:gd name="T56" fmla="*/ 103 w 192"/>
                <a:gd name="T57" fmla="*/ 0 h 179"/>
                <a:gd name="T58" fmla="*/ 120 w 192"/>
                <a:gd name="T59" fmla="*/ 1 h 179"/>
                <a:gd name="T60" fmla="*/ 135 w 192"/>
                <a:gd name="T61" fmla="*/ 6 h 179"/>
                <a:gd name="T62" fmla="*/ 165 w 192"/>
                <a:gd name="T63" fmla="*/ 27 h 179"/>
                <a:gd name="T64" fmla="*/ 175 w 192"/>
                <a:gd name="T65" fmla="*/ 40 h 179"/>
                <a:gd name="T66" fmla="*/ 190 w 192"/>
                <a:gd name="T67" fmla="*/ 71 h 179"/>
                <a:gd name="T68" fmla="*/ 190 w 192"/>
                <a:gd name="T69" fmla="*/ 105 h 179"/>
                <a:gd name="T70" fmla="*/ 174 w 192"/>
                <a:gd name="T71" fmla="*/ 137 h 179"/>
                <a:gd name="T72" fmla="*/ 154 w 192"/>
                <a:gd name="T73" fmla="*/ 156 h 179"/>
                <a:gd name="T74" fmla="*/ 135 w 192"/>
                <a:gd name="T75" fmla="*/ 167 h 179"/>
                <a:gd name="T76" fmla="*/ 103 w 192"/>
                <a:gd name="T77" fmla="*/ 178 h 179"/>
                <a:gd name="T78" fmla="*/ 84 w 192"/>
                <a:gd name="T79" fmla="*/ 179 h 179"/>
                <a:gd name="T80" fmla="*/ 48 w 192"/>
                <a:gd name="T81" fmla="*/ 171 h 179"/>
                <a:gd name="T82" fmla="*/ 17 w 192"/>
                <a:gd name="T83" fmla="*/ 141 h 179"/>
                <a:gd name="T84" fmla="*/ 7 w 192"/>
                <a:gd name="T85" fmla="*/ 128 h 179"/>
                <a:gd name="T86" fmla="*/ 0 w 192"/>
                <a:gd name="T87" fmla="*/ 98 h 179"/>
                <a:gd name="T88" fmla="*/ 7 w 192"/>
                <a:gd name="T89" fmla="*/ 64 h 179"/>
                <a:gd name="T90" fmla="*/ 20 w 192"/>
                <a:gd name="T91" fmla="*/ 40 h 179"/>
                <a:gd name="T92" fmla="*/ 33 w 192"/>
                <a:gd name="T93" fmla="*/ 26 h 179"/>
                <a:gd name="T94" fmla="*/ 62 w 192"/>
                <a:gd name="T95" fmla="*/ 9 h 179"/>
                <a:gd name="T96" fmla="*/ 103 w 192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79">
                  <a:moveTo>
                    <a:pt x="106" y="16"/>
                  </a:moveTo>
                  <a:lnTo>
                    <a:pt x="106" y="16"/>
                  </a:lnTo>
                  <a:lnTo>
                    <a:pt x="106" y="16"/>
                  </a:lnTo>
                  <a:lnTo>
                    <a:pt x="106" y="16"/>
                  </a:lnTo>
                  <a:close/>
                  <a:moveTo>
                    <a:pt x="103" y="10"/>
                  </a:moveTo>
                  <a:lnTo>
                    <a:pt x="82" y="12"/>
                  </a:lnTo>
                  <a:lnTo>
                    <a:pt x="64" y="18"/>
                  </a:lnTo>
                  <a:lnTo>
                    <a:pt x="50" y="26"/>
                  </a:lnTo>
                  <a:lnTo>
                    <a:pt x="39" y="34"/>
                  </a:lnTo>
                  <a:lnTo>
                    <a:pt x="31" y="42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68"/>
                  </a:lnTo>
                  <a:lnTo>
                    <a:pt x="10" y="84"/>
                  </a:lnTo>
                  <a:lnTo>
                    <a:pt x="9" y="98"/>
                  </a:lnTo>
                  <a:lnTo>
                    <a:pt x="12" y="112"/>
                  </a:lnTo>
                  <a:lnTo>
                    <a:pt x="16" y="123"/>
                  </a:lnTo>
                  <a:lnTo>
                    <a:pt x="20" y="131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5" y="135"/>
                  </a:lnTo>
                  <a:lnTo>
                    <a:pt x="25" y="136"/>
                  </a:lnTo>
                  <a:lnTo>
                    <a:pt x="38" y="152"/>
                  </a:lnTo>
                  <a:lnTo>
                    <a:pt x="54" y="162"/>
                  </a:lnTo>
                  <a:lnTo>
                    <a:pt x="68" y="167"/>
                  </a:lnTo>
                  <a:lnTo>
                    <a:pt x="84" y="170"/>
                  </a:lnTo>
                  <a:lnTo>
                    <a:pt x="103" y="167"/>
                  </a:lnTo>
                  <a:lnTo>
                    <a:pt x="120" y="162"/>
                  </a:lnTo>
                  <a:lnTo>
                    <a:pt x="135" y="156"/>
                  </a:lnTo>
                  <a:lnTo>
                    <a:pt x="145" y="150"/>
                  </a:lnTo>
                  <a:lnTo>
                    <a:pt x="149" y="148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66" y="132"/>
                  </a:lnTo>
                  <a:lnTo>
                    <a:pt x="175" y="116"/>
                  </a:lnTo>
                  <a:lnTo>
                    <a:pt x="181" y="103"/>
                  </a:lnTo>
                  <a:lnTo>
                    <a:pt x="182" y="90"/>
                  </a:lnTo>
                  <a:lnTo>
                    <a:pt x="181" y="73"/>
                  </a:lnTo>
                  <a:lnTo>
                    <a:pt x="174" y="59"/>
                  </a:lnTo>
                  <a:lnTo>
                    <a:pt x="168" y="47"/>
                  </a:lnTo>
                  <a:lnTo>
                    <a:pt x="161" y="38"/>
                  </a:lnTo>
                  <a:lnTo>
                    <a:pt x="160" y="35"/>
                  </a:lnTo>
                  <a:lnTo>
                    <a:pt x="158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44" y="22"/>
                  </a:lnTo>
                  <a:lnTo>
                    <a:pt x="130" y="16"/>
                  </a:lnTo>
                  <a:lnTo>
                    <a:pt x="118" y="14"/>
                  </a:lnTo>
                  <a:lnTo>
                    <a:pt x="113" y="14"/>
                  </a:lnTo>
                  <a:lnTo>
                    <a:pt x="109" y="16"/>
                  </a:lnTo>
                  <a:lnTo>
                    <a:pt x="107" y="16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3" y="10"/>
                  </a:lnTo>
                  <a:close/>
                  <a:moveTo>
                    <a:pt x="103" y="0"/>
                  </a:moveTo>
                  <a:lnTo>
                    <a:pt x="113" y="0"/>
                  </a:lnTo>
                  <a:lnTo>
                    <a:pt x="120" y="1"/>
                  </a:lnTo>
                  <a:lnTo>
                    <a:pt x="120" y="5"/>
                  </a:lnTo>
                  <a:lnTo>
                    <a:pt x="135" y="6"/>
                  </a:lnTo>
                  <a:lnTo>
                    <a:pt x="149" y="14"/>
                  </a:lnTo>
                  <a:lnTo>
                    <a:pt x="165" y="27"/>
                  </a:lnTo>
                  <a:lnTo>
                    <a:pt x="169" y="31"/>
                  </a:lnTo>
                  <a:lnTo>
                    <a:pt x="175" y="40"/>
                  </a:lnTo>
                  <a:lnTo>
                    <a:pt x="183" y="54"/>
                  </a:lnTo>
                  <a:lnTo>
                    <a:pt x="190" y="71"/>
                  </a:lnTo>
                  <a:lnTo>
                    <a:pt x="192" y="90"/>
                  </a:lnTo>
                  <a:lnTo>
                    <a:pt x="190" y="105"/>
                  </a:lnTo>
                  <a:lnTo>
                    <a:pt x="185" y="122"/>
                  </a:lnTo>
                  <a:lnTo>
                    <a:pt x="174" y="137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47" y="161"/>
                  </a:lnTo>
                  <a:lnTo>
                    <a:pt x="135" y="167"/>
                  </a:lnTo>
                  <a:lnTo>
                    <a:pt x="120" y="173"/>
                  </a:lnTo>
                  <a:lnTo>
                    <a:pt x="103" y="178"/>
                  </a:lnTo>
                  <a:lnTo>
                    <a:pt x="84" y="179"/>
                  </a:lnTo>
                  <a:lnTo>
                    <a:pt x="84" y="179"/>
                  </a:lnTo>
                  <a:lnTo>
                    <a:pt x="65" y="178"/>
                  </a:lnTo>
                  <a:lnTo>
                    <a:pt x="48" y="171"/>
                  </a:lnTo>
                  <a:lnTo>
                    <a:pt x="31" y="160"/>
                  </a:lnTo>
                  <a:lnTo>
                    <a:pt x="17" y="141"/>
                  </a:lnTo>
                  <a:lnTo>
                    <a:pt x="13" y="137"/>
                  </a:lnTo>
                  <a:lnTo>
                    <a:pt x="7" y="128"/>
                  </a:lnTo>
                  <a:lnTo>
                    <a:pt x="1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7" y="64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5" y="35"/>
                  </a:lnTo>
                  <a:lnTo>
                    <a:pt x="33" y="26"/>
                  </a:lnTo>
                  <a:lnTo>
                    <a:pt x="46" y="17"/>
                  </a:lnTo>
                  <a:lnTo>
                    <a:pt x="62" y="9"/>
                  </a:lnTo>
                  <a:lnTo>
                    <a:pt x="81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7602538" y="1028700"/>
              <a:ext cx="112713" cy="101600"/>
            </a:xfrm>
            <a:custGeom>
              <a:avLst/>
              <a:gdLst>
                <a:gd name="T0" fmla="*/ 2 w 71"/>
                <a:gd name="T1" fmla="*/ 64 h 64"/>
                <a:gd name="T2" fmla="*/ 2 w 71"/>
                <a:gd name="T3" fmla="*/ 64 h 64"/>
                <a:gd name="T4" fmla="*/ 2 w 71"/>
                <a:gd name="T5" fmla="*/ 64 h 64"/>
                <a:gd name="T6" fmla="*/ 2 w 71"/>
                <a:gd name="T7" fmla="*/ 64 h 64"/>
                <a:gd name="T8" fmla="*/ 61 w 71"/>
                <a:gd name="T9" fmla="*/ 0 h 64"/>
                <a:gd name="T10" fmla="*/ 71 w 71"/>
                <a:gd name="T11" fmla="*/ 3 h 64"/>
                <a:gd name="T12" fmla="*/ 67 w 71"/>
                <a:gd name="T13" fmla="*/ 17 h 64"/>
                <a:gd name="T14" fmla="*/ 61 w 71"/>
                <a:gd name="T15" fmla="*/ 27 h 64"/>
                <a:gd name="T16" fmla="*/ 59 w 71"/>
                <a:gd name="T17" fmla="*/ 35 h 64"/>
                <a:gd name="T18" fmla="*/ 56 w 71"/>
                <a:gd name="T19" fmla="*/ 39 h 64"/>
                <a:gd name="T20" fmla="*/ 54 w 71"/>
                <a:gd name="T21" fmla="*/ 42 h 64"/>
                <a:gd name="T22" fmla="*/ 51 w 71"/>
                <a:gd name="T23" fmla="*/ 43 h 64"/>
                <a:gd name="T24" fmla="*/ 48 w 71"/>
                <a:gd name="T25" fmla="*/ 45 h 64"/>
                <a:gd name="T26" fmla="*/ 46 w 71"/>
                <a:gd name="T27" fmla="*/ 45 h 64"/>
                <a:gd name="T28" fmla="*/ 43 w 71"/>
                <a:gd name="T29" fmla="*/ 43 h 64"/>
                <a:gd name="T30" fmla="*/ 42 w 71"/>
                <a:gd name="T31" fmla="*/ 42 h 64"/>
                <a:gd name="T32" fmla="*/ 42 w 71"/>
                <a:gd name="T33" fmla="*/ 41 h 64"/>
                <a:gd name="T34" fmla="*/ 40 w 71"/>
                <a:gd name="T35" fmla="*/ 39 h 64"/>
                <a:gd name="T36" fmla="*/ 40 w 71"/>
                <a:gd name="T37" fmla="*/ 38 h 64"/>
                <a:gd name="T38" fmla="*/ 40 w 71"/>
                <a:gd name="T39" fmla="*/ 38 h 64"/>
                <a:gd name="T40" fmla="*/ 40 w 71"/>
                <a:gd name="T41" fmla="*/ 33 h 64"/>
                <a:gd name="T42" fmla="*/ 40 w 71"/>
                <a:gd name="T43" fmla="*/ 33 h 64"/>
                <a:gd name="T44" fmla="*/ 38 w 71"/>
                <a:gd name="T45" fmla="*/ 35 h 64"/>
                <a:gd name="T46" fmla="*/ 36 w 71"/>
                <a:gd name="T47" fmla="*/ 38 h 64"/>
                <a:gd name="T48" fmla="*/ 36 w 71"/>
                <a:gd name="T49" fmla="*/ 39 h 64"/>
                <a:gd name="T50" fmla="*/ 26 w 71"/>
                <a:gd name="T51" fmla="*/ 51 h 64"/>
                <a:gd name="T52" fmla="*/ 16 w 71"/>
                <a:gd name="T53" fmla="*/ 59 h 64"/>
                <a:gd name="T54" fmla="*/ 6 w 71"/>
                <a:gd name="T55" fmla="*/ 63 h 64"/>
                <a:gd name="T56" fmla="*/ 2 w 71"/>
                <a:gd name="T57" fmla="*/ 64 h 64"/>
                <a:gd name="T58" fmla="*/ 0 w 71"/>
                <a:gd name="T59" fmla="*/ 55 h 64"/>
                <a:gd name="T60" fmla="*/ 1 w 71"/>
                <a:gd name="T61" fmla="*/ 55 h 64"/>
                <a:gd name="T62" fmla="*/ 2 w 71"/>
                <a:gd name="T63" fmla="*/ 54 h 64"/>
                <a:gd name="T64" fmla="*/ 6 w 71"/>
                <a:gd name="T65" fmla="*/ 52 h 64"/>
                <a:gd name="T66" fmla="*/ 10 w 71"/>
                <a:gd name="T67" fmla="*/ 51 h 64"/>
                <a:gd name="T68" fmla="*/ 16 w 71"/>
                <a:gd name="T69" fmla="*/ 48 h 64"/>
                <a:gd name="T70" fmla="*/ 19 w 71"/>
                <a:gd name="T71" fmla="*/ 45 h 64"/>
                <a:gd name="T72" fmla="*/ 23 w 71"/>
                <a:gd name="T73" fmla="*/ 39 h 64"/>
                <a:gd name="T74" fmla="*/ 27 w 71"/>
                <a:gd name="T75" fmla="*/ 34 h 64"/>
                <a:gd name="T76" fmla="*/ 27 w 71"/>
                <a:gd name="T77" fmla="*/ 34 h 64"/>
                <a:gd name="T78" fmla="*/ 27 w 71"/>
                <a:gd name="T79" fmla="*/ 34 h 64"/>
                <a:gd name="T80" fmla="*/ 27 w 71"/>
                <a:gd name="T81" fmla="*/ 33 h 64"/>
                <a:gd name="T82" fmla="*/ 29 w 71"/>
                <a:gd name="T83" fmla="*/ 31 h 64"/>
                <a:gd name="T84" fmla="*/ 30 w 71"/>
                <a:gd name="T85" fmla="*/ 29 h 64"/>
                <a:gd name="T86" fmla="*/ 33 w 71"/>
                <a:gd name="T87" fmla="*/ 27 h 64"/>
                <a:gd name="T88" fmla="*/ 34 w 71"/>
                <a:gd name="T89" fmla="*/ 25 h 64"/>
                <a:gd name="T90" fmla="*/ 36 w 71"/>
                <a:gd name="T91" fmla="*/ 22 h 64"/>
                <a:gd name="T92" fmla="*/ 39 w 71"/>
                <a:gd name="T93" fmla="*/ 21 h 64"/>
                <a:gd name="T94" fmla="*/ 40 w 71"/>
                <a:gd name="T95" fmla="*/ 20 h 64"/>
                <a:gd name="T96" fmla="*/ 43 w 71"/>
                <a:gd name="T97" fmla="*/ 20 h 64"/>
                <a:gd name="T98" fmla="*/ 46 w 71"/>
                <a:gd name="T99" fmla="*/ 20 h 64"/>
                <a:gd name="T100" fmla="*/ 48 w 71"/>
                <a:gd name="T101" fmla="*/ 21 h 64"/>
                <a:gd name="T102" fmla="*/ 50 w 71"/>
                <a:gd name="T103" fmla="*/ 22 h 64"/>
                <a:gd name="T104" fmla="*/ 50 w 71"/>
                <a:gd name="T105" fmla="*/ 26 h 64"/>
                <a:gd name="T106" fmla="*/ 51 w 71"/>
                <a:gd name="T107" fmla="*/ 29 h 64"/>
                <a:gd name="T108" fmla="*/ 51 w 71"/>
                <a:gd name="T109" fmla="*/ 29 h 64"/>
                <a:gd name="T110" fmla="*/ 55 w 71"/>
                <a:gd name="T111" fmla="*/ 18 h 64"/>
                <a:gd name="T112" fmla="*/ 61 w 71"/>
                <a:gd name="T1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4">
                  <a:moveTo>
                    <a:pt x="2" y="64"/>
                  </a:move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  <a:moveTo>
                    <a:pt x="61" y="0"/>
                  </a:moveTo>
                  <a:lnTo>
                    <a:pt x="71" y="3"/>
                  </a:lnTo>
                  <a:lnTo>
                    <a:pt x="67" y="17"/>
                  </a:lnTo>
                  <a:lnTo>
                    <a:pt x="61" y="27"/>
                  </a:lnTo>
                  <a:lnTo>
                    <a:pt x="59" y="35"/>
                  </a:lnTo>
                  <a:lnTo>
                    <a:pt x="56" y="39"/>
                  </a:lnTo>
                  <a:lnTo>
                    <a:pt x="54" y="42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6" y="39"/>
                  </a:lnTo>
                  <a:lnTo>
                    <a:pt x="26" y="51"/>
                  </a:lnTo>
                  <a:lnTo>
                    <a:pt x="16" y="59"/>
                  </a:lnTo>
                  <a:lnTo>
                    <a:pt x="6" y="63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55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6" y="48"/>
                  </a:lnTo>
                  <a:lnTo>
                    <a:pt x="19" y="45"/>
                  </a:lnTo>
                  <a:lnTo>
                    <a:pt x="23" y="39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5" y="18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8"/>
            <p:cNvSpPr/>
            <p:nvPr/>
          </p:nvSpPr>
          <p:spPr bwMode="auto">
            <a:xfrm>
              <a:off x="7704138" y="981075"/>
              <a:ext cx="87313" cy="55563"/>
            </a:xfrm>
            <a:custGeom>
              <a:avLst/>
              <a:gdLst>
                <a:gd name="T0" fmla="*/ 48 w 55"/>
                <a:gd name="T1" fmla="*/ 0 h 35"/>
                <a:gd name="T2" fmla="*/ 55 w 55"/>
                <a:gd name="T3" fmla="*/ 8 h 35"/>
                <a:gd name="T4" fmla="*/ 45 w 55"/>
                <a:gd name="T5" fmla="*/ 14 h 35"/>
                <a:gd name="T6" fmla="*/ 33 w 55"/>
                <a:gd name="T7" fmla="*/ 21 h 35"/>
                <a:gd name="T8" fmla="*/ 22 w 55"/>
                <a:gd name="T9" fmla="*/ 26 h 35"/>
                <a:gd name="T10" fmla="*/ 13 w 55"/>
                <a:gd name="T11" fmla="*/ 31 h 35"/>
                <a:gd name="T12" fmla="*/ 7 w 55"/>
                <a:gd name="T13" fmla="*/ 34 h 35"/>
                <a:gd name="T14" fmla="*/ 4 w 55"/>
                <a:gd name="T15" fmla="*/ 35 h 35"/>
                <a:gd name="T16" fmla="*/ 4 w 55"/>
                <a:gd name="T17" fmla="*/ 35 h 35"/>
                <a:gd name="T18" fmla="*/ 0 w 55"/>
                <a:gd name="T19" fmla="*/ 26 h 35"/>
                <a:gd name="T20" fmla="*/ 0 w 55"/>
                <a:gd name="T21" fmla="*/ 26 h 35"/>
                <a:gd name="T22" fmla="*/ 3 w 55"/>
                <a:gd name="T23" fmla="*/ 25 h 35"/>
                <a:gd name="T24" fmla="*/ 5 w 55"/>
                <a:gd name="T25" fmla="*/ 23 h 35"/>
                <a:gd name="T26" fmla="*/ 9 w 55"/>
                <a:gd name="T27" fmla="*/ 22 h 35"/>
                <a:gd name="T28" fmla="*/ 13 w 55"/>
                <a:gd name="T29" fmla="*/ 21 h 35"/>
                <a:gd name="T30" fmla="*/ 17 w 55"/>
                <a:gd name="T31" fmla="*/ 18 h 35"/>
                <a:gd name="T32" fmla="*/ 34 w 55"/>
                <a:gd name="T33" fmla="*/ 9 h 35"/>
                <a:gd name="T34" fmla="*/ 48 w 55"/>
                <a:gd name="T3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48" y="0"/>
                  </a:moveTo>
                  <a:lnTo>
                    <a:pt x="55" y="8"/>
                  </a:lnTo>
                  <a:lnTo>
                    <a:pt x="45" y="14"/>
                  </a:lnTo>
                  <a:lnTo>
                    <a:pt x="33" y="21"/>
                  </a:lnTo>
                  <a:lnTo>
                    <a:pt x="22" y="26"/>
                  </a:lnTo>
                  <a:lnTo>
                    <a:pt x="13" y="31"/>
                  </a:lnTo>
                  <a:lnTo>
                    <a:pt x="7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9" y="22"/>
                  </a:lnTo>
                  <a:lnTo>
                    <a:pt x="13" y="21"/>
                  </a:lnTo>
                  <a:lnTo>
                    <a:pt x="17" y="18"/>
                  </a:lnTo>
                  <a:lnTo>
                    <a:pt x="34" y="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9"/>
            <p:cNvSpPr/>
            <p:nvPr/>
          </p:nvSpPr>
          <p:spPr bwMode="auto">
            <a:xfrm>
              <a:off x="7699375" y="949325"/>
              <a:ext cx="104775" cy="84138"/>
            </a:xfrm>
            <a:custGeom>
              <a:avLst/>
              <a:gdLst>
                <a:gd name="T0" fmla="*/ 57 w 66"/>
                <a:gd name="T1" fmla="*/ 0 h 53"/>
                <a:gd name="T2" fmla="*/ 66 w 66"/>
                <a:gd name="T3" fmla="*/ 5 h 53"/>
                <a:gd name="T4" fmla="*/ 57 w 66"/>
                <a:gd name="T5" fmla="*/ 17 h 53"/>
                <a:gd name="T6" fmla="*/ 44 w 66"/>
                <a:gd name="T7" fmla="*/ 25 h 53"/>
                <a:gd name="T8" fmla="*/ 32 w 66"/>
                <a:gd name="T9" fmla="*/ 30 h 53"/>
                <a:gd name="T10" fmla="*/ 30 w 66"/>
                <a:gd name="T11" fmla="*/ 33 h 53"/>
                <a:gd name="T12" fmla="*/ 25 w 66"/>
                <a:gd name="T13" fmla="*/ 37 h 53"/>
                <a:gd name="T14" fmla="*/ 20 w 66"/>
                <a:gd name="T15" fmla="*/ 42 h 53"/>
                <a:gd name="T16" fmla="*/ 17 w 66"/>
                <a:gd name="T17" fmla="*/ 45 h 53"/>
                <a:gd name="T18" fmla="*/ 13 w 66"/>
                <a:gd name="T19" fmla="*/ 47 h 53"/>
                <a:gd name="T20" fmla="*/ 11 w 66"/>
                <a:gd name="T21" fmla="*/ 50 h 53"/>
                <a:gd name="T22" fmla="*/ 8 w 66"/>
                <a:gd name="T23" fmla="*/ 51 h 53"/>
                <a:gd name="T24" fmla="*/ 7 w 66"/>
                <a:gd name="T25" fmla="*/ 53 h 53"/>
                <a:gd name="T26" fmla="*/ 7 w 66"/>
                <a:gd name="T27" fmla="*/ 53 h 53"/>
                <a:gd name="T28" fmla="*/ 0 w 66"/>
                <a:gd name="T29" fmla="*/ 45 h 53"/>
                <a:gd name="T30" fmla="*/ 2 w 66"/>
                <a:gd name="T31" fmla="*/ 45 h 53"/>
                <a:gd name="T32" fmla="*/ 3 w 66"/>
                <a:gd name="T33" fmla="*/ 43 h 53"/>
                <a:gd name="T34" fmla="*/ 6 w 66"/>
                <a:gd name="T35" fmla="*/ 41 h 53"/>
                <a:gd name="T36" fmla="*/ 10 w 66"/>
                <a:gd name="T37" fmla="*/ 38 h 53"/>
                <a:gd name="T38" fmla="*/ 12 w 66"/>
                <a:gd name="T39" fmla="*/ 36 h 53"/>
                <a:gd name="T40" fmla="*/ 15 w 66"/>
                <a:gd name="T41" fmla="*/ 34 h 53"/>
                <a:gd name="T42" fmla="*/ 15 w 66"/>
                <a:gd name="T43" fmla="*/ 29 h 53"/>
                <a:gd name="T44" fmla="*/ 15 w 66"/>
                <a:gd name="T45" fmla="*/ 28 h 53"/>
                <a:gd name="T46" fmla="*/ 15 w 66"/>
                <a:gd name="T47" fmla="*/ 25 h 53"/>
                <a:gd name="T48" fmla="*/ 16 w 66"/>
                <a:gd name="T49" fmla="*/ 21 h 53"/>
                <a:gd name="T50" fmla="*/ 19 w 66"/>
                <a:gd name="T51" fmla="*/ 19 h 53"/>
                <a:gd name="T52" fmla="*/ 23 w 66"/>
                <a:gd name="T53" fmla="*/ 17 h 53"/>
                <a:gd name="T54" fmla="*/ 27 w 66"/>
                <a:gd name="T55" fmla="*/ 17 h 53"/>
                <a:gd name="T56" fmla="*/ 29 w 66"/>
                <a:gd name="T57" fmla="*/ 17 h 53"/>
                <a:gd name="T58" fmla="*/ 30 w 66"/>
                <a:gd name="T59" fmla="*/ 17 h 53"/>
                <a:gd name="T60" fmla="*/ 32 w 66"/>
                <a:gd name="T61" fmla="*/ 19 h 53"/>
                <a:gd name="T62" fmla="*/ 36 w 66"/>
                <a:gd name="T63" fmla="*/ 19 h 53"/>
                <a:gd name="T64" fmla="*/ 44 w 66"/>
                <a:gd name="T65" fmla="*/ 15 h 53"/>
                <a:gd name="T66" fmla="*/ 51 w 66"/>
                <a:gd name="T67" fmla="*/ 8 h 53"/>
                <a:gd name="T68" fmla="*/ 57 w 6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53">
                  <a:moveTo>
                    <a:pt x="57" y="0"/>
                  </a:moveTo>
                  <a:lnTo>
                    <a:pt x="66" y="5"/>
                  </a:lnTo>
                  <a:lnTo>
                    <a:pt x="57" y="17"/>
                  </a:lnTo>
                  <a:lnTo>
                    <a:pt x="44" y="25"/>
                  </a:lnTo>
                  <a:lnTo>
                    <a:pt x="32" y="30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0" y="42"/>
                  </a:lnTo>
                  <a:lnTo>
                    <a:pt x="17" y="45"/>
                  </a:lnTo>
                  <a:lnTo>
                    <a:pt x="13" y="47"/>
                  </a:lnTo>
                  <a:lnTo>
                    <a:pt x="11" y="50"/>
                  </a:lnTo>
                  <a:lnTo>
                    <a:pt x="8" y="51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6" y="41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4" y="15"/>
                  </a:lnTo>
                  <a:lnTo>
                    <a:pt x="51" y="8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0"/>
            <p:cNvSpPr/>
            <p:nvPr/>
          </p:nvSpPr>
          <p:spPr bwMode="auto">
            <a:xfrm>
              <a:off x="7670800" y="1144588"/>
              <a:ext cx="163513" cy="52388"/>
            </a:xfrm>
            <a:custGeom>
              <a:avLst/>
              <a:gdLst>
                <a:gd name="T0" fmla="*/ 18 w 103"/>
                <a:gd name="T1" fmla="*/ 0 h 33"/>
                <a:gd name="T2" fmla="*/ 21 w 103"/>
                <a:gd name="T3" fmla="*/ 0 h 33"/>
                <a:gd name="T4" fmla="*/ 22 w 103"/>
                <a:gd name="T5" fmla="*/ 0 h 33"/>
                <a:gd name="T6" fmla="*/ 24 w 103"/>
                <a:gd name="T7" fmla="*/ 3 h 33"/>
                <a:gd name="T8" fmla="*/ 33 w 103"/>
                <a:gd name="T9" fmla="*/ 13 h 33"/>
                <a:gd name="T10" fmla="*/ 42 w 103"/>
                <a:gd name="T11" fmla="*/ 20 h 33"/>
                <a:gd name="T12" fmla="*/ 51 w 103"/>
                <a:gd name="T13" fmla="*/ 23 h 33"/>
                <a:gd name="T14" fmla="*/ 59 w 103"/>
                <a:gd name="T15" fmla="*/ 24 h 33"/>
                <a:gd name="T16" fmla="*/ 62 w 103"/>
                <a:gd name="T17" fmla="*/ 24 h 33"/>
                <a:gd name="T18" fmla="*/ 63 w 103"/>
                <a:gd name="T19" fmla="*/ 24 h 33"/>
                <a:gd name="T20" fmla="*/ 66 w 103"/>
                <a:gd name="T21" fmla="*/ 23 h 33"/>
                <a:gd name="T22" fmla="*/ 80 w 103"/>
                <a:gd name="T23" fmla="*/ 17 h 33"/>
                <a:gd name="T24" fmla="*/ 89 w 103"/>
                <a:gd name="T25" fmla="*/ 11 h 33"/>
                <a:gd name="T26" fmla="*/ 93 w 103"/>
                <a:gd name="T27" fmla="*/ 6 h 33"/>
                <a:gd name="T28" fmla="*/ 94 w 103"/>
                <a:gd name="T29" fmla="*/ 4 h 33"/>
                <a:gd name="T30" fmla="*/ 96 w 103"/>
                <a:gd name="T31" fmla="*/ 4 h 33"/>
                <a:gd name="T32" fmla="*/ 103 w 103"/>
                <a:gd name="T33" fmla="*/ 7 h 33"/>
                <a:gd name="T34" fmla="*/ 102 w 103"/>
                <a:gd name="T35" fmla="*/ 9 h 33"/>
                <a:gd name="T36" fmla="*/ 100 w 103"/>
                <a:gd name="T37" fmla="*/ 13 h 33"/>
                <a:gd name="T38" fmla="*/ 93 w 103"/>
                <a:gd name="T39" fmla="*/ 20 h 33"/>
                <a:gd name="T40" fmla="*/ 83 w 103"/>
                <a:gd name="T41" fmla="*/ 26 h 33"/>
                <a:gd name="T42" fmla="*/ 68 w 103"/>
                <a:gd name="T43" fmla="*/ 33 h 33"/>
                <a:gd name="T44" fmla="*/ 67 w 103"/>
                <a:gd name="T45" fmla="*/ 33 h 33"/>
                <a:gd name="T46" fmla="*/ 67 w 103"/>
                <a:gd name="T47" fmla="*/ 33 h 33"/>
                <a:gd name="T48" fmla="*/ 66 w 103"/>
                <a:gd name="T49" fmla="*/ 33 h 33"/>
                <a:gd name="T50" fmla="*/ 63 w 103"/>
                <a:gd name="T51" fmla="*/ 33 h 33"/>
                <a:gd name="T52" fmla="*/ 59 w 103"/>
                <a:gd name="T53" fmla="*/ 33 h 33"/>
                <a:gd name="T54" fmla="*/ 58 w 103"/>
                <a:gd name="T55" fmla="*/ 33 h 33"/>
                <a:gd name="T56" fmla="*/ 48 w 103"/>
                <a:gd name="T57" fmla="*/ 33 h 33"/>
                <a:gd name="T58" fmla="*/ 38 w 103"/>
                <a:gd name="T59" fmla="*/ 29 h 33"/>
                <a:gd name="T60" fmla="*/ 28 w 103"/>
                <a:gd name="T61" fmla="*/ 23 h 33"/>
                <a:gd name="T62" fmla="*/ 17 w 103"/>
                <a:gd name="T63" fmla="*/ 11 h 33"/>
                <a:gd name="T64" fmla="*/ 16 w 103"/>
                <a:gd name="T65" fmla="*/ 11 h 33"/>
                <a:gd name="T66" fmla="*/ 13 w 103"/>
                <a:gd name="T67" fmla="*/ 12 h 33"/>
                <a:gd name="T68" fmla="*/ 11 w 103"/>
                <a:gd name="T69" fmla="*/ 15 h 33"/>
                <a:gd name="T70" fmla="*/ 8 w 103"/>
                <a:gd name="T71" fmla="*/ 17 h 33"/>
                <a:gd name="T72" fmla="*/ 0 w 103"/>
                <a:gd name="T73" fmla="*/ 11 h 33"/>
                <a:gd name="T74" fmla="*/ 5 w 103"/>
                <a:gd name="T75" fmla="*/ 7 h 33"/>
                <a:gd name="T76" fmla="*/ 9 w 103"/>
                <a:gd name="T77" fmla="*/ 3 h 33"/>
                <a:gd name="T78" fmla="*/ 13 w 103"/>
                <a:gd name="T79" fmla="*/ 2 h 33"/>
                <a:gd name="T80" fmla="*/ 16 w 103"/>
                <a:gd name="T81" fmla="*/ 0 h 33"/>
                <a:gd name="T82" fmla="*/ 18 w 103"/>
                <a:gd name="T8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" h="33">
                  <a:moveTo>
                    <a:pt x="18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33" y="13"/>
                  </a:lnTo>
                  <a:lnTo>
                    <a:pt x="42" y="20"/>
                  </a:lnTo>
                  <a:lnTo>
                    <a:pt x="51" y="23"/>
                  </a:lnTo>
                  <a:lnTo>
                    <a:pt x="59" y="24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6" y="23"/>
                  </a:lnTo>
                  <a:lnTo>
                    <a:pt x="80" y="17"/>
                  </a:lnTo>
                  <a:lnTo>
                    <a:pt x="89" y="11"/>
                  </a:lnTo>
                  <a:lnTo>
                    <a:pt x="93" y="6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103" y="7"/>
                  </a:lnTo>
                  <a:lnTo>
                    <a:pt x="102" y="9"/>
                  </a:lnTo>
                  <a:lnTo>
                    <a:pt x="100" y="13"/>
                  </a:lnTo>
                  <a:lnTo>
                    <a:pt x="93" y="20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33"/>
                  </a:lnTo>
                  <a:lnTo>
                    <a:pt x="58" y="33"/>
                  </a:lnTo>
                  <a:lnTo>
                    <a:pt x="48" y="33"/>
                  </a:lnTo>
                  <a:lnTo>
                    <a:pt x="38" y="29"/>
                  </a:lnTo>
                  <a:lnTo>
                    <a:pt x="28" y="23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0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2"/>
            <p:cNvSpPr/>
            <p:nvPr/>
          </p:nvSpPr>
          <p:spPr bwMode="auto">
            <a:xfrm>
              <a:off x="7651750" y="1276350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2 w 12"/>
                <a:gd name="T3" fmla="*/ 2 h 14"/>
                <a:gd name="T4" fmla="*/ 9 w 12"/>
                <a:gd name="T5" fmla="*/ 14 h 14"/>
                <a:gd name="T6" fmla="*/ 0 w 12"/>
                <a:gd name="T7" fmla="*/ 12 h 14"/>
                <a:gd name="T8" fmla="*/ 3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2" y="2"/>
                  </a:lnTo>
                  <a:lnTo>
                    <a:pt x="9" y="14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3"/>
            <p:cNvSpPr>
              <a:spLocks noEditPoints="1"/>
            </p:cNvSpPr>
            <p:nvPr/>
          </p:nvSpPr>
          <p:spPr bwMode="auto">
            <a:xfrm>
              <a:off x="7521575" y="1285875"/>
              <a:ext cx="201613" cy="266700"/>
            </a:xfrm>
            <a:custGeom>
              <a:avLst/>
              <a:gdLst>
                <a:gd name="T0" fmla="*/ 69 w 127"/>
                <a:gd name="T1" fmla="*/ 9 h 168"/>
                <a:gd name="T2" fmla="*/ 67 w 127"/>
                <a:gd name="T3" fmla="*/ 11 h 168"/>
                <a:gd name="T4" fmla="*/ 59 w 127"/>
                <a:gd name="T5" fmla="*/ 13 h 168"/>
                <a:gd name="T6" fmla="*/ 47 w 127"/>
                <a:gd name="T7" fmla="*/ 19 h 168"/>
                <a:gd name="T8" fmla="*/ 27 w 127"/>
                <a:gd name="T9" fmla="*/ 37 h 168"/>
                <a:gd name="T10" fmla="*/ 13 w 127"/>
                <a:gd name="T11" fmla="*/ 72 h 168"/>
                <a:gd name="T12" fmla="*/ 13 w 127"/>
                <a:gd name="T13" fmla="*/ 72 h 168"/>
                <a:gd name="T14" fmla="*/ 13 w 127"/>
                <a:gd name="T15" fmla="*/ 74 h 168"/>
                <a:gd name="T16" fmla="*/ 12 w 127"/>
                <a:gd name="T17" fmla="*/ 78 h 168"/>
                <a:gd name="T18" fmla="*/ 10 w 127"/>
                <a:gd name="T19" fmla="*/ 87 h 168"/>
                <a:gd name="T20" fmla="*/ 10 w 127"/>
                <a:gd name="T21" fmla="*/ 104 h 168"/>
                <a:gd name="T22" fmla="*/ 18 w 127"/>
                <a:gd name="T23" fmla="*/ 135 h 168"/>
                <a:gd name="T24" fmla="*/ 27 w 127"/>
                <a:gd name="T25" fmla="*/ 156 h 168"/>
                <a:gd name="T26" fmla="*/ 34 w 127"/>
                <a:gd name="T27" fmla="*/ 159 h 168"/>
                <a:gd name="T28" fmla="*/ 47 w 127"/>
                <a:gd name="T29" fmla="*/ 157 h 168"/>
                <a:gd name="T30" fmla="*/ 59 w 127"/>
                <a:gd name="T31" fmla="*/ 151 h 168"/>
                <a:gd name="T32" fmla="*/ 63 w 127"/>
                <a:gd name="T33" fmla="*/ 150 h 168"/>
                <a:gd name="T34" fmla="*/ 70 w 127"/>
                <a:gd name="T35" fmla="*/ 142 h 168"/>
                <a:gd name="T36" fmla="*/ 82 w 127"/>
                <a:gd name="T37" fmla="*/ 129 h 168"/>
                <a:gd name="T38" fmla="*/ 102 w 127"/>
                <a:gd name="T39" fmla="*/ 95 h 168"/>
                <a:gd name="T40" fmla="*/ 118 w 127"/>
                <a:gd name="T41" fmla="*/ 42 h 168"/>
                <a:gd name="T42" fmla="*/ 116 w 127"/>
                <a:gd name="T43" fmla="*/ 40 h 168"/>
                <a:gd name="T44" fmla="*/ 115 w 127"/>
                <a:gd name="T45" fmla="*/ 33 h 168"/>
                <a:gd name="T46" fmla="*/ 106 w 127"/>
                <a:gd name="T47" fmla="*/ 21 h 168"/>
                <a:gd name="T48" fmla="*/ 86 w 127"/>
                <a:gd name="T49" fmla="*/ 12 h 168"/>
                <a:gd name="T50" fmla="*/ 69 w 127"/>
                <a:gd name="T51" fmla="*/ 0 h 168"/>
                <a:gd name="T52" fmla="*/ 87 w 127"/>
                <a:gd name="T53" fmla="*/ 2 h 168"/>
                <a:gd name="T54" fmla="*/ 112 w 127"/>
                <a:gd name="T55" fmla="*/ 13 h 168"/>
                <a:gd name="T56" fmla="*/ 123 w 127"/>
                <a:gd name="T57" fmla="*/ 27 h 168"/>
                <a:gd name="T58" fmla="*/ 127 w 127"/>
                <a:gd name="T59" fmla="*/ 37 h 168"/>
                <a:gd name="T60" fmla="*/ 127 w 127"/>
                <a:gd name="T61" fmla="*/ 42 h 168"/>
                <a:gd name="T62" fmla="*/ 127 w 127"/>
                <a:gd name="T63" fmla="*/ 42 h 168"/>
                <a:gd name="T64" fmla="*/ 111 w 127"/>
                <a:gd name="T65" fmla="*/ 99 h 168"/>
                <a:gd name="T66" fmla="*/ 90 w 127"/>
                <a:gd name="T67" fmla="*/ 135 h 168"/>
                <a:gd name="T68" fmla="*/ 72 w 127"/>
                <a:gd name="T69" fmla="*/ 155 h 168"/>
                <a:gd name="T70" fmla="*/ 64 w 127"/>
                <a:gd name="T71" fmla="*/ 160 h 168"/>
                <a:gd name="T72" fmla="*/ 38 w 127"/>
                <a:gd name="T73" fmla="*/ 168 h 168"/>
                <a:gd name="T74" fmla="*/ 31 w 127"/>
                <a:gd name="T75" fmla="*/ 168 h 168"/>
                <a:gd name="T76" fmla="*/ 23 w 127"/>
                <a:gd name="T77" fmla="*/ 165 h 168"/>
                <a:gd name="T78" fmla="*/ 18 w 127"/>
                <a:gd name="T79" fmla="*/ 163 h 168"/>
                <a:gd name="T80" fmla="*/ 17 w 127"/>
                <a:gd name="T81" fmla="*/ 161 h 168"/>
                <a:gd name="T82" fmla="*/ 9 w 127"/>
                <a:gd name="T83" fmla="*/ 139 h 168"/>
                <a:gd name="T84" fmla="*/ 1 w 127"/>
                <a:gd name="T85" fmla="*/ 105 h 168"/>
                <a:gd name="T86" fmla="*/ 1 w 127"/>
                <a:gd name="T87" fmla="*/ 81 h 168"/>
                <a:gd name="T88" fmla="*/ 4 w 127"/>
                <a:gd name="T89" fmla="*/ 70 h 168"/>
                <a:gd name="T90" fmla="*/ 19 w 127"/>
                <a:gd name="T91" fmla="*/ 32 h 168"/>
                <a:gd name="T92" fmla="*/ 42 w 127"/>
                <a:gd name="T93" fmla="*/ 11 h 168"/>
                <a:gd name="T94" fmla="*/ 65 w 127"/>
                <a:gd name="T95" fmla="*/ 0 h 168"/>
                <a:gd name="T96" fmla="*/ 69 w 127"/>
                <a:gd name="T9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68">
                  <a:moveTo>
                    <a:pt x="69" y="9"/>
                  </a:moveTo>
                  <a:lnTo>
                    <a:pt x="69" y="9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59" y="13"/>
                  </a:lnTo>
                  <a:lnTo>
                    <a:pt x="53" y="15"/>
                  </a:lnTo>
                  <a:lnTo>
                    <a:pt x="47" y="19"/>
                  </a:lnTo>
                  <a:lnTo>
                    <a:pt x="38" y="27"/>
                  </a:lnTo>
                  <a:lnTo>
                    <a:pt x="27" y="37"/>
                  </a:lnTo>
                  <a:lnTo>
                    <a:pt x="19" y="51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12" y="81"/>
                  </a:lnTo>
                  <a:lnTo>
                    <a:pt x="10" y="87"/>
                  </a:lnTo>
                  <a:lnTo>
                    <a:pt x="10" y="93"/>
                  </a:lnTo>
                  <a:lnTo>
                    <a:pt x="10" y="104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6" y="155"/>
                  </a:lnTo>
                  <a:lnTo>
                    <a:pt x="27" y="156"/>
                  </a:lnTo>
                  <a:lnTo>
                    <a:pt x="30" y="157"/>
                  </a:lnTo>
                  <a:lnTo>
                    <a:pt x="34" y="159"/>
                  </a:lnTo>
                  <a:lnTo>
                    <a:pt x="38" y="159"/>
                  </a:lnTo>
                  <a:lnTo>
                    <a:pt x="47" y="157"/>
                  </a:lnTo>
                  <a:lnTo>
                    <a:pt x="59" y="152"/>
                  </a:lnTo>
                  <a:lnTo>
                    <a:pt x="59" y="151"/>
                  </a:lnTo>
                  <a:lnTo>
                    <a:pt x="60" y="151"/>
                  </a:lnTo>
                  <a:lnTo>
                    <a:pt x="63" y="150"/>
                  </a:lnTo>
                  <a:lnTo>
                    <a:pt x="65" y="147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82" y="129"/>
                  </a:lnTo>
                  <a:lnTo>
                    <a:pt x="93" y="114"/>
                  </a:lnTo>
                  <a:lnTo>
                    <a:pt x="102" y="95"/>
                  </a:lnTo>
                  <a:lnTo>
                    <a:pt x="111" y="71"/>
                  </a:lnTo>
                  <a:lnTo>
                    <a:pt x="118" y="42"/>
                  </a:lnTo>
                  <a:lnTo>
                    <a:pt x="116" y="41"/>
                  </a:lnTo>
                  <a:lnTo>
                    <a:pt x="116" y="40"/>
                  </a:lnTo>
                  <a:lnTo>
                    <a:pt x="116" y="37"/>
                  </a:lnTo>
                  <a:lnTo>
                    <a:pt x="115" y="33"/>
                  </a:lnTo>
                  <a:lnTo>
                    <a:pt x="111" y="27"/>
                  </a:lnTo>
                  <a:lnTo>
                    <a:pt x="106" y="21"/>
                  </a:lnTo>
                  <a:lnTo>
                    <a:pt x="98" y="16"/>
                  </a:lnTo>
                  <a:lnTo>
                    <a:pt x="86" y="12"/>
                  </a:lnTo>
                  <a:lnTo>
                    <a:pt x="69" y="9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87" y="2"/>
                  </a:lnTo>
                  <a:lnTo>
                    <a:pt x="102" y="7"/>
                  </a:lnTo>
                  <a:lnTo>
                    <a:pt x="112" y="13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5" y="33"/>
                  </a:lnTo>
                  <a:lnTo>
                    <a:pt x="127" y="37"/>
                  </a:lnTo>
                  <a:lnTo>
                    <a:pt x="127" y="41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0" y="74"/>
                  </a:lnTo>
                  <a:lnTo>
                    <a:pt x="111" y="99"/>
                  </a:lnTo>
                  <a:lnTo>
                    <a:pt x="101" y="119"/>
                  </a:lnTo>
                  <a:lnTo>
                    <a:pt x="90" y="135"/>
                  </a:lnTo>
                  <a:lnTo>
                    <a:pt x="80" y="147"/>
                  </a:lnTo>
                  <a:lnTo>
                    <a:pt x="72" y="155"/>
                  </a:lnTo>
                  <a:lnTo>
                    <a:pt x="65" y="159"/>
                  </a:lnTo>
                  <a:lnTo>
                    <a:pt x="64" y="160"/>
                  </a:lnTo>
                  <a:lnTo>
                    <a:pt x="50" y="167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1" y="168"/>
                  </a:lnTo>
                  <a:lnTo>
                    <a:pt x="27" y="167"/>
                  </a:lnTo>
                  <a:lnTo>
                    <a:pt x="23" y="165"/>
                  </a:lnTo>
                  <a:lnTo>
                    <a:pt x="21" y="164"/>
                  </a:lnTo>
                  <a:lnTo>
                    <a:pt x="18" y="163"/>
                  </a:lnTo>
                  <a:lnTo>
                    <a:pt x="18" y="161"/>
                  </a:lnTo>
                  <a:lnTo>
                    <a:pt x="17" y="161"/>
                  </a:lnTo>
                  <a:lnTo>
                    <a:pt x="17" y="160"/>
                  </a:lnTo>
                  <a:lnTo>
                    <a:pt x="9" y="139"/>
                  </a:lnTo>
                  <a:lnTo>
                    <a:pt x="4" y="121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4" y="70"/>
                  </a:lnTo>
                  <a:lnTo>
                    <a:pt x="10" y="47"/>
                  </a:lnTo>
                  <a:lnTo>
                    <a:pt x="19" y="32"/>
                  </a:lnTo>
                  <a:lnTo>
                    <a:pt x="30" y="19"/>
                  </a:lnTo>
                  <a:lnTo>
                    <a:pt x="42" y="11"/>
                  </a:lnTo>
                  <a:lnTo>
                    <a:pt x="55" y="3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4"/>
            <p:cNvSpPr/>
            <p:nvPr/>
          </p:nvSpPr>
          <p:spPr bwMode="auto">
            <a:xfrm>
              <a:off x="7616825" y="1292225"/>
              <a:ext cx="80963" cy="46038"/>
            </a:xfrm>
            <a:custGeom>
              <a:avLst/>
              <a:gdLst>
                <a:gd name="T0" fmla="*/ 9 w 51"/>
                <a:gd name="T1" fmla="*/ 0 h 29"/>
                <a:gd name="T2" fmla="*/ 9 w 51"/>
                <a:gd name="T3" fmla="*/ 0 h 29"/>
                <a:gd name="T4" fmla="*/ 10 w 51"/>
                <a:gd name="T5" fmla="*/ 3 h 29"/>
                <a:gd name="T6" fmla="*/ 12 w 51"/>
                <a:gd name="T7" fmla="*/ 7 h 29"/>
                <a:gd name="T8" fmla="*/ 14 w 51"/>
                <a:gd name="T9" fmla="*/ 11 h 29"/>
                <a:gd name="T10" fmla="*/ 17 w 51"/>
                <a:gd name="T11" fmla="*/ 15 h 29"/>
                <a:gd name="T12" fmla="*/ 20 w 51"/>
                <a:gd name="T13" fmla="*/ 17 h 29"/>
                <a:gd name="T14" fmla="*/ 24 w 51"/>
                <a:gd name="T15" fmla="*/ 19 h 29"/>
                <a:gd name="T16" fmla="*/ 27 w 51"/>
                <a:gd name="T17" fmla="*/ 20 h 29"/>
                <a:gd name="T18" fmla="*/ 30 w 51"/>
                <a:gd name="T19" fmla="*/ 20 h 29"/>
                <a:gd name="T20" fmla="*/ 33 w 51"/>
                <a:gd name="T21" fmla="*/ 19 h 29"/>
                <a:gd name="T22" fmla="*/ 37 w 51"/>
                <a:gd name="T23" fmla="*/ 17 h 29"/>
                <a:gd name="T24" fmla="*/ 41 w 51"/>
                <a:gd name="T25" fmla="*/ 15 h 29"/>
                <a:gd name="T26" fmla="*/ 45 w 51"/>
                <a:gd name="T27" fmla="*/ 11 h 29"/>
                <a:gd name="T28" fmla="*/ 51 w 51"/>
                <a:gd name="T29" fmla="*/ 19 h 29"/>
                <a:gd name="T30" fmla="*/ 38 w 51"/>
                <a:gd name="T31" fmla="*/ 26 h 29"/>
                <a:gd name="T32" fmla="*/ 27 w 51"/>
                <a:gd name="T33" fmla="*/ 29 h 29"/>
                <a:gd name="T34" fmla="*/ 17 w 51"/>
                <a:gd name="T35" fmla="*/ 28 h 29"/>
                <a:gd name="T36" fmla="*/ 10 w 51"/>
                <a:gd name="T37" fmla="*/ 23 h 29"/>
                <a:gd name="T38" fmla="*/ 5 w 51"/>
                <a:gd name="T39" fmla="*/ 16 h 29"/>
                <a:gd name="T40" fmla="*/ 4 w 51"/>
                <a:gd name="T41" fmla="*/ 12 h 29"/>
                <a:gd name="T42" fmla="*/ 1 w 51"/>
                <a:gd name="T43" fmla="*/ 8 h 29"/>
                <a:gd name="T44" fmla="*/ 1 w 51"/>
                <a:gd name="T45" fmla="*/ 5 h 29"/>
                <a:gd name="T46" fmla="*/ 0 w 51"/>
                <a:gd name="T47" fmla="*/ 3 h 29"/>
                <a:gd name="T48" fmla="*/ 0 w 51"/>
                <a:gd name="T49" fmla="*/ 3 h 29"/>
                <a:gd name="T50" fmla="*/ 9 w 5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29">
                  <a:moveTo>
                    <a:pt x="9" y="0"/>
                  </a:moveTo>
                  <a:lnTo>
                    <a:pt x="9" y="0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27" y="20"/>
                  </a:lnTo>
                  <a:lnTo>
                    <a:pt x="30" y="20"/>
                  </a:lnTo>
                  <a:lnTo>
                    <a:pt x="33" y="19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5" y="11"/>
                  </a:lnTo>
                  <a:lnTo>
                    <a:pt x="51" y="19"/>
                  </a:lnTo>
                  <a:lnTo>
                    <a:pt x="38" y="26"/>
                  </a:lnTo>
                  <a:lnTo>
                    <a:pt x="27" y="29"/>
                  </a:lnTo>
                  <a:lnTo>
                    <a:pt x="17" y="28"/>
                  </a:lnTo>
                  <a:lnTo>
                    <a:pt x="10" y="23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5"/>
            <p:cNvSpPr/>
            <p:nvPr/>
          </p:nvSpPr>
          <p:spPr bwMode="auto">
            <a:xfrm>
              <a:off x="7688263" y="1323975"/>
              <a:ext cx="209550" cy="127000"/>
            </a:xfrm>
            <a:custGeom>
              <a:avLst/>
              <a:gdLst>
                <a:gd name="T0" fmla="*/ 7 w 132"/>
                <a:gd name="T1" fmla="*/ 0 h 80"/>
                <a:gd name="T2" fmla="*/ 13 w 132"/>
                <a:gd name="T3" fmla="*/ 5 h 80"/>
                <a:gd name="T4" fmla="*/ 20 w 132"/>
                <a:gd name="T5" fmla="*/ 17 h 80"/>
                <a:gd name="T6" fmla="*/ 34 w 132"/>
                <a:gd name="T7" fmla="*/ 46 h 80"/>
                <a:gd name="T8" fmla="*/ 57 w 132"/>
                <a:gd name="T9" fmla="*/ 69 h 80"/>
                <a:gd name="T10" fmla="*/ 57 w 132"/>
                <a:gd name="T11" fmla="*/ 69 h 80"/>
                <a:gd name="T12" fmla="*/ 58 w 132"/>
                <a:gd name="T13" fmla="*/ 69 h 80"/>
                <a:gd name="T14" fmla="*/ 60 w 132"/>
                <a:gd name="T15" fmla="*/ 68 h 80"/>
                <a:gd name="T16" fmla="*/ 65 w 132"/>
                <a:gd name="T17" fmla="*/ 63 h 80"/>
                <a:gd name="T18" fmla="*/ 69 w 132"/>
                <a:gd name="T19" fmla="*/ 56 h 80"/>
                <a:gd name="T20" fmla="*/ 79 w 132"/>
                <a:gd name="T21" fmla="*/ 40 h 80"/>
                <a:gd name="T22" fmla="*/ 100 w 132"/>
                <a:gd name="T23" fmla="*/ 20 h 80"/>
                <a:gd name="T24" fmla="*/ 115 w 132"/>
                <a:gd name="T25" fmla="*/ 5 h 80"/>
                <a:gd name="T26" fmla="*/ 117 w 132"/>
                <a:gd name="T27" fmla="*/ 10 h 80"/>
                <a:gd name="T28" fmla="*/ 120 w 132"/>
                <a:gd name="T29" fmla="*/ 13 h 80"/>
                <a:gd name="T30" fmla="*/ 125 w 132"/>
                <a:gd name="T31" fmla="*/ 17 h 80"/>
                <a:gd name="T32" fmla="*/ 132 w 132"/>
                <a:gd name="T33" fmla="*/ 20 h 80"/>
                <a:gd name="T34" fmla="*/ 127 w 132"/>
                <a:gd name="T35" fmla="*/ 27 h 80"/>
                <a:gd name="T36" fmla="*/ 117 w 132"/>
                <a:gd name="T37" fmla="*/ 22 h 80"/>
                <a:gd name="T38" fmla="*/ 113 w 132"/>
                <a:gd name="T39" fmla="*/ 20 h 80"/>
                <a:gd name="T40" fmla="*/ 107 w 132"/>
                <a:gd name="T41" fmla="*/ 26 h 80"/>
                <a:gd name="T42" fmla="*/ 85 w 132"/>
                <a:gd name="T43" fmla="*/ 51 h 80"/>
                <a:gd name="T44" fmla="*/ 79 w 132"/>
                <a:gd name="T45" fmla="*/ 59 h 80"/>
                <a:gd name="T46" fmla="*/ 77 w 132"/>
                <a:gd name="T47" fmla="*/ 63 h 80"/>
                <a:gd name="T48" fmla="*/ 73 w 132"/>
                <a:gd name="T49" fmla="*/ 69 h 80"/>
                <a:gd name="T50" fmla="*/ 65 w 132"/>
                <a:gd name="T51" fmla="*/ 77 h 80"/>
                <a:gd name="T52" fmla="*/ 57 w 132"/>
                <a:gd name="T53" fmla="*/ 80 h 80"/>
                <a:gd name="T54" fmla="*/ 52 w 132"/>
                <a:gd name="T55" fmla="*/ 78 h 80"/>
                <a:gd name="T56" fmla="*/ 49 w 132"/>
                <a:gd name="T57" fmla="*/ 76 h 80"/>
                <a:gd name="T58" fmla="*/ 26 w 132"/>
                <a:gd name="T59" fmla="*/ 51 h 80"/>
                <a:gd name="T60" fmla="*/ 17 w 132"/>
                <a:gd name="T61" fmla="*/ 31 h 80"/>
                <a:gd name="T62" fmla="*/ 6 w 132"/>
                <a:gd name="T63" fmla="*/ 12 h 80"/>
                <a:gd name="T64" fmla="*/ 3 w 132"/>
                <a:gd name="T65" fmla="*/ 9 h 80"/>
                <a:gd name="T66" fmla="*/ 5 w 132"/>
                <a:gd name="T67" fmla="*/ 6 h 80"/>
                <a:gd name="T68" fmla="*/ 0 w 132"/>
                <a:gd name="T69" fmla="*/ 1 h 80"/>
                <a:gd name="T70" fmla="*/ 2 w 132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80">
                  <a:moveTo>
                    <a:pt x="5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3" y="5"/>
                  </a:lnTo>
                  <a:lnTo>
                    <a:pt x="17" y="9"/>
                  </a:lnTo>
                  <a:lnTo>
                    <a:pt x="20" y="17"/>
                  </a:lnTo>
                  <a:lnTo>
                    <a:pt x="27" y="29"/>
                  </a:lnTo>
                  <a:lnTo>
                    <a:pt x="34" y="46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60" y="68"/>
                  </a:lnTo>
                  <a:lnTo>
                    <a:pt x="62" y="67"/>
                  </a:lnTo>
                  <a:lnTo>
                    <a:pt x="65" y="63"/>
                  </a:lnTo>
                  <a:lnTo>
                    <a:pt x="68" y="59"/>
                  </a:lnTo>
                  <a:lnTo>
                    <a:pt x="69" y="56"/>
                  </a:lnTo>
                  <a:lnTo>
                    <a:pt x="73" y="50"/>
                  </a:lnTo>
                  <a:lnTo>
                    <a:pt x="79" y="40"/>
                  </a:lnTo>
                  <a:lnTo>
                    <a:pt x="89" y="30"/>
                  </a:lnTo>
                  <a:lnTo>
                    <a:pt x="100" y="20"/>
                  </a:lnTo>
                  <a:lnTo>
                    <a:pt x="107" y="12"/>
                  </a:lnTo>
                  <a:lnTo>
                    <a:pt x="115" y="5"/>
                  </a:lnTo>
                  <a:lnTo>
                    <a:pt x="117" y="9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0" y="13"/>
                  </a:lnTo>
                  <a:lnTo>
                    <a:pt x="123" y="14"/>
                  </a:lnTo>
                  <a:lnTo>
                    <a:pt x="125" y="17"/>
                  </a:lnTo>
                  <a:lnTo>
                    <a:pt x="129" y="18"/>
                  </a:lnTo>
                  <a:lnTo>
                    <a:pt x="132" y="20"/>
                  </a:lnTo>
                  <a:lnTo>
                    <a:pt x="132" y="29"/>
                  </a:lnTo>
                  <a:lnTo>
                    <a:pt x="127" y="27"/>
                  </a:lnTo>
                  <a:lnTo>
                    <a:pt x="121" y="25"/>
                  </a:lnTo>
                  <a:lnTo>
                    <a:pt x="117" y="2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94" y="39"/>
                  </a:lnTo>
                  <a:lnTo>
                    <a:pt x="85" y="51"/>
                  </a:lnTo>
                  <a:lnTo>
                    <a:pt x="81" y="55"/>
                  </a:lnTo>
                  <a:lnTo>
                    <a:pt x="79" y="59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5" y="63"/>
                  </a:lnTo>
                  <a:lnTo>
                    <a:pt x="73" y="69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1" y="80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2" y="78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17" y="31"/>
                  </a:lnTo>
                  <a:lnTo>
                    <a:pt x="11" y="20"/>
                  </a:lnTo>
                  <a:lnTo>
                    <a:pt x="6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6"/>
            <p:cNvSpPr/>
            <p:nvPr/>
          </p:nvSpPr>
          <p:spPr bwMode="auto">
            <a:xfrm>
              <a:off x="7419975" y="1292225"/>
              <a:ext cx="138113" cy="101600"/>
            </a:xfrm>
            <a:custGeom>
              <a:avLst/>
              <a:gdLst>
                <a:gd name="T0" fmla="*/ 19 w 87"/>
                <a:gd name="T1" fmla="*/ 0 h 64"/>
                <a:gd name="T2" fmla="*/ 22 w 87"/>
                <a:gd name="T3" fmla="*/ 0 h 64"/>
                <a:gd name="T4" fmla="*/ 23 w 87"/>
                <a:gd name="T5" fmla="*/ 0 h 64"/>
                <a:gd name="T6" fmla="*/ 26 w 87"/>
                <a:gd name="T7" fmla="*/ 0 h 64"/>
                <a:gd name="T8" fmla="*/ 48 w 87"/>
                <a:gd name="T9" fmla="*/ 43 h 64"/>
                <a:gd name="T10" fmla="*/ 48 w 87"/>
                <a:gd name="T11" fmla="*/ 43 h 64"/>
                <a:gd name="T12" fmla="*/ 49 w 87"/>
                <a:gd name="T13" fmla="*/ 47 h 64"/>
                <a:gd name="T14" fmla="*/ 52 w 87"/>
                <a:gd name="T15" fmla="*/ 51 h 64"/>
                <a:gd name="T16" fmla="*/ 53 w 87"/>
                <a:gd name="T17" fmla="*/ 53 h 64"/>
                <a:gd name="T18" fmla="*/ 55 w 87"/>
                <a:gd name="T19" fmla="*/ 54 h 64"/>
                <a:gd name="T20" fmla="*/ 55 w 87"/>
                <a:gd name="T21" fmla="*/ 54 h 64"/>
                <a:gd name="T22" fmla="*/ 55 w 87"/>
                <a:gd name="T23" fmla="*/ 54 h 64"/>
                <a:gd name="T24" fmla="*/ 56 w 87"/>
                <a:gd name="T25" fmla="*/ 54 h 64"/>
                <a:gd name="T26" fmla="*/ 57 w 87"/>
                <a:gd name="T27" fmla="*/ 54 h 64"/>
                <a:gd name="T28" fmla="*/ 57 w 87"/>
                <a:gd name="T29" fmla="*/ 53 h 64"/>
                <a:gd name="T30" fmla="*/ 57 w 87"/>
                <a:gd name="T31" fmla="*/ 53 h 64"/>
                <a:gd name="T32" fmla="*/ 58 w 87"/>
                <a:gd name="T33" fmla="*/ 51 h 64"/>
                <a:gd name="T34" fmla="*/ 81 w 87"/>
                <a:gd name="T35" fmla="*/ 33 h 64"/>
                <a:gd name="T36" fmla="*/ 81 w 87"/>
                <a:gd name="T37" fmla="*/ 33 h 64"/>
                <a:gd name="T38" fmla="*/ 87 w 87"/>
                <a:gd name="T39" fmla="*/ 40 h 64"/>
                <a:gd name="T40" fmla="*/ 65 w 87"/>
                <a:gd name="T41" fmla="*/ 59 h 64"/>
                <a:gd name="T42" fmla="*/ 64 w 87"/>
                <a:gd name="T43" fmla="*/ 60 h 64"/>
                <a:gd name="T44" fmla="*/ 62 w 87"/>
                <a:gd name="T45" fmla="*/ 62 h 64"/>
                <a:gd name="T46" fmla="*/ 58 w 87"/>
                <a:gd name="T47" fmla="*/ 63 h 64"/>
                <a:gd name="T48" fmla="*/ 55 w 87"/>
                <a:gd name="T49" fmla="*/ 64 h 64"/>
                <a:gd name="T50" fmla="*/ 55 w 87"/>
                <a:gd name="T51" fmla="*/ 64 h 64"/>
                <a:gd name="T52" fmla="*/ 52 w 87"/>
                <a:gd name="T53" fmla="*/ 63 h 64"/>
                <a:gd name="T54" fmla="*/ 49 w 87"/>
                <a:gd name="T55" fmla="*/ 62 h 64"/>
                <a:gd name="T56" fmla="*/ 45 w 87"/>
                <a:gd name="T57" fmla="*/ 59 h 64"/>
                <a:gd name="T58" fmla="*/ 44 w 87"/>
                <a:gd name="T59" fmla="*/ 57 h 64"/>
                <a:gd name="T60" fmla="*/ 41 w 87"/>
                <a:gd name="T61" fmla="*/ 53 h 64"/>
                <a:gd name="T62" fmla="*/ 39 w 87"/>
                <a:gd name="T63" fmla="*/ 47 h 64"/>
                <a:gd name="T64" fmla="*/ 19 w 87"/>
                <a:gd name="T65" fmla="*/ 9 h 64"/>
                <a:gd name="T66" fmla="*/ 17 w 87"/>
                <a:gd name="T67" fmla="*/ 11 h 64"/>
                <a:gd name="T68" fmla="*/ 13 w 87"/>
                <a:gd name="T69" fmla="*/ 11 h 64"/>
                <a:gd name="T70" fmla="*/ 9 w 87"/>
                <a:gd name="T71" fmla="*/ 12 h 64"/>
                <a:gd name="T72" fmla="*/ 3 w 87"/>
                <a:gd name="T73" fmla="*/ 15 h 64"/>
                <a:gd name="T74" fmla="*/ 0 w 87"/>
                <a:gd name="T75" fmla="*/ 5 h 64"/>
                <a:gd name="T76" fmla="*/ 6 w 87"/>
                <a:gd name="T77" fmla="*/ 3 h 64"/>
                <a:gd name="T78" fmla="*/ 11 w 87"/>
                <a:gd name="T79" fmla="*/ 2 h 64"/>
                <a:gd name="T80" fmla="*/ 15 w 87"/>
                <a:gd name="T81" fmla="*/ 0 h 64"/>
                <a:gd name="T82" fmla="*/ 19 w 87"/>
                <a:gd name="T8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64">
                  <a:moveTo>
                    <a:pt x="19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9" y="47"/>
                  </a:lnTo>
                  <a:lnTo>
                    <a:pt x="52" y="51"/>
                  </a:lnTo>
                  <a:lnTo>
                    <a:pt x="53" y="53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7" y="40"/>
                  </a:lnTo>
                  <a:lnTo>
                    <a:pt x="65" y="59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3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2" y="63"/>
                  </a:lnTo>
                  <a:lnTo>
                    <a:pt x="49" y="62"/>
                  </a:lnTo>
                  <a:lnTo>
                    <a:pt x="45" y="59"/>
                  </a:lnTo>
                  <a:lnTo>
                    <a:pt x="44" y="57"/>
                  </a:lnTo>
                  <a:lnTo>
                    <a:pt x="41" y="53"/>
                  </a:lnTo>
                  <a:lnTo>
                    <a:pt x="39" y="47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3" y="15"/>
                  </a:lnTo>
                  <a:lnTo>
                    <a:pt x="0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37"/>
            <p:cNvSpPr/>
            <p:nvPr/>
          </p:nvSpPr>
          <p:spPr bwMode="auto">
            <a:xfrm>
              <a:off x="7583488" y="1539875"/>
              <a:ext cx="85725" cy="355600"/>
            </a:xfrm>
            <a:custGeom>
              <a:avLst/>
              <a:gdLst>
                <a:gd name="T0" fmla="*/ 5 w 54"/>
                <a:gd name="T1" fmla="*/ 0 h 224"/>
                <a:gd name="T2" fmla="*/ 5 w 54"/>
                <a:gd name="T3" fmla="*/ 0 h 224"/>
                <a:gd name="T4" fmla="*/ 16 w 54"/>
                <a:gd name="T5" fmla="*/ 3 h 224"/>
                <a:gd name="T6" fmla="*/ 16 w 54"/>
                <a:gd name="T7" fmla="*/ 4 h 224"/>
                <a:gd name="T8" fmla="*/ 14 w 54"/>
                <a:gd name="T9" fmla="*/ 7 h 224"/>
                <a:gd name="T10" fmla="*/ 13 w 54"/>
                <a:gd name="T11" fmla="*/ 11 h 224"/>
                <a:gd name="T12" fmla="*/ 12 w 54"/>
                <a:gd name="T13" fmla="*/ 17 h 224"/>
                <a:gd name="T14" fmla="*/ 11 w 54"/>
                <a:gd name="T15" fmla="*/ 35 h 224"/>
                <a:gd name="T16" fmla="*/ 9 w 54"/>
                <a:gd name="T17" fmla="*/ 59 h 224"/>
                <a:gd name="T18" fmla="*/ 11 w 54"/>
                <a:gd name="T19" fmla="*/ 88 h 224"/>
                <a:gd name="T20" fmla="*/ 16 w 54"/>
                <a:gd name="T21" fmla="*/ 122 h 224"/>
                <a:gd name="T22" fmla="*/ 34 w 54"/>
                <a:gd name="T23" fmla="*/ 211 h 224"/>
                <a:gd name="T24" fmla="*/ 34 w 54"/>
                <a:gd name="T25" fmla="*/ 212 h 224"/>
                <a:gd name="T26" fmla="*/ 34 w 54"/>
                <a:gd name="T27" fmla="*/ 212 h 224"/>
                <a:gd name="T28" fmla="*/ 34 w 54"/>
                <a:gd name="T29" fmla="*/ 215 h 224"/>
                <a:gd name="T30" fmla="*/ 34 w 54"/>
                <a:gd name="T31" fmla="*/ 215 h 224"/>
                <a:gd name="T32" fmla="*/ 34 w 54"/>
                <a:gd name="T33" fmla="*/ 215 h 224"/>
                <a:gd name="T34" fmla="*/ 35 w 54"/>
                <a:gd name="T35" fmla="*/ 215 h 224"/>
                <a:gd name="T36" fmla="*/ 37 w 54"/>
                <a:gd name="T37" fmla="*/ 215 h 224"/>
                <a:gd name="T38" fmla="*/ 51 w 54"/>
                <a:gd name="T39" fmla="*/ 211 h 224"/>
                <a:gd name="T40" fmla="*/ 54 w 54"/>
                <a:gd name="T41" fmla="*/ 220 h 224"/>
                <a:gd name="T42" fmla="*/ 39 w 54"/>
                <a:gd name="T43" fmla="*/ 224 h 224"/>
                <a:gd name="T44" fmla="*/ 39 w 54"/>
                <a:gd name="T45" fmla="*/ 224 h 224"/>
                <a:gd name="T46" fmla="*/ 35 w 54"/>
                <a:gd name="T47" fmla="*/ 224 h 224"/>
                <a:gd name="T48" fmla="*/ 34 w 54"/>
                <a:gd name="T49" fmla="*/ 224 h 224"/>
                <a:gd name="T50" fmla="*/ 30 w 54"/>
                <a:gd name="T51" fmla="*/ 224 h 224"/>
                <a:gd name="T52" fmla="*/ 28 w 54"/>
                <a:gd name="T53" fmla="*/ 223 h 224"/>
                <a:gd name="T54" fmla="*/ 25 w 54"/>
                <a:gd name="T55" fmla="*/ 220 h 224"/>
                <a:gd name="T56" fmla="*/ 24 w 54"/>
                <a:gd name="T57" fmla="*/ 216 h 224"/>
                <a:gd name="T58" fmla="*/ 24 w 54"/>
                <a:gd name="T59" fmla="*/ 212 h 224"/>
                <a:gd name="T60" fmla="*/ 24 w 54"/>
                <a:gd name="T61" fmla="*/ 211 h 224"/>
                <a:gd name="T62" fmla="*/ 7 w 54"/>
                <a:gd name="T63" fmla="*/ 124 h 224"/>
                <a:gd name="T64" fmla="*/ 1 w 54"/>
                <a:gd name="T65" fmla="*/ 89 h 224"/>
                <a:gd name="T66" fmla="*/ 0 w 54"/>
                <a:gd name="T67" fmla="*/ 59 h 224"/>
                <a:gd name="T68" fmla="*/ 0 w 54"/>
                <a:gd name="T69" fmla="*/ 39 h 224"/>
                <a:gd name="T70" fmla="*/ 1 w 54"/>
                <a:gd name="T71" fmla="*/ 22 h 224"/>
                <a:gd name="T72" fmla="*/ 4 w 54"/>
                <a:gd name="T73" fmla="*/ 11 h 224"/>
                <a:gd name="T74" fmla="*/ 5 w 54"/>
                <a:gd name="T75" fmla="*/ 3 h 224"/>
                <a:gd name="T76" fmla="*/ 5 w 54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24">
                  <a:moveTo>
                    <a:pt x="5" y="0"/>
                  </a:moveTo>
                  <a:lnTo>
                    <a:pt x="5" y="0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2" y="17"/>
                  </a:lnTo>
                  <a:lnTo>
                    <a:pt x="11" y="35"/>
                  </a:lnTo>
                  <a:lnTo>
                    <a:pt x="9" y="59"/>
                  </a:lnTo>
                  <a:lnTo>
                    <a:pt x="11" y="88"/>
                  </a:lnTo>
                  <a:lnTo>
                    <a:pt x="16" y="122"/>
                  </a:lnTo>
                  <a:lnTo>
                    <a:pt x="34" y="211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15"/>
                  </a:lnTo>
                  <a:lnTo>
                    <a:pt x="37" y="215"/>
                  </a:lnTo>
                  <a:lnTo>
                    <a:pt x="51" y="211"/>
                  </a:lnTo>
                  <a:lnTo>
                    <a:pt x="54" y="220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5" y="224"/>
                  </a:lnTo>
                  <a:lnTo>
                    <a:pt x="34" y="224"/>
                  </a:lnTo>
                  <a:lnTo>
                    <a:pt x="30" y="224"/>
                  </a:lnTo>
                  <a:lnTo>
                    <a:pt x="28" y="223"/>
                  </a:lnTo>
                  <a:lnTo>
                    <a:pt x="25" y="220"/>
                  </a:lnTo>
                  <a:lnTo>
                    <a:pt x="24" y="216"/>
                  </a:lnTo>
                  <a:lnTo>
                    <a:pt x="24" y="212"/>
                  </a:lnTo>
                  <a:lnTo>
                    <a:pt x="24" y="211"/>
                  </a:lnTo>
                  <a:lnTo>
                    <a:pt x="7" y="124"/>
                  </a:lnTo>
                  <a:lnTo>
                    <a:pt x="1" y="89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8"/>
            <p:cNvSpPr/>
            <p:nvPr/>
          </p:nvSpPr>
          <p:spPr bwMode="auto">
            <a:xfrm>
              <a:off x="7545388" y="1539875"/>
              <a:ext cx="57150" cy="361950"/>
            </a:xfrm>
            <a:custGeom>
              <a:avLst/>
              <a:gdLst>
                <a:gd name="T0" fmla="*/ 11 w 36"/>
                <a:gd name="T1" fmla="*/ 0 h 228"/>
                <a:gd name="T2" fmla="*/ 11 w 36"/>
                <a:gd name="T3" fmla="*/ 3 h 228"/>
                <a:gd name="T4" fmla="*/ 12 w 36"/>
                <a:gd name="T5" fmla="*/ 12 h 228"/>
                <a:gd name="T6" fmla="*/ 14 w 36"/>
                <a:gd name="T7" fmla="*/ 26 h 228"/>
                <a:gd name="T8" fmla="*/ 16 w 36"/>
                <a:gd name="T9" fmla="*/ 43 h 228"/>
                <a:gd name="T10" fmla="*/ 17 w 36"/>
                <a:gd name="T11" fmla="*/ 64 h 228"/>
                <a:gd name="T12" fmla="*/ 20 w 36"/>
                <a:gd name="T13" fmla="*/ 86 h 228"/>
                <a:gd name="T14" fmla="*/ 24 w 36"/>
                <a:gd name="T15" fmla="*/ 113 h 228"/>
                <a:gd name="T16" fmla="*/ 27 w 36"/>
                <a:gd name="T17" fmla="*/ 140 h 228"/>
                <a:gd name="T18" fmla="*/ 29 w 36"/>
                <a:gd name="T19" fmla="*/ 165 h 228"/>
                <a:gd name="T20" fmla="*/ 32 w 36"/>
                <a:gd name="T21" fmla="*/ 185 h 228"/>
                <a:gd name="T22" fmla="*/ 33 w 36"/>
                <a:gd name="T23" fmla="*/ 199 h 228"/>
                <a:gd name="T24" fmla="*/ 35 w 36"/>
                <a:gd name="T25" fmla="*/ 215 h 228"/>
                <a:gd name="T26" fmla="*/ 36 w 36"/>
                <a:gd name="T27" fmla="*/ 217 h 228"/>
                <a:gd name="T28" fmla="*/ 36 w 36"/>
                <a:gd name="T29" fmla="*/ 219 h 228"/>
                <a:gd name="T30" fmla="*/ 36 w 36"/>
                <a:gd name="T31" fmla="*/ 221 h 228"/>
                <a:gd name="T32" fmla="*/ 35 w 36"/>
                <a:gd name="T33" fmla="*/ 224 h 228"/>
                <a:gd name="T34" fmla="*/ 33 w 36"/>
                <a:gd name="T35" fmla="*/ 225 h 228"/>
                <a:gd name="T36" fmla="*/ 29 w 36"/>
                <a:gd name="T37" fmla="*/ 228 h 228"/>
                <a:gd name="T38" fmla="*/ 25 w 36"/>
                <a:gd name="T39" fmla="*/ 228 h 228"/>
                <a:gd name="T40" fmla="*/ 25 w 36"/>
                <a:gd name="T41" fmla="*/ 228 h 228"/>
                <a:gd name="T42" fmla="*/ 3 w 36"/>
                <a:gd name="T43" fmla="*/ 227 h 228"/>
                <a:gd name="T44" fmla="*/ 3 w 36"/>
                <a:gd name="T45" fmla="*/ 217 h 228"/>
                <a:gd name="T46" fmla="*/ 25 w 36"/>
                <a:gd name="T47" fmla="*/ 219 h 228"/>
                <a:gd name="T48" fmla="*/ 25 w 36"/>
                <a:gd name="T49" fmla="*/ 217 h 228"/>
                <a:gd name="T50" fmla="*/ 24 w 36"/>
                <a:gd name="T51" fmla="*/ 200 h 228"/>
                <a:gd name="T52" fmla="*/ 23 w 36"/>
                <a:gd name="T53" fmla="*/ 187 h 228"/>
                <a:gd name="T54" fmla="*/ 20 w 36"/>
                <a:gd name="T55" fmla="*/ 169 h 228"/>
                <a:gd name="T56" fmla="*/ 17 w 36"/>
                <a:gd name="T57" fmla="*/ 148 h 228"/>
                <a:gd name="T58" fmla="*/ 15 w 36"/>
                <a:gd name="T59" fmla="*/ 124 h 228"/>
                <a:gd name="T60" fmla="*/ 12 w 36"/>
                <a:gd name="T61" fmla="*/ 100 h 228"/>
                <a:gd name="T62" fmla="*/ 10 w 36"/>
                <a:gd name="T63" fmla="*/ 75 h 228"/>
                <a:gd name="T64" fmla="*/ 7 w 36"/>
                <a:gd name="T65" fmla="*/ 51 h 228"/>
                <a:gd name="T66" fmla="*/ 4 w 36"/>
                <a:gd name="T67" fmla="*/ 31 h 228"/>
                <a:gd name="T68" fmla="*/ 3 w 36"/>
                <a:gd name="T69" fmla="*/ 16 h 228"/>
                <a:gd name="T70" fmla="*/ 2 w 36"/>
                <a:gd name="T71" fmla="*/ 5 h 228"/>
                <a:gd name="T72" fmla="*/ 0 w 36"/>
                <a:gd name="T73" fmla="*/ 1 h 228"/>
                <a:gd name="T74" fmla="*/ 11 w 36"/>
                <a:gd name="T7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228">
                  <a:moveTo>
                    <a:pt x="11" y="0"/>
                  </a:moveTo>
                  <a:lnTo>
                    <a:pt x="11" y="3"/>
                  </a:lnTo>
                  <a:lnTo>
                    <a:pt x="12" y="12"/>
                  </a:lnTo>
                  <a:lnTo>
                    <a:pt x="14" y="26"/>
                  </a:lnTo>
                  <a:lnTo>
                    <a:pt x="16" y="43"/>
                  </a:lnTo>
                  <a:lnTo>
                    <a:pt x="17" y="64"/>
                  </a:lnTo>
                  <a:lnTo>
                    <a:pt x="20" y="86"/>
                  </a:lnTo>
                  <a:lnTo>
                    <a:pt x="24" y="113"/>
                  </a:lnTo>
                  <a:lnTo>
                    <a:pt x="27" y="140"/>
                  </a:lnTo>
                  <a:lnTo>
                    <a:pt x="29" y="165"/>
                  </a:lnTo>
                  <a:lnTo>
                    <a:pt x="32" y="185"/>
                  </a:lnTo>
                  <a:lnTo>
                    <a:pt x="33" y="199"/>
                  </a:lnTo>
                  <a:lnTo>
                    <a:pt x="35" y="215"/>
                  </a:lnTo>
                  <a:lnTo>
                    <a:pt x="36" y="217"/>
                  </a:lnTo>
                  <a:lnTo>
                    <a:pt x="36" y="219"/>
                  </a:lnTo>
                  <a:lnTo>
                    <a:pt x="36" y="221"/>
                  </a:lnTo>
                  <a:lnTo>
                    <a:pt x="35" y="224"/>
                  </a:lnTo>
                  <a:lnTo>
                    <a:pt x="33" y="225"/>
                  </a:lnTo>
                  <a:lnTo>
                    <a:pt x="29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3" y="227"/>
                  </a:lnTo>
                  <a:lnTo>
                    <a:pt x="3" y="217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4" y="200"/>
                  </a:lnTo>
                  <a:lnTo>
                    <a:pt x="23" y="187"/>
                  </a:lnTo>
                  <a:lnTo>
                    <a:pt x="20" y="169"/>
                  </a:lnTo>
                  <a:lnTo>
                    <a:pt x="17" y="148"/>
                  </a:lnTo>
                  <a:lnTo>
                    <a:pt x="15" y="124"/>
                  </a:lnTo>
                  <a:lnTo>
                    <a:pt x="12" y="100"/>
                  </a:lnTo>
                  <a:lnTo>
                    <a:pt x="10" y="75"/>
                  </a:lnTo>
                  <a:lnTo>
                    <a:pt x="7" y="51"/>
                  </a:lnTo>
                  <a:lnTo>
                    <a:pt x="4" y="31"/>
                  </a:lnTo>
                  <a:lnTo>
                    <a:pt x="3" y="16"/>
                  </a:lnTo>
                  <a:lnTo>
                    <a:pt x="2" y="5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9"/>
            <p:cNvSpPr>
              <a:spLocks noEditPoints="1"/>
            </p:cNvSpPr>
            <p:nvPr/>
          </p:nvSpPr>
          <p:spPr bwMode="auto">
            <a:xfrm>
              <a:off x="7874633" y="803484"/>
              <a:ext cx="476250" cy="552450"/>
            </a:xfrm>
            <a:custGeom>
              <a:avLst/>
              <a:gdLst>
                <a:gd name="T0" fmla="*/ 29 w 300"/>
                <a:gd name="T1" fmla="*/ 338 h 348"/>
                <a:gd name="T2" fmla="*/ 19 w 300"/>
                <a:gd name="T3" fmla="*/ 334 h 348"/>
                <a:gd name="T4" fmla="*/ 59 w 300"/>
                <a:gd name="T5" fmla="*/ 323 h 348"/>
                <a:gd name="T6" fmla="*/ 80 w 300"/>
                <a:gd name="T7" fmla="*/ 297 h 348"/>
                <a:gd name="T8" fmla="*/ 65 w 300"/>
                <a:gd name="T9" fmla="*/ 312 h 348"/>
                <a:gd name="T10" fmla="*/ 69 w 300"/>
                <a:gd name="T11" fmla="*/ 310 h 348"/>
                <a:gd name="T12" fmla="*/ 84 w 300"/>
                <a:gd name="T13" fmla="*/ 297 h 348"/>
                <a:gd name="T14" fmla="*/ 108 w 300"/>
                <a:gd name="T15" fmla="*/ 12 h 348"/>
                <a:gd name="T16" fmla="*/ 69 w 300"/>
                <a:gd name="T17" fmla="*/ 35 h 348"/>
                <a:gd name="T18" fmla="*/ 60 w 300"/>
                <a:gd name="T19" fmla="*/ 69 h 348"/>
                <a:gd name="T20" fmla="*/ 53 w 300"/>
                <a:gd name="T21" fmla="*/ 162 h 348"/>
                <a:gd name="T22" fmla="*/ 74 w 300"/>
                <a:gd name="T23" fmla="*/ 203 h 348"/>
                <a:gd name="T24" fmla="*/ 115 w 300"/>
                <a:gd name="T25" fmla="*/ 217 h 348"/>
                <a:gd name="T26" fmla="*/ 125 w 300"/>
                <a:gd name="T27" fmla="*/ 217 h 348"/>
                <a:gd name="T28" fmla="*/ 133 w 300"/>
                <a:gd name="T29" fmla="*/ 225 h 348"/>
                <a:gd name="T30" fmla="*/ 128 w 300"/>
                <a:gd name="T31" fmla="*/ 236 h 348"/>
                <a:gd name="T32" fmla="*/ 119 w 300"/>
                <a:gd name="T33" fmla="*/ 242 h 348"/>
                <a:gd name="T34" fmla="*/ 110 w 300"/>
                <a:gd name="T35" fmla="*/ 249 h 348"/>
                <a:gd name="T36" fmla="*/ 102 w 300"/>
                <a:gd name="T37" fmla="*/ 267 h 348"/>
                <a:gd name="T38" fmla="*/ 91 w 300"/>
                <a:gd name="T39" fmla="*/ 289 h 348"/>
                <a:gd name="T40" fmla="*/ 87 w 300"/>
                <a:gd name="T41" fmla="*/ 295 h 348"/>
                <a:gd name="T42" fmla="*/ 111 w 300"/>
                <a:gd name="T43" fmla="*/ 281 h 348"/>
                <a:gd name="T44" fmla="*/ 119 w 300"/>
                <a:gd name="T45" fmla="*/ 255 h 348"/>
                <a:gd name="T46" fmla="*/ 129 w 300"/>
                <a:gd name="T47" fmla="*/ 245 h 348"/>
                <a:gd name="T48" fmla="*/ 141 w 300"/>
                <a:gd name="T49" fmla="*/ 228 h 348"/>
                <a:gd name="T50" fmla="*/ 146 w 300"/>
                <a:gd name="T51" fmla="*/ 220 h 348"/>
                <a:gd name="T52" fmla="*/ 253 w 300"/>
                <a:gd name="T53" fmla="*/ 203 h 348"/>
                <a:gd name="T54" fmla="*/ 289 w 300"/>
                <a:gd name="T55" fmla="*/ 55 h 348"/>
                <a:gd name="T56" fmla="*/ 273 w 300"/>
                <a:gd name="T57" fmla="*/ 26 h 348"/>
                <a:gd name="T58" fmla="*/ 258 w 300"/>
                <a:gd name="T59" fmla="*/ 22 h 348"/>
                <a:gd name="T60" fmla="*/ 127 w 300"/>
                <a:gd name="T61" fmla="*/ 10 h 348"/>
                <a:gd name="T62" fmla="*/ 127 w 300"/>
                <a:gd name="T63" fmla="*/ 0 h 348"/>
                <a:gd name="T64" fmla="*/ 268 w 300"/>
                <a:gd name="T65" fmla="*/ 13 h 348"/>
                <a:gd name="T66" fmla="*/ 296 w 300"/>
                <a:gd name="T67" fmla="*/ 41 h 348"/>
                <a:gd name="T68" fmla="*/ 300 w 300"/>
                <a:gd name="T69" fmla="*/ 79 h 348"/>
                <a:gd name="T70" fmla="*/ 258 w 300"/>
                <a:gd name="T71" fmla="*/ 212 h 348"/>
                <a:gd name="T72" fmla="*/ 152 w 300"/>
                <a:gd name="T73" fmla="*/ 230 h 348"/>
                <a:gd name="T74" fmla="*/ 139 w 300"/>
                <a:gd name="T75" fmla="*/ 249 h 348"/>
                <a:gd name="T76" fmla="*/ 122 w 300"/>
                <a:gd name="T77" fmla="*/ 283 h 348"/>
                <a:gd name="T78" fmla="*/ 91 w 300"/>
                <a:gd name="T79" fmla="*/ 304 h 348"/>
                <a:gd name="T80" fmla="*/ 80 w 300"/>
                <a:gd name="T81" fmla="*/ 314 h 348"/>
                <a:gd name="T82" fmla="*/ 69 w 300"/>
                <a:gd name="T83" fmla="*/ 325 h 348"/>
                <a:gd name="T84" fmla="*/ 60 w 300"/>
                <a:gd name="T85" fmla="*/ 335 h 348"/>
                <a:gd name="T86" fmla="*/ 29 w 300"/>
                <a:gd name="T87" fmla="*/ 348 h 348"/>
                <a:gd name="T88" fmla="*/ 0 w 300"/>
                <a:gd name="T89" fmla="*/ 334 h 348"/>
                <a:gd name="T90" fmla="*/ 2 w 300"/>
                <a:gd name="T91" fmla="*/ 327 h 348"/>
                <a:gd name="T92" fmla="*/ 21 w 300"/>
                <a:gd name="T93" fmla="*/ 325 h 348"/>
                <a:gd name="T94" fmla="*/ 39 w 300"/>
                <a:gd name="T95" fmla="*/ 326 h 348"/>
                <a:gd name="T96" fmla="*/ 53 w 300"/>
                <a:gd name="T97" fmla="*/ 313 h 348"/>
                <a:gd name="T98" fmla="*/ 65 w 300"/>
                <a:gd name="T99" fmla="*/ 295 h 348"/>
                <a:gd name="T100" fmla="*/ 86 w 300"/>
                <a:gd name="T101" fmla="*/ 280 h 348"/>
                <a:gd name="T102" fmla="*/ 93 w 300"/>
                <a:gd name="T103" fmla="*/ 267 h 348"/>
                <a:gd name="T104" fmla="*/ 95 w 300"/>
                <a:gd name="T105" fmla="*/ 253 h 348"/>
                <a:gd name="T106" fmla="*/ 108 w 300"/>
                <a:gd name="T107" fmla="*/ 237 h 348"/>
                <a:gd name="T108" fmla="*/ 120 w 300"/>
                <a:gd name="T109" fmla="*/ 229 h 348"/>
                <a:gd name="T110" fmla="*/ 110 w 300"/>
                <a:gd name="T111" fmla="*/ 226 h 348"/>
                <a:gd name="T112" fmla="*/ 61 w 300"/>
                <a:gd name="T113" fmla="*/ 204 h 348"/>
                <a:gd name="T114" fmla="*/ 44 w 300"/>
                <a:gd name="T115" fmla="*/ 161 h 348"/>
                <a:gd name="T116" fmla="*/ 53 w 300"/>
                <a:gd name="T117" fmla="*/ 46 h 348"/>
                <a:gd name="T118" fmla="*/ 90 w 300"/>
                <a:gd name="T119" fmla="*/ 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48">
                  <a:moveTo>
                    <a:pt x="13" y="334"/>
                  </a:moveTo>
                  <a:lnTo>
                    <a:pt x="18" y="336"/>
                  </a:lnTo>
                  <a:lnTo>
                    <a:pt x="23" y="338"/>
                  </a:lnTo>
                  <a:lnTo>
                    <a:pt x="29" y="338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25" y="335"/>
                  </a:lnTo>
                  <a:lnTo>
                    <a:pt x="19" y="334"/>
                  </a:lnTo>
                  <a:lnTo>
                    <a:pt x="15" y="334"/>
                  </a:lnTo>
                  <a:lnTo>
                    <a:pt x="13" y="334"/>
                  </a:lnTo>
                  <a:close/>
                  <a:moveTo>
                    <a:pt x="60" y="322"/>
                  </a:moveTo>
                  <a:lnTo>
                    <a:pt x="59" y="323"/>
                  </a:lnTo>
                  <a:lnTo>
                    <a:pt x="60" y="322"/>
                  </a:lnTo>
                  <a:lnTo>
                    <a:pt x="60" y="322"/>
                  </a:lnTo>
                  <a:close/>
                  <a:moveTo>
                    <a:pt x="84" y="296"/>
                  </a:moveTo>
                  <a:lnTo>
                    <a:pt x="80" y="297"/>
                  </a:lnTo>
                  <a:lnTo>
                    <a:pt x="76" y="298"/>
                  </a:lnTo>
                  <a:lnTo>
                    <a:pt x="72" y="302"/>
                  </a:lnTo>
                  <a:lnTo>
                    <a:pt x="68" y="308"/>
                  </a:lnTo>
                  <a:lnTo>
                    <a:pt x="65" y="312"/>
                  </a:lnTo>
                  <a:lnTo>
                    <a:pt x="63" y="315"/>
                  </a:lnTo>
                  <a:lnTo>
                    <a:pt x="63" y="317"/>
                  </a:lnTo>
                  <a:lnTo>
                    <a:pt x="64" y="314"/>
                  </a:lnTo>
                  <a:lnTo>
                    <a:pt x="69" y="310"/>
                  </a:lnTo>
                  <a:lnTo>
                    <a:pt x="73" y="305"/>
                  </a:lnTo>
                  <a:lnTo>
                    <a:pt x="77" y="302"/>
                  </a:lnTo>
                  <a:lnTo>
                    <a:pt x="81" y="300"/>
                  </a:lnTo>
                  <a:lnTo>
                    <a:pt x="84" y="297"/>
                  </a:lnTo>
                  <a:lnTo>
                    <a:pt x="85" y="296"/>
                  </a:lnTo>
                  <a:lnTo>
                    <a:pt x="84" y="296"/>
                  </a:lnTo>
                  <a:close/>
                  <a:moveTo>
                    <a:pt x="125" y="10"/>
                  </a:moveTo>
                  <a:lnTo>
                    <a:pt x="108" y="12"/>
                  </a:lnTo>
                  <a:lnTo>
                    <a:pt x="94" y="16"/>
                  </a:lnTo>
                  <a:lnTo>
                    <a:pt x="84" y="21"/>
                  </a:lnTo>
                  <a:lnTo>
                    <a:pt x="74" y="27"/>
                  </a:lnTo>
                  <a:lnTo>
                    <a:pt x="69" y="35"/>
                  </a:lnTo>
                  <a:lnTo>
                    <a:pt x="63" y="48"/>
                  </a:lnTo>
                  <a:lnTo>
                    <a:pt x="60" y="60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71"/>
                  </a:lnTo>
                  <a:lnTo>
                    <a:pt x="53" y="161"/>
                  </a:lnTo>
                  <a:lnTo>
                    <a:pt x="53" y="162"/>
                  </a:lnTo>
                  <a:lnTo>
                    <a:pt x="55" y="175"/>
                  </a:lnTo>
                  <a:lnTo>
                    <a:pt x="60" y="187"/>
                  </a:lnTo>
                  <a:lnTo>
                    <a:pt x="67" y="196"/>
                  </a:lnTo>
                  <a:lnTo>
                    <a:pt x="74" y="203"/>
                  </a:lnTo>
                  <a:lnTo>
                    <a:pt x="87" y="209"/>
                  </a:lnTo>
                  <a:lnTo>
                    <a:pt x="99" y="213"/>
                  </a:lnTo>
                  <a:lnTo>
                    <a:pt x="111" y="216"/>
                  </a:lnTo>
                  <a:lnTo>
                    <a:pt x="115" y="217"/>
                  </a:lnTo>
                  <a:lnTo>
                    <a:pt x="119" y="217"/>
                  </a:lnTo>
                  <a:lnTo>
                    <a:pt x="122" y="217"/>
                  </a:lnTo>
                  <a:lnTo>
                    <a:pt x="122" y="217"/>
                  </a:lnTo>
                  <a:lnTo>
                    <a:pt x="125" y="217"/>
                  </a:lnTo>
                  <a:lnTo>
                    <a:pt x="129" y="219"/>
                  </a:lnTo>
                  <a:lnTo>
                    <a:pt x="132" y="220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3" y="229"/>
                  </a:lnTo>
                  <a:lnTo>
                    <a:pt x="132" y="230"/>
                  </a:lnTo>
                  <a:lnTo>
                    <a:pt x="131" y="233"/>
                  </a:lnTo>
                  <a:lnTo>
                    <a:pt x="128" y="236"/>
                  </a:lnTo>
                  <a:lnTo>
                    <a:pt x="125" y="237"/>
                  </a:lnTo>
                  <a:lnTo>
                    <a:pt x="123" y="240"/>
                  </a:lnTo>
                  <a:lnTo>
                    <a:pt x="120" y="241"/>
                  </a:lnTo>
                  <a:lnTo>
                    <a:pt x="119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0" y="249"/>
                  </a:lnTo>
                  <a:lnTo>
                    <a:pt x="105" y="257"/>
                  </a:lnTo>
                  <a:lnTo>
                    <a:pt x="103" y="264"/>
                  </a:lnTo>
                  <a:lnTo>
                    <a:pt x="102" y="266"/>
                  </a:lnTo>
                  <a:lnTo>
                    <a:pt x="102" y="267"/>
                  </a:lnTo>
                  <a:lnTo>
                    <a:pt x="101" y="274"/>
                  </a:lnTo>
                  <a:lnTo>
                    <a:pt x="98" y="280"/>
                  </a:lnTo>
                  <a:lnTo>
                    <a:pt x="94" y="285"/>
                  </a:lnTo>
                  <a:lnTo>
                    <a:pt x="91" y="289"/>
                  </a:lnTo>
                  <a:lnTo>
                    <a:pt x="90" y="292"/>
                  </a:lnTo>
                  <a:lnTo>
                    <a:pt x="89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101" y="289"/>
                  </a:lnTo>
                  <a:lnTo>
                    <a:pt x="108" y="285"/>
                  </a:lnTo>
                  <a:lnTo>
                    <a:pt x="111" y="281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9" y="255"/>
                  </a:lnTo>
                  <a:lnTo>
                    <a:pt x="120" y="254"/>
                  </a:lnTo>
                  <a:lnTo>
                    <a:pt x="123" y="253"/>
                  </a:lnTo>
                  <a:lnTo>
                    <a:pt x="127" y="249"/>
                  </a:lnTo>
                  <a:lnTo>
                    <a:pt x="129" y="245"/>
                  </a:lnTo>
                  <a:lnTo>
                    <a:pt x="133" y="241"/>
                  </a:lnTo>
                  <a:lnTo>
                    <a:pt x="136" y="236"/>
                  </a:lnTo>
                  <a:lnTo>
                    <a:pt x="139" y="232"/>
                  </a:lnTo>
                  <a:lnTo>
                    <a:pt x="141" y="228"/>
                  </a:lnTo>
                  <a:lnTo>
                    <a:pt x="142" y="225"/>
                  </a:lnTo>
                  <a:lnTo>
                    <a:pt x="144" y="224"/>
                  </a:lnTo>
                  <a:lnTo>
                    <a:pt x="145" y="223"/>
                  </a:lnTo>
                  <a:lnTo>
                    <a:pt x="146" y="220"/>
                  </a:lnTo>
                  <a:lnTo>
                    <a:pt x="216" y="219"/>
                  </a:lnTo>
                  <a:lnTo>
                    <a:pt x="232" y="216"/>
                  </a:lnTo>
                  <a:lnTo>
                    <a:pt x="245" y="209"/>
                  </a:lnTo>
                  <a:lnTo>
                    <a:pt x="253" y="203"/>
                  </a:lnTo>
                  <a:lnTo>
                    <a:pt x="258" y="199"/>
                  </a:lnTo>
                  <a:lnTo>
                    <a:pt x="290" y="77"/>
                  </a:lnTo>
                  <a:lnTo>
                    <a:pt x="290" y="69"/>
                  </a:lnTo>
                  <a:lnTo>
                    <a:pt x="289" y="55"/>
                  </a:lnTo>
                  <a:lnTo>
                    <a:pt x="287" y="43"/>
                  </a:lnTo>
                  <a:lnTo>
                    <a:pt x="283" y="35"/>
                  </a:lnTo>
                  <a:lnTo>
                    <a:pt x="279" y="30"/>
                  </a:lnTo>
                  <a:lnTo>
                    <a:pt x="273" y="26"/>
                  </a:lnTo>
                  <a:lnTo>
                    <a:pt x="268" y="24"/>
                  </a:lnTo>
                  <a:lnTo>
                    <a:pt x="264" y="24"/>
                  </a:lnTo>
                  <a:lnTo>
                    <a:pt x="260" y="22"/>
                  </a:lnTo>
                  <a:lnTo>
                    <a:pt x="258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127" y="10"/>
                  </a:lnTo>
                  <a:lnTo>
                    <a:pt x="125" y="10"/>
                  </a:lnTo>
                  <a:close/>
                  <a:moveTo>
                    <a:pt x="125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256" y="13"/>
                  </a:lnTo>
                  <a:lnTo>
                    <a:pt x="258" y="13"/>
                  </a:lnTo>
                  <a:lnTo>
                    <a:pt x="260" y="13"/>
                  </a:lnTo>
                  <a:lnTo>
                    <a:pt x="268" y="13"/>
                  </a:lnTo>
                  <a:lnTo>
                    <a:pt x="276" y="16"/>
                  </a:lnTo>
                  <a:lnTo>
                    <a:pt x="285" y="22"/>
                  </a:lnTo>
                  <a:lnTo>
                    <a:pt x="292" y="30"/>
                  </a:lnTo>
                  <a:lnTo>
                    <a:pt x="296" y="41"/>
                  </a:lnTo>
                  <a:lnTo>
                    <a:pt x="300" y="54"/>
                  </a:lnTo>
                  <a:lnTo>
                    <a:pt x="300" y="69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267" y="203"/>
                  </a:lnTo>
                  <a:lnTo>
                    <a:pt x="266" y="204"/>
                  </a:lnTo>
                  <a:lnTo>
                    <a:pt x="263" y="207"/>
                  </a:lnTo>
                  <a:lnTo>
                    <a:pt x="258" y="212"/>
                  </a:lnTo>
                  <a:lnTo>
                    <a:pt x="247" y="220"/>
                  </a:lnTo>
                  <a:lnTo>
                    <a:pt x="234" y="225"/>
                  </a:lnTo>
                  <a:lnTo>
                    <a:pt x="217" y="229"/>
                  </a:lnTo>
                  <a:lnTo>
                    <a:pt x="152" y="230"/>
                  </a:lnTo>
                  <a:lnTo>
                    <a:pt x="149" y="233"/>
                  </a:lnTo>
                  <a:lnTo>
                    <a:pt x="148" y="237"/>
                  </a:lnTo>
                  <a:lnTo>
                    <a:pt x="144" y="242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8" y="262"/>
                  </a:lnTo>
                  <a:lnTo>
                    <a:pt x="122" y="280"/>
                  </a:lnTo>
                  <a:lnTo>
                    <a:pt x="122" y="283"/>
                  </a:lnTo>
                  <a:lnTo>
                    <a:pt x="119" y="288"/>
                  </a:lnTo>
                  <a:lnTo>
                    <a:pt x="114" y="293"/>
                  </a:lnTo>
                  <a:lnTo>
                    <a:pt x="105" y="298"/>
                  </a:lnTo>
                  <a:lnTo>
                    <a:pt x="91" y="304"/>
                  </a:lnTo>
                  <a:lnTo>
                    <a:pt x="89" y="305"/>
                  </a:lnTo>
                  <a:lnTo>
                    <a:pt x="86" y="308"/>
                  </a:lnTo>
                  <a:lnTo>
                    <a:pt x="82" y="310"/>
                  </a:lnTo>
                  <a:lnTo>
                    <a:pt x="80" y="314"/>
                  </a:lnTo>
                  <a:lnTo>
                    <a:pt x="76" y="317"/>
                  </a:lnTo>
                  <a:lnTo>
                    <a:pt x="72" y="321"/>
                  </a:lnTo>
                  <a:lnTo>
                    <a:pt x="70" y="323"/>
                  </a:lnTo>
                  <a:lnTo>
                    <a:pt x="69" y="325"/>
                  </a:lnTo>
                  <a:lnTo>
                    <a:pt x="69" y="326"/>
                  </a:lnTo>
                  <a:lnTo>
                    <a:pt x="68" y="329"/>
                  </a:lnTo>
                  <a:lnTo>
                    <a:pt x="67" y="330"/>
                  </a:lnTo>
                  <a:lnTo>
                    <a:pt x="60" y="335"/>
                  </a:lnTo>
                  <a:lnTo>
                    <a:pt x="52" y="340"/>
                  </a:lnTo>
                  <a:lnTo>
                    <a:pt x="42" y="346"/>
                  </a:lnTo>
                  <a:lnTo>
                    <a:pt x="29" y="348"/>
                  </a:lnTo>
                  <a:lnTo>
                    <a:pt x="29" y="348"/>
                  </a:lnTo>
                  <a:lnTo>
                    <a:pt x="14" y="346"/>
                  </a:lnTo>
                  <a:lnTo>
                    <a:pt x="1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0" y="331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5" y="325"/>
                  </a:lnTo>
                  <a:lnTo>
                    <a:pt x="8" y="323"/>
                  </a:lnTo>
                  <a:lnTo>
                    <a:pt x="13" y="323"/>
                  </a:lnTo>
                  <a:lnTo>
                    <a:pt x="21" y="325"/>
                  </a:lnTo>
                  <a:lnTo>
                    <a:pt x="34" y="327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39" y="326"/>
                  </a:lnTo>
                  <a:lnTo>
                    <a:pt x="44" y="323"/>
                  </a:lnTo>
                  <a:lnTo>
                    <a:pt x="48" y="319"/>
                  </a:lnTo>
                  <a:lnTo>
                    <a:pt x="52" y="315"/>
                  </a:lnTo>
                  <a:lnTo>
                    <a:pt x="53" y="313"/>
                  </a:lnTo>
                  <a:lnTo>
                    <a:pt x="55" y="310"/>
                  </a:lnTo>
                  <a:lnTo>
                    <a:pt x="57" y="306"/>
                  </a:lnTo>
                  <a:lnTo>
                    <a:pt x="60" y="301"/>
                  </a:lnTo>
                  <a:lnTo>
                    <a:pt x="65" y="295"/>
                  </a:lnTo>
                  <a:lnTo>
                    <a:pt x="73" y="289"/>
                  </a:lnTo>
                  <a:lnTo>
                    <a:pt x="81" y="287"/>
                  </a:lnTo>
                  <a:lnTo>
                    <a:pt x="84" y="283"/>
                  </a:lnTo>
                  <a:lnTo>
                    <a:pt x="86" y="280"/>
                  </a:lnTo>
                  <a:lnTo>
                    <a:pt x="89" y="276"/>
                  </a:lnTo>
                  <a:lnTo>
                    <a:pt x="90" y="272"/>
                  </a:lnTo>
                  <a:lnTo>
                    <a:pt x="91" y="270"/>
                  </a:lnTo>
                  <a:lnTo>
                    <a:pt x="93" y="267"/>
                  </a:lnTo>
                  <a:lnTo>
                    <a:pt x="93" y="266"/>
                  </a:lnTo>
                  <a:lnTo>
                    <a:pt x="93" y="262"/>
                  </a:lnTo>
                  <a:lnTo>
                    <a:pt x="94" y="258"/>
                  </a:lnTo>
                  <a:lnTo>
                    <a:pt x="95" y="253"/>
                  </a:lnTo>
                  <a:lnTo>
                    <a:pt x="98" y="249"/>
                  </a:lnTo>
                  <a:lnTo>
                    <a:pt x="101" y="245"/>
                  </a:lnTo>
                  <a:lnTo>
                    <a:pt x="103" y="240"/>
                  </a:lnTo>
                  <a:lnTo>
                    <a:pt x="108" y="237"/>
                  </a:lnTo>
                  <a:lnTo>
                    <a:pt x="114" y="233"/>
                  </a:lnTo>
                  <a:lnTo>
                    <a:pt x="115" y="233"/>
                  </a:lnTo>
                  <a:lnTo>
                    <a:pt x="118" y="230"/>
                  </a:lnTo>
                  <a:lnTo>
                    <a:pt x="120" y="229"/>
                  </a:lnTo>
                  <a:lnTo>
                    <a:pt x="123" y="228"/>
                  </a:lnTo>
                  <a:lnTo>
                    <a:pt x="122" y="228"/>
                  </a:lnTo>
                  <a:lnTo>
                    <a:pt x="118" y="226"/>
                  </a:lnTo>
                  <a:lnTo>
                    <a:pt x="110" y="226"/>
                  </a:lnTo>
                  <a:lnTo>
                    <a:pt x="97" y="224"/>
                  </a:lnTo>
                  <a:lnTo>
                    <a:pt x="84" y="219"/>
                  </a:lnTo>
                  <a:lnTo>
                    <a:pt x="72" y="213"/>
                  </a:lnTo>
                  <a:lnTo>
                    <a:pt x="61" y="204"/>
                  </a:lnTo>
                  <a:lnTo>
                    <a:pt x="52" y="194"/>
                  </a:lnTo>
                  <a:lnTo>
                    <a:pt x="46" y="179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0" y="69"/>
                  </a:lnTo>
                  <a:lnTo>
                    <a:pt x="50" y="68"/>
                  </a:lnTo>
                  <a:lnTo>
                    <a:pt x="51" y="59"/>
                  </a:lnTo>
                  <a:lnTo>
                    <a:pt x="53" y="46"/>
                  </a:lnTo>
                  <a:lnTo>
                    <a:pt x="60" y="30"/>
                  </a:lnTo>
                  <a:lnTo>
                    <a:pt x="68" y="21"/>
                  </a:lnTo>
                  <a:lnTo>
                    <a:pt x="78" y="13"/>
                  </a:lnTo>
                  <a:lnTo>
                    <a:pt x="90" y="7"/>
                  </a:lnTo>
                  <a:lnTo>
                    <a:pt x="106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807804" y="1431273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5"/>
          <p:cNvSpPr txBox="1"/>
          <p:nvPr/>
        </p:nvSpPr>
        <p:spPr>
          <a:xfrm>
            <a:off x="3959932" y="2858688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3915504" y="2390636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例题讲解</a:t>
            </a:r>
          </a:p>
        </p:txBody>
      </p:sp>
      <p:sp>
        <p:nvSpPr>
          <p:cNvPr id="32" name="矩形 31"/>
          <p:cNvSpPr/>
          <p:nvPr/>
        </p:nvSpPr>
        <p:spPr>
          <a:xfrm>
            <a:off x="3959932" y="1924472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31" grpId="0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例题讲解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1B5FEC-D6D2-4C0C-AE45-65CE78320CB5}"/>
              </a:ext>
            </a:extLst>
          </p:cNvPr>
          <p:cNvSpPr txBox="1"/>
          <p:nvPr/>
        </p:nvSpPr>
        <p:spPr>
          <a:xfrm>
            <a:off x="3635896" y="772344"/>
            <a:ext cx="227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POJ1804 </a:t>
            </a:r>
            <a:r>
              <a:rPr lang="en-US" altLang="zh-CN" b="1" dirty="0" err="1"/>
              <a:t>Brainman</a:t>
            </a:r>
            <a:endParaRPr lang="zh-CN" altLang="en-US" sz="2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9AD046-D00D-4DE1-9541-5ACC1DF50834}"/>
              </a:ext>
            </a:extLst>
          </p:cNvPr>
          <p:cNvSpPr txBox="1"/>
          <p:nvPr/>
        </p:nvSpPr>
        <p:spPr>
          <a:xfrm>
            <a:off x="2234871" y="1312404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给你 </a:t>
            </a:r>
            <a:r>
              <a:rPr lang="en-US" altLang="zh-CN" dirty="0"/>
              <a:t>n </a:t>
            </a:r>
            <a:r>
              <a:rPr lang="zh-CN" altLang="en-US" dirty="0"/>
              <a:t>个数，问你这 </a:t>
            </a:r>
            <a:r>
              <a:rPr lang="en-US" altLang="zh-CN" dirty="0"/>
              <a:t>n </a:t>
            </a:r>
            <a:r>
              <a:rPr lang="zh-CN" altLang="en-US" dirty="0"/>
              <a:t>个数的逆序数对是多少。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7DE2DE-B4E5-4677-8C9D-9A80E2CEEDE9}"/>
              </a:ext>
            </a:extLst>
          </p:cNvPr>
          <p:cNvSpPr txBox="1"/>
          <p:nvPr/>
        </p:nvSpPr>
        <p:spPr>
          <a:xfrm>
            <a:off x="467544" y="16817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4E9FE8-AEDF-43DD-91B4-79CBE6519791}"/>
              </a:ext>
            </a:extLst>
          </p:cNvPr>
          <p:cNvSpPr/>
          <p:nvPr/>
        </p:nvSpPr>
        <p:spPr>
          <a:xfrm>
            <a:off x="511996" y="2587239"/>
            <a:ext cx="1260139" cy="3242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1      3     5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8F8EED-8593-4808-977C-DD750116DB82}"/>
              </a:ext>
            </a:extLst>
          </p:cNvPr>
          <p:cNvSpPr/>
          <p:nvPr/>
        </p:nvSpPr>
        <p:spPr>
          <a:xfrm>
            <a:off x="1858165" y="2590274"/>
            <a:ext cx="1152128" cy="3242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2     4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642087-E084-4649-BD5E-0FEC51226C3D}"/>
              </a:ext>
            </a:extLst>
          </p:cNvPr>
          <p:cNvSpPr/>
          <p:nvPr/>
        </p:nvSpPr>
        <p:spPr>
          <a:xfrm>
            <a:off x="528695" y="3072062"/>
            <a:ext cx="2520280" cy="235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</a:t>
            </a:r>
            <a:r>
              <a:rPr lang="zh-CN" altLang="en-US" sz="1600" dirty="0"/>
              <a:t>（从左边取一个数）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DD28C8-D45D-4125-AE82-4D8CD08C9686}"/>
              </a:ext>
            </a:extLst>
          </p:cNvPr>
          <p:cNvSpPr/>
          <p:nvPr/>
        </p:nvSpPr>
        <p:spPr>
          <a:xfrm>
            <a:off x="528260" y="3453063"/>
            <a:ext cx="2498297" cy="241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  2 </a:t>
            </a:r>
            <a:r>
              <a:rPr lang="zh-CN" altLang="en-US" sz="1600" dirty="0"/>
              <a:t>（取右边数列中的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12BE24-26BA-46BB-AD32-C934A0C1CD77}"/>
              </a:ext>
            </a:extLst>
          </p:cNvPr>
          <p:cNvSpPr/>
          <p:nvPr/>
        </p:nvSpPr>
        <p:spPr>
          <a:xfrm>
            <a:off x="528942" y="3820004"/>
            <a:ext cx="2497615" cy="238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  3 </a:t>
            </a:r>
            <a:r>
              <a:rPr lang="zh-CN" altLang="en-US" sz="1600" dirty="0"/>
              <a:t>（取左边数列中的</a:t>
            </a:r>
            <a:r>
              <a:rPr lang="en-US" altLang="zh-CN" sz="1600" dirty="0"/>
              <a:t>3</a:t>
            </a:r>
            <a:r>
              <a:rPr lang="zh-CN" altLang="en-US" sz="1600" dirty="0"/>
              <a:t>）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D3F10A-A77B-418D-893B-FC5D04B0ED0C}"/>
              </a:ext>
            </a:extLst>
          </p:cNvPr>
          <p:cNvSpPr/>
          <p:nvPr/>
        </p:nvSpPr>
        <p:spPr>
          <a:xfrm>
            <a:off x="511996" y="2102416"/>
            <a:ext cx="1722875" cy="3242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1    3    5   2   4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5F30B6-1015-4E8F-B551-EA79BF65EE91}"/>
              </a:ext>
            </a:extLst>
          </p:cNvPr>
          <p:cNvSpPr/>
          <p:nvPr/>
        </p:nvSpPr>
        <p:spPr>
          <a:xfrm>
            <a:off x="528695" y="4207665"/>
            <a:ext cx="2497862" cy="237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  4 </a:t>
            </a:r>
            <a:r>
              <a:rPr lang="zh-CN" altLang="en-US" sz="1600" dirty="0"/>
              <a:t>（取右边数列中的</a:t>
            </a:r>
            <a:r>
              <a:rPr lang="en-US" altLang="zh-CN" sz="1600" dirty="0"/>
              <a:t>4</a:t>
            </a:r>
            <a:r>
              <a:rPr lang="zh-CN" altLang="en-US" sz="1600" dirty="0"/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DB89DE-838B-4DFF-96EC-5EEBB4050A35}"/>
              </a:ext>
            </a:extLst>
          </p:cNvPr>
          <p:cNvSpPr/>
          <p:nvPr/>
        </p:nvSpPr>
        <p:spPr>
          <a:xfrm>
            <a:off x="528695" y="4595326"/>
            <a:ext cx="2481598" cy="245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  5 </a:t>
            </a:r>
            <a:r>
              <a:rPr lang="zh-CN" altLang="en-US" sz="1600" dirty="0"/>
              <a:t>（取左边数列中的</a:t>
            </a:r>
            <a:r>
              <a:rPr lang="en-US" altLang="zh-CN" sz="1600" dirty="0"/>
              <a:t>5</a:t>
            </a:r>
            <a:r>
              <a:rPr lang="zh-CN" altLang="en-US" sz="1600" dirty="0"/>
              <a:t>） </a:t>
            </a:r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D3F760D7-22BB-4E6F-AA91-84FE3350D57E}"/>
              </a:ext>
            </a:extLst>
          </p:cNvPr>
          <p:cNvSpPr/>
          <p:nvPr/>
        </p:nvSpPr>
        <p:spPr>
          <a:xfrm>
            <a:off x="3815916" y="3255041"/>
            <a:ext cx="4392488" cy="396044"/>
          </a:xfrm>
          <a:prstGeom prst="wedgeRectCallout">
            <a:avLst>
              <a:gd name="adj1" fmla="val -64368"/>
              <a:gd name="adj2" fmla="val 267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与左边没有取过的数（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）组成逆序数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8640FB6E-E248-47A2-8B5B-5C00950FBC8F}"/>
              </a:ext>
            </a:extLst>
          </p:cNvPr>
          <p:cNvSpPr/>
          <p:nvPr/>
        </p:nvSpPr>
        <p:spPr>
          <a:xfrm>
            <a:off x="3815916" y="4024081"/>
            <a:ext cx="4392488" cy="396044"/>
          </a:xfrm>
          <a:prstGeom prst="wedgeRectCallout">
            <a:avLst>
              <a:gd name="adj1" fmla="val -64368"/>
              <a:gd name="adj2" fmla="val 267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与左边没有取过的数（</a:t>
            </a:r>
            <a:r>
              <a:rPr lang="en-US" altLang="zh-CN" dirty="0"/>
              <a:t>5</a:t>
            </a:r>
            <a:r>
              <a:rPr lang="zh-CN" altLang="en-US" dirty="0"/>
              <a:t>）组成逆序数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5D6CAA-368A-4432-8692-9B640D42C4AA}"/>
              </a:ext>
            </a:extLst>
          </p:cNvPr>
          <p:cNvSpPr/>
          <p:nvPr/>
        </p:nvSpPr>
        <p:spPr>
          <a:xfrm>
            <a:off x="3815916" y="1742567"/>
            <a:ext cx="4392488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按照归并排序中，区间左边</a:t>
            </a:r>
            <a:r>
              <a:rPr lang="en-US" altLang="zh-CN" sz="1600" dirty="0"/>
              <a:t>l = 0,</a:t>
            </a:r>
            <a:r>
              <a:rPr lang="zh-CN" altLang="en-US" sz="1600" dirty="0"/>
              <a:t>右边 </a:t>
            </a:r>
            <a:r>
              <a:rPr lang="en-US" altLang="zh-CN" sz="1600" dirty="0"/>
              <a:t>r = 4, </a:t>
            </a:r>
            <a:r>
              <a:rPr lang="zh-CN" altLang="en-US" sz="1600" dirty="0"/>
              <a:t>中间 </a:t>
            </a:r>
            <a:r>
              <a:rPr lang="en-US" altLang="zh-CN" sz="1600" dirty="0"/>
              <a:t>m = (l + r) / 2 = 2</a:t>
            </a:r>
          </a:p>
          <a:p>
            <a:pPr algn="ctr"/>
            <a:r>
              <a:rPr lang="zh-CN" altLang="en-US" sz="1600" dirty="0"/>
              <a:t>左边的区间为</a:t>
            </a:r>
            <a:r>
              <a:rPr lang="en-US" altLang="zh-CN" sz="1600" dirty="0"/>
              <a:t>[0, m]</a:t>
            </a:r>
            <a:r>
              <a:rPr lang="zh-CN" altLang="en-US" sz="1600" dirty="0"/>
              <a:t>，右边区间为</a:t>
            </a:r>
            <a:r>
              <a:rPr lang="en-US" altLang="zh-CN" sz="1600" dirty="0"/>
              <a:t>[m+1, r]</a:t>
            </a:r>
          </a:p>
          <a:p>
            <a:pPr algn="ctr"/>
            <a:r>
              <a:rPr lang="zh-CN" altLang="en-US" sz="1600" dirty="0"/>
              <a:t>左边区间个数为 </a:t>
            </a:r>
            <a:r>
              <a:rPr lang="en-US" altLang="zh-CN" sz="1600" dirty="0"/>
              <a:t>m + 1,</a:t>
            </a:r>
            <a:r>
              <a:rPr lang="zh-CN" altLang="en-US" sz="1600" dirty="0"/>
              <a:t>已经取出了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个数，</a:t>
            </a:r>
            <a:endParaRPr lang="en-US" altLang="zh-CN" sz="1600" dirty="0"/>
          </a:p>
          <a:p>
            <a:pPr algn="ctr"/>
            <a:r>
              <a:rPr lang="zh-CN" altLang="en-US" sz="1600" dirty="0"/>
              <a:t>左边还没取出的个数就是 </a:t>
            </a:r>
            <a:r>
              <a:rPr lang="en-US" altLang="zh-CN" sz="1600" dirty="0"/>
              <a:t>m + 1 - </a:t>
            </a:r>
            <a:r>
              <a:rPr lang="en-US" altLang="zh-CN" sz="1600" dirty="0" err="1"/>
              <a:t>i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84660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2"/>
          <p:cNvGrpSpPr/>
          <p:nvPr/>
        </p:nvGrpSpPr>
        <p:grpSpPr>
          <a:xfrm>
            <a:off x="1283426" y="728703"/>
            <a:ext cx="2432005" cy="3687682"/>
            <a:chOff x="7448550" y="2122488"/>
            <a:chExt cx="901700" cy="1366838"/>
          </a:xfrm>
          <a:solidFill>
            <a:schemeClr val="accent2"/>
          </a:solidFill>
        </p:grpSpPr>
        <p:sp>
          <p:nvSpPr>
            <p:cNvPr id="2" name="Freeform 92"/>
            <p:cNvSpPr/>
            <p:nvPr/>
          </p:nvSpPr>
          <p:spPr bwMode="auto">
            <a:xfrm>
              <a:off x="7461250" y="3382963"/>
              <a:ext cx="317500" cy="106363"/>
            </a:xfrm>
            <a:custGeom>
              <a:avLst/>
              <a:gdLst>
                <a:gd name="T0" fmla="*/ 99 w 200"/>
                <a:gd name="T1" fmla="*/ 0 h 67"/>
                <a:gd name="T2" fmla="*/ 127 w 200"/>
                <a:gd name="T3" fmla="*/ 2 h 67"/>
                <a:gd name="T4" fmla="*/ 150 w 200"/>
                <a:gd name="T5" fmla="*/ 5 h 67"/>
                <a:gd name="T6" fmla="*/ 170 w 200"/>
                <a:gd name="T7" fmla="*/ 11 h 67"/>
                <a:gd name="T8" fmla="*/ 186 w 200"/>
                <a:gd name="T9" fmla="*/ 17 h 67"/>
                <a:gd name="T10" fmla="*/ 196 w 200"/>
                <a:gd name="T11" fmla="*/ 25 h 67"/>
                <a:gd name="T12" fmla="*/ 200 w 200"/>
                <a:gd name="T13" fmla="*/ 34 h 67"/>
                <a:gd name="T14" fmla="*/ 196 w 200"/>
                <a:gd name="T15" fmla="*/ 42 h 67"/>
                <a:gd name="T16" fmla="*/ 186 w 200"/>
                <a:gd name="T17" fmla="*/ 50 h 67"/>
                <a:gd name="T18" fmla="*/ 170 w 200"/>
                <a:gd name="T19" fmla="*/ 56 h 67"/>
                <a:gd name="T20" fmla="*/ 150 w 200"/>
                <a:gd name="T21" fmla="*/ 62 h 67"/>
                <a:gd name="T22" fmla="*/ 127 w 200"/>
                <a:gd name="T23" fmla="*/ 66 h 67"/>
                <a:gd name="T24" fmla="*/ 99 w 200"/>
                <a:gd name="T25" fmla="*/ 67 h 67"/>
                <a:gd name="T26" fmla="*/ 73 w 200"/>
                <a:gd name="T27" fmla="*/ 66 h 67"/>
                <a:gd name="T28" fmla="*/ 50 w 200"/>
                <a:gd name="T29" fmla="*/ 62 h 67"/>
                <a:gd name="T30" fmla="*/ 30 w 200"/>
                <a:gd name="T31" fmla="*/ 56 h 67"/>
                <a:gd name="T32" fmla="*/ 14 w 200"/>
                <a:gd name="T33" fmla="*/ 50 h 67"/>
                <a:gd name="T34" fmla="*/ 4 w 200"/>
                <a:gd name="T35" fmla="*/ 42 h 67"/>
                <a:gd name="T36" fmla="*/ 0 w 200"/>
                <a:gd name="T37" fmla="*/ 34 h 67"/>
                <a:gd name="T38" fmla="*/ 4 w 200"/>
                <a:gd name="T39" fmla="*/ 25 h 67"/>
                <a:gd name="T40" fmla="*/ 14 w 200"/>
                <a:gd name="T41" fmla="*/ 17 h 67"/>
                <a:gd name="T42" fmla="*/ 30 w 200"/>
                <a:gd name="T43" fmla="*/ 11 h 67"/>
                <a:gd name="T44" fmla="*/ 50 w 200"/>
                <a:gd name="T45" fmla="*/ 5 h 67"/>
                <a:gd name="T46" fmla="*/ 73 w 200"/>
                <a:gd name="T47" fmla="*/ 2 h 67"/>
                <a:gd name="T48" fmla="*/ 99 w 200"/>
                <a:gd name="T4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67">
                  <a:moveTo>
                    <a:pt x="99" y="0"/>
                  </a:moveTo>
                  <a:lnTo>
                    <a:pt x="127" y="2"/>
                  </a:lnTo>
                  <a:lnTo>
                    <a:pt x="150" y="5"/>
                  </a:lnTo>
                  <a:lnTo>
                    <a:pt x="170" y="11"/>
                  </a:lnTo>
                  <a:lnTo>
                    <a:pt x="186" y="17"/>
                  </a:lnTo>
                  <a:lnTo>
                    <a:pt x="196" y="25"/>
                  </a:lnTo>
                  <a:lnTo>
                    <a:pt x="200" y="34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6"/>
                  </a:lnTo>
                  <a:lnTo>
                    <a:pt x="150" y="62"/>
                  </a:lnTo>
                  <a:lnTo>
                    <a:pt x="127" y="66"/>
                  </a:lnTo>
                  <a:lnTo>
                    <a:pt x="99" y="67"/>
                  </a:lnTo>
                  <a:lnTo>
                    <a:pt x="73" y="66"/>
                  </a:lnTo>
                  <a:lnTo>
                    <a:pt x="50" y="62"/>
                  </a:lnTo>
                  <a:lnTo>
                    <a:pt x="30" y="56"/>
                  </a:lnTo>
                  <a:lnTo>
                    <a:pt x="14" y="50"/>
                  </a:lnTo>
                  <a:lnTo>
                    <a:pt x="4" y="42"/>
                  </a:lnTo>
                  <a:lnTo>
                    <a:pt x="0" y="34"/>
                  </a:lnTo>
                  <a:lnTo>
                    <a:pt x="4" y="25"/>
                  </a:lnTo>
                  <a:lnTo>
                    <a:pt x="14" y="17"/>
                  </a:lnTo>
                  <a:lnTo>
                    <a:pt x="30" y="11"/>
                  </a:lnTo>
                  <a:lnTo>
                    <a:pt x="50" y="5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01"/>
            <p:cNvSpPr>
              <a:spLocks noEditPoints="1"/>
            </p:cNvSpPr>
            <p:nvPr/>
          </p:nvSpPr>
          <p:spPr bwMode="auto">
            <a:xfrm>
              <a:off x="7564438" y="2595563"/>
              <a:ext cx="26988" cy="26988"/>
            </a:xfrm>
            <a:custGeom>
              <a:avLst/>
              <a:gdLst>
                <a:gd name="T0" fmla="*/ 9 w 17"/>
                <a:gd name="T1" fmla="*/ 9 h 17"/>
                <a:gd name="T2" fmla="*/ 9 w 17"/>
                <a:gd name="T3" fmla="*/ 9 h 17"/>
                <a:gd name="T4" fmla="*/ 11 w 17"/>
                <a:gd name="T5" fmla="*/ 9 h 17"/>
                <a:gd name="T6" fmla="*/ 9 w 17"/>
                <a:gd name="T7" fmla="*/ 9 h 17"/>
                <a:gd name="T8" fmla="*/ 9 w 17"/>
                <a:gd name="T9" fmla="*/ 0 h 17"/>
                <a:gd name="T10" fmla="*/ 12 w 17"/>
                <a:gd name="T11" fmla="*/ 1 h 17"/>
                <a:gd name="T12" fmla="*/ 15 w 17"/>
                <a:gd name="T13" fmla="*/ 3 h 17"/>
                <a:gd name="T14" fmla="*/ 17 w 17"/>
                <a:gd name="T15" fmla="*/ 5 h 17"/>
                <a:gd name="T16" fmla="*/ 17 w 17"/>
                <a:gd name="T17" fmla="*/ 9 h 17"/>
                <a:gd name="T18" fmla="*/ 17 w 17"/>
                <a:gd name="T19" fmla="*/ 12 h 17"/>
                <a:gd name="T20" fmla="*/ 15 w 17"/>
                <a:gd name="T21" fmla="*/ 14 h 17"/>
                <a:gd name="T22" fmla="*/ 12 w 17"/>
                <a:gd name="T23" fmla="*/ 17 h 17"/>
                <a:gd name="T24" fmla="*/ 9 w 17"/>
                <a:gd name="T25" fmla="*/ 17 h 17"/>
                <a:gd name="T26" fmla="*/ 5 w 17"/>
                <a:gd name="T27" fmla="*/ 17 h 17"/>
                <a:gd name="T28" fmla="*/ 3 w 17"/>
                <a:gd name="T29" fmla="*/ 14 h 17"/>
                <a:gd name="T30" fmla="*/ 2 w 17"/>
                <a:gd name="T31" fmla="*/ 12 h 17"/>
                <a:gd name="T32" fmla="*/ 0 w 17"/>
                <a:gd name="T33" fmla="*/ 9 h 17"/>
                <a:gd name="T34" fmla="*/ 2 w 17"/>
                <a:gd name="T35" fmla="*/ 5 h 17"/>
                <a:gd name="T36" fmla="*/ 3 w 17"/>
                <a:gd name="T37" fmla="*/ 3 h 17"/>
                <a:gd name="T38" fmla="*/ 5 w 17"/>
                <a:gd name="T39" fmla="*/ 1 h 17"/>
                <a:gd name="T40" fmla="*/ 9 w 17"/>
                <a:gd name="T4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9" y="9"/>
                  </a:moveTo>
                  <a:lnTo>
                    <a:pt x="9" y="9"/>
                  </a:lnTo>
                  <a:lnTo>
                    <a:pt x="11" y="9"/>
                  </a:lnTo>
                  <a:lnTo>
                    <a:pt x="9" y="9"/>
                  </a:lnTo>
                  <a:close/>
                  <a:moveTo>
                    <a:pt x="9" y="0"/>
                  </a:moveTo>
                  <a:lnTo>
                    <a:pt x="12" y="1"/>
                  </a:lnTo>
                  <a:lnTo>
                    <a:pt x="15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02"/>
            <p:cNvSpPr/>
            <p:nvPr/>
          </p:nvSpPr>
          <p:spPr bwMode="auto">
            <a:xfrm>
              <a:off x="7662863" y="2587625"/>
              <a:ext cx="28575" cy="26988"/>
            </a:xfrm>
            <a:custGeom>
              <a:avLst/>
              <a:gdLst>
                <a:gd name="T0" fmla="*/ 9 w 18"/>
                <a:gd name="T1" fmla="*/ 0 h 17"/>
                <a:gd name="T2" fmla="*/ 12 w 18"/>
                <a:gd name="T3" fmla="*/ 0 h 17"/>
                <a:gd name="T4" fmla="*/ 16 w 18"/>
                <a:gd name="T5" fmla="*/ 1 h 17"/>
                <a:gd name="T6" fmla="*/ 17 w 18"/>
                <a:gd name="T7" fmla="*/ 5 h 17"/>
                <a:gd name="T8" fmla="*/ 18 w 18"/>
                <a:gd name="T9" fmla="*/ 8 h 17"/>
                <a:gd name="T10" fmla="*/ 17 w 18"/>
                <a:gd name="T11" fmla="*/ 12 h 17"/>
                <a:gd name="T12" fmla="*/ 16 w 18"/>
                <a:gd name="T13" fmla="*/ 14 h 17"/>
                <a:gd name="T14" fmla="*/ 12 w 18"/>
                <a:gd name="T15" fmla="*/ 16 h 17"/>
                <a:gd name="T16" fmla="*/ 9 w 18"/>
                <a:gd name="T17" fmla="*/ 17 h 17"/>
                <a:gd name="T18" fmla="*/ 5 w 18"/>
                <a:gd name="T19" fmla="*/ 16 h 17"/>
                <a:gd name="T20" fmla="*/ 2 w 18"/>
                <a:gd name="T21" fmla="*/ 14 h 17"/>
                <a:gd name="T22" fmla="*/ 1 w 18"/>
                <a:gd name="T23" fmla="*/ 12 h 17"/>
                <a:gd name="T24" fmla="*/ 0 w 18"/>
                <a:gd name="T25" fmla="*/ 8 h 17"/>
                <a:gd name="T26" fmla="*/ 1 w 18"/>
                <a:gd name="T27" fmla="*/ 5 h 17"/>
                <a:gd name="T28" fmla="*/ 2 w 18"/>
                <a:gd name="T29" fmla="*/ 1 h 17"/>
                <a:gd name="T30" fmla="*/ 5 w 18"/>
                <a:gd name="T31" fmla="*/ 0 h 17"/>
                <a:gd name="T32" fmla="*/ 9 w 18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7">
                  <a:moveTo>
                    <a:pt x="9" y="0"/>
                  </a:moveTo>
                  <a:lnTo>
                    <a:pt x="12" y="0"/>
                  </a:lnTo>
                  <a:lnTo>
                    <a:pt x="16" y="1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2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40"/>
            <p:cNvSpPr>
              <a:spLocks noEditPoints="1"/>
            </p:cNvSpPr>
            <p:nvPr/>
          </p:nvSpPr>
          <p:spPr bwMode="auto">
            <a:xfrm>
              <a:off x="7497763" y="2778125"/>
              <a:ext cx="246063" cy="323850"/>
            </a:xfrm>
            <a:custGeom>
              <a:avLst/>
              <a:gdLst>
                <a:gd name="T0" fmla="*/ 76 w 155"/>
                <a:gd name="T1" fmla="*/ 12 h 204"/>
                <a:gd name="T2" fmla="*/ 45 w 155"/>
                <a:gd name="T3" fmla="*/ 24 h 204"/>
                <a:gd name="T4" fmla="*/ 27 w 155"/>
                <a:gd name="T5" fmla="*/ 37 h 204"/>
                <a:gd name="T6" fmla="*/ 23 w 155"/>
                <a:gd name="T7" fmla="*/ 42 h 204"/>
                <a:gd name="T8" fmla="*/ 19 w 155"/>
                <a:gd name="T9" fmla="*/ 51 h 204"/>
                <a:gd name="T10" fmla="*/ 11 w 155"/>
                <a:gd name="T11" fmla="*/ 91 h 204"/>
                <a:gd name="T12" fmla="*/ 24 w 155"/>
                <a:gd name="T13" fmla="*/ 134 h 204"/>
                <a:gd name="T14" fmla="*/ 25 w 155"/>
                <a:gd name="T15" fmla="*/ 136 h 204"/>
                <a:gd name="T16" fmla="*/ 25 w 155"/>
                <a:gd name="T17" fmla="*/ 139 h 204"/>
                <a:gd name="T18" fmla="*/ 28 w 155"/>
                <a:gd name="T19" fmla="*/ 146 h 204"/>
                <a:gd name="T20" fmla="*/ 36 w 155"/>
                <a:gd name="T21" fmla="*/ 167 h 204"/>
                <a:gd name="T22" fmla="*/ 51 w 155"/>
                <a:gd name="T23" fmla="*/ 186 h 204"/>
                <a:gd name="T24" fmla="*/ 71 w 155"/>
                <a:gd name="T25" fmla="*/ 195 h 204"/>
                <a:gd name="T26" fmla="*/ 92 w 155"/>
                <a:gd name="T27" fmla="*/ 189 h 204"/>
                <a:gd name="T28" fmla="*/ 104 w 155"/>
                <a:gd name="T29" fmla="*/ 181 h 204"/>
                <a:gd name="T30" fmla="*/ 108 w 155"/>
                <a:gd name="T31" fmla="*/ 177 h 204"/>
                <a:gd name="T32" fmla="*/ 114 w 155"/>
                <a:gd name="T33" fmla="*/ 169 h 204"/>
                <a:gd name="T34" fmla="*/ 125 w 155"/>
                <a:gd name="T35" fmla="*/ 153 h 204"/>
                <a:gd name="T36" fmla="*/ 142 w 155"/>
                <a:gd name="T37" fmla="*/ 110 h 204"/>
                <a:gd name="T38" fmla="*/ 144 w 155"/>
                <a:gd name="T39" fmla="*/ 70 h 204"/>
                <a:gd name="T40" fmla="*/ 142 w 155"/>
                <a:gd name="T41" fmla="*/ 54 h 204"/>
                <a:gd name="T42" fmla="*/ 140 w 155"/>
                <a:gd name="T43" fmla="*/ 50 h 204"/>
                <a:gd name="T44" fmla="*/ 137 w 155"/>
                <a:gd name="T45" fmla="*/ 43 h 204"/>
                <a:gd name="T46" fmla="*/ 130 w 155"/>
                <a:gd name="T47" fmla="*/ 32 h 204"/>
                <a:gd name="T48" fmla="*/ 114 w 155"/>
                <a:gd name="T49" fmla="*/ 17 h 204"/>
                <a:gd name="T50" fmla="*/ 89 w 155"/>
                <a:gd name="T51" fmla="*/ 11 h 204"/>
                <a:gd name="T52" fmla="*/ 105 w 155"/>
                <a:gd name="T53" fmla="*/ 3 h 204"/>
                <a:gd name="T54" fmla="*/ 130 w 155"/>
                <a:gd name="T55" fmla="*/ 17 h 204"/>
                <a:gd name="T56" fmla="*/ 146 w 155"/>
                <a:gd name="T57" fmla="*/ 38 h 204"/>
                <a:gd name="T58" fmla="*/ 151 w 155"/>
                <a:gd name="T59" fmla="*/ 51 h 204"/>
                <a:gd name="T60" fmla="*/ 151 w 155"/>
                <a:gd name="T61" fmla="*/ 53 h 204"/>
                <a:gd name="T62" fmla="*/ 155 w 155"/>
                <a:gd name="T63" fmla="*/ 84 h 204"/>
                <a:gd name="T64" fmla="*/ 146 w 155"/>
                <a:gd name="T65" fmla="*/ 131 h 204"/>
                <a:gd name="T66" fmla="*/ 127 w 155"/>
                <a:gd name="T67" fmla="*/ 167 h 204"/>
                <a:gd name="T68" fmla="*/ 113 w 155"/>
                <a:gd name="T69" fmla="*/ 186 h 204"/>
                <a:gd name="T70" fmla="*/ 96 w 155"/>
                <a:gd name="T71" fmla="*/ 198 h 204"/>
                <a:gd name="T72" fmla="*/ 71 w 155"/>
                <a:gd name="T73" fmla="*/ 204 h 204"/>
                <a:gd name="T74" fmla="*/ 45 w 155"/>
                <a:gd name="T75" fmla="*/ 194 h 204"/>
                <a:gd name="T76" fmla="*/ 27 w 155"/>
                <a:gd name="T77" fmla="*/ 170 h 204"/>
                <a:gd name="T78" fmla="*/ 17 w 155"/>
                <a:gd name="T79" fmla="*/ 146 h 204"/>
                <a:gd name="T80" fmla="*/ 7 w 155"/>
                <a:gd name="T81" fmla="*/ 123 h 204"/>
                <a:gd name="T82" fmla="*/ 0 w 155"/>
                <a:gd name="T83" fmla="*/ 91 h 204"/>
                <a:gd name="T84" fmla="*/ 6 w 155"/>
                <a:gd name="T85" fmla="*/ 60 h 204"/>
                <a:gd name="T86" fmla="*/ 15 w 155"/>
                <a:gd name="T87" fmla="*/ 38 h 204"/>
                <a:gd name="T88" fmla="*/ 19 w 155"/>
                <a:gd name="T89" fmla="*/ 30 h 204"/>
                <a:gd name="T90" fmla="*/ 20 w 155"/>
                <a:gd name="T91" fmla="*/ 29 h 204"/>
                <a:gd name="T92" fmla="*/ 58 w 155"/>
                <a:gd name="T93" fmla="*/ 7 h 204"/>
                <a:gd name="T94" fmla="*/ 89 w 155"/>
                <a:gd name="T9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204">
                  <a:moveTo>
                    <a:pt x="89" y="11"/>
                  </a:moveTo>
                  <a:lnTo>
                    <a:pt x="76" y="12"/>
                  </a:lnTo>
                  <a:lnTo>
                    <a:pt x="62" y="16"/>
                  </a:lnTo>
                  <a:lnTo>
                    <a:pt x="45" y="24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5" y="40"/>
                  </a:lnTo>
                  <a:lnTo>
                    <a:pt x="23" y="42"/>
                  </a:lnTo>
                  <a:lnTo>
                    <a:pt x="21" y="47"/>
                  </a:lnTo>
                  <a:lnTo>
                    <a:pt x="19" y="51"/>
                  </a:lnTo>
                  <a:lnTo>
                    <a:pt x="13" y="70"/>
                  </a:lnTo>
                  <a:lnTo>
                    <a:pt x="11" y="91"/>
                  </a:lnTo>
                  <a:lnTo>
                    <a:pt x="13" y="113"/>
                  </a:lnTo>
                  <a:lnTo>
                    <a:pt x="24" y="134"/>
                  </a:lnTo>
                  <a:lnTo>
                    <a:pt x="24" y="135"/>
                  </a:lnTo>
                  <a:lnTo>
                    <a:pt x="25" y="136"/>
                  </a:lnTo>
                  <a:lnTo>
                    <a:pt x="25" y="136"/>
                  </a:lnTo>
                  <a:lnTo>
                    <a:pt x="25" y="139"/>
                  </a:lnTo>
                  <a:lnTo>
                    <a:pt x="27" y="142"/>
                  </a:lnTo>
                  <a:lnTo>
                    <a:pt x="28" y="146"/>
                  </a:lnTo>
                  <a:lnTo>
                    <a:pt x="30" y="155"/>
                  </a:lnTo>
                  <a:lnTo>
                    <a:pt x="36" y="167"/>
                  </a:lnTo>
                  <a:lnTo>
                    <a:pt x="42" y="177"/>
                  </a:lnTo>
                  <a:lnTo>
                    <a:pt x="51" y="186"/>
                  </a:lnTo>
                  <a:lnTo>
                    <a:pt x="61" y="193"/>
                  </a:lnTo>
                  <a:lnTo>
                    <a:pt x="71" y="195"/>
                  </a:lnTo>
                  <a:lnTo>
                    <a:pt x="80" y="194"/>
                  </a:lnTo>
                  <a:lnTo>
                    <a:pt x="92" y="189"/>
                  </a:lnTo>
                  <a:lnTo>
                    <a:pt x="104" y="181"/>
                  </a:lnTo>
                  <a:lnTo>
                    <a:pt x="104" y="181"/>
                  </a:lnTo>
                  <a:lnTo>
                    <a:pt x="105" y="180"/>
                  </a:lnTo>
                  <a:lnTo>
                    <a:pt x="108" y="177"/>
                  </a:lnTo>
                  <a:lnTo>
                    <a:pt x="110" y="174"/>
                  </a:lnTo>
                  <a:lnTo>
                    <a:pt x="114" y="169"/>
                  </a:lnTo>
                  <a:lnTo>
                    <a:pt x="120" y="161"/>
                  </a:lnTo>
                  <a:lnTo>
                    <a:pt x="125" y="153"/>
                  </a:lnTo>
                  <a:lnTo>
                    <a:pt x="134" y="134"/>
                  </a:lnTo>
                  <a:lnTo>
                    <a:pt x="142" y="110"/>
                  </a:lnTo>
                  <a:lnTo>
                    <a:pt x="146" y="84"/>
                  </a:lnTo>
                  <a:lnTo>
                    <a:pt x="144" y="70"/>
                  </a:lnTo>
                  <a:lnTo>
                    <a:pt x="142" y="54"/>
                  </a:lnTo>
                  <a:lnTo>
                    <a:pt x="142" y="54"/>
                  </a:lnTo>
                  <a:lnTo>
                    <a:pt x="142" y="53"/>
                  </a:lnTo>
                  <a:lnTo>
                    <a:pt x="140" y="50"/>
                  </a:lnTo>
                  <a:lnTo>
                    <a:pt x="139" y="47"/>
                  </a:lnTo>
                  <a:lnTo>
                    <a:pt x="137" y="43"/>
                  </a:lnTo>
                  <a:lnTo>
                    <a:pt x="134" y="38"/>
                  </a:lnTo>
                  <a:lnTo>
                    <a:pt x="130" y="32"/>
                  </a:lnTo>
                  <a:lnTo>
                    <a:pt x="123" y="24"/>
                  </a:lnTo>
                  <a:lnTo>
                    <a:pt x="114" y="17"/>
                  </a:lnTo>
                  <a:lnTo>
                    <a:pt x="102" y="12"/>
                  </a:lnTo>
                  <a:lnTo>
                    <a:pt x="89" y="11"/>
                  </a:lnTo>
                  <a:close/>
                  <a:moveTo>
                    <a:pt x="89" y="0"/>
                  </a:moveTo>
                  <a:lnTo>
                    <a:pt x="105" y="3"/>
                  </a:lnTo>
                  <a:lnTo>
                    <a:pt x="120" y="8"/>
                  </a:lnTo>
                  <a:lnTo>
                    <a:pt x="130" y="17"/>
                  </a:lnTo>
                  <a:lnTo>
                    <a:pt x="138" y="26"/>
                  </a:lnTo>
                  <a:lnTo>
                    <a:pt x="146" y="38"/>
                  </a:lnTo>
                  <a:lnTo>
                    <a:pt x="150" y="47"/>
                  </a:lnTo>
                  <a:lnTo>
                    <a:pt x="151" y="51"/>
                  </a:lnTo>
                  <a:lnTo>
                    <a:pt x="147" y="53"/>
                  </a:lnTo>
                  <a:lnTo>
                    <a:pt x="151" y="53"/>
                  </a:lnTo>
                  <a:lnTo>
                    <a:pt x="155" y="68"/>
                  </a:lnTo>
                  <a:lnTo>
                    <a:pt x="155" y="84"/>
                  </a:lnTo>
                  <a:lnTo>
                    <a:pt x="152" y="109"/>
                  </a:lnTo>
                  <a:lnTo>
                    <a:pt x="146" y="131"/>
                  </a:lnTo>
                  <a:lnTo>
                    <a:pt x="138" y="151"/>
                  </a:lnTo>
                  <a:lnTo>
                    <a:pt x="127" y="167"/>
                  </a:lnTo>
                  <a:lnTo>
                    <a:pt x="120" y="178"/>
                  </a:lnTo>
                  <a:lnTo>
                    <a:pt x="113" y="186"/>
                  </a:lnTo>
                  <a:lnTo>
                    <a:pt x="110" y="189"/>
                  </a:lnTo>
                  <a:lnTo>
                    <a:pt x="96" y="198"/>
                  </a:lnTo>
                  <a:lnTo>
                    <a:pt x="84" y="203"/>
                  </a:lnTo>
                  <a:lnTo>
                    <a:pt x="71" y="204"/>
                  </a:lnTo>
                  <a:lnTo>
                    <a:pt x="57" y="202"/>
                  </a:lnTo>
                  <a:lnTo>
                    <a:pt x="45" y="194"/>
                  </a:lnTo>
                  <a:lnTo>
                    <a:pt x="34" y="184"/>
                  </a:lnTo>
                  <a:lnTo>
                    <a:pt x="27" y="170"/>
                  </a:lnTo>
                  <a:lnTo>
                    <a:pt x="21" y="157"/>
                  </a:lnTo>
                  <a:lnTo>
                    <a:pt x="17" y="146"/>
                  </a:lnTo>
                  <a:lnTo>
                    <a:pt x="15" y="139"/>
                  </a:lnTo>
                  <a:lnTo>
                    <a:pt x="7" y="123"/>
                  </a:lnTo>
                  <a:lnTo>
                    <a:pt x="3" y="106"/>
                  </a:lnTo>
                  <a:lnTo>
                    <a:pt x="0" y="91"/>
                  </a:lnTo>
                  <a:lnTo>
                    <a:pt x="3" y="75"/>
                  </a:lnTo>
                  <a:lnTo>
                    <a:pt x="6" y="60"/>
                  </a:lnTo>
                  <a:lnTo>
                    <a:pt x="9" y="47"/>
                  </a:lnTo>
                  <a:lnTo>
                    <a:pt x="15" y="38"/>
                  </a:lnTo>
                  <a:lnTo>
                    <a:pt x="17" y="32"/>
                  </a:lnTo>
                  <a:lnTo>
                    <a:pt x="19" y="30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40" y="16"/>
                  </a:lnTo>
                  <a:lnTo>
                    <a:pt x="58" y="7"/>
                  </a:lnTo>
                  <a:lnTo>
                    <a:pt x="75" y="2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41"/>
            <p:cNvSpPr/>
            <p:nvPr/>
          </p:nvSpPr>
          <p:spPr bwMode="auto">
            <a:xfrm>
              <a:off x="7572375" y="2798763"/>
              <a:ext cx="115888" cy="46038"/>
            </a:xfrm>
            <a:custGeom>
              <a:avLst/>
              <a:gdLst>
                <a:gd name="T0" fmla="*/ 10 w 73"/>
                <a:gd name="T1" fmla="*/ 0 h 29"/>
                <a:gd name="T2" fmla="*/ 10 w 73"/>
                <a:gd name="T3" fmla="*/ 0 h 29"/>
                <a:gd name="T4" fmla="*/ 11 w 73"/>
                <a:gd name="T5" fmla="*/ 3 h 29"/>
                <a:gd name="T6" fmla="*/ 12 w 73"/>
                <a:gd name="T7" fmla="*/ 7 h 29"/>
                <a:gd name="T8" fmla="*/ 16 w 73"/>
                <a:gd name="T9" fmla="*/ 10 h 29"/>
                <a:gd name="T10" fmla="*/ 19 w 73"/>
                <a:gd name="T11" fmla="*/ 13 h 29"/>
                <a:gd name="T12" fmla="*/ 24 w 73"/>
                <a:gd name="T13" fmla="*/ 16 h 29"/>
                <a:gd name="T14" fmla="*/ 29 w 73"/>
                <a:gd name="T15" fmla="*/ 19 h 29"/>
                <a:gd name="T16" fmla="*/ 35 w 73"/>
                <a:gd name="T17" fmla="*/ 20 h 29"/>
                <a:gd name="T18" fmla="*/ 42 w 73"/>
                <a:gd name="T19" fmla="*/ 17 h 29"/>
                <a:gd name="T20" fmla="*/ 53 w 73"/>
                <a:gd name="T21" fmla="*/ 12 h 29"/>
                <a:gd name="T22" fmla="*/ 66 w 73"/>
                <a:gd name="T23" fmla="*/ 0 h 29"/>
                <a:gd name="T24" fmla="*/ 73 w 73"/>
                <a:gd name="T25" fmla="*/ 7 h 29"/>
                <a:gd name="T26" fmla="*/ 59 w 73"/>
                <a:gd name="T27" fmla="*/ 20 h 29"/>
                <a:gd name="T28" fmla="*/ 46 w 73"/>
                <a:gd name="T29" fmla="*/ 27 h 29"/>
                <a:gd name="T30" fmla="*/ 35 w 73"/>
                <a:gd name="T31" fmla="*/ 29 h 29"/>
                <a:gd name="T32" fmla="*/ 24 w 73"/>
                <a:gd name="T33" fmla="*/ 28 h 29"/>
                <a:gd name="T34" fmla="*/ 15 w 73"/>
                <a:gd name="T35" fmla="*/ 23 h 29"/>
                <a:gd name="T36" fmla="*/ 8 w 73"/>
                <a:gd name="T37" fmla="*/ 16 h 29"/>
                <a:gd name="T38" fmla="*/ 6 w 73"/>
                <a:gd name="T39" fmla="*/ 13 h 29"/>
                <a:gd name="T40" fmla="*/ 3 w 73"/>
                <a:gd name="T41" fmla="*/ 10 h 29"/>
                <a:gd name="T42" fmla="*/ 2 w 73"/>
                <a:gd name="T43" fmla="*/ 7 h 29"/>
                <a:gd name="T44" fmla="*/ 0 w 73"/>
                <a:gd name="T45" fmla="*/ 6 h 29"/>
                <a:gd name="T46" fmla="*/ 0 w 73"/>
                <a:gd name="T47" fmla="*/ 4 h 29"/>
                <a:gd name="T48" fmla="*/ 0 w 73"/>
                <a:gd name="T49" fmla="*/ 4 h 29"/>
                <a:gd name="T50" fmla="*/ 10 w 73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9">
                  <a:moveTo>
                    <a:pt x="10" y="0"/>
                  </a:moveTo>
                  <a:lnTo>
                    <a:pt x="10" y="0"/>
                  </a:lnTo>
                  <a:lnTo>
                    <a:pt x="11" y="3"/>
                  </a:lnTo>
                  <a:lnTo>
                    <a:pt x="12" y="7"/>
                  </a:lnTo>
                  <a:lnTo>
                    <a:pt x="16" y="10"/>
                  </a:lnTo>
                  <a:lnTo>
                    <a:pt x="19" y="13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5" y="20"/>
                  </a:lnTo>
                  <a:lnTo>
                    <a:pt x="42" y="17"/>
                  </a:lnTo>
                  <a:lnTo>
                    <a:pt x="53" y="12"/>
                  </a:lnTo>
                  <a:lnTo>
                    <a:pt x="66" y="0"/>
                  </a:lnTo>
                  <a:lnTo>
                    <a:pt x="73" y="7"/>
                  </a:lnTo>
                  <a:lnTo>
                    <a:pt x="59" y="20"/>
                  </a:lnTo>
                  <a:lnTo>
                    <a:pt x="46" y="27"/>
                  </a:lnTo>
                  <a:lnTo>
                    <a:pt x="35" y="29"/>
                  </a:lnTo>
                  <a:lnTo>
                    <a:pt x="24" y="28"/>
                  </a:lnTo>
                  <a:lnTo>
                    <a:pt x="15" y="23"/>
                  </a:lnTo>
                  <a:lnTo>
                    <a:pt x="8" y="16"/>
                  </a:lnTo>
                  <a:lnTo>
                    <a:pt x="6" y="13"/>
                  </a:lnTo>
                  <a:lnTo>
                    <a:pt x="3" y="10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42"/>
            <p:cNvSpPr>
              <a:spLocks noEditPoints="1"/>
            </p:cNvSpPr>
            <p:nvPr/>
          </p:nvSpPr>
          <p:spPr bwMode="auto">
            <a:xfrm>
              <a:off x="7702550" y="2849563"/>
              <a:ext cx="93663" cy="220663"/>
            </a:xfrm>
            <a:custGeom>
              <a:avLst/>
              <a:gdLst>
                <a:gd name="T0" fmla="*/ 11 w 59"/>
                <a:gd name="T1" fmla="*/ 4 h 139"/>
                <a:gd name="T2" fmla="*/ 11 w 59"/>
                <a:gd name="T3" fmla="*/ 4 h 139"/>
                <a:gd name="T4" fmla="*/ 11 w 59"/>
                <a:gd name="T5" fmla="*/ 4 h 139"/>
                <a:gd name="T6" fmla="*/ 11 w 59"/>
                <a:gd name="T7" fmla="*/ 4 h 139"/>
                <a:gd name="T8" fmla="*/ 21 w 59"/>
                <a:gd name="T9" fmla="*/ 0 h 139"/>
                <a:gd name="T10" fmla="*/ 52 w 59"/>
                <a:gd name="T11" fmla="*/ 55 h 139"/>
                <a:gd name="T12" fmla="*/ 53 w 59"/>
                <a:gd name="T13" fmla="*/ 56 h 139"/>
                <a:gd name="T14" fmla="*/ 55 w 59"/>
                <a:gd name="T15" fmla="*/ 59 h 139"/>
                <a:gd name="T16" fmla="*/ 56 w 59"/>
                <a:gd name="T17" fmla="*/ 63 h 139"/>
                <a:gd name="T18" fmla="*/ 59 w 59"/>
                <a:gd name="T19" fmla="*/ 67 h 139"/>
                <a:gd name="T20" fmla="*/ 59 w 59"/>
                <a:gd name="T21" fmla="*/ 72 h 139"/>
                <a:gd name="T22" fmla="*/ 57 w 59"/>
                <a:gd name="T23" fmla="*/ 80 h 139"/>
                <a:gd name="T24" fmla="*/ 52 w 59"/>
                <a:gd name="T25" fmla="*/ 87 h 139"/>
                <a:gd name="T26" fmla="*/ 44 w 59"/>
                <a:gd name="T27" fmla="*/ 94 h 139"/>
                <a:gd name="T28" fmla="*/ 10 w 59"/>
                <a:gd name="T29" fmla="*/ 118 h 139"/>
                <a:gd name="T30" fmla="*/ 11 w 59"/>
                <a:gd name="T31" fmla="*/ 137 h 139"/>
                <a:gd name="T32" fmla="*/ 1 w 59"/>
                <a:gd name="T33" fmla="*/ 139 h 139"/>
                <a:gd name="T34" fmla="*/ 0 w 59"/>
                <a:gd name="T35" fmla="*/ 114 h 139"/>
                <a:gd name="T36" fmla="*/ 39 w 59"/>
                <a:gd name="T37" fmla="*/ 86 h 139"/>
                <a:gd name="T38" fmla="*/ 43 w 59"/>
                <a:gd name="T39" fmla="*/ 82 h 139"/>
                <a:gd name="T40" fmla="*/ 46 w 59"/>
                <a:gd name="T41" fmla="*/ 80 h 139"/>
                <a:gd name="T42" fmla="*/ 48 w 59"/>
                <a:gd name="T43" fmla="*/ 77 h 139"/>
                <a:gd name="T44" fmla="*/ 48 w 59"/>
                <a:gd name="T45" fmla="*/ 74 h 139"/>
                <a:gd name="T46" fmla="*/ 48 w 59"/>
                <a:gd name="T47" fmla="*/ 72 h 139"/>
                <a:gd name="T48" fmla="*/ 48 w 59"/>
                <a:gd name="T49" fmla="*/ 68 h 139"/>
                <a:gd name="T50" fmla="*/ 47 w 59"/>
                <a:gd name="T51" fmla="*/ 64 h 139"/>
                <a:gd name="T52" fmla="*/ 44 w 59"/>
                <a:gd name="T53" fmla="*/ 61 h 139"/>
                <a:gd name="T54" fmla="*/ 44 w 59"/>
                <a:gd name="T55" fmla="*/ 61 h 139"/>
                <a:gd name="T56" fmla="*/ 44 w 59"/>
                <a:gd name="T57" fmla="*/ 61 h 139"/>
                <a:gd name="T58" fmla="*/ 44 w 59"/>
                <a:gd name="T59" fmla="*/ 60 h 139"/>
                <a:gd name="T60" fmla="*/ 11 w 59"/>
                <a:gd name="T61" fmla="*/ 4 h 139"/>
                <a:gd name="T62" fmla="*/ 21 w 59"/>
                <a:gd name="T6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139">
                  <a:moveTo>
                    <a:pt x="11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close/>
                  <a:moveTo>
                    <a:pt x="21" y="0"/>
                  </a:moveTo>
                  <a:lnTo>
                    <a:pt x="52" y="55"/>
                  </a:lnTo>
                  <a:lnTo>
                    <a:pt x="53" y="56"/>
                  </a:lnTo>
                  <a:lnTo>
                    <a:pt x="55" y="59"/>
                  </a:lnTo>
                  <a:lnTo>
                    <a:pt x="56" y="63"/>
                  </a:lnTo>
                  <a:lnTo>
                    <a:pt x="59" y="67"/>
                  </a:lnTo>
                  <a:lnTo>
                    <a:pt x="59" y="72"/>
                  </a:lnTo>
                  <a:lnTo>
                    <a:pt x="57" y="80"/>
                  </a:lnTo>
                  <a:lnTo>
                    <a:pt x="52" y="87"/>
                  </a:lnTo>
                  <a:lnTo>
                    <a:pt x="44" y="94"/>
                  </a:lnTo>
                  <a:lnTo>
                    <a:pt x="10" y="118"/>
                  </a:lnTo>
                  <a:lnTo>
                    <a:pt x="11" y="137"/>
                  </a:lnTo>
                  <a:lnTo>
                    <a:pt x="1" y="139"/>
                  </a:lnTo>
                  <a:lnTo>
                    <a:pt x="0" y="114"/>
                  </a:lnTo>
                  <a:lnTo>
                    <a:pt x="39" y="86"/>
                  </a:lnTo>
                  <a:lnTo>
                    <a:pt x="43" y="82"/>
                  </a:lnTo>
                  <a:lnTo>
                    <a:pt x="46" y="80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8"/>
                  </a:lnTo>
                  <a:lnTo>
                    <a:pt x="47" y="64"/>
                  </a:lnTo>
                  <a:lnTo>
                    <a:pt x="44" y="61"/>
                  </a:lnTo>
                  <a:lnTo>
                    <a:pt x="44" y="61"/>
                  </a:lnTo>
                  <a:lnTo>
                    <a:pt x="44" y="61"/>
                  </a:lnTo>
                  <a:lnTo>
                    <a:pt x="44" y="60"/>
                  </a:lnTo>
                  <a:lnTo>
                    <a:pt x="11" y="4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43"/>
            <p:cNvSpPr/>
            <p:nvPr/>
          </p:nvSpPr>
          <p:spPr bwMode="auto">
            <a:xfrm>
              <a:off x="7448550" y="2876550"/>
              <a:ext cx="82550" cy="177800"/>
            </a:xfrm>
            <a:custGeom>
              <a:avLst/>
              <a:gdLst>
                <a:gd name="T0" fmla="*/ 33 w 52"/>
                <a:gd name="T1" fmla="*/ 0 h 112"/>
                <a:gd name="T2" fmla="*/ 33 w 52"/>
                <a:gd name="T3" fmla="*/ 0 h 112"/>
                <a:gd name="T4" fmla="*/ 40 w 52"/>
                <a:gd name="T5" fmla="*/ 5 h 112"/>
                <a:gd name="T6" fmla="*/ 12 w 52"/>
                <a:gd name="T7" fmla="*/ 48 h 112"/>
                <a:gd name="T8" fmla="*/ 12 w 52"/>
                <a:gd name="T9" fmla="*/ 48 h 112"/>
                <a:gd name="T10" fmla="*/ 12 w 52"/>
                <a:gd name="T11" fmla="*/ 48 h 112"/>
                <a:gd name="T12" fmla="*/ 12 w 52"/>
                <a:gd name="T13" fmla="*/ 50 h 112"/>
                <a:gd name="T14" fmla="*/ 10 w 52"/>
                <a:gd name="T15" fmla="*/ 52 h 112"/>
                <a:gd name="T16" fmla="*/ 10 w 52"/>
                <a:gd name="T17" fmla="*/ 55 h 112"/>
                <a:gd name="T18" fmla="*/ 10 w 52"/>
                <a:gd name="T19" fmla="*/ 57 h 112"/>
                <a:gd name="T20" fmla="*/ 12 w 52"/>
                <a:gd name="T21" fmla="*/ 59 h 112"/>
                <a:gd name="T22" fmla="*/ 13 w 52"/>
                <a:gd name="T23" fmla="*/ 61 h 112"/>
                <a:gd name="T24" fmla="*/ 16 w 52"/>
                <a:gd name="T25" fmla="*/ 65 h 112"/>
                <a:gd name="T26" fmla="*/ 47 w 52"/>
                <a:gd name="T27" fmla="*/ 87 h 112"/>
                <a:gd name="T28" fmla="*/ 50 w 52"/>
                <a:gd name="T29" fmla="*/ 90 h 112"/>
                <a:gd name="T30" fmla="*/ 51 w 52"/>
                <a:gd name="T31" fmla="*/ 91 h 112"/>
                <a:gd name="T32" fmla="*/ 52 w 52"/>
                <a:gd name="T33" fmla="*/ 94 h 112"/>
                <a:gd name="T34" fmla="*/ 52 w 52"/>
                <a:gd name="T35" fmla="*/ 98 h 112"/>
                <a:gd name="T36" fmla="*/ 52 w 52"/>
                <a:gd name="T37" fmla="*/ 101 h 112"/>
                <a:gd name="T38" fmla="*/ 51 w 52"/>
                <a:gd name="T39" fmla="*/ 105 h 112"/>
                <a:gd name="T40" fmla="*/ 50 w 52"/>
                <a:gd name="T41" fmla="*/ 108 h 112"/>
                <a:gd name="T42" fmla="*/ 47 w 52"/>
                <a:gd name="T43" fmla="*/ 112 h 112"/>
                <a:gd name="T44" fmla="*/ 39 w 52"/>
                <a:gd name="T45" fmla="*/ 107 h 112"/>
                <a:gd name="T46" fmla="*/ 40 w 52"/>
                <a:gd name="T47" fmla="*/ 103 h 112"/>
                <a:gd name="T48" fmla="*/ 42 w 52"/>
                <a:gd name="T49" fmla="*/ 101 h 112"/>
                <a:gd name="T50" fmla="*/ 43 w 52"/>
                <a:gd name="T51" fmla="*/ 98 h 112"/>
                <a:gd name="T52" fmla="*/ 43 w 52"/>
                <a:gd name="T53" fmla="*/ 98 h 112"/>
                <a:gd name="T54" fmla="*/ 43 w 52"/>
                <a:gd name="T55" fmla="*/ 97 h 112"/>
                <a:gd name="T56" fmla="*/ 43 w 52"/>
                <a:gd name="T57" fmla="*/ 97 h 112"/>
                <a:gd name="T58" fmla="*/ 10 w 52"/>
                <a:gd name="T59" fmla="*/ 73 h 112"/>
                <a:gd name="T60" fmla="*/ 5 w 52"/>
                <a:gd name="T61" fmla="*/ 68 h 112"/>
                <a:gd name="T62" fmla="*/ 3 w 52"/>
                <a:gd name="T63" fmla="*/ 64 h 112"/>
                <a:gd name="T64" fmla="*/ 1 w 52"/>
                <a:gd name="T65" fmla="*/ 59 h 112"/>
                <a:gd name="T66" fmla="*/ 0 w 52"/>
                <a:gd name="T67" fmla="*/ 55 h 112"/>
                <a:gd name="T68" fmla="*/ 1 w 52"/>
                <a:gd name="T69" fmla="*/ 51 h 112"/>
                <a:gd name="T70" fmla="*/ 1 w 52"/>
                <a:gd name="T71" fmla="*/ 47 h 112"/>
                <a:gd name="T72" fmla="*/ 3 w 52"/>
                <a:gd name="T73" fmla="*/ 44 h 112"/>
                <a:gd name="T74" fmla="*/ 4 w 52"/>
                <a:gd name="T75" fmla="*/ 43 h 112"/>
                <a:gd name="T76" fmla="*/ 4 w 52"/>
                <a:gd name="T77" fmla="*/ 42 h 112"/>
                <a:gd name="T78" fmla="*/ 33 w 52"/>
                <a:gd name="T7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" h="112">
                  <a:moveTo>
                    <a:pt x="33" y="0"/>
                  </a:moveTo>
                  <a:lnTo>
                    <a:pt x="33" y="0"/>
                  </a:lnTo>
                  <a:lnTo>
                    <a:pt x="40" y="5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10" y="55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3" y="61"/>
                  </a:lnTo>
                  <a:lnTo>
                    <a:pt x="16" y="65"/>
                  </a:lnTo>
                  <a:lnTo>
                    <a:pt x="47" y="87"/>
                  </a:lnTo>
                  <a:lnTo>
                    <a:pt x="50" y="90"/>
                  </a:lnTo>
                  <a:lnTo>
                    <a:pt x="51" y="91"/>
                  </a:lnTo>
                  <a:lnTo>
                    <a:pt x="52" y="94"/>
                  </a:lnTo>
                  <a:lnTo>
                    <a:pt x="52" y="98"/>
                  </a:lnTo>
                  <a:lnTo>
                    <a:pt x="52" y="101"/>
                  </a:lnTo>
                  <a:lnTo>
                    <a:pt x="51" y="105"/>
                  </a:lnTo>
                  <a:lnTo>
                    <a:pt x="50" y="108"/>
                  </a:lnTo>
                  <a:lnTo>
                    <a:pt x="47" y="112"/>
                  </a:lnTo>
                  <a:lnTo>
                    <a:pt x="39" y="107"/>
                  </a:lnTo>
                  <a:lnTo>
                    <a:pt x="40" y="103"/>
                  </a:lnTo>
                  <a:lnTo>
                    <a:pt x="42" y="101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3" y="97"/>
                  </a:lnTo>
                  <a:lnTo>
                    <a:pt x="43" y="97"/>
                  </a:lnTo>
                  <a:lnTo>
                    <a:pt x="10" y="73"/>
                  </a:lnTo>
                  <a:lnTo>
                    <a:pt x="5" y="68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1" y="47"/>
                  </a:lnTo>
                  <a:lnTo>
                    <a:pt x="3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4"/>
            <p:cNvSpPr/>
            <p:nvPr/>
          </p:nvSpPr>
          <p:spPr bwMode="auto">
            <a:xfrm>
              <a:off x="7629525" y="3087688"/>
              <a:ext cx="49213" cy="360363"/>
            </a:xfrm>
            <a:custGeom>
              <a:avLst/>
              <a:gdLst>
                <a:gd name="T0" fmla="*/ 6 w 31"/>
                <a:gd name="T1" fmla="*/ 0 h 227"/>
                <a:gd name="T2" fmla="*/ 6 w 31"/>
                <a:gd name="T3" fmla="*/ 0 h 227"/>
                <a:gd name="T4" fmla="*/ 16 w 31"/>
                <a:gd name="T5" fmla="*/ 0 h 227"/>
                <a:gd name="T6" fmla="*/ 16 w 31"/>
                <a:gd name="T7" fmla="*/ 6 h 227"/>
                <a:gd name="T8" fmla="*/ 16 w 31"/>
                <a:gd name="T9" fmla="*/ 16 h 227"/>
                <a:gd name="T10" fmla="*/ 14 w 31"/>
                <a:gd name="T11" fmla="*/ 33 h 227"/>
                <a:gd name="T12" fmla="*/ 13 w 31"/>
                <a:gd name="T13" fmla="*/ 54 h 227"/>
                <a:gd name="T14" fmla="*/ 12 w 31"/>
                <a:gd name="T15" fmla="*/ 78 h 227"/>
                <a:gd name="T16" fmla="*/ 10 w 31"/>
                <a:gd name="T17" fmla="*/ 104 h 227"/>
                <a:gd name="T18" fmla="*/ 10 w 31"/>
                <a:gd name="T19" fmla="*/ 129 h 227"/>
                <a:gd name="T20" fmla="*/ 9 w 31"/>
                <a:gd name="T21" fmla="*/ 152 h 227"/>
                <a:gd name="T22" fmla="*/ 10 w 31"/>
                <a:gd name="T23" fmla="*/ 172 h 227"/>
                <a:gd name="T24" fmla="*/ 10 w 31"/>
                <a:gd name="T25" fmla="*/ 189 h 227"/>
                <a:gd name="T26" fmla="*/ 12 w 31"/>
                <a:gd name="T27" fmla="*/ 194 h 227"/>
                <a:gd name="T28" fmla="*/ 12 w 31"/>
                <a:gd name="T29" fmla="*/ 194 h 227"/>
                <a:gd name="T30" fmla="*/ 13 w 31"/>
                <a:gd name="T31" fmla="*/ 214 h 227"/>
                <a:gd name="T32" fmla="*/ 13 w 31"/>
                <a:gd name="T33" fmla="*/ 215 h 227"/>
                <a:gd name="T34" fmla="*/ 13 w 31"/>
                <a:gd name="T35" fmla="*/ 216 h 227"/>
                <a:gd name="T36" fmla="*/ 13 w 31"/>
                <a:gd name="T37" fmla="*/ 216 h 227"/>
                <a:gd name="T38" fmla="*/ 13 w 31"/>
                <a:gd name="T39" fmla="*/ 216 h 227"/>
                <a:gd name="T40" fmla="*/ 14 w 31"/>
                <a:gd name="T41" fmla="*/ 218 h 227"/>
                <a:gd name="T42" fmla="*/ 16 w 31"/>
                <a:gd name="T43" fmla="*/ 218 h 227"/>
                <a:gd name="T44" fmla="*/ 17 w 31"/>
                <a:gd name="T45" fmla="*/ 218 h 227"/>
                <a:gd name="T46" fmla="*/ 17 w 31"/>
                <a:gd name="T47" fmla="*/ 218 h 227"/>
                <a:gd name="T48" fmla="*/ 31 w 31"/>
                <a:gd name="T49" fmla="*/ 216 h 227"/>
                <a:gd name="T50" fmla="*/ 31 w 31"/>
                <a:gd name="T51" fmla="*/ 227 h 227"/>
                <a:gd name="T52" fmla="*/ 18 w 31"/>
                <a:gd name="T53" fmla="*/ 227 h 227"/>
                <a:gd name="T54" fmla="*/ 16 w 31"/>
                <a:gd name="T55" fmla="*/ 227 h 227"/>
                <a:gd name="T56" fmla="*/ 14 w 31"/>
                <a:gd name="T57" fmla="*/ 227 h 227"/>
                <a:gd name="T58" fmla="*/ 10 w 31"/>
                <a:gd name="T59" fmla="*/ 227 h 227"/>
                <a:gd name="T60" fmla="*/ 8 w 31"/>
                <a:gd name="T61" fmla="*/ 225 h 227"/>
                <a:gd name="T62" fmla="*/ 5 w 31"/>
                <a:gd name="T63" fmla="*/ 223 h 227"/>
                <a:gd name="T64" fmla="*/ 4 w 31"/>
                <a:gd name="T65" fmla="*/ 219 h 227"/>
                <a:gd name="T66" fmla="*/ 4 w 31"/>
                <a:gd name="T67" fmla="*/ 216 h 227"/>
                <a:gd name="T68" fmla="*/ 4 w 31"/>
                <a:gd name="T69" fmla="*/ 214 h 227"/>
                <a:gd name="T70" fmla="*/ 1 w 31"/>
                <a:gd name="T71" fmla="*/ 195 h 227"/>
                <a:gd name="T72" fmla="*/ 1 w 31"/>
                <a:gd name="T73" fmla="*/ 189 h 227"/>
                <a:gd name="T74" fmla="*/ 0 w 31"/>
                <a:gd name="T75" fmla="*/ 173 h 227"/>
                <a:gd name="T76" fmla="*/ 0 w 31"/>
                <a:gd name="T77" fmla="*/ 152 h 227"/>
                <a:gd name="T78" fmla="*/ 0 w 31"/>
                <a:gd name="T79" fmla="*/ 129 h 227"/>
                <a:gd name="T80" fmla="*/ 1 w 31"/>
                <a:gd name="T81" fmla="*/ 102 h 227"/>
                <a:gd name="T82" fmla="*/ 1 w 31"/>
                <a:gd name="T83" fmla="*/ 78 h 227"/>
                <a:gd name="T84" fmla="*/ 2 w 31"/>
                <a:gd name="T85" fmla="*/ 54 h 227"/>
                <a:gd name="T86" fmla="*/ 4 w 31"/>
                <a:gd name="T87" fmla="*/ 32 h 227"/>
                <a:gd name="T88" fmla="*/ 5 w 31"/>
                <a:gd name="T89" fmla="*/ 15 h 227"/>
                <a:gd name="T90" fmla="*/ 6 w 31"/>
                <a:gd name="T91" fmla="*/ 4 h 227"/>
                <a:gd name="T92" fmla="*/ 6 w 31"/>
                <a:gd name="T9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227">
                  <a:moveTo>
                    <a:pt x="6" y="0"/>
                  </a:moveTo>
                  <a:lnTo>
                    <a:pt x="6" y="0"/>
                  </a:lnTo>
                  <a:lnTo>
                    <a:pt x="16" y="0"/>
                  </a:lnTo>
                  <a:lnTo>
                    <a:pt x="16" y="6"/>
                  </a:lnTo>
                  <a:lnTo>
                    <a:pt x="16" y="16"/>
                  </a:lnTo>
                  <a:lnTo>
                    <a:pt x="14" y="33"/>
                  </a:lnTo>
                  <a:lnTo>
                    <a:pt x="13" y="54"/>
                  </a:lnTo>
                  <a:lnTo>
                    <a:pt x="12" y="78"/>
                  </a:lnTo>
                  <a:lnTo>
                    <a:pt x="10" y="104"/>
                  </a:lnTo>
                  <a:lnTo>
                    <a:pt x="10" y="129"/>
                  </a:lnTo>
                  <a:lnTo>
                    <a:pt x="9" y="152"/>
                  </a:lnTo>
                  <a:lnTo>
                    <a:pt x="10" y="172"/>
                  </a:lnTo>
                  <a:lnTo>
                    <a:pt x="10" y="189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3" y="214"/>
                  </a:lnTo>
                  <a:lnTo>
                    <a:pt x="13" y="215"/>
                  </a:lnTo>
                  <a:lnTo>
                    <a:pt x="13" y="216"/>
                  </a:lnTo>
                  <a:lnTo>
                    <a:pt x="13" y="216"/>
                  </a:lnTo>
                  <a:lnTo>
                    <a:pt x="13" y="216"/>
                  </a:lnTo>
                  <a:lnTo>
                    <a:pt x="14" y="218"/>
                  </a:lnTo>
                  <a:lnTo>
                    <a:pt x="16" y="218"/>
                  </a:lnTo>
                  <a:lnTo>
                    <a:pt x="17" y="218"/>
                  </a:lnTo>
                  <a:lnTo>
                    <a:pt x="17" y="218"/>
                  </a:lnTo>
                  <a:lnTo>
                    <a:pt x="31" y="216"/>
                  </a:lnTo>
                  <a:lnTo>
                    <a:pt x="31" y="227"/>
                  </a:lnTo>
                  <a:lnTo>
                    <a:pt x="18" y="227"/>
                  </a:lnTo>
                  <a:lnTo>
                    <a:pt x="16" y="227"/>
                  </a:lnTo>
                  <a:lnTo>
                    <a:pt x="14" y="227"/>
                  </a:lnTo>
                  <a:lnTo>
                    <a:pt x="10" y="227"/>
                  </a:lnTo>
                  <a:lnTo>
                    <a:pt x="8" y="225"/>
                  </a:lnTo>
                  <a:lnTo>
                    <a:pt x="5" y="223"/>
                  </a:lnTo>
                  <a:lnTo>
                    <a:pt x="4" y="219"/>
                  </a:lnTo>
                  <a:lnTo>
                    <a:pt x="4" y="216"/>
                  </a:lnTo>
                  <a:lnTo>
                    <a:pt x="4" y="214"/>
                  </a:lnTo>
                  <a:lnTo>
                    <a:pt x="1" y="195"/>
                  </a:lnTo>
                  <a:lnTo>
                    <a:pt x="1" y="189"/>
                  </a:lnTo>
                  <a:lnTo>
                    <a:pt x="0" y="173"/>
                  </a:lnTo>
                  <a:lnTo>
                    <a:pt x="0" y="152"/>
                  </a:lnTo>
                  <a:lnTo>
                    <a:pt x="0" y="129"/>
                  </a:lnTo>
                  <a:lnTo>
                    <a:pt x="1" y="102"/>
                  </a:lnTo>
                  <a:lnTo>
                    <a:pt x="1" y="78"/>
                  </a:lnTo>
                  <a:lnTo>
                    <a:pt x="2" y="54"/>
                  </a:lnTo>
                  <a:lnTo>
                    <a:pt x="4" y="32"/>
                  </a:lnTo>
                  <a:lnTo>
                    <a:pt x="5" y="15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5"/>
            <p:cNvSpPr/>
            <p:nvPr/>
          </p:nvSpPr>
          <p:spPr bwMode="auto">
            <a:xfrm>
              <a:off x="7556500" y="3092450"/>
              <a:ext cx="44450" cy="363538"/>
            </a:xfrm>
            <a:custGeom>
              <a:avLst/>
              <a:gdLst>
                <a:gd name="T0" fmla="*/ 16 w 28"/>
                <a:gd name="T1" fmla="*/ 0 h 229"/>
                <a:gd name="T2" fmla="*/ 16 w 28"/>
                <a:gd name="T3" fmla="*/ 0 h 229"/>
                <a:gd name="T4" fmla="*/ 26 w 28"/>
                <a:gd name="T5" fmla="*/ 0 h 229"/>
                <a:gd name="T6" fmla="*/ 26 w 28"/>
                <a:gd name="T7" fmla="*/ 4 h 229"/>
                <a:gd name="T8" fmla="*/ 26 w 28"/>
                <a:gd name="T9" fmla="*/ 14 h 229"/>
                <a:gd name="T10" fmla="*/ 25 w 28"/>
                <a:gd name="T11" fmla="*/ 31 h 229"/>
                <a:gd name="T12" fmla="*/ 25 w 28"/>
                <a:gd name="T13" fmla="*/ 52 h 229"/>
                <a:gd name="T14" fmla="*/ 25 w 28"/>
                <a:gd name="T15" fmla="*/ 77 h 229"/>
                <a:gd name="T16" fmla="*/ 25 w 28"/>
                <a:gd name="T17" fmla="*/ 102 h 229"/>
                <a:gd name="T18" fmla="*/ 25 w 28"/>
                <a:gd name="T19" fmla="*/ 127 h 229"/>
                <a:gd name="T20" fmla="*/ 25 w 28"/>
                <a:gd name="T21" fmla="*/ 152 h 229"/>
                <a:gd name="T22" fmla="*/ 25 w 28"/>
                <a:gd name="T23" fmla="*/ 173 h 229"/>
                <a:gd name="T24" fmla="*/ 25 w 28"/>
                <a:gd name="T25" fmla="*/ 190 h 229"/>
                <a:gd name="T26" fmla="*/ 25 w 28"/>
                <a:gd name="T27" fmla="*/ 191 h 229"/>
                <a:gd name="T28" fmla="*/ 25 w 28"/>
                <a:gd name="T29" fmla="*/ 195 h 229"/>
                <a:gd name="T30" fmla="*/ 25 w 28"/>
                <a:gd name="T31" fmla="*/ 199 h 229"/>
                <a:gd name="T32" fmla="*/ 25 w 28"/>
                <a:gd name="T33" fmla="*/ 203 h 229"/>
                <a:gd name="T34" fmla="*/ 26 w 28"/>
                <a:gd name="T35" fmla="*/ 221 h 229"/>
                <a:gd name="T36" fmla="*/ 26 w 28"/>
                <a:gd name="T37" fmla="*/ 221 h 229"/>
                <a:gd name="T38" fmla="*/ 28 w 28"/>
                <a:gd name="T39" fmla="*/ 224 h 229"/>
                <a:gd name="T40" fmla="*/ 26 w 28"/>
                <a:gd name="T41" fmla="*/ 225 h 229"/>
                <a:gd name="T42" fmla="*/ 25 w 28"/>
                <a:gd name="T43" fmla="*/ 226 h 229"/>
                <a:gd name="T44" fmla="*/ 24 w 28"/>
                <a:gd name="T45" fmla="*/ 228 h 229"/>
                <a:gd name="T46" fmla="*/ 24 w 28"/>
                <a:gd name="T47" fmla="*/ 228 h 229"/>
                <a:gd name="T48" fmla="*/ 22 w 28"/>
                <a:gd name="T49" fmla="*/ 229 h 229"/>
                <a:gd name="T50" fmla="*/ 20 w 28"/>
                <a:gd name="T51" fmla="*/ 229 h 229"/>
                <a:gd name="T52" fmla="*/ 17 w 28"/>
                <a:gd name="T53" fmla="*/ 229 h 229"/>
                <a:gd name="T54" fmla="*/ 13 w 28"/>
                <a:gd name="T55" fmla="*/ 228 h 229"/>
                <a:gd name="T56" fmla="*/ 0 w 28"/>
                <a:gd name="T57" fmla="*/ 228 h 229"/>
                <a:gd name="T58" fmla="*/ 0 w 28"/>
                <a:gd name="T59" fmla="*/ 217 h 229"/>
                <a:gd name="T60" fmla="*/ 14 w 28"/>
                <a:gd name="T61" fmla="*/ 219 h 229"/>
                <a:gd name="T62" fmla="*/ 14 w 28"/>
                <a:gd name="T63" fmla="*/ 219 h 229"/>
                <a:gd name="T64" fmla="*/ 16 w 28"/>
                <a:gd name="T65" fmla="*/ 219 h 229"/>
                <a:gd name="T66" fmla="*/ 16 w 28"/>
                <a:gd name="T67" fmla="*/ 203 h 229"/>
                <a:gd name="T68" fmla="*/ 16 w 28"/>
                <a:gd name="T69" fmla="*/ 202 h 229"/>
                <a:gd name="T70" fmla="*/ 16 w 28"/>
                <a:gd name="T71" fmla="*/ 200 h 229"/>
                <a:gd name="T72" fmla="*/ 16 w 28"/>
                <a:gd name="T73" fmla="*/ 198 h 229"/>
                <a:gd name="T74" fmla="*/ 16 w 28"/>
                <a:gd name="T75" fmla="*/ 194 h 229"/>
                <a:gd name="T76" fmla="*/ 16 w 28"/>
                <a:gd name="T77" fmla="*/ 191 h 229"/>
                <a:gd name="T78" fmla="*/ 16 w 28"/>
                <a:gd name="T79" fmla="*/ 190 h 229"/>
                <a:gd name="T80" fmla="*/ 14 w 28"/>
                <a:gd name="T81" fmla="*/ 173 h 229"/>
                <a:gd name="T82" fmla="*/ 14 w 28"/>
                <a:gd name="T83" fmla="*/ 152 h 229"/>
                <a:gd name="T84" fmla="*/ 14 w 28"/>
                <a:gd name="T85" fmla="*/ 127 h 229"/>
                <a:gd name="T86" fmla="*/ 14 w 28"/>
                <a:gd name="T87" fmla="*/ 102 h 229"/>
                <a:gd name="T88" fmla="*/ 14 w 28"/>
                <a:gd name="T89" fmla="*/ 76 h 229"/>
                <a:gd name="T90" fmla="*/ 16 w 28"/>
                <a:gd name="T91" fmla="*/ 52 h 229"/>
                <a:gd name="T92" fmla="*/ 16 w 28"/>
                <a:gd name="T93" fmla="*/ 31 h 229"/>
                <a:gd name="T94" fmla="*/ 16 w 28"/>
                <a:gd name="T95" fmla="*/ 14 h 229"/>
                <a:gd name="T96" fmla="*/ 16 w 28"/>
                <a:gd name="T97" fmla="*/ 4 h 229"/>
                <a:gd name="T98" fmla="*/ 16 w 28"/>
                <a:gd name="T9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" h="229">
                  <a:moveTo>
                    <a:pt x="16" y="0"/>
                  </a:moveTo>
                  <a:lnTo>
                    <a:pt x="16" y="0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6" y="14"/>
                  </a:lnTo>
                  <a:lnTo>
                    <a:pt x="25" y="31"/>
                  </a:lnTo>
                  <a:lnTo>
                    <a:pt x="25" y="52"/>
                  </a:lnTo>
                  <a:lnTo>
                    <a:pt x="25" y="77"/>
                  </a:lnTo>
                  <a:lnTo>
                    <a:pt x="25" y="102"/>
                  </a:lnTo>
                  <a:lnTo>
                    <a:pt x="25" y="127"/>
                  </a:lnTo>
                  <a:lnTo>
                    <a:pt x="25" y="152"/>
                  </a:lnTo>
                  <a:lnTo>
                    <a:pt x="25" y="173"/>
                  </a:lnTo>
                  <a:lnTo>
                    <a:pt x="25" y="190"/>
                  </a:lnTo>
                  <a:lnTo>
                    <a:pt x="25" y="191"/>
                  </a:lnTo>
                  <a:lnTo>
                    <a:pt x="25" y="195"/>
                  </a:lnTo>
                  <a:lnTo>
                    <a:pt x="25" y="199"/>
                  </a:lnTo>
                  <a:lnTo>
                    <a:pt x="25" y="203"/>
                  </a:lnTo>
                  <a:lnTo>
                    <a:pt x="26" y="221"/>
                  </a:lnTo>
                  <a:lnTo>
                    <a:pt x="26" y="221"/>
                  </a:lnTo>
                  <a:lnTo>
                    <a:pt x="28" y="224"/>
                  </a:lnTo>
                  <a:lnTo>
                    <a:pt x="26" y="225"/>
                  </a:lnTo>
                  <a:lnTo>
                    <a:pt x="25" y="226"/>
                  </a:lnTo>
                  <a:lnTo>
                    <a:pt x="24" y="228"/>
                  </a:lnTo>
                  <a:lnTo>
                    <a:pt x="24" y="228"/>
                  </a:lnTo>
                  <a:lnTo>
                    <a:pt x="22" y="229"/>
                  </a:lnTo>
                  <a:lnTo>
                    <a:pt x="20" y="229"/>
                  </a:lnTo>
                  <a:lnTo>
                    <a:pt x="17" y="229"/>
                  </a:lnTo>
                  <a:lnTo>
                    <a:pt x="13" y="228"/>
                  </a:lnTo>
                  <a:lnTo>
                    <a:pt x="0" y="228"/>
                  </a:lnTo>
                  <a:lnTo>
                    <a:pt x="0" y="217"/>
                  </a:lnTo>
                  <a:lnTo>
                    <a:pt x="14" y="219"/>
                  </a:lnTo>
                  <a:lnTo>
                    <a:pt x="14" y="219"/>
                  </a:lnTo>
                  <a:lnTo>
                    <a:pt x="16" y="219"/>
                  </a:lnTo>
                  <a:lnTo>
                    <a:pt x="16" y="203"/>
                  </a:lnTo>
                  <a:lnTo>
                    <a:pt x="16" y="202"/>
                  </a:lnTo>
                  <a:lnTo>
                    <a:pt x="16" y="200"/>
                  </a:lnTo>
                  <a:lnTo>
                    <a:pt x="16" y="198"/>
                  </a:lnTo>
                  <a:lnTo>
                    <a:pt x="16" y="194"/>
                  </a:lnTo>
                  <a:lnTo>
                    <a:pt x="16" y="191"/>
                  </a:lnTo>
                  <a:lnTo>
                    <a:pt x="16" y="190"/>
                  </a:lnTo>
                  <a:lnTo>
                    <a:pt x="14" y="173"/>
                  </a:lnTo>
                  <a:lnTo>
                    <a:pt x="14" y="152"/>
                  </a:lnTo>
                  <a:lnTo>
                    <a:pt x="14" y="127"/>
                  </a:lnTo>
                  <a:lnTo>
                    <a:pt x="14" y="102"/>
                  </a:lnTo>
                  <a:lnTo>
                    <a:pt x="14" y="76"/>
                  </a:lnTo>
                  <a:lnTo>
                    <a:pt x="16" y="52"/>
                  </a:lnTo>
                  <a:lnTo>
                    <a:pt x="16" y="31"/>
                  </a:lnTo>
                  <a:lnTo>
                    <a:pt x="16" y="14"/>
                  </a:lnTo>
                  <a:lnTo>
                    <a:pt x="16" y="4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6"/>
            <p:cNvSpPr>
              <a:spLocks noEditPoints="1"/>
            </p:cNvSpPr>
            <p:nvPr/>
          </p:nvSpPr>
          <p:spPr bwMode="auto">
            <a:xfrm>
              <a:off x="7491413" y="2516188"/>
              <a:ext cx="288925" cy="269875"/>
            </a:xfrm>
            <a:custGeom>
              <a:avLst/>
              <a:gdLst>
                <a:gd name="T0" fmla="*/ 71 w 182"/>
                <a:gd name="T1" fmla="*/ 11 h 170"/>
                <a:gd name="T2" fmla="*/ 53 w 182"/>
                <a:gd name="T3" fmla="*/ 19 h 170"/>
                <a:gd name="T4" fmla="*/ 49 w 182"/>
                <a:gd name="T5" fmla="*/ 21 h 170"/>
                <a:gd name="T6" fmla="*/ 29 w 182"/>
                <a:gd name="T7" fmla="*/ 40 h 170"/>
                <a:gd name="T8" fmla="*/ 12 w 182"/>
                <a:gd name="T9" fmla="*/ 74 h 170"/>
                <a:gd name="T10" fmla="*/ 12 w 182"/>
                <a:gd name="T11" fmla="*/ 105 h 170"/>
                <a:gd name="T12" fmla="*/ 21 w 182"/>
                <a:gd name="T13" fmla="*/ 126 h 170"/>
                <a:gd name="T14" fmla="*/ 24 w 182"/>
                <a:gd name="T15" fmla="*/ 129 h 170"/>
                <a:gd name="T16" fmla="*/ 24 w 182"/>
                <a:gd name="T17" fmla="*/ 130 h 170"/>
                <a:gd name="T18" fmla="*/ 53 w 182"/>
                <a:gd name="T19" fmla="*/ 153 h 170"/>
                <a:gd name="T20" fmla="*/ 86 w 182"/>
                <a:gd name="T21" fmla="*/ 160 h 170"/>
                <a:gd name="T22" fmla="*/ 116 w 182"/>
                <a:gd name="T23" fmla="*/ 156 h 170"/>
                <a:gd name="T24" fmla="*/ 129 w 182"/>
                <a:gd name="T25" fmla="*/ 152 h 170"/>
                <a:gd name="T26" fmla="*/ 130 w 182"/>
                <a:gd name="T27" fmla="*/ 152 h 170"/>
                <a:gd name="T28" fmla="*/ 130 w 182"/>
                <a:gd name="T29" fmla="*/ 151 h 170"/>
                <a:gd name="T30" fmla="*/ 134 w 182"/>
                <a:gd name="T31" fmla="*/ 148 h 170"/>
                <a:gd name="T32" fmla="*/ 144 w 182"/>
                <a:gd name="T33" fmla="*/ 139 h 170"/>
                <a:gd name="T34" fmla="*/ 151 w 182"/>
                <a:gd name="T35" fmla="*/ 134 h 170"/>
                <a:gd name="T36" fmla="*/ 156 w 182"/>
                <a:gd name="T37" fmla="*/ 129 h 170"/>
                <a:gd name="T38" fmla="*/ 158 w 182"/>
                <a:gd name="T39" fmla="*/ 127 h 170"/>
                <a:gd name="T40" fmla="*/ 159 w 182"/>
                <a:gd name="T41" fmla="*/ 126 h 170"/>
                <a:gd name="T42" fmla="*/ 161 w 182"/>
                <a:gd name="T43" fmla="*/ 123 h 170"/>
                <a:gd name="T44" fmla="*/ 164 w 182"/>
                <a:gd name="T45" fmla="*/ 118 h 170"/>
                <a:gd name="T46" fmla="*/ 168 w 182"/>
                <a:gd name="T47" fmla="*/ 102 h 170"/>
                <a:gd name="T48" fmla="*/ 171 w 182"/>
                <a:gd name="T49" fmla="*/ 92 h 170"/>
                <a:gd name="T50" fmla="*/ 172 w 182"/>
                <a:gd name="T51" fmla="*/ 84 h 170"/>
                <a:gd name="T52" fmla="*/ 168 w 182"/>
                <a:gd name="T53" fmla="*/ 63 h 170"/>
                <a:gd name="T54" fmla="*/ 152 w 182"/>
                <a:gd name="T55" fmla="*/ 37 h 170"/>
                <a:gd name="T56" fmla="*/ 134 w 182"/>
                <a:gd name="T57" fmla="*/ 23 h 170"/>
                <a:gd name="T58" fmla="*/ 121 w 182"/>
                <a:gd name="T59" fmla="*/ 17 h 170"/>
                <a:gd name="T60" fmla="*/ 120 w 182"/>
                <a:gd name="T61" fmla="*/ 16 h 170"/>
                <a:gd name="T62" fmla="*/ 118 w 182"/>
                <a:gd name="T63" fmla="*/ 16 h 170"/>
                <a:gd name="T64" fmla="*/ 86 w 182"/>
                <a:gd name="T65" fmla="*/ 9 h 170"/>
                <a:gd name="T66" fmla="*/ 86 w 182"/>
                <a:gd name="T67" fmla="*/ 0 h 170"/>
                <a:gd name="T68" fmla="*/ 122 w 182"/>
                <a:gd name="T69" fmla="*/ 7 h 170"/>
                <a:gd name="T70" fmla="*/ 137 w 182"/>
                <a:gd name="T71" fmla="*/ 13 h 170"/>
                <a:gd name="T72" fmla="*/ 160 w 182"/>
                <a:gd name="T73" fmla="*/ 30 h 170"/>
                <a:gd name="T74" fmla="*/ 179 w 182"/>
                <a:gd name="T75" fmla="*/ 61 h 170"/>
                <a:gd name="T76" fmla="*/ 182 w 182"/>
                <a:gd name="T77" fmla="*/ 81 h 170"/>
                <a:gd name="T78" fmla="*/ 181 w 182"/>
                <a:gd name="T79" fmla="*/ 87 h 170"/>
                <a:gd name="T80" fmla="*/ 177 w 182"/>
                <a:gd name="T81" fmla="*/ 109 h 170"/>
                <a:gd name="T82" fmla="*/ 171 w 182"/>
                <a:gd name="T83" fmla="*/ 126 h 170"/>
                <a:gd name="T84" fmla="*/ 165 w 182"/>
                <a:gd name="T85" fmla="*/ 134 h 170"/>
                <a:gd name="T86" fmla="*/ 156 w 182"/>
                <a:gd name="T87" fmla="*/ 142 h 170"/>
                <a:gd name="T88" fmla="*/ 142 w 182"/>
                <a:gd name="T89" fmla="*/ 155 h 170"/>
                <a:gd name="T90" fmla="*/ 134 w 182"/>
                <a:gd name="T91" fmla="*/ 160 h 170"/>
                <a:gd name="T92" fmla="*/ 127 w 182"/>
                <a:gd name="T93" fmla="*/ 163 h 170"/>
                <a:gd name="T94" fmla="*/ 103 w 182"/>
                <a:gd name="T95" fmla="*/ 169 h 170"/>
                <a:gd name="T96" fmla="*/ 84 w 182"/>
                <a:gd name="T97" fmla="*/ 170 h 170"/>
                <a:gd name="T98" fmla="*/ 55 w 182"/>
                <a:gd name="T99" fmla="*/ 165 h 170"/>
                <a:gd name="T100" fmla="*/ 28 w 182"/>
                <a:gd name="T101" fmla="*/ 150 h 170"/>
                <a:gd name="T102" fmla="*/ 12 w 182"/>
                <a:gd name="T103" fmla="*/ 131 h 170"/>
                <a:gd name="T104" fmla="*/ 3 w 182"/>
                <a:gd name="T105" fmla="*/ 106 h 170"/>
                <a:gd name="T106" fmla="*/ 2 w 182"/>
                <a:gd name="T107" fmla="*/ 72 h 170"/>
                <a:gd name="T108" fmla="*/ 23 w 182"/>
                <a:gd name="T109" fmla="*/ 34 h 170"/>
                <a:gd name="T110" fmla="*/ 46 w 182"/>
                <a:gd name="T111" fmla="*/ 12 h 170"/>
                <a:gd name="T112" fmla="*/ 67 w 182"/>
                <a:gd name="T113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2" h="170">
                  <a:moveTo>
                    <a:pt x="86" y="9"/>
                  </a:moveTo>
                  <a:lnTo>
                    <a:pt x="71" y="11"/>
                  </a:lnTo>
                  <a:lnTo>
                    <a:pt x="61" y="15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29" y="40"/>
                  </a:lnTo>
                  <a:lnTo>
                    <a:pt x="17" y="58"/>
                  </a:lnTo>
                  <a:lnTo>
                    <a:pt x="12" y="74"/>
                  </a:lnTo>
                  <a:lnTo>
                    <a:pt x="10" y="89"/>
                  </a:lnTo>
                  <a:lnTo>
                    <a:pt x="12" y="105"/>
                  </a:lnTo>
                  <a:lnTo>
                    <a:pt x="17" y="118"/>
                  </a:lnTo>
                  <a:lnTo>
                    <a:pt x="21" y="126"/>
                  </a:lnTo>
                  <a:lnTo>
                    <a:pt x="24" y="129"/>
                  </a:lnTo>
                  <a:lnTo>
                    <a:pt x="24" y="129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37" y="144"/>
                  </a:lnTo>
                  <a:lnTo>
                    <a:pt x="53" y="153"/>
                  </a:lnTo>
                  <a:lnTo>
                    <a:pt x="69" y="159"/>
                  </a:lnTo>
                  <a:lnTo>
                    <a:pt x="86" y="160"/>
                  </a:lnTo>
                  <a:lnTo>
                    <a:pt x="103" y="159"/>
                  </a:lnTo>
                  <a:lnTo>
                    <a:pt x="116" y="156"/>
                  </a:lnTo>
                  <a:lnTo>
                    <a:pt x="126" y="153"/>
                  </a:lnTo>
                  <a:lnTo>
                    <a:pt x="129" y="152"/>
                  </a:lnTo>
                  <a:lnTo>
                    <a:pt x="129" y="152"/>
                  </a:lnTo>
                  <a:lnTo>
                    <a:pt x="130" y="152"/>
                  </a:lnTo>
                  <a:lnTo>
                    <a:pt x="130" y="151"/>
                  </a:lnTo>
                  <a:lnTo>
                    <a:pt x="130" y="151"/>
                  </a:lnTo>
                  <a:lnTo>
                    <a:pt x="133" y="150"/>
                  </a:lnTo>
                  <a:lnTo>
                    <a:pt x="134" y="148"/>
                  </a:lnTo>
                  <a:lnTo>
                    <a:pt x="139" y="144"/>
                  </a:lnTo>
                  <a:lnTo>
                    <a:pt x="144" y="139"/>
                  </a:lnTo>
                  <a:lnTo>
                    <a:pt x="148" y="136"/>
                  </a:lnTo>
                  <a:lnTo>
                    <a:pt x="151" y="134"/>
                  </a:lnTo>
                  <a:lnTo>
                    <a:pt x="154" y="131"/>
                  </a:lnTo>
                  <a:lnTo>
                    <a:pt x="156" y="129"/>
                  </a:lnTo>
                  <a:lnTo>
                    <a:pt x="158" y="127"/>
                  </a:lnTo>
                  <a:lnTo>
                    <a:pt x="158" y="127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60" y="126"/>
                  </a:lnTo>
                  <a:lnTo>
                    <a:pt x="161" y="123"/>
                  </a:lnTo>
                  <a:lnTo>
                    <a:pt x="163" y="121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8" y="102"/>
                  </a:lnTo>
                  <a:lnTo>
                    <a:pt x="169" y="97"/>
                  </a:lnTo>
                  <a:lnTo>
                    <a:pt x="171" y="92"/>
                  </a:lnTo>
                  <a:lnTo>
                    <a:pt x="172" y="88"/>
                  </a:lnTo>
                  <a:lnTo>
                    <a:pt x="172" y="84"/>
                  </a:lnTo>
                  <a:lnTo>
                    <a:pt x="172" y="81"/>
                  </a:lnTo>
                  <a:lnTo>
                    <a:pt x="168" y="63"/>
                  </a:lnTo>
                  <a:lnTo>
                    <a:pt x="161" y="49"/>
                  </a:lnTo>
                  <a:lnTo>
                    <a:pt x="152" y="37"/>
                  </a:lnTo>
                  <a:lnTo>
                    <a:pt x="143" y="29"/>
                  </a:lnTo>
                  <a:lnTo>
                    <a:pt x="134" y="23"/>
                  </a:lnTo>
                  <a:lnTo>
                    <a:pt x="126" y="19"/>
                  </a:lnTo>
                  <a:lnTo>
                    <a:pt x="121" y="17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1" y="11"/>
                  </a:lnTo>
                  <a:lnTo>
                    <a:pt x="86" y="9"/>
                  </a:lnTo>
                  <a:lnTo>
                    <a:pt x="86" y="9"/>
                  </a:lnTo>
                  <a:close/>
                  <a:moveTo>
                    <a:pt x="86" y="0"/>
                  </a:moveTo>
                  <a:lnTo>
                    <a:pt x="103" y="2"/>
                  </a:lnTo>
                  <a:lnTo>
                    <a:pt x="122" y="7"/>
                  </a:lnTo>
                  <a:lnTo>
                    <a:pt x="127" y="8"/>
                  </a:lnTo>
                  <a:lnTo>
                    <a:pt x="137" y="13"/>
                  </a:lnTo>
                  <a:lnTo>
                    <a:pt x="150" y="21"/>
                  </a:lnTo>
                  <a:lnTo>
                    <a:pt x="160" y="30"/>
                  </a:lnTo>
                  <a:lnTo>
                    <a:pt x="171" y="44"/>
                  </a:lnTo>
                  <a:lnTo>
                    <a:pt x="179" y="61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2" y="83"/>
                  </a:lnTo>
                  <a:lnTo>
                    <a:pt x="181" y="87"/>
                  </a:lnTo>
                  <a:lnTo>
                    <a:pt x="180" y="96"/>
                  </a:lnTo>
                  <a:lnTo>
                    <a:pt x="177" y="109"/>
                  </a:lnTo>
                  <a:lnTo>
                    <a:pt x="173" y="122"/>
                  </a:lnTo>
                  <a:lnTo>
                    <a:pt x="171" y="126"/>
                  </a:lnTo>
                  <a:lnTo>
                    <a:pt x="168" y="131"/>
                  </a:lnTo>
                  <a:lnTo>
                    <a:pt x="165" y="134"/>
                  </a:lnTo>
                  <a:lnTo>
                    <a:pt x="161" y="136"/>
                  </a:lnTo>
                  <a:lnTo>
                    <a:pt x="156" y="142"/>
                  </a:lnTo>
                  <a:lnTo>
                    <a:pt x="150" y="148"/>
                  </a:lnTo>
                  <a:lnTo>
                    <a:pt x="142" y="155"/>
                  </a:lnTo>
                  <a:lnTo>
                    <a:pt x="137" y="159"/>
                  </a:lnTo>
                  <a:lnTo>
                    <a:pt x="134" y="160"/>
                  </a:lnTo>
                  <a:lnTo>
                    <a:pt x="133" y="161"/>
                  </a:lnTo>
                  <a:lnTo>
                    <a:pt x="127" y="163"/>
                  </a:lnTo>
                  <a:lnTo>
                    <a:pt x="117" y="165"/>
                  </a:lnTo>
                  <a:lnTo>
                    <a:pt x="103" y="169"/>
                  </a:lnTo>
                  <a:lnTo>
                    <a:pt x="86" y="170"/>
                  </a:lnTo>
                  <a:lnTo>
                    <a:pt x="84" y="170"/>
                  </a:lnTo>
                  <a:lnTo>
                    <a:pt x="71" y="169"/>
                  </a:lnTo>
                  <a:lnTo>
                    <a:pt x="55" y="165"/>
                  </a:lnTo>
                  <a:lnTo>
                    <a:pt x="41" y="159"/>
                  </a:lnTo>
                  <a:lnTo>
                    <a:pt x="28" y="150"/>
                  </a:lnTo>
                  <a:lnTo>
                    <a:pt x="16" y="135"/>
                  </a:lnTo>
                  <a:lnTo>
                    <a:pt x="12" y="131"/>
                  </a:lnTo>
                  <a:lnTo>
                    <a:pt x="7" y="121"/>
                  </a:lnTo>
                  <a:lnTo>
                    <a:pt x="3" y="106"/>
                  </a:lnTo>
                  <a:lnTo>
                    <a:pt x="0" y="89"/>
                  </a:lnTo>
                  <a:lnTo>
                    <a:pt x="2" y="72"/>
                  </a:lnTo>
                  <a:lnTo>
                    <a:pt x="10" y="54"/>
                  </a:lnTo>
                  <a:lnTo>
                    <a:pt x="23" y="34"/>
                  </a:lnTo>
                  <a:lnTo>
                    <a:pt x="42" y="13"/>
                  </a:lnTo>
                  <a:lnTo>
                    <a:pt x="46" y="12"/>
                  </a:lnTo>
                  <a:lnTo>
                    <a:pt x="54" y="7"/>
                  </a:lnTo>
                  <a:lnTo>
                    <a:pt x="67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7"/>
            <p:cNvSpPr/>
            <p:nvPr/>
          </p:nvSpPr>
          <p:spPr bwMode="auto">
            <a:xfrm>
              <a:off x="7610475" y="2525713"/>
              <a:ext cx="120650" cy="53975"/>
            </a:xfrm>
            <a:custGeom>
              <a:avLst/>
              <a:gdLst>
                <a:gd name="T0" fmla="*/ 9 w 76"/>
                <a:gd name="T1" fmla="*/ 0 h 34"/>
                <a:gd name="T2" fmla="*/ 9 w 76"/>
                <a:gd name="T3" fmla="*/ 1 h 34"/>
                <a:gd name="T4" fmla="*/ 11 w 76"/>
                <a:gd name="T5" fmla="*/ 2 h 34"/>
                <a:gd name="T6" fmla="*/ 12 w 76"/>
                <a:gd name="T7" fmla="*/ 5 h 34"/>
                <a:gd name="T8" fmla="*/ 14 w 76"/>
                <a:gd name="T9" fmla="*/ 6 h 34"/>
                <a:gd name="T10" fmla="*/ 16 w 76"/>
                <a:gd name="T11" fmla="*/ 9 h 34"/>
                <a:gd name="T12" fmla="*/ 17 w 76"/>
                <a:gd name="T13" fmla="*/ 10 h 34"/>
                <a:gd name="T14" fmla="*/ 18 w 76"/>
                <a:gd name="T15" fmla="*/ 10 h 34"/>
                <a:gd name="T16" fmla="*/ 18 w 76"/>
                <a:gd name="T17" fmla="*/ 10 h 34"/>
                <a:gd name="T18" fmla="*/ 18 w 76"/>
                <a:gd name="T19" fmla="*/ 11 h 34"/>
                <a:gd name="T20" fmla="*/ 21 w 76"/>
                <a:gd name="T21" fmla="*/ 14 h 34"/>
                <a:gd name="T22" fmla="*/ 24 w 76"/>
                <a:gd name="T23" fmla="*/ 17 h 34"/>
                <a:gd name="T24" fmla="*/ 25 w 76"/>
                <a:gd name="T25" fmla="*/ 14 h 34"/>
                <a:gd name="T26" fmla="*/ 26 w 76"/>
                <a:gd name="T27" fmla="*/ 11 h 34"/>
                <a:gd name="T28" fmla="*/ 29 w 76"/>
                <a:gd name="T29" fmla="*/ 10 h 34"/>
                <a:gd name="T30" fmla="*/ 30 w 76"/>
                <a:gd name="T31" fmla="*/ 10 h 34"/>
                <a:gd name="T32" fmla="*/ 33 w 76"/>
                <a:gd name="T33" fmla="*/ 10 h 34"/>
                <a:gd name="T34" fmla="*/ 35 w 76"/>
                <a:gd name="T35" fmla="*/ 11 h 34"/>
                <a:gd name="T36" fmla="*/ 37 w 76"/>
                <a:gd name="T37" fmla="*/ 13 h 34"/>
                <a:gd name="T38" fmla="*/ 37 w 76"/>
                <a:gd name="T39" fmla="*/ 13 h 34"/>
                <a:gd name="T40" fmla="*/ 46 w 76"/>
                <a:gd name="T41" fmla="*/ 19 h 34"/>
                <a:gd name="T42" fmla="*/ 46 w 76"/>
                <a:gd name="T43" fmla="*/ 19 h 34"/>
                <a:gd name="T44" fmla="*/ 50 w 76"/>
                <a:gd name="T45" fmla="*/ 22 h 34"/>
                <a:gd name="T46" fmla="*/ 54 w 76"/>
                <a:gd name="T47" fmla="*/ 22 h 34"/>
                <a:gd name="T48" fmla="*/ 58 w 76"/>
                <a:gd name="T49" fmla="*/ 22 h 34"/>
                <a:gd name="T50" fmla="*/ 63 w 76"/>
                <a:gd name="T51" fmla="*/ 20 h 34"/>
                <a:gd name="T52" fmla="*/ 67 w 76"/>
                <a:gd name="T53" fmla="*/ 19 h 34"/>
                <a:gd name="T54" fmla="*/ 69 w 76"/>
                <a:gd name="T55" fmla="*/ 18 h 34"/>
                <a:gd name="T56" fmla="*/ 71 w 76"/>
                <a:gd name="T57" fmla="*/ 17 h 34"/>
                <a:gd name="T58" fmla="*/ 71 w 76"/>
                <a:gd name="T59" fmla="*/ 17 h 34"/>
                <a:gd name="T60" fmla="*/ 76 w 76"/>
                <a:gd name="T61" fmla="*/ 26 h 34"/>
                <a:gd name="T62" fmla="*/ 73 w 76"/>
                <a:gd name="T63" fmla="*/ 27 h 34"/>
                <a:gd name="T64" fmla="*/ 69 w 76"/>
                <a:gd name="T65" fmla="*/ 28 h 34"/>
                <a:gd name="T66" fmla="*/ 62 w 76"/>
                <a:gd name="T67" fmla="*/ 31 h 34"/>
                <a:gd name="T68" fmla="*/ 54 w 76"/>
                <a:gd name="T69" fmla="*/ 32 h 34"/>
                <a:gd name="T70" fmla="*/ 49 w 76"/>
                <a:gd name="T71" fmla="*/ 32 h 34"/>
                <a:gd name="T72" fmla="*/ 43 w 76"/>
                <a:gd name="T73" fmla="*/ 30 h 34"/>
                <a:gd name="T74" fmla="*/ 39 w 76"/>
                <a:gd name="T75" fmla="*/ 27 h 34"/>
                <a:gd name="T76" fmla="*/ 33 w 76"/>
                <a:gd name="T77" fmla="*/ 22 h 34"/>
                <a:gd name="T78" fmla="*/ 34 w 76"/>
                <a:gd name="T79" fmla="*/ 27 h 34"/>
                <a:gd name="T80" fmla="*/ 34 w 76"/>
                <a:gd name="T81" fmla="*/ 28 h 34"/>
                <a:gd name="T82" fmla="*/ 34 w 76"/>
                <a:gd name="T83" fmla="*/ 30 h 34"/>
                <a:gd name="T84" fmla="*/ 33 w 76"/>
                <a:gd name="T85" fmla="*/ 32 h 34"/>
                <a:gd name="T86" fmla="*/ 31 w 76"/>
                <a:gd name="T87" fmla="*/ 34 h 34"/>
                <a:gd name="T88" fmla="*/ 29 w 76"/>
                <a:gd name="T89" fmla="*/ 34 h 34"/>
                <a:gd name="T90" fmla="*/ 29 w 76"/>
                <a:gd name="T91" fmla="*/ 34 h 34"/>
                <a:gd name="T92" fmla="*/ 28 w 76"/>
                <a:gd name="T93" fmla="*/ 34 h 34"/>
                <a:gd name="T94" fmla="*/ 28 w 76"/>
                <a:gd name="T95" fmla="*/ 34 h 34"/>
                <a:gd name="T96" fmla="*/ 26 w 76"/>
                <a:gd name="T97" fmla="*/ 32 h 34"/>
                <a:gd name="T98" fmla="*/ 25 w 76"/>
                <a:gd name="T99" fmla="*/ 32 h 34"/>
                <a:gd name="T100" fmla="*/ 25 w 76"/>
                <a:gd name="T101" fmla="*/ 31 h 34"/>
                <a:gd name="T102" fmla="*/ 22 w 76"/>
                <a:gd name="T103" fmla="*/ 30 h 34"/>
                <a:gd name="T104" fmla="*/ 21 w 76"/>
                <a:gd name="T105" fmla="*/ 27 h 34"/>
                <a:gd name="T106" fmla="*/ 18 w 76"/>
                <a:gd name="T107" fmla="*/ 24 h 34"/>
                <a:gd name="T108" fmla="*/ 16 w 76"/>
                <a:gd name="T109" fmla="*/ 22 h 34"/>
                <a:gd name="T110" fmla="*/ 12 w 76"/>
                <a:gd name="T111" fmla="*/ 18 h 34"/>
                <a:gd name="T112" fmla="*/ 9 w 76"/>
                <a:gd name="T113" fmla="*/ 15 h 34"/>
                <a:gd name="T114" fmla="*/ 8 w 76"/>
                <a:gd name="T115" fmla="*/ 14 h 34"/>
                <a:gd name="T116" fmla="*/ 4 w 76"/>
                <a:gd name="T117" fmla="*/ 10 h 34"/>
                <a:gd name="T118" fmla="*/ 1 w 76"/>
                <a:gd name="T119" fmla="*/ 6 h 34"/>
                <a:gd name="T120" fmla="*/ 0 w 76"/>
                <a:gd name="T121" fmla="*/ 2 h 34"/>
                <a:gd name="T122" fmla="*/ 9 w 76"/>
                <a:gd name="T1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34">
                  <a:moveTo>
                    <a:pt x="9" y="0"/>
                  </a:moveTo>
                  <a:lnTo>
                    <a:pt x="9" y="1"/>
                  </a:lnTo>
                  <a:lnTo>
                    <a:pt x="11" y="2"/>
                  </a:lnTo>
                  <a:lnTo>
                    <a:pt x="12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4" y="17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9" y="10"/>
                  </a:lnTo>
                  <a:lnTo>
                    <a:pt x="30" y="10"/>
                  </a:lnTo>
                  <a:lnTo>
                    <a:pt x="33" y="10"/>
                  </a:lnTo>
                  <a:lnTo>
                    <a:pt x="35" y="11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6" y="19"/>
                  </a:lnTo>
                  <a:lnTo>
                    <a:pt x="46" y="19"/>
                  </a:lnTo>
                  <a:lnTo>
                    <a:pt x="50" y="22"/>
                  </a:lnTo>
                  <a:lnTo>
                    <a:pt x="54" y="22"/>
                  </a:lnTo>
                  <a:lnTo>
                    <a:pt x="58" y="22"/>
                  </a:lnTo>
                  <a:lnTo>
                    <a:pt x="63" y="20"/>
                  </a:lnTo>
                  <a:lnTo>
                    <a:pt x="67" y="19"/>
                  </a:lnTo>
                  <a:lnTo>
                    <a:pt x="69" y="18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6" y="26"/>
                  </a:lnTo>
                  <a:lnTo>
                    <a:pt x="73" y="27"/>
                  </a:lnTo>
                  <a:lnTo>
                    <a:pt x="69" y="28"/>
                  </a:lnTo>
                  <a:lnTo>
                    <a:pt x="62" y="31"/>
                  </a:lnTo>
                  <a:lnTo>
                    <a:pt x="54" y="32"/>
                  </a:lnTo>
                  <a:lnTo>
                    <a:pt x="49" y="32"/>
                  </a:lnTo>
                  <a:lnTo>
                    <a:pt x="43" y="30"/>
                  </a:lnTo>
                  <a:lnTo>
                    <a:pt x="39" y="27"/>
                  </a:lnTo>
                  <a:lnTo>
                    <a:pt x="33" y="22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3" y="32"/>
                  </a:lnTo>
                  <a:lnTo>
                    <a:pt x="31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2" y="30"/>
                  </a:lnTo>
                  <a:lnTo>
                    <a:pt x="21" y="27"/>
                  </a:lnTo>
                  <a:lnTo>
                    <a:pt x="18" y="24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1" y="6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8"/>
            <p:cNvSpPr/>
            <p:nvPr/>
          </p:nvSpPr>
          <p:spPr bwMode="auto">
            <a:xfrm>
              <a:off x="7477125" y="2455863"/>
              <a:ext cx="139700" cy="73025"/>
            </a:xfrm>
            <a:custGeom>
              <a:avLst/>
              <a:gdLst>
                <a:gd name="T0" fmla="*/ 9 w 88"/>
                <a:gd name="T1" fmla="*/ 0 h 46"/>
                <a:gd name="T2" fmla="*/ 11 w 88"/>
                <a:gd name="T3" fmla="*/ 3 h 46"/>
                <a:gd name="T4" fmla="*/ 12 w 88"/>
                <a:gd name="T5" fmla="*/ 7 h 46"/>
                <a:gd name="T6" fmla="*/ 15 w 88"/>
                <a:gd name="T7" fmla="*/ 11 h 46"/>
                <a:gd name="T8" fmla="*/ 19 w 88"/>
                <a:gd name="T9" fmla="*/ 15 h 46"/>
                <a:gd name="T10" fmla="*/ 24 w 88"/>
                <a:gd name="T11" fmla="*/ 19 h 46"/>
                <a:gd name="T12" fmla="*/ 28 w 88"/>
                <a:gd name="T13" fmla="*/ 21 h 46"/>
                <a:gd name="T14" fmla="*/ 32 w 88"/>
                <a:gd name="T15" fmla="*/ 24 h 46"/>
                <a:gd name="T16" fmla="*/ 36 w 88"/>
                <a:gd name="T17" fmla="*/ 25 h 46"/>
                <a:gd name="T18" fmla="*/ 38 w 88"/>
                <a:gd name="T19" fmla="*/ 27 h 46"/>
                <a:gd name="T20" fmla="*/ 40 w 88"/>
                <a:gd name="T21" fmla="*/ 28 h 46"/>
                <a:gd name="T22" fmla="*/ 41 w 88"/>
                <a:gd name="T23" fmla="*/ 28 h 46"/>
                <a:gd name="T24" fmla="*/ 45 w 88"/>
                <a:gd name="T25" fmla="*/ 29 h 46"/>
                <a:gd name="T26" fmla="*/ 49 w 88"/>
                <a:gd name="T27" fmla="*/ 30 h 46"/>
                <a:gd name="T28" fmla="*/ 50 w 88"/>
                <a:gd name="T29" fmla="*/ 28 h 46"/>
                <a:gd name="T30" fmla="*/ 50 w 88"/>
                <a:gd name="T31" fmla="*/ 27 h 46"/>
                <a:gd name="T32" fmla="*/ 50 w 88"/>
                <a:gd name="T33" fmla="*/ 25 h 46"/>
                <a:gd name="T34" fmla="*/ 51 w 88"/>
                <a:gd name="T35" fmla="*/ 25 h 46"/>
                <a:gd name="T36" fmla="*/ 51 w 88"/>
                <a:gd name="T37" fmla="*/ 24 h 46"/>
                <a:gd name="T38" fmla="*/ 54 w 88"/>
                <a:gd name="T39" fmla="*/ 23 h 46"/>
                <a:gd name="T40" fmla="*/ 55 w 88"/>
                <a:gd name="T41" fmla="*/ 21 h 46"/>
                <a:gd name="T42" fmla="*/ 58 w 88"/>
                <a:gd name="T43" fmla="*/ 20 h 46"/>
                <a:gd name="T44" fmla="*/ 62 w 88"/>
                <a:gd name="T45" fmla="*/ 20 h 46"/>
                <a:gd name="T46" fmla="*/ 63 w 88"/>
                <a:gd name="T47" fmla="*/ 20 h 46"/>
                <a:gd name="T48" fmla="*/ 66 w 88"/>
                <a:gd name="T49" fmla="*/ 21 h 46"/>
                <a:gd name="T50" fmla="*/ 67 w 88"/>
                <a:gd name="T51" fmla="*/ 23 h 46"/>
                <a:gd name="T52" fmla="*/ 70 w 88"/>
                <a:gd name="T53" fmla="*/ 25 h 46"/>
                <a:gd name="T54" fmla="*/ 71 w 88"/>
                <a:gd name="T55" fmla="*/ 29 h 46"/>
                <a:gd name="T56" fmla="*/ 71 w 88"/>
                <a:gd name="T57" fmla="*/ 30 h 46"/>
                <a:gd name="T58" fmla="*/ 71 w 88"/>
                <a:gd name="T59" fmla="*/ 32 h 46"/>
                <a:gd name="T60" fmla="*/ 70 w 88"/>
                <a:gd name="T61" fmla="*/ 33 h 46"/>
                <a:gd name="T62" fmla="*/ 68 w 88"/>
                <a:gd name="T63" fmla="*/ 36 h 46"/>
                <a:gd name="T64" fmla="*/ 75 w 88"/>
                <a:gd name="T65" fmla="*/ 36 h 46"/>
                <a:gd name="T66" fmla="*/ 81 w 88"/>
                <a:gd name="T67" fmla="*/ 36 h 46"/>
                <a:gd name="T68" fmla="*/ 84 w 88"/>
                <a:gd name="T69" fmla="*/ 36 h 46"/>
                <a:gd name="T70" fmla="*/ 87 w 88"/>
                <a:gd name="T71" fmla="*/ 36 h 46"/>
                <a:gd name="T72" fmla="*/ 87 w 88"/>
                <a:gd name="T73" fmla="*/ 36 h 46"/>
                <a:gd name="T74" fmla="*/ 87 w 88"/>
                <a:gd name="T75" fmla="*/ 36 h 46"/>
                <a:gd name="T76" fmla="*/ 88 w 88"/>
                <a:gd name="T77" fmla="*/ 46 h 46"/>
                <a:gd name="T78" fmla="*/ 87 w 88"/>
                <a:gd name="T79" fmla="*/ 46 h 46"/>
                <a:gd name="T80" fmla="*/ 84 w 88"/>
                <a:gd name="T81" fmla="*/ 46 h 46"/>
                <a:gd name="T82" fmla="*/ 81 w 88"/>
                <a:gd name="T83" fmla="*/ 46 h 46"/>
                <a:gd name="T84" fmla="*/ 74 w 88"/>
                <a:gd name="T85" fmla="*/ 46 h 46"/>
                <a:gd name="T86" fmla="*/ 63 w 88"/>
                <a:gd name="T87" fmla="*/ 45 h 46"/>
                <a:gd name="T88" fmla="*/ 55 w 88"/>
                <a:gd name="T89" fmla="*/ 41 h 46"/>
                <a:gd name="T90" fmla="*/ 54 w 88"/>
                <a:gd name="T91" fmla="*/ 41 h 46"/>
                <a:gd name="T92" fmla="*/ 49 w 88"/>
                <a:gd name="T93" fmla="*/ 41 h 46"/>
                <a:gd name="T94" fmla="*/ 43 w 88"/>
                <a:gd name="T95" fmla="*/ 40 h 46"/>
                <a:gd name="T96" fmla="*/ 37 w 88"/>
                <a:gd name="T97" fmla="*/ 37 h 46"/>
                <a:gd name="T98" fmla="*/ 36 w 88"/>
                <a:gd name="T99" fmla="*/ 37 h 46"/>
                <a:gd name="T100" fmla="*/ 34 w 88"/>
                <a:gd name="T101" fmla="*/ 36 h 46"/>
                <a:gd name="T102" fmla="*/ 32 w 88"/>
                <a:gd name="T103" fmla="*/ 34 h 46"/>
                <a:gd name="T104" fmla="*/ 28 w 88"/>
                <a:gd name="T105" fmla="*/ 33 h 46"/>
                <a:gd name="T106" fmla="*/ 24 w 88"/>
                <a:gd name="T107" fmla="*/ 30 h 46"/>
                <a:gd name="T108" fmla="*/ 19 w 88"/>
                <a:gd name="T109" fmla="*/ 28 h 46"/>
                <a:gd name="T110" fmla="*/ 11 w 88"/>
                <a:gd name="T111" fmla="*/ 20 h 46"/>
                <a:gd name="T112" fmla="*/ 3 w 88"/>
                <a:gd name="T113" fmla="*/ 11 h 46"/>
                <a:gd name="T114" fmla="*/ 0 w 88"/>
                <a:gd name="T115" fmla="*/ 0 h 46"/>
                <a:gd name="T116" fmla="*/ 9 w 88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8" h="46">
                  <a:moveTo>
                    <a:pt x="9" y="0"/>
                  </a:moveTo>
                  <a:lnTo>
                    <a:pt x="11" y="3"/>
                  </a:lnTo>
                  <a:lnTo>
                    <a:pt x="12" y="7"/>
                  </a:lnTo>
                  <a:lnTo>
                    <a:pt x="15" y="11"/>
                  </a:lnTo>
                  <a:lnTo>
                    <a:pt x="19" y="15"/>
                  </a:lnTo>
                  <a:lnTo>
                    <a:pt x="24" y="19"/>
                  </a:lnTo>
                  <a:lnTo>
                    <a:pt x="28" y="21"/>
                  </a:lnTo>
                  <a:lnTo>
                    <a:pt x="32" y="24"/>
                  </a:lnTo>
                  <a:lnTo>
                    <a:pt x="36" y="25"/>
                  </a:lnTo>
                  <a:lnTo>
                    <a:pt x="38" y="27"/>
                  </a:lnTo>
                  <a:lnTo>
                    <a:pt x="40" y="28"/>
                  </a:lnTo>
                  <a:lnTo>
                    <a:pt x="41" y="28"/>
                  </a:lnTo>
                  <a:lnTo>
                    <a:pt x="45" y="29"/>
                  </a:lnTo>
                  <a:lnTo>
                    <a:pt x="49" y="30"/>
                  </a:lnTo>
                  <a:lnTo>
                    <a:pt x="50" y="28"/>
                  </a:lnTo>
                  <a:lnTo>
                    <a:pt x="50" y="27"/>
                  </a:lnTo>
                  <a:lnTo>
                    <a:pt x="50" y="25"/>
                  </a:lnTo>
                  <a:lnTo>
                    <a:pt x="51" y="25"/>
                  </a:lnTo>
                  <a:lnTo>
                    <a:pt x="51" y="24"/>
                  </a:lnTo>
                  <a:lnTo>
                    <a:pt x="54" y="23"/>
                  </a:lnTo>
                  <a:lnTo>
                    <a:pt x="55" y="21"/>
                  </a:lnTo>
                  <a:lnTo>
                    <a:pt x="58" y="20"/>
                  </a:lnTo>
                  <a:lnTo>
                    <a:pt x="62" y="20"/>
                  </a:lnTo>
                  <a:lnTo>
                    <a:pt x="63" y="20"/>
                  </a:lnTo>
                  <a:lnTo>
                    <a:pt x="66" y="21"/>
                  </a:lnTo>
                  <a:lnTo>
                    <a:pt x="67" y="23"/>
                  </a:lnTo>
                  <a:lnTo>
                    <a:pt x="70" y="25"/>
                  </a:lnTo>
                  <a:lnTo>
                    <a:pt x="71" y="29"/>
                  </a:lnTo>
                  <a:lnTo>
                    <a:pt x="71" y="30"/>
                  </a:lnTo>
                  <a:lnTo>
                    <a:pt x="71" y="32"/>
                  </a:lnTo>
                  <a:lnTo>
                    <a:pt x="70" y="33"/>
                  </a:lnTo>
                  <a:lnTo>
                    <a:pt x="68" y="36"/>
                  </a:lnTo>
                  <a:lnTo>
                    <a:pt x="75" y="36"/>
                  </a:lnTo>
                  <a:lnTo>
                    <a:pt x="81" y="36"/>
                  </a:lnTo>
                  <a:lnTo>
                    <a:pt x="84" y="36"/>
                  </a:lnTo>
                  <a:lnTo>
                    <a:pt x="87" y="36"/>
                  </a:lnTo>
                  <a:lnTo>
                    <a:pt x="87" y="36"/>
                  </a:lnTo>
                  <a:lnTo>
                    <a:pt x="87" y="36"/>
                  </a:lnTo>
                  <a:lnTo>
                    <a:pt x="88" y="46"/>
                  </a:lnTo>
                  <a:lnTo>
                    <a:pt x="87" y="46"/>
                  </a:lnTo>
                  <a:lnTo>
                    <a:pt x="84" y="46"/>
                  </a:lnTo>
                  <a:lnTo>
                    <a:pt x="81" y="46"/>
                  </a:lnTo>
                  <a:lnTo>
                    <a:pt x="74" y="46"/>
                  </a:lnTo>
                  <a:lnTo>
                    <a:pt x="63" y="45"/>
                  </a:lnTo>
                  <a:lnTo>
                    <a:pt x="55" y="41"/>
                  </a:lnTo>
                  <a:lnTo>
                    <a:pt x="54" y="41"/>
                  </a:lnTo>
                  <a:lnTo>
                    <a:pt x="49" y="41"/>
                  </a:lnTo>
                  <a:lnTo>
                    <a:pt x="43" y="40"/>
                  </a:lnTo>
                  <a:lnTo>
                    <a:pt x="37" y="37"/>
                  </a:lnTo>
                  <a:lnTo>
                    <a:pt x="36" y="37"/>
                  </a:lnTo>
                  <a:lnTo>
                    <a:pt x="34" y="36"/>
                  </a:lnTo>
                  <a:lnTo>
                    <a:pt x="32" y="34"/>
                  </a:lnTo>
                  <a:lnTo>
                    <a:pt x="28" y="33"/>
                  </a:lnTo>
                  <a:lnTo>
                    <a:pt x="24" y="30"/>
                  </a:lnTo>
                  <a:lnTo>
                    <a:pt x="19" y="28"/>
                  </a:lnTo>
                  <a:lnTo>
                    <a:pt x="11" y="20"/>
                  </a:lnTo>
                  <a:lnTo>
                    <a:pt x="3" y="11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9"/>
            <p:cNvSpPr/>
            <p:nvPr/>
          </p:nvSpPr>
          <p:spPr bwMode="auto">
            <a:xfrm>
              <a:off x="7556500" y="2644775"/>
              <a:ext cx="149225" cy="63500"/>
            </a:xfrm>
            <a:custGeom>
              <a:avLst/>
              <a:gdLst>
                <a:gd name="T0" fmla="*/ 86 w 94"/>
                <a:gd name="T1" fmla="*/ 0 h 40"/>
                <a:gd name="T2" fmla="*/ 94 w 94"/>
                <a:gd name="T3" fmla="*/ 6 h 40"/>
                <a:gd name="T4" fmla="*/ 81 w 94"/>
                <a:gd name="T5" fmla="*/ 21 h 40"/>
                <a:gd name="T6" fmla="*/ 68 w 94"/>
                <a:gd name="T7" fmla="*/ 32 h 40"/>
                <a:gd name="T8" fmla="*/ 55 w 94"/>
                <a:gd name="T9" fmla="*/ 38 h 40"/>
                <a:gd name="T10" fmla="*/ 42 w 94"/>
                <a:gd name="T11" fmla="*/ 40 h 40"/>
                <a:gd name="T12" fmla="*/ 42 w 94"/>
                <a:gd name="T13" fmla="*/ 40 h 40"/>
                <a:gd name="T14" fmla="*/ 28 w 94"/>
                <a:gd name="T15" fmla="*/ 38 h 40"/>
                <a:gd name="T16" fmla="*/ 16 w 94"/>
                <a:gd name="T17" fmla="*/ 33 h 40"/>
                <a:gd name="T18" fmla="*/ 8 w 94"/>
                <a:gd name="T19" fmla="*/ 28 h 40"/>
                <a:gd name="T20" fmla="*/ 1 w 94"/>
                <a:gd name="T21" fmla="*/ 24 h 40"/>
                <a:gd name="T22" fmla="*/ 0 w 94"/>
                <a:gd name="T23" fmla="*/ 21 h 40"/>
                <a:gd name="T24" fmla="*/ 0 w 94"/>
                <a:gd name="T25" fmla="*/ 21 h 40"/>
                <a:gd name="T26" fmla="*/ 7 w 94"/>
                <a:gd name="T27" fmla="*/ 15 h 40"/>
                <a:gd name="T28" fmla="*/ 7 w 94"/>
                <a:gd name="T29" fmla="*/ 16 h 40"/>
                <a:gd name="T30" fmla="*/ 9 w 94"/>
                <a:gd name="T31" fmla="*/ 17 h 40"/>
                <a:gd name="T32" fmla="*/ 12 w 94"/>
                <a:gd name="T33" fmla="*/ 20 h 40"/>
                <a:gd name="T34" fmla="*/ 17 w 94"/>
                <a:gd name="T35" fmla="*/ 23 h 40"/>
                <a:gd name="T36" fmla="*/ 28 w 94"/>
                <a:gd name="T37" fmla="*/ 28 h 40"/>
                <a:gd name="T38" fmla="*/ 42 w 94"/>
                <a:gd name="T39" fmla="*/ 31 h 40"/>
                <a:gd name="T40" fmla="*/ 52 w 94"/>
                <a:gd name="T41" fmla="*/ 29 h 40"/>
                <a:gd name="T42" fmla="*/ 63 w 94"/>
                <a:gd name="T43" fmla="*/ 24 h 40"/>
                <a:gd name="T44" fmla="*/ 75 w 94"/>
                <a:gd name="T45" fmla="*/ 15 h 40"/>
                <a:gd name="T46" fmla="*/ 86 w 94"/>
                <a:gd name="T4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0">
                  <a:moveTo>
                    <a:pt x="86" y="0"/>
                  </a:moveTo>
                  <a:lnTo>
                    <a:pt x="94" y="6"/>
                  </a:lnTo>
                  <a:lnTo>
                    <a:pt x="81" y="21"/>
                  </a:lnTo>
                  <a:lnTo>
                    <a:pt x="68" y="32"/>
                  </a:lnTo>
                  <a:lnTo>
                    <a:pt x="55" y="38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28" y="38"/>
                  </a:lnTo>
                  <a:lnTo>
                    <a:pt x="16" y="33"/>
                  </a:lnTo>
                  <a:lnTo>
                    <a:pt x="8" y="28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9" y="17"/>
                  </a:lnTo>
                  <a:lnTo>
                    <a:pt x="12" y="20"/>
                  </a:lnTo>
                  <a:lnTo>
                    <a:pt x="17" y="23"/>
                  </a:lnTo>
                  <a:lnTo>
                    <a:pt x="28" y="28"/>
                  </a:lnTo>
                  <a:lnTo>
                    <a:pt x="42" y="31"/>
                  </a:lnTo>
                  <a:lnTo>
                    <a:pt x="52" y="29"/>
                  </a:lnTo>
                  <a:lnTo>
                    <a:pt x="63" y="24"/>
                  </a:lnTo>
                  <a:lnTo>
                    <a:pt x="75" y="15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0"/>
            <p:cNvSpPr/>
            <p:nvPr/>
          </p:nvSpPr>
          <p:spPr bwMode="auto">
            <a:xfrm>
              <a:off x="7685088" y="2633663"/>
              <a:ext cx="25400" cy="23813"/>
            </a:xfrm>
            <a:custGeom>
              <a:avLst/>
              <a:gdLst>
                <a:gd name="T0" fmla="*/ 5 w 16"/>
                <a:gd name="T1" fmla="*/ 0 h 15"/>
                <a:gd name="T2" fmla="*/ 16 w 16"/>
                <a:gd name="T3" fmla="*/ 7 h 15"/>
                <a:gd name="T4" fmla="*/ 11 w 16"/>
                <a:gd name="T5" fmla="*/ 15 h 15"/>
                <a:gd name="T6" fmla="*/ 0 w 16"/>
                <a:gd name="T7" fmla="*/ 7 h 15"/>
                <a:gd name="T8" fmla="*/ 5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5" y="0"/>
                  </a:moveTo>
                  <a:lnTo>
                    <a:pt x="16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51"/>
            <p:cNvSpPr>
              <a:spLocks noEditPoints="1"/>
            </p:cNvSpPr>
            <p:nvPr/>
          </p:nvSpPr>
          <p:spPr bwMode="auto">
            <a:xfrm>
              <a:off x="7583488" y="2684463"/>
              <a:ext cx="93663" cy="71438"/>
            </a:xfrm>
            <a:custGeom>
              <a:avLst/>
              <a:gdLst>
                <a:gd name="T0" fmla="*/ 0 w 59"/>
                <a:gd name="T1" fmla="*/ 7 h 45"/>
                <a:gd name="T2" fmla="*/ 0 w 59"/>
                <a:gd name="T3" fmla="*/ 7 h 45"/>
                <a:gd name="T4" fmla="*/ 0 w 59"/>
                <a:gd name="T5" fmla="*/ 7 h 45"/>
                <a:gd name="T6" fmla="*/ 0 w 59"/>
                <a:gd name="T7" fmla="*/ 7 h 45"/>
                <a:gd name="T8" fmla="*/ 50 w 59"/>
                <a:gd name="T9" fmla="*/ 0 h 45"/>
                <a:gd name="T10" fmla="*/ 59 w 59"/>
                <a:gd name="T11" fmla="*/ 2 h 45"/>
                <a:gd name="T12" fmla="*/ 56 w 59"/>
                <a:gd name="T13" fmla="*/ 16 h 45"/>
                <a:gd name="T14" fmla="*/ 51 w 59"/>
                <a:gd name="T15" fmla="*/ 28 h 45"/>
                <a:gd name="T16" fmla="*/ 45 w 59"/>
                <a:gd name="T17" fmla="*/ 36 h 45"/>
                <a:gd name="T18" fmla="*/ 38 w 59"/>
                <a:gd name="T19" fmla="*/ 41 h 45"/>
                <a:gd name="T20" fmla="*/ 33 w 59"/>
                <a:gd name="T21" fmla="*/ 44 h 45"/>
                <a:gd name="T22" fmla="*/ 31 w 59"/>
                <a:gd name="T23" fmla="*/ 45 h 45"/>
                <a:gd name="T24" fmla="*/ 29 w 59"/>
                <a:gd name="T25" fmla="*/ 45 h 45"/>
                <a:gd name="T26" fmla="*/ 28 w 59"/>
                <a:gd name="T27" fmla="*/ 45 h 45"/>
                <a:gd name="T28" fmla="*/ 18 w 59"/>
                <a:gd name="T29" fmla="*/ 40 h 45"/>
                <a:gd name="T30" fmla="*/ 11 w 59"/>
                <a:gd name="T31" fmla="*/ 32 h 45"/>
                <a:gd name="T32" fmla="*/ 5 w 59"/>
                <a:gd name="T33" fmla="*/ 24 h 45"/>
                <a:gd name="T34" fmla="*/ 4 w 59"/>
                <a:gd name="T35" fmla="*/ 19 h 45"/>
                <a:gd name="T36" fmla="*/ 1 w 59"/>
                <a:gd name="T37" fmla="*/ 13 h 45"/>
                <a:gd name="T38" fmla="*/ 1 w 59"/>
                <a:gd name="T39" fmla="*/ 11 h 45"/>
                <a:gd name="T40" fmla="*/ 0 w 59"/>
                <a:gd name="T41" fmla="*/ 8 h 45"/>
                <a:gd name="T42" fmla="*/ 0 w 59"/>
                <a:gd name="T43" fmla="*/ 7 h 45"/>
                <a:gd name="T44" fmla="*/ 9 w 59"/>
                <a:gd name="T45" fmla="*/ 6 h 45"/>
                <a:gd name="T46" fmla="*/ 9 w 59"/>
                <a:gd name="T47" fmla="*/ 6 h 45"/>
                <a:gd name="T48" fmla="*/ 11 w 59"/>
                <a:gd name="T49" fmla="*/ 7 h 45"/>
                <a:gd name="T50" fmla="*/ 11 w 59"/>
                <a:gd name="T51" fmla="*/ 10 h 45"/>
                <a:gd name="T52" fmla="*/ 12 w 59"/>
                <a:gd name="T53" fmla="*/ 13 h 45"/>
                <a:gd name="T54" fmla="*/ 14 w 59"/>
                <a:gd name="T55" fmla="*/ 19 h 45"/>
                <a:gd name="T56" fmla="*/ 17 w 59"/>
                <a:gd name="T57" fmla="*/ 24 h 45"/>
                <a:gd name="T58" fmla="*/ 21 w 59"/>
                <a:gd name="T59" fmla="*/ 29 h 45"/>
                <a:gd name="T60" fmla="*/ 25 w 59"/>
                <a:gd name="T61" fmla="*/ 33 h 45"/>
                <a:gd name="T62" fmla="*/ 29 w 59"/>
                <a:gd name="T63" fmla="*/ 36 h 45"/>
                <a:gd name="T64" fmla="*/ 30 w 59"/>
                <a:gd name="T65" fmla="*/ 34 h 45"/>
                <a:gd name="T66" fmla="*/ 34 w 59"/>
                <a:gd name="T67" fmla="*/ 32 h 45"/>
                <a:gd name="T68" fmla="*/ 38 w 59"/>
                <a:gd name="T69" fmla="*/ 29 h 45"/>
                <a:gd name="T70" fmla="*/ 43 w 59"/>
                <a:gd name="T71" fmla="*/ 23 h 45"/>
                <a:gd name="T72" fmla="*/ 47 w 59"/>
                <a:gd name="T73" fmla="*/ 13 h 45"/>
                <a:gd name="T74" fmla="*/ 50 w 59"/>
                <a:gd name="T7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45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close/>
                  <a:moveTo>
                    <a:pt x="50" y="0"/>
                  </a:moveTo>
                  <a:lnTo>
                    <a:pt x="59" y="2"/>
                  </a:lnTo>
                  <a:lnTo>
                    <a:pt x="56" y="16"/>
                  </a:lnTo>
                  <a:lnTo>
                    <a:pt x="51" y="28"/>
                  </a:lnTo>
                  <a:lnTo>
                    <a:pt x="45" y="36"/>
                  </a:lnTo>
                  <a:lnTo>
                    <a:pt x="38" y="41"/>
                  </a:lnTo>
                  <a:lnTo>
                    <a:pt x="33" y="44"/>
                  </a:lnTo>
                  <a:lnTo>
                    <a:pt x="31" y="45"/>
                  </a:lnTo>
                  <a:lnTo>
                    <a:pt x="29" y="45"/>
                  </a:lnTo>
                  <a:lnTo>
                    <a:pt x="28" y="45"/>
                  </a:lnTo>
                  <a:lnTo>
                    <a:pt x="18" y="40"/>
                  </a:lnTo>
                  <a:lnTo>
                    <a:pt x="11" y="32"/>
                  </a:lnTo>
                  <a:lnTo>
                    <a:pt x="5" y="24"/>
                  </a:lnTo>
                  <a:lnTo>
                    <a:pt x="4" y="19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7"/>
                  </a:lnTo>
                  <a:lnTo>
                    <a:pt x="11" y="10"/>
                  </a:lnTo>
                  <a:lnTo>
                    <a:pt x="12" y="13"/>
                  </a:lnTo>
                  <a:lnTo>
                    <a:pt x="14" y="19"/>
                  </a:lnTo>
                  <a:lnTo>
                    <a:pt x="17" y="24"/>
                  </a:lnTo>
                  <a:lnTo>
                    <a:pt x="21" y="29"/>
                  </a:lnTo>
                  <a:lnTo>
                    <a:pt x="25" y="33"/>
                  </a:lnTo>
                  <a:lnTo>
                    <a:pt x="29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8" y="29"/>
                  </a:lnTo>
                  <a:lnTo>
                    <a:pt x="43" y="23"/>
                  </a:lnTo>
                  <a:lnTo>
                    <a:pt x="47" y="1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2"/>
            <p:cNvSpPr>
              <a:spLocks noEditPoints="1"/>
            </p:cNvSpPr>
            <p:nvPr/>
          </p:nvSpPr>
          <p:spPr bwMode="auto">
            <a:xfrm>
              <a:off x="7758113" y="2709863"/>
              <a:ext cx="44450" cy="52388"/>
            </a:xfrm>
            <a:custGeom>
              <a:avLst/>
              <a:gdLst>
                <a:gd name="T0" fmla="*/ 12 w 28"/>
                <a:gd name="T1" fmla="*/ 11 h 33"/>
                <a:gd name="T2" fmla="*/ 12 w 28"/>
                <a:gd name="T3" fmla="*/ 11 h 33"/>
                <a:gd name="T4" fmla="*/ 11 w 28"/>
                <a:gd name="T5" fmla="*/ 11 h 33"/>
                <a:gd name="T6" fmla="*/ 11 w 28"/>
                <a:gd name="T7" fmla="*/ 11 h 33"/>
                <a:gd name="T8" fmla="*/ 11 w 28"/>
                <a:gd name="T9" fmla="*/ 11 h 33"/>
                <a:gd name="T10" fmla="*/ 11 w 28"/>
                <a:gd name="T11" fmla="*/ 12 h 33"/>
                <a:gd name="T12" fmla="*/ 9 w 28"/>
                <a:gd name="T13" fmla="*/ 14 h 33"/>
                <a:gd name="T14" fmla="*/ 9 w 28"/>
                <a:gd name="T15" fmla="*/ 16 h 33"/>
                <a:gd name="T16" fmla="*/ 11 w 28"/>
                <a:gd name="T17" fmla="*/ 17 h 33"/>
                <a:gd name="T18" fmla="*/ 11 w 28"/>
                <a:gd name="T19" fmla="*/ 18 h 33"/>
                <a:gd name="T20" fmla="*/ 11 w 28"/>
                <a:gd name="T21" fmla="*/ 21 h 33"/>
                <a:gd name="T22" fmla="*/ 12 w 28"/>
                <a:gd name="T23" fmla="*/ 22 h 33"/>
                <a:gd name="T24" fmla="*/ 12 w 28"/>
                <a:gd name="T25" fmla="*/ 22 h 33"/>
                <a:gd name="T26" fmla="*/ 13 w 28"/>
                <a:gd name="T27" fmla="*/ 21 h 33"/>
                <a:gd name="T28" fmla="*/ 16 w 28"/>
                <a:gd name="T29" fmla="*/ 20 h 33"/>
                <a:gd name="T30" fmla="*/ 16 w 28"/>
                <a:gd name="T31" fmla="*/ 18 h 33"/>
                <a:gd name="T32" fmla="*/ 17 w 28"/>
                <a:gd name="T33" fmla="*/ 18 h 33"/>
                <a:gd name="T34" fmla="*/ 17 w 28"/>
                <a:gd name="T35" fmla="*/ 18 h 33"/>
                <a:gd name="T36" fmla="*/ 17 w 28"/>
                <a:gd name="T37" fmla="*/ 18 h 33"/>
                <a:gd name="T38" fmla="*/ 17 w 28"/>
                <a:gd name="T39" fmla="*/ 17 h 33"/>
                <a:gd name="T40" fmla="*/ 18 w 28"/>
                <a:gd name="T41" fmla="*/ 16 h 33"/>
                <a:gd name="T42" fmla="*/ 17 w 28"/>
                <a:gd name="T43" fmla="*/ 13 h 33"/>
                <a:gd name="T44" fmla="*/ 16 w 28"/>
                <a:gd name="T45" fmla="*/ 12 h 33"/>
                <a:gd name="T46" fmla="*/ 13 w 28"/>
                <a:gd name="T47" fmla="*/ 11 h 33"/>
                <a:gd name="T48" fmla="*/ 12 w 28"/>
                <a:gd name="T49" fmla="*/ 11 h 33"/>
                <a:gd name="T50" fmla="*/ 12 w 28"/>
                <a:gd name="T51" fmla="*/ 0 h 33"/>
                <a:gd name="T52" fmla="*/ 16 w 28"/>
                <a:gd name="T53" fmla="*/ 1 h 33"/>
                <a:gd name="T54" fmla="*/ 18 w 28"/>
                <a:gd name="T55" fmla="*/ 3 h 33"/>
                <a:gd name="T56" fmla="*/ 22 w 28"/>
                <a:gd name="T57" fmla="*/ 4 h 33"/>
                <a:gd name="T58" fmla="*/ 24 w 28"/>
                <a:gd name="T59" fmla="*/ 5 h 33"/>
                <a:gd name="T60" fmla="*/ 25 w 28"/>
                <a:gd name="T61" fmla="*/ 5 h 33"/>
                <a:gd name="T62" fmla="*/ 26 w 28"/>
                <a:gd name="T63" fmla="*/ 7 h 33"/>
                <a:gd name="T64" fmla="*/ 26 w 28"/>
                <a:gd name="T65" fmla="*/ 8 h 33"/>
                <a:gd name="T66" fmla="*/ 28 w 28"/>
                <a:gd name="T67" fmla="*/ 12 h 33"/>
                <a:gd name="T68" fmla="*/ 28 w 28"/>
                <a:gd name="T69" fmla="*/ 16 h 33"/>
                <a:gd name="T70" fmla="*/ 28 w 28"/>
                <a:gd name="T71" fmla="*/ 18 h 33"/>
                <a:gd name="T72" fmla="*/ 26 w 28"/>
                <a:gd name="T73" fmla="*/ 22 h 33"/>
                <a:gd name="T74" fmla="*/ 25 w 28"/>
                <a:gd name="T75" fmla="*/ 25 h 33"/>
                <a:gd name="T76" fmla="*/ 24 w 28"/>
                <a:gd name="T77" fmla="*/ 26 h 33"/>
                <a:gd name="T78" fmla="*/ 22 w 28"/>
                <a:gd name="T79" fmla="*/ 28 h 33"/>
                <a:gd name="T80" fmla="*/ 18 w 28"/>
                <a:gd name="T81" fmla="*/ 30 h 33"/>
                <a:gd name="T82" fmla="*/ 16 w 28"/>
                <a:gd name="T83" fmla="*/ 31 h 33"/>
                <a:gd name="T84" fmla="*/ 12 w 28"/>
                <a:gd name="T85" fmla="*/ 33 h 33"/>
                <a:gd name="T86" fmla="*/ 12 w 28"/>
                <a:gd name="T87" fmla="*/ 33 h 33"/>
                <a:gd name="T88" fmla="*/ 9 w 28"/>
                <a:gd name="T89" fmla="*/ 31 h 33"/>
                <a:gd name="T90" fmla="*/ 7 w 28"/>
                <a:gd name="T91" fmla="*/ 30 h 33"/>
                <a:gd name="T92" fmla="*/ 4 w 28"/>
                <a:gd name="T93" fmla="*/ 29 h 33"/>
                <a:gd name="T94" fmla="*/ 3 w 28"/>
                <a:gd name="T95" fmla="*/ 26 h 33"/>
                <a:gd name="T96" fmla="*/ 1 w 28"/>
                <a:gd name="T97" fmla="*/ 24 h 33"/>
                <a:gd name="T98" fmla="*/ 0 w 28"/>
                <a:gd name="T99" fmla="*/ 21 h 33"/>
                <a:gd name="T100" fmla="*/ 0 w 28"/>
                <a:gd name="T101" fmla="*/ 18 h 33"/>
                <a:gd name="T102" fmla="*/ 0 w 28"/>
                <a:gd name="T103" fmla="*/ 17 h 33"/>
                <a:gd name="T104" fmla="*/ 0 w 28"/>
                <a:gd name="T105" fmla="*/ 14 h 33"/>
                <a:gd name="T106" fmla="*/ 0 w 28"/>
                <a:gd name="T107" fmla="*/ 11 h 33"/>
                <a:gd name="T108" fmla="*/ 1 w 28"/>
                <a:gd name="T109" fmla="*/ 7 h 33"/>
                <a:gd name="T110" fmla="*/ 3 w 28"/>
                <a:gd name="T111" fmla="*/ 4 h 33"/>
                <a:gd name="T112" fmla="*/ 5 w 28"/>
                <a:gd name="T113" fmla="*/ 1 h 33"/>
                <a:gd name="T114" fmla="*/ 8 w 28"/>
                <a:gd name="T115" fmla="*/ 1 h 33"/>
                <a:gd name="T116" fmla="*/ 12 w 28"/>
                <a:gd name="T1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33">
                  <a:moveTo>
                    <a:pt x="12" y="11"/>
                  </a:moveTo>
                  <a:lnTo>
                    <a:pt x="12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9" y="14"/>
                  </a:lnTo>
                  <a:lnTo>
                    <a:pt x="9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3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8" y="16"/>
                  </a:lnTo>
                  <a:lnTo>
                    <a:pt x="17" y="13"/>
                  </a:lnTo>
                  <a:lnTo>
                    <a:pt x="16" y="12"/>
                  </a:lnTo>
                  <a:lnTo>
                    <a:pt x="13" y="11"/>
                  </a:lnTo>
                  <a:lnTo>
                    <a:pt x="12" y="11"/>
                  </a:lnTo>
                  <a:close/>
                  <a:moveTo>
                    <a:pt x="12" y="0"/>
                  </a:moveTo>
                  <a:lnTo>
                    <a:pt x="16" y="1"/>
                  </a:lnTo>
                  <a:lnTo>
                    <a:pt x="18" y="3"/>
                  </a:lnTo>
                  <a:lnTo>
                    <a:pt x="22" y="4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18" y="30"/>
                  </a:lnTo>
                  <a:lnTo>
                    <a:pt x="16" y="31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9" y="31"/>
                  </a:lnTo>
                  <a:lnTo>
                    <a:pt x="7" y="30"/>
                  </a:lnTo>
                  <a:lnTo>
                    <a:pt x="4" y="29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3"/>
            <p:cNvSpPr>
              <a:spLocks noEditPoints="1"/>
            </p:cNvSpPr>
            <p:nvPr/>
          </p:nvSpPr>
          <p:spPr bwMode="auto">
            <a:xfrm>
              <a:off x="7799388" y="2624138"/>
              <a:ext cx="73025" cy="85725"/>
            </a:xfrm>
            <a:custGeom>
              <a:avLst/>
              <a:gdLst>
                <a:gd name="T0" fmla="*/ 17 w 46"/>
                <a:gd name="T1" fmla="*/ 11 h 54"/>
                <a:gd name="T2" fmla="*/ 16 w 46"/>
                <a:gd name="T3" fmla="*/ 12 h 54"/>
                <a:gd name="T4" fmla="*/ 12 w 46"/>
                <a:gd name="T5" fmla="*/ 17 h 54"/>
                <a:gd name="T6" fmla="*/ 11 w 46"/>
                <a:gd name="T7" fmla="*/ 23 h 54"/>
                <a:gd name="T8" fmla="*/ 11 w 46"/>
                <a:gd name="T9" fmla="*/ 29 h 54"/>
                <a:gd name="T10" fmla="*/ 11 w 46"/>
                <a:gd name="T11" fmla="*/ 37 h 54"/>
                <a:gd name="T12" fmla="*/ 13 w 46"/>
                <a:gd name="T13" fmla="*/ 42 h 54"/>
                <a:gd name="T14" fmla="*/ 17 w 46"/>
                <a:gd name="T15" fmla="*/ 45 h 54"/>
                <a:gd name="T16" fmla="*/ 21 w 46"/>
                <a:gd name="T17" fmla="*/ 44 h 54"/>
                <a:gd name="T18" fmla="*/ 26 w 46"/>
                <a:gd name="T19" fmla="*/ 41 h 54"/>
                <a:gd name="T20" fmla="*/ 30 w 46"/>
                <a:gd name="T21" fmla="*/ 34 h 54"/>
                <a:gd name="T22" fmla="*/ 34 w 46"/>
                <a:gd name="T23" fmla="*/ 27 h 54"/>
                <a:gd name="T24" fmla="*/ 36 w 46"/>
                <a:gd name="T25" fmla="*/ 19 h 54"/>
                <a:gd name="T26" fmla="*/ 34 w 46"/>
                <a:gd name="T27" fmla="*/ 13 h 54"/>
                <a:gd name="T28" fmla="*/ 26 w 46"/>
                <a:gd name="T29" fmla="*/ 17 h 54"/>
                <a:gd name="T30" fmla="*/ 26 w 46"/>
                <a:gd name="T31" fmla="*/ 16 h 54"/>
                <a:gd name="T32" fmla="*/ 24 w 46"/>
                <a:gd name="T33" fmla="*/ 13 h 54"/>
                <a:gd name="T34" fmla="*/ 20 w 46"/>
                <a:gd name="T35" fmla="*/ 11 h 54"/>
                <a:gd name="T36" fmla="*/ 24 w 46"/>
                <a:gd name="T37" fmla="*/ 0 h 54"/>
                <a:gd name="T38" fmla="*/ 36 w 46"/>
                <a:gd name="T39" fmla="*/ 3 h 54"/>
                <a:gd name="T40" fmla="*/ 43 w 46"/>
                <a:gd name="T41" fmla="*/ 10 h 54"/>
                <a:gd name="T42" fmla="*/ 46 w 46"/>
                <a:gd name="T43" fmla="*/ 19 h 54"/>
                <a:gd name="T44" fmla="*/ 41 w 46"/>
                <a:gd name="T45" fmla="*/ 36 h 54"/>
                <a:gd name="T46" fmla="*/ 33 w 46"/>
                <a:gd name="T47" fmla="*/ 48 h 54"/>
                <a:gd name="T48" fmla="*/ 30 w 46"/>
                <a:gd name="T49" fmla="*/ 50 h 54"/>
                <a:gd name="T50" fmla="*/ 24 w 46"/>
                <a:gd name="T51" fmla="*/ 54 h 54"/>
                <a:gd name="T52" fmla="*/ 17 w 46"/>
                <a:gd name="T53" fmla="*/ 54 h 54"/>
                <a:gd name="T54" fmla="*/ 9 w 46"/>
                <a:gd name="T55" fmla="*/ 53 h 54"/>
                <a:gd name="T56" fmla="*/ 4 w 46"/>
                <a:gd name="T57" fmla="*/ 48 h 54"/>
                <a:gd name="T58" fmla="*/ 2 w 46"/>
                <a:gd name="T59" fmla="*/ 38 h 54"/>
                <a:gd name="T60" fmla="*/ 0 w 46"/>
                <a:gd name="T61" fmla="*/ 29 h 54"/>
                <a:gd name="T62" fmla="*/ 0 w 46"/>
                <a:gd name="T63" fmla="*/ 23 h 54"/>
                <a:gd name="T64" fmla="*/ 2 w 46"/>
                <a:gd name="T65" fmla="*/ 20 h 54"/>
                <a:gd name="T66" fmla="*/ 2 w 46"/>
                <a:gd name="T67" fmla="*/ 19 h 54"/>
                <a:gd name="T68" fmla="*/ 5 w 46"/>
                <a:gd name="T69" fmla="*/ 10 h 54"/>
                <a:gd name="T70" fmla="*/ 12 w 46"/>
                <a:gd name="T71" fmla="*/ 3 h 54"/>
                <a:gd name="T72" fmla="*/ 19 w 46"/>
                <a:gd name="T73" fmla="*/ 0 h 54"/>
                <a:gd name="T74" fmla="*/ 24 w 46"/>
                <a:gd name="T7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54">
                  <a:moveTo>
                    <a:pt x="19" y="11"/>
                  </a:moveTo>
                  <a:lnTo>
                    <a:pt x="17" y="11"/>
                  </a:lnTo>
                  <a:lnTo>
                    <a:pt x="17" y="11"/>
                  </a:lnTo>
                  <a:lnTo>
                    <a:pt x="16" y="12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29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12" y="41"/>
                  </a:lnTo>
                  <a:lnTo>
                    <a:pt x="13" y="42"/>
                  </a:lnTo>
                  <a:lnTo>
                    <a:pt x="15" y="44"/>
                  </a:lnTo>
                  <a:lnTo>
                    <a:pt x="17" y="45"/>
                  </a:lnTo>
                  <a:lnTo>
                    <a:pt x="20" y="45"/>
                  </a:lnTo>
                  <a:lnTo>
                    <a:pt x="21" y="44"/>
                  </a:lnTo>
                  <a:lnTo>
                    <a:pt x="25" y="42"/>
                  </a:lnTo>
                  <a:lnTo>
                    <a:pt x="26" y="41"/>
                  </a:lnTo>
                  <a:lnTo>
                    <a:pt x="28" y="38"/>
                  </a:lnTo>
                  <a:lnTo>
                    <a:pt x="30" y="34"/>
                  </a:lnTo>
                  <a:lnTo>
                    <a:pt x="32" y="30"/>
                  </a:lnTo>
                  <a:lnTo>
                    <a:pt x="34" y="27"/>
                  </a:lnTo>
                  <a:lnTo>
                    <a:pt x="36" y="21"/>
                  </a:lnTo>
                  <a:lnTo>
                    <a:pt x="36" y="19"/>
                  </a:lnTo>
                  <a:lnTo>
                    <a:pt x="36" y="15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6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1" y="12"/>
                  </a:lnTo>
                  <a:lnTo>
                    <a:pt x="20" y="11"/>
                  </a:lnTo>
                  <a:lnTo>
                    <a:pt x="19" y="11"/>
                  </a:lnTo>
                  <a:close/>
                  <a:moveTo>
                    <a:pt x="24" y="0"/>
                  </a:moveTo>
                  <a:lnTo>
                    <a:pt x="30" y="2"/>
                  </a:lnTo>
                  <a:lnTo>
                    <a:pt x="36" y="3"/>
                  </a:lnTo>
                  <a:lnTo>
                    <a:pt x="41" y="6"/>
                  </a:lnTo>
                  <a:lnTo>
                    <a:pt x="43" y="10"/>
                  </a:lnTo>
                  <a:lnTo>
                    <a:pt x="45" y="13"/>
                  </a:lnTo>
                  <a:lnTo>
                    <a:pt x="46" y="19"/>
                  </a:lnTo>
                  <a:lnTo>
                    <a:pt x="43" y="28"/>
                  </a:lnTo>
                  <a:lnTo>
                    <a:pt x="41" y="36"/>
                  </a:lnTo>
                  <a:lnTo>
                    <a:pt x="37" y="42"/>
                  </a:lnTo>
                  <a:lnTo>
                    <a:pt x="33" y="48"/>
                  </a:lnTo>
                  <a:lnTo>
                    <a:pt x="32" y="50"/>
                  </a:lnTo>
                  <a:lnTo>
                    <a:pt x="30" y="50"/>
                  </a:lnTo>
                  <a:lnTo>
                    <a:pt x="30" y="51"/>
                  </a:lnTo>
                  <a:lnTo>
                    <a:pt x="24" y="54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3" y="54"/>
                  </a:lnTo>
                  <a:lnTo>
                    <a:pt x="9" y="53"/>
                  </a:lnTo>
                  <a:lnTo>
                    <a:pt x="7" y="50"/>
                  </a:lnTo>
                  <a:lnTo>
                    <a:pt x="4" y="48"/>
                  </a:lnTo>
                  <a:lnTo>
                    <a:pt x="3" y="45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3" y="13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4"/>
            <p:cNvSpPr>
              <a:spLocks noEditPoints="1"/>
            </p:cNvSpPr>
            <p:nvPr/>
          </p:nvSpPr>
          <p:spPr bwMode="auto">
            <a:xfrm>
              <a:off x="7731125" y="2122488"/>
              <a:ext cx="619125" cy="517525"/>
            </a:xfrm>
            <a:custGeom>
              <a:avLst/>
              <a:gdLst>
                <a:gd name="T0" fmla="*/ 190 w 390"/>
                <a:gd name="T1" fmla="*/ 14 h 326"/>
                <a:gd name="T2" fmla="*/ 136 w 390"/>
                <a:gd name="T3" fmla="*/ 15 h 326"/>
                <a:gd name="T4" fmla="*/ 93 w 390"/>
                <a:gd name="T5" fmla="*/ 51 h 326"/>
                <a:gd name="T6" fmla="*/ 90 w 390"/>
                <a:gd name="T7" fmla="*/ 57 h 326"/>
                <a:gd name="T8" fmla="*/ 80 w 390"/>
                <a:gd name="T9" fmla="*/ 65 h 326"/>
                <a:gd name="T10" fmla="*/ 46 w 390"/>
                <a:gd name="T11" fmla="*/ 74 h 326"/>
                <a:gd name="T12" fmla="*/ 42 w 390"/>
                <a:gd name="T13" fmla="*/ 77 h 326"/>
                <a:gd name="T14" fmla="*/ 21 w 390"/>
                <a:gd name="T15" fmla="*/ 94 h 326"/>
                <a:gd name="T16" fmla="*/ 18 w 390"/>
                <a:gd name="T17" fmla="*/ 165 h 326"/>
                <a:gd name="T18" fmla="*/ 24 w 390"/>
                <a:gd name="T19" fmla="*/ 184 h 326"/>
                <a:gd name="T20" fmla="*/ 17 w 390"/>
                <a:gd name="T21" fmla="*/ 197 h 326"/>
                <a:gd name="T22" fmla="*/ 20 w 390"/>
                <a:gd name="T23" fmla="*/ 238 h 326"/>
                <a:gd name="T24" fmla="*/ 46 w 390"/>
                <a:gd name="T25" fmla="*/ 259 h 326"/>
                <a:gd name="T26" fmla="*/ 54 w 390"/>
                <a:gd name="T27" fmla="*/ 271 h 326"/>
                <a:gd name="T28" fmla="*/ 67 w 390"/>
                <a:gd name="T29" fmla="*/ 290 h 326"/>
                <a:gd name="T30" fmla="*/ 136 w 390"/>
                <a:gd name="T31" fmla="*/ 310 h 326"/>
                <a:gd name="T32" fmla="*/ 173 w 390"/>
                <a:gd name="T33" fmla="*/ 299 h 326"/>
                <a:gd name="T34" fmla="*/ 186 w 390"/>
                <a:gd name="T35" fmla="*/ 303 h 326"/>
                <a:gd name="T36" fmla="*/ 244 w 390"/>
                <a:gd name="T37" fmla="*/ 315 h 326"/>
                <a:gd name="T38" fmla="*/ 317 w 390"/>
                <a:gd name="T39" fmla="*/ 265 h 326"/>
                <a:gd name="T40" fmla="*/ 335 w 390"/>
                <a:gd name="T41" fmla="*/ 242 h 326"/>
                <a:gd name="T42" fmla="*/ 368 w 390"/>
                <a:gd name="T43" fmla="*/ 209 h 326"/>
                <a:gd name="T44" fmla="*/ 354 w 390"/>
                <a:gd name="T45" fmla="*/ 129 h 326"/>
                <a:gd name="T46" fmla="*/ 343 w 390"/>
                <a:gd name="T47" fmla="*/ 121 h 326"/>
                <a:gd name="T48" fmla="*/ 347 w 390"/>
                <a:gd name="T49" fmla="*/ 103 h 326"/>
                <a:gd name="T50" fmla="*/ 330 w 390"/>
                <a:gd name="T51" fmla="*/ 51 h 326"/>
                <a:gd name="T52" fmla="*/ 287 w 390"/>
                <a:gd name="T53" fmla="*/ 26 h 326"/>
                <a:gd name="T54" fmla="*/ 219 w 390"/>
                <a:gd name="T55" fmla="*/ 9 h 326"/>
                <a:gd name="T56" fmla="*/ 234 w 390"/>
                <a:gd name="T57" fmla="*/ 0 h 326"/>
                <a:gd name="T58" fmla="*/ 291 w 390"/>
                <a:gd name="T59" fmla="*/ 17 h 326"/>
                <a:gd name="T60" fmla="*/ 352 w 390"/>
                <a:gd name="T61" fmla="*/ 72 h 326"/>
                <a:gd name="T62" fmla="*/ 356 w 390"/>
                <a:gd name="T63" fmla="*/ 108 h 326"/>
                <a:gd name="T64" fmla="*/ 352 w 390"/>
                <a:gd name="T65" fmla="*/ 119 h 326"/>
                <a:gd name="T66" fmla="*/ 355 w 390"/>
                <a:gd name="T67" fmla="*/ 120 h 326"/>
                <a:gd name="T68" fmla="*/ 390 w 390"/>
                <a:gd name="T69" fmla="*/ 174 h 326"/>
                <a:gd name="T70" fmla="*/ 354 w 390"/>
                <a:gd name="T71" fmla="*/ 239 h 326"/>
                <a:gd name="T72" fmla="*/ 335 w 390"/>
                <a:gd name="T73" fmla="*/ 254 h 326"/>
                <a:gd name="T74" fmla="*/ 326 w 390"/>
                <a:gd name="T75" fmla="*/ 268 h 326"/>
                <a:gd name="T76" fmla="*/ 304 w 390"/>
                <a:gd name="T77" fmla="*/ 303 h 326"/>
                <a:gd name="T78" fmla="*/ 244 w 390"/>
                <a:gd name="T79" fmla="*/ 326 h 326"/>
                <a:gd name="T80" fmla="*/ 179 w 390"/>
                <a:gd name="T81" fmla="*/ 311 h 326"/>
                <a:gd name="T82" fmla="*/ 168 w 390"/>
                <a:gd name="T83" fmla="*/ 311 h 326"/>
                <a:gd name="T84" fmla="*/ 164 w 390"/>
                <a:gd name="T85" fmla="*/ 312 h 326"/>
                <a:gd name="T86" fmla="*/ 69 w 390"/>
                <a:gd name="T87" fmla="*/ 306 h 326"/>
                <a:gd name="T88" fmla="*/ 45 w 390"/>
                <a:gd name="T89" fmla="*/ 272 h 326"/>
                <a:gd name="T90" fmla="*/ 42 w 390"/>
                <a:gd name="T91" fmla="*/ 268 h 326"/>
                <a:gd name="T92" fmla="*/ 10 w 390"/>
                <a:gd name="T93" fmla="*/ 243 h 326"/>
                <a:gd name="T94" fmla="*/ 10 w 390"/>
                <a:gd name="T95" fmla="*/ 188 h 326"/>
                <a:gd name="T96" fmla="*/ 13 w 390"/>
                <a:gd name="T97" fmla="*/ 174 h 326"/>
                <a:gd name="T98" fmla="*/ 9 w 390"/>
                <a:gd name="T99" fmla="*/ 170 h 326"/>
                <a:gd name="T100" fmla="*/ 13 w 390"/>
                <a:gd name="T101" fmla="*/ 87 h 326"/>
                <a:gd name="T102" fmla="*/ 38 w 390"/>
                <a:gd name="T103" fmla="*/ 68 h 326"/>
                <a:gd name="T104" fmla="*/ 81 w 390"/>
                <a:gd name="T105" fmla="*/ 55 h 326"/>
                <a:gd name="T106" fmla="*/ 101 w 390"/>
                <a:gd name="T107" fmla="*/ 26 h 326"/>
                <a:gd name="T108" fmla="*/ 179 w 390"/>
                <a:gd name="T109" fmla="*/ 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0" h="326">
                  <a:moveTo>
                    <a:pt x="199" y="7"/>
                  </a:moveTo>
                  <a:lnTo>
                    <a:pt x="195" y="17"/>
                  </a:lnTo>
                  <a:lnTo>
                    <a:pt x="194" y="15"/>
                  </a:lnTo>
                  <a:lnTo>
                    <a:pt x="193" y="15"/>
                  </a:lnTo>
                  <a:lnTo>
                    <a:pt x="190" y="14"/>
                  </a:lnTo>
                  <a:lnTo>
                    <a:pt x="186" y="13"/>
                  </a:lnTo>
                  <a:lnTo>
                    <a:pt x="175" y="11"/>
                  </a:lnTo>
                  <a:lnTo>
                    <a:pt x="164" y="10"/>
                  </a:lnTo>
                  <a:lnTo>
                    <a:pt x="151" y="11"/>
                  </a:lnTo>
                  <a:lnTo>
                    <a:pt x="136" y="15"/>
                  </a:lnTo>
                  <a:lnTo>
                    <a:pt x="122" y="22"/>
                  </a:lnTo>
                  <a:lnTo>
                    <a:pt x="107" y="34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2" y="52"/>
                  </a:lnTo>
                  <a:lnTo>
                    <a:pt x="90" y="55"/>
                  </a:lnTo>
                  <a:lnTo>
                    <a:pt x="90" y="56"/>
                  </a:lnTo>
                  <a:lnTo>
                    <a:pt x="90" y="57"/>
                  </a:lnTo>
                  <a:lnTo>
                    <a:pt x="94" y="64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4" y="65"/>
                  </a:lnTo>
                  <a:lnTo>
                    <a:pt x="80" y="65"/>
                  </a:lnTo>
                  <a:lnTo>
                    <a:pt x="75" y="66"/>
                  </a:lnTo>
                  <a:lnTo>
                    <a:pt x="69" y="66"/>
                  </a:lnTo>
                  <a:lnTo>
                    <a:pt x="60" y="69"/>
                  </a:lnTo>
                  <a:lnTo>
                    <a:pt x="51" y="72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43" y="76"/>
                  </a:lnTo>
                  <a:lnTo>
                    <a:pt x="42" y="77"/>
                  </a:lnTo>
                  <a:lnTo>
                    <a:pt x="39" y="78"/>
                  </a:lnTo>
                  <a:lnTo>
                    <a:pt x="35" y="79"/>
                  </a:lnTo>
                  <a:lnTo>
                    <a:pt x="31" y="83"/>
                  </a:lnTo>
                  <a:lnTo>
                    <a:pt x="28" y="86"/>
                  </a:lnTo>
                  <a:lnTo>
                    <a:pt x="21" y="94"/>
                  </a:lnTo>
                  <a:lnTo>
                    <a:pt x="16" y="102"/>
                  </a:lnTo>
                  <a:lnTo>
                    <a:pt x="12" y="113"/>
                  </a:lnTo>
                  <a:lnTo>
                    <a:pt x="9" y="127"/>
                  </a:lnTo>
                  <a:lnTo>
                    <a:pt x="12" y="144"/>
                  </a:lnTo>
                  <a:lnTo>
                    <a:pt x="18" y="165"/>
                  </a:lnTo>
                  <a:lnTo>
                    <a:pt x="20" y="167"/>
                  </a:lnTo>
                  <a:lnTo>
                    <a:pt x="22" y="170"/>
                  </a:lnTo>
                  <a:lnTo>
                    <a:pt x="24" y="174"/>
                  </a:lnTo>
                  <a:lnTo>
                    <a:pt x="24" y="179"/>
                  </a:lnTo>
                  <a:lnTo>
                    <a:pt x="24" y="184"/>
                  </a:lnTo>
                  <a:lnTo>
                    <a:pt x="21" y="189"/>
                  </a:lnTo>
                  <a:lnTo>
                    <a:pt x="21" y="191"/>
                  </a:lnTo>
                  <a:lnTo>
                    <a:pt x="20" y="192"/>
                  </a:lnTo>
                  <a:lnTo>
                    <a:pt x="18" y="195"/>
                  </a:lnTo>
                  <a:lnTo>
                    <a:pt x="17" y="197"/>
                  </a:lnTo>
                  <a:lnTo>
                    <a:pt x="16" y="204"/>
                  </a:lnTo>
                  <a:lnTo>
                    <a:pt x="14" y="210"/>
                  </a:lnTo>
                  <a:lnTo>
                    <a:pt x="13" y="217"/>
                  </a:lnTo>
                  <a:lnTo>
                    <a:pt x="14" y="227"/>
                  </a:lnTo>
                  <a:lnTo>
                    <a:pt x="20" y="238"/>
                  </a:lnTo>
                  <a:lnTo>
                    <a:pt x="28" y="248"/>
                  </a:lnTo>
                  <a:lnTo>
                    <a:pt x="42" y="257"/>
                  </a:lnTo>
                  <a:lnTo>
                    <a:pt x="42" y="257"/>
                  </a:lnTo>
                  <a:lnTo>
                    <a:pt x="45" y="257"/>
                  </a:lnTo>
                  <a:lnTo>
                    <a:pt x="46" y="259"/>
                  </a:lnTo>
                  <a:lnTo>
                    <a:pt x="48" y="260"/>
                  </a:lnTo>
                  <a:lnTo>
                    <a:pt x="51" y="263"/>
                  </a:lnTo>
                  <a:lnTo>
                    <a:pt x="52" y="265"/>
                  </a:lnTo>
                  <a:lnTo>
                    <a:pt x="54" y="269"/>
                  </a:lnTo>
                  <a:lnTo>
                    <a:pt x="54" y="271"/>
                  </a:lnTo>
                  <a:lnTo>
                    <a:pt x="55" y="273"/>
                  </a:lnTo>
                  <a:lnTo>
                    <a:pt x="56" y="276"/>
                  </a:lnTo>
                  <a:lnTo>
                    <a:pt x="59" y="280"/>
                  </a:lnTo>
                  <a:lnTo>
                    <a:pt x="63" y="285"/>
                  </a:lnTo>
                  <a:lnTo>
                    <a:pt x="67" y="290"/>
                  </a:lnTo>
                  <a:lnTo>
                    <a:pt x="76" y="299"/>
                  </a:lnTo>
                  <a:lnTo>
                    <a:pt x="86" y="306"/>
                  </a:lnTo>
                  <a:lnTo>
                    <a:pt x="100" y="311"/>
                  </a:lnTo>
                  <a:lnTo>
                    <a:pt x="117" y="312"/>
                  </a:lnTo>
                  <a:lnTo>
                    <a:pt x="136" y="310"/>
                  </a:lnTo>
                  <a:lnTo>
                    <a:pt x="160" y="303"/>
                  </a:lnTo>
                  <a:lnTo>
                    <a:pt x="162" y="302"/>
                  </a:lnTo>
                  <a:lnTo>
                    <a:pt x="165" y="301"/>
                  </a:lnTo>
                  <a:lnTo>
                    <a:pt x="168" y="301"/>
                  </a:lnTo>
                  <a:lnTo>
                    <a:pt x="173" y="299"/>
                  </a:lnTo>
                  <a:lnTo>
                    <a:pt x="177" y="301"/>
                  </a:lnTo>
                  <a:lnTo>
                    <a:pt x="182" y="302"/>
                  </a:lnTo>
                  <a:lnTo>
                    <a:pt x="182" y="302"/>
                  </a:lnTo>
                  <a:lnTo>
                    <a:pt x="183" y="303"/>
                  </a:lnTo>
                  <a:lnTo>
                    <a:pt x="186" y="303"/>
                  </a:lnTo>
                  <a:lnTo>
                    <a:pt x="190" y="306"/>
                  </a:lnTo>
                  <a:lnTo>
                    <a:pt x="195" y="307"/>
                  </a:lnTo>
                  <a:lnTo>
                    <a:pt x="200" y="309"/>
                  </a:lnTo>
                  <a:lnTo>
                    <a:pt x="220" y="314"/>
                  </a:lnTo>
                  <a:lnTo>
                    <a:pt x="244" y="315"/>
                  </a:lnTo>
                  <a:lnTo>
                    <a:pt x="261" y="314"/>
                  </a:lnTo>
                  <a:lnTo>
                    <a:pt x="276" y="310"/>
                  </a:lnTo>
                  <a:lnTo>
                    <a:pt x="292" y="301"/>
                  </a:lnTo>
                  <a:lnTo>
                    <a:pt x="305" y="286"/>
                  </a:lnTo>
                  <a:lnTo>
                    <a:pt x="317" y="265"/>
                  </a:lnTo>
                  <a:lnTo>
                    <a:pt x="318" y="260"/>
                  </a:lnTo>
                  <a:lnTo>
                    <a:pt x="323" y="252"/>
                  </a:lnTo>
                  <a:lnTo>
                    <a:pt x="331" y="244"/>
                  </a:lnTo>
                  <a:lnTo>
                    <a:pt x="333" y="243"/>
                  </a:lnTo>
                  <a:lnTo>
                    <a:pt x="335" y="242"/>
                  </a:lnTo>
                  <a:lnTo>
                    <a:pt x="339" y="239"/>
                  </a:lnTo>
                  <a:lnTo>
                    <a:pt x="344" y="234"/>
                  </a:lnTo>
                  <a:lnTo>
                    <a:pt x="350" y="229"/>
                  </a:lnTo>
                  <a:lnTo>
                    <a:pt x="356" y="223"/>
                  </a:lnTo>
                  <a:lnTo>
                    <a:pt x="368" y="209"/>
                  </a:lnTo>
                  <a:lnTo>
                    <a:pt x="377" y="192"/>
                  </a:lnTo>
                  <a:lnTo>
                    <a:pt x="380" y="174"/>
                  </a:lnTo>
                  <a:lnTo>
                    <a:pt x="378" y="159"/>
                  </a:lnTo>
                  <a:lnTo>
                    <a:pt x="369" y="145"/>
                  </a:lnTo>
                  <a:lnTo>
                    <a:pt x="354" y="129"/>
                  </a:lnTo>
                  <a:lnTo>
                    <a:pt x="351" y="129"/>
                  </a:lnTo>
                  <a:lnTo>
                    <a:pt x="348" y="128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3" y="121"/>
                  </a:lnTo>
                  <a:lnTo>
                    <a:pt x="342" y="119"/>
                  </a:lnTo>
                  <a:lnTo>
                    <a:pt x="343" y="115"/>
                  </a:lnTo>
                  <a:lnTo>
                    <a:pt x="344" y="111"/>
                  </a:lnTo>
                  <a:lnTo>
                    <a:pt x="346" y="106"/>
                  </a:lnTo>
                  <a:lnTo>
                    <a:pt x="347" y="103"/>
                  </a:lnTo>
                  <a:lnTo>
                    <a:pt x="347" y="99"/>
                  </a:lnTo>
                  <a:lnTo>
                    <a:pt x="346" y="89"/>
                  </a:lnTo>
                  <a:lnTo>
                    <a:pt x="343" y="76"/>
                  </a:lnTo>
                  <a:lnTo>
                    <a:pt x="337" y="61"/>
                  </a:lnTo>
                  <a:lnTo>
                    <a:pt x="330" y="51"/>
                  </a:lnTo>
                  <a:lnTo>
                    <a:pt x="320" y="40"/>
                  </a:lnTo>
                  <a:lnTo>
                    <a:pt x="305" y="32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4" y="24"/>
                  </a:lnTo>
                  <a:lnTo>
                    <a:pt x="276" y="21"/>
                  </a:lnTo>
                  <a:lnTo>
                    <a:pt x="265" y="17"/>
                  </a:lnTo>
                  <a:lnTo>
                    <a:pt x="242" y="11"/>
                  </a:lnTo>
                  <a:lnTo>
                    <a:pt x="219" y="9"/>
                  </a:lnTo>
                  <a:lnTo>
                    <a:pt x="208" y="10"/>
                  </a:lnTo>
                  <a:lnTo>
                    <a:pt x="199" y="11"/>
                  </a:lnTo>
                  <a:lnTo>
                    <a:pt x="199" y="7"/>
                  </a:lnTo>
                  <a:close/>
                  <a:moveTo>
                    <a:pt x="219" y="0"/>
                  </a:moveTo>
                  <a:lnTo>
                    <a:pt x="234" y="0"/>
                  </a:lnTo>
                  <a:lnTo>
                    <a:pt x="250" y="4"/>
                  </a:lnTo>
                  <a:lnTo>
                    <a:pt x="265" y="7"/>
                  </a:lnTo>
                  <a:lnTo>
                    <a:pt x="276" y="11"/>
                  </a:lnTo>
                  <a:lnTo>
                    <a:pt x="286" y="14"/>
                  </a:lnTo>
                  <a:lnTo>
                    <a:pt x="291" y="17"/>
                  </a:lnTo>
                  <a:lnTo>
                    <a:pt x="310" y="23"/>
                  </a:lnTo>
                  <a:lnTo>
                    <a:pt x="326" y="32"/>
                  </a:lnTo>
                  <a:lnTo>
                    <a:pt x="338" y="44"/>
                  </a:lnTo>
                  <a:lnTo>
                    <a:pt x="346" y="56"/>
                  </a:lnTo>
                  <a:lnTo>
                    <a:pt x="352" y="72"/>
                  </a:lnTo>
                  <a:lnTo>
                    <a:pt x="356" y="87"/>
                  </a:lnTo>
                  <a:lnTo>
                    <a:pt x="356" y="99"/>
                  </a:lnTo>
                  <a:lnTo>
                    <a:pt x="356" y="104"/>
                  </a:lnTo>
                  <a:lnTo>
                    <a:pt x="356" y="107"/>
                  </a:lnTo>
                  <a:lnTo>
                    <a:pt x="356" y="108"/>
                  </a:lnTo>
                  <a:lnTo>
                    <a:pt x="356" y="110"/>
                  </a:lnTo>
                  <a:lnTo>
                    <a:pt x="355" y="110"/>
                  </a:lnTo>
                  <a:lnTo>
                    <a:pt x="354" y="113"/>
                  </a:lnTo>
                  <a:lnTo>
                    <a:pt x="352" y="116"/>
                  </a:lnTo>
                  <a:lnTo>
                    <a:pt x="352" y="119"/>
                  </a:lnTo>
                  <a:lnTo>
                    <a:pt x="352" y="119"/>
                  </a:lnTo>
                  <a:lnTo>
                    <a:pt x="352" y="119"/>
                  </a:lnTo>
                  <a:lnTo>
                    <a:pt x="352" y="120"/>
                  </a:lnTo>
                  <a:lnTo>
                    <a:pt x="354" y="120"/>
                  </a:lnTo>
                  <a:lnTo>
                    <a:pt x="355" y="120"/>
                  </a:lnTo>
                  <a:lnTo>
                    <a:pt x="358" y="120"/>
                  </a:lnTo>
                  <a:lnTo>
                    <a:pt x="359" y="121"/>
                  </a:lnTo>
                  <a:lnTo>
                    <a:pt x="377" y="138"/>
                  </a:lnTo>
                  <a:lnTo>
                    <a:pt x="388" y="155"/>
                  </a:lnTo>
                  <a:lnTo>
                    <a:pt x="390" y="174"/>
                  </a:lnTo>
                  <a:lnTo>
                    <a:pt x="388" y="191"/>
                  </a:lnTo>
                  <a:lnTo>
                    <a:pt x="381" y="205"/>
                  </a:lnTo>
                  <a:lnTo>
                    <a:pt x="373" y="218"/>
                  </a:lnTo>
                  <a:lnTo>
                    <a:pt x="363" y="230"/>
                  </a:lnTo>
                  <a:lnTo>
                    <a:pt x="354" y="239"/>
                  </a:lnTo>
                  <a:lnTo>
                    <a:pt x="344" y="247"/>
                  </a:lnTo>
                  <a:lnTo>
                    <a:pt x="339" y="251"/>
                  </a:lnTo>
                  <a:lnTo>
                    <a:pt x="337" y="252"/>
                  </a:lnTo>
                  <a:lnTo>
                    <a:pt x="337" y="254"/>
                  </a:lnTo>
                  <a:lnTo>
                    <a:pt x="335" y="254"/>
                  </a:lnTo>
                  <a:lnTo>
                    <a:pt x="333" y="255"/>
                  </a:lnTo>
                  <a:lnTo>
                    <a:pt x="330" y="259"/>
                  </a:lnTo>
                  <a:lnTo>
                    <a:pt x="327" y="263"/>
                  </a:lnTo>
                  <a:lnTo>
                    <a:pt x="326" y="267"/>
                  </a:lnTo>
                  <a:lnTo>
                    <a:pt x="326" y="268"/>
                  </a:lnTo>
                  <a:lnTo>
                    <a:pt x="326" y="268"/>
                  </a:lnTo>
                  <a:lnTo>
                    <a:pt x="326" y="269"/>
                  </a:lnTo>
                  <a:lnTo>
                    <a:pt x="326" y="269"/>
                  </a:lnTo>
                  <a:lnTo>
                    <a:pt x="316" y="289"/>
                  </a:lnTo>
                  <a:lnTo>
                    <a:pt x="304" y="303"/>
                  </a:lnTo>
                  <a:lnTo>
                    <a:pt x="289" y="314"/>
                  </a:lnTo>
                  <a:lnTo>
                    <a:pt x="275" y="320"/>
                  </a:lnTo>
                  <a:lnTo>
                    <a:pt x="259" y="324"/>
                  </a:lnTo>
                  <a:lnTo>
                    <a:pt x="244" y="326"/>
                  </a:lnTo>
                  <a:lnTo>
                    <a:pt x="244" y="326"/>
                  </a:lnTo>
                  <a:lnTo>
                    <a:pt x="227" y="324"/>
                  </a:lnTo>
                  <a:lnTo>
                    <a:pt x="211" y="322"/>
                  </a:lnTo>
                  <a:lnTo>
                    <a:pt x="198" y="318"/>
                  </a:lnTo>
                  <a:lnTo>
                    <a:pt x="187" y="315"/>
                  </a:lnTo>
                  <a:lnTo>
                    <a:pt x="179" y="311"/>
                  </a:lnTo>
                  <a:lnTo>
                    <a:pt x="177" y="311"/>
                  </a:lnTo>
                  <a:lnTo>
                    <a:pt x="175" y="310"/>
                  </a:lnTo>
                  <a:lnTo>
                    <a:pt x="173" y="310"/>
                  </a:lnTo>
                  <a:lnTo>
                    <a:pt x="169" y="310"/>
                  </a:lnTo>
                  <a:lnTo>
                    <a:pt x="168" y="311"/>
                  </a:lnTo>
                  <a:lnTo>
                    <a:pt x="165" y="311"/>
                  </a:lnTo>
                  <a:lnTo>
                    <a:pt x="165" y="311"/>
                  </a:lnTo>
                  <a:lnTo>
                    <a:pt x="165" y="311"/>
                  </a:lnTo>
                  <a:lnTo>
                    <a:pt x="165" y="312"/>
                  </a:lnTo>
                  <a:lnTo>
                    <a:pt x="164" y="312"/>
                  </a:lnTo>
                  <a:lnTo>
                    <a:pt x="139" y="320"/>
                  </a:lnTo>
                  <a:lnTo>
                    <a:pt x="117" y="323"/>
                  </a:lnTo>
                  <a:lnTo>
                    <a:pt x="98" y="320"/>
                  </a:lnTo>
                  <a:lnTo>
                    <a:pt x="83" y="315"/>
                  </a:lnTo>
                  <a:lnTo>
                    <a:pt x="69" y="306"/>
                  </a:lnTo>
                  <a:lnTo>
                    <a:pt x="60" y="297"/>
                  </a:lnTo>
                  <a:lnTo>
                    <a:pt x="52" y="288"/>
                  </a:lnTo>
                  <a:lnTo>
                    <a:pt x="48" y="280"/>
                  </a:lnTo>
                  <a:lnTo>
                    <a:pt x="45" y="274"/>
                  </a:lnTo>
                  <a:lnTo>
                    <a:pt x="45" y="272"/>
                  </a:lnTo>
                  <a:lnTo>
                    <a:pt x="45" y="272"/>
                  </a:lnTo>
                  <a:lnTo>
                    <a:pt x="45" y="272"/>
                  </a:lnTo>
                  <a:lnTo>
                    <a:pt x="43" y="269"/>
                  </a:lnTo>
                  <a:lnTo>
                    <a:pt x="43" y="268"/>
                  </a:lnTo>
                  <a:lnTo>
                    <a:pt x="42" y="268"/>
                  </a:lnTo>
                  <a:lnTo>
                    <a:pt x="42" y="268"/>
                  </a:lnTo>
                  <a:lnTo>
                    <a:pt x="41" y="268"/>
                  </a:lnTo>
                  <a:lnTo>
                    <a:pt x="38" y="268"/>
                  </a:lnTo>
                  <a:lnTo>
                    <a:pt x="22" y="256"/>
                  </a:lnTo>
                  <a:lnTo>
                    <a:pt x="10" y="243"/>
                  </a:lnTo>
                  <a:lnTo>
                    <a:pt x="5" y="230"/>
                  </a:lnTo>
                  <a:lnTo>
                    <a:pt x="4" y="217"/>
                  </a:lnTo>
                  <a:lnTo>
                    <a:pt x="5" y="205"/>
                  </a:lnTo>
                  <a:lnTo>
                    <a:pt x="8" y="195"/>
                  </a:lnTo>
                  <a:lnTo>
                    <a:pt x="10" y="188"/>
                  </a:lnTo>
                  <a:lnTo>
                    <a:pt x="13" y="184"/>
                  </a:lnTo>
                  <a:lnTo>
                    <a:pt x="14" y="182"/>
                  </a:lnTo>
                  <a:lnTo>
                    <a:pt x="14" y="179"/>
                  </a:lnTo>
                  <a:lnTo>
                    <a:pt x="13" y="176"/>
                  </a:lnTo>
                  <a:lnTo>
                    <a:pt x="13" y="174"/>
                  </a:lnTo>
                  <a:lnTo>
                    <a:pt x="12" y="171"/>
                  </a:lnTo>
                  <a:lnTo>
                    <a:pt x="10" y="171"/>
                  </a:lnTo>
                  <a:lnTo>
                    <a:pt x="10" y="171"/>
                  </a:lnTo>
                  <a:lnTo>
                    <a:pt x="10" y="170"/>
                  </a:lnTo>
                  <a:lnTo>
                    <a:pt x="9" y="170"/>
                  </a:lnTo>
                  <a:lnTo>
                    <a:pt x="3" y="146"/>
                  </a:lnTo>
                  <a:lnTo>
                    <a:pt x="0" y="127"/>
                  </a:lnTo>
                  <a:lnTo>
                    <a:pt x="1" y="111"/>
                  </a:lnTo>
                  <a:lnTo>
                    <a:pt x="7" y="98"/>
                  </a:lnTo>
                  <a:lnTo>
                    <a:pt x="13" y="87"/>
                  </a:lnTo>
                  <a:lnTo>
                    <a:pt x="21" y="79"/>
                  </a:lnTo>
                  <a:lnTo>
                    <a:pt x="26" y="76"/>
                  </a:lnTo>
                  <a:lnTo>
                    <a:pt x="30" y="72"/>
                  </a:lnTo>
                  <a:lnTo>
                    <a:pt x="34" y="69"/>
                  </a:lnTo>
                  <a:lnTo>
                    <a:pt x="38" y="68"/>
                  </a:lnTo>
                  <a:lnTo>
                    <a:pt x="41" y="66"/>
                  </a:lnTo>
                  <a:lnTo>
                    <a:pt x="52" y="61"/>
                  </a:lnTo>
                  <a:lnTo>
                    <a:pt x="68" y="57"/>
                  </a:lnTo>
                  <a:lnTo>
                    <a:pt x="75" y="56"/>
                  </a:lnTo>
                  <a:lnTo>
                    <a:pt x="81" y="55"/>
                  </a:lnTo>
                  <a:lnTo>
                    <a:pt x="81" y="51"/>
                  </a:lnTo>
                  <a:lnTo>
                    <a:pt x="83" y="48"/>
                  </a:lnTo>
                  <a:lnTo>
                    <a:pt x="84" y="45"/>
                  </a:lnTo>
                  <a:lnTo>
                    <a:pt x="85" y="44"/>
                  </a:lnTo>
                  <a:lnTo>
                    <a:pt x="101" y="26"/>
                  </a:lnTo>
                  <a:lnTo>
                    <a:pt x="117" y="14"/>
                  </a:lnTo>
                  <a:lnTo>
                    <a:pt x="132" y="5"/>
                  </a:lnTo>
                  <a:lnTo>
                    <a:pt x="148" y="1"/>
                  </a:lnTo>
                  <a:lnTo>
                    <a:pt x="164" y="0"/>
                  </a:lnTo>
                  <a:lnTo>
                    <a:pt x="179" y="1"/>
                  </a:lnTo>
                  <a:lnTo>
                    <a:pt x="191" y="5"/>
                  </a:lnTo>
                  <a:lnTo>
                    <a:pt x="198" y="6"/>
                  </a:lnTo>
                  <a:lnTo>
                    <a:pt x="196" y="2"/>
                  </a:lnTo>
                  <a:lnTo>
                    <a:pt x="2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2564474" y="1121204"/>
            <a:ext cx="603370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600" dirty="0">
                <a:solidFill>
                  <a:schemeClr val="accent2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04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27" name="文本框 25"/>
          <p:cNvSpPr txBox="1"/>
          <p:nvPr/>
        </p:nvSpPr>
        <p:spPr>
          <a:xfrm>
            <a:off x="3959932" y="2858688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</p:txBody>
      </p:sp>
      <p:sp>
        <p:nvSpPr>
          <p:cNvPr id="28" name="文本框 25"/>
          <p:cNvSpPr txBox="1"/>
          <p:nvPr/>
        </p:nvSpPr>
        <p:spPr>
          <a:xfrm>
            <a:off x="3915504" y="2390636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推荐做题</a:t>
            </a:r>
          </a:p>
        </p:txBody>
      </p:sp>
      <p:sp>
        <p:nvSpPr>
          <p:cNvPr id="29" name="矩形 28"/>
          <p:cNvSpPr/>
          <p:nvPr/>
        </p:nvSpPr>
        <p:spPr>
          <a:xfrm>
            <a:off x="3959932" y="1924472"/>
            <a:ext cx="14761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Four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2075"/>
            <p:cNvSpPr/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77"/>
            <p:cNvSpPr/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79"/>
            <p:cNvSpPr/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81"/>
            <p:cNvSpPr/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083"/>
            <p:cNvSpPr/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085"/>
            <p:cNvSpPr/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89"/>
            <p:cNvSpPr/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93"/>
            <p:cNvSpPr/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095"/>
            <p:cNvSpPr/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97"/>
            <p:cNvSpPr/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99"/>
            <p:cNvSpPr/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01"/>
            <p:cNvSpPr/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103"/>
            <p:cNvSpPr/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105"/>
            <p:cNvSpPr/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107"/>
            <p:cNvSpPr/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109"/>
            <p:cNvSpPr/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61" y="614228"/>
            <a:ext cx="1135698" cy="1870191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-1" fmla="*/ 3882319 w 3882319"/>
                <a:gd name="connsiteY0-2" fmla="*/ 2726966 h 2726966"/>
                <a:gd name="connsiteX1-3" fmla="*/ 124809 w 3882319"/>
                <a:gd name="connsiteY1-4" fmla="*/ 2438400 h 2726966"/>
                <a:gd name="connsiteX2-5" fmla="*/ 872954 w 3882319"/>
                <a:gd name="connsiteY2-6" fmla="*/ 1034473 h 2726966"/>
                <a:gd name="connsiteX3-7" fmla="*/ 623572 w 3882319"/>
                <a:gd name="connsiteY3-8" fmla="*/ 0 h 2726966"/>
                <a:gd name="connsiteX0-9" fmla="*/ 3258746 w 3258746"/>
                <a:gd name="connsiteY0-10" fmla="*/ 2726966 h 2726966"/>
                <a:gd name="connsiteX1-11" fmla="*/ 1010158 w 3258746"/>
                <a:gd name="connsiteY1-12" fmla="*/ 2260541 h 2726966"/>
                <a:gd name="connsiteX2-13" fmla="*/ 249381 w 3258746"/>
                <a:gd name="connsiteY2-14" fmla="*/ 1034473 h 2726966"/>
                <a:gd name="connsiteX3-15" fmla="*/ -1 w 3258746"/>
                <a:gd name="connsiteY3-16" fmla="*/ 0 h 2726966"/>
                <a:gd name="connsiteX0-17" fmla="*/ 2844533 w 2844533"/>
                <a:gd name="connsiteY0-18" fmla="*/ 2823980 h 2823980"/>
                <a:gd name="connsiteX1-19" fmla="*/ 1010158 w 2844533"/>
                <a:gd name="connsiteY1-20" fmla="*/ 2260541 h 2823980"/>
                <a:gd name="connsiteX2-21" fmla="*/ 249381 w 2844533"/>
                <a:gd name="connsiteY2-22" fmla="*/ 1034473 h 2823980"/>
                <a:gd name="connsiteX3-23" fmla="*/ -1 w 2844533"/>
                <a:gd name="connsiteY3-24" fmla="*/ 0 h 2823980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0" dirty="0">
                  <a:latin typeface="微软雅黑" pitchFamily="34" charset="-122"/>
                  <a:ea typeface="微软雅黑" pitchFamily="34" charset="-122"/>
                </a:rPr>
                <a:t>目</a:t>
              </a: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-1" fmla="*/ 3882319 w 3882319"/>
                <a:gd name="connsiteY0-2" fmla="*/ 2726966 h 2726966"/>
                <a:gd name="connsiteX1-3" fmla="*/ 124809 w 3882319"/>
                <a:gd name="connsiteY1-4" fmla="*/ 2438400 h 2726966"/>
                <a:gd name="connsiteX2-5" fmla="*/ 872954 w 3882319"/>
                <a:gd name="connsiteY2-6" fmla="*/ 1034473 h 2726966"/>
                <a:gd name="connsiteX3-7" fmla="*/ 623572 w 3882319"/>
                <a:gd name="connsiteY3-8" fmla="*/ 0 h 2726966"/>
                <a:gd name="connsiteX0-9" fmla="*/ 3258746 w 3258746"/>
                <a:gd name="connsiteY0-10" fmla="*/ 2726966 h 2726966"/>
                <a:gd name="connsiteX1-11" fmla="*/ 1010158 w 3258746"/>
                <a:gd name="connsiteY1-12" fmla="*/ 2260541 h 2726966"/>
                <a:gd name="connsiteX2-13" fmla="*/ 249381 w 3258746"/>
                <a:gd name="connsiteY2-14" fmla="*/ 1034473 h 2726966"/>
                <a:gd name="connsiteX3-15" fmla="*/ -1 w 3258746"/>
                <a:gd name="connsiteY3-16" fmla="*/ 0 h 2726966"/>
                <a:gd name="connsiteX0-17" fmla="*/ 2844533 w 2844533"/>
                <a:gd name="connsiteY0-18" fmla="*/ 2823980 h 2823980"/>
                <a:gd name="connsiteX1-19" fmla="*/ 1010158 w 2844533"/>
                <a:gd name="connsiteY1-20" fmla="*/ 2260541 h 2823980"/>
                <a:gd name="connsiteX2-21" fmla="*/ 249381 w 2844533"/>
                <a:gd name="connsiteY2-22" fmla="*/ 1034473 h 2823980"/>
                <a:gd name="connsiteX3-23" fmla="*/ -1 w 2844533"/>
                <a:gd name="connsiteY3-24" fmla="*/ 0 h 2823980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0" dirty="0">
                  <a:latin typeface="微软雅黑" pitchFamily="34" charset="-122"/>
                  <a:ea typeface="微软雅黑" pitchFamily="34" charset="-122"/>
                </a:rPr>
                <a:t>录</a:t>
              </a: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463988" y="1816460"/>
            <a:ext cx="198022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分治的概念</a:t>
            </a:r>
          </a:p>
        </p:txBody>
      </p:sp>
      <p:sp>
        <p:nvSpPr>
          <p:cNvPr id="58" name="文本框 81"/>
          <p:cNvSpPr txBox="1"/>
          <p:nvPr/>
        </p:nvSpPr>
        <p:spPr>
          <a:xfrm>
            <a:off x="4473359" y="2474041"/>
            <a:ext cx="198596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方正静蕾简体" panose="02000000000000000000" pitchFamily="2" charset="-122"/>
              </a:rPr>
              <a:t>分治的应用</a:t>
            </a:r>
          </a:p>
        </p:txBody>
      </p:sp>
      <p:sp>
        <p:nvSpPr>
          <p:cNvPr id="59" name="文本框 82"/>
          <p:cNvSpPr txBox="1"/>
          <p:nvPr/>
        </p:nvSpPr>
        <p:spPr>
          <a:xfrm>
            <a:off x="4438928" y="3191625"/>
            <a:ext cx="1980220" cy="3556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例题讲解</a:t>
            </a:r>
          </a:p>
        </p:txBody>
      </p:sp>
      <p:sp>
        <p:nvSpPr>
          <p:cNvPr id="60" name="文本框 83"/>
          <p:cNvSpPr txBox="1"/>
          <p:nvPr/>
        </p:nvSpPr>
        <p:spPr>
          <a:xfrm>
            <a:off x="4464004" y="3868619"/>
            <a:ext cx="1985966" cy="3556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题目推荐</a:t>
            </a:r>
          </a:p>
        </p:txBody>
      </p:sp>
      <p:sp>
        <p:nvSpPr>
          <p:cNvPr id="61" name="Freeform 5"/>
          <p:cNvSpPr/>
          <p:nvPr/>
        </p:nvSpPr>
        <p:spPr bwMode="auto">
          <a:xfrm>
            <a:off x="4102799" y="2188736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2" name="Freeform 5"/>
          <p:cNvSpPr/>
          <p:nvPr/>
        </p:nvSpPr>
        <p:spPr bwMode="auto">
          <a:xfrm>
            <a:off x="4088042" y="2899835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3" name="Freeform 5"/>
          <p:cNvSpPr/>
          <p:nvPr/>
        </p:nvSpPr>
        <p:spPr bwMode="auto">
          <a:xfrm>
            <a:off x="4088042" y="3606944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4" name="Freeform 5"/>
          <p:cNvSpPr/>
          <p:nvPr/>
        </p:nvSpPr>
        <p:spPr bwMode="auto">
          <a:xfrm>
            <a:off x="4062982" y="428139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733013" y="1773922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5"/>
          <p:cNvSpPr txBox="1"/>
          <p:nvPr/>
        </p:nvSpPr>
        <p:spPr>
          <a:xfrm>
            <a:off x="3733013" y="245799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06"/>
          <p:cNvSpPr txBox="1"/>
          <p:nvPr/>
        </p:nvSpPr>
        <p:spPr>
          <a:xfrm>
            <a:off x="3733013" y="3191400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107"/>
          <p:cNvSpPr txBox="1"/>
          <p:nvPr/>
        </p:nvSpPr>
        <p:spPr>
          <a:xfrm>
            <a:off x="3733013" y="386868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287191" y="1508836"/>
            <a:ext cx="1202959" cy="2655675"/>
            <a:chOff x="3398" y="1402"/>
            <a:chExt cx="807" cy="1781"/>
          </a:xfrm>
          <a:solidFill>
            <a:schemeClr val="accent4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3" name="Freeform 21"/>
          <p:cNvSpPr/>
          <p:nvPr/>
        </p:nvSpPr>
        <p:spPr bwMode="auto">
          <a:xfrm>
            <a:off x="3657600" y="2399480"/>
            <a:ext cx="3962400" cy="170284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chemeClr val="accent4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80" name="Freeform 21"/>
          <p:cNvSpPr/>
          <p:nvPr/>
        </p:nvSpPr>
        <p:spPr bwMode="auto">
          <a:xfrm>
            <a:off x="3657600" y="3196920"/>
            <a:ext cx="3962400" cy="160756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chemeClr val="accent4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81" name="Freeform 21"/>
          <p:cNvSpPr/>
          <p:nvPr/>
        </p:nvSpPr>
        <p:spPr bwMode="auto">
          <a:xfrm>
            <a:off x="3657600" y="4041033"/>
            <a:ext cx="3962400" cy="17891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chemeClr val="accent4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  <p:bldP spid="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491865" y="1816100"/>
            <a:ext cx="3541395" cy="982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x-none" altLang="en-US" sz="6000" dirty="0">
                <a:ln>
                  <a:solidFill>
                    <a:srgbClr val="4A67AA"/>
                  </a:solidFill>
                </a:ln>
                <a:blipFill>
                  <a:blip r:embed="rId2"/>
                  <a:stretch>
                    <a:fillRect/>
                  </a:stretch>
                </a:blipFill>
                <a:latin typeface="Impact" pitchFamily="34" charset="0"/>
              </a:rPr>
              <a:t>江南大学</a:t>
            </a:r>
          </a:p>
        </p:txBody>
      </p:sp>
      <p:sp>
        <p:nvSpPr>
          <p:cNvPr id="17" name="Freeform 21"/>
          <p:cNvSpPr/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599892" y="520316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2841658" y="3400489"/>
            <a:ext cx="442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演讲完毕   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887924" y="289469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</p:txBody>
      </p:sp>
      <p:sp>
        <p:nvSpPr>
          <p:cNvPr id="29" name="文本框 25"/>
          <p:cNvSpPr txBox="1"/>
          <p:nvPr/>
        </p:nvSpPr>
        <p:spPr>
          <a:xfrm>
            <a:off x="3843496" y="2426640"/>
            <a:ext cx="184462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分治的概念</a:t>
            </a:r>
          </a:p>
        </p:txBody>
      </p:sp>
      <p:sp>
        <p:nvSpPr>
          <p:cNvPr id="30" name="矩形 29"/>
          <p:cNvSpPr/>
          <p:nvPr/>
        </p:nvSpPr>
        <p:spPr>
          <a:xfrm>
            <a:off x="3887924" y="2030596"/>
            <a:ext cx="136815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15716" y="127640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/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"/>
            <p:cNvSpPr/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5"/>
            <p:cNvSpPr/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6"/>
            <p:cNvSpPr/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Freeform 21"/>
          <p:cNvSpPr/>
          <p:nvPr/>
        </p:nvSpPr>
        <p:spPr bwMode="auto">
          <a:xfrm>
            <a:off x="2051720" y="34006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48A2FDF-C9DF-475C-8DCA-6BAF86E65F51}"/>
              </a:ext>
            </a:extLst>
          </p:cNvPr>
          <p:cNvSpPr txBox="1"/>
          <p:nvPr/>
        </p:nvSpPr>
        <p:spPr>
          <a:xfrm>
            <a:off x="1547664" y="1537139"/>
            <a:ext cx="5868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将一个难以直接解决的大问题，分割成一些规模较小的相同问题，以便各个击破，分而治之。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4F6C83-F673-4573-AEA4-6DF3E3C1F256}"/>
              </a:ext>
            </a:extLst>
          </p:cNvPr>
          <p:cNvSpPr txBox="1"/>
          <p:nvPr/>
        </p:nvSpPr>
        <p:spPr>
          <a:xfrm>
            <a:off x="3167844" y="95236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分治的思想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452328-7267-4D8E-825A-AC1B6483EA8F}"/>
              </a:ext>
            </a:extLst>
          </p:cNvPr>
          <p:cNvSpPr txBox="1"/>
          <p:nvPr/>
        </p:nvSpPr>
        <p:spPr>
          <a:xfrm>
            <a:off x="3959932" y="3830073"/>
            <a:ext cx="3114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</a:rPr>
              <a:t>凡治众如治寡，分数是也</a:t>
            </a:r>
          </a:p>
          <a:p>
            <a:pPr algn="r"/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</a:rPr>
              <a:t>——《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</a:rPr>
              <a:t>孙子兵法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</a:rPr>
              <a:t>》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D0034F-FAD5-4BA6-85B9-7930D459D59E}"/>
              </a:ext>
            </a:extLst>
          </p:cNvPr>
          <p:cNvSpPr txBox="1"/>
          <p:nvPr/>
        </p:nvSpPr>
        <p:spPr>
          <a:xfrm>
            <a:off x="2699792" y="802303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分治模式每层递归时的步骤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9E4BB9-B919-4DAD-A619-9270EC068119}"/>
              </a:ext>
            </a:extLst>
          </p:cNvPr>
          <p:cNvSpPr txBox="1"/>
          <p:nvPr/>
        </p:nvSpPr>
        <p:spPr>
          <a:xfrm>
            <a:off x="507999" y="1451193"/>
            <a:ext cx="7213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原问题为若干子问题，这些子问题是原问题的规模较小的实例。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DCB7E6-BCA2-428D-8FC9-456CFDCDCA8D}"/>
              </a:ext>
            </a:extLst>
          </p:cNvPr>
          <p:cNvSpPr txBox="1"/>
          <p:nvPr/>
        </p:nvSpPr>
        <p:spPr>
          <a:xfrm>
            <a:off x="515307" y="1888468"/>
            <a:ext cx="861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这些子问题，递归地求解这些子问题。若子问题的规模足够小，则直接求解。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3708F8-A0AB-4030-8D9E-8D98CDE9A67C}"/>
              </a:ext>
            </a:extLst>
          </p:cNvPr>
          <p:cNvSpPr txBox="1"/>
          <p:nvPr/>
        </p:nvSpPr>
        <p:spPr>
          <a:xfrm>
            <a:off x="515307" y="2330487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这些子问题的解成原问题的解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BF9471-5412-41EC-B9E0-74B8665ABF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2860576"/>
            <a:ext cx="5353711" cy="19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5428"/>
      </p:ext>
    </p:extLst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分治的应用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C859A9-2C16-4428-8D9B-2C041FB5F011}"/>
              </a:ext>
            </a:extLst>
          </p:cNvPr>
          <p:cNvSpPr txBox="1"/>
          <p:nvPr/>
        </p:nvSpPr>
        <p:spPr>
          <a:xfrm>
            <a:off x="1511660" y="120439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递归函数</a:t>
            </a:r>
            <a:r>
              <a:rPr lang="zh-CN" altLang="en-US" dirty="0"/>
              <a:t>：</a:t>
            </a:r>
            <a:r>
              <a:rPr lang="zh-CN" altLang="en-US" sz="2000" dirty="0"/>
              <a:t>一个函数中再次调用函数自身的行为叫做递归，这样的函数成为递归函数。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1218F0-7B84-4481-8A0B-7F730E0FFF60}"/>
              </a:ext>
            </a:extLst>
          </p:cNvPr>
          <p:cNvSpPr txBox="1"/>
          <p:nvPr/>
        </p:nvSpPr>
        <p:spPr>
          <a:xfrm>
            <a:off x="3347864" y="69481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递归的概念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E5C496-71A4-433C-A49E-CEAC92BBE835}"/>
              </a:ext>
            </a:extLst>
          </p:cNvPr>
          <p:cNvSpPr txBox="1"/>
          <p:nvPr/>
        </p:nvSpPr>
        <p:spPr>
          <a:xfrm>
            <a:off x="1511660" y="2017966"/>
            <a:ext cx="4673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递归算法</a:t>
            </a:r>
            <a:r>
              <a:rPr lang="zh-CN" altLang="en-US" dirty="0"/>
              <a:t>：直接或间接地调用自身的算法。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EAD850-3596-4B75-BBAD-B7DA8ECCB833}"/>
              </a:ext>
            </a:extLst>
          </p:cNvPr>
          <p:cNvSpPr txBox="1"/>
          <p:nvPr/>
        </p:nvSpPr>
        <p:spPr>
          <a:xfrm>
            <a:off x="1439652" y="2431156"/>
            <a:ext cx="6012668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由分治法产生子问题往往是原问题的较小模式，这就为递归技术提供了方便。在这种情况下，反复使用分治手段，可以使子问题与原问题类型一致而其规模不断缩小，最终使子问题缩小到很容易直接求出其解。这自然导致递归过程的产生。</a:t>
            </a:r>
          </a:p>
        </p:txBody>
      </p:sp>
    </p:spTree>
    <p:extLst>
      <p:ext uri="{BB962C8B-B14F-4D97-AF65-F5344CB8AC3E}">
        <p14:creationId xmlns:p14="http://schemas.microsoft.com/office/powerpoint/2010/main" val="2786106054"/>
      </p:ext>
    </p:extLst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24CFA1-B7ED-41F0-BB6E-ABD77629E04A}"/>
              </a:ext>
            </a:extLst>
          </p:cNvPr>
          <p:cNvSpPr txBox="1"/>
          <p:nvPr/>
        </p:nvSpPr>
        <p:spPr>
          <a:xfrm>
            <a:off x="3553725" y="1263903"/>
            <a:ext cx="128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计算阶乘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12EC38-1768-4FCF-B70A-B4D9B9C2A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68" y="1916533"/>
            <a:ext cx="3481457" cy="12493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A9CE03-E95E-4C5F-AEC1-0F043D6CD3C1}"/>
              </a:ext>
            </a:extLst>
          </p:cNvPr>
          <p:cNvSpPr txBox="1"/>
          <p:nvPr/>
        </p:nvSpPr>
        <p:spPr>
          <a:xfrm>
            <a:off x="3332183" y="7833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递归的实例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964CC1-F8E2-4606-8CB4-2FFBDB09F93E}"/>
              </a:ext>
            </a:extLst>
          </p:cNvPr>
          <p:cNvSpPr txBox="1"/>
          <p:nvPr/>
        </p:nvSpPr>
        <p:spPr>
          <a:xfrm>
            <a:off x="359532" y="231582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n!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CB2EF5-EF59-42B7-B9DA-09D65B3051C2}"/>
              </a:ext>
            </a:extLst>
          </p:cNvPr>
          <p:cNvSpPr txBox="1"/>
          <p:nvPr/>
        </p:nvSpPr>
        <p:spPr>
          <a:xfrm>
            <a:off x="1400419" y="1960476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     n = 0           (</a:t>
            </a:r>
            <a:r>
              <a:rPr lang="zh-CN" altLang="en-US" dirty="0"/>
              <a:t>边界条件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4C7840-DE1C-46F7-A72E-3EA651FCAE04}"/>
              </a:ext>
            </a:extLst>
          </p:cNvPr>
          <p:cNvSpPr txBox="1"/>
          <p:nvPr/>
        </p:nvSpPr>
        <p:spPr>
          <a:xfrm>
            <a:off x="1416092" y="2685248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n*(n-1)!     n &gt; 0           (</a:t>
            </a:r>
            <a:r>
              <a:rPr lang="zh-CN" altLang="en-US" dirty="0"/>
              <a:t>递归方程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8535E82-8784-4B34-A891-5A87F94D2B78}"/>
              </a:ext>
            </a:extLst>
          </p:cNvPr>
          <p:cNvSpPr/>
          <p:nvPr/>
        </p:nvSpPr>
        <p:spPr>
          <a:xfrm>
            <a:off x="1164248" y="2145142"/>
            <a:ext cx="180020" cy="7920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CC2CF5-C833-4BC8-80B8-10851DB90603}"/>
              </a:ext>
            </a:extLst>
          </p:cNvPr>
          <p:cNvSpPr txBox="1"/>
          <p:nvPr/>
        </p:nvSpPr>
        <p:spPr>
          <a:xfrm>
            <a:off x="1236585" y="3696606"/>
            <a:ext cx="6503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递归函数的二要素：</a:t>
            </a:r>
            <a:r>
              <a:rPr lang="zh-CN" altLang="en-US" b="1" dirty="0"/>
              <a:t>边界条件</a:t>
            </a:r>
            <a:r>
              <a:rPr lang="zh-CN" altLang="en-US" dirty="0"/>
              <a:t>，</a:t>
            </a:r>
            <a:r>
              <a:rPr lang="zh-CN" altLang="en-US" b="1" dirty="0"/>
              <a:t>递归方程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递归函数只有具备这两个要素，才能在有限次计算后得出结果</a:t>
            </a:r>
          </a:p>
        </p:txBody>
      </p:sp>
    </p:spTree>
    <p:extLst>
      <p:ext uri="{BB962C8B-B14F-4D97-AF65-F5344CB8AC3E}">
        <p14:creationId xmlns:p14="http://schemas.microsoft.com/office/powerpoint/2010/main" val="2937778967"/>
      </p:ext>
    </p:extLst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分治的应用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1218F0-7B84-4481-8A0B-7F730E0FFF60}"/>
              </a:ext>
            </a:extLst>
          </p:cNvPr>
          <p:cNvSpPr txBox="1"/>
          <p:nvPr/>
        </p:nvSpPr>
        <p:spPr>
          <a:xfrm>
            <a:off x="2825806" y="689883"/>
            <a:ext cx="27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分治法的适用条件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EAD850-3596-4B75-BBAD-B7DA8ECCB833}"/>
              </a:ext>
            </a:extLst>
          </p:cNvPr>
          <p:cNvSpPr txBox="1"/>
          <p:nvPr/>
        </p:nvSpPr>
        <p:spPr>
          <a:xfrm>
            <a:off x="1134490" y="1151548"/>
            <a:ext cx="68947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该问题的规模缩小到一定程度就可以很容易解决；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该问题可以分为若干个规模较小的相同问题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利用该问题分解出的子问题的解可以合并为该问题的解；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该问题所分解出的各个子问题是相互独立的，即子问题之间不包含公共的子问题。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A6AD9628-D54A-41D8-B82E-DD6EC104304C}"/>
              </a:ext>
            </a:extLst>
          </p:cNvPr>
          <p:cNvSpPr/>
          <p:nvPr/>
        </p:nvSpPr>
        <p:spPr>
          <a:xfrm>
            <a:off x="1691680" y="3598081"/>
            <a:ext cx="4536504" cy="1080120"/>
          </a:xfrm>
          <a:prstGeom prst="wedgeRectCallout">
            <a:avLst>
              <a:gd name="adj1" fmla="val -12726"/>
              <a:gd name="adj2" fmla="val -621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这条涉及到分治法的效率，如果各子问题不独立，分治法会重复地解公共子问题，此时一般用</a:t>
            </a:r>
            <a:r>
              <a:rPr lang="zh-CN" altLang="en-US" sz="2400" b="1" dirty="0"/>
              <a:t>动态规划</a:t>
            </a:r>
            <a:r>
              <a:rPr lang="zh-CN" altLang="en-US" dirty="0"/>
              <a:t>算法解决。</a:t>
            </a:r>
          </a:p>
        </p:txBody>
      </p:sp>
    </p:spTree>
    <p:extLst>
      <p:ext uri="{BB962C8B-B14F-4D97-AF65-F5344CB8AC3E}">
        <p14:creationId xmlns:p14="http://schemas.microsoft.com/office/powerpoint/2010/main" val="60880572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9612" y="1024372"/>
            <a:ext cx="1224444" cy="3082326"/>
            <a:chOff x="1080654" y="998304"/>
            <a:chExt cx="1224444" cy="3082326"/>
          </a:xfrm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1413116" y="1119972"/>
              <a:ext cx="746017" cy="900366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1405009" y="1103749"/>
              <a:ext cx="762235" cy="924698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177"/>
            <p:cNvSpPr/>
            <p:nvPr/>
          </p:nvSpPr>
          <p:spPr bwMode="auto">
            <a:xfrm>
              <a:off x="1818560" y="1022636"/>
              <a:ext cx="170289" cy="137896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178"/>
            <p:cNvSpPr/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179"/>
            <p:cNvSpPr/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1802342" y="998304"/>
              <a:ext cx="210831" cy="186564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1640164" y="1322759"/>
              <a:ext cx="48653" cy="48668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1810453" y="1322759"/>
              <a:ext cx="48653" cy="48668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87"/>
            <p:cNvSpPr/>
            <p:nvPr/>
          </p:nvSpPr>
          <p:spPr bwMode="auto">
            <a:xfrm>
              <a:off x="1550969" y="1647215"/>
              <a:ext cx="445991" cy="178450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1526640" y="1630992"/>
              <a:ext cx="494644" cy="219010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189"/>
            <p:cNvSpPr/>
            <p:nvPr/>
          </p:nvSpPr>
          <p:spPr bwMode="auto">
            <a:xfrm>
              <a:off x="1721253" y="2012224"/>
              <a:ext cx="105418" cy="14600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1713147" y="1996002"/>
              <a:ext cx="129742" cy="170342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1437445" y="2052784"/>
              <a:ext cx="543298" cy="835475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1429333" y="2044670"/>
              <a:ext cx="567622" cy="859807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193"/>
            <p:cNvSpPr/>
            <p:nvPr/>
          </p:nvSpPr>
          <p:spPr bwMode="auto">
            <a:xfrm>
              <a:off x="1615840" y="2060893"/>
              <a:ext cx="105418" cy="97337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1599622" y="2052784"/>
              <a:ext cx="137854" cy="113559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195"/>
            <p:cNvSpPr/>
            <p:nvPr/>
          </p:nvSpPr>
          <p:spPr bwMode="auto">
            <a:xfrm>
              <a:off x="1583405" y="2109561"/>
              <a:ext cx="170289" cy="632688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1567187" y="2093338"/>
              <a:ext cx="202725" cy="673247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4197"/>
            <p:cNvSpPr/>
            <p:nvPr/>
          </p:nvSpPr>
          <p:spPr bwMode="auto">
            <a:xfrm>
              <a:off x="1883431" y="2125784"/>
              <a:ext cx="413556" cy="681356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1859107" y="2109561"/>
              <a:ext cx="445991" cy="70569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4199"/>
            <p:cNvSpPr/>
            <p:nvPr/>
          </p:nvSpPr>
          <p:spPr bwMode="auto">
            <a:xfrm>
              <a:off x="1923978" y="2701695"/>
              <a:ext cx="72982" cy="73005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200"/>
            <p:cNvSpPr/>
            <p:nvPr/>
          </p:nvSpPr>
          <p:spPr bwMode="auto">
            <a:xfrm>
              <a:off x="1915866" y="2677358"/>
              <a:ext cx="105418" cy="12167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201"/>
            <p:cNvSpPr/>
            <p:nvPr/>
          </p:nvSpPr>
          <p:spPr bwMode="auto">
            <a:xfrm>
              <a:off x="1948302" y="2677358"/>
              <a:ext cx="81089" cy="40559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1940196" y="2661135"/>
              <a:ext cx="113524" cy="73005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203"/>
            <p:cNvSpPr/>
            <p:nvPr/>
          </p:nvSpPr>
          <p:spPr bwMode="auto">
            <a:xfrm>
              <a:off x="1169849" y="1744551"/>
              <a:ext cx="381120" cy="616465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1161743" y="1736437"/>
              <a:ext cx="405444" cy="648911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205"/>
            <p:cNvSpPr/>
            <p:nvPr/>
          </p:nvSpPr>
          <p:spPr bwMode="auto">
            <a:xfrm>
              <a:off x="1088760" y="1687769"/>
              <a:ext cx="113524" cy="154119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1080654" y="1671546"/>
              <a:ext cx="137854" cy="186564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07"/>
            <p:cNvSpPr/>
            <p:nvPr/>
          </p:nvSpPr>
          <p:spPr bwMode="auto">
            <a:xfrm>
              <a:off x="1469880" y="2831477"/>
              <a:ext cx="137854" cy="1241044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1461769" y="2815254"/>
              <a:ext cx="154071" cy="1265376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209"/>
            <p:cNvSpPr/>
            <p:nvPr/>
          </p:nvSpPr>
          <p:spPr bwMode="auto">
            <a:xfrm>
              <a:off x="1664494" y="2872031"/>
              <a:ext cx="218942" cy="1200485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1648276" y="2855808"/>
              <a:ext cx="243266" cy="1224822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Freeform 4211"/>
          <p:cNvSpPr>
            <a:spLocks noEditPoints="1"/>
          </p:cNvSpPr>
          <p:nvPr/>
        </p:nvSpPr>
        <p:spPr bwMode="auto">
          <a:xfrm>
            <a:off x="2267744" y="2356520"/>
            <a:ext cx="1152128" cy="1636876"/>
          </a:xfrm>
          <a:custGeom>
            <a:avLst/>
            <a:gdLst>
              <a:gd name="T0" fmla="*/ 145 w 150"/>
              <a:gd name="T1" fmla="*/ 4 h 215"/>
              <a:gd name="T2" fmla="*/ 4 w 150"/>
              <a:gd name="T3" fmla="*/ 10 h 215"/>
              <a:gd name="T4" fmla="*/ 22 w 150"/>
              <a:gd name="T5" fmla="*/ 212 h 215"/>
              <a:gd name="T6" fmla="*/ 148 w 150"/>
              <a:gd name="T7" fmla="*/ 204 h 215"/>
              <a:gd name="T8" fmla="*/ 145 w 150"/>
              <a:gd name="T9" fmla="*/ 4 h 215"/>
              <a:gd name="T10" fmla="*/ 148 w 150"/>
              <a:gd name="T11" fmla="*/ 0 h 215"/>
              <a:gd name="T12" fmla="*/ 150 w 150"/>
              <a:gd name="T13" fmla="*/ 207 h 215"/>
              <a:gd name="T14" fmla="*/ 18 w 150"/>
              <a:gd name="T15" fmla="*/ 215 h 215"/>
              <a:gd name="T16" fmla="*/ 0 w 150"/>
              <a:gd name="T17" fmla="*/ 9 h 215"/>
              <a:gd name="T18" fmla="*/ 0 w 150"/>
              <a:gd name="T19" fmla="*/ 8 h 215"/>
              <a:gd name="T20" fmla="*/ 148 w 150"/>
              <a:gd name="T21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215">
                <a:moveTo>
                  <a:pt x="145" y="4"/>
                </a:moveTo>
                <a:lnTo>
                  <a:pt x="4" y="10"/>
                </a:lnTo>
                <a:lnTo>
                  <a:pt x="22" y="212"/>
                </a:lnTo>
                <a:lnTo>
                  <a:pt x="148" y="204"/>
                </a:lnTo>
                <a:lnTo>
                  <a:pt x="145" y="4"/>
                </a:lnTo>
                <a:close/>
                <a:moveTo>
                  <a:pt x="148" y="0"/>
                </a:moveTo>
                <a:lnTo>
                  <a:pt x="150" y="207"/>
                </a:lnTo>
                <a:lnTo>
                  <a:pt x="18" y="215"/>
                </a:lnTo>
                <a:lnTo>
                  <a:pt x="0" y="9"/>
                </a:lnTo>
                <a:lnTo>
                  <a:pt x="0" y="8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91780" y="2896580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文本框 25"/>
          <p:cNvSpPr txBox="1"/>
          <p:nvPr/>
        </p:nvSpPr>
        <p:spPr>
          <a:xfrm>
            <a:off x="3995936" y="343475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</p:txBody>
      </p:sp>
      <p:sp>
        <p:nvSpPr>
          <p:cNvPr id="66" name="文本框 25"/>
          <p:cNvSpPr txBox="1"/>
          <p:nvPr/>
        </p:nvSpPr>
        <p:spPr>
          <a:xfrm>
            <a:off x="3951508" y="2966700"/>
            <a:ext cx="167738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分治的应用</a:t>
            </a:r>
          </a:p>
        </p:txBody>
      </p:sp>
      <p:sp>
        <p:nvSpPr>
          <p:cNvPr id="67" name="矩形 66"/>
          <p:cNvSpPr/>
          <p:nvPr/>
        </p:nvSpPr>
        <p:spPr>
          <a:xfrm>
            <a:off x="3995936" y="2534652"/>
            <a:ext cx="15481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5" grpId="0"/>
      <p:bldP spid="66" grpId="0"/>
      <p:bldP spid="6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1131</Words>
  <Application>Microsoft Office PowerPoint</Application>
  <PresentationFormat>自定义</PresentationFormat>
  <Paragraphs>122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等线</vt:lpstr>
      <vt:lpstr>等线 Light</vt:lpstr>
      <vt:lpstr>方正静蕾简体</vt:lpstr>
      <vt:lpstr>方正卡通简体</vt:lpstr>
      <vt:lpstr>宋体</vt:lpstr>
      <vt:lpstr>微软雅黑</vt:lpstr>
      <vt:lpstr>叶根友小京楷简体</vt:lpstr>
      <vt:lpstr>幼圆</vt:lpstr>
      <vt:lpstr>Arial</vt:lpstr>
      <vt:lpstr>Bradley Hand ITC</vt:lpstr>
      <vt:lpstr>Calibri</vt:lpstr>
      <vt:lpstr>Cambria Math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邓荣源</cp:lastModifiedBy>
  <cp:revision>241</cp:revision>
  <dcterms:created xsi:type="dcterms:W3CDTF">2017-07-25T09:42:44Z</dcterms:created>
  <dcterms:modified xsi:type="dcterms:W3CDTF">2017-07-28T04:58:15Z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