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sldIdLst>
    <p:sldId id="256" r:id="rId2"/>
    <p:sldId id="257" r:id="rId3"/>
    <p:sldId id="262" r:id="rId4"/>
    <p:sldId id="259" r:id="rId5"/>
    <p:sldId id="296" r:id="rId6"/>
    <p:sldId id="297" r:id="rId7"/>
    <p:sldId id="258" r:id="rId8"/>
    <p:sldId id="298" r:id="rId9"/>
    <p:sldId id="299" r:id="rId10"/>
    <p:sldId id="300" r:id="rId11"/>
    <p:sldId id="260" r:id="rId12"/>
    <p:sldId id="301" r:id="rId13"/>
    <p:sldId id="302" r:id="rId14"/>
    <p:sldId id="303" r:id="rId15"/>
    <p:sldId id="304" r:id="rId16"/>
    <p:sldId id="305" r:id="rId17"/>
    <p:sldId id="306" r:id="rId18"/>
    <p:sldId id="307" r:id="rId19"/>
    <p:sldId id="309" r:id="rId20"/>
    <p:sldId id="310" r:id="rId21"/>
    <p:sldId id="311" r:id="rId22"/>
    <p:sldId id="308" r:id="rId23"/>
    <p:sldId id="312" r:id="rId24"/>
    <p:sldId id="313" r:id="rId25"/>
    <p:sldId id="314" r:id="rId26"/>
    <p:sldId id="315" r:id="rId27"/>
    <p:sldId id="316" r:id="rId28"/>
    <p:sldId id="317" r:id="rId29"/>
    <p:sldId id="318" r:id="rId30"/>
    <p:sldId id="319" r:id="rId31"/>
    <p:sldId id="326" r:id="rId32"/>
    <p:sldId id="320" r:id="rId33"/>
    <p:sldId id="321" r:id="rId34"/>
    <p:sldId id="322" r:id="rId35"/>
    <p:sldId id="323" r:id="rId36"/>
    <p:sldId id="324" r:id="rId37"/>
    <p:sldId id="325" r:id="rId38"/>
    <p:sldId id="327" r:id="rId39"/>
    <p:sldId id="328" r:id="rId40"/>
    <p:sldId id="329" r:id="rId41"/>
    <p:sldId id="330" r:id="rId42"/>
    <p:sldId id="331" r:id="rId43"/>
    <p:sldId id="332" r:id="rId44"/>
    <p:sldId id="333" r:id="rId45"/>
    <p:sldId id="334" r:id="rId46"/>
    <p:sldId id="335" r:id="rId47"/>
    <p:sldId id="336" r:id="rId48"/>
    <p:sldId id="337" r:id="rId49"/>
  </p:sldIdLst>
  <p:sldSz cx="9144000" cy="5143500" type="screen16x9"/>
  <p:notesSz cx="6858000" cy="9144000"/>
  <p:embeddedFontLst>
    <p:embeddedFont>
      <p:font typeface="Lexend Deca" panose="020B0604020202020204" charset="-78"/>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382112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eadless_content_management_syste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amstack.org/generator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tnd.dev/tools/hosting-deployment/"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garrharr/awesome-static-website-service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jamstack.org/headless-cm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forestry.io/blog/hugo-and-jekyll-compared/"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lify.com/"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1072"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JAMstack</a:t>
            </a:r>
            <a:endParaRPr dirty="0"/>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4">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5">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6">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6">
            <a:alphaModFix/>
          </a:blip>
          <a:stretch>
            <a:fillRect/>
          </a:stretch>
        </p:blipFill>
        <p:spPr>
          <a:xfrm>
            <a:off x="8664593" y="3757882"/>
            <a:ext cx="321850" cy="448425"/>
          </a:xfrm>
          <a:prstGeom prst="rect">
            <a:avLst/>
          </a:prstGeom>
          <a:noFill/>
          <a:ln>
            <a:noFill/>
          </a:ln>
        </p:spPr>
      </p:pic>
      <p:pic>
        <p:nvPicPr>
          <p:cNvPr id="9" name="Google Shape;198;p12"/>
          <p:cNvPicPr preferRelativeResize="0"/>
          <p:nvPr/>
        </p:nvPicPr>
        <p:blipFill>
          <a:blip r:embed="rId7">
            <a:extLst>
              <a:ext uri="{28A0092B-C50C-407E-A947-70E740481C1C}">
                <a14:useLocalDpi xmlns:a14="http://schemas.microsoft.com/office/drawing/2010/main" val="0"/>
              </a:ext>
            </a:extLst>
          </a:blip>
          <a:stretch>
            <a:fillRect/>
          </a:stretch>
        </p:blipFill>
        <p:spPr>
          <a:xfrm>
            <a:off x="5492129" y="1635646"/>
            <a:ext cx="2680271" cy="1496331"/>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0" name="Google Shape;199;p12"/>
          <p:cNvSpPr txBox="1">
            <a:spLocks/>
          </p:cNvSpPr>
          <p:nvPr/>
        </p:nvSpPr>
        <p:spPr>
          <a:xfrm>
            <a:off x="696964" y="3003798"/>
            <a:ext cx="4955100" cy="43972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IN" sz="2000" dirty="0" smtClean="0"/>
              <a:t>Boopalan Sundaramoorthy</a:t>
            </a:r>
            <a:endParaRPr lang="en-IN"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91693"/>
            <a:ext cx="7231810" cy="579857"/>
          </a:xfrm>
          <a:prstGeom prst="rect">
            <a:avLst/>
          </a:prstGeom>
        </p:spPr>
        <p:txBody>
          <a:bodyPr spcFirstLastPara="1" wrap="square" lIns="0" tIns="0" rIns="0" bIns="0" anchor="b" anchorCtr="0">
            <a:noAutofit/>
          </a:bodyPr>
          <a:lstStyle/>
          <a:p>
            <a:r>
              <a:rPr lang="en-US" b="0" dirty="0"/>
              <a:t>Coupled vs. Decoupled vs. Headless</a:t>
            </a:r>
          </a:p>
        </p:txBody>
      </p:sp>
      <p:sp>
        <p:nvSpPr>
          <p:cNvPr id="104" name="Google Shape;104;p18"/>
          <p:cNvSpPr txBox="1">
            <a:spLocks noGrp="1"/>
          </p:cNvSpPr>
          <p:nvPr>
            <p:ph type="body" idx="1"/>
          </p:nvPr>
        </p:nvSpPr>
        <p:spPr>
          <a:xfrm>
            <a:off x="251520" y="1059582"/>
            <a:ext cx="8640960" cy="3161700"/>
          </a:xfrm>
          <a:prstGeom prst="rect">
            <a:avLst/>
          </a:prstGeom>
        </p:spPr>
        <p:txBody>
          <a:bodyPr spcFirstLastPara="1" wrap="square" lIns="0" tIns="0" rIns="0" bIns="0" anchor="t" anchorCtr="0">
            <a:noAutofit/>
          </a:bodyPr>
          <a:lstStyle/>
          <a:p>
            <a:pPr marL="76200" lvl="0" indent="0" algn="just">
              <a:lnSpc>
                <a:spcPct val="150000"/>
              </a:lnSpc>
              <a:buNone/>
            </a:pPr>
            <a:r>
              <a:rPr lang="en-US" sz="1800" dirty="0"/>
              <a:t>In a nutshell, </a:t>
            </a:r>
            <a:r>
              <a:rPr lang="en-US" sz="1800" b="1" dirty="0">
                <a:solidFill>
                  <a:srgbClr val="FFFF00"/>
                </a:solidFill>
              </a:rPr>
              <a:t>HEADLESS</a:t>
            </a:r>
            <a:r>
              <a:rPr lang="en-US" sz="1800" dirty="0"/>
              <a:t> software</a:t>
            </a:r>
            <a:r>
              <a:rPr lang="en-US" sz="1800" i="1" dirty="0"/>
              <a:t> simply doesn’t have a front-end or a presentation layer</a:t>
            </a:r>
            <a:r>
              <a:rPr lang="en-US" sz="1800" dirty="0"/>
              <a:t>. A </a:t>
            </a:r>
            <a:r>
              <a:rPr lang="en-US" sz="1800" dirty="0">
                <a:hlinkClick r:id="rId3"/>
              </a:rPr>
              <a:t>headless CMS</a:t>
            </a:r>
            <a:r>
              <a:rPr lang="en-US" sz="1800" dirty="0"/>
              <a:t>, for example, is one that could generate static content and push it anywhere: a mobile app, an Internet of Things device, a static website. Admittedly, this is also a “decoupled” situation, but here you might not even need an API. Think of a WordPress engine that exported its posts to be served as static HTML files: that’s headless. </a:t>
            </a: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195624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2139702"/>
            <a:ext cx="4263900" cy="6796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Getting Started</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smtClean="0"/>
              <a:t>Jamstack</a:t>
            </a:r>
            <a:endParaRP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491630"/>
            <a:ext cx="2885966" cy="1805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91693"/>
            <a:ext cx="7231810" cy="579857"/>
          </a:xfrm>
          <a:prstGeom prst="rect">
            <a:avLst/>
          </a:prstGeom>
        </p:spPr>
        <p:txBody>
          <a:bodyPr spcFirstLastPara="1" wrap="square" lIns="0" tIns="0" rIns="0" bIns="0" anchor="b" anchorCtr="0">
            <a:noAutofit/>
          </a:bodyPr>
          <a:lstStyle/>
          <a:p>
            <a:r>
              <a:rPr lang="en-US" b="0" dirty="0" smtClean="0"/>
              <a:t>Development</a:t>
            </a:r>
            <a:endParaRPr lang="en-US" b="0" dirty="0"/>
          </a:p>
        </p:txBody>
      </p:sp>
      <p:sp>
        <p:nvSpPr>
          <p:cNvPr id="104" name="Google Shape;104;p18"/>
          <p:cNvSpPr txBox="1">
            <a:spLocks noGrp="1"/>
          </p:cNvSpPr>
          <p:nvPr>
            <p:ph type="body" idx="1"/>
          </p:nvPr>
        </p:nvSpPr>
        <p:spPr>
          <a:xfrm>
            <a:off x="179512" y="987574"/>
            <a:ext cx="8784976" cy="3161700"/>
          </a:xfrm>
          <a:prstGeom prst="rect">
            <a:avLst/>
          </a:prstGeom>
        </p:spPr>
        <p:txBody>
          <a:bodyPr spcFirstLastPara="1" wrap="square" lIns="0" tIns="0" rIns="0" bIns="0" anchor="t" anchorCtr="0">
            <a:noAutofit/>
          </a:bodyPr>
          <a:lstStyle/>
          <a:p>
            <a:pPr marL="76200" lvl="0" indent="0" algn="just">
              <a:lnSpc>
                <a:spcPct val="150000"/>
              </a:lnSpc>
              <a:buNone/>
            </a:pPr>
            <a:r>
              <a:rPr lang="en-US" sz="1600" dirty="0">
                <a:latin typeface="Lexend Deca" panose="020B0604020202020204" charset="-78"/>
                <a:cs typeface="Lexend Deca" panose="020B0604020202020204" charset="-78"/>
              </a:rPr>
              <a:t>However you decide to generate your HTML assets is up to you. The three most common approaches are</a:t>
            </a:r>
            <a:r>
              <a:rPr lang="en-US" sz="1600" dirty="0" smtClean="0">
                <a:latin typeface="Lexend Deca" panose="020B0604020202020204" charset="-78"/>
                <a:cs typeface="Lexend Deca" panose="020B0604020202020204" charset="-78"/>
              </a:rPr>
              <a:t>:</a:t>
            </a:r>
          </a:p>
          <a:p>
            <a:pPr marL="76200" indent="0">
              <a:buNone/>
            </a:pPr>
            <a:r>
              <a:rPr lang="en-US" sz="1600" b="1" i="1" dirty="0">
                <a:solidFill>
                  <a:srgbClr val="FFFF00"/>
                </a:solidFill>
                <a:latin typeface="Lexend Deca" panose="020B0604020202020204" charset="-78"/>
                <a:cs typeface="Lexend Deca" panose="020B0604020202020204" charset="-78"/>
              </a:rPr>
              <a:t>Hand coding</a:t>
            </a:r>
          </a:p>
          <a:p>
            <a:pPr marL="76200" indent="0" algn="just">
              <a:buNone/>
            </a:pPr>
            <a:r>
              <a:rPr lang="en-US" sz="1400" dirty="0">
                <a:latin typeface="Lexend Deca" panose="020B0604020202020204" charset="-78"/>
                <a:cs typeface="Lexend Deca" panose="020B0604020202020204" charset="-78"/>
              </a:rPr>
              <a:t>Simple and effective method of writing HTML, it's ideal for super simple pages.</a:t>
            </a:r>
          </a:p>
          <a:p>
            <a:pPr marL="76200" indent="0">
              <a:buNone/>
            </a:pPr>
            <a:r>
              <a:rPr lang="en-US" sz="1600" b="1" i="1" dirty="0">
                <a:solidFill>
                  <a:srgbClr val="FFFF00"/>
                </a:solidFill>
                <a:latin typeface="Lexend Deca" panose="020B0604020202020204" charset="-78"/>
                <a:cs typeface="Lexend Deca" panose="020B0604020202020204" charset="-78"/>
              </a:rPr>
              <a:t>Static Site Generators</a:t>
            </a:r>
          </a:p>
          <a:p>
            <a:pPr marL="76200" indent="0" algn="just">
              <a:buNone/>
            </a:pPr>
            <a:r>
              <a:rPr lang="en-US" sz="1400" dirty="0">
                <a:latin typeface="Lexend Deca" panose="020B0604020202020204" charset="-78"/>
                <a:cs typeface="Lexend Deca" panose="020B0604020202020204" charset="-78"/>
              </a:rPr>
              <a:t>Most Jamstack sites are powered by a static site generator. There's no enforcement on which SSG you decide to </a:t>
            </a:r>
            <a:r>
              <a:rPr lang="en-US" sz="1400" dirty="0" smtClean="0">
                <a:latin typeface="Lexend Deca" panose="020B0604020202020204" charset="-78"/>
                <a:cs typeface="Lexend Deca" panose="020B0604020202020204" charset="-78"/>
              </a:rPr>
              <a:t>use</a:t>
            </a:r>
            <a:r>
              <a:rPr lang="en-US" sz="1400" dirty="0">
                <a:latin typeface="Lexend Deca" panose="020B0604020202020204" charset="-78"/>
                <a:cs typeface="Lexend Deca" panose="020B0604020202020204" charset="-78"/>
              </a:rPr>
              <a:t> </a:t>
            </a:r>
            <a:r>
              <a:rPr lang="en-US" sz="1400" b="1" i="1" dirty="0" smtClean="0">
                <a:solidFill>
                  <a:srgbClr val="FFFF00"/>
                </a:solidFill>
                <a:latin typeface="Lexend Deca" panose="020B0604020202020204" charset="-78"/>
                <a:cs typeface="Lexend Deca" panose="020B0604020202020204" charset="-78"/>
              </a:rPr>
              <a:t>(Next.js, Gatsby, Hugo).</a:t>
            </a:r>
          </a:p>
          <a:p>
            <a:pPr marL="76200" indent="0">
              <a:buNone/>
            </a:pPr>
            <a:r>
              <a:rPr lang="en-US" sz="1600" b="1" i="1" dirty="0">
                <a:solidFill>
                  <a:srgbClr val="FFFF00"/>
                </a:solidFill>
                <a:latin typeface="Lexend Deca" panose="020B0604020202020204" charset="-78"/>
                <a:cs typeface="Lexend Deca" panose="020B0604020202020204" charset="-78"/>
              </a:rPr>
              <a:t>Site Builders</a:t>
            </a:r>
          </a:p>
          <a:p>
            <a:pPr marL="76200" indent="0" algn="just">
              <a:buNone/>
            </a:pPr>
            <a:r>
              <a:rPr lang="en-US" sz="1400" dirty="0">
                <a:latin typeface="Lexend Deca" panose="020B0604020202020204" charset="-78"/>
                <a:cs typeface="Lexend Deca" panose="020B0604020202020204" charset="-78"/>
              </a:rPr>
              <a:t>Tools that bring Jamstack to less technical users, while enabling developers to customize sites through modern </a:t>
            </a:r>
            <a:r>
              <a:rPr lang="en-US" sz="1400" dirty="0" smtClean="0">
                <a:latin typeface="Lexend Deca" panose="020B0604020202020204" charset="-78"/>
                <a:cs typeface="Lexend Deca" panose="020B0604020202020204" charset="-78"/>
              </a:rPr>
              <a:t>tooling </a:t>
            </a:r>
            <a:r>
              <a:rPr lang="en-US" sz="1400" b="1" i="1" dirty="0" smtClean="0">
                <a:solidFill>
                  <a:srgbClr val="FFFF00"/>
                </a:solidFill>
                <a:latin typeface="Lexend Deca" panose="020B0604020202020204" charset="-78"/>
                <a:cs typeface="Lexend Deca" panose="020B0604020202020204" charset="-78"/>
              </a:rPr>
              <a:t>(Stackbit, Builder.io, CloudCannon).</a:t>
            </a:r>
            <a:endParaRPr lang="en-US" sz="1400" b="1" i="1" dirty="0">
              <a:solidFill>
                <a:srgbClr val="FFFF00"/>
              </a:solidFill>
              <a:latin typeface="Lexend Deca" panose="020B0604020202020204" charset="-78"/>
              <a:cs typeface="Lexend Deca" panose="020B0604020202020204" charset="-78"/>
            </a:endParaRPr>
          </a:p>
          <a:p>
            <a:pPr marL="76200" indent="0" algn="just">
              <a:buNone/>
            </a:pPr>
            <a:endParaRPr lang="en-US" sz="1600" b="1" i="1" dirty="0">
              <a:solidFill>
                <a:srgbClr val="FFFF00"/>
              </a:solidFill>
              <a:latin typeface="Lexend Deca" panose="020B0604020202020204" charset="-78"/>
              <a:cs typeface="Lexend Deca" panose="020B0604020202020204" charset="-78"/>
            </a:endParaRPr>
          </a:p>
          <a:p>
            <a:pPr marL="76200" lvl="0" indent="0" algn="just">
              <a:lnSpc>
                <a:spcPct val="150000"/>
              </a:lnSpc>
              <a:buNone/>
            </a:pPr>
            <a:endParaRPr sz="16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Rectangle 4"/>
          <p:cNvSpPr/>
          <p:nvPr/>
        </p:nvSpPr>
        <p:spPr>
          <a:xfrm>
            <a:off x="179512" y="4659982"/>
            <a:ext cx="1510350" cy="377796"/>
          </a:xfrm>
          <a:prstGeom prst="rect">
            <a:avLst/>
          </a:prstGeom>
        </p:spPr>
        <p:txBody>
          <a:bodyPr wrap="none">
            <a:spAutoFit/>
          </a:bodyPr>
          <a:lstStyle/>
          <a:p>
            <a:pPr lvl="0" algn="just">
              <a:lnSpc>
                <a:spcPct val="150000"/>
              </a:lnSpc>
            </a:pPr>
            <a:r>
              <a:rPr lang="en-US" dirty="0">
                <a:latin typeface="Lexend Deca" panose="020B0604020202020204" charset="-78"/>
                <a:cs typeface="Lexend Deca" panose="020B0604020202020204" charset="-78"/>
                <a:hlinkClick r:id="rId3"/>
              </a:rPr>
              <a:t>See </a:t>
            </a:r>
            <a:r>
              <a:rPr lang="en-US" dirty="0" smtClean="0">
                <a:latin typeface="Lexend Deca" panose="020B0604020202020204" charset="-78"/>
                <a:cs typeface="Lexend Deca" panose="020B0604020202020204" charset="-78"/>
                <a:hlinkClick r:id="rId3"/>
              </a:rPr>
              <a:t>more SSGs</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3676359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Deployment</a:t>
            </a:r>
            <a:endParaRPr lang="en-US" b="0" dirty="0"/>
          </a:p>
        </p:txBody>
      </p:sp>
      <p:sp>
        <p:nvSpPr>
          <p:cNvPr id="104" name="Google Shape;104;p18"/>
          <p:cNvSpPr txBox="1">
            <a:spLocks noGrp="1"/>
          </p:cNvSpPr>
          <p:nvPr>
            <p:ph type="body" idx="1"/>
          </p:nvPr>
        </p:nvSpPr>
        <p:spPr>
          <a:xfrm>
            <a:off x="179512" y="987574"/>
            <a:ext cx="8784976" cy="3161700"/>
          </a:xfrm>
          <a:prstGeom prst="rect">
            <a:avLst/>
          </a:prstGeom>
        </p:spPr>
        <p:txBody>
          <a:bodyPr spcFirstLastPara="1" wrap="square" lIns="0" tIns="0" rIns="0" bIns="0" anchor="t" anchorCtr="0">
            <a:noAutofit/>
          </a:bodyPr>
          <a:lstStyle/>
          <a:p>
            <a:pPr marL="76200" lvl="0" indent="0" algn="just">
              <a:lnSpc>
                <a:spcPct val="150000"/>
              </a:lnSpc>
              <a:buClr>
                <a:schemeClr val="bg1"/>
              </a:buClr>
              <a:buNone/>
            </a:pPr>
            <a:r>
              <a:rPr lang="en-US" sz="1600" dirty="0">
                <a:latin typeface="Lexend Deca" panose="020B0604020202020204" charset="-78"/>
                <a:cs typeface="Lexend Deca" panose="020B0604020202020204" charset="-78"/>
              </a:rPr>
              <a:t>Your built site needs to be hosted somewhere. There are great services that provide this for free and with ease.</a:t>
            </a:r>
          </a:p>
          <a:p>
            <a:pPr lvl="0" algn="just">
              <a:lnSpc>
                <a:spcPct val="150000"/>
              </a:lnSpc>
              <a:buClr>
                <a:schemeClr val="bg1"/>
              </a:buClr>
              <a:buFont typeface="Wingdings" panose="05000000000000000000" pitchFamily="2" charset="2"/>
              <a:buChar char="q"/>
            </a:pPr>
            <a:r>
              <a:rPr lang="en-US" sz="1600" dirty="0" err="1">
                <a:latin typeface="Lexend Deca" panose="020B0604020202020204" charset="-78"/>
                <a:cs typeface="Lexend Deca" panose="020B0604020202020204" charset="-78"/>
              </a:rPr>
              <a:t>Netlify</a:t>
            </a:r>
            <a:endParaRPr lang="en-US" sz="1600" dirty="0">
              <a:latin typeface="Lexend Deca" panose="020B0604020202020204" charset="-78"/>
              <a:cs typeface="Lexend Deca" panose="020B0604020202020204" charset="-78"/>
            </a:endParaRPr>
          </a:p>
          <a:p>
            <a:pPr lvl="0" algn="just">
              <a:lnSpc>
                <a:spcPct val="150000"/>
              </a:lnSpc>
              <a:buClr>
                <a:schemeClr val="bg1"/>
              </a:buClr>
              <a:buFont typeface="Wingdings" panose="05000000000000000000" pitchFamily="2" charset="2"/>
              <a:buChar char="q"/>
            </a:pPr>
            <a:r>
              <a:rPr lang="en-US" sz="1600" dirty="0" err="1">
                <a:latin typeface="Lexend Deca" panose="020B0604020202020204" charset="-78"/>
                <a:cs typeface="Lexend Deca" panose="020B0604020202020204" charset="-78"/>
              </a:rPr>
              <a:t>Vercel</a:t>
            </a:r>
            <a:endParaRPr lang="en-US" sz="1600" dirty="0">
              <a:latin typeface="Lexend Deca" panose="020B0604020202020204" charset="-78"/>
              <a:cs typeface="Lexend Deca" panose="020B0604020202020204" charset="-78"/>
            </a:endParaRPr>
          </a:p>
          <a:p>
            <a:pPr lvl="0" algn="just">
              <a:lnSpc>
                <a:spcPct val="150000"/>
              </a:lnSpc>
              <a:buClr>
                <a:schemeClr val="bg1"/>
              </a:buClr>
              <a:buFont typeface="Wingdings" panose="05000000000000000000" pitchFamily="2" charset="2"/>
              <a:buChar char="q"/>
            </a:pPr>
            <a:r>
              <a:rPr lang="en-US" sz="1600" dirty="0" err="1" smtClean="0">
                <a:latin typeface="Lexend Deca" panose="020B0604020202020204" charset="-78"/>
                <a:cs typeface="Lexend Deca" panose="020B0604020202020204" charset="-78"/>
              </a:rPr>
              <a:t>Github</a:t>
            </a:r>
            <a:r>
              <a:rPr lang="en-US" sz="1600" dirty="0" smtClean="0">
                <a:latin typeface="Lexend Deca" panose="020B0604020202020204" charset="-78"/>
                <a:cs typeface="Lexend Deca" panose="020B0604020202020204" charset="-78"/>
              </a:rPr>
              <a:t> Pages</a:t>
            </a:r>
          </a:p>
          <a:p>
            <a:pPr lvl="0" algn="just">
              <a:lnSpc>
                <a:spcPct val="150000"/>
              </a:lnSpc>
              <a:buClr>
                <a:schemeClr val="bg1"/>
              </a:buClr>
              <a:buFont typeface="Wingdings" panose="05000000000000000000" pitchFamily="2" charset="2"/>
              <a:buChar char="q"/>
            </a:pPr>
            <a:r>
              <a:rPr lang="en-US" sz="1600" dirty="0" smtClean="0">
                <a:latin typeface="Lexend Deca" panose="020B0604020202020204" charset="-78"/>
                <a:cs typeface="Lexend Deca" panose="020B0604020202020204" charset="-78"/>
              </a:rPr>
              <a:t>Digital Ocean</a:t>
            </a:r>
          </a:p>
          <a:p>
            <a:pPr lvl="0" algn="just">
              <a:lnSpc>
                <a:spcPct val="150000"/>
              </a:lnSpc>
              <a:buClr>
                <a:schemeClr val="bg1"/>
              </a:buClr>
              <a:buFont typeface="Wingdings" panose="05000000000000000000" pitchFamily="2" charset="2"/>
              <a:buChar char="q"/>
            </a:pPr>
            <a:r>
              <a:rPr lang="en-US" sz="1600" dirty="0" smtClean="0">
                <a:latin typeface="Lexend Deca" panose="020B0604020202020204" charset="-78"/>
                <a:cs typeface="Lexend Deca" panose="020B0604020202020204" charset="-78"/>
              </a:rPr>
              <a:t>Azure Static Web Apps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ectangle 1"/>
          <p:cNvSpPr/>
          <p:nvPr/>
        </p:nvSpPr>
        <p:spPr>
          <a:xfrm>
            <a:off x="179512" y="4587974"/>
            <a:ext cx="2856872" cy="377796"/>
          </a:xfrm>
          <a:prstGeom prst="rect">
            <a:avLst/>
          </a:prstGeom>
        </p:spPr>
        <p:txBody>
          <a:bodyPr wrap="none">
            <a:spAutoFit/>
          </a:bodyPr>
          <a:lstStyle/>
          <a:p>
            <a:pPr lvl="0" algn="just">
              <a:lnSpc>
                <a:spcPct val="150000"/>
              </a:lnSpc>
            </a:pPr>
            <a:r>
              <a:rPr lang="en-US" dirty="0">
                <a:latin typeface="Lexend Deca" panose="020B0604020202020204" charset="-78"/>
                <a:cs typeface="Lexend Deca" panose="020B0604020202020204" charset="-78"/>
                <a:hlinkClick r:id="rId3"/>
              </a:rPr>
              <a:t>See more deployment services</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133467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Dynamic Parts</a:t>
            </a:r>
            <a:endParaRPr lang="en-US" b="0" dirty="0"/>
          </a:p>
        </p:txBody>
      </p:sp>
      <p:sp>
        <p:nvSpPr>
          <p:cNvPr id="104" name="Google Shape;104;p18"/>
          <p:cNvSpPr txBox="1">
            <a:spLocks noGrp="1"/>
          </p:cNvSpPr>
          <p:nvPr>
            <p:ph type="body" idx="1"/>
          </p:nvPr>
        </p:nvSpPr>
        <p:spPr>
          <a:xfrm>
            <a:off x="179512" y="843558"/>
            <a:ext cx="8784976" cy="3161700"/>
          </a:xfrm>
          <a:prstGeom prst="rect">
            <a:avLst/>
          </a:prstGeom>
        </p:spPr>
        <p:txBody>
          <a:bodyPr spcFirstLastPara="1" wrap="square" lIns="0" tIns="0" rIns="0" bIns="0" anchor="t" anchorCtr="0">
            <a:noAutofit/>
          </a:bodyPr>
          <a:lstStyle/>
          <a:p>
            <a:pPr marL="76200" lvl="0" indent="0" algn="just">
              <a:lnSpc>
                <a:spcPct val="150000"/>
              </a:lnSpc>
              <a:buClr>
                <a:schemeClr val="bg1"/>
              </a:buClr>
              <a:buNone/>
            </a:pPr>
            <a:r>
              <a:rPr lang="en-US" sz="1400" dirty="0">
                <a:latin typeface="Lexend Deca"/>
                <a:ea typeface="Lexend Deca"/>
                <a:cs typeface="Lexend Deca"/>
                <a:sym typeface="Lexend Deca"/>
              </a:rPr>
              <a:t>Jamstack websites don't have to be static. There are great services available to help bring some dynamic data to your product.</a:t>
            </a:r>
          </a:p>
          <a:p>
            <a:pPr marL="76200" indent="0">
              <a:buClr>
                <a:schemeClr val="bg1"/>
              </a:buClr>
              <a:buNone/>
            </a:pPr>
            <a:r>
              <a:rPr lang="en-US" sz="1400" b="1" i="1" dirty="0">
                <a:solidFill>
                  <a:srgbClr val="FFFF00"/>
                </a:solidFill>
                <a:latin typeface="Lexend Deca"/>
                <a:ea typeface="Lexend Deca"/>
                <a:cs typeface="Lexend Deca"/>
                <a:sym typeface="Lexend Deca"/>
              </a:rPr>
              <a:t>Custom functions</a:t>
            </a:r>
          </a:p>
          <a:p>
            <a:pPr marL="76200" indent="0">
              <a:buClr>
                <a:schemeClr val="bg1"/>
              </a:buClr>
              <a:buNone/>
            </a:pPr>
            <a:r>
              <a:rPr lang="en-US" sz="1400" dirty="0">
                <a:latin typeface="Lexend Deca"/>
                <a:ea typeface="Lexend Deca"/>
                <a:cs typeface="Lexend Deca"/>
                <a:sym typeface="Lexend Deca"/>
              </a:rPr>
              <a:t>You can also abstract your own functions into reusable APIs.</a:t>
            </a:r>
          </a:p>
          <a:p>
            <a:pPr>
              <a:buClr>
                <a:schemeClr val="bg1"/>
              </a:buClr>
              <a:buSzPct val="100000"/>
              <a:buFont typeface="Wingdings" panose="05000000000000000000" pitchFamily="2" charset="2"/>
              <a:buChar char="q"/>
            </a:pPr>
            <a:r>
              <a:rPr lang="en-US" sz="1400" dirty="0">
                <a:latin typeface="Lexend Deca"/>
                <a:ea typeface="Lexend Deca"/>
                <a:cs typeface="Lexend Deca"/>
                <a:sym typeface="Lexend Deca"/>
              </a:rPr>
              <a:t>AWS lambda functions</a:t>
            </a:r>
          </a:p>
          <a:p>
            <a:pPr>
              <a:buClr>
                <a:schemeClr val="bg1"/>
              </a:buClr>
              <a:buSzPct val="100000"/>
              <a:buFont typeface="Wingdings" panose="05000000000000000000" pitchFamily="2" charset="2"/>
              <a:buChar char="q"/>
            </a:pPr>
            <a:r>
              <a:rPr lang="en-US" sz="1400" dirty="0" err="1">
                <a:latin typeface="Lexend Deca"/>
                <a:ea typeface="Lexend Deca"/>
                <a:cs typeface="Lexend Deca"/>
                <a:sym typeface="Lexend Deca"/>
              </a:rPr>
              <a:t>Netlify</a:t>
            </a:r>
            <a:r>
              <a:rPr lang="en-US" sz="1400" dirty="0">
                <a:latin typeface="Lexend Deca"/>
                <a:ea typeface="Lexend Deca"/>
                <a:cs typeface="Lexend Deca"/>
                <a:sym typeface="Lexend Deca"/>
              </a:rPr>
              <a:t> functions</a:t>
            </a:r>
          </a:p>
          <a:p>
            <a:pPr marL="76200" indent="0">
              <a:buClr>
                <a:schemeClr val="bg1"/>
              </a:buClr>
              <a:buNone/>
            </a:pPr>
            <a:r>
              <a:rPr lang="en-US" sz="1400" b="1" i="1" dirty="0">
                <a:solidFill>
                  <a:srgbClr val="FFFF00"/>
                </a:solidFill>
                <a:latin typeface="Lexend Deca"/>
                <a:ea typeface="Lexend Deca"/>
                <a:cs typeface="Lexend Deca"/>
              </a:rPr>
              <a:t>Custom data</a:t>
            </a:r>
          </a:p>
          <a:p>
            <a:pPr marL="76200" indent="0">
              <a:buClr>
                <a:schemeClr val="bg1"/>
              </a:buClr>
              <a:buNone/>
            </a:pPr>
            <a:r>
              <a:rPr lang="en-US" sz="1400" dirty="0">
                <a:latin typeface="Lexend Deca"/>
                <a:ea typeface="Lexend Deca"/>
                <a:cs typeface="Lexend Deca"/>
              </a:rPr>
              <a:t>As you add features to your site, you may want to store user profiles, shopping cart data, game levels, or other dynamic data. There are many </a:t>
            </a:r>
            <a:r>
              <a:rPr lang="en-US" sz="1400" dirty="0" err="1">
                <a:latin typeface="Lexend Deca"/>
                <a:ea typeface="Lexend Deca"/>
                <a:cs typeface="Lexend Deca"/>
              </a:rPr>
              <a:t>DBaaS</a:t>
            </a:r>
            <a:r>
              <a:rPr lang="en-US" sz="1400" dirty="0">
                <a:latin typeface="Lexend Deca"/>
                <a:ea typeface="Lexend Deca"/>
                <a:cs typeface="Lexend Deca"/>
              </a:rPr>
              <a:t> (database as a service) tools out there today.</a:t>
            </a:r>
          </a:p>
          <a:p>
            <a:pPr>
              <a:buClr>
                <a:schemeClr val="bg1"/>
              </a:buClr>
              <a:buSzPct val="100000"/>
              <a:buFont typeface="Wingdings" panose="05000000000000000000" pitchFamily="2" charset="2"/>
              <a:buChar char="q"/>
            </a:pPr>
            <a:r>
              <a:rPr lang="en-US" sz="1600" dirty="0" smtClean="0">
                <a:latin typeface="Lexend Deca"/>
                <a:ea typeface="Lexend Deca"/>
                <a:cs typeface="Lexend Deca"/>
                <a:sym typeface="Lexend Deca"/>
              </a:rPr>
              <a:t>Fauna</a:t>
            </a:r>
            <a:endParaRPr lang="en-US" sz="1600" dirty="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600" dirty="0" err="1" smtClean="0">
                <a:latin typeface="Lexend Deca"/>
                <a:ea typeface="Lexend Deca"/>
                <a:cs typeface="Lexend Deca"/>
                <a:sym typeface="Lexend Deca"/>
              </a:rPr>
              <a:t>Hasura</a:t>
            </a:r>
            <a:endParaRPr lang="en-US" sz="1600" dirty="0" smtClean="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600" dirty="0" smtClean="0">
                <a:latin typeface="Lexend Deca"/>
                <a:ea typeface="Lexend Deca"/>
                <a:cs typeface="Lexend Deca"/>
                <a:sym typeface="Lexend Deca"/>
              </a:rPr>
              <a:t>MongoDB Atlas &amp; AWS </a:t>
            </a:r>
            <a:r>
              <a:rPr lang="en-US" sz="1600" dirty="0" err="1" smtClean="0">
                <a:latin typeface="Lexend Deca"/>
                <a:ea typeface="Lexend Deca"/>
                <a:cs typeface="Lexend Deca"/>
                <a:sym typeface="Lexend Deca"/>
              </a:rPr>
              <a:t>DynamoDB</a:t>
            </a:r>
            <a:endParaRPr lang="en-US" sz="1600" dirty="0">
              <a:latin typeface="Lexend Deca"/>
              <a:ea typeface="Lexend Deca"/>
              <a:cs typeface="Lexend Deca"/>
              <a:sym typeface="Lexend Deca"/>
            </a:endParaRPr>
          </a:p>
          <a:p>
            <a:pPr marL="76200" lvl="0" indent="0" algn="just">
              <a:lnSpc>
                <a:spcPct val="150000"/>
              </a:lnSpc>
              <a:buClr>
                <a:schemeClr val="bg1"/>
              </a:buClr>
              <a:buNone/>
            </a:pPr>
            <a:endParaRPr lang="en-US" sz="16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308044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Dynamic Parts</a:t>
            </a:r>
            <a:endParaRPr lang="en-US" b="0" dirty="0"/>
          </a:p>
        </p:txBody>
      </p:sp>
      <p:sp>
        <p:nvSpPr>
          <p:cNvPr id="104" name="Google Shape;104;p18"/>
          <p:cNvSpPr txBox="1">
            <a:spLocks noGrp="1"/>
          </p:cNvSpPr>
          <p:nvPr>
            <p:ph type="body" idx="1"/>
          </p:nvPr>
        </p:nvSpPr>
        <p:spPr>
          <a:xfrm>
            <a:off x="179512" y="987574"/>
            <a:ext cx="8784976" cy="3161700"/>
          </a:xfrm>
          <a:prstGeom prst="rect">
            <a:avLst/>
          </a:prstGeom>
        </p:spPr>
        <p:txBody>
          <a:bodyPr spcFirstLastPara="1" wrap="square" lIns="0" tIns="0" rIns="0" bIns="0" anchor="t" anchorCtr="0">
            <a:noAutofit/>
          </a:bodyPr>
          <a:lstStyle/>
          <a:p>
            <a:pPr marL="76200" indent="0">
              <a:buClr>
                <a:schemeClr val="bg1"/>
              </a:buClr>
              <a:buNone/>
            </a:pPr>
            <a:r>
              <a:rPr lang="en-US" sz="1400" b="1" i="1" dirty="0">
                <a:solidFill>
                  <a:srgbClr val="FFFF00"/>
                </a:solidFill>
                <a:latin typeface="Lexend Deca"/>
                <a:ea typeface="Lexend Deca"/>
                <a:cs typeface="Lexend Deca"/>
              </a:rPr>
              <a:t>Comments</a:t>
            </a:r>
          </a:p>
          <a:p>
            <a:pPr marL="76200" indent="0">
              <a:buClr>
                <a:schemeClr val="bg1"/>
              </a:buClr>
              <a:buNone/>
            </a:pPr>
            <a:r>
              <a:rPr lang="en-US" sz="1400" dirty="0">
                <a:latin typeface="Lexend Deca"/>
                <a:ea typeface="Lexend Deca"/>
                <a:cs typeface="Lexend Deca"/>
              </a:rPr>
              <a:t>Many Jamstack products have dynamic comment sections. These are typically used on blogs.</a:t>
            </a:r>
          </a:p>
          <a:p>
            <a:pPr>
              <a:buClr>
                <a:schemeClr val="bg1"/>
              </a:buClr>
              <a:buSzPct val="100000"/>
              <a:buFont typeface="Wingdings" panose="05000000000000000000" pitchFamily="2" charset="2"/>
              <a:buChar char="q"/>
            </a:pPr>
            <a:r>
              <a:rPr lang="en-US" sz="1400" dirty="0" err="1" smtClean="0">
                <a:latin typeface="Lexend Deca"/>
                <a:ea typeface="Lexend Deca"/>
                <a:cs typeface="Lexend Deca"/>
                <a:sym typeface="Lexend Deca"/>
              </a:rPr>
              <a:t>Staticman</a:t>
            </a:r>
            <a:endParaRPr lang="en-US" sz="1400" dirty="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400" dirty="0" err="1" smtClean="0">
                <a:latin typeface="Lexend Deca"/>
                <a:ea typeface="Lexend Deca"/>
                <a:cs typeface="Lexend Deca"/>
                <a:sym typeface="Lexend Deca"/>
              </a:rPr>
              <a:t>Disqus</a:t>
            </a:r>
            <a:endParaRPr lang="en-US" sz="1400" dirty="0">
              <a:latin typeface="Lexend Deca"/>
              <a:ea typeface="Lexend Deca"/>
              <a:cs typeface="Lexend Deca"/>
              <a:sym typeface="Lexend Deca"/>
            </a:endParaRPr>
          </a:p>
          <a:p>
            <a:pPr marL="76200" indent="0">
              <a:buClr>
                <a:schemeClr val="bg1"/>
              </a:buClr>
              <a:buNone/>
            </a:pPr>
            <a:r>
              <a:rPr lang="en-US" sz="1400" b="1" i="1" dirty="0" smtClean="0">
                <a:solidFill>
                  <a:srgbClr val="FFFF00"/>
                </a:solidFill>
                <a:latin typeface="Lexend Deca"/>
                <a:ea typeface="Lexend Deca"/>
                <a:cs typeface="Lexend Deca"/>
              </a:rPr>
              <a:t>Forms</a:t>
            </a:r>
            <a:endParaRPr lang="en-US" sz="1400" b="1" i="1" dirty="0">
              <a:solidFill>
                <a:srgbClr val="FFFF00"/>
              </a:solidFill>
              <a:latin typeface="Lexend Deca"/>
              <a:ea typeface="Lexend Deca"/>
              <a:cs typeface="Lexend Deca"/>
            </a:endParaRPr>
          </a:p>
          <a:p>
            <a:pPr marL="76200" indent="0">
              <a:buClr>
                <a:schemeClr val="bg1"/>
              </a:buClr>
              <a:buNone/>
            </a:pPr>
            <a:r>
              <a:rPr lang="en-US" sz="1400" dirty="0">
                <a:latin typeface="Lexend Deca"/>
                <a:ea typeface="Lexend Deca"/>
                <a:cs typeface="Lexend Deca"/>
              </a:rPr>
              <a:t>A great way to interact with your audience. Tools like </a:t>
            </a:r>
            <a:r>
              <a:rPr lang="en-US" sz="1400" dirty="0" err="1">
                <a:latin typeface="Lexend Deca"/>
                <a:ea typeface="Lexend Deca"/>
                <a:cs typeface="Lexend Deca"/>
              </a:rPr>
              <a:t>Netlify</a:t>
            </a:r>
            <a:r>
              <a:rPr lang="en-US" sz="1400" dirty="0">
                <a:latin typeface="Lexend Deca"/>
                <a:ea typeface="Lexend Deca"/>
                <a:cs typeface="Lexend Deca"/>
              </a:rPr>
              <a:t> support this by default, though there are other form-based services.</a:t>
            </a:r>
          </a:p>
          <a:p>
            <a:pPr>
              <a:buClr>
                <a:schemeClr val="bg1"/>
              </a:buClr>
              <a:buSzPct val="100000"/>
              <a:buFont typeface="Wingdings" panose="05000000000000000000" pitchFamily="2" charset="2"/>
              <a:buChar char="q"/>
            </a:pPr>
            <a:r>
              <a:rPr lang="en-US" sz="1600" dirty="0" err="1" smtClean="0">
                <a:latin typeface="Lexend Deca"/>
                <a:ea typeface="Lexend Deca"/>
                <a:cs typeface="Lexend Deca"/>
                <a:sym typeface="Lexend Deca"/>
              </a:rPr>
              <a:t>Netlify</a:t>
            </a:r>
            <a:r>
              <a:rPr lang="en-US" sz="1600" dirty="0" smtClean="0">
                <a:latin typeface="Lexend Deca"/>
                <a:ea typeface="Lexend Deca"/>
                <a:cs typeface="Lexend Deca"/>
                <a:sym typeface="Lexend Deca"/>
              </a:rPr>
              <a:t> Forms</a:t>
            </a:r>
            <a:endParaRPr lang="en-US" sz="1600" dirty="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600" dirty="0" err="1" smtClean="0">
                <a:latin typeface="Lexend Deca"/>
                <a:ea typeface="Lexend Deca"/>
                <a:cs typeface="Lexend Deca"/>
                <a:sym typeface="Lexend Deca"/>
              </a:rPr>
              <a:t>Getform</a:t>
            </a:r>
            <a:endParaRPr lang="en-US" sz="1600" dirty="0" smtClean="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600" dirty="0" err="1" smtClean="0">
                <a:latin typeface="Lexend Deca"/>
                <a:ea typeface="Lexend Deca"/>
                <a:cs typeface="Lexend Deca"/>
                <a:sym typeface="Lexend Deca"/>
              </a:rPr>
              <a:t>FormKeep</a:t>
            </a:r>
            <a:endParaRPr lang="en-US" sz="1600" dirty="0">
              <a:latin typeface="Lexend Deca"/>
              <a:ea typeface="Lexend Deca"/>
              <a:cs typeface="Lexend Deca"/>
              <a:sym typeface="Lexend Deca"/>
            </a:endParaRPr>
          </a:p>
          <a:p>
            <a:pPr marL="76200" lvl="0" indent="0" algn="just">
              <a:lnSpc>
                <a:spcPct val="150000"/>
              </a:lnSpc>
              <a:buClr>
                <a:schemeClr val="bg1"/>
              </a:buClr>
              <a:buNone/>
            </a:pPr>
            <a:endParaRPr lang="en-US" sz="16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060968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Dynamic Parts</a:t>
            </a:r>
            <a:endParaRPr lang="en-US" b="0" dirty="0"/>
          </a:p>
        </p:txBody>
      </p:sp>
      <p:sp>
        <p:nvSpPr>
          <p:cNvPr id="104" name="Google Shape;104;p18"/>
          <p:cNvSpPr txBox="1">
            <a:spLocks noGrp="1"/>
          </p:cNvSpPr>
          <p:nvPr>
            <p:ph type="body" idx="1"/>
          </p:nvPr>
        </p:nvSpPr>
        <p:spPr>
          <a:xfrm>
            <a:off x="179512" y="915566"/>
            <a:ext cx="8784976" cy="3161700"/>
          </a:xfrm>
          <a:prstGeom prst="rect">
            <a:avLst/>
          </a:prstGeom>
        </p:spPr>
        <p:txBody>
          <a:bodyPr spcFirstLastPara="1" wrap="square" lIns="0" tIns="0" rIns="0" bIns="0" anchor="t" anchorCtr="0">
            <a:noAutofit/>
          </a:bodyPr>
          <a:lstStyle/>
          <a:p>
            <a:pPr marL="76200" indent="0">
              <a:buClr>
                <a:schemeClr val="bg1"/>
              </a:buClr>
              <a:buNone/>
            </a:pPr>
            <a:r>
              <a:rPr lang="en-US" sz="1400" b="1" i="1" dirty="0">
                <a:solidFill>
                  <a:srgbClr val="FFFF00"/>
                </a:solidFill>
                <a:latin typeface="Lexend Deca"/>
                <a:ea typeface="Lexend Deca"/>
                <a:cs typeface="Lexend Deca"/>
              </a:rPr>
              <a:t>E-Commerce</a:t>
            </a:r>
          </a:p>
          <a:p>
            <a:pPr marL="76200" indent="0">
              <a:buClr>
                <a:schemeClr val="bg1"/>
              </a:buClr>
              <a:buNone/>
            </a:pPr>
            <a:r>
              <a:rPr lang="en-US" sz="1400" dirty="0">
                <a:latin typeface="Lexend Deca"/>
                <a:ea typeface="Lexend Deca"/>
                <a:cs typeface="Lexend Deca"/>
              </a:rPr>
              <a:t>Setting up an online store on the Jamstack has never been easier.</a:t>
            </a:r>
          </a:p>
          <a:p>
            <a:pPr>
              <a:buClr>
                <a:schemeClr val="bg1"/>
              </a:buClr>
              <a:buSzPct val="100000"/>
              <a:buFont typeface="Wingdings" panose="05000000000000000000" pitchFamily="2" charset="2"/>
              <a:buChar char="q"/>
            </a:pPr>
            <a:r>
              <a:rPr lang="en-US" sz="1400" dirty="0" smtClean="0">
                <a:latin typeface="Lexend Deca"/>
                <a:ea typeface="Lexend Deca"/>
                <a:cs typeface="Lexend Deca"/>
                <a:sym typeface="Lexend Deca"/>
              </a:rPr>
              <a:t>Shopify</a:t>
            </a:r>
            <a:endParaRPr lang="en-US" sz="1400" dirty="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400" dirty="0" err="1" smtClean="0">
                <a:latin typeface="Lexend Deca"/>
                <a:ea typeface="Lexend Deca"/>
                <a:cs typeface="Lexend Deca"/>
                <a:sym typeface="Lexend Deca"/>
              </a:rPr>
              <a:t>Snipcart</a:t>
            </a:r>
            <a:endParaRPr lang="en-US" sz="1400" dirty="0" smtClean="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400" dirty="0" smtClean="0">
                <a:latin typeface="Lexend Deca"/>
                <a:ea typeface="Lexend Deca"/>
                <a:cs typeface="Lexend Deca"/>
                <a:sym typeface="Lexend Deca"/>
              </a:rPr>
              <a:t>Commerce Layer</a:t>
            </a:r>
            <a:endParaRPr lang="en-US" sz="1400" dirty="0">
              <a:latin typeface="Lexend Deca"/>
              <a:ea typeface="Lexend Deca"/>
              <a:cs typeface="Lexend Deca"/>
              <a:sym typeface="Lexend Deca"/>
            </a:endParaRPr>
          </a:p>
          <a:p>
            <a:pPr marL="76200" indent="0">
              <a:buClr>
                <a:schemeClr val="bg1"/>
              </a:buClr>
              <a:buNone/>
            </a:pPr>
            <a:r>
              <a:rPr lang="en-US" sz="1400" b="1" i="1" dirty="0" smtClean="0">
                <a:solidFill>
                  <a:srgbClr val="FFFF00"/>
                </a:solidFill>
                <a:latin typeface="Lexend Deca"/>
                <a:ea typeface="Lexend Deca"/>
                <a:cs typeface="Lexend Deca"/>
              </a:rPr>
              <a:t>Search</a:t>
            </a:r>
            <a:endParaRPr lang="en-US" sz="1400" b="1" i="1" dirty="0">
              <a:solidFill>
                <a:srgbClr val="FFFF00"/>
              </a:solidFill>
              <a:latin typeface="Lexend Deca"/>
              <a:ea typeface="Lexend Deca"/>
              <a:cs typeface="Lexend Deca"/>
            </a:endParaRPr>
          </a:p>
          <a:p>
            <a:pPr marL="76200" indent="0">
              <a:buClr>
                <a:schemeClr val="bg1"/>
              </a:buClr>
              <a:buNone/>
            </a:pPr>
            <a:r>
              <a:rPr lang="en-US" sz="1400" dirty="0">
                <a:latin typeface="Lexend Deca"/>
                <a:ea typeface="Lexend Deca"/>
                <a:cs typeface="Lexend Deca"/>
              </a:rPr>
              <a:t>Rely on third party services to integrate a search functionality</a:t>
            </a:r>
            <a:r>
              <a:rPr lang="en-US" sz="1400" dirty="0" smtClean="0"/>
              <a:t>.</a:t>
            </a:r>
            <a:r>
              <a:rPr lang="en-US" sz="1600" dirty="0" smtClean="0">
                <a:latin typeface="Lexend Deca"/>
                <a:ea typeface="Lexend Deca"/>
                <a:cs typeface="Lexend Deca"/>
                <a:sym typeface="Lexend Deca"/>
              </a:rPr>
              <a:t> </a:t>
            </a:r>
          </a:p>
          <a:p>
            <a:pPr>
              <a:buClr>
                <a:schemeClr val="bg1"/>
              </a:buClr>
              <a:buSzPct val="100000"/>
              <a:buFont typeface="Wingdings" panose="05000000000000000000" pitchFamily="2" charset="2"/>
              <a:buChar char="q"/>
            </a:pPr>
            <a:r>
              <a:rPr lang="en-US" sz="1600" dirty="0" err="1" smtClean="0">
                <a:latin typeface="Lexend Deca"/>
                <a:ea typeface="Lexend Deca"/>
                <a:cs typeface="Lexend Deca"/>
                <a:sym typeface="Lexend Deca"/>
              </a:rPr>
              <a:t>Algolia</a:t>
            </a:r>
            <a:endParaRPr lang="en-US" sz="1600" dirty="0" smtClean="0">
              <a:latin typeface="Lexend Deca"/>
              <a:ea typeface="Lexend Deca"/>
              <a:cs typeface="Lexend Deca"/>
              <a:sym typeface="Lexend Deca"/>
            </a:endParaRPr>
          </a:p>
          <a:p>
            <a:pPr>
              <a:buClr>
                <a:schemeClr val="bg1"/>
              </a:buClr>
              <a:buSzPct val="100000"/>
              <a:buFont typeface="Wingdings" panose="05000000000000000000" pitchFamily="2" charset="2"/>
              <a:buChar char="q"/>
            </a:pPr>
            <a:r>
              <a:rPr lang="en-US" sz="1600" dirty="0" smtClean="0">
                <a:latin typeface="Lexend Deca"/>
                <a:ea typeface="Lexend Deca"/>
                <a:cs typeface="Lexend Deca"/>
                <a:sym typeface="Lexend Deca"/>
              </a:rPr>
              <a:t>Fuse.js</a:t>
            </a:r>
          </a:p>
          <a:p>
            <a:pPr>
              <a:buClr>
                <a:schemeClr val="bg1"/>
              </a:buClr>
              <a:buSzPct val="100000"/>
              <a:buFont typeface="Wingdings" panose="05000000000000000000" pitchFamily="2" charset="2"/>
              <a:buChar char="q"/>
            </a:pPr>
            <a:r>
              <a:rPr lang="en-US" sz="1600" dirty="0" smtClean="0">
                <a:latin typeface="Lexend Deca"/>
                <a:ea typeface="Lexend Deca"/>
                <a:cs typeface="Lexend Deca"/>
                <a:sym typeface="Lexend Deca"/>
              </a:rPr>
              <a:t>Lunr.js</a:t>
            </a:r>
            <a:endParaRPr lang="en-US" sz="1600" dirty="0">
              <a:latin typeface="Lexend Deca"/>
              <a:ea typeface="Lexend Deca"/>
              <a:cs typeface="Lexend Deca"/>
              <a:sym typeface="Lexend Deca"/>
            </a:endParaRPr>
          </a:p>
          <a:p>
            <a:pPr marL="76200" lvl="0" indent="0" algn="just">
              <a:lnSpc>
                <a:spcPct val="150000"/>
              </a:lnSpc>
              <a:buClr>
                <a:schemeClr val="bg1"/>
              </a:buClr>
              <a:buNone/>
            </a:pPr>
            <a:endParaRPr lang="en-US" sz="16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Rectangle 5"/>
          <p:cNvSpPr/>
          <p:nvPr/>
        </p:nvSpPr>
        <p:spPr>
          <a:xfrm>
            <a:off x="179512" y="4659982"/>
            <a:ext cx="2300630" cy="377796"/>
          </a:xfrm>
          <a:prstGeom prst="rect">
            <a:avLst/>
          </a:prstGeom>
        </p:spPr>
        <p:txBody>
          <a:bodyPr wrap="none">
            <a:spAutoFit/>
          </a:bodyPr>
          <a:lstStyle/>
          <a:p>
            <a:pPr lvl="0" algn="just">
              <a:lnSpc>
                <a:spcPct val="150000"/>
              </a:lnSpc>
            </a:pPr>
            <a:r>
              <a:rPr lang="en-US" dirty="0">
                <a:latin typeface="Lexend Deca" panose="020B0604020202020204" charset="-78"/>
                <a:cs typeface="Lexend Deca" panose="020B0604020202020204" charset="-78"/>
                <a:hlinkClick r:id="rId3"/>
              </a:rPr>
              <a:t>See </a:t>
            </a:r>
            <a:r>
              <a:rPr lang="en-US" dirty="0" smtClean="0">
                <a:latin typeface="Lexend Deca" panose="020B0604020202020204" charset="-78"/>
                <a:cs typeface="Lexend Deca" panose="020B0604020202020204" charset="-78"/>
                <a:hlinkClick r:id="rId3"/>
              </a:rPr>
              <a:t>more static services</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52209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CMS</a:t>
            </a:r>
            <a:endParaRPr lang="en-US" b="0" dirty="0"/>
          </a:p>
        </p:txBody>
      </p:sp>
      <p:sp>
        <p:nvSpPr>
          <p:cNvPr id="104" name="Google Shape;104;p18"/>
          <p:cNvSpPr txBox="1">
            <a:spLocks noGrp="1"/>
          </p:cNvSpPr>
          <p:nvPr>
            <p:ph type="body" idx="1"/>
          </p:nvPr>
        </p:nvSpPr>
        <p:spPr>
          <a:xfrm>
            <a:off x="179512" y="843558"/>
            <a:ext cx="8784976" cy="3161700"/>
          </a:xfrm>
          <a:prstGeom prst="rect">
            <a:avLst/>
          </a:prstGeom>
        </p:spPr>
        <p:txBody>
          <a:bodyPr spcFirstLastPara="1" wrap="square" lIns="0" tIns="0" rIns="0" bIns="0" anchor="t" anchorCtr="0">
            <a:noAutofit/>
          </a:bodyPr>
          <a:lstStyle/>
          <a:p>
            <a:pPr marL="76200" indent="0" algn="just">
              <a:buClr>
                <a:schemeClr val="bg1"/>
              </a:buClr>
              <a:buNone/>
            </a:pPr>
            <a:r>
              <a:rPr lang="en-US" sz="1600" dirty="0">
                <a:latin typeface="Lexend Deca" panose="020B0604020202020204" charset="-78"/>
                <a:cs typeface="Lexend Deca" panose="020B0604020202020204" charset="-78"/>
              </a:rPr>
              <a:t>Jamstack sites can also be controlled via a Content Management System, these are typically known as Headless CMS. Once a change in the CMS is made, a new build of your site will be triggered and then deployed as static assets</a:t>
            </a:r>
            <a:r>
              <a:rPr lang="en-US" sz="1600" dirty="0" smtClean="0">
                <a:latin typeface="Lexend Deca" panose="020B0604020202020204" charset="-78"/>
                <a:cs typeface="Lexend Deca" panose="020B0604020202020204" charset="-78"/>
              </a:rPr>
              <a:t>.</a:t>
            </a:r>
          </a:p>
          <a:p>
            <a:pPr algn="just">
              <a:buClr>
                <a:schemeClr val="bg1"/>
              </a:buClr>
              <a:buSzPct val="100000"/>
              <a:buFont typeface="Wingdings" panose="05000000000000000000" pitchFamily="2" charset="2"/>
              <a:buChar char="q"/>
            </a:pPr>
            <a:r>
              <a:rPr lang="en-US" sz="1800" dirty="0" err="1" smtClean="0">
                <a:latin typeface="Lexend Deca" panose="020B0604020202020204" charset="-78"/>
                <a:cs typeface="Lexend Deca" panose="020B0604020202020204" charset="-78"/>
              </a:rPr>
              <a:t>Netlify</a:t>
            </a:r>
            <a:r>
              <a:rPr lang="en-US" sz="1800" dirty="0" smtClean="0">
                <a:latin typeface="Lexend Deca" panose="020B0604020202020204" charset="-78"/>
                <a:cs typeface="Lexend Deca" panose="020B0604020202020204" charset="-78"/>
              </a:rPr>
              <a:t> CMS</a:t>
            </a:r>
          </a:p>
          <a:p>
            <a:pPr algn="just">
              <a:buClr>
                <a:schemeClr val="bg1"/>
              </a:buClr>
              <a:buSzPct val="100000"/>
              <a:buFont typeface="Wingdings" panose="05000000000000000000" pitchFamily="2" charset="2"/>
              <a:buChar char="q"/>
            </a:pPr>
            <a:r>
              <a:rPr lang="en-US" sz="1800" dirty="0" err="1" smtClean="0">
                <a:latin typeface="Lexend Deca" panose="020B0604020202020204" charset="-78"/>
                <a:cs typeface="Lexend Deca" panose="020B0604020202020204" charset="-78"/>
              </a:rPr>
              <a:t>Contentful</a:t>
            </a:r>
            <a:endParaRPr lang="en-US" sz="1800" dirty="0" smtClean="0">
              <a:latin typeface="Lexend Deca" panose="020B0604020202020204" charset="-78"/>
              <a:cs typeface="Lexend Deca" panose="020B0604020202020204" charset="-78"/>
            </a:endParaRPr>
          </a:p>
          <a:p>
            <a:pPr algn="just">
              <a:buClr>
                <a:schemeClr val="bg1"/>
              </a:buClr>
              <a:buSzPct val="100000"/>
              <a:buFont typeface="Wingdings" panose="05000000000000000000" pitchFamily="2" charset="2"/>
              <a:buChar char="q"/>
            </a:pPr>
            <a:r>
              <a:rPr lang="en-US" sz="1800" dirty="0" smtClean="0">
                <a:latin typeface="Lexend Deca" panose="020B0604020202020204" charset="-78"/>
                <a:cs typeface="Lexend Deca" panose="020B0604020202020204" charset="-78"/>
              </a:rPr>
              <a:t>Ghost</a:t>
            </a:r>
          </a:p>
          <a:p>
            <a:pPr algn="just">
              <a:buClr>
                <a:schemeClr val="bg1"/>
              </a:buClr>
              <a:buSzPct val="100000"/>
              <a:buFont typeface="Wingdings" panose="05000000000000000000" pitchFamily="2" charset="2"/>
              <a:buChar char="q"/>
            </a:pPr>
            <a:r>
              <a:rPr lang="en-US" sz="1800" dirty="0" err="1" smtClean="0">
                <a:latin typeface="Lexend Deca" panose="020B0604020202020204" charset="-78"/>
                <a:cs typeface="Lexend Deca" panose="020B0604020202020204" charset="-78"/>
              </a:rPr>
              <a:t>Strapi</a:t>
            </a:r>
            <a:endParaRPr lang="en-US" sz="1800" dirty="0" smtClean="0">
              <a:latin typeface="Lexend Deca" panose="020B0604020202020204" charset="-78"/>
              <a:cs typeface="Lexend Deca" panose="020B0604020202020204" charset="-78"/>
            </a:endParaRPr>
          </a:p>
          <a:p>
            <a:pPr algn="just">
              <a:buClr>
                <a:schemeClr val="bg1"/>
              </a:buClr>
              <a:buSzPct val="100000"/>
              <a:buFont typeface="Wingdings" panose="05000000000000000000" pitchFamily="2" charset="2"/>
              <a:buChar char="q"/>
            </a:pPr>
            <a:r>
              <a:rPr lang="en-US" sz="1800" dirty="0" smtClean="0">
                <a:latin typeface="Lexend Deca" panose="020B0604020202020204" charset="-78"/>
                <a:cs typeface="Lexend Deca" panose="020B0604020202020204" charset="-78"/>
              </a:rPr>
              <a:t>Forestry</a:t>
            </a:r>
          </a:p>
          <a:p>
            <a:pPr algn="just">
              <a:buClr>
                <a:schemeClr val="bg1"/>
              </a:buClr>
              <a:buSzPct val="100000"/>
              <a:buFont typeface="Wingdings" panose="05000000000000000000" pitchFamily="2" charset="2"/>
              <a:buChar char="q"/>
            </a:pPr>
            <a:r>
              <a:rPr lang="en-US" sz="1800" dirty="0" smtClean="0">
                <a:latin typeface="Lexend Deca" panose="020B0604020202020204" charset="-78"/>
                <a:cs typeface="Lexend Deca" panose="020B0604020202020204" charset="-78"/>
              </a:rPr>
              <a:t>Sanity.io</a:t>
            </a:r>
          </a:p>
          <a:p>
            <a:pPr algn="just">
              <a:buClr>
                <a:schemeClr val="bg1"/>
              </a:buClr>
              <a:buSzPct val="100000"/>
              <a:buFont typeface="Wingdings" panose="05000000000000000000" pitchFamily="2" charset="2"/>
              <a:buChar char="q"/>
            </a:pPr>
            <a:r>
              <a:rPr lang="en-US" sz="1800" dirty="0" err="1" smtClean="0">
                <a:latin typeface="Lexend Deca" panose="020B0604020202020204" charset="-78"/>
                <a:cs typeface="Lexend Deca" panose="020B0604020202020204" charset="-78"/>
              </a:rPr>
              <a:t>GraphCMS</a:t>
            </a:r>
            <a:endParaRPr lang="en-US" sz="18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6" name="Rectangle 5"/>
          <p:cNvSpPr/>
          <p:nvPr/>
        </p:nvSpPr>
        <p:spPr>
          <a:xfrm>
            <a:off x="226801" y="4659982"/>
            <a:ext cx="2206053" cy="377796"/>
          </a:xfrm>
          <a:prstGeom prst="rect">
            <a:avLst/>
          </a:prstGeom>
        </p:spPr>
        <p:txBody>
          <a:bodyPr wrap="none">
            <a:spAutoFit/>
          </a:bodyPr>
          <a:lstStyle/>
          <a:p>
            <a:pPr lvl="0" algn="just">
              <a:lnSpc>
                <a:spcPct val="150000"/>
              </a:lnSpc>
            </a:pPr>
            <a:r>
              <a:rPr lang="en-US" dirty="0">
                <a:latin typeface="Lexend Deca" panose="020B0604020202020204" charset="-78"/>
                <a:cs typeface="Lexend Deca" panose="020B0604020202020204" charset="-78"/>
                <a:hlinkClick r:id="rId3"/>
              </a:rPr>
              <a:t>See </a:t>
            </a:r>
            <a:r>
              <a:rPr lang="en-US" dirty="0" smtClean="0">
                <a:latin typeface="Lexend Deca" panose="020B0604020202020204" charset="-78"/>
                <a:cs typeface="Lexend Deca" panose="020B0604020202020204" charset="-78"/>
                <a:hlinkClick r:id="rId3"/>
              </a:rPr>
              <a:t>more CMS services</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3054211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2139702"/>
            <a:ext cx="4263900" cy="6796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Getting Started</a:t>
            </a:r>
            <a:endParaRPr dirty="0"/>
          </a:p>
        </p:txBody>
      </p:sp>
      <p:pic>
        <p:nvPicPr>
          <p:cNvPr id="1026" name="Picture 2" descr="File:Logo of Hugo the static website generator.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859782"/>
            <a:ext cx="3365104" cy="919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Lab Pages examples / hugo · GitL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34117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p18"/>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latin typeface="Lexend Deca" panose="020B0604020202020204" charset="-78"/>
                <a:cs typeface="Lexend Deca" panose="020B0604020202020204" charset="-78"/>
              </a:rPr>
              <a:pPr algn="r"/>
              <a:t>18</a:t>
            </a:fld>
            <a:endParaRPr lang="en" dirty="0">
              <a:solidFill>
                <a:schemeClr val="bg1"/>
              </a:solidFill>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656067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Hugo</a:t>
            </a:r>
            <a:endParaRPr lang="en-US" b="0" dirty="0"/>
          </a:p>
        </p:txBody>
      </p:sp>
      <p:sp>
        <p:nvSpPr>
          <p:cNvPr id="104" name="Google Shape;104;p18"/>
          <p:cNvSpPr txBox="1">
            <a:spLocks noGrp="1"/>
          </p:cNvSpPr>
          <p:nvPr>
            <p:ph type="body" idx="1"/>
          </p:nvPr>
        </p:nvSpPr>
        <p:spPr>
          <a:xfrm>
            <a:off x="395536" y="843558"/>
            <a:ext cx="8424936" cy="3161700"/>
          </a:xfrm>
          <a:prstGeom prst="rect">
            <a:avLst/>
          </a:prstGeom>
        </p:spPr>
        <p:txBody>
          <a:bodyPr spcFirstLastPara="1" wrap="square" lIns="0" tIns="0" rIns="0" bIns="0" anchor="t" anchorCtr="0">
            <a:noAutofit/>
          </a:bodyPr>
          <a:lstStyle/>
          <a:p>
            <a:pPr algn="just">
              <a:lnSpc>
                <a:spcPct val="150000"/>
              </a:lnSpc>
              <a:buClr>
                <a:schemeClr val="bg1"/>
              </a:buClr>
              <a:buSzPct val="100000"/>
              <a:buFont typeface="Wingdings" panose="05000000000000000000" pitchFamily="2" charset="2"/>
              <a:buChar char="ü"/>
            </a:pPr>
            <a:r>
              <a:rPr lang="en-US" sz="1800" dirty="0">
                <a:latin typeface="Lexend Deca" panose="020B0604020202020204" charset="-78"/>
                <a:cs typeface="Lexend Deca" panose="020B0604020202020204" charset="-78"/>
              </a:rPr>
              <a:t>Hugo is a </a:t>
            </a:r>
            <a:r>
              <a:rPr lang="en-US" sz="1800" b="1" i="1" dirty="0">
                <a:solidFill>
                  <a:srgbClr val="FFFF00"/>
                </a:solidFill>
                <a:latin typeface="Lexend Deca" panose="020B0604020202020204" charset="-78"/>
                <a:cs typeface="Lexend Deca" panose="020B0604020202020204" charset="-78"/>
              </a:rPr>
              <a:t>static site generator (SSG) written in Go (aka </a:t>
            </a:r>
            <a:r>
              <a:rPr lang="en-US" sz="1800" b="1" i="1" dirty="0" err="1">
                <a:solidFill>
                  <a:srgbClr val="FFFF00"/>
                </a:solidFill>
                <a:latin typeface="Lexend Deca" panose="020B0604020202020204" charset="-78"/>
                <a:cs typeface="Lexend Deca" panose="020B0604020202020204" charset="-78"/>
              </a:rPr>
              <a:t>Golang</a:t>
            </a:r>
            <a:r>
              <a:rPr lang="en-US" sz="1800" b="1" i="1" dirty="0">
                <a:solidFill>
                  <a:srgbClr val="FFFF00"/>
                </a:solidFill>
                <a:latin typeface="Lexend Deca" panose="020B0604020202020204" charset="-78"/>
                <a:cs typeface="Lexend Deca" panose="020B0604020202020204" charset="-78"/>
              </a:rPr>
              <a:t>), </a:t>
            </a:r>
            <a:r>
              <a:rPr lang="en-US" sz="1800" dirty="0">
                <a:latin typeface="Lexend Deca" panose="020B0604020202020204" charset="-78"/>
                <a:cs typeface="Lexend Deca" panose="020B0604020202020204" charset="-78"/>
              </a:rPr>
              <a:t>a high-performance compiled programming language often used for developing backend applications and services</a:t>
            </a:r>
            <a:r>
              <a:rPr lang="en-US" sz="1800" dirty="0" smtClean="0">
                <a:latin typeface="Lexend Deca" panose="020B0604020202020204" charset="-78"/>
                <a:cs typeface="Lexend Deca" panose="020B0604020202020204" charset="-78"/>
              </a:rPr>
              <a:t>.</a:t>
            </a:r>
          </a:p>
          <a:p>
            <a:pPr algn="just">
              <a:lnSpc>
                <a:spcPct val="150000"/>
              </a:lnSpc>
              <a:buClr>
                <a:schemeClr val="bg1"/>
              </a:buClr>
              <a:buSzPct val="100000"/>
              <a:buFont typeface="Wingdings" panose="05000000000000000000" pitchFamily="2" charset="2"/>
              <a:buChar char="ü"/>
            </a:pPr>
            <a:r>
              <a:rPr lang="en-US" sz="1800" dirty="0">
                <a:latin typeface="Lexend Deca" panose="020B0604020202020204" charset="-78"/>
                <a:cs typeface="Lexend Deca" panose="020B0604020202020204" charset="-78"/>
              </a:rPr>
              <a:t>Today, Hugo is capable of generating most websites within seconds (&lt;1 </a:t>
            </a:r>
            <a:r>
              <a:rPr lang="en-US" sz="1800" dirty="0" err="1">
                <a:latin typeface="Lexend Deca" panose="020B0604020202020204" charset="-78"/>
                <a:cs typeface="Lexend Deca" panose="020B0604020202020204" charset="-78"/>
              </a:rPr>
              <a:t>ms</a:t>
            </a:r>
            <a:r>
              <a:rPr lang="en-US" sz="1800" dirty="0">
                <a:latin typeface="Lexend Deca" panose="020B0604020202020204" charset="-78"/>
                <a:cs typeface="Lexend Deca" panose="020B0604020202020204" charset="-78"/>
              </a:rPr>
              <a:t> per page). That explains why Hugo bills itself as </a:t>
            </a:r>
            <a:r>
              <a:rPr lang="en-US" sz="1800" b="1" dirty="0">
                <a:solidFill>
                  <a:srgbClr val="FFFF00"/>
                </a:solidFill>
                <a:latin typeface="Lexend Deca" panose="020B0604020202020204" charset="-78"/>
                <a:cs typeface="Lexend Deca" panose="020B0604020202020204" charset="-78"/>
              </a:rPr>
              <a:t>“the world’s fastest framework for building websites.”</a:t>
            </a:r>
            <a:endParaRPr lang="en-US" sz="1800" b="1" dirty="0" smtClean="0">
              <a:solidFill>
                <a:srgbClr val="FFFF00"/>
              </a:solidFill>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endParaRPr lang="en-US" sz="18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1113840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23528" y="267494"/>
            <a:ext cx="6199414" cy="579857"/>
          </a:xfrm>
          <a:prstGeom prst="rect">
            <a:avLst/>
          </a:prstGeom>
        </p:spPr>
        <p:txBody>
          <a:bodyPr spcFirstLastPara="1" wrap="square" lIns="0" tIns="0" rIns="0" bIns="0" anchor="b" anchorCtr="0">
            <a:noAutofit/>
          </a:bodyPr>
          <a:lstStyle/>
          <a:p>
            <a:pPr lvl="0"/>
            <a:r>
              <a:rPr lang="en" dirty="0"/>
              <a:t>What is the Jamstack?</a:t>
            </a:r>
            <a:endParaRPr dirty="0"/>
          </a:p>
        </p:txBody>
      </p:sp>
      <p:sp>
        <p:nvSpPr>
          <p:cNvPr id="73" name="Google Shape;73;p14"/>
          <p:cNvSpPr txBox="1">
            <a:spLocks noGrp="1"/>
          </p:cNvSpPr>
          <p:nvPr>
            <p:ph type="body" idx="1"/>
          </p:nvPr>
        </p:nvSpPr>
        <p:spPr>
          <a:xfrm>
            <a:off x="323528" y="987574"/>
            <a:ext cx="8424936" cy="1219200"/>
          </a:xfrm>
          <a:prstGeom prst="rect">
            <a:avLst/>
          </a:prstGeom>
        </p:spPr>
        <p:txBody>
          <a:bodyPr spcFirstLastPara="1" wrap="square" lIns="0" tIns="0" rIns="0" bIns="0" anchor="t" anchorCtr="0">
            <a:noAutofit/>
          </a:bodyPr>
          <a:lstStyle/>
          <a:p>
            <a:pPr marL="0" indent="0" algn="just">
              <a:lnSpc>
                <a:spcPct val="150000"/>
              </a:lnSpc>
              <a:spcBef>
                <a:spcPts val="0"/>
              </a:spcBef>
              <a:buClr>
                <a:schemeClr val="lt1"/>
              </a:buClr>
              <a:buSzPts val="3200"/>
              <a:buNone/>
            </a:pPr>
            <a:r>
              <a:rPr lang="en-US" b="1" dirty="0">
                <a:solidFill>
                  <a:srgbClr val="FFFF00"/>
                </a:solidFill>
                <a:latin typeface="Lexend Deca"/>
                <a:ea typeface="Lexend Deca"/>
                <a:cs typeface="Lexend Deca"/>
              </a:rPr>
              <a:t>"</a:t>
            </a:r>
            <a:r>
              <a:rPr lang="en-US" b="1" dirty="0">
                <a:solidFill>
                  <a:srgbClr val="FFFF00"/>
                </a:solidFill>
                <a:latin typeface="Lexend Deca"/>
                <a:ea typeface="Lexend Deca"/>
                <a:cs typeface="Lexend Deca"/>
                <a:sym typeface="Lexend Deca"/>
              </a:rPr>
              <a:t>Jamstack" was originally cased as "</a:t>
            </a:r>
            <a:r>
              <a:rPr lang="en-US" b="1" dirty="0" err="1">
                <a:solidFill>
                  <a:srgbClr val="FFFF00"/>
                </a:solidFill>
                <a:latin typeface="Lexend Deca"/>
                <a:ea typeface="Lexend Deca"/>
                <a:cs typeface="Lexend Deca"/>
                <a:sym typeface="Lexend Deca"/>
              </a:rPr>
              <a:t>JAMstack</a:t>
            </a:r>
            <a:r>
              <a:rPr lang="en-US" b="1" dirty="0">
                <a:solidFill>
                  <a:srgbClr val="FFFF00"/>
                </a:solidFill>
                <a:latin typeface="Lexend Deca"/>
                <a:ea typeface="Lexend Deca"/>
                <a:cs typeface="Lexend Deca"/>
                <a:sym typeface="Lexend Deca"/>
              </a:rPr>
              <a:t>" where "JAM" stood for JavaScript, API &amp; Markup.</a:t>
            </a:r>
          </a:p>
        </p:txBody>
      </p:sp>
      <p:sp>
        <p:nvSpPr>
          <p:cNvPr id="74" name="Google Shape;74;p14"/>
          <p:cNvSpPr txBox="1">
            <a:spLocks noGrp="1"/>
          </p:cNvSpPr>
          <p:nvPr>
            <p:ph type="body" idx="2"/>
          </p:nvPr>
        </p:nvSpPr>
        <p:spPr>
          <a:xfrm>
            <a:off x="323528" y="2909654"/>
            <a:ext cx="8496944" cy="598200"/>
          </a:xfrm>
          <a:prstGeom prst="rect">
            <a:avLst/>
          </a:prstGeom>
        </p:spPr>
        <p:txBody>
          <a:bodyPr spcFirstLastPara="1" wrap="square" lIns="0" tIns="0" rIns="0" bIns="0" anchor="t" anchorCtr="0">
            <a:noAutofit/>
          </a:bodyPr>
          <a:lstStyle/>
          <a:p>
            <a:pPr marL="101600" indent="0" algn="just">
              <a:lnSpc>
                <a:spcPct val="150000"/>
              </a:lnSpc>
              <a:buSzPts val="1600"/>
              <a:buNone/>
            </a:pPr>
            <a:r>
              <a:rPr lang="en-US" sz="1800" b="1" dirty="0" smtClean="0">
                <a:latin typeface="Lexend Deca"/>
                <a:ea typeface="Lexend Deca"/>
                <a:cs typeface="Lexend Deca"/>
                <a:sym typeface="Catamaran Thin"/>
              </a:rPr>
              <a:t>”A modern </a:t>
            </a:r>
            <a:r>
              <a:rPr lang="en-US" sz="1800" b="1" dirty="0">
                <a:latin typeface="Lexend Deca"/>
                <a:ea typeface="Lexend Deca"/>
                <a:cs typeface="Lexend Deca"/>
                <a:sym typeface="Catamaran Thin"/>
              </a:rPr>
              <a:t>web development architecture based on client-side JavaScript, reusable APIs, and prebuilt Markup“</a:t>
            </a:r>
          </a:p>
          <a:p>
            <a:pPr marL="101600" indent="0" algn="just">
              <a:lnSpc>
                <a:spcPct val="150000"/>
              </a:lnSpc>
              <a:buSzPts val="1600"/>
              <a:buNone/>
            </a:pPr>
            <a:r>
              <a:rPr lang="en-US" sz="1200" b="1" dirty="0">
                <a:solidFill>
                  <a:srgbClr val="FFFF00"/>
                </a:solidFill>
                <a:latin typeface="Lexend Deca"/>
                <a:ea typeface="Lexend Deca"/>
                <a:cs typeface="Lexend Deca"/>
                <a:sym typeface="Catamaran Thin"/>
              </a:rPr>
              <a:t>— Mathias </a:t>
            </a:r>
            <a:r>
              <a:rPr lang="en-US" sz="1200" b="1" dirty="0" err="1">
                <a:solidFill>
                  <a:srgbClr val="FFFF00"/>
                </a:solidFill>
                <a:latin typeface="Lexend Deca"/>
                <a:ea typeface="Lexend Deca"/>
                <a:cs typeface="Lexend Deca"/>
                <a:sym typeface="Catamaran Thin"/>
              </a:rPr>
              <a:t>Biilmann</a:t>
            </a:r>
            <a:r>
              <a:rPr lang="en-US" sz="1200" b="1" dirty="0">
                <a:solidFill>
                  <a:srgbClr val="FFFF00"/>
                </a:solidFill>
                <a:latin typeface="Lexend Deca"/>
                <a:ea typeface="Lexend Deca"/>
                <a:cs typeface="Lexend Deca"/>
                <a:sym typeface="Catamaran Thin"/>
              </a:rPr>
              <a:t> (CEO &amp; Co-founder of </a:t>
            </a:r>
            <a:r>
              <a:rPr lang="en-US" sz="1200" b="1" dirty="0" err="1">
                <a:solidFill>
                  <a:srgbClr val="FFFF00"/>
                </a:solidFill>
                <a:latin typeface="Lexend Deca"/>
                <a:ea typeface="Lexend Deca"/>
                <a:cs typeface="Lexend Deca"/>
                <a:sym typeface="Catamaran Thin"/>
              </a:rPr>
              <a:t>Netlify</a:t>
            </a:r>
            <a:r>
              <a:rPr lang="en-US" sz="1200" b="1" dirty="0">
                <a:solidFill>
                  <a:srgbClr val="FFFF00"/>
                </a:solidFill>
                <a:latin typeface="Lexend Deca"/>
                <a:ea typeface="Lexend Deca"/>
                <a:cs typeface="Lexend Deca"/>
                <a:sym typeface="Catamaran Thin"/>
              </a:rPr>
              <a:t>).</a:t>
            </a: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Hugo is Fast</a:t>
            </a:r>
            <a:endParaRPr lang="en-US" b="0" dirty="0"/>
          </a:p>
        </p:txBody>
      </p:sp>
      <p:sp>
        <p:nvSpPr>
          <p:cNvPr id="104" name="Google Shape;104;p18"/>
          <p:cNvSpPr txBox="1">
            <a:spLocks noGrp="1"/>
          </p:cNvSpPr>
          <p:nvPr>
            <p:ph type="body" idx="1"/>
          </p:nvPr>
        </p:nvSpPr>
        <p:spPr>
          <a:xfrm>
            <a:off x="467544" y="843558"/>
            <a:ext cx="8352928" cy="3161700"/>
          </a:xfrm>
          <a:prstGeom prst="rect">
            <a:avLst/>
          </a:prstGeom>
        </p:spPr>
        <p:txBody>
          <a:bodyPr spcFirstLastPara="1" wrap="square" lIns="0" tIns="0" rIns="0" bIns="0" anchor="t" anchorCtr="0">
            <a:noAutofit/>
          </a:bodyPr>
          <a:lstStyle/>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In terms of raw performance, Hugo is the best static site generator in the world. Compared to Jekyll, Hugo was shown to be </a:t>
            </a:r>
            <a:r>
              <a:rPr lang="en-US" sz="1600" dirty="0">
                <a:latin typeface="Lexend Deca" panose="020B0604020202020204" charset="-78"/>
                <a:cs typeface="Lexend Deca" panose="020B0604020202020204" charset="-78"/>
                <a:hlinkClick r:id="rId3"/>
              </a:rPr>
              <a:t>35x faster</a:t>
            </a:r>
            <a:r>
              <a:rPr lang="en-US" sz="1600" dirty="0">
                <a:latin typeface="Lexend Deca" panose="020B0604020202020204" charset="-78"/>
                <a:cs typeface="Lexend Deca" panose="020B0604020202020204" charset="-78"/>
              </a:rPr>
              <a:t> by Forestry. </a:t>
            </a:r>
            <a:endParaRPr lang="en-US" sz="16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Similarly, Hugo can render a 10,000-page site in 10 seconds, a task that would take Gatsby over half an hour to complete</a:t>
            </a:r>
            <a:r>
              <a:rPr lang="en-US" sz="1600" dirty="0" smtClean="0">
                <a:latin typeface="Lexend Deca" panose="020B0604020202020204" charset="-78"/>
                <a:cs typeface="Lexend Deca" panose="020B0604020202020204" charset="-78"/>
              </a:rPr>
              <a:t>.</a:t>
            </a: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Not only is Hugo the fastest SSG in terms of build times, but it’s also quick to install</a:t>
            </a:r>
            <a:r>
              <a:rPr lang="en-US" sz="1600" dirty="0" smtClean="0">
                <a:latin typeface="Lexend Deca" panose="020B0604020202020204" charset="-78"/>
                <a:cs typeface="Lexend Deca" panose="020B0604020202020204" charset="-78"/>
              </a:rPr>
              <a:t>.</a:t>
            </a: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Hugo ships as a self-contained executable, unlike Jekyll, Gatsby, and other SSGs requiring installing dependencies with a package manager. </a:t>
            </a:r>
            <a:endParaRPr lang="en-US" sz="16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2205855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Templating is Easy in Hugo</a:t>
            </a:r>
            <a:endParaRPr lang="en-US" b="0" dirty="0"/>
          </a:p>
        </p:txBody>
      </p:sp>
      <p:sp>
        <p:nvSpPr>
          <p:cNvPr id="104" name="Google Shape;104;p18"/>
          <p:cNvSpPr txBox="1">
            <a:spLocks noGrp="1"/>
          </p:cNvSpPr>
          <p:nvPr>
            <p:ph type="body" idx="1"/>
          </p:nvPr>
        </p:nvSpPr>
        <p:spPr>
          <a:xfrm>
            <a:off x="467544" y="843558"/>
            <a:ext cx="8352928" cy="3161700"/>
          </a:xfrm>
          <a:prstGeom prst="rect">
            <a:avLst/>
          </a:prstGeom>
        </p:spPr>
        <p:txBody>
          <a:bodyPr spcFirstLastPara="1" wrap="square" lIns="0" tIns="0" rIns="0" bIns="0" anchor="t" anchorCtr="0">
            <a:noAutofit/>
          </a:bodyPr>
          <a:lstStyle/>
          <a:p>
            <a:pPr algn="just" fontAlgn="base">
              <a:lnSpc>
                <a:spcPct val="150000"/>
              </a:lnSpc>
              <a:buClr>
                <a:schemeClr val="bg1"/>
              </a:buClr>
              <a:buSzPct val="100000"/>
              <a:buFont typeface="Wingdings" panose="05000000000000000000" pitchFamily="2" charset="2"/>
              <a:buChar char="ü"/>
            </a:pPr>
            <a:r>
              <a:rPr lang="en-US" sz="1800" dirty="0">
                <a:latin typeface="Lexend Deca" panose="020B0604020202020204" charset="-78"/>
                <a:cs typeface="Lexend Deca" panose="020B0604020202020204" charset="-78"/>
              </a:rPr>
              <a:t>“templating” refers to the process of adding placeholders for dynamic content insertion within an HTML page. To access the title of a page, you can use the </a:t>
            </a:r>
            <a:r>
              <a:rPr lang="en-US" sz="1800" b="1" dirty="0" smtClean="0">
                <a:solidFill>
                  <a:srgbClr val="FFFF00"/>
                </a:solidFill>
                <a:latin typeface="Lexend Deca" panose="020B0604020202020204" charset="-78"/>
                <a:cs typeface="Lexend Deca" panose="020B0604020202020204" charset="-78"/>
              </a:rPr>
              <a:t>{{ </a:t>
            </a:r>
            <a:r>
              <a:rPr lang="en-US" sz="1800" b="1" dirty="0">
                <a:solidFill>
                  <a:srgbClr val="FFFF00"/>
                </a:solidFill>
                <a:latin typeface="Lexend Deca" panose="020B0604020202020204" charset="-78"/>
                <a:cs typeface="Lexend Deca" panose="020B0604020202020204" charset="-78"/>
              </a:rPr>
              <a:t>.Title }}</a:t>
            </a:r>
            <a:r>
              <a:rPr lang="en-US" sz="1800" dirty="0">
                <a:latin typeface="Lexend Deca" panose="020B0604020202020204" charset="-78"/>
                <a:cs typeface="Lexend Deca" panose="020B0604020202020204" charset="-78"/>
              </a:rPr>
              <a:t> variable</a:t>
            </a:r>
            <a:r>
              <a:rPr lang="en-US" sz="1800" dirty="0" smtClean="0">
                <a:latin typeface="Lexend Deca" panose="020B0604020202020204" charset="-78"/>
                <a:cs typeface="Lexend Deca" panose="020B0604020202020204" charset="-78"/>
              </a:rPr>
              <a:t>. </a:t>
            </a:r>
            <a:r>
              <a:rPr lang="en-US" sz="1800" dirty="0">
                <a:latin typeface="Lexend Deca" panose="020B0604020202020204" charset="-78"/>
                <a:cs typeface="Lexend Deca" panose="020B0604020202020204" charset="-78"/>
              </a:rPr>
              <a:t>Thus, within a Hugo HTML template, it’s common to see </a:t>
            </a:r>
            <a:r>
              <a:rPr lang="en-US" sz="1800" dirty="0" smtClean="0">
                <a:latin typeface="Lexend Deca" panose="020B0604020202020204" charset="-78"/>
                <a:cs typeface="Lexend Deca" panose="020B0604020202020204" charset="-78"/>
              </a:rPr>
              <a:t>the </a:t>
            </a:r>
            <a:r>
              <a:rPr lang="en-US" sz="1800" b="1" dirty="0" smtClean="0">
                <a:solidFill>
                  <a:srgbClr val="FFFF00"/>
                </a:solidFill>
                <a:latin typeface="Lexend Deca" panose="020B0604020202020204" charset="-78"/>
                <a:cs typeface="Lexend Deca" panose="020B0604020202020204" charset="-78"/>
              </a:rPr>
              <a:t>{{ </a:t>
            </a:r>
            <a:r>
              <a:rPr lang="en-US" sz="1800" b="1" dirty="0">
                <a:solidFill>
                  <a:srgbClr val="FFFF00"/>
                </a:solidFill>
                <a:latin typeface="Lexend Deca" panose="020B0604020202020204" charset="-78"/>
                <a:cs typeface="Lexend Deca" panose="020B0604020202020204" charset="-78"/>
              </a:rPr>
              <a:t>.Title }} </a:t>
            </a:r>
            <a:r>
              <a:rPr lang="en-US" sz="1800" dirty="0">
                <a:latin typeface="Lexend Deca" panose="020B0604020202020204" charset="-78"/>
                <a:cs typeface="Lexend Deca" panose="020B0604020202020204" charset="-78"/>
              </a:rPr>
              <a:t>wrapped in H1 tags like so</a:t>
            </a:r>
            <a:r>
              <a:rPr lang="en-US" sz="1800" dirty="0" smtClean="0">
                <a:latin typeface="Lexend Deca" panose="020B0604020202020204" charset="-78"/>
                <a:cs typeface="Lexend Deca" panose="020B0604020202020204" charset="-78"/>
              </a:rPr>
              <a:t>: </a:t>
            </a:r>
            <a:r>
              <a:rPr lang="en-US" sz="1800" b="1" dirty="0" smtClean="0">
                <a:solidFill>
                  <a:srgbClr val="FFFF00"/>
                </a:solidFill>
                <a:latin typeface="Lexend Deca" panose="020B0604020202020204" charset="-78"/>
                <a:cs typeface="Lexend Deca" panose="020B0604020202020204" charset="-78"/>
              </a:rPr>
              <a:t>&lt;</a:t>
            </a:r>
            <a:r>
              <a:rPr lang="en-US" sz="1800" b="1" dirty="0">
                <a:solidFill>
                  <a:srgbClr val="FFFF00"/>
                </a:solidFill>
                <a:latin typeface="Lexend Deca" panose="020B0604020202020204" charset="-78"/>
                <a:cs typeface="Lexend Deca" panose="020B0604020202020204" charset="-78"/>
              </a:rPr>
              <a:t>h1&gt;{{ .Title }}&lt;/h1&gt;</a:t>
            </a:r>
            <a:endParaRPr lang="en-US" sz="1800" b="1" dirty="0" smtClean="0">
              <a:solidFill>
                <a:srgbClr val="FFFF00"/>
              </a:solidFill>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800" dirty="0">
                <a:latin typeface="Lexend Deca" panose="020B0604020202020204" charset="-78"/>
                <a:cs typeface="Lexend Deca" panose="020B0604020202020204" charset="-78"/>
              </a:rPr>
              <a:t>For templating, Hugo uses Go’s built-in html/template and text/template libraries. This helps cut down on application bloat because Hugo doesn’t need to install third-party libraries for templating.</a:t>
            </a:r>
            <a:endParaRPr lang="en-US" sz="1800" dirty="0" smtClean="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2925651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12598" y="2355726"/>
            <a:ext cx="7231810" cy="579857"/>
          </a:xfrm>
          <a:prstGeom prst="rect">
            <a:avLst/>
          </a:prstGeom>
        </p:spPr>
        <p:txBody>
          <a:bodyPr spcFirstLastPara="1" wrap="square" lIns="0" tIns="0" rIns="0" bIns="0" anchor="b" anchorCtr="0">
            <a:noAutofit/>
          </a:bodyPr>
          <a:lstStyle/>
          <a:p>
            <a:pPr algn="ctr"/>
            <a:r>
              <a:rPr lang="en-US" b="0" dirty="0" smtClean="0"/>
              <a:t>Build a Instant Static Site</a:t>
            </a:r>
            <a:br>
              <a:rPr lang="en-US" b="0" dirty="0" smtClean="0"/>
            </a:br>
            <a:r>
              <a:rPr lang="en-US" b="0" dirty="0" smtClean="0"/>
              <a:t>with Hugo</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379623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Install Hugo on Windows</a:t>
            </a:r>
            <a:endParaRPr lang="en-US" b="0" dirty="0"/>
          </a:p>
        </p:txBody>
      </p:sp>
      <p:sp>
        <p:nvSpPr>
          <p:cNvPr id="104" name="Google Shape;104;p18"/>
          <p:cNvSpPr txBox="1">
            <a:spLocks noGrp="1"/>
          </p:cNvSpPr>
          <p:nvPr>
            <p:ph type="body" idx="1"/>
          </p:nvPr>
        </p:nvSpPr>
        <p:spPr>
          <a:xfrm>
            <a:off x="395536" y="843558"/>
            <a:ext cx="8352928" cy="3161700"/>
          </a:xfrm>
          <a:prstGeom prst="rect">
            <a:avLst/>
          </a:prstGeom>
        </p:spPr>
        <p:txBody>
          <a:bodyPr spcFirstLastPara="1" wrap="square" lIns="0" tIns="0" rIns="0" bIns="0" anchor="t" anchorCtr="0">
            <a:noAutofit/>
          </a:bodyPr>
          <a:lstStyle/>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For Windows users, Hugo can be installed using either the </a:t>
            </a:r>
            <a:r>
              <a:rPr lang="en-US" sz="1600" b="1" i="1" dirty="0">
                <a:solidFill>
                  <a:srgbClr val="FFFF00"/>
                </a:solidFill>
                <a:latin typeface="Lexend Deca" panose="020B0604020202020204" charset="-78"/>
                <a:cs typeface="Lexend Deca" panose="020B0604020202020204" charset="-78"/>
              </a:rPr>
              <a:t>Chocolatey</a:t>
            </a:r>
            <a:r>
              <a:rPr lang="en-US" sz="1600" dirty="0">
                <a:solidFill>
                  <a:srgbClr val="FFFF00"/>
                </a:solidFill>
                <a:latin typeface="Lexend Deca" panose="020B0604020202020204" charset="-78"/>
                <a:cs typeface="Lexend Deca" panose="020B0604020202020204" charset="-78"/>
              </a:rPr>
              <a:t> </a:t>
            </a:r>
            <a:r>
              <a:rPr lang="en-US" sz="1600" dirty="0">
                <a:latin typeface="Lexend Deca" panose="020B0604020202020204" charset="-78"/>
                <a:cs typeface="Lexend Deca" panose="020B0604020202020204" charset="-78"/>
              </a:rPr>
              <a:t>or </a:t>
            </a:r>
            <a:r>
              <a:rPr lang="en-US" sz="1600" b="1" i="1" dirty="0">
                <a:solidFill>
                  <a:srgbClr val="FFFF00"/>
                </a:solidFill>
                <a:latin typeface="Lexend Deca" panose="020B0604020202020204" charset="-78"/>
                <a:cs typeface="Lexend Deca" panose="020B0604020202020204" charset="-78"/>
              </a:rPr>
              <a:t>Scoop</a:t>
            </a:r>
            <a:r>
              <a:rPr lang="en-US" sz="1600" dirty="0">
                <a:solidFill>
                  <a:srgbClr val="FFFF00"/>
                </a:solidFill>
                <a:latin typeface="Lexend Deca" panose="020B0604020202020204" charset="-78"/>
                <a:cs typeface="Lexend Deca" panose="020B0604020202020204" charset="-78"/>
              </a:rPr>
              <a:t> </a:t>
            </a:r>
            <a:r>
              <a:rPr lang="en-US" sz="1600" dirty="0">
                <a:latin typeface="Lexend Deca" panose="020B0604020202020204" charset="-78"/>
                <a:cs typeface="Lexend Deca" panose="020B0604020202020204" charset="-78"/>
              </a:rPr>
              <a:t>package managers</a:t>
            </a:r>
            <a:r>
              <a:rPr lang="en-US" sz="1600" dirty="0" smtClean="0">
                <a:latin typeface="Lexend Deca" panose="020B0604020202020204" charset="-78"/>
                <a:cs typeface="Lexend Deca" panose="020B0604020202020204" charset="-78"/>
              </a:rPr>
              <a:t>.</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After installing either Chocolatey or Scoop, you can install Hugo using one of the following commands (depending on your package manager</a:t>
            </a:r>
            <a:r>
              <a:rPr lang="en-US" sz="1600" dirty="0" smtClean="0">
                <a:latin typeface="Lexend Deca" panose="020B0604020202020204" charset="-78"/>
                <a:cs typeface="Lexend Deca" panose="020B0604020202020204" charset="-78"/>
              </a:rPr>
              <a:t>):</a:t>
            </a:r>
          </a:p>
          <a:p>
            <a:pPr marL="76200" indent="0" algn="just" fontAlgn="base">
              <a:lnSpc>
                <a:spcPct val="150000"/>
              </a:lnSpc>
              <a:buClr>
                <a:schemeClr val="bg1"/>
              </a:buClr>
              <a:buSzPct val="100000"/>
              <a:buNone/>
            </a:pPr>
            <a:r>
              <a:rPr lang="en-US" sz="1600" dirty="0">
                <a:latin typeface="Lexend Deca" panose="020B0604020202020204" charset="-78"/>
                <a:cs typeface="Lexend Deca" panose="020B0604020202020204" charset="-78"/>
              </a:rPr>
              <a:t>	</a:t>
            </a:r>
            <a:r>
              <a:rPr lang="en-US" sz="1600" dirty="0" smtClean="0">
                <a:latin typeface="Lexend Deca" panose="020B0604020202020204" charset="-78"/>
                <a:cs typeface="Lexend Deca" panose="020B0604020202020204" charset="-78"/>
              </a:rPr>
              <a:t>	</a:t>
            </a:r>
            <a:r>
              <a:rPr lang="en-IN" sz="1600" b="1" dirty="0" err="1">
                <a:solidFill>
                  <a:srgbClr val="FFFF00"/>
                </a:solidFill>
                <a:latin typeface="Lexend Deca" panose="020B0604020202020204" charset="-78"/>
                <a:cs typeface="Lexend Deca" panose="020B0604020202020204" charset="-78"/>
              </a:rPr>
              <a:t>choco</a:t>
            </a:r>
            <a:r>
              <a:rPr lang="en-IN" sz="1600" b="1" dirty="0">
                <a:solidFill>
                  <a:srgbClr val="FFFF00"/>
                </a:solidFill>
                <a:latin typeface="Lexend Deca" panose="020B0604020202020204" charset="-78"/>
                <a:cs typeface="Lexend Deca" panose="020B0604020202020204" charset="-78"/>
              </a:rPr>
              <a:t> install </a:t>
            </a:r>
            <a:r>
              <a:rPr lang="en-IN" sz="1600" b="1" dirty="0" err="1">
                <a:solidFill>
                  <a:srgbClr val="FFFF00"/>
                </a:solidFill>
                <a:latin typeface="Lexend Deca" panose="020B0604020202020204" charset="-78"/>
                <a:cs typeface="Lexend Deca" panose="020B0604020202020204" charset="-78"/>
              </a:rPr>
              <a:t>hugo</a:t>
            </a:r>
            <a:r>
              <a:rPr lang="en-IN" sz="1600" b="1" dirty="0">
                <a:solidFill>
                  <a:srgbClr val="FFFF00"/>
                </a:solidFill>
                <a:latin typeface="Lexend Deca" panose="020B0604020202020204" charset="-78"/>
                <a:cs typeface="Lexend Deca" panose="020B0604020202020204" charset="-78"/>
              </a:rPr>
              <a:t>-extended </a:t>
            </a:r>
            <a:r>
              <a:rPr lang="en-IN" sz="1600" b="1" dirty="0" smtClean="0">
                <a:solidFill>
                  <a:srgbClr val="FFFF00"/>
                </a:solidFill>
                <a:latin typeface="Lexend Deca" panose="020B0604020202020204" charset="-78"/>
                <a:cs typeface="Lexend Deca" panose="020B0604020202020204" charset="-78"/>
              </a:rPr>
              <a:t>–confirm</a:t>
            </a:r>
          </a:p>
          <a:p>
            <a:pPr marL="76200" indent="0" algn="just" fontAlgn="base">
              <a:lnSpc>
                <a:spcPct val="150000"/>
              </a:lnSpc>
              <a:buClr>
                <a:schemeClr val="bg1"/>
              </a:buClr>
              <a:buSzPct val="100000"/>
              <a:buNone/>
            </a:pPr>
            <a:r>
              <a:rPr lang="en-US" sz="1600" b="1" dirty="0">
                <a:solidFill>
                  <a:srgbClr val="FFFF00"/>
                </a:solidFill>
                <a:latin typeface="Lexend Deca" panose="020B0604020202020204" charset="-78"/>
                <a:cs typeface="Lexend Deca" panose="020B0604020202020204" charset="-78"/>
              </a:rPr>
              <a:t>	</a:t>
            </a:r>
            <a:r>
              <a:rPr lang="en-US" sz="1600" b="1" dirty="0" smtClean="0">
                <a:solidFill>
                  <a:srgbClr val="FFFF00"/>
                </a:solidFill>
                <a:latin typeface="Lexend Deca" panose="020B0604020202020204" charset="-78"/>
                <a:cs typeface="Lexend Deca" panose="020B0604020202020204" charset="-78"/>
              </a:rPr>
              <a:t>	</a:t>
            </a:r>
            <a:r>
              <a:rPr lang="en-IN" sz="1600" b="1" dirty="0">
                <a:solidFill>
                  <a:srgbClr val="FFFF00"/>
                </a:solidFill>
                <a:latin typeface="Lexend Deca" panose="020B0604020202020204" charset="-78"/>
                <a:cs typeface="Lexend Deca" panose="020B0604020202020204" charset="-78"/>
              </a:rPr>
              <a:t>scoop install </a:t>
            </a:r>
            <a:r>
              <a:rPr lang="en-IN" sz="1600" b="1" dirty="0" err="1">
                <a:solidFill>
                  <a:srgbClr val="FFFF00"/>
                </a:solidFill>
                <a:latin typeface="Lexend Deca" panose="020B0604020202020204" charset="-78"/>
                <a:cs typeface="Lexend Deca" panose="020B0604020202020204" charset="-78"/>
              </a:rPr>
              <a:t>hugo</a:t>
            </a:r>
            <a:r>
              <a:rPr lang="en-IN" sz="1600" b="1" dirty="0">
                <a:solidFill>
                  <a:srgbClr val="FFFF00"/>
                </a:solidFill>
                <a:latin typeface="Lexend Deca" panose="020B0604020202020204" charset="-78"/>
                <a:cs typeface="Lexend Deca" panose="020B0604020202020204" charset="-78"/>
              </a:rPr>
              <a:t>-extended</a:t>
            </a:r>
            <a:endParaRPr lang="en-US" sz="1600" b="1" dirty="0" smtClean="0">
              <a:solidFill>
                <a:srgbClr val="FFFF00"/>
              </a:solidFill>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To verify that Hugo has been correctly installed, run the following command</a:t>
            </a:r>
            <a:r>
              <a:rPr lang="en-US" sz="1600" dirty="0" smtClean="0">
                <a:latin typeface="Lexend Deca" panose="020B0604020202020204" charset="-78"/>
                <a:cs typeface="Lexend Deca" panose="020B0604020202020204" charset="-78"/>
              </a:rPr>
              <a:t>:</a:t>
            </a:r>
          </a:p>
          <a:p>
            <a:pPr marL="76200" indent="0" algn="just" fontAlgn="base">
              <a:lnSpc>
                <a:spcPct val="150000"/>
              </a:lnSpc>
              <a:buClr>
                <a:schemeClr val="bg1"/>
              </a:buClr>
              <a:buSzPct val="100000"/>
              <a:buNone/>
            </a:pPr>
            <a:r>
              <a:rPr lang="en-US" sz="1600" dirty="0">
                <a:latin typeface="Lexend Deca" panose="020B0604020202020204" charset="-78"/>
                <a:cs typeface="Lexend Deca" panose="020B0604020202020204" charset="-78"/>
              </a:rPr>
              <a:t>	</a:t>
            </a:r>
            <a:r>
              <a:rPr lang="en-US" sz="1600" dirty="0" smtClean="0">
                <a:latin typeface="Lexend Deca" panose="020B0604020202020204" charset="-78"/>
                <a:cs typeface="Lexend Deca" panose="020B0604020202020204" charset="-78"/>
              </a:rPr>
              <a:t>	</a:t>
            </a:r>
            <a:r>
              <a:rPr lang="en-IN" sz="1600" b="1" dirty="0" err="1">
                <a:solidFill>
                  <a:srgbClr val="FFFF00"/>
                </a:solidFill>
                <a:latin typeface="Lexend Deca" panose="020B0604020202020204" charset="-78"/>
                <a:cs typeface="Lexend Deca" panose="020B0604020202020204" charset="-78"/>
              </a:rPr>
              <a:t>hugo</a:t>
            </a:r>
            <a:r>
              <a:rPr lang="en-IN" sz="1600" b="1" dirty="0">
                <a:solidFill>
                  <a:srgbClr val="FFFF00"/>
                </a:solidFill>
                <a:latin typeface="Lexend Deca" panose="020B0604020202020204" charset="-78"/>
                <a:cs typeface="Lexend Deca" panose="020B0604020202020204" charset="-78"/>
              </a:rPr>
              <a:t> version</a:t>
            </a:r>
            <a:endParaRPr lang="en-US" sz="1600" b="1" dirty="0" smtClean="0">
              <a:solidFill>
                <a:srgbClr val="FFFF00"/>
              </a:solidFill>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381123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Hugo Commands &amp; Configuration</a:t>
            </a:r>
            <a:endParaRPr lang="en-US" b="0" dirty="0"/>
          </a:p>
        </p:txBody>
      </p:sp>
      <p:sp>
        <p:nvSpPr>
          <p:cNvPr id="104" name="Google Shape;104;p18"/>
          <p:cNvSpPr txBox="1">
            <a:spLocks noGrp="1"/>
          </p:cNvSpPr>
          <p:nvPr>
            <p:ph type="body" idx="1"/>
          </p:nvPr>
        </p:nvSpPr>
        <p:spPr>
          <a:xfrm>
            <a:off x="323528" y="778202"/>
            <a:ext cx="8352928" cy="4365298"/>
          </a:xfrm>
          <a:prstGeom prst="rect">
            <a:avLst/>
          </a:prstGeom>
        </p:spPr>
        <p:txBody>
          <a:bodyPr spcFirstLastPara="1" wrap="square" lIns="0" tIns="0" rIns="0" bIns="0" anchor="t" anchorCtr="0">
            <a:noAutofit/>
          </a:bodyPr>
          <a:lstStyle/>
          <a:p>
            <a:pPr marL="76200" indent="0" algn="just" fontAlgn="base">
              <a:lnSpc>
                <a:spcPct val="150000"/>
              </a:lnSpc>
              <a:buClr>
                <a:schemeClr val="bg1"/>
              </a:buClr>
              <a:buNone/>
            </a:pPr>
            <a:r>
              <a:rPr lang="en-IN" sz="1600" b="1" dirty="0">
                <a:solidFill>
                  <a:srgbClr val="FFFF00"/>
                </a:solidFill>
                <a:latin typeface="Lexend Deca" panose="020B0604020202020204" charset="-78"/>
                <a:cs typeface="Lexend Deca" panose="020B0604020202020204" charset="-78"/>
              </a:rPr>
              <a:t>Hugo CLI Commands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check</a:t>
            </a:r>
            <a:r>
              <a:rPr lang="en-IN" sz="1200" dirty="0">
                <a:latin typeface="Lexend Deca" panose="020B0604020202020204" charset="-78"/>
                <a:cs typeface="Lexend Deca" panose="020B0604020202020204" charset="-78"/>
              </a:rPr>
              <a:t> – runs various verification checks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a:t>
            </a:r>
            <a:r>
              <a:rPr lang="en-IN" sz="1200" b="1" dirty="0" err="1">
                <a:latin typeface="Lexend Deca" panose="020B0604020202020204" charset="-78"/>
                <a:cs typeface="Lexend Deca" panose="020B0604020202020204" charset="-78"/>
              </a:rPr>
              <a:t>config</a:t>
            </a:r>
            <a:r>
              <a:rPr lang="en-IN" sz="1200" b="1" dirty="0">
                <a:latin typeface="Lexend Deca" panose="020B0604020202020204" charset="-78"/>
                <a:cs typeface="Lexend Deca" panose="020B0604020202020204" charset="-78"/>
              </a:rPr>
              <a:t> </a:t>
            </a:r>
            <a:r>
              <a:rPr lang="en-IN" sz="1200" dirty="0">
                <a:latin typeface="Lexend Deca" panose="020B0604020202020204" charset="-78"/>
                <a:cs typeface="Lexend Deca" panose="020B0604020202020204" charset="-78"/>
              </a:rPr>
              <a:t>– displays the configuration for a Hugo site</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convert</a:t>
            </a:r>
            <a:r>
              <a:rPr lang="en-IN" sz="1200" dirty="0">
                <a:latin typeface="Lexend Deca" panose="020B0604020202020204" charset="-78"/>
                <a:cs typeface="Lexend Deca" panose="020B0604020202020204" charset="-78"/>
              </a:rPr>
              <a:t> – converts content to different formats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deploy</a:t>
            </a:r>
            <a:r>
              <a:rPr lang="en-IN" sz="1200" dirty="0">
                <a:latin typeface="Lexend Deca" panose="020B0604020202020204" charset="-78"/>
                <a:cs typeface="Lexend Deca" panose="020B0604020202020204" charset="-78"/>
              </a:rPr>
              <a:t> – deploys your site to a cloud provider</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a:t>
            </a:r>
            <a:r>
              <a:rPr lang="en-IN" sz="1200" b="1" dirty="0" err="1">
                <a:latin typeface="Lexend Deca" panose="020B0604020202020204" charset="-78"/>
                <a:cs typeface="Lexend Deca" panose="020B0604020202020204" charset="-78"/>
              </a:rPr>
              <a:t>env</a:t>
            </a:r>
            <a:r>
              <a:rPr lang="en-IN" sz="1200" b="1" dirty="0">
                <a:latin typeface="Lexend Deca" panose="020B0604020202020204" charset="-78"/>
                <a:cs typeface="Lexend Deca" panose="020B0604020202020204" charset="-78"/>
              </a:rPr>
              <a:t> </a:t>
            </a:r>
            <a:r>
              <a:rPr lang="en-IN" sz="1200" dirty="0">
                <a:latin typeface="Lexend Deca" panose="020B0604020202020204" charset="-78"/>
                <a:cs typeface="Lexend Deca" panose="020B0604020202020204" charset="-78"/>
              </a:rPr>
              <a:t>– displays the Hugo version and environment information</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gen</a:t>
            </a:r>
            <a:r>
              <a:rPr lang="en-IN" sz="1200" dirty="0">
                <a:latin typeface="Lexend Deca" panose="020B0604020202020204" charset="-78"/>
                <a:cs typeface="Lexend Deca" panose="020B0604020202020204" charset="-78"/>
              </a:rPr>
              <a:t> – provides access to various generators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help </a:t>
            </a:r>
            <a:r>
              <a:rPr lang="en-IN" sz="1200" dirty="0">
                <a:latin typeface="Lexend Deca" panose="020B0604020202020204" charset="-78"/>
                <a:cs typeface="Lexend Deca" panose="020B0604020202020204" charset="-78"/>
              </a:rPr>
              <a:t>– displays information about a command</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import </a:t>
            </a:r>
            <a:r>
              <a:rPr lang="en-IN" sz="1200" dirty="0">
                <a:latin typeface="Lexend Deca" panose="020B0604020202020204" charset="-78"/>
                <a:cs typeface="Lexend Deca" panose="020B0604020202020204" charset="-78"/>
              </a:rPr>
              <a:t>– lets you import a site from another location</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list </a:t>
            </a:r>
            <a:r>
              <a:rPr lang="en-IN" sz="1200" dirty="0">
                <a:latin typeface="Lexend Deca" panose="020B0604020202020204" charset="-78"/>
                <a:cs typeface="Lexend Deca" panose="020B0604020202020204" charset="-78"/>
              </a:rPr>
              <a:t>– displays a list of various content types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mod</a:t>
            </a:r>
            <a:r>
              <a:rPr lang="en-IN" sz="1200" dirty="0">
                <a:latin typeface="Lexend Deca" panose="020B0604020202020204" charset="-78"/>
                <a:cs typeface="Lexend Deca" panose="020B0604020202020204" charset="-78"/>
              </a:rPr>
              <a:t> – provides access to various module helpers</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new </a:t>
            </a:r>
            <a:r>
              <a:rPr lang="en-IN" sz="1200" dirty="0">
                <a:latin typeface="Lexend Deca" panose="020B0604020202020204" charset="-78"/>
                <a:cs typeface="Lexend Deca" panose="020B0604020202020204" charset="-78"/>
              </a:rPr>
              <a:t>– lets you create new content for your site</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server</a:t>
            </a:r>
            <a:r>
              <a:rPr lang="en-IN" sz="1200" dirty="0">
                <a:latin typeface="Lexend Deca" panose="020B0604020202020204" charset="-78"/>
                <a:cs typeface="Lexend Deca" panose="020B0604020202020204" charset="-78"/>
              </a:rPr>
              <a:t> – starts a local development server</a:t>
            </a:r>
          </a:p>
          <a:p>
            <a:pPr fontAlgn="base">
              <a:buClr>
                <a:schemeClr val="bg1"/>
              </a:buClr>
              <a:buSzPct val="100000"/>
              <a:buFont typeface="+mj-lt"/>
              <a:buAutoNum type="arabicPeriod"/>
            </a:pPr>
            <a:r>
              <a:rPr lang="en-IN" sz="1200" b="1" dirty="0" err="1">
                <a:latin typeface="Lexend Deca" panose="020B0604020202020204" charset="-78"/>
                <a:cs typeface="Lexend Deca" panose="020B0604020202020204" charset="-78"/>
              </a:rPr>
              <a:t>hugo</a:t>
            </a:r>
            <a:r>
              <a:rPr lang="en-IN" sz="1200" b="1" dirty="0">
                <a:latin typeface="Lexend Deca" panose="020B0604020202020204" charset="-78"/>
                <a:cs typeface="Lexend Deca" panose="020B0604020202020204" charset="-78"/>
              </a:rPr>
              <a:t> version </a:t>
            </a:r>
            <a:r>
              <a:rPr lang="en-IN" sz="1200" dirty="0">
                <a:latin typeface="Lexend Deca" panose="020B0604020202020204" charset="-78"/>
                <a:cs typeface="Lexend Deca" panose="020B0604020202020204" charset="-78"/>
              </a:rPr>
              <a:t>– displays the current Hugo </a:t>
            </a:r>
            <a:r>
              <a:rPr lang="en-IN" sz="1200" dirty="0" smtClean="0">
                <a:latin typeface="Lexend Deca" panose="020B0604020202020204" charset="-78"/>
                <a:cs typeface="Lexend Deca" panose="020B0604020202020204" charset="-78"/>
              </a:rPr>
              <a:t>version</a:t>
            </a:r>
            <a:endParaRPr lang="en-IN" sz="12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325063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The Hugo Configuration File</a:t>
            </a:r>
            <a:endParaRPr lang="en-US" b="0" dirty="0"/>
          </a:p>
        </p:txBody>
      </p:sp>
      <p:sp>
        <p:nvSpPr>
          <p:cNvPr id="104" name="Google Shape;104;p18"/>
          <p:cNvSpPr txBox="1">
            <a:spLocks noGrp="1"/>
          </p:cNvSpPr>
          <p:nvPr>
            <p:ph type="body" idx="1"/>
          </p:nvPr>
        </p:nvSpPr>
        <p:spPr>
          <a:xfrm>
            <a:off x="323528" y="778202"/>
            <a:ext cx="5544616" cy="4365298"/>
          </a:xfrm>
          <a:prstGeom prst="rect">
            <a:avLst/>
          </a:prstGeom>
        </p:spPr>
        <p:txBody>
          <a:bodyPr spcFirstLastPara="1" wrap="square" lIns="0" tIns="0" rIns="0" bIns="0" anchor="t" anchorCtr="0">
            <a:noAutofit/>
          </a:bodyPr>
          <a:lstStyle/>
          <a:p>
            <a:pPr marL="76200" indent="0" algn="just" fontAlgn="base">
              <a:lnSpc>
                <a:spcPct val="150000"/>
              </a:lnSpc>
              <a:buClr>
                <a:schemeClr val="bg1"/>
              </a:buClr>
              <a:buNone/>
            </a:pPr>
            <a:r>
              <a:rPr lang="en-US" sz="1600" dirty="0">
                <a:latin typeface="Lexend Deca" panose="020B0604020202020204" charset="-78"/>
                <a:cs typeface="Lexend Deca" panose="020B0604020202020204" charset="-78"/>
              </a:rPr>
              <a:t>Hugo’s configuration file supports three formats: </a:t>
            </a:r>
            <a:r>
              <a:rPr lang="en-US" sz="1600" b="1" dirty="0">
                <a:solidFill>
                  <a:srgbClr val="FFFF00"/>
                </a:solidFill>
                <a:latin typeface="Lexend Deca" panose="020B0604020202020204" charset="-78"/>
                <a:cs typeface="Lexend Deca" panose="020B0604020202020204" charset="-78"/>
              </a:rPr>
              <a:t>YAML, TOML, and JSON. </a:t>
            </a:r>
            <a:r>
              <a:rPr lang="en-US" sz="1600" dirty="0">
                <a:latin typeface="Lexend Deca" panose="020B0604020202020204" charset="-78"/>
                <a:cs typeface="Lexend Deca" panose="020B0604020202020204" charset="-78"/>
              </a:rPr>
              <a:t>Likewise, the Hugo configuration </a:t>
            </a:r>
            <a:r>
              <a:rPr lang="en-US" sz="1600" dirty="0" smtClean="0">
                <a:latin typeface="Lexend Deca" panose="020B0604020202020204" charset="-78"/>
                <a:cs typeface="Lexend Deca" panose="020B0604020202020204" charset="-78"/>
              </a:rPr>
              <a:t>file is</a:t>
            </a:r>
            <a:r>
              <a:rPr lang="en-US" sz="1600" dirty="0">
                <a:latin typeface="Lexend Deca" panose="020B0604020202020204" charset="-78"/>
                <a:cs typeface="Lexend Deca" panose="020B0604020202020204" charset="-78"/>
              </a:rPr>
              <a:t> </a:t>
            </a:r>
            <a:r>
              <a:rPr lang="en-US" sz="1600" b="1" dirty="0" err="1">
                <a:solidFill>
                  <a:srgbClr val="FFFF00"/>
                </a:solidFill>
                <a:latin typeface="Lexend Deca" panose="020B0604020202020204" charset="-78"/>
                <a:cs typeface="Lexend Deca" panose="020B0604020202020204" charset="-78"/>
              </a:rPr>
              <a:t>config.yml</a:t>
            </a:r>
            <a:r>
              <a:rPr lang="en-US" sz="1600" b="1" dirty="0">
                <a:solidFill>
                  <a:srgbClr val="FFFF00"/>
                </a:solidFill>
                <a:latin typeface="Lexend Deca" panose="020B0604020202020204" charset="-78"/>
                <a:cs typeface="Lexend Deca" panose="020B0604020202020204" charset="-78"/>
              </a:rPr>
              <a:t>, </a:t>
            </a:r>
            <a:r>
              <a:rPr lang="en-US" sz="1600" b="1" dirty="0" err="1">
                <a:solidFill>
                  <a:srgbClr val="FFFF00"/>
                </a:solidFill>
                <a:latin typeface="Lexend Deca" panose="020B0604020202020204" charset="-78"/>
                <a:cs typeface="Lexend Deca" panose="020B0604020202020204" charset="-78"/>
              </a:rPr>
              <a:t>config.toml</a:t>
            </a:r>
            <a:r>
              <a:rPr lang="en-US" sz="1600" b="1" dirty="0">
                <a:solidFill>
                  <a:srgbClr val="FFFF00"/>
                </a:solidFill>
                <a:latin typeface="Lexend Deca" panose="020B0604020202020204" charset="-78"/>
                <a:cs typeface="Lexend Deca" panose="020B0604020202020204" charset="-78"/>
              </a:rPr>
              <a:t>, or </a:t>
            </a:r>
            <a:r>
              <a:rPr lang="en-US" sz="1600" b="1" dirty="0" err="1">
                <a:solidFill>
                  <a:srgbClr val="FFFF00"/>
                </a:solidFill>
                <a:latin typeface="Lexend Deca" panose="020B0604020202020204" charset="-78"/>
                <a:cs typeface="Lexend Deca" panose="020B0604020202020204" charset="-78"/>
              </a:rPr>
              <a:t>config.json</a:t>
            </a:r>
            <a:r>
              <a:rPr lang="en-US" sz="1600" b="1" dirty="0">
                <a:solidFill>
                  <a:srgbClr val="FFFF00"/>
                </a:solidFill>
                <a:latin typeface="Lexend Deca" panose="020B0604020202020204" charset="-78"/>
                <a:cs typeface="Lexend Deca" panose="020B0604020202020204" charset="-78"/>
              </a:rPr>
              <a:t>,</a:t>
            </a:r>
            <a:r>
              <a:rPr lang="en-US" sz="1600" dirty="0">
                <a:latin typeface="Lexend Deca" panose="020B0604020202020204" charset="-78"/>
                <a:cs typeface="Lexend Deca" panose="020B0604020202020204" charset="-78"/>
              </a:rPr>
              <a:t> and you can find it in the root directory of a Hugo project</a:t>
            </a:r>
            <a:r>
              <a:rPr lang="en-US" sz="1600" dirty="0" smtClean="0">
                <a:latin typeface="Lexend Deca" panose="020B0604020202020204" charset="-78"/>
                <a:cs typeface="Lexend Deca" panose="020B0604020202020204" charset="-78"/>
              </a:rPr>
              <a:t>.</a:t>
            </a:r>
          </a:p>
          <a:p>
            <a:pPr marL="76200" indent="0" algn="just" fontAlgn="base">
              <a:lnSpc>
                <a:spcPct val="150000"/>
              </a:lnSpc>
              <a:buClr>
                <a:schemeClr val="bg1"/>
              </a:buClr>
              <a:buNone/>
            </a:pPr>
            <a:r>
              <a:rPr lang="en-US" sz="1600" dirty="0">
                <a:latin typeface="Lexend Deca" panose="020B0604020202020204" charset="-78"/>
                <a:cs typeface="Lexend Deca" panose="020B0604020202020204" charset="-78"/>
              </a:rPr>
              <a:t>Here’s what a typical Hugo configuration file in </a:t>
            </a:r>
            <a:r>
              <a:rPr lang="en-US" sz="1600" b="1" dirty="0">
                <a:solidFill>
                  <a:srgbClr val="FFFF00"/>
                </a:solidFill>
                <a:latin typeface="Lexend Deca" panose="020B0604020202020204" charset="-78"/>
                <a:cs typeface="Lexend Deca" panose="020B0604020202020204" charset="-78"/>
              </a:rPr>
              <a:t>YAML format</a:t>
            </a:r>
            <a:r>
              <a:rPr lang="en-US" sz="1600" dirty="0">
                <a:latin typeface="Lexend Deca" panose="020B0604020202020204" charset="-78"/>
                <a:cs typeface="Lexend Deca" panose="020B0604020202020204" charset="-78"/>
              </a:rPr>
              <a:t> looks like:</a:t>
            </a:r>
            <a:endParaRPr lang="en-US" sz="1600" b="1" dirty="0" smtClean="0">
              <a:solidFill>
                <a:srgbClr val="FFFF00"/>
              </a:solidFill>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dirty="0"/>
          </a:p>
        </p:txBody>
      </p:sp>
      <p:pic>
        <p:nvPicPr>
          <p:cNvPr id="1026" name="Picture 2" descr="Why should we prefer the YAML file over the properties file for  configurations in Spring Boot projects? | by Saeed Zarinfam | IT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948970"/>
            <a:ext cx="2921328"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08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YAML Vs. TOML Vs. JSON</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a:lnSpc>
                <a:spcPct val="150000"/>
              </a:lnSpc>
              <a:buNone/>
            </a:pPr>
            <a:r>
              <a:rPr lang="en-US" sz="1600" b="1" dirty="0">
                <a:solidFill>
                  <a:srgbClr val="FFFF00"/>
                </a:solidFill>
                <a:latin typeface="Lexend Deca" panose="020B0604020202020204" charset="-78"/>
                <a:cs typeface="Lexend Deca" panose="020B0604020202020204" charset="-78"/>
              </a:rPr>
              <a:t>YAML</a:t>
            </a: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Also for complex data, there is </a:t>
            </a:r>
            <a:r>
              <a:rPr lang="en-US" sz="1400" b="1" dirty="0" smtClean="0">
                <a:latin typeface="Lexend Deca" panose="020B0604020202020204" charset="-78"/>
                <a:cs typeface="Lexend Deca" panose="020B0604020202020204" charset="-78"/>
              </a:rPr>
              <a:t>YAML</a:t>
            </a:r>
            <a:r>
              <a:rPr lang="en-US" sz="1400" dirty="0" smtClean="0">
                <a:latin typeface="Lexend Deca" panose="020B0604020202020204" charset="-78"/>
                <a:cs typeface="Lexend Deca" panose="020B0604020202020204" charset="-78"/>
              </a:rPr>
              <a:t>. It </a:t>
            </a:r>
            <a:r>
              <a:rPr lang="en-US" sz="1400" dirty="0">
                <a:latin typeface="Lexend Deca" panose="020B0604020202020204" charset="-78"/>
                <a:cs typeface="Lexend Deca" panose="020B0604020202020204" charset="-78"/>
              </a:rPr>
              <a:t>was originally intended as a markup language (like HTML) but later repurposed for data. </a:t>
            </a:r>
            <a:endParaRPr lang="en-US" sz="14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400" dirty="0" err="1" smtClean="0">
                <a:latin typeface="Lexend Deca" panose="020B0604020202020204" charset="-78"/>
                <a:cs typeface="Lexend Deca" panose="020B0604020202020204" charset="-78"/>
              </a:rPr>
              <a:t>Config</a:t>
            </a:r>
            <a:r>
              <a:rPr lang="en-US" sz="1400" dirty="0" smtClean="0">
                <a:latin typeface="Lexend Deca" panose="020B0604020202020204" charset="-78"/>
                <a:cs typeface="Lexend Deca" panose="020B0604020202020204" charset="-78"/>
              </a:rPr>
              <a:t> </a:t>
            </a:r>
            <a:r>
              <a:rPr lang="en-US" sz="1400" dirty="0">
                <a:latin typeface="Lexend Deca" panose="020B0604020202020204" charset="-78"/>
                <a:cs typeface="Lexend Deca" panose="020B0604020202020204" charset="-78"/>
              </a:rPr>
              <a:t>files are a popular use for it.</a:t>
            </a: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It’s not a bad choice as its minimal syntax is nice. It is sensitive to indentation so it can give unexpected results or errors if indented improperly. </a:t>
            </a: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It also converts values to data types (string, number, </a:t>
            </a:r>
            <a:r>
              <a:rPr lang="en-US" sz="1400" dirty="0" err="1">
                <a:latin typeface="Lexend Deca" panose="020B0604020202020204" charset="-78"/>
                <a:cs typeface="Lexend Deca" panose="020B0604020202020204" charset="-78"/>
              </a:rPr>
              <a:t>boolean</a:t>
            </a:r>
            <a:r>
              <a:rPr lang="en-US" sz="1400" dirty="0">
                <a:latin typeface="Lexend Deca" panose="020B0604020202020204" charset="-78"/>
                <a:cs typeface="Lexend Deca" panose="020B0604020202020204" charset="-78"/>
              </a:rPr>
              <a:t>, date, </a:t>
            </a:r>
            <a:r>
              <a:rPr lang="en-US" sz="1400" dirty="0" err="1">
                <a:latin typeface="Lexend Deca" panose="020B0604020202020204" charset="-78"/>
                <a:cs typeface="Lexend Deca" panose="020B0604020202020204" charset="-78"/>
              </a:rPr>
              <a:t>etc</a:t>
            </a:r>
            <a:r>
              <a:rPr lang="en-US" sz="1400" dirty="0">
                <a:latin typeface="Lexend Deca" panose="020B0604020202020204" charset="-78"/>
                <a:cs typeface="Lexend Deca" panose="020B0604020202020204" charset="-78"/>
              </a:rPr>
              <a:t>) </a:t>
            </a:r>
            <a:r>
              <a:rPr lang="en-US" sz="1400" i="1" dirty="0">
                <a:latin typeface="Lexend Deca" panose="020B0604020202020204" charset="-78"/>
                <a:cs typeface="Lexend Deca" panose="020B0604020202020204" charset="-78"/>
              </a:rPr>
              <a:t>depending on the value</a:t>
            </a:r>
            <a:r>
              <a:rPr lang="en-US" sz="1400" dirty="0">
                <a:latin typeface="Lexend Deca" panose="020B0604020202020204" charset="-78"/>
                <a:cs typeface="Lexend Deca" panose="020B0604020202020204" charset="-78"/>
              </a:rPr>
              <a:t>. That’s not always okay. An app that worked for years might mysteriously stop working after a seemingly irrelevant </a:t>
            </a:r>
            <a:r>
              <a:rPr lang="en-US" sz="1400" dirty="0" err="1">
                <a:latin typeface="Lexend Deca" panose="020B0604020202020204" charset="-78"/>
                <a:cs typeface="Lexend Deca" panose="020B0604020202020204" charset="-78"/>
              </a:rPr>
              <a:t>config</a:t>
            </a:r>
            <a:r>
              <a:rPr lang="en-US" sz="1400" dirty="0">
                <a:latin typeface="Lexend Deca" panose="020B0604020202020204" charset="-78"/>
                <a:cs typeface="Lexend Deca" panose="020B0604020202020204" charset="-78"/>
              </a:rPr>
              <a:t> change.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552566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YAML Vs. TOML Vs. JSON</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a:lnSpc>
                <a:spcPct val="150000"/>
              </a:lnSpc>
              <a:buNone/>
            </a:pPr>
            <a:r>
              <a:rPr lang="en-US" sz="1600" b="1" dirty="0">
                <a:solidFill>
                  <a:srgbClr val="FFFF00"/>
                </a:solidFill>
                <a:latin typeface="Lexend Deca" panose="020B0604020202020204" charset="-78"/>
                <a:cs typeface="Lexend Deca" panose="020B0604020202020204" charset="-78"/>
              </a:rPr>
              <a:t>YAML</a:t>
            </a:r>
          </a:p>
          <a:p>
            <a:pPr marL="76200" indent="0" algn="just">
              <a:lnSpc>
                <a:spcPct val="150000"/>
              </a:lnSpc>
              <a:buNone/>
            </a:pPr>
            <a:r>
              <a:rPr lang="en-US" sz="1400" dirty="0">
                <a:latin typeface="Lexend Deca" panose="020B0604020202020204" charset="-78"/>
                <a:cs typeface="Lexend Deca" panose="020B0604020202020204" charset="-78"/>
              </a:rPr>
              <a:t>Consider the following YAML file:</a:t>
            </a:r>
          </a:p>
          <a:p>
            <a:pPr marL="76200" indent="0" algn="just">
              <a:lnSpc>
                <a:spcPct val="100000"/>
              </a:lnSpc>
              <a:buClr>
                <a:schemeClr val="bg1"/>
              </a:buClr>
              <a:buSzPct val="100000"/>
              <a:buNone/>
            </a:pPr>
            <a:r>
              <a:rPr lang="en-US" sz="1400" b="1" dirty="0" err="1" smtClean="0">
                <a:solidFill>
                  <a:srgbClr val="FFFF00"/>
                </a:solidFill>
                <a:cs typeface="Lexend Deca" panose="020B0604020202020204" charset="-78"/>
              </a:rPr>
              <a:t>tv_shows</a:t>
            </a:r>
            <a:r>
              <a:rPr lang="en-US" sz="1400" b="1" dirty="0">
                <a:solidFill>
                  <a:srgbClr val="FFFF00"/>
                </a:solidFill>
                <a:cs typeface="Lexend Deca" panose="020B0604020202020204" charset="-78"/>
              </a:rPr>
              <a:t>: </a:t>
            </a:r>
            <a:endParaRPr lang="en-US" sz="14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400" b="1" dirty="0" smtClean="0">
                <a:solidFill>
                  <a:srgbClr val="FFFF00"/>
                </a:solidFill>
                <a:cs typeface="Lexend Deca" panose="020B0604020202020204" charset="-78"/>
              </a:rPr>
              <a:t>      - </a:t>
            </a:r>
            <a:r>
              <a:rPr lang="en-US" sz="1400" b="1" dirty="0">
                <a:solidFill>
                  <a:srgbClr val="FFFF00"/>
                </a:solidFill>
                <a:cs typeface="Lexend Deca" panose="020B0604020202020204" charset="-78"/>
              </a:rPr>
              <a:t>Seinfeld </a:t>
            </a:r>
            <a:endParaRPr lang="en-US" sz="14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400" b="1" dirty="0">
                <a:solidFill>
                  <a:srgbClr val="FFFF00"/>
                </a:solidFill>
                <a:cs typeface="Lexend Deca" panose="020B0604020202020204" charset="-78"/>
              </a:rPr>
              <a:t> </a:t>
            </a:r>
            <a:r>
              <a:rPr lang="en-US" sz="1400" b="1" dirty="0" smtClean="0">
                <a:solidFill>
                  <a:srgbClr val="FFFF00"/>
                </a:solidFill>
                <a:cs typeface="Lexend Deca" panose="020B0604020202020204" charset="-78"/>
              </a:rPr>
              <a:t>     - </a:t>
            </a:r>
            <a:r>
              <a:rPr lang="en-US" sz="1400" b="1" dirty="0">
                <a:solidFill>
                  <a:srgbClr val="FFFF00"/>
                </a:solidFill>
                <a:cs typeface="Lexend Deca" panose="020B0604020202020204" charset="-78"/>
              </a:rPr>
              <a:t>24 </a:t>
            </a:r>
            <a:endParaRPr lang="en-US" sz="14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400" b="1" dirty="0">
                <a:solidFill>
                  <a:srgbClr val="FFFF00"/>
                </a:solidFill>
                <a:cs typeface="Lexend Deca" panose="020B0604020202020204" charset="-78"/>
              </a:rPr>
              <a:t> </a:t>
            </a:r>
            <a:r>
              <a:rPr lang="en-US" sz="1400" b="1" dirty="0" smtClean="0">
                <a:solidFill>
                  <a:srgbClr val="FFFF00"/>
                </a:solidFill>
                <a:cs typeface="Lexend Deca" panose="020B0604020202020204" charset="-78"/>
              </a:rPr>
              <a:t>     - </a:t>
            </a:r>
            <a:r>
              <a:rPr lang="en-US" sz="1400" b="1" dirty="0">
                <a:solidFill>
                  <a:srgbClr val="FFFF00"/>
                </a:solidFill>
                <a:cs typeface="Lexend Deca" panose="020B0604020202020204" charset="-78"/>
              </a:rPr>
              <a:t>!!</a:t>
            </a:r>
            <a:r>
              <a:rPr lang="en-US" sz="1400" b="1" dirty="0" err="1">
                <a:solidFill>
                  <a:srgbClr val="FFFF00"/>
                </a:solidFill>
                <a:cs typeface="Lexend Deca" panose="020B0604020202020204" charset="-78"/>
              </a:rPr>
              <a:t>str</a:t>
            </a:r>
            <a:r>
              <a:rPr lang="en-US" sz="1400" b="1" dirty="0">
                <a:solidFill>
                  <a:srgbClr val="FFFF00"/>
                </a:solidFill>
                <a:cs typeface="Lexend Deca" panose="020B0604020202020204" charset="-78"/>
              </a:rPr>
              <a:t> 90210</a:t>
            </a:r>
          </a:p>
          <a:p>
            <a:pPr algn="just">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All </a:t>
            </a:r>
            <a:r>
              <a:rPr lang="en-US" sz="1400" dirty="0">
                <a:latin typeface="Lexend Deca" panose="020B0604020202020204" charset="-78"/>
                <a:cs typeface="Lexend Deca" panose="020B0604020202020204" charset="-78"/>
              </a:rPr>
              <a:t>of these are TV show titles, so the app is expecting strings. But some of the values happen to be all digits so may be converted to integers</a:t>
            </a:r>
            <a:r>
              <a:rPr lang="en-US" sz="1400" dirty="0" smtClean="0">
                <a:latin typeface="Lexend Deca" panose="020B0604020202020204" charset="-78"/>
                <a:cs typeface="Lexend Deca" panose="020B0604020202020204" charset="-78"/>
              </a:rPr>
              <a:t>.</a:t>
            </a:r>
          </a:p>
          <a:p>
            <a:pPr algn="just">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Seinfeld</a:t>
            </a:r>
            <a:r>
              <a:rPr lang="en-US" sz="1400" dirty="0">
                <a:latin typeface="Lexend Deca" panose="020B0604020202020204" charset="-78"/>
                <a:cs typeface="Lexend Deca" panose="020B0604020202020204" charset="-78"/>
              </a:rPr>
              <a:t> is returned as type string, as expected. 24 is not; it’s returned as an integer. This could cause the app to crash, not when the YAML is parsed but when the app tries to use that value (the error message likely won’t be too helpful). 90210 is returned as type string, but only because the </a:t>
            </a:r>
            <a:r>
              <a:rPr lang="en-US" sz="1400" dirty="0" err="1">
                <a:latin typeface="Lexend Deca" panose="020B0604020202020204" charset="-78"/>
                <a:cs typeface="Lexend Deca" panose="020B0604020202020204" charset="-78"/>
              </a:rPr>
              <a:t>configurer</a:t>
            </a:r>
            <a:r>
              <a:rPr lang="en-US" sz="1400" dirty="0">
                <a:latin typeface="Lexend Deca" panose="020B0604020202020204" charset="-78"/>
                <a:cs typeface="Lexend Deca" panose="020B0604020202020204" charset="-78"/>
              </a:rPr>
              <a:t> knew and remembered to explicitly specify the data type using !!str.</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4186522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YAML Vs. TOML Vs. JSON</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a:lnSpc>
                <a:spcPct val="150000"/>
              </a:lnSpc>
              <a:buNone/>
            </a:pPr>
            <a:r>
              <a:rPr lang="en-US" sz="1600" b="1" dirty="0" smtClean="0">
                <a:solidFill>
                  <a:srgbClr val="FFFF00"/>
                </a:solidFill>
                <a:latin typeface="Lexend Deca" panose="020B0604020202020204" charset="-78"/>
                <a:cs typeface="Lexend Deca" panose="020B0604020202020204" charset="-78"/>
              </a:rPr>
              <a:t>TOML</a:t>
            </a:r>
            <a:endParaRPr lang="en-US" sz="1600" b="1" dirty="0">
              <a:solidFill>
                <a:srgbClr val="FFFF00"/>
              </a:solidFill>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Also for complex data, there is </a:t>
            </a:r>
            <a:r>
              <a:rPr lang="en-US" sz="1400" dirty="0" smtClean="0">
                <a:latin typeface="Lexend Deca" panose="020B0604020202020204" charset="-78"/>
                <a:cs typeface="Lexend Deca" panose="020B0604020202020204" charset="-78"/>
              </a:rPr>
              <a:t>TOML. </a:t>
            </a:r>
            <a:r>
              <a:rPr lang="en-US" sz="1400" dirty="0">
                <a:latin typeface="Lexend Deca" panose="020B0604020202020204" charset="-78"/>
                <a:cs typeface="Lexend Deca" panose="020B0604020202020204" charset="-78"/>
              </a:rPr>
              <a:t>It also aims to be minimal but not so minimal that you can get into trouble indentation and data typing. </a:t>
            </a:r>
            <a:endParaRPr lang="en-US" sz="14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Although </a:t>
            </a:r>
            <a:r>
              <a:rPr lang="en-US" sz="1400" dirty="0">
                <a:latin typeface="Lexend Deca" panose="020B0604020202020204" charset="-78"/>
                <a:cs typeface="Lexend Deca" panose="020B0604020202020204" charset="-78"/>
              </a:rPr>
              <a:t>it needs a few more keystrokes, it is much simpler than YAML: compare all the bells &amp; whistles in the YAML 1.2 spec vs the TOML spec.</a:t>
            </a: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It’s a great choice since it is fairly minimal, simple, and explicit. </a:t>
            </a:r>
            <a:endParaRPr lang="en-US" sz="14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Indentation </a:t>
            </a:r>
            <a:r>
              <a:rPr lang="en-US" sz="1400" dirty="0">
                <a:latin typeface="Lexend Deca" panose="020B0604020202020204" charset="-78"/>
                <a:cs typeface="Lexend Deca" panose="020B0604020202020204" charset="-78"/>
              </a:rPr>
              <a:t>is ignored by the parser. </a:t>
            </a:r>
            <a:endParaRPr lang="en-US" sz="14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Add </a:t>
            </a:r>
            <a:r>
              <a:rPr lang="en-US" sz="1400" dirty="0">
                <a:latin typeface="Lexend Deca" panose="020B0604020202020204" charset="-78"/>
                <a:cs typeface="Lexend Deca" panose="020B0604020202020204" charset="-78"/>
              </a:rPr>
              <a:t>indentation, if you want, to improve readability for humans.</a:t>
            </a:r>
          </a:p>
          <a:p>
            <a:pPr algn="just">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It also has explicit syntax to get the data type you desire: strings, integers, floats, </a:t>
            </a:r>
            <a:r>
              <a:rPr lang="en-US" sz="1400" dirty="0" err="1">
                <a:latin typeface="Lexend Deca" panose="020B0604020202020204" charset="-78"/>
                <a:cs typeface="Lexend Deca" panose="020B0604020202020204" charset="-78"/>
              </a:rPr>
              <a:t>booleans</a:t>
            </a:r>
            <a:r>
              <a:rPr lang="en-US" sz="1400" dirty="0">
                <a:latin typeface="Lexend Deca" panose="020B0604020202020204" charset="-78"/>
                <a:cs typeface="Lexend Deca" panose="020B0604020202020204" charset="-78"/>
              </a:rPr>
              <a:t>, dates, times, etc. A little more typing (to quote strings, for example) but no surprises.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3620028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YAML Vs. TOML Vs. JSON</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a:lnSpc>
                <a:spcPct val="150000"/>
              </a:lnSpc>
              <a:buNone/>
            </a:pPr>
            <a:r>
              <a:rPr lang="en-US" sz="1600" b="1" dirty="0" smtClean="0">
                <a:solidFill>
                  <a:srgbClr val="FFFF00"/>
                </a:solidFill>
                <a:latin typeface="Lexend Deca" panose="020B0604020202020204" charset="-78"/>
                <a:cs typeface="Lexend Deca" panose="020B0604020202020204" charset="-78"/>
              </a:rPr>
              <a:t>TOML</a:t>
            </a:r>
            <a:endParaRPr lang="en-US" sz="1600" b="1" dirty="0">
              <a:solidFill>
                <a:srgbClr val="FFFF00"/>
              </a:solidFill>
              <a:latin typeface="Lexend Deca" panose="020B0604020202020204" charset="-78"/>
              <a:cs typeface="Lexend Deca" panose="020B0604020202020204" charset="-78"/>
            </a:endParaRPr>
          </a:p>
          <a:p>
            <a:pPr marL="76200" indent="0" algn="just">
              <a:lnSpc>
                <a:spcPct val="150000"/>
              </a:lnSpc>
              <a:buNone/>
            </a:pPr>
            <a:r>
              <a:rPr lang="en-US" sz="1600" dirty="0">
                <a:latin typeface="Lexend Deca" panose="020B0604020202020204" charset="-78"/>
                <a:cs typeface="Lexend Deca" panose="020B0604020202020204" charset="-78"/>
              </a:rPr>
              <a:t>Consider the following </a:t>
            </a:r>
            <a:r>
              <a:rPr lang="en-US" sz="1600" dirty="0" smtClean="0">
                <a:latin typeface="Lexend Deca" panose="020B0604020202020204" charset="-78"/>
                <a:cs typeface="Lexend Deca" panose="020B0604020202020204" charset="-78"/>
              </a:rPr>
              <a:t>TOML </a:t>
            </a:r>
            <a:r>
              <a:rPr lang="en-US" sz="1600" dirty="0">
                <a:latin typeface="Lexend Deca" panose="020B0604020202020204" charset="-78"/>
                <a:cs typeface="Lexend Deca" panose="020B0604020202020204" charset="-78"/>
              </a:rPr>
              <a:t>file:</a:t>
            </a:r>
          </a:p>
          <a:p>
            <a:pPr marL="76200" indent="0" algn="just">
              <a:lnSpc>
                <a:spcPct val="100000"/>
              </a:lnSpc>
              <a:buClr>
                <a:schemeClr val="bg1"/>
              </a:buClr>
              <a:buSzPct val="100000"/>
              <a:buNone/>
            </a:pPr>
            <a:r>
              <a:rPr lang="en-US" sz="1600" b="1" dirty="0" err="1">
                <a:solidFill>
                  <a:srgbClr val="FFFF00"/>
                </a:solidFill>
                <a:cs typeface="Lexend Deca" panose="020B0604020202020204" charset="-78"/>
              </a:rPr>
              <a:t>tv_shows</a:t>
            </a:r>
            <a:r>
              <a:rPr lang="en-US" sz="1600" b="1" dirty="0">
                <a:solidFill>
                  <a:srgbClr val="FFFF00"/>
                </a:solidFill>
                <a:cs typeface="Lexend Deca" panose="020B0604020202020204" charset="-78"/>
              </a:rPr>
              <a:t> = [ </a:t>
            </a:r>
            <a:endParaRPr lang="en-US" sz="16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600" b="1" dirty="0" smtClean="0">
                <a:solidFill>
                  <a:srgbClr val="FFFF00"/>
                </a:solidFill>
                <a:cs typeface="Lexend Deca" panose="020B0604020202020204" charset="-78"/>
              </a:rPr>
              <a:t>"</a:t>
            </a:r>
            <a:r>
              <a:rPr lang="en-US" sz="1600" b="1" dirty="0">
                <a:solidFill>
                  <a:srgbClr val="FFFF00"/>
                </a:solidFill>
                <a:cs typeface="Lexend Deca" panose="020B0604020202020204" charset="-78"/>
              </a:rPr>
              <a:t>24", </a:t>
            </a:r>
            <a:endParaRPr lang="en-US" sz="16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600" b="1" dirty="0" smtClean="0">
                <a:solidFill>
                  <a:srgbClr val="FFFF00"/>
                </a:solidFill>
                <a:cs typeface="Lexend Deca" panose="020B0604020202020204" charset="-78"/>
              </a:rPr>
              <a:t>"</a:t>
            </a:r>
            <a:r>
              <a:rPr lang="en-US" sz="1600" b="1" dirty="0">
                <a:solidFill>
                  <a:srgbClr val="FFFF00"/>
                </a:solidFill>
                <a:cs typeface="Lexend Deca" panose="020B0604020202020204" charset="-78"/>
              </a:rPr>
              <a:t>Seinfeld", </a:t>
            </a:r>
            <a:endParaRPr lang="en-US" sz="16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600" b="1" dirty="0" smtClean="0">
                <a:solidFill>
                  <a:srgbClr val="FFFF00"/>
                </a:solidFill>
                <a:cs typeface="Lexend Deca" panose="020B0604020202020204" charset="-78"/>
              </a:rPr>
              <a:t>"</a:t>
            </a:r>
            <a:r>
              <a:rPr lang="en-US" sz="1600" b="1" dirty="0">
                <a:solidFill>
                  <a:srgbClr val="FFFF00"/>
                </a:solidFill>
                <a:cs typeface="Lexend Deca" panose="020B0604020202020204" charset="-78"/>
              </a:rPr>
              <a:t>90210", </a:t>
            </a:r>
            <a:endParaRPr lang="en-US" sz="1600" b="1" dirty="0" smtClean="0">
              <a:solidFill>
                <a:srgbClr val="FFFF00"/>
              </a:solidFill>
              <a:cs typeface="Lexend Deca" panose="020B0604020202020204" charset="-78"/>
            </a:endParaRPr>
          </a:p>
          <a:p>
            <a:pPr marL="76200" indent="0" algn="just">
              <a:lnSpc>
                <a:spcPct val="100000"/>
              </a:lnSpc>
              <a:buClr>
                <a:schemeClr val="bg1"/>
              </a:buClr>
              <a:buSzPct val="100000"/>
              <a:buNone/>
            </a:pPr>
            <a:r>
              <a:rPr lang="en-US" sz="1600" b="1" dirty="0" smtClean="0">
                <a:solidFill>
                  <a:srgbClr val="FFFF00"/>
                </a:solidFill>
                <a:cs typeface="Lexend Deca" panose="020B0604020202020204" charset="-78"/>
              </a:rPr>
              <a:t>]</a:t>
            </a:r>
          </a:p>
          <a:p>
            <a:pPr marL="76200" indent="0" algn="just">
              <a:lnSpc>
                <a:spcPct val="100000"/>
              </a:lnSpc>
              <a:buClr>
                <a:schemeClr val="bg1"/>
              </a:buClr>
              <a:buSzPct val="100000"/>
              <a:buNone/>
            </a:pPr>
            <a:r>
              <a:rPr lang="en-US" sz="1600" dirty="0">
                <a:latin typeface="Lexend Deca" panose="020B0604020202020204" charset="-78"/>
                <a:cs typeface="Lexend Deca" panose="020B0604020202020204" charset="-78"/>
              </a:rPr>
              <a:t>As is expected by the app, all values are strings.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239776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179512" y="2067694"/>
            <a:ext cx="8784976" cy="864096"/>
          </a:xfrm>
          <a:prstGeom prst="rect">
            <a:avLst/>
          </a:prstGeom>
        </p:spPr>
        <p:txBody>
          <a:bodyPr spcFirstLastPara="1" wrap="square" lIns="0" tIns="0" rIns="0" bIns="0" anchor="t" anchorCtr="0">
            <a:noAutofit/>
          </a:bodyPr>
          <a:lstStyle/>
          <a:p>
            <a:pPr>
              <a:lnSpc>
                <a:spcPct val="150000"/>
              </a:lnSpc>
            </a:pPr>
            <a:r>
              <a:rPr lang="en-US" sz="1600" dirty="0">
                <a:solidFill>
                  <a:srgbClr val="FFFF00"/>
                </a:solidFill>
              </a:rPr>
              <a:t>JavaScript</a:t>
            </a:r>
            <a:r>
              <a:rPr lang="en-US" sz="1800" b="0" dirty="0"/>
              <a:t/>
            </a:r>
            <a:br>
              <a:rPr lang="en-US" sz="1800" b="0" dirty="0"/>
            </a:br>
            <a:r>
              <a:rPr lang="en-US" sz="1200" b="0" dirty="0"/>
              <a:t>Dynamic functionalities are handled by JavaScript. There is no restriction on which framework or library you must use.</a:t>
            </a: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114"/>
            <a:ext cx="5832648" cy="1609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Google Shape;111;p19"/>
          <p:cNvSpPr txBox="1">
            <a:spLocks/>
          </p:cNvSpPr>
          <p:nvPr/>
        </p:nvSpPr>
        <p:spPr>
          <a:xfrm>
            <a:off x="179512" y="2931790"/>
            <a:ext cx="8784976" cy="8640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nSpc>
                <a:spcPct val="150000"/>
              </a:lnSpc>
            </a:pPr>
            <a:r>
              <a:rPr lang="en-US" sz="1600" dirty="0">
                <a:solidFill>
                  <a:srgbClr val="FFFF00"/>
                </a:solidFill>
              </a:rPr>
              <a:t>APIs</a:t>
            </a:r>
          </a:p>
          <a:p>
            <a:pPr algn="just">
              <a:lnSpc>
                <a:spcPct val="150000"/>
              </a:lnSpc>
            </a:pPr>
            <a:r>
              <a:rPr lang="en-US" sz="1200" b="0" dirty="0"/>
              <a:t>Server side operations are abstracted into reusable APIs and accessed over HTTPS with JavaScript. These can be third party services or your custom function.</a:t>
            </a:r>
          </a:p>
        </p:txBody>
      </p:sp>
      <p:sp>
        <p:nvSpPr>
          <p:cNvPr id="23" name="Google Shape;111;p19"/>
          <p:cNvSpPr txBox="1">
            <a:spLocks/>
          </p:cNvSpPr>
          <p:nvPr/>
        </p:nvSpPr>
        <p:spPr>
          <a:xfrm>
            <a:off x="179512" y="4011910"/>
            <a:ext cx="8784976" cy="8640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nSpc>
                <a:spcPct val="150000"/>
              </a:lnSpc>
            </a:pPr>
            <a:r>
              <a:rPr lang="en-US" sz="1600" dirty="0">
                <a:solidFill>
                  <a:srgbClr val="FFFF00"/>
                </a:solidFill>
              </a:rPr>
              <a:t>Markup</a:t>
            </a:r>
          </a:p>
          <a:p>
            <a:pPr algn="just">
              <a:lnSpc>
                <a:spcPct val="150000"/>
              </a:lnSpc>
            </a:pPr>
            <a:r>
              <a:rPr lang="en-US" sz="1200" b="0" dirty="0"/>
              <a:t>Websites are served as static HTML files. These can be generated from source files, such as Markdown, using a Static Site Generator.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YAML Vs. TOML Vs. JSON</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a:lnSpc>
                <a:spcPct val="150000"/>
              </a:lnSpc>
              <a:buNone/>
            </a:pPr>
            <a:r>
              <a:rPr lang="en-US" sz="1600" b="1" dirty="0" smtClean="0">
                <a:solidFill>
                  <a:srgbClr val="FFFF00"/>
                </a:solidFill>
                <a:latin typeface="Lexend Deca" panose="020B0604020202020204" charset="-78"/>
                <a:cs typeface="Lexend Deca" panose="020B0604020202020204" charset="-78"/>
              </a:rPr>
              <a:t>JSON</a:t>
            </a:r>
            <a:endParaRPr lang="en-US" sz="1600" b="1" dirty="0">
              <a:solidFill>
                <a:srgbClr val="FFFF00"/>
              </a:solidFill>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Also for complex data, there is </a:t>
            </a:r>
            <a:r>
              <a:rPr lang="en-US" sz="1600" dirty="0" smtClean="0">
                <a:latin typeface="Lexend Deca" panose="020B0604020202020204" charset="-78"/>
                <a:cs typeface="Lexend Deca" panose="020B0604020202020204" charset="-78"/>
              </a:rPr>
              <a:t>JSON. </a:t>
            </a:r>
            <a:r>
              <a:rPr lang="en-US" sz="1600" dirty="0">
                <a:latin typeface="Lexend Deca" panose="020B0604020202020204" charset="-78"/>
                <a:cs typeface="Lexend Deca" panose="020B0604020202020204" charset="-78"/>
              </a:rPr>
              <a:t>It was devised to replace XML in AJAX calls in web apps. So its original intended use was for data interchange, not for </a:t>
            </a:r>
            <a:r>
              <a:rPr lang="en-US" sz="1600" dirty="0" err="1">
                <a:latin typeface="Lexend Deca" panose="020B0604020202020204" charset="-78"/>
                <a:cs typeface="Lexend Deca" panose="020B0604020202020204" charset="-78"/>
              </a:rPr>
              <a:t>config</a:t>
            </a:r>
            <a:r>
              <a:rPr lang="en-US" sz="1600" dirty="0">
                <a:latin typeface="Lexend Deca" panose="020B0604020202020204" charset="-78"/>
                <a:cs typeface="Lexend Deca" panose="020B0604020202020204" charset="-78"/>
              </a:rPr>
              <a:t> files</a:t>
            </a:r>
            <a:r>
              <a:rPr lang="en-US" sz="1600" dirty="0" smtClean="0">
                <a:latin typeface="Lexend Deca" panose="020B0604020202020204" charset="-78"/>
                <a:cs typeface="Lexend Deca" panose="020B0604020202020204" charset="-78"/>
              </a:rPr>
              <a:t>.</a:t>
            </a: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But JSON does not allow comments! That’s fine for data interchange but definitely not fine for </a:t>
            </a:r>
            <a:r>
              <a:rPr lang="en-US" sz="1600" dirty="0" err="1">
                <a:latin typeface="Lexend Deca" panose="020B0604020202020204" charset="-78"/>
                <a:cs typeface="Lexend Deca" panose="020B0604020202020204" charset="-78"/>
              </a:rPr>
              <a:t>config</a:t>
            </a:r>
            <a:r>
              <a:rPr lang="en-US" sz="1600" dirty="0">
                <a:latin typeface="Lexend Deca" panose="020B0604020202020204" charset="-78"/>
                <a:cs typeface="Lexend Deca" panose="020B0604020202020204" charset="-78"/>
              </a:rPr>
              <a:t> files! </a:t>
            </a:r>
            <a:endParaRPr lang="en-US" sz="1600" dirty="0" smtClean="0">
              <a:latin typeface="Lexend Deca" panose="020B0604020202020204" charset="-78"/>
              <a:cs typeface="Lexend Deca" panose="020B0604020202020204" charset="-78"/>
            </a:endParaRPr>
          </a:p>
          <a:p>
            <a:pPr algn="just">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Because JSON does not allow comments, </a:t>
            </a:r>
            <a:r>
              <a:rPr lang="en-US" sz="1600" i="1" dirty="0">
                <a:latin typeface="Lexend Deca" panose="020B0604020202020204" charset="-78"/>
                <a:cs typeface="Lexend Deca" panose="020B0604020202020204" charset="-78"/>
              </a:rPr>
              <a:t>please</a:t>
            </a:r>
            <a:r>
              <a:rPr lang="en-US" sz="1600" dirty="0">
                <a:latin typeface="Lexend Deca" panose="020B0604020202020204" charset="-78"/>
                <a:cs typeface="Lexend Deca" panose="020B0604020202020204" charset="-78"/>
              </a:rPr>
              <a:t> do not choose JSON as your app’s </a:t>
            </a:r>
            <a:r>
              <a:rPr lang="en-US" sz="1600" dirty="0" err="1">
                <a:latin typeface="Lexend Deca" panose="020B0604020202020204" charset="-78"/>
                <a:cs typeface="Lexend Deca" panose="020B0604020202020204" charset="-78"/>
              </a:rPr>
              <a:t>config</a:t>
            </a:r>
            <a:r>
              <a:rPr lang="en-US" sz="1600" dirty="0">
                <a:latin typeface="Lexend Deca" panose="020B0604020202020204" charset="-78"/>
                <a:cs typeface="Lexend Deca" panose="020B0604020202020204" charset="-78"/>
              </a:rPr>
              <a:t> file format. For data interchange it’s okay; for </a:t>
            </a:r>
            <a:r>
              <a:rPr lang="en-US" sz="1600" dirty="0" err="1">
                <a:latin typeface="Lexend Deca" panose="020B0604020202020204" charset="-78"/>
                <a:cs typeface="Lexend Deca" panose="020B0604020202020204" charset="-78"/>
              </a:rPr>
              <a:t>config</a:t>
            </a:r>
            <a:r>
              <a:rPr lang="en-US" sz="1600" dirty="0">
                <a:latin typeface="Lexend Deca" panose="020B0604020202020204" charset="-78"/>
                <a:cs typeface="Lexend Deca" panose="020B0604020202020204" charset="-78"/>
              </a:rPr>
              <a:t> files it’s not.</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1049393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43608" y="2139702"/>
            <a:ext cx="7231810" cy="579857"/>
          </a:xfrm>
          <a:prstGeom prst="rect">
            <a:avLst/>
          </a:prstGeom>
        </p:spPr>
        <p:txBody>
          <a:bodyPr spcFirstLastPara="1" wrap="square" lIns="0" tIns="0" rIns="0" bIns="0" anchor="b" anchorCtr="0">
            <a:noAutofit/>
          </a:bodyPr>
          <a:lstStyle/>
          <a:p>
            <a:pPr algn="ctr"/>
            <a:r>
              <a:rPr lang="en-US" b="0" dirty="0" smtClean="0"/>
              <a:t>How to Create a Hugo Site</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94961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algn="just">
              <a:lnSpc>
                <a:spcPct val="150000"/>
              </a:lnSpc>
              <a:buNone/>
            </a:pPr>
            <a:r>
              <a:rPr lang="en-US" sz="1800" dirty="0">
                <a:latin typeface="Lexend Deca" panose="020B0604020202020204" charset="-78"/>
                <a:cs typeface="Lexend Deca" panose="020B0604020202020204" charset="-78"/>
              </a:rPr>
              <a:t>To create a Hugo site, use the command </a:t>
            </a:r>
            <a:r>
              <a:rPr lang="en-US" sz="1800" dirty="0" smtClean="0">
                <a:latin typeface="Lexend Deca" panose="020B0604020202020204" charset="-78"/>
                <a:cs typeface="Lexend Deca" panose="020B0604020202020204" charset="-78"/>
              </a:rPr>
              <a:t>below</a:t>
            </a:r>
          </a:p>
          <a:p>
            <a:pPr marL="76200" indent="0" algn="ctr">
              <a:lnSpc>
                <a:spcPct val="150000"/>
              </a:lnSpc>
              <a:buNone/>
            </a:pPr>
            <a:r>
              <a:rPr lang="en-US" sz="1800" b="1" dirty="0" err="1">
                <a:solidFill>
                  <a:srgbClr val="FFFF00"/>
                </a:solidFill>
                <a:latin typeface="Lexend Deca" panose="020B0604020202020204" charset="-78"/>
                <a:cs typeface="Lexend Deca" panose="020B0604020202020204" charset="-78"/>
              </a:rPr>
              <a:t>hugo</a:t>
            </a:r>
            <a:r>
              <a:rPr lang="en-US" sz="1800" b="1" dirty="0">
                <a:solidFill>
                  <a:srgbClr val="FFFF00"/>
                </a:solidFill>
                <a:latin typeface="Lexend Deca" panose="020B0604020202020204" charset="-78"/>
                <a:cs typeface="Lexend Deca" panose="020B0604020202020204" charset="-78"/>
              </a:rPr>
              <a:t> new site </a:t>
            </a:r>
            <a:r>
              <a:rPr lang="en-US" sz="1800" b="1" dirty="0" smtClean="0">
                <a:solidFill>
                  <a:srgbClr val="FFFF00"/>
                </a:solidFill>
                <a:latin typeface="Lexend Deca" panose="020B0604020202020204" charset="-78"/>
                <a:cs typeface="Lexend Deca" panose="020B0604020202020204" charset="-78"/>
              </a:rPr>
              <a:t>my-</a:t>
            </a:r>
            <a:r>
              <a:rPr lang="en-US" sz="1800" b="1" dirty="0" err="1" smtClean="0">
                <a:solidFill>
                  <a:srgbClr val="FFFF00"/>
                </a:solidFill>
                <a:latin typeface="Lexend Deca" panose="020B0604020202020204" charset="-78"/>
                <a:cs typeface="Lexend Deca" panose="020B0604020202020204" charset="-78"/>
              </a:rPr>
              <a:t>hugo</a:t>
            </a:r>
            <a:r>
              <a:rPr lang="en-US" sz="1800" b="1" dirty="0" smtClean="0">
                <a:solidFill>
                  <a:srgbClr val="FFFF00"/>
                </a:solidFill>
                <a:latin typeface="Lexend Deca" panose="020B0604020202020204" charset="-78"/>
                <a:cs typeface="Lexend Deca" panose="020B0604020202020204" charset="-78"/>
              </a:rPr>
              <a:t>-site</a:t>
            </a:r>
          </a:p>
          <a:p>
            <a:pPr marL="0" indent="0" algn="just">
              <a:lnSpc>
                <a:spcPct val="150000"/>
              </a:lnSpc>
              <a:buNone/>
            </a:pPr>
            <a:r>
              <a:rPr lang="en-US" sz="1800" dirty="0">
                <a:latin typeface="Lexend Deca" panose="020B0604020202020204" charset="-78"/>
                <a:cs typeface="Lexend Deca" panose="020B0604020202020204" charset="-78"/>
              </a:rPr>
              <a:t>Next, navigate to the site folder, and you should see the following files and folders: </a:t>
            </a:r>
            <a:r>
              <a:rPr lang="en-US" sz="1800" b="1" dirty="0" err="1">
                <a:latin typeface="Lexend Deca" panose="020B0604020202020204" charset="-78"/>
                <a:cs typeface="Lexend Deca" panose="020B0604020202020204" charset="-78"/>
              </a:rPr>
              <a:t>config.toml</a:t>
            </a:r>
            <a:r>
              <a:rPr lang="en-US" sz="1800" dirty="0">
                <a:latin typeface="Lexend Deca" panose="020B0604020202020204" charset="-78"/>
                <a:cs typeface="Lexend Deca" panose="020B0604020202020204" charset="-78"/>
              </a:rPr>
              <a:t> file, </a:t>
            </a:r>
            <a:r>
              <a:rPr lang="en-US" sz="1800" b="1" dirty="0">
                <a:latin typeface="Lexend Deca" panose="020B0604020202020204" charset="-78"/>
                <a:cs typeface="Lexend Deca" panose="020B0604020202020204" charset="-78"/>
              </a:rPr>
              <a:t>archetypes</a:t>
            </a:r>
            <a:r>
              <a:rPr lang="en-US" sz="1800" dirty="0">
                <a:latin typeface="Lexend Deca" panose="020B0604020202020204" charset="-78"/>
                <a:cs typeface="Lexend Deca" panose="020B0604020202020204" charset="-78"/>
              </a:rPr>
              <a:t> folder, </a:t>
            </a:r>
            <a:r>
              <a:rPr lang="en-US" sz="1800" b="1" dirty="0">
                <a:latin typeface="Lexend Deca" panose="020B0604020202020204" charset="-78"/>
                <a:cs typeface="Lexend Deca" panose="020B0604020202020204" charset="-78"/>
              </a:rPr>
              <a:t>content</a:t>
            </a:r>
            <a:r>
              <a:rPr lang="en-US" sz="1800" dirty="0">
                <a:latin typeface="Lexend Deca" panose="020B0604020202020204" charset="-78"/>
                <a:cs typeface="Lexend Deca" panose="020B0604020202020204" charset="-78"/>
              </a:rPr>
              <a:t> folder, </a:t>
            </a:r>
            <a:r>
              <a:rPr lang="en-US" sz="1800" b="1" dirty="0">
                <a:latin typeface="Lexend Deca" panose="020B0604020202020204" charset="-78"/>
                <a:cs typeface="Lexend Deca" panose="020B0604020202020204" charset="-78"/>
              </a:rPr>
              <a:t>layouts</a:t>
            </a:r>
            <a:r>
              <a:rPr lang="en-US" sz="1800" dirty="0">
                <a:latin typeface="Lexend Deca" panose="020B0604020202020204" charset="-78"/>
                <a:cs typeface="Lexend Deca" panose="020B0604020202020204" charset="-78"/>
              </a:rPr>
              <a:t> folder, </a:t>
            </a:r>
            <a:r>
              <a:rPr lang="en-US" sz="1800" b="1" dirty="0">
                <a:latin typeface="Lexend Deca" panose="020B0604020202020204" charset="-78"/>
                <a:cs typeface="Lexend Deca" panose="020B0604020202020204" charset="-78"/>
              </a:rPr>
              <a:t>themes</a:t>
            </a:r>
            <a:r>
              <a:rPr lang="en-US" sz="1800" dirty="0">
                <a:latin typeface="Lexend Deca" panose="020B0604020202020204" charset="-78"/>
                <a:cs typeface="Lexend Deca" panose="020B0604020202020204" charset="-78"/>
              </a:rPr>
              <a:t> folder, </a:t>
            </a:r>
            <a:r>
              <a:rPr lang="en-US" sz="1800" b="1" dirty="0">
                <a:latin typeface="Lexend Deca" panose="020B0604020202020204" charset="-78"/>
                <a:cs typeface="Lexend Deca" panose="020B0604020202020204" charset="-78"/>
              </a:rPr>
              <a:t>data</a:t>
            </a:r>
            <a:r>
              <a:rPr lang="en-US" sz="1800" dirty="0">
                <a:latin typeface="Lexend Deca" panose="020B0604020202020204" charset="-78"/>
                <a:cs typeface="Lexend Deca" panose="020B0604020202020204" charset="-78"/>
              </a:rPr>
              <a:t> folder, and </a:t>
            </a:r>
            <a:r>
              <a:rPr lang="en-US" sz="1800" b="1" dirty="0">
                <a:latin typeface="Lexend Deca" panose="020B0604020202020204" charset="-78"/>
                <a:cs typeface="Lexend Deca" panose="020B0604020202020204" charset="-78"/>
              </a:rPr>
              <a:t>static</a:t>
            </a:r>
            <a:r>
              <a:rPr lang="en-US" sz="1800" dirty="0">
                <a:latin typeface="Lexend Deca" panose="020B0604020202020204" charset="-78"/>
                <a:cs typeface="Lexend Deca" panose="020B0604020202020204" charset="-78"/>
              </a:rPr>
              <a:t> folder. </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368873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fontAlgn="base">
              <a:buNone/>
            </a:pPr>
            <a:r>
              <a:rPr lang="en-US" sz="1800" b="1" dirty="0">
                <a:solidFill>
                  <a:srgbClr val="FFFF00"/>
                </a:solidFill>
                <a:latin typeface="Lexend Deca" panose="020B0604020202020204" charset="-78"/>
                <a:cs typeface="Lexend Deca" panose="020B0604020202020204" charset="-78"/>
              </a:rPr>
              <a:t>Hugo’s </a:t>
            </a:r>
            <a:r>
              <a:rPr lang="en-US" sz="1800" b="1" dirty="0" err="1">
                <a:solidFill>
                  <a:srgbClr val="FFFF00"/>
                </a:solidFill>
                <a:latin typeface="Lexend Deca" panose="020B0604020202020204" charset="-78"/>
                <a:cs typeface="Lexend Deca" panose="020B0604020202020204" charset="-78"/>
              </a:rPr>
              <a:t>config.toml</a:t>
            </a:r>
            <a:r>
              <a:rPr lang="en-US" sz="1800" b="1" dirty="0">
                <a:solidFill>
                  <a:srgbClr val="FFFF00"/>
                </a:solidFill>
                <a:latin typeface="Lexend Deca" panose="020B0604020202020204" charset="-78"/>
                <a:cs typeface="Lexend Deca" panose="020B0604020202020204" charset="-78"/>
              </a:rPr>
              <a:t> </a:t>
            </a:r>
            <a:r>
              <a:rPr lang="en-US" sz="1800" b="1" dirty="0" smtClean="0">
                <a:solidFill>
                  <a:srgbClr val="FFFF00"/>
                </a:solidFill>
                <a:latin typeface="Lexend Deca" panose="020B0604020202020204" charset="-78"/>
                <a:cs typeface="Lexend Deca" panose="020B0604020202020204" charset="-78"/>
              </a:rPr>
              <a:t>File</a:t>
            </a:r>
          </a:p>
          <a:p>
            <a:pPr fontAlgn="base">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Hugo’s primary configuration file contains global settings for your site</a:t>
            </a:r>
            <a:r>
              <a:rPr lang="en-US" sz="1400" dirty="0" smtClean="0">
                <a:latin typeface="Lexend Deca" panose="020B0604020202020204" charset="-78"/>
                <a:cs typeface="Lexend Deca" panose="020B0604020202020204" charset="-78"/>
              </a:rPr>
              <a:t>.</a:t>
            </a:r>
          </a:p>
          <a:p>
            <a:pPr marL="76200" indent="0" fontAlgn="base">
              <a:buNone/>
            </a:pPr>
            <a:r>
              <a:rPr lang="en-US" sz="1800" b="1" dirty="0">
                <a:solidFill>
                  <a:srgbClr val="FFFF00"/>
                </a:solidFill>
                <a:latin typeface="Lexend Deca" panose="020B0604020202020204" charset="-78"/>
                <a:cs typeface="Lexend Deca" panose="020B0604020202020204" charset="-78"/>
              </a:rPr>
              <a:t>Hugo’s Archetypes Folder</a:t>
            </a: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The </a:t>
            </a:r>
            <a:r>
              <a:rPr lang="en-US" sz="1400" b="1" dirty="0">
                <a:latin typeface="Lexend Deca" panose="020B0604020202020204" charset="-78"/>
                <a:cs typeface="Lexend Deca" panose="020B0604020202020204" charset="-78"/>
              </a:rPr>
              <a:t>archetypes</a:t>
            </a:r>
            <a:r>
              <a:rPr lang="en-US" sz="1400" dirty="0">
                <a:latin typeface="Lexend Deca" panose="020B0604020202020204" charset="-78"/>
                <a:cs typeface="Lexend Deca" panose="020B0604020202020204" charset="-78"/>
              </a:rPr>
              <a:t> folder is where you store content templates formatted in Markdown.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Archetypes </a:t>
            </a:r>
            <a:r>
              <a:rPr lang="en-US" sz="1400" dirty="0">
                <a:latin typeface="Lexend Deca" panose="020B0604020202020204" charset="-78"/>
                <a:cs typeface="Lexend Deca" panose="020B0604020202020204" charset="-78"/>
              </a:rPr>
              <a:t>are especially useful if your site has multiple content formats.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With </a:t>
            </a:r>
            <a:r>
              <a:rPr lang="en-US" sz="1400" dirty="0">
                <a:latin typeface="Lexend Deca" panose="020B0604020202020204" charset="-78"/>
                <a:cs typeface="Lexend Deca" panose="020B0604020202020204" charset="-78"/>
              </a:rPr>
              <a:t>Hugo archetypes, you can create a template for each content type on your site.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Without archetypes, you would have to manually specify the front matter parameters for every new post you create. While archetypes may seem complex and unnecessary at first, they can end up saving you a lot of time in the long run.</a:t>
            </a:r>
            <a:endParaRPr lang="en-US" sz="1400" b="1"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291946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fontAlgn="base">
              <a:buNone/>
            </a:pPr>
            <a:r>
              <a:rPr lang="en-US" sz="1800" b="1" dirty="0">
                <a:solidFill>
                  <a:srgbClr val="FFFF00"/>
                </a:solidFill>
                <a:latin typeface="Lexend Deca" panose="020B0604020202020204" charset="-78"/>
                <a:cs typeface="Lexend Deca" panose="020B0604020202020204" charset="-78"/>
              </a:rPr>
              <a:t>Hugo’s </a:t>
            </a:r>
            <a:r>
              <a:rPr lang="en-US" sz="1800" b="1" dirty="0" smtClean="0">
                <a:solidFill>
                  <a:srgbClr val="FFFF00"/>
                </a:solidFill>
                <a:latin typeface="Lexend Deca" panose="020B0604020202020204" charset="-78"/>
                <a:cs typeface="Lexend Deca" panose="020B0604020202020204" charset="-78"/>
              </a:rPr>
              <a:t>Content Folder</a:t>
            </a: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The </a:t>
            </a:r>
            <a:r>
              <a:rPr lang="en-US" sz="1400" b="1" dirty="0">
                <a:latin typeface="Lexend Deca" panose="020B0604020202020204" charset="-78"/>
                <a:cs typeface="Lexend Deca" panose="020B0604020202020204" charset="-78"/>
              </a:rPr>
              <a:t>content</a:t>
            </a:r>
            <a:r>
              <a:rPr lang="en-US" sz="1400" dirty="0">
                <a:latin typeface="Lexend Deca" panose="020B0604020202020204" charset="-78"/>
                <a:cs typeface="Lexend Deca" panose="020B0604020202020204" charset="-78"/>
              </a:rPr>
              <a:t> folder is where your actual post content goes.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Hugo </a:t>
            </a:r>
            <a:r>
              <a:rPr lang="en-US" sz="1400" dirty="0">
                <a:latin typeface="Lexend Deca" panose="020B0604020202020204" charset="-78"/>
                <a:cs typeface="Lexend Deca" panose="020B0604020202020204" charset="-78"/>
              </a:rPr>
              <a:t>supports both Markdown and HTML formats, with Markdown being the more popular option due to its ease of use. In addition to being the general storage space for posts, you can use the </a:t>
            </a:r>
            <a:r>
              <a:rPr lang="en-US" sz="1400" b="1" dirty="0">
                <a:latin typeface="Lexend Deca" panose="020B0604020202020204" charset="-78"/>
                <a:cs typeface="Lexend Deca" panose="020B0604020202020204" charset="-78"/>
              </a:rPr>
              <a:t>content</a:t>
            </a:r>
            <a:r>
              <a:rPr lang="en-US" sz="1400" dirty="0">
                <a:latin typeface="Lexend Deca" panose="020B0604020202020204" charset="-78"/>
                <a:cs typeface="Lexend Deca" panose="020B0604020202020204" charset="-78"/>
              </a:rPr>
              <a:t> folder to organize post content further.</a:t>
            </a: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Hugo treats each top-level directory in the </a:t>
            </a:r>
            <a:r>
              <a:rPr lang="en-US" sz="1400" b="1" dirty="0">
                <a:latin typeface="Lexend Deca" panose="020B0604020202020204" charset="-78"/>
                <a:cs typeface="Lexend Deca" panose="020B0604020202020204" charset="-78"/>
              </a:rPr>
              <a:t>content</a:t>
            </a:r>
            <a:r>
              <a:rPr lang="en-US" sz="1400" dirty="0">
                <a:latin typeface="Lexend Deca" panose="020B0604020202020204" charset="-78"/>
                <a:cs typeface="Lexend Deca" panose="020B0604020202020204" charset="-78"/>
              </a:rPr>
              <a:t> folder as a content section.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Content </a:t>
            </a:r>
            <a:r>
              <a:rPr lang="en-US" sz="1400" dirty="0">
                <a:latin typeface="Lexend Deca" panose="020B0604020202020204" charset="-78"/>
                <a:cs typeface="Lexend Deca" panose="020B0604020202020204" charset="-78"/>
              </a:rPr>
              <a:t>sections in Hugo are similar to custom post types in WordPress. For example, if your site has posts, pages, and podcasts, your content folder would have </a:t>
            </a:r>
            <a:r>
              <a:rPr lang="en-US" sz="1400" b="1" dirty="0">
                <a:latin typeface="Lexend Deca" panose="020B0604020202020204" charset="-78"/>
                <a:cs typeface="Lexend Deca" panose="020B0604020202020204" charset="-78"/>
              </a:rPr>
              <a:t>posts</a:t>
            </a:r>
            <a:r>
              <a:rPr lang="en-US" sz="1400" dirty="0">
                <a:latin typeface="Lexend Deca" panose="020B0604020202020204" charset="-78"/>
                <a:cs typeface="Lexend Deca" panose="020B0604020202020204" charset="-78"/>
              </a:rPr>
              <a:t>, </a:t>
            </a:r>
            <a:r>
              <a:rPr lang="en-US" sz="1400" b="1" dirty="0">
                <a:latin typeface="Lexend Deca" panose="020B0604020202020204" charset="-78"/>
                <a:cs typeface="Lexend Deca" panose="020B0604020202020204" charset="-78"/>
              </a:rPr>
              <a:t>pages</a:t>
            </a:r>
            <a:r>
              <a:rPr lang="en-US" sz="1400" dirty="0">
                <a:latin typeface="Lexend Deca" panose="020B0604020202020204" charset="-78"/>
                <a:cs typeface="Lexend Deca" panose="020B0604020202020204" charset="-78"/>
              </a:rPr>
              <a:t>, and </a:t>
            </a:r>
            <a:r>
              <a:rPr lang="en-US" sz="1400" b="1" dirty="0">
                <a:latin typeface="Lexend Deca" panose="020B0604020202020204" charset="-78"/>
                <a:cs typeface="Lexend Deca" panose="020B0604020202020204" charset="-78"/>
              </a:rPr>
              <a:t>podcasts</a:t>
            </a:r>
            <a:r>
              <a:rPr lang="en-US" sz="1400" dirty="0">
                <a:latin typeface="Lexend Deca" panose="020B0604020202020204" charset="-78"/>
                <a:cs typeface="Lexend Deca" panose="020B0604020202020204" charset="-78"/>
              </a:rPr>
              <a:t> directories where content files for these different post types would live</a:t>
            </a:r>
            <a:r>
              <a:rPr lang="en-US" sz="1400" dirty="0" smtClean="0">
                <a:latin typeface="Lexend Deca" panose="020B0604020202020204" charset="-78"/>
                <a:cs typeface="Lexend Deca" panose="020B0604020202020204" charset="-78"/>
              </a:rPr>
              <a:t>.</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2912280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algn="just" fontAlgn="base">
              <a:buNone/>
            </a:pPr>
            <a:r>
              <a:rPr lang="en-US" sz="1800" b="1" dirty="0">
                <a:solidFill>
                  <a:srgbClr val="FFFF00"/>
                </a:solidFill>
                <a:latin typeface="Lexend Deca" panose="020B0604020202020204" charset="-78"/>
                <a:cs typeface="Lexend Deca" panose="020B0604020202020204" charset="-78"/>
              </a:rPr>
              <a:t>Hugo’s </a:t>
            </a:r>
            <a:r>
              <a:rPr lang="en-US" sz="1800" b="1" dirty="0" smtClean="0">
                <a:solidFill>
                  <a:srgbClr val="FFFF00"/>
                </a:solidFill>
                <a:latin typeface="Lexend Deca" panose="020B0604020202020204" charset="-78"/>
                <a:cs typeface="Lexend Deca" panose="020B0604020202020204" charset="-78"/>
              </a:rPr>
              <a:t>Layout Folder</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The </a:t>
            </a:r>
            <a:r>
              <a:rPr lang="en-US" sz="1600" b="1" dirty="0">
                <a:latin typeface="Lexend Deca" panose="020B0604020202020204" charset="-78"/>
                <a:cs typeface="Lexend Deca" panose="020B0604020202020204" charset="-78"/>
              </a:rPr>
              <a:t>layouts</a:t>
            </a:r>
            <a:r>
              <a:rPr lang="en-US" sz="1600" dirty="0">
                <a:latin typeface="Lexend Deca" panose="020B0604020202020204" charset="-78"/>
                <a:cs typeface="Lexend Deca" panose="020B0604020202020204" charset="-78"/>
              </a:rPr>
              <a:t> folder contains HTML files that define the structure of your site. In some cases, you may see a Hugo site without a </a:t>
            </a:r>
            <a:r>
              <a:rPr lang="en-US" sz="1600" b="1" dirty="0">
                <a:latin typeface="Lexend Deca" panose="020B0604020202020204" charset="-78"/>
                <a:cs typeface="Lexend Deca" panose="020B0604020202020204" charset="-78"/>
              </a:rPr>
              <a:t>layouts</a:t>
            </a:r>
            <a:r>
              <a:rPr lang="en-US" sz="1600" dirty="0">
                <a:latin typeface="Lexend Deca" panose="020B0604020202020204" charset="-78"/>
                <a:cs typeface="Lexend Deca" panose="020B0604020202020204" charset="-78"/>
              </a:rPr>
              <a:t> folder because it doesn’t have to be in the project’s root directory and can reside within a theme folder instead.</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Similar to WordPress themes which use PHP for templating, Hugo templates consist of base HTML with additional dynamic templating powered by </a:t>
            </a:r>
            <a:r>
              <a:rPr lang="en-US" sz="1600" dirty="0" err="1">
                <a:latin typeface="Lexend Deca" panose="020B0604020202020204" charset="-78"/>
                <a:cs typeface="Lexend Deca" panose="020B0604020202020204" charset="-78"/>
              </a:rPr>
              <a:t>Golang’s</a:t>
            </a:r>
            <a:r>
              <a:rPr lang="en-US" sz="1600" dirty="0">
                <a:latin typeface="Lexend Deca" panose="020B0604020202020204" charset="-78"/>
                <a:cs typeface="Lexend Deca" panose="020B0604020202020204" charset="-78"/>
              </a:rPr>
              <a:t> built-in html/template and text/template libraries. The various HTML template files required for generating your site’s HTML markup are in the </a:t>
            </a:r>
            <a:r>
              <a:rPr lang="en-US" sz="1600" b="1" dirty="0">
                <a:latin typeface="Lexend Deca" panose="020B0604020202020204" charset="-78"/>
                <a:cs typeface="Lexend Deca" panose="020B0604020202020204" charset="-78"/>
              </a:rPr>
              <a:t>layouts</a:t>
            </a:r>
            <a:r>
              <a:rPr lang="en-US" sz="1600" dirty="0">
                <a:latin typeface="Lexend Deca" panose="020B0604020202020204" charset="-78"/>
                <a:cs typeface="Lexend Deca" panose="020B0604020202020204" charset="-78"/>
              </a:rPr>
              <a:t> folder.</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542208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algn="just" fontAlgn="base">
              <a:buNone/>
            </a:pPr>
            <a:r>
              <a:rPr lang="en-US" sz="1800" b="1" dirty="0">
                <a:solidFill>
                  <a:srgbClr val="FFFF00"/>
                </a:solidFill>
                <a:latin typeface="Lexend Deca" panose="020B0604020202020204" charset="-78"/>
                <a:cs typeface="Lexend Deca" panose="020B0604020202020204" charset="-78"/>
              </a:rPr>
              <a:t>Hugo’s </a:t>
            </a:r>
            <a:r>
              <a:rPr lang="en-US" sz="1800" b="1" dirty="0" smtClean="0">
                <a:solidFill>
                  <a:srgbClr val="FFFF00"/>
                </a:solidFill>
                <a:latin typeface="Lexend Deca" panose="020B0604020202020204" charset="-78"/>
                <a:cs typeface="Lexend Deca" panose="020B0604020202020204" charset="-78"/>
              </a:rPr>
              <a:t>Theme Folder</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For sites that prefer a more self-contained way of storing template files and assets, Hugo supports a </a:t>
            </a:r>
            <a:r>
              <a:rPr lang="en-US" sz="1600" b="1" dirty="0">
                <a:latin typeface="Lexend Deca" panose="020B0604020202020204" charset="-78"/>
                <a:cs typeface="Lexend Deca" panose="020B0604020202020204" charset="-78"/>
              </a:rPr>
              <a:t>themes</a:t>
            </a:r>
            <a:r>
              <a:rPr lang="en-US" sz="1600" dirty="0">
                <a:latin typeface="Lexend Deca" panose="020B0604020202020204" charset="-78"/>
                <a:cs typeface="Lexend Deca" panose="020B0604020202020204" charset="-78"/>
              </a:rPr>
              <a:t> folder. </a:t>
            </a:r>
            <a:endParaRPr lang="en-US" sz="16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600" dirty="0" smtClean="0">
                <a:latin typeface="Lexend Deca" panose="020B0604020202020204" charset="-78"/>
                <a:cs typeface="Lexend Deca" panose="020B0604020202020204" charset="-78"/>
              </a:rPr>
              <a:t>Hugo </a:t>
            </a:r>
            <a:r>
              <a:rPr lang="en-US" sz="1600" dirty="0">
                <a:latin typeface="Lexend Deca" panose="020B0604020202020204" charset="-78"/>
                <a:cs typeface="Lexend Deca" panose="020B0604020202020204" charset="-78"/>
              </a:rPr>
              <a:t>themes are similar to WordPress themes in that they’re stored in a themes directory and contain all the necessary templates for a theme to function.</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While some Hugo users prefer keeping theme-related files in the project’s root directory, storing these files within the </a:t>
            </a:r>
            <a:r>
              <a:rPr lang="en-US" sz="1600" b="1" dirty="0">
                <a:latin typeface="Lexend Deca" panose="020B0604020202020204" charset="-78"/>
                <a:cs typeface="Lexend Deca" panose="020B0604020202020204" charset="-78"/>
              </a:rPr>
              <a:t>themes</a:t>
            </a:r>
            <a:r>
              <a:rPr lang="en-US" sz="1600" dirty="0">
                <a:latin typeface="Lexend Deca" panose="020B0604020202020204" charset="-78"/>
                <a:cs typeface="Lexend Deca" panose="020B0604020202020204" charset="-78"/>
              </a:rPr>
              <a:t> folder allows for easier management and sharing.</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471929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Create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76200" indent="0" algn="just" fontAlgn="base">
              <a:buNone/>
            </a:pPr>
            <a:r>
              <a:rPr lang="en-US" sz="1800" b="1" dirty="0" smtClean="0">
                <a:solidFill>
                  <a:srgbClr val="FFFF00"/>
                </a:solidFill>
                <a:latin typeface="Lexend Deca" panose="020B0604020202020204" charset="-78"/>
                <a:cs typeface="Lexend Deca" panose="020B0604020202020204" charset="-78"/>
              </a:rPr>
              <a:t>Hugo Data Folder</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Hugo’s </a:t>
            </a:r>
            <a:r>
              <a:rPr lang="en-US" sz="1600" b="1" dirty="0">
                <a:latin typeface="Lexend Deca" panose="020B0604020202020204" charset="-78"/>
                <a:cs typeface="Lexend Deca" panose="020B0604020202020204" charset="-78"/>
              </a:rPr>
              <a:t>data</a:t>
            </a:r>
            <a:r>
              <a:rPr lang="en-US" sz="1600" dirty="0">
                <a:latin typeface="Lexend Deca" panose="020B0604020202020204" charset="-78"/>
                <a:cs typeface="Lexend Deca" panose="020B0604020202020204" charset="-78"/>
              </a:rPr>
              <a:t> folder is where you can store supplemental data (in JSON, YAML, or TOML format) that is needed to generate your site’s pages. Data files are beneficial for larger data sets that may be cumbersome to store directly in a content or template file</a:t>
            </a:r>
            <a:r>
              <a:rPr lang="en-US" sz="1600" dirty="0" smtClean="0">
                <a:latin typeface="Lexend Deca" panose="020B0604020202020204" charset="-78"/>
                <a:cs typeface="Lexend Deca" panose="020B0604020202020204" charset="-78"/>
              </a:rPr>
              <a:t>.</a:t>
            </a:r>
          </a:p>
          <a:p>
            <a:pPr marL="76200" indent="0" algn="just" fontAlgn="base">
              <a:lnSpc>
                <a:spcPct val="150000"/>
              </a:lnSpc>
              <a:buClr>
                <a:schemeClr val="bg1"/>
              </a:buClr>
              <a:buSzPct val="100000"/>
              <a:buNone/>
            </a:pPr>
            <a:r>
              <a:rPr lang="en-US" sz="1800" b="1" dirty="0">
                <a:solidFill>
                  <a:srgbClr val="FFFF00"/>
                </a:solidFill>
                <a:latin typeface="Lexend Deca" panose="020B0604020202020204" charset="-78"/>
                <a:cs typeface="Lexend Deca" panose="020B0604020202020204" charset="-78"/>
              </a:rPr>
              <a:t>Hugo </a:t>
            </a:r>
            <a:r>
              <a:rPr lang="en-US" sz="1800" b="1" dirty="0" smtClean="0">
                <a:solidFill>
                  <a:srgbClr val="FFFF00"/>
                </a:solidFill>
                <a:latin typeface="Lexend Deca" panose="020B0604020202020204" charset="-78"/>
                <a:cs typeface="Lexend Deca" panose="020B0604020202020204" charset="-78"/>
              </a:rPr>
              <a:t>Static Folder</a:t>
            </a:r>
            <a:endParaRPr lang="en-US" sz="1800" b="1" dirty="0">
              <a:solidFill>
                <a:srgbClr val="FFFF00"/>
              </a:solidFill>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Hugo’s static folder is where you store static assets that don’t require any additional processing. The static folder is typically where Hugo users store images, fonts, DNS verification files, and more. When a Hugo site is generated and saved to a folder for easy deployment, all files in the static folder are copied as-is.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215762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43608" y="2139702"/>
            <a:ext cx="7231810" cy="579857"/>
          </a:xfrm>
          <a:prstGeom prst="rect">
            <a:avLst/>
          </a:prstGeom>
        </p:spPr>
        <p:txBody>
          <a:bodyPr spcFirstLastPara="1" wrap="square" lIns="0" tIns="0" rIns="0" bIns="0" anchor="b" anchorCtr="0">
            <a:noAutofit/>
          </a:bodyPr>
          <a:lstStyle/>
          <a:p>
            <a:pPr algn="ctr"/>
            <a:r>
              <a:rPr lang="en-US" b="0" dirty="0" smtClean="0"/>
              <a:t>How to Add a Theme to a Hugo Site</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3090410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Add a Theme to a Hugo Site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Downloading and installing a premade theme is a great way to get started with Hugo. Hugo themes come in all shapes and sizes, and many of them are available for free on the official Hugo theme repository. </a:t>
            </a:r>
            <a:endParaRPr lang="en-US" sz="1400" dirty="0" smtClean="0">
              <a:latin typeface="Lexend Deca" panose="020B0604020202020204" charset="-78"/>
              <a:cs typeface="Lexend Deca" panose="020B0604020202020204" charset="-78"/>
            </a:endParaRP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There are a lot of choices on </a:t>
            </a:r>
            <a:r>
              <a:rPr lang="en-US" sz="1400" b="1" dirty="0">
                <a:solidFill>
                  <a:srgbClr val="FFFF00"/>
                </a:solidFill>
                <a:latin typeface="Lexend Deca" panose="020B0604020202020204" charset="-78"/>
                <a:cs typeface="Lexend Deca" panose="020B0604020202020204" charset="-78"/>
              </a:rPr>
              <a:t>https://themes.gohugo.io.</a:t>
            </a:r>
            <a:r>
              <a:rPr lang="en-US" sz="1400" dirty="0">
                <a:latin typeface="Lexend Deca" panose="020B0604020202020204" charset="-78"/>
                <a:cs typeface="Lexend Deca" panose="020B0604020202020204" charset="-78"/>
              </a:rPr>
              <a:t> My personal recommendation is to start with </a:t>
            </a:r>
            <a:r>
              <a:rPr lang="en-US" sz="1400" b="1" dirty="0">
                <a:solidFill>
                  <a:srgbClr val="FFFF00"/>
                </a:solidFill>
                <a:latin typeface="Lexend Deca" panose="020B0604020202020204" charset="-78"/>
                <a:cs typeface="Lexend Deca" panose="020B0604020202020204" charset="-78"/>
              </a:rPr>
              <a:t>https://themes.gohugo.io/ghostwriter/</a:t>
            </a:r>
            <a:r>
              <a:rPr lang="en-US" sz="1400" dirty="0">
                <a:latin typeface="Lexend Deca" panose="020B0604020202020204" charset="-78"/>
                <a:cs typeface="Lexend Deca" panose="020B0604020202020204" charset="-78"/>
              </a:rPr>
              <a:t> </a:t>
            </a:r>
          </a:p>
          <a:p>
            <a:pPr algn="just" fontAlgn="base">
              <a:lnSpc>
                <a:spcPct val="150000"/>
              </a:lnSpc>
              <a:buClr>
                <a:schemeClr val="bg1"/>
              </a:buClr>
              <a:buSzPct val="100000"/>
              <a:buFont typeface="Wingdings" panose="05000000000000000000" pitchFamily="2" charset="2"/>
              <a:buChar char="ü"/>
            </a:pPr>
            <a:r>
              <a:rPr lang="en-US" sz="1400" dirty="0">
                <a:latin typeface="Lexend Deca" panose="020B0604020202020204" charset="-78"/>
                <a:cs typeface="Lexend Deca" panose="020B0604020202020204" charset="-78"/>
              </a:rPr>
              <a:t>Avoid the </a:t>
            </a:r>
            <a:r>
              <a:rPr lang="en-US" sz="1400" dirty="0" err="1">
                <a:latin typeface="Lexend Deca" panose="020B0604020202020204" charset="-78"/>
                <a:cs typeface="Lexend Deca" panose="020B0604020202020204" charset="-78"/>
              </a:rPr>
              <a:t>git</a:t>
            </a:r>
            <a:r>
              <a:rPr lang="en-US" sz="1400" dirty="0">
                <a:latin typeface="Lexend Deca" panose="020B0604020202020204" charset="-78"/>
                <a:cs typeface="Lexend Deca" panose="020B0604020202020204" charset="-78"/>
              </a:rPr>
              <a:t> clone workflow they suggest on that page. You’ll surely be tweaking the theme in the future, and I find it best to have a single repository for both content and theme. It simplifies </a:t>
            </a:r>
            <a:r>
              <a:rPr lang="en-US" sz="1400" dirty="0" smtClean="0">
                <a:latin typeface="Lexend Deca" panose="020B0604020202020204" charset="-78"/>
                <a:cs typeface="Lexend Deca" panose="020B0604020202020204" charset="-78"/>
              </a:rPr>
              <a:t>deployment.</a:t>
            </a: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So</a:t>
            </a:r>
            <a:r>
              <a:rPr lang="en-US" sz="1400" dirty="0">
                <a:latin typeface="Lexend Deca" panose="020B0604020202020204" charset="-78"/>
                <a:cs typeface="Lexend Deca" panose="020B0604020202020204" charset="-78"/>
              </a:rPr>
              <a:t>, go to </a:t>
            </a:r>
            <a:r>
              <a:rPr lang="en-US" sz="1400" b="1" dirty="0">
                <a:solidFill>
                  <a:srgbClr val="FFFF00"/>
                </a:solidFill>
                <a:latin typeface="Lexend Deca" panose="020B0604020202020204" charset="-78"/>
                <a:cs typeface="Lexend Deca" panose="020B0604020202020204" charset="-78"/>
              </a:rPr>
              <a:t>https://github.com/jbub/ghostwriter/archive/master.zip</a:t>
            </a:r>
            <a:r>
              <a:rPr lang="en-US" sz="1400" dirty="0">
                <a:latin typeface="Lexend Deca" panose="020B0604020202020204" charset="-78"/>
                <a:cs typeface="Lexend Deca" panose="020B0604020202020204" charset="-78"/>
              </a:rPr>
              <a:t> to download the current version of the </a:t>
            </a:r>
            <a:r>
              <a:rPr lang="en-US" sz="1400" dirty="0" smtClean="0">
                <a:latin typeface="Lexend Deca" panose="020B0604020202020204" charset="-78"/>
                <a:cs typeface="Lexend Deca" panose="020B0604020202020204" charset="-78"/>
              </a:rPr>
              <a:t>theme.</a:t>
            </a:r>
          </a:p>
          <a:p>
            <a:pPr algn="just" fontAlgn="base">
              <a:lnSpc>
                <a:spcPct val="150000"/>
              </a:lnSpc>
              <a:buClr>
                <a:schemeClr val="bg1"/>
              </a:buClr>
              <a:buSzPct val="100000"/>
              <a:buFont typeface="Wingdings" panose="05000000000000000000" pitchFamily="2" charset="2"/>
              <a:buChar char="ü"/>
            </a:pPr>
            <a:r>
              <a:rPr lang="en-US" sz="1400" dirty="0" smtClean="0">
                <a:latin typeface="Lexend Deca" panose="020B0604020202020204" charset="-78"/>
                <a:cs typeface="Lexend Deca" panose="020B0604020202020204" charset="-78"/>
              </a:rPr>
              <a:t>Then </a:t>
            </a:r>
            <a:r>
              <a:rPr lang="en-US" sz="1400" dirty="0" err="1">
                <a:latin typeface="Lexend Deca" panose="020B0604020202020204" charset="-78"/>
                <a:cs typeface="Lexend Deca" panose="020B0604020202020204" charset="-78"/>
              </a:rPr>
              <a:t>unpackage</a:t>
            </a:r>
            <a:r>
              <a:rPr lang="en-US" sz="1400" dirty="0">
                <a:latin typeface="Lexend Deca" panose="020B0604020202020204" charset="-78"/>
                <a:cs typeface="Lexend Deca" panose="020B0604020202020204" charset="-78"/>
              </a:rPr>
              <a:t> it in the themes/ghostwriter folder in your newly created Hugo website:</a:t>
            </a:r>
          </a:p>
          <a:p>
            <a:pPr algn="just" fontAlgn="base">
              <a:lnSpc>
                <a:spcPct val="150000"/>
              </a:lnSpc>
              <a:buClr>
                <a:schemeClr val="bg1"/>
              </a:buClr>
              <a:buSzPct val="100000"/>
              <a:buFont typeface="Wingdings" panose="05000000000000000000" pitchFamily="2" charset="2"/>
              <a:buChar char="ü"/>
            </a:pPr>
            <a:endParaRPr lang="en-US" sz="14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dirty="0"/>
          </a:p>
        </p:txBody>
      </p:sp>
    </p:spTree>
    <p:extLst>
      <p:ext uri="{BB962C8B-B14F-4D97-AF65-F5344CB8AC3E}">
        <p14:creationId xmlns:p14="http://schemas.microsoft.com/office/powerpoint/2010/main" val="197188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187624" y="771550"/>
            <a:ext cx="2664296" cy="3693600"/>
          </a:xfrm>
          <a:prstGeom prst="rect">
            <a:avLst/>
          </a:prstGeom>
        </p:spPr>
        <p:txBody>
          <a:bodyPr spcFirstLastPara="1" wrap="square" lIns="0" tIns="0" rIns="0" bIns="0" anchor="t" anchorCtr="0">
            <a:noAutofit/>
          </a:bodyPr>
          <a:lstStyle/>
          <a:p>
            <a:pPr marL="0" lvl="0" indent="0" algn="just">
              <a:buNone/>
            </a:pPr>
            <a:r>
              <a:rPr lang="en-US" sz="1800" dirty="0"/>
              <a:t>Today, Jamstack is used to more broadly </a:t>
            </a:r>
            <a:r>
              <a:rPr lang="en-US" sz="1800" b="1" dirty="0">
                <a:solidFill>
                  <a:srgbClr val="FFFF00"/>
                </a:solidFill>
              </a:rPr>
              <a:t>refer to an architectural approach for building websites.</a:t>
            </a:r>
            <a:r>
              <a:rPr lang="en-US" sz="1800" dirty="0"/>
              <a:t> Though there are varying opinions on what exactly Jamstack means today, these attributes are present in most sites that claim to be Jamstack sites:</a:t>
            </a:r>
            <a:endParaRPr sz="1800"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p:cNvSpPr/>
          <p:nvPr/>
        </p:nvSpPr>
        <p:spPr>
          <a:xfrm>
            <a:off x="4283968" y="195486"/>
            <a:ext cx="4680520" cy="1692771"/>
          </a:xfrm>
          <a:prstGeom prst="rect">
            <a:avLst/>
          </a:prstGeom>
        </p:spPr>
        <p:txBody>
          <a:bodyPr wrap="square">
            <a:spAutoFit/>
          </a:bodyPr>
          <a:lstStyle/>
          <a:p>
            <a:pPr algn="just"/>
            <a:r>
              <a:rPr lang="en-US" b="1" i="1" dirty="0">
                <a:solidFill>
                  <a:srgbClr val="FFFF00"/>
                </a:solidFill>
                <a:latin typeface="Lexend Deca"/>
                <a:ea typeface="Lexend Deca"/>
                <a:cs typeface="Lexend Deca"/>
                <a:sym typeface="Lexend Deca"/>
              </a:rPr>
              <a:t>Decoupled</a:t>
            </a:r>
          </a:p>
          <a:p>
            <a:pPr algn="just">
              <a:lnSpc>
                <a:spcPct val="150000"/>
              </a:lnSpc>
            </a:pPr>
            <a:r>
              <a:rPr lang="en-US" sz="1200" dirty="0">
                <a:solidFill>
                  <a:schemeClr val="lt1"/>
                </a:solidFill>
                <a:latin typeface="Lexend Deca"/>
                <a:ea typeface="Lexend Deca"/>
                <a:cs typeface="Lexend Deca"/>
                <a:sym typeface="Lexend Deca"/>
              </a:rPr>
              <a:t>The front end uses tooling separate from the back end. The front end is typically built using a static site generator. And the back end is often integrated with the front through the use of APIs used during the build process. Server-side processes can also be run using </a:t>
            </a:r>
            <a:r>
              <a:rPr lang="en-US" sz="1200" dirty="0" err="1">
                <a:solidFill>
                  <a:schemeClr val="lt1"/>
                </a:solidFill>
                <a:latin typeface="Lexend Deca"/>
                <a:ea typeface="Lexend Deca"/>
                <a:cs typeface="Lexend Deca"/>
                <a:sym typeface="Lexend Deca"/>
              </a:rPr>
              <a:t>serverless</a:t>
            </a:r>
            <a:r>
              <a:rPr lang="en-US" sz="1200" dirty="0">
                <a:solidFill>
                  <a:schemeClr val="lt1"/>
                </a:solidFill>
                <a:latin typeface="Lexend Deca"/>
                <a:ea typeface="Lexend Deca"/>
                <a:cs typeface="Lexend Deca"/>
                <a:sym typeface="Lexend Deca"/>
              </a:rPr>
              <a:t> functions.</a:t>
            </a:r>
          </a:p>
        </p:txBody>
      </p:sp>
      <p:sp>
        <p:nvSpPr>
          <p:cNvPr id="5" name="Rectangle 4"/>
          <p:cNvSpPr/>
          <p:nvPr/>
        </p:nvSpPr>
        <p:spPr>
          <a:xfrm>
            <a:off x="4283968" y="2139702"/>
            <a:ext cx="4680520" cy="1415772"/>
          </a:xfrm>
          <a:prstGeom prst="rect">
            <a:avLst/>
          </a:prstGeom>
        </p:spPr>
        <p:txBody>
          <a:bodyPr wrap="square">
            <a:spAutoFit/>
          </a:bodyPr>
          <a:lstStyle/>
          <a:p>
            <a:r>
              <a:rPr lang="en-US" b="1" i="1" dirty="0">
                <a:solidFill>
                  <a:srgbClr val="FFFF00"/>
                </a:solidFill>
                <a:latin typeface="Lexend Deca"/>
                <a:ea typeface="Lexend Deca"/>
                <a:cs typeface="Lexend Deca"/>
              </a:rPr>
              <a:t>Static-first</a:t>
            </a:r>
          </a:p>
          <a:p>
            <a:pPr algn="just">
              <a:lnSpc>
                <a:spcPct val="150000"/>
              </a:lnSpc>
            </a:pPr>
            <a:r>
              <a:rPr lang="en-US" sz="1200" dirty="0">
                <a:solidFill>
                  <a:schemeClr val="lt1"/>
                </a:solidFill>
                <a:latin typeface="Lexend Deca"/>
                <a:ea typeface="Lexend Deca"/>
                <a:cs typeface="Lexend Deca"/>
              </a:rPr>
              <a:t>While various practices exist for introducing dynamic elements to Jamstack sites, most are pre-rendered, which means the front end was built and compiled into HTML, CSS, and JavaScript files.</a:t>
            </a:r>
          </a:p>
        </p:txBody>
      </p:sp>
      <p:sp>
        <p:nvSpPr>
          <p:cNvPr id="6" name="Rectangle 5"/>
          <p:cNvSpPr/>
          <p:nvPr/>
        </p:nvSpPr>
        <p:spPr>
          <a:xfrm>
            <a:off x="4283968" y="3795886"/>
            <a:ext cx="4680520" cy="1138773"/>
          </a:xfrm>
          <a:prstGeom prst="rect">
            <a:avLst/>
          </a:prstGeom>
        </p:spPr>
        <p:txBody>
          <a:bodyPr wrap="square">
            <a:spAutoFit/>
          </a:bodyPr>
          <a:lstStyle/>
          <a:p>
            <a:r>
              <a:rPr lang="en-US" b="1" i="1" dirty="0">
                <a:solidFill>
                  <a:srgbClr val="FFFF00"/>
                </a:solidFill>
                <a:latin typeface="Lexend Deca"/>
                <a:ea typeface="Lexend Deca"/>
                <a:cs typeface="Lexend Deca"/>
              </a:rPr>
              <a:t>Progressively enhanced</a:t>
            </a:r>
          </a:p>
          <a:p>
            <a:pPr algn="just">
              <a:lnSpc>
                <a:spcPct val="150000"/>
              </a:lnSpc>
            </a:pPr>
            <a:r>
              <a:rPr lang="en-US" sz="1200" dirty="0">
                <a:solidFill>
                  <a:schemeClr val="lt1"/>
                </a:solidFill>
                <a:latin typeface="Lexend Deca"/>
                <a:ea typeface="Lexend Deca"/>
                <a:cs typeface="Lexend Deca"/>
              </a:rPr>
              <a:t>JavaScript can be introduced to pre-rendered sites on an as-needed basis, thus increasing performance in the browser.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How to Add a Theme to a Hugo Site</a:t>
            </a:r>
            <a:endParaRPr lang="en-US" b="0" dirty="0"/>
          </a:p>
        </p:txBody>
      </p:sp>
      <p:sp>
        <p:nvSpPr>
          <p:cNvPr id="104" name="Google Shape;104;p18"/>
          <p:cNvSpPr txBox="1">
            <a:spLocks noGrp="1"/>
          </p:cNvSpPr>
          <p:nvPr>
            <p:ph type="body" idx="1"/>
          </p:nvPr>
        </p:nvSpPr>
        <p:spPr>
          <a:xfrm>
            <a:off x="323528" y="778202"/>
            <a:ext cx="8496944" cy="4365298"/>
          </a:xfrm>
          <a:prstGeom prst="rect">
            <a:avLst/>
          </a:prstGeom>
        </p:spPr>
        <p:txBody>
          <a:bodyPr spcFirstLastPara="1" wrap="square" lIns="0" tIns="0" rIns="0" bIns="0" anchor="t" anchorCtr="0">
            <a:noAutofit/>
          </a:bodyPr>
          <a:lstStyle/>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Notice there is an </a:t>
            </a:r>
            <a:r>
              <a:rPr lang="en-US" sz="1600" b="1" dirty="0" err="1">
                <a:latin typeface="Lexend Deca" panose="020B0604020202020204" charset="-78"/>
                <a:cs typeface="Lexend Deca" panose="020B0604020202020204" charset="-78"/>
              </a:rPr>
              <a:t>exampleSite</a:t>
            </a:r>
            <a:r>
              <a:rPr lang="en-US" sz="1600" dirty="0">
                <a:latin typeface="Lexend Deca" panose="020B0604020202020204" charset="-78"/>
                <a:cs typeface="Lexend Deca" panose="020B0604020202020204" charset="-78"/>
              </a:rPr>
              <a:t> folder in the </a:t>
            </a:r>
            <a:r>
              <a:rPr lang="en-US" sz="1600" b="1" dirty="0">
                <a:latin typeface="Lexend Deca" panose="020B0604020202020204" charset="-78"/>
                <a:cs typeface="Lexend Deca" panose="020B0604020202020204" charset="-78"/>
              </a:rPr>
              <a:t>themes/ghostwriter. </a:t>
            </a:r>
            <a:r>
              <a:rPr lang="en-US" sz="1600" dirty="0">
                <a:latin typeface="Lexend Deca" panose="020B0604020202020204" charset="-78"/>
                <a:cs typeface="Lexend Deca" panose="020B0604020202020204" charset="-78"/>
              </a:rPr>
              <a:t>Open it, and open its content subfolder. In there, you can see the</a:t>
            </a:r>
            <a:r>
              <a:rPr lang="en-US" sz="1600" b="1" dirty="0">
                <a:latin typeface="Lexend Deca" panose="020B0604020202020204" charset="-78"/>
                <a:cs typeface="Lexend Deca" panose="020B0604020202020204" charset="-78"/>
              </a:rPr>
              <a:t> page, post </a:t>
            </a:r>
            <a:r>
              <a:rPr lang="en-US" sz="1600" dirty="0">
                <a:latin typeface="Lexend Deca" panose="020B0604020202020204" charset="-78"/>
                <a:cs typeface="Lexend Deca" panose="020B0604020202020204" charset="-78"/>
              </a:rPr>
              <a:t>and</a:t>
            </a:r>
            <a:r>
              <a:rPr lang="en-US" sz="1600" b="1" dirty="0">
                <a:latin typeface="Lexend Deca" panose="020B0604020202020204" charset="-78"/>
                <a:cs typeface="Lexend Deca" panose="020B0604020202020204" charset="-78"/>
              </a:rPr>
              <a:t> project</a:t>
            </a:r>
            <a:r>
              <a:rPr lang="en-US" sz="1600" dirty="0">
                <a:latin typeface="Lexend Deca" panose="020B0604020202020204" charset="-78"/>
                <a:cs typeface="Lexend Deca" panose="020B0604020202020204" charset="-78"/>
              </a:rPr>
              <a:t> subfolders</a:t>
            </a:r>
            <a:r>
              <a:rPr lang="en-US" sz="1600" dirty="0" smtClean="0">
                <a:latin typeface="Lexend Deca" panose="020B0604020202020204" charset="-78"/>
                <a:cs typeface="Lexend Deca" panose="020B0604020202020204" charset="-78"/>
              </a:rPr>
              <a:t>.</a:t>
            </a:r>
          </a:p>
          <a:p>
            <a:pPr algn="just" fontAlgn="base">
              <a:lnSpc>
                <a:spcPct val="150000"/>
              </a:lnSpc>
              <a:buClr>
                <a:schemeClr val="bg1"/>
              </a:buClr>
              <a:buSzPct val="100000"/>
              <a:buFont typeface="Wingdings" panose="05000000000000000000" pitchFamily="2" charset="2"/>
              <a:buChar char="ü"/>
            </a:pPr>
            <a:r>
              <a:rPr lang="en-US" sz="1600" dirty="0">
                <a:latin typeface="Lexend Deca" panose="020B0604020202020204" charset="-78"/>
                <a:cs typeface="Lexend Deca" panose="020B0604020202020204" charset="-78"/>
              </a:rPr>
              <a:t>Copy page and post in the content folder of the </a:t>
            </a:r>
            <a:r>
              <a:rPr lang="en-US" sz="1600" dirty="0" smtClean="0">
                <a:latin typeface="Lexend Deca" panose="020B0604020202020204" charset="-78"/>
                <a:cs typeface="Lexend Deca" panose="020B0604020202020204" charset="-78"/>
              </a:rPr>
              <a:t>site and paste it in Hugo Site directory.</a:t>
            </a:r>
          </a:p>
          <a:p>
            <a:pPr algn="just" fontAlgn="base">
              <a:lnSpc>
                <a:spcPct val="150000"/>
              </a:lnSpc>
              <a:buClr>
                <a:schemeClr val="bg1"/>
              </a:buClr>
              <a:buSzPct val="100000"/>
              <a:buFont typeface="Wingdings" panose="05000000000000000000" pitchFamily="2" charset="2"/>
              <a:buChar char="ü"/>
            </a:pPr>
            <a:endParaRPr lang="en-US" sz="16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414653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43608" y="2139702"/>
            <a:ext cx="7231810" cy="579857"/>
          </a:xfrm>
          <a:prstGeom prst="rect">
            <a:avLst/>
          </a:prstGeom>
        </p:spPr>
        <p:txBody>
          <a:bodyPr spcFirstLastPara="1" wrap="square" lIns="0" tIns="0" rIns="0" bIns="0" anchor="b" anchorCtr="0">
            <a:noAutofit/>
          </a:bodyPr>
          <a:lstStyle/>
          <a:p>
            <a:pPr algn="ctr"/>
            <a:r>
              <a:rPr lang="en-US" b="0" dirty="0" smtClean="0"/>
              <a:t>The configuration</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648407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The configuration</a:t>
            </a:r>
            <a:endParaRPr lang="en-US" b="0" dirty="0"/>
          </a:p>
        </p:txBody>
      </p:sp>
      <p:sp>
        <p:nvSpPr>
          <p:cNvPr id="104" name="Google Shape;104;p18"/>
          <p:cNvSpPr txBox="1">
            <a:spLocks noGrp="1"/>
          </p:cNvSpPr>
          <p:nvPr>
            <p:ph type="body" idx="1"/>
          </p:nvPr>
        </p:nvSpPr>
        <p:spPr>
          <a:xfrm>
            <a:off x="323528" y="778202"/>
            <a:ext cx="4680520" cy="4365298"/>
          </a:xfrm>
          <a:prstGeom prst="rect">
            <a:avLst/>
          </a:prstGeom>
        </p:spPr>
        <p:txBody>
          <a:bodyPr spcFirstLastPara="1" wrap="square" lIns="0" tIns="0" rIns="0" bIns="0" anchor="t" anchorCtr="0">
            <a:noAutofit/>
          </a:bodyPr>
          <a:lstStyle/>
          <a:p>
            <a:pPr marL="76200" indent="0" algn="just" fontAlgn="base">
              <a:lnSpc>
                <a:spcPct val="150000"/>
              </a:lnSpc>
              <a:buClr>
                <a:schemeClr val="bg1"/>
              </a:buClr>
              <a:buSzPct val="100000"/>
              <a:buNone/>
            </a:pPr>
            <a:r>
              <a:rPr lang="en-US" sz="1600" dirty="0">
                <a:latin typeface="Lexend Deca" panose="020B0604020202020204" charset="-78"/>
                <a:cs typeface="Lexend Deca" panose="020B0604020202020204" charset="-78"/>
              </a:rPr>
              <a:t>The sample data also provide a sample </a:t>
            </a:r>
            <a:r>
              <a:rPr lang="en-US" sz="1600" dirty="0" err="1">
                <a:latin typeface="Lexend Deca" panose="020B0604020202020204" charset="-78"/>
                <a:cs typeface="Lexend Deca" panose="020B0604020202020204" charset="-78"/>
              </a:rPr>
              <a:t>config.toml</a:t>
            </a:r>
            <a:r>
              <a:rPr lang="en-US" sz="1600" dirty="0">
                <a:latin typeface="Lexend Deca" panose="020B0604020202020204" charset="-78"/>
                <a:cs typeface="Lexend Deca" panose="020B0604020202020204" charset="-78"/>
              </a:rPr>
              <a:t> file in themes/ghostwriter/</a:t>
            </a:r>
            <a:r>
              <a:rPr lang="en-US" sz="1600" dirty="0" err="1">
                <a:latin typeface="Lexend Deca" panose="020B0604020202020204" charset="-78"/>
                <a:cs typeface="Lexend Deca" panose="020B0604020202020204" charset="-78"/>
              </a:rPr>
              <a:t>exampleSite</a:t>
            </a:r>
            <a:r>
              <a:rPr lang="en-US" sz="1600" dirty="0">
                <a:latin typeface="Lexend Deca" panose="020B0604020202020204" charset="-78"/>
                <a:cs typeface="Lexend Deca" panose="020B0604020202020204" charset="-78"/>
              </a:rPr>
              <a:t>/</a:t>
            </a:r>
            <a:r>
              <a:rPr lang="en-US" sz="1600" dirty="0" err="1">
                <a:latin typeface="Lexend Deca" panose="020B0604020202020204" charset="-78"/>
                <a:cs typeface="Lexend Deca" panose="020B0604020202020204" charset="-78"/>
              </a:rPr>
              <a:t>config.toml</a:t>
            </a:r>
            <a:r>
              <a:rPr lang="en-US" sz="1600" dirty="0">
                <a:latin typeface="Lexend Deca" panose="020B0604020202020204" charset="-78"/>
                <a:cs typeface="Lexend Deca" panose="020B0604020202020204" charset="-78"/>
              </a:rPr>
              <a:t>. This is the Hugo configuration file, which tells Hugo some details of the configuration without you having to hardcode information in the theme</a:t>
            </a:r>
            <a:r>
              <a:rPr lang="en-US" sz="1600" dirty="0" smtClean="0">
                <a:latin typeface="Lexend Deca" panose="020B0604020202020204" charset="-78"/>
                <a:cs typeface="Lexend Deca" panose="020B0604020202020204" charset="-78"/>
              </a:rPr>
              <a:t>.</a:t>
            </a:r>
          </a:p>
          <a:p>
            <a:pPr marL="76200" indent="0" algn="just" fontAlgn="base">
              <a:lnSpc>
                <a:spcPct val="150000"/>
              </a:lnSpc>
              <a:buClr>
                <a:schemeClr val="bg1"/>
              </a:buClr>
              <a:buSzPct val="100000"/>
              <a:buNone/>
            </a:pPr>
            <a:r>
              <a:rPr lang="en-US" sz="1600" dirty="0">
                <a:latin typeface="Lexend Deca" panose="020B0604020202020204" charset="-78"/>
                <a:cs typeface="Lexend Deca" panose="020B0604020202020204" charset="-78"/>
              </a:rPr>
              <a:t>I </a:t>
            </a:r>
            <a:r>
              <a:rPr lang="en-US" sz="1600" dirty="0" smtClean="0">
                <a:latin typeface="Lexend Deca" panose="020B0604020202020204" charset="-78"/>
                <a:cs typeface="Lexend Deca" panose="020B0604020202020204" charset="-78"/>
              </a:rPr>
              <a:t>suggest that </a:t>
            </a:r>
            <a:r>
              <a:rPr lang="en-US" sz="1600" dirty="0">
                <a:latin typeface="Lexend Deca" panose="020B0604020202020204" charset="-78"/>
                <a:cs typeface="Lexend Deca" panose="020B0604020202020204" charset="-78"/>
              </a:rPr>
              <a:t>you not copy that, because it has too many things, and instead use this: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dirty="0"/>
          </a:p>
        </p:txBody>
      </p:sp>
      <p:sp>
        <p:nvSpPr>
          <p:cNvPr id="6" name="Google Shape;104;p18"/>
          <p:cNvSpPr txBox="1">
            <a:spLocks/>
          </p:cNvSpPr>
          <p:nvPr/>
        </p:nvSpPr>
        <p:spPr>
          <a:xfrm>
            <a:off x="5364088" y="267494"/>
            <a:ext cx="3600400" cy="43652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fontAlgn="base">
              <a:lnSpc>
                <a:spcPct val="100000"/>
              </a:lnSpc>
              <a:buClr>
                <a:schemeClr val="bg1"/>
              </a:buClr>
              <a:buSzPct val="100000"/>
              <a:buNone/>
            </a:pPr>
            <a:r>
              <a:rPr lang="en-US" sz="1200" b="1" dirty="0" err="1">
                <a:latin typeface="Lexend Deca" panose="020B0604020202020204" charset="-78"/>
                <a:cs typeface="Lexend Deca" panose="020B0604020202020204" charset="-78"/>
              </a:rPr>
              <a:t>baseurl</a:t>
            </a:r>
            <a:r>
              <a:rPr lang="en-US" sz="1200" b="1" dirty="0">
                <a:latin typeface="Lexend Deca" panose="020B0604020202020204" charset="-78"/>
                <a:cs typeface="Lexend Deca" panose="020B0604020202020204" charset="-78"/>
              </a:rPr>
              <a:t> = "/"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title </a:t>
            </a:r>
            <a:r>
              <a:rPr lang="en-US" sz="1200" b="1" dirty="0">
                <a:latin typeface="Lexend Deca" panose="020B0604020202020204" charset="-78"/>
                <a:cs typeface="Lexend Deca" panose="020B0604020202020204" charset="-78"/>
              </a:rPr>
              <a:t>= "My blog"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theme </a:t>
            </a:r>
            <a:r>
              <a:rPr lang="en-US" sz="1200" b="1" dirty="0">
                <a:latin typeface="Lexend Deca" panose="020B0604020202020204" charset="-78"/>
                <a:cs typeface="Lexend Deca" panose="020B0604020202020204" charset="-78"/>
              </a:rPr>
              <a:t>= "ghostwriter"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endParaRPr lang="en-US" sz="1200" b="1" dirty="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a:t>
            </a:r>
            <a:r>
              <a:rPr lang="en-US" sz="1200" b="1" dirty="0" err="1">
                <a:latin typeface="Lexend Deca" panose="020B0604020202020204" charset="-78"/>
                <a:cs typeface="Lexend Deca" panose="020B0604020202020204" charset="-78"/>
              </a:rPr>
              <a:t>Params</a:t>
            </a:r>
            <a:r>
              <a:rPr lang="en-US" sz="1200" b="1" dirty="0">
                <a:latin typeface="Lexend Deca" panose="020B0604020202020204" charset="-78"/>
                <a:cs typeface="Lexend Deca" panose="020B0604020202020204" charset="-78"/>
              </a:rPr>
              <a:t>]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err="1" smtClean="0">
                <a:latin typeface="Lexend Deca" panose="020B0604020202020204" charset="-78"/>
                <a:cs typeface="Lexend Deca" panose="020B0604020202020204" charset="-78"/>
              </a:rPr>
              <a:t>mainSections</a:t>
            </a:r>
            <a:r>
              <a:rPr lang="en-US" sz="1200" b="1" dirty="0" smtClean="0">
                <a:latin typeface="Lexend Deca" panose="020B0604020202020204" charset="-78"/>
                <a:cs typeface="Lexend Deca" panose="020B0604020202020204" charset="-78"/>
              </a:rPr>
              <a:t> </a:t>
            </a:r>
            <a:r>
              <a:rPr lang="en-US" sz="1200" b="1" dirty="0">
                <a:latin typeface="Lexend Deca" panose="020B0604020202020204" charset="-78"/>
                <a:cs typeface="Lexend Deca" panose="020B0604020202020204" charset="-78"/>
              </a:rPr>
              <a:t>= ["post"]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intro </a:t>
            </a:r>
            <a:r>
              <a:rPr lang="en-US" sz="1200" b="1" dirty="0">
                <a:latin typeface="Lexend Deca" panose="020B0604020202020204" charset="-78"/>
                <a:cs typeface="Lexend Deca" panose="020B0604020202020204" charset="-78"/>
              </a:rPr>
              <a:t>= true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headline </a:t>
            </a:r>
            <a:r>
              <a:rPr lang="en-US" sz="1200" b="1" dirty="0">
                <a:latin typeface="Lexend Deca" panose="020B0604020202020204" charset="-78"/>
                <a:cs typeface="Lexend Deca" panose="020B0604020202020204" charset="-78"/>
              </a:rPr>
              <a:t>= "My headline"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description </a:t>
            </a:r>
            <a:r>
              <a:rPr lang="en-US" sz="1200" b="1" dirty="0">
                <a:latin typeface="Lexend Deca" panose="020B0604020202020204" charset="-78"/>
                <a:cs typeface="Lexend Deca" panose="020B0604020202020204" charset="-78"/>
              </a:rPr>
              <a:t>= "My description"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err="1" smtClean="0">
                <a:latin typeface="Lexend Deca" panose="020B0604020202020204" charset="-78"/>
                <a:cs typeface="Lexend Deca" panose="020B0604020202020204" charset="-78"/>
              </a:rPr>
              <a:t>github</a:t>
            </a:r>
            <a:r>
              <a:rPr lang="en-US" sz="1200" b="1" dirty="0" smtClean="0">
                <a:latin typeface="Lexend Deca" panose="020B0604020202020204" charset="-78"/>
                <a:cs typeface="Lexend Deca" panose="020B0604020202020204" charset="-78"/>
              </a:rPr>
              <a:t> </a:t>
            </a:r>
            <a:r>
              <a:rPr lang="en-US" sz="1200" b="1" dirty="0">
                <a:latin typeface="Lexend Deca" panose="020B0604020202020204" charset="-78"/>
                <a:cs typeface="Lexend Deca" panose="020B0604020202020204" charset="-78"/>
              </a:rPr>
              <a:t>= "https://github.com/XXX"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twitter </a:t>
            </a:r>
            <a:r>
              <a:rPr lang="en-US" sz="1200" b="1" dirty="0">
                <a:latin typeface="Lexend Deca" panose="020B0604020202020204" charset="-78"/>
                <a:cs typeface="Lexend Deca" panose="020B0604020202020204" charset="-78"/>
              </a:rPr>
              <a:t>= "https://twitter.com/XXX"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email </a:t>
            </a:r>
            <a:r>
              <a:rPr lang="en-US" sz="1200" b="1" dirty="0">
                <a:latin typeface="Lexend Deca" panose="020B0604020202020204" charset="-78"/>
                <a:cs typeface="Lexend Deca" panose="020B0604020202020204" charset="-78"/>
              </a:rPr>
              <a:t>= "XXX@example.com"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err="1" smtClean="0">
                <a:latin typeface="Lexend Deca" panose="020B0604020202020204" charset="-78"/>
                <a:cs typeface="Lexend Deca" panose="020B0604020202020204" charset="-78"/>
              </a:rPr>
              <a:t>opengraph</a:t>
            </a:r>
            <a:r>
              <a:rPr lang="en-US" sz="1200" b="1" dirty="0" smtClean="0">
                <a:latin typeface="Lexend Deca" panose="020B0604020202020204" charset="-78"/>
                <a:cs typeface="Lexend Deca" panose="020B0604020202020204" charset="-78"/>
              </a:rPr>
              <a:t> </a:t>
            </a:r>
            <a:r>
              <a:rPr lang="en-US" sz="1200" b="1" dirty="0">
                <a:latin typeface="Lexend Deca" panose="020B0604020202020204" charset="-78"/>
                <a:cs typeface="Lexend Deca" panose="020B0604020202020204" charset="-78"/>
              </a:rPr>
              <a:t>= true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err="1" smtClean="0">
                <a:latin typeface="Lexend Deca" panose="020B0604020202020204" charset="-78"/>
                <a:cs typeface="Lexend Deca" panose="020B0604020202020204" charset="-78"/>
              </a:rPr>
              <a:t>shareTwitter</a:t>
            </a:r>
            <a:r>
              <a:rPr lang="en-US" sz="1200" b="1" dirty="0" smtClean="0">
                <a:latin typeface="Lexend Deca" panose="020B0604020202020204" charset="-78"/>
                <a:cs typeface="Lexend Deca" panose="020B0604020202020204" charset="-78"/>
              </a:rPr>
              <a:t> </a:t>
            </a:r>
            <a:r>
              <a:rPr lang="en-US" sz="1200" b="1" dirty="0">
                <a:latin typeface="Lexend Deca" panose="020B0604020202020204" charset="-78"/>
                <a:cs typeface="Lexend Deca" panose="020B0604020202020204" charset="-78"/>
              </a:rPr>
              <a:t>= true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err="1" smtClean="0">
                <a:latin typeface="Lexend Deca" panose="020B0604020202020204" charset="-78"/>
                <a:cs typeface="Lexend Deca" panose="020B0604020202020204" charset="-78"/>
              </a:rPr>
              <a:t>dateFormat</a:t>
            </a:r>
            <a:r>
              <a:rPr lang="en-US" sz="1200" b="1" dirty="0" smtClean="0">
                <a:latin typeface="Lexend Deca" panose="020B0604020202020204" charset="-78"/>
                <a:cs typeface="Lexend Deca" panose="020B0604020202020204" charset="-78"/>
              </a:rPr>
              <a:t> </a:t>
            </a:r>
            <a:r>
              <a:rPr lang="en-US" sz="1200" b="1" dirty="0">
                <a:latin typeface="Lexend Deca" panose="020B0604020202020204" charset="-78"/>
                <a:cs typeface="Lexend Deca" panose="020B0604020202020204" charset="-78"/>
              </a:rPr>
              <a:t>= "Mon, Jan 2, 2006"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endParaRPr lang="en-US" sz="1200" b="1" dirty="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a:t>
            </a:r>
            <a:r>
              <a:rPr lang="en-US" sz="1200" b="1" dirty="0">
                <a:latin typeface="Lexend Deca" panose="020B0604020202020204" charset="-78"/>
                <a:cs typeface="Lexend Deca" panose="020B0604020202020204" charset="-78"/>
              </a:rPr>
              <a:t>Permalinks] </a:t>
            </a:r>
            <a:endParaRPr lang="en-US" sz="1200" b="1" dirty="0" smtClean="0">
              <a:latin typeface="Lexend Deca" panose="020B0604020202020204" charset="-78"/>
              <a:cs typeface="Lexend Deca" panose="020B0604020202020204" charset="-78"/>
            </a:endParaRPr>
          </a:p>
          <a:p>
            <a:pPr marL="76200" indent="0" fontAlgn="base">
              <a:lnSpc>
                <a:spcPct val="100000"/>
              </a:lnSpc>
              <a:buClr>
                <a:schemeClr val="bg1"/>
              </a:buClr>
              <a:buSzPct val="100000"/>
              <a:buNone/>
            </a:pPr>
            <a:r>
              <a:rPr lang="en-US" sz="1200" b="1" dirty="0" smtClean="0">
                <a:latin typeface="Lexend Deca" panose="020B0604020202020204" charset="-78"/>
                <a:cs typeface="Lexend Deca" panose="020B0604020202020204" charset="-78"/>
              </a:rPr>
              <a:t>post </a:t>
            </a:r>
            <a:r>
              <a:rPr lang="en-US" sz="1200" b="1" dirty="0">
                <a:latin typeface="Lexend Deca" panose="020B0604020202020204" charset="-78"/>
                <a:cs typeface="Lexend Deca" panose="020B0604020202020204" charset="-78"/>
              </a:rPr>
              <a:t>= "/:filename/"</a:t>
            </a:r>
          </a:p>
        </p:txBody>
      </p:sp>
    </p:spTree>
    <p:extLst>
      <p:ext uri="{BB962C8B-B14F-4D97-AF65-F5344CB8AC3E}">
        <p14:creationId xmlns:p14="http://schemas.microsoft.com/office/powerpoint/2010/main" val="3267288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Run the server</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76200" indent="0" algn="just" fontAlgn="base">
              <a:lnSpc>
                <a:spcPct val="150000"/>
              </a:lnSpc>
              <a:buClr>
                <a:schemeClr val="bg1"/>
              </a:buClr>
              <a:buSzPct val="100000"/>
              <a:buNone/>
            </a:pPr>
            <a:r>
              <a:rPr lang="en-US" sz="1800" dirty="0">
                <a:latin typeface="Lexend Deca" panose="020B0604020202020204" charset="-78"/>
                <a:cs typeface="Lexend Deca" panose="020B0604020202020204" charset="-78"/>
              </a:rPr>
              <a:t>Now from the command line, run</a:t>
            </a:r>
            <a:r>
              <a:rPr lang="en-US" sz="1800" dirty="0" smtClean="0">
                <a:latin typeface="Lexend Deca" panose="020B0604020202020204" charset="-78"/>
                <a:cs typeface="Lexend Deca" panose="020B0604020202020204" charset="-78"/>
              </a:rPr>
              <a:t>:</a:t>
            </a:r>
          </a:p>
          <a:p>
            <a:pPr marL="76200" indent="0" algn="just" fontAlgn="base">
              <a:lnSpc>
                <a:spcPct val="150000"/>
              </a:lnSpc>
              <a:buClr>
                <a:schemeClr val="bg1"/>
              </a:buClr>
              <a:buSzPct val="100000"/>
              <a:buNone/>
            </a:pPr>
            <a:r>
              <a:rPr lang="en-IN" sz="1800" b="1" dirty="0" err="1">
                <a:solidFill>
                  <a:srgbClr val="FFFF00"/>
                </a:solidFill>
                <a:latin typeface="Lexend Deca" panose="020B0604020202020204" charset="-78"/>
                <a:cs typeface="Lexend Deca" panose="020B0604020202020204" charset="-78"/>
              </a:rPr>
              <a:t>hugo</a:t>
            </a:r>
            <a:r>
              <a:rPr lang="en-IN" sz="1800" b="1" dirty="0">
                <a:solidFill>
                  <a:srgbClr val="FFFF00"/>
                </a:solidFill>
                <a:latin typeface="Lexend Deca" panose="020B0604020202020204" charset="-78"/>
                <a:cs typeface="Lexend Deca" panose="020B0604020202020204" charset="-78"/>
              </a:rPr>
              <a:t> </a:t>
            </a:r>
            <a:r>
              <a:rPr lang="en-IN" sz="1800" b="1" dirty="0" smtClean="0">
                <a:solidFill>
                  <a:srgbClr val="FFFF00"/>
                </a:solidFill>
                <a:latin typeface="Lexend Deca" panose="020B0604020202020204" charset="-78"/>
                <a:cs typeface="Lexend Deca" panose="020B0604020202020204" charset="-78"/>
              </a:rPr>
              <a:t>serve</a:t>
            </a:r>
          </a:p>
          <a:p>
            <a:pPr marL="76200" indent="0" algn="just" fontAlgn="base">
              <a:lnSpc>
                <a:spcPct val="150000"/>
              </a:lnSpc>
              <a:buClr>
                <a:schemeClr val="bg1"/>
              </a:buClr>
              <a:buSzPct val="100000"/>
              <a:buNone/>
            </a:pPr>
            <a:r>
              <a:rPr lang="en-US" sz="1800" dirty="0">
                <a:latin typeface="Lexend Deca" panose="020B0604020202020204" charset="-78"/>
                <a:cs typeface="Lexend Deca" panose="020B0604020202020204" charset="-78"/>
              </a:rPr>
              <a:t>Open </a:t>
            </a:r>
            <a:r>
              <a:rPr lang="en-US" sz="1800" b="1" dirty="0">
                <a:solidFill>
                  <a:srgbClr val="FFFF00"/>
                </a:solidFill>
                <a:latin typeface="Lexend Deca" panose="020B0604020202020204" charset="-78"/>
                <a:cs typeface="Lexend Deca" panose="020B0604020202020204" charset="-78"/>
              </a:rPr>
              <a:t>http://localhost:1313</a:t>
            </a:r>
            <a:r>
              <a:rPr lang="en-US" sz="1800" dirty="0">
                <a:latin typeface="Lexend Deca" panose="020B0604020202020204" charset="-78"/>
                <a:cs typeface="Lexend Deca" panose="020B0604020202020204" charset="-78"/>
              </a:rPr>
              <a:t> in your browser, and you should be able to see the site </a:t>
            </a:r>
            <a:r>
              <a:rPr lang="en-US" sz="1800" dirty="0" smtClean="0">
                <a:latin typeface="Lexend Deca" panose="020B0604020202020204" charset="-78"/>
                <a:cs typeface="Lexend Deca" panose="020B0604020202020204" charset="-78"/>
              </a:rPr>
              <a:t>live! The site </a:t>
            </a:r>
            <a:r>
              <a:rPr lang="en-US" sz="1800" dirty="0">
                <a:latin typeface="Lexend Deca" panose="020B0604020202020204" charset="-78"/>
                <a:cs typeface="Lexend Deca" panose="020B0604020202020204" charset="-78"/>
              </a:rPr>
              <a:t>home </a:t>
            </a:r>
            <a:r>
              <a:rPr lang="en-US" sz="1800" dirty="0" smtClean="0">
                <a:latin typeface="Lexend Deca" panose="020B0604020202020204" charset="-78"/>
                <a:cs typeface="Lexend Deca" panose="020B0604020202020204" charset="-78"/>
              </a:rPr>
              <a:t>page displays.</a:t>
            </a:r>
            <a:endParaRPr lang="en-US" sz="1800" dirty="0">
              <a:latin typeface="Lexend Deca" panose="020B0604020202020204" charset="-78"/>
              <a:cs typeface="Lexend Deca" panose="020B0604020202020204" charset="-78"/>
            </a:endParaRPr>
          </a:p>
          <a:p>
            <a:pPr marL="76200" indent="0" algn="just" fontAlgn="base">
              <a:lnSpc>
                <a:spcPct val="150000"/>
              </a:lnSpc>
              <a:buNone/>
            </a:pPr>
            <a:r>
              <a:rPr lang="en-US" sz="1600" dirty="0">
                <a:latin typeface="Lexend Deca" panose="020B0604020202020204" charset="-78"/>
                <a:cs typeface="Lexend Deca" panose="020B0604020202020204" charset="-78"/>
              </a:rPr>
              <a:t>There is a list of posts that is taken from the content/post folder of your </a:t>
            </a:r>
            <a:r>
              <a:rPr lang="en-US" sz="1600" dirty="0" smtClean="0">
                <a:latin typeface="Lexend Deca" panose="020B0604020202020204" charset="-78"/>
                <a:cs typeface="Lexend Deca" panose="020B0604020202020204" charset="-78"/>
              </a:rPr>
              <a:t>website. </a:t>
            </a:r>
            <a:r>
              <a:rPr lang="en-US" sz="1600" dirty="0">
                <a:latin typeface="Lexend Deca" panose="020B0604020202020204" charset="-78"/>
                <a:cs typeface="Lexend Deca" panose="020B0604020202020204" charset="-78"/>
              </a:rPr>
              <a:t>You can open the file </a:t>
            </a:r>
            <a:r>
              <a:rPr lang="en-US" sz="1600" dirty="0">
                <a:latin typeface="Lexend Deca" panose="020B0604020202020204" charset="-78"/>
                <a:cs typeface="Lexend Deca" panose="020B0604020202020204" charset="-78"/>
              </a:rPr>
              <a:t>content/post/creating-a-new-theme.md</a:t>
            </a:r>
            <a:r>
              <a:rPr lang="en-US" sz="1600" dirty="0">
                <a:latin typeface="Lexend Deca" panose="020B0604020202020204" charset="-78"/>
                <a:cs typeface="Lexend Deca" panose="020B0604020202020204" charset="-78"/>
              </a:rPr>
              <a:t> to change anything in the post</a:t>
            </a:r>
            <a:r>
              <a:rPr lang="en-US" sz="1600" dirty="0" smtClean="0">
                <a:latin typeface="Lexend Deca" panose="020B0604020202020204" charset="-78"/>
                <a:cs typeface="Lexend Deca" panose="020B0604020202020204" charset="-78"/>
              </a:rPr>
              <a:t>. </a:t>
            </a:r>
            <a:r>
              <a:rPr lang="en-US" sz="1600" dirty="0">
                <a:latin typeface="Lexend Deca" panose="020B0604020202020204" charset="-78"/>
                <a:cs typeface="Lexend Deca" panose="020B0604020202020204" charset="-78"/>
              </a:rPr>
              <a:t>If you save, the website will automatically update with the new content</a:t>
            </a:r>
            <a:r>
              <a:rPr lang="en-US" sz="1600" dirty="0" smtClean="0">
                <a:latin typeface="Lexend Deca" panose="020B0604020202020204" charset="-78"/>
                <a:cs typeface="Lexend Deca" panose="020B0604020202020204" charset="-78"/>
              </a:rPr>
              <a:t>. </a:t>
            </a:r>
            <a:r>
              <a:rPr lang="en-US" sz="1600" dirty="0">
                <a:latin typeface="Lexend Deca" panose="020B0604020202020204" charset="-78"/>
                <a:cs typeface="Lexend Deca" panose="020B0604020202020204" charset="-78"/>
              </a:rPr>
              <a:t>You can create a new post by creating a new </a:t>
            </a:r>
            <a:r>
              <a:rPr lang="en-US" sz="1600" dirty="0">
                <a:latin typeface="Lexend Deca" panose="020B0604020202020204" charset="-78"/>
                <a:cs typeface="Lexend Deca" panose="020B0604020202020204" charset="-78"/>
              </a:rPr>
              <a:t>.md</a:t>
            </a:r>
            <a:r>
              <a:rPr lang="en-US" sz="1600" dirty="0">
                <a:latin typeface="Lexend Deca" panose="020B0604020202020204" charset="-78"/>
                <a:cs typeface="Lexend Deca" panose="020B0604020202020204" charset="-78"/>
              </a:rPr>
              <a:t> file, prefixing it with anything you want. You can use incremental numbers, if you prefer. Or use a date.</a:t>
            </a:r>
          </a:p>
          <a:p>
            <a:pPr marL="76200" indent="0" algn="just" fontAlgn="base">
              <a:lnSpc>
                <a:spcPct val="150000"/>
              </a:lnSpc>
              <a:buClr>
                <a:schemeClr val="bg1"/>
              </a:buClr>
              <a:buSzPct val="100000"/>
              <a:buNone/>
            </a:pPr>
            <a:endParaRPr lang="en-US" sz="16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dirty="0"/>
          </a:p>
        </p:txBody>
      </p:sp>
    </p:spTree>
    <p:extLst>
      <p:ext uri="{BB962C8B-B14F-4D97-AF65-F5344CB8AC3E}">
        <p14:creationId xmlns:p14="http://schemas.microsoft.com/office/powerpoint/2010/main" val="162626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Run the server</a:t>
            </a:r>
            <a:endParaRPr lang="en-US" b="0" dirty="0"/>
          </a:p>
        </p:txBody>
      </p:sp>
      <p:sp>
        <p:nvSpPr>
          <p:cNvPr id="104" name="Google Shape;104;p18"/>
          <p:cNvSpPr txBox="1">
            <a:spLocks noGrp="1"/>
          </p:cNvSpPr>
          <p:nvPr>
            <p:ph type="body" idx="1"/>
          </p:nvPr>
        </p:nvSpPr>
        <p:spPr>
          <a:xfrm>
            <a:off x="323528" y="778202"/>
            <a:ext cx="8568952" cy="4365298"/>
          </a:xfrm>
          <a:prstGeom prst="rect">
            <a:avLst/>
          </a:prstGeom>
        </p:spPr>
        <p:txBody>
          <a:bodyPr spcFirstLastPara="1" wrap="square" lIns="0" tIns="0" rIns="0" bIns="0" anchor="t" anchorCtr="0">
            <a:noAutofit/>
          </a:bodyPr>
          <a:lstStyle/>
          <a:p>
            <a:pPr marL="419100" indent="-419100" algn="just" fontAlgn="base">
              <a:lnSpc>
                <a:spcPct val="150000"/>
              </a:lnSpc>
              <a:buClr>
                <a:schemeClr val="bg1"/>
              </a:buClr>
              <a:buSzPct val="100000"/>
              <a:buFont typeface="+mj-lt"/>
              <a:buAutoNum type="arabicPeriod"/>
            </a:pPr>
            <a:r>
              <a:rPr lang="en-US" sz="1800" dirty="0">
                <a:latin typeface="Lexend Deca" panose="020B0604020202020204" charset="-78"/>
                <a:cs typeface="Lexend Deca" panose="020B0604020202020204" charset="-78"/>
              </a:rPr>
              <a:t>If something doesn't look the way you want, you can </a:t>
            </a:r>
            <a:r>
              <a:rPr lang="en-US" sz="1800" dirty="0" smtClean="0">
                <a:latin typeface="Lexend Deca" panose="020B0604020202020204" charset="-78"/>
                <a:cs typeface="Lexend Deca" panose="020B0604020202020204" charset="-78"/>
              </a:rPr>
              <a:t>open the</a:t>
            </a:r>
            <a:r>
              <a:rPr lang="en-US" sz="1800" dirty="0">
                <a:latin typeface="Lexend Deca" panose="020B0604020202020204" charset="-78"/>
                <a:cs typeface="Lexend Deca" panose="020B0604020202020204" charset="-78"/>
              </a:rPr>
              <a:t> themes/ghostwriter/layouts folder and tweak </a:t>
            </a:r>
            <a:r>
              <a:rPr lang="en-US" sz="1800" dirty="0" smtClean="0">
                <a:latin typeface="Lexend Deca" panose="020B0604020202020204" charset="-78"/>
                <a:cs typeface="Lexend Deca" panose="020B0604020202020204" charset="-78"/>
              </a:rPr>
              <a:t>it. The </a:t>
            </a:r>
            <a:r>
              <a:rPr lang="en-US" sz="1800" dirty="0">
                <a:latin typeface="Lexend Deca" panose="020B0604020202020204" charset="-78"/>
                <a:cs typeface="Lexend Deca" panose="020B0604020202020204" charset="-78"/>
              </a:rPr>
              <a:t>“post” template is </a:t>
            </a:r>
            <a:r>
              <a:rPr lang="en-US" sz="1800" dirty="0" smtClean="0">
                <a:latin typeface="Lexend Deca" panose="020B0604020202020204" charset="-78"/>
                <a:cs typeface="Lexend Deca" panose="020B0604020202020204" charset="-78"/>
              </a:rPr>
              <a:t>defined in</a:t>
            </a:r>
            <a:r>
              <a:rPr lang="en-US" sz="1800" dirty="0">
                <a:latin typeface="Lexend Deca" panose="020B0604020202020204" charset="-78"/>
                <a:cs typeface="Lexend Deca" panose="020B0604020202020204" charset="-78"/>
              </a:rPr>
              <a:t> </a:t>
            </a:r>
            <a:r>
              <a:rPr lang="en-US" sz="1800" dirty="0" smtClean="0">
                <a:latin typeface="Lexend Deca" panose="020B0604020202020204" charset="-78"/>
                <a:cs typeface="Lexend Deca" panose="020B0604020202020204" charset="-78"/>
              </a:rPr>
              <a:t>themes/ghostwriter/layouts/post/single.html</a:t>
            </a:r>
          </a:p>
          <a:p>
            <a:pPr marL="419100" indent="-419100" algn="just" fontAlgn="base">
              <a:lnSpc>
                <a:spcPct val="150000"/>
              </a:lnSpc>
              <a:buClr>
                <a:schemeClr val="bg1"/>
              </a:buClr>
              <a:buSzPct val="100000"/>
              <a:buFont typeface="+mj-lt"/>
              <a:buAutoNum type="arabicPeriod"/>
            </a:pPr>
            <a:r>
              <a:rPr lang="en-US" sz="1800" dirty="0">
                <a:latin typeface="Lexend Deca" panose="020B0604020202020204" charset="-78"/>
                <a:cs typeface="Lexend Deca" panose="020B0604020202020204" charset="-78"/>
              </a:rPr>
              <a:t>Hugo uses Go templates. The syntax can be pretty unfamiliar but the Hugo website does a very good job at explaining them in this Go templates introduction.</a:t>
            </a:r>
          </a:p>
          <a:p>
            <a:pPr marL="419100" indent="-342900" algn="just" fontAlgn="base">
              <a:lnSpc>
                <a:spcPct val="150000"/>
              </a:lnSpc>
              <a:buClr>
                <a:schemeClr val="bg1"/>
              </a:buClr>
              <a:buSzPct val="100000"/>
              <a:buFont typeface="+mj-lt"/>
              <a:buAutoNum type="arabicPeriod"/>
            </a:pPr>
            <a:endParaRPr lang="en-US" sz="1600"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dirty="0"/>
          </a:p>
        </p:txBody>
      </p:sp>
    </p:spTree>
    <p:extLst>
      <p:ext uri="{BB962C8B-B14F-4D97-AF65-F5344CB8AC3E}">
        <p14:creationId xmlns:p14="http://schemas.microsoft.com/office/powerpoint/2010/main" val="174449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43608" y="2139702"/>
            <a:ext cx="7231810" cy="579857"/>
          </a:xfrm>
          <a:prstGeom prst="rect">
            <a:avLst/>
          </a:prstGeom>
        </p:spPr>
        <p:txBody>
          <a:bodyPr spcFirstLastPara="1" wrap="square" lIns="0" tIns="0" rIns="0" bIns="0" anchor="b" anchorCtr="0">
            <a:noAutofit/>
          </a:bodyPr>
          <a:lstStyle/>
          <a:p>
            <a:pPr algn="ctr"/>
            <a:r>
              <a:rPr lang="en-US" b="0" dirty="0" smtClean="0"/>
              <a:t>Host your website with </a:t>
            </a:r>
            <a:r>
              <a:rPr lang="en-US" b="0" dirty="0" err="1" smtClean="0"/>
              <a:t>Github</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dirty="0"/>
          </a:p>
        </p:txBody>
      </p:sp>
    </p:spTree>
    <p:extLst>
      <p:ext uri="{BB962C8B-B14F-4D97-AF65-F5344CB8AC3E}">
        <p14:creationId xmlns:p14="http://schemas.microsoft.com/office/powerpoint/2010/main" val="1726629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Find a place to host your code</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419100" indent="-419100" algn="just" fontAlgn="base">
              <a:lnSpc>
                <a:spcPct val="150000"/>
              </a:lnSpc>
              <a:buClr>
                <a:schemeClr val="bg1"/>
              </a:buClr>
              <a:buSzPct val="100000"/>
              <a:buFont typeface="+mj-lt"/>
              <a:buAutoNum type="arabicPeriod"/>
            </a:pPr>
            <a:r>
              <a:rPr lang="en-US" sz="1800" dirty="0">
                <a:latin typeface="Lexend Deca" panose="020B0604020202020204" charset="-78"/>
                <a:cs typeface="Lexend Deca" panose="020B0604020202020204" charset="-78"/>
              </a:rPr>
              <a:t>You need a GitHub account for this. If you have not made it yet, please </a:t>
            </a:r>
            <a:r>
              <a:rPr lang="en-US" sz="1800" dirty="0" smtClean="0">
                <a:latin typeface="Lexend Deca" panose="020B0604020202020204" charset="-78"/>
                <a:cs typeface="Lexend Deca" panose="020B0604020202020204" charset="-78"/>
              </a:rPr>
              <a:t>create. The </a:t>
            </a:r>
            <a:r>
              <a:rPr lang="en-US" sz="1800" dirty="0">
                <a:latin typeface="Lexend Deca" panose="020B0604020202020204" charset="-78"/>
                <a:cs typeface="Lexend Deca" panose="020B0604020202020204" charset="-78"/>
              </a:rPr>
              <a:t>next thing to do is to create a repository on </a:t>
            </a:r>
            <a:r>
              <a:rPr lang="en-US" sz="1800" dirty="0" err="1">
                <a:latin typeface="Lexend Deca" panose="020B0604020202020204" charset="-78"/>
                <a:cs typeface="Lexend Deca" panose="020B0604020202020204" charset="-78"/>
              </a:rPr>
              <a:t>Github</a:t>
            </a:r>
            <a:r>
              <a:rPr lang="en-US" sz="1800" dirty="0">
                <a:latin typeface="Lexend Deca" panose="020B0604020202020204" charset="-78"/>
                <a:cs typeface="Lexend Deca" panose="020B0604020202020204" charset="-78"/>
              </a:rPr>
              <a:t>. Go to the repository and click “New</a:t>
            </a:r>
            <a:r>
              <a:rPr lang="en-US" sz="1800" dirty="0" smtClean="0">
                <a:latin typeface="Lexend Deca" panose="020B0604020202020204" charset="-78"/>
                <a:cs typeface="Lexend Deca" panose="020B0604020202020204" charset="-78"/>
              </a:rPr>
              <a:t>”:</a:t>
            </a:r>
          </a:p>
          <a:p>
            <a:pPr marL="419100" indent="-419100" algn="just" fontAlgn="base">
              <a:lnSpc>
                <a:spcPct val="150000"/>
              </a:lnSpc>
              <a:buClr>
                <a:schemeClr val="bg1"/>
              </a:buClr>
              <a:buSzPct val="100000"/>
              <a:buFont typeface="+mj-lt"/>
              <a:buAutoNum type="arabicPeriod"/>
            </a:pPr>
            <a:r>
              <a:rPr lang="en-US" sz="1600" dirty="0">
                <a:latin typeface="Lexend Deca" panose="020B0604020202020204" charset="-78"/>
                <a:cs typeface="Lexend Deca" panose="020B0604020202020204" charset="-78"/>
              </a:rPr>
              <a:t>Next, upload your website folder there by going to the directory of your website and typing the following commands</a:t>
            </a:r>
            <a:r>
              <a:rPr lang="en-US" sz="1600" dirty="0" smtClean="0">
                <a:latin typeface="Lexend Deca" panose="020B0604020202020204" charset="-78"/>
                <a:cs typeface="Lexend Deca" panose="020B0604020202020204" charset="-78"/>
              </a:rPr>
              <a:t>:</a:t>
            </a:r>
          </a:p>
          <a:p>
            <a:pPr marL="76200" indent="0">
              <a:buNone/>
            </a:pPr>
            <a:r>
              <a:rPr lang="en-US" sz="1600" b="1" dirty="0" err="1">
                <a:solidFill>
                  <a:srgbClr val="FFFF00"/>
                </a:solidFill>
                <a:cs typeface="Lexend Deca" panose="020B0604020202020204" charset="-78"/>
              </a:rPr>
              <a:t>git</a:t>
            </a:r>
            <a:r>
              <a:rPr lang="en-US" sz="1600" b="1" dirty="0">
                <a:solidFill>
                  <a:srgbClr val="FFFF00"/>
                </a:solidFill>
                <a:cs typeface="Lexend Deca" panose="020B0604020202020204" charset="-78"/>
              </a:rPr>
              <a:t> </a:t>
            </a:r>
            <a:r>
              <a:rPr lang="en-US" sz="1600" b="1" dirty="0" err="1">
                <a:solidFill>
                  <a:srgbClr val="FFFF00"/>
                </a:solidFill>
                <a:cs typeface="Lexend Deca" panose="020B0604020202020204" charset="-78"/>
              </a:rPr>
              <a:t>init</a:t>
            </a:r>
            <a:endParaRPr lang="en-US" sz="1600" b="1" dirty="0">
              <a:solidFill>
                <a:srgbClr val="FFFF00"/>
              </a:solidFill>
              <a:cs typeface="Lexend Deca" panose="020B0604020202020204" charset="-78"/>
            </a:endParaRPr>
          </a:p>
          <a:p>
            <a:pPr marL="76200" indent="0">
              <a:buNone/>
            </a:pPr>
            <a:r>
              <a:rPr lang="en-US" sz="1600" b="1" dirty="0" err="1">
                <a:solidFill>
                  <a:srgbClr val="FFFF00"/>
                </a:solidFill>
                <a:cs typeface="Lexend Deca" panose="020B0604020202020204" charset="-78"/>
              </a:rPr>
              <a:t>git</a:t>
            </a:r>
            <a:r>
              <a:rPr lang="en-US" sz="1600" b="1" dirty="0">
                <a:solidFill>
                  <a:srgbClr val="FFFF00"/>
                </a:solidFill>
                <a:cs typeface="Lexend Deca" panose="020B0604020202020204" charset="-78"/>
              </a:rPr>
              <a:t> add .</a:t>
            </a:r>
          </a:p>
          <a:p>
            <a:pPr marL="76200" indent="0">
              <a:buNone/>
            </a:pPr>
            <a:r>
              <a:rPr lang="en-US" sz="1600" b="1" dirty="0" err="1">
                <a:solidFill>
                  <a:srgbClr val="FFFF00"/>
                </a:solidFill>
                <a:cs typeface="Lexend Deca" panose="020B0604020202020204" charset="-78"/>
              </a:rPr>
              <a:t>git</a:t>
            </a:r>
            <a:r>
              <a:rPr lang="en-US" sz="1600" b="1" dirty="0">
                <a:solidFill>
                  <a:srgbClr val="FFFF00"/>
                </a:solidFill>
                <a:cs typeface="Lexend Deca" panose="020B0604020202020204" charset="-78"/>
              </a:rPr>
              <a:t> commit –m “first commit”</a:t>
            </a:r>
          </a:p>
          <a:p>
            <a:pPr marL="76200" indent="0">
              <a:buNone/>
            </a:pPr>
            <a:r>
              <a:rPr lang="en-US" sz="1600" b="1" dirty="0" err="1">
                <a:solidFill>
                  <a:srgbClr val="FFFF00"/>
                </a:solidFill>
                <a:cs typeface="Lexend Deca" panose="020B0604020202020204" charset="-78"/>
              </a:rPr>
              <a:t>git</a:t>
            </a:r>
            <a:r>
              <a:rPr lang="en-US" sz="1600" b="1" dirty="0">
                <a:solidFill>
                  <a:srgbClr val="FFFF00"/>
                </a:solidFill>
                <a:cs typeface="Lexend Deca" panose="020B0604020202020204" charset="-78"/>
              </a:rPr>
              <a:t> remote add origin &lt;</a:t>
            </a:r>
            <a:r>
              <a:rPr lang="en-US" sz="1600" b="1" dirty="0" err="1">
                <a:solidFill>
                  <a:srgbClr val="FFFF00"/>
                </a:solidFill>
                <a:cs typeface="Lexend Deca" panose="020B0604020202020204" charset="-78"/>
              </a:rPr>
              <a:t>url_of_your_repository</a:t>
            </a:r>
            <a:r>
              <a:rPr lang="en-US" sz="1600" b="1" dirty="0">
                <a:solidFill>
                  <a:srgbClr val="FFFF00"/>
                </a:solidFill>
                <a:cs typeface="Lexend Deca" panose="020B0604020202020204" charset="-78"/>
              </a:rPr>
              <a:t>&gt;</a:t>
            </a:r>
          </a:p>
          <a:p>
            <a:pPr marL="76200" indent="0">
              <a:buNone/>
            </a:pPr>
            <a:r>
              <a:rPr lang="en-US" sz="1600" b="1" dirty="0" err="1">
                <a:solidFill>
                  <a:srgbClr val="FFFF00"/>
                </a:solidFill>
                <a:cs typeface="Lexend Deca" panose="020B0604020202020204" charset="-78"/>
              </a:rPr>
              <a:t>git</a:t>
            </a:r>
            <a:r>
              <a:rPr lang="en-US" sz="1600" b="1" dirty="0">
                <a:solidFill>
                  <a:srgbClr val="FFFF00"/>
                </a:solidFill>
                <a:cs typeface="Lexend Deca" panose="020B0604020202020204" charset="-78"/>
              </a:rPr>
              <a:t> push –u origin </a:t>
            </a:r>
            <a:r>
              <a:rPr lang="en-US" sz="1600" b="1" dirty="0" smtClean="0">
                <a:solidFill>
                  <a:srgbClr val="FFFF00"/>
                </a:solidFill>
                <a:cs typeface="Lexend Deca" panose="020B0604020202020204" charset="-78"/>
              </a:rPr>
              <a:t>master</a:t>
            </a:r>
            <a:endParaRPr lang="en-US" sz="1600" b="1" dirty="0">
              <a:solidFill>
                <a:srgbClr val="FFFF00"/>
              </a:solidFill>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dirty="0"/>
          </a:p>
        </p:txBody>
      </p:sp>
    </p:spTree>
    <p:extLst>
      <p:ext uri="{BB962C8B-B14F-4D97-AF65-F5344CB8AC3E}">
        <p14:creationId xmlns:p14="http://schemas.microsoft.com/office/powerpoint/2010/main" val="749909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043608" y="2139702"/>
            <a:ext cx="7231810" cy="579857"/>
          </a:xfrm>
          <a:prstGeom prst="rect">
            <a:avLst/>
          </a:prstGeom>
        </p:spPr>
        <p:txBody>
          <a:bodyPr spcFirstLastPara="1" wrap="square" lIns="0" tIns="0" rIns="0" bIns="0" anchor="b" anchorCtr="0">
            <a:noAutofit/>
          </a:bodyPr>
          <a:lstStyle/>
          <a:p>
            <a:pPr algn="ctr"/>
            <a:r>
              <a:rPr lang="en-US" b="0" dirty="0" smtClean="0"/>
              <a:t>Deploy your website with </a:t>
            </a:r>
            <a:r>
              <a:rPr lang="en-US" b="0" dirty="0" err="1" smtClean="0"/>
              <a:t>Netlify</a:t>
            </a:r>
            <a:endParaRPr lang="en-US" b="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47</a:t>
            </a:fld>
            <a:endParaRPr dirty="0"/>
          </a:p>
        </p:txBody>
      </p:sp>
    </p:spTree>
    <p:extLst>
      <p:ext uri="{BB962C8B-B14F-4D97-AF65-F5344CB8AC3E}">
        <p14:creationId xmlns:p14="http://schemas.microsoft.com/office/powerpoint/2010/main" val="314083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23478"/>
            <a:ext cx="7231810" cy="579857"/>
          </a:xfrm>
          <a:prstGeom prst="rect">
            <a:avLst/>
          </a:prstGeom>
        </p:spPr>
        <p:txBody>
          <a:bodyPr spcFirstLastPara="1" wrap="square" lIns="0" tIns="0" rIns="0" bIns="0" anchor="b" anchorCtr="0">
            <a:noAutofit/>
          </a:bodyPr>
          <a:lstStyle/>
          <a:p>
            <a:r>
              <a:rPr lang="en-US" b="0" dirty="0" smtClean="0"/>
              <a:t>Deploy your website with </a:t>
            </a:r>
            <a:r>
              <a:rPr lang="en-US" b="0" dirty="0" err="1" smtClean="0"/>
              <a:t>Netlify</a:t>
            </a:r>
            <a:endParaRPr lang="en-US" b="0" dirty="0"/>
          </a:p>
        </p:txBody>
      </p:sp>
      <p:sp>
        <p:nvSpPr>
          <p:cNvPr id="104" name="Google Shape;104;p18"/>
          <p:cNvSpPr txBox="1">
            <a:spLocks noGrp="1"/>
          </p:cNvSpPr>
          <p:nvPr>
            <p:ph type="body" idx="1"/>
          </p:nvPr>
        </p:nvSpPr>
        <p:spPr>
          <a:xfrm>
            <a:off x="323528" y="778202"/>
            <a:ext cx="8640960" cy="4365298"/>
          </a:xfrm>
          <a:prstGeom prst="rect">
            <a:avLst/>
          </a:prstGeom>
        </p:spPr>
        <p:txBody>
          <a:bodyPr spcFirstLastPara="1" wrap="square" lIns="0" tIns="0" rIns="0" bIns="0" anchor="t" anchorCtr="0">
            <a:noAutofit/>
          </a:bodyPr>
          <a:lstStyle/>
          <a:p>
            <a:pPr marL="419100" indent="-419100" algn="just" fontAlgn="base">
              <a:lnSpc>
                <a:spcPct val="150000"/>
              </a:lnSpc>
              <a:buClr>
                <a:schemeClr val="bg1"/>
              </a:buClr>
              <a:buSzPct val="100000"/>
              <a:buFont typeface="+mj-lt"/>
              <a:buAutoNum type="arabicPeriod"/>
            </a:pP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 is a web-developer platform that offers hosting and </a:t>
            </a:r>
            <a:r>
              <a:rPr lang="en-US" sz="1600" dirty="0" err="1">
                <a:latin typeface="Lexend Deca" panose="020B0604020202020204" charset="-78"/>
                <a:cs typeface="Lexend Deca" panose="020B0604020202020204" charset="-78"/>
              </a:rPr>
              <a:t>serverless</a:t>
            </a:r>
            <a:r>
              <a:rPr lang="en-US" sz="1600" dirty="0">
                <a:latin typeface="Lexend Deca" panose="020B0604020202020204" charset="-78"/>
                <a:cs typeface="Lexend Deca" panose="020B0604020202020204" charset="-78"/>
              </a:rPr>
              <a:t> backend services for web applications and static websites. </a:t>
            </a:r>
            <a:endParaRPr lang="en-US" sz="1600" dirty="0" smtClean="0">
              <a:latin typeface="Lexend Deca" panose="020B0604020202020204" charset="-78"/>
              <a:cs typeface="Lexend Deca" panose="020B0604020202020204" charset="-78"/>
            </a:endParaRPr>
          </a:p>
          <a:p>
            <a:pPr marL="419100" indent="-419100" algn="just" fontAlgn="base">
              <a:lnSpc>
                <a:spcPct val="150000"/>
              </a:lnSpc>
              <a:buClr>
                <a:schemeClr val="bg1"/>
              </a:buClr>
              <a:buSzPct val="100000"/>
              <a:buFont typeface="+mj-lt"/>
              <a:buAutoNum type="arabicPeriod"/>
            </a:pPr>
            <a:r>
              <a:rPr lang="en-US" sz="1600" dirty="0" err="1" smtClean="0">
                <a:latin typeface="Lexend Deca" panose="020B0604020202020204" charset="-78"/>
                <a:cs typeface="Lexend Deca" panose="020B0604020202020204" charset="-78"/>
              </a:rPr>
              <a:t>Netlify</a:t>
            </a:r>
            <a:r>
              <a:rPr lang="en-US" sz="1600" dirty="0" smtClean="0">
                <a:latin typeface="Lexend Deca" panose="020B0604020202020204" charset="-78"/>
                <a:cs typeface="Lexend Deca" panose="020B0604020202020204" charset="-78"/>
              </a:rPr>
              <a:t> </a:t>
            </a:r>
            <a:r>
              <a:rPr lang="en-US" sz="1600" dirty="0">
                <a:latin typeface="Lexend Deca" panose="020B0604020202020204" charset="-78"/>
                <a:cs typeface="Lexend Deca" panose="020B0604020202020204" charset="-78"/>
              </a:rPr>
              <a:t>connects to your </a:t>
            </a:r>
            <a:r>
              <a:rPr lang="en-US" sz="1600" dirty="0" err="1">
                <a:latin typeface="Lexend Deca" panose="020B0604020202020204" charset="-78"/>
                <a:cs typeface="Lexend Deca" panose="020B0604020202020204" charset="-78"/>
              </a:rPr>
              <a:t>github</a:t>
            </a:r>
            <a:r>
              <a:rPr lang="en-US" sz="1600" dirty="0">
                <a:latin typeface="Lexend Deca" panose="020B0604020202020204" charset="-78"/>
                <a:cs typeface="Lexend Deca" panose="020B0604020202020204" charset="-78"/>
              </a:rPr>
              <a:t> accounts, goes through your </a:t>
            </a:r>
            <a:r>
              <a:rPr lang="en-US" sz="1600" dirty="0" err="1">
                <a:latin typeface="Lexend Deca" panose="020B0604020202020204" charset="-78"/>
                <a:cs typeface="Lexend Deca" panose="020B0604020202020204" charset="-78"/>
              </a:rPr>
              <a:t>git</a:t>
            </a:r>
            <a:r>
              <a:rPr lang="en-US" sz="1600" dirty="0">
                <a:latin typeface="Lexend Deca" panose="020B0604020202020204" charset="-78"/>
                <a:cs typeface="Lexend Deca" panose="020B0604020202020204" charset="-78"/>
              </a:rPr>
              <a:t> repository and copies all those codes over to </a:t>
            </a: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 After that, it processes and publishes the site. </a:t>
            </a:r>
            <a:endParaRPr lang="en-US" sz="1600" dirty="0" smtClean="0">
              <a:latin typeface="Lexend Deca" panose="020B0604020202020204" charset="-78"/>
              <a:cs typeface="Lexend Deca" panose="020B0604020202020204" charset="-78"/>
            </a:endParaRPr>
          </a:p>
          <a:p>
            <a:pPr marL="533400" lvl="1" indent="0">
              <a:lnSpc>
                <a:spcPct val="150000"/>
              </a:lnSpc>
              <a:buNone/>
            </a:pPr>
            <a:r>
              <a:rPr lang="en-US" sz="1600" dirty="0">
                <a:latin typeface="Lexend Deca" panose="020B0604020202020204" charset="-78"/>
                <a:cs typeface="Lexend Deca" panose="020B0604020202020204" charset="-78"/>
              </a:rPr>
              <a:t>Step 1. Create a </a:t>
            </a: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 account</a:t>
            </a:r>
          </a:p>
          <a:p>
            <a:pPr marL="533400" lvl="1" indent="0">
              <a:lnSpc>
                <a:spcPct val="150000"/>
              </a:lnSpc>
              <a:buNone/>
            </a:pPr>
            <a:r>
              <a:rPr lang="en-US" sz="1600" dirty="0">
                <a:latin typeface="Lexend Deca" panose="020B0604020202020204" charset="-78"/>
                <a:cs typeface="Lexend Deca" panose="020B0604020202020204" charset="-78"/>
              </a:rPr>
              <a:t>Step 2. Connect your </a:t>
            </a: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 account with your </a:t>
            </a:r>
            <a:r>
              <a:rPr lang="en-US" sz="1600" dirty="0" err="1">
                <a:latin typeface="Lexend Deca" panose="020B0604020202020204" charset="-78"/>
                <a:cs typeface="Lexend Deca" panose="020B0604020202020204" charset="-78"/>
              </a:rPr>
              <a:t>Github</a:t>
            </a:r>
            <a:r>
              <a:rPr lang="en-US" sz="1600" dirty="0">
                <a:latin typeface="Lexend Deca" panose="020B0604020202020204" charset="-78"/>
                <a:cs typeface="Lexend Deca" panose="020B0604020202020204" charset="-78"/>
              </a:rPr>
              <a:t> account.</a:t>
            </a:r>
          </a:p>
          <a:p>
            <a:pPr marL="533400" lvl="1" indent="0">
              <a:lnSpc>
                <a:spcPct val="150000"/>
              </a:lnSpc>
              <a:buNone/>
            </a:pPr>
            <a:r>
              <a:rPr lang="en-US" sz="1600" dirty="0">
                <a:latin typeface="Lexend Deca" panose="020B0604020202020204" charset="-78"/>
                <a:cs typeface="Lexend Deca" panose="020B0604020202020204" charset="-78"/>
              </a:rPr>
              <a:t>Step 3. Deploy your site on </a:t>
            </a: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a:t>
            </a:r>
          </a:p>
          <a:p>
            <a:pPr marL="419100" indent="-419100" algn="just" fontAlgn="base">
              <a:lnSpc>
                <a:spcPct val="150000"/>
              </a:lnSpc>
              <a:buClr>
                <a:schemeClr val="bg1"/>
              </a:buClr>
              <a:buSzPct val="100000"/>
              <a:buFont typeface="+mj-lt"/>
              <a:buAutoNum type="arabicPeriod"/>
            </a:pPr>
            <a:r>
              <a:rPr lang="en-US" sz="1600" dirty="0">
                <a:latin typeface="Lexend Deca" panose="020B0604020202020204" charset="-78"/>
                <a:cs typeface="Lexend Deca" panose="020B0604020202020204" charset="-78"/>
              </a:rPr>
              <a:t>After this process, </a:t>
            </a:r>
            <a:r>
              <a:rPr lang="en-US" sz="1600" dirty="0" err="1">
                <a:latin typeface="Lexend Deca" panose="020B0604020202020204" charset="-78"/>
                <a:cs typeface="Lexend Deca" panose="020B0604020202020204" charset="-78"/>
              </a:rPr>
              <a:t>Netlify</a:t>
            </a:r>
            <a:r>
              <a:rPr lang="en-US" sz="1600" dirty="0">
                <a:latin typeface="Lexend Deca" panose="020B0604020202020204" charset="-78"/>
                <a:cs typeface="Lexend Deca" panose="020B0604020202020204" charset="-78"/>
              </a:rPr>
              <a:t> will create a funny defaulted </a:t>
            </a:r>
            <a:r>
              <a:rPr lang="en-US" sz="1600" dirty="0" err="1">
                <a:latin typeface="Lexend Deca" panose="020B0604020202020204" charset="-78"/>
                <a:cs typeface="Lexend Deca" panose="020B0604020202020204" charset="-78"/>
              </a:rPr>
              <a:t>url</a:t>
            </a:r>
            <a:r>
              <a:rPr lang="en-US" sz="1600" dirty="0">
                <a:latin typeface="Lexend Deca" panose="020B0604020202020204" charset="-78"/>
                <a:cs typeface="Lexend Deca" panose="020B0604020202020204" charset="-78"/>
              </a:rPr>
              <a:t> — </a:t>
            </a:r>
            <a:r>
              <a:rPr lang="en-US" sz="1600" dirty="0" err="1">
                <a:latin typeface="Lexend Deca" panose="020B0604020202020204" charset="-78"/>
                <a:cs typeface="Lexend Deca" panose="020B0604020202020204" charset="-78"/>
              </a:rPr>
              <a:t>random_name.netlify.app</a:t>
            </a:r>
            <a:r>
              <a:rPr lang="en-US" sz="1600" dirty="0">
                <a:latin typeface="Lexend Deca" panose="020B0604020202020204" charset="-78"/>
                <a:cs typeface="Lexend Deca" panose="020B0604020202020204" charset="-78"/>
              </a:rPr>
              <a:t> for you. Click on the link to see that your website is now live! </a:t>
            </a:r>
            <a:r>
              <a:rPr lang="en-US" sz="1600" dirty="0" err="1">
                <a:latin typeface="Lexend Deca" panose="020B0604020202020204" charset="-78"/>
                <a:cs typeface="Lexend Deca" panose="020B0604020202020204" charset="-78"/>
              </a:rPr>
              <a:t>Congratuuuuulations</a:t>
            </a:r>
            <a:r>
              <a:rPr lang="en-US" sz="1600" dirty="0">
                <a:latin typeface="Lexend Deca" panose="020B0604020202020204" charset="-78"/>
                <a:cs typeface="Lexend Deca" panose="020B0604020202020204" charset="-78"/>
              </a:rPr>
              <a:t>!</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48</a:t>
            </a:fld>
            <a:endParaRPr dirty="0"/>
          </a:p>
        </p:txBody>
      </p:sp>
    </p:spTree>
    <p:extLst>
      <p:ext uri="{BB962C8B-B14F-4D97-AF65-F5344CB8AC3E}">
        <p14:creationId xmlns:p14="http://schemas.microsoft.com/office/powerpoint/2010/main" val="75063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254632" y="195486"/>
            <a:ext cx="6405600" cy="5798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Benefits</a:t>
            </a:r>
            <a:endParaRPr dirty="0"/>
          </a:p>
        </p:txBody>
      </p:sp>
      <p:sp>
        <p:nvSpPr>
          <p:cNvPr id="296" name="Google Shape;296;p30"/>
          <p:cNvSpPr txBox="1">
            <a:spLocks noGrp="1"/>
          </p:cNvSpPr>
          <p:nvPr>
            <p:ph type="body" idx="1"/>
          </p:nvPr>
        </p:nvSpPr>
        <p:spPr>
          <a:xfrm>
            <a:off x="141626" y="1228674"/>
            <a:ext cx="2520280" cy="1559100"/>
          </a:xfrm>
          <a:prstGeom prst="rect">
            <a:avLst/>
          </a:prstGeom>
        </p:spPr>
        <p:txBody>
          <a:bodyPr spcFirstLastPara="1" wrap="square" lIns="0" tIns="0" rIns="0" bIns="0" anchor="t" anchorCtr="0">
            <a:noAutofit/>
          </a:bodyPr>
          <a:lstStyle/>
          <a:p>
            <a:pPr marL="127000" indent="0">
              <a:buNone/>
            </a:pPr>
            <a:r>
              <a:rPr lang="en-US" b="1" i="1" dirty="0" smtClean="0">
                <a:solidFill>
                  <a:srgbClr val="FFFF00"/>
                </a:solidFill>
              </a:rPr>
              <a:t>Faster </a:t>
            </a:r>
            <a:r>
              <a:rPr lang="en-US" b="1" i="1" dirty="0">
                <a:solidFill>
                  <a:srgbClr val="FFFF00"/>
                </a:solidFill>
              </a:rPr>
              <a:t>performance</a:t>
            </a:r>
          </a:p>
          <a:p>
            <a:pPr marL="127000" indent="0" algn="just">
              <a:buNone/>
            </a:pPr>
            <a:r>
              <a:rPr lang="en-US" sz="1200" dirty="0"/>
              <a:t>Serve pre-built markup and assets over a CDN.</a:t>
            </a:r>
          </a:p>
        </p:txBody>
      </p:sp>
      <p:sp>
        <p:nvSpPr>
          <p:cNvPr id="297" name="Google Shape;297;p30"/>
          <p:cNvSpPr txBox="1">
            <a:spLocks noGrp="1"/>
          </p:cNvSpPr>
          <p:nvPr>
            <p:ph type="body" idx="2"/>
          </p:nvPr>
        </p:nvSpPr>
        <p:spPr>
          <a:xfrm>
            <a:off x="3275856" y="1228674"/>
            <a:ext cx="2664296" cy="1559100"/>
          </a:xfrm>
          <a:prstGeom prst="rect">
            <a:avLst/>
          </a:prstGeom>
        </p:spPr>
        <p:txBody>
          <a:bodyPr spcFirstLastPara="1" wrap="square" lIns="0" tIns="0" rIns="0" bIns="0" anchor="t" anchorCtr="0">
            <a:noAutofit/>
          </a:bodyPr>
          <a:lstStyle/>
          <a:p>
            <a:pPr marL="0" indent="0">
              <a:buNone/>
            </a:pPr>
            <a:r>
              <a:rPr lang="en-US" b="1" i="1" dirty="0">
                <a:solidFill>
                  <a:srgbClr val="FFFF00"/>
                </a:solidFill>
              </a:rPr>
              <a:t>More secure</a:t>
            </a:r>
          </a:p>
          <a:p>
            <a:pPr marL="0" indent="0" algn="just">
              <a:buNone/>
            </a:pPr>
            <a:r>
              <a:rPr lang="en-US" sz="1200" dirty="0"/>
              <a:t>No need to worry about server or database vulnerabilities.</a:t>
            </a:r>
          </a:p>
        </p:txBody>
      </p:sp>
      <p:sp>
        <p:nvSpPr>
          <p:cNvPr id="298" name="Google Shape;298;p30"/>
          <p:cNvSpPr txBox="1">
            <a:spLocks noGrp="1"/>
          </p:cNvSpPr>
          <p:nvPr>
            <p:ph type="body" idx="3"/>
          </p:nvPr>
        </p:nvSpPr>
        <p:spPr>
          <a:xfrm>
            <a:off x="6372200" y="1228674"/>
            <a:ext cx="2520280" cy="1559100"/>
          </a:xfrm>
          <a:prstGeom prst="rect">
            <a:avLst/>
          </a:prstGeom>
        </p:spPr>
        <p:txBody>
          <a:bodyPr spcFirstLastPara="1" wrap="square" lIns="0" tIns="0" rIns="0" bIns="0" anchor="t" anchorCtr="0">
            <a:noAutofit/>
          </a:bodyPr>
          <a:lstStyle/>
          <a:p>
            <a:pPr marL="0" indent="0">
              <a:buNone/>
            </a:pPr>
            <a:r>
              <a:rPr lang="en-US" b="1" i="1" dirty="0">
                <a:solidFill>
                  <a:srgbClr val="FFFF00"/>
                </a:solidFill>
              </a:rPr>
              <a:t>Less expensive</a:t>
            </a:r>
          </a:p>
          <a:p>
            <a:pPr marL="4763" indent="0" algn="just">
              <a:buNone/>
            </a:pPr>
            <a:r>
              <a:rPr lang="en-US" sz="1200" dirty="0"/>
              <a:t>Hosting of static files is cheap or </a:t>
            </a:r>
            <a:r>
              <a:rPr lang="en-US" sz="1200" dirty="0">
                <a:hlinkClick r:id="rId3"/>
              </a:rPr>
              <a:t>even free.</a:t>
            </a:r>
            <a:endParaRPr lang="en-US" sz="12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00" name="Google Shape;300;p30"/>
          <p:cNvSpPr txBox="1">
            <a:spLocks noGrp="1"/>
          </p:cNvSpPr>
          <p:nvPr>
            <p:ph type="body" idx="1"/>
          </p:nvPr>
        </p:nvSpPr>
        <p:spPr>
          <a:xfrm>
            <a:off x="254632" y="3028950"/>
            <a:ext cx="4495506" cy="1559100"/>
          </a:xfrm>
          <a:prstGeom prst="rect">
            <a:avLst/>
          </a:prstGeom>
        </p:spPr>
        <p:txBody>
          <a:bodyPr spcFirstLastPara="1" wrap="square" lIns="0" tIns="0" rIns="0" bIns="0" anchor="t" anchorCtr="0">
            <a:noAutofit/>
          </a:bodyPr>
          <a:lstStyle/>
          <a:p>
            <a:pPr marL="0" indent="0">
              <a:buNone/>
            </a:pPr>
            <a:r>
              <a:rPr lang="en-US" b="1" i="1" dirty="0">
                <a:solidFill>
                  <a:srgbClr val="FFFF00"/>
                </a:solidFill>
              </a:rPr>
              <a:t>Better developer experience</a:t>
            </a:r>
          </a:p>
          <a:p>
            <a:pPr marL="0" indent="0" algn="just">
              <a:buNone/>
            </a:pPr>
            <a:r>
              <a:rPr lang="en-US" sz="1200" dirty="0"/>
              <a:t>Front end developers can focus on the front end, without being tied to a monolithic architecture. This usually means quicker and more focused development.</a:t>
            </a:r>
          </a:p>
        </p:txBody>
      </p:sp>
      <p:sp>
        <p:nvSpPr>
          <p:cNvPr id="302" name="Google Shape;302;p30"/>
          <p:cNvSpPr txBox="1">
            <a:spLocks noGrp="1"/>
          </p:cNvSpPr>
          <p:nvPr>
            <p:ph type="body" idx="3"/>
          </p:nvPr>
        </p:nvSpPr>
        <p:spPr>
          <a:xfrm>
            <a:off x="5412396" y="3028950"/>
            <a:ext cx="3624100" cy="1559100"/>
          </a:xfrm>
          <a:prstGeom prst="rect">
            <a:avLst/>
          </a:prstGeom>
        </p:spPr>
        <p:txBody>
          <a:bodyPr spcFirstLastPara="1" wrap="square" lIns="0" tIns="0" rIns="0" bIns="0" anchor="t" anchorCtr="0">
            <a:noAutofit/>
          </a:bodyPr>
          <a:lstStyle/>
          <a:p>
            <a:pPr marL="0" indent="0">
              <a:buNone/>
            </a:pPr>
            <a:r>
              <a:rPr lang="en-US" b="1" i="1" dirty="0">
                <a:solidFill>
                  <a:srgbClr val="FFFF00"/>
                </a:solidFill>
              </a:rPr>
              <a:t>Scalability</a:t>
            </a:r>
          </a:p>
          <a:p>
            <a:pPr marL="0" indent="0" algn="just">
              <a:buNone/>
            </a:pPr>
            <a:r>
              <a:rPr lang="en-US" sz="1200" dirty="0"/>
              <a:t>If your product suddenly goes viral and has many active users, the CDN seamlessly compensates.</a:t>
            </a:r>
          </a:p>
        </p:txBody>
      </p:sp>
    </p:spTree>
    <p:extLst>
      <p:ext uri="{BB962C8B-B14F-4D97-AF65-F5344CB8AC3E}">
        <p14:creationId xmlns:p14="http://schemas.microsoft.com/office/powerpoint/2010/main" val="162154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254632" y="123478"/>
            <a:ext cx="6405600" cy="5798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Best Practices</a:t>
            </a:r>
            <a:endParaRPr dirty="0"/>
          </a:p>
        </p:txBody>
      </p:sp>
      <p:sp>
        <p:nvSpPr>
          <p:cNvPr id="296" name="Google Shape;296;p30"/>
          <p:cNvSpPr txBox="1">
            <a:spLocks noGrp="1"/>
          </p:cNvSpPr>
          <p:nvPr>
            <p:ph type="body" idx="1"/>
          </p:nvPr>
        </p:nvSpPr>
        <p:spPr>
          <a:xfrm>
            <a:off x="251520" y="848494"/>
            <a:ext cx="8712968" cy="427112"/>
          </a:xfrm>
          <a:prstGeom prst="rect">
            <a:avLst/>
          </a:prstGeom>
        </p:spPr>
        <p:txBody>
          <a:bodyPr spcFirstLastPara="1" wrap="square" lIns="0" tIns="0" rIns="0" bIns="0" anchor="t" anchorCtr="0">
            <a:noAutofit/>
          </a:bodyPr>
          <a:lstStyle/>
          <a:p>
            <a:pPr marL="0" indent="0" algn="just">
              <a:buNone/>
            </a:pPr>
            <a:r>
              <a:rPr lang="en-US" dirty="0"/>
              <a:t>The following tips will help you leverage the best out of the stack</a:t>
            </a:r>
            <a:r>
              <a:rPr lang="en-US" dirty="0" smtClean="0"/>
              <a:t>.</a:t>
            </a:r>
          </a:p>
          <a:p>
            <a:pPr marL="0" indent="0" algn="just">
              <a:buNone/>
            </a:pPr>
            <a:r>
              <a:rPr lang="en-US" sz="1400" b="1" i="1" dirty="0">
                <a:solidFill>
                  <a:srgbClr val="FFFF00"/>
                </a:solidFill>
              </a:rPr>
              <a:t>Content delivery network</a:t>
            </a:r>
          </a:p>
          <a:p>
            <a:pPr marL="0" indent="0" algn="just">
              <a:buNone/>
            </a:pPr>
            <a:r>
              <a:rPr lang="en-US" sz="1200" dirty="0"/>
              <a:t>Since all the markup and assets are pre-built, they can be served via CDN. This provides better performance and easier scalability.</a:t>
            </a:r>
          </a:p>
          <a:p>
            <a:pPr marL="0" indent="0" algn="just">
              <a:buNone/>
            </a:pPr>
            <a:r>
              <a:rPr lang="en-US" sz="1400" b="1" i="1" dirty="0">
                <a:solidFill>
                  <a:srgbClr val="FFFF00"/>
                </a:solidFill>
              </a:rPr>
              <a:t>Atomic deploys</a:t>
            </a:r>
          </a:p>
          <a:p>
            <a:pPr marL="0" indent="0" algn="just">
              <a:buNone/>
            </a:pPr>
            <a:r>
              <a:rPr lang="en-US" sz="1200" dirty="0"/>
              <a:t>Each deploy is a full snapshot of the site. This helps guarantee a consistent version of the site globally.</a:t>
            </a:r>
          </a:p>
          <a:p>
            <a:pPr marL="0" indent="0" algn="just">
              <a:buNone/>
            </a:pPr>
            <a:r>
              <a:rPr lang="en-US" sz="1400" b="1" i="1" dirty="0">
                <a:solidFill>
                  <a:srgbClr val="FFFF00"/>
                </a:solidFill>
              </a:rPr>
              <a:t>Cache invalidation</a:t>
            </a:r>
          </a:p>
          <a:p>
            <a:pPr marL="0" indent="0" algn="just">
              <a:buNone/>
            </a:pPr>
            <a:r>
              <a:rPr lang="en-US" sz="1200" dirty="0"/>
              <a:t>Once your build is uploaded, the CDN invalidates its cache. This means that your new build is live in an instant.</a:t>
            </a:r>
          </a:p>
          <a:p>
            <a:pPr marL="0" indent="0" algn="just">
              <a:buNone/>
            </a:pPr>
            <a:r>
              <a:rPr lang="en-US" sz="1400" b="1" i="1" dirty="0">
                <a:solidFill>
                  <a:srgbClr val="FFFF00"/>
                </a:solidFill>
              </a:rPr>
              <a:t>Everything in version control</a:t>
            </a:r>
          </a:p>
          <a:p>
            <a:pPr marL="0" indent="0" algn="just">
              <a:buNone/>
            </a:pPr>
            <a:r>
              <a:rPr lang="en-US" sz="1200" dirty="0"/>
              <a:t>Your codebase lives in version control system, such as </a:t>
            </a:r>
            <a:r>
              <a:rPr lang="en-US" sz="1200" dirty="0" err="1"/>
              <a:t>Git</a:t>
            </a:r>
            <a:r>
              <a:rPr lang="en-US" sz="1200" dirty="0"/>
              <a:t>. The main benefits are changing the history of every file, collaborators and traceability.</a:t>
            </a:r>
          </a:p>
          <a:p>
            <a:pPr marL="0" indent="0" algn="just">
              <a:buNone/>
            </a:pPr>
            <a:r>
              <a:rPr lang="en-US" sz="1400" b="1" i="1" dirty="0">
                <a:solidFill>
                  <a:srgbClr val="FFFF00"/>
                </a:solidFill>
              </a:rPr>
              <a:t>Automated builds</a:t>
            </a:r>
          </a:p>
          <a:p>
            <a:pPr marL="0" indent="0" algn="just">
              <a:buNone/>
            </a:pPr>
            <a:r>
              <a:rPr lang="en-US" sz="1200" dirty="0"/>
              <a:t>Your server is notified when a new build is required, typically via </a:t>
            </a:r>
            <a:r>
              <a:rPr lang="en-US" sz="1200" dirty="0" err="1"/>
              <a:t>webhooks</a:t>
            </a:r>
            <a:r>
              <a:rPr lang="en-US" sz="1200" dirty="0"/>
              <a:t>. Server builds the project, updates the CDNs and the site is live.</a:t>
            </a:r>
          </a:p>
          <a:p>
            <a:pPr marL="0" indent="0" algn="just">
              <a:buNone/>
            </a:pPr>
            <a:endParaRPr lang="en-US" sz="12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6375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cxnSp>
        <p:nvCxnSpPr>
          <p:cNvPr id="29" name="Straight Connector 28"/>
          <p:cNvCxnSpPr/>
          <p:nvPr/>
        </p:nvCxnSpPr>
        <p:spPr>
          <a:xfrm>
            <a:off x="1663076" y="4370016"/>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69789" y="3764091"/>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48275" y="3093808"/>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68479" y="2484572"/>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68479" y="1959682"/>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55676" y="1239602"/>
            <a:ext cx="0" cy="25202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Google Shape;80;p15"/>
          <p:cNvSpPr txBox="1">
            <a:spLocks noGrp="1"/>
          </p:cNvSpPr>
          <p:nvPr>
            <p:ph type="ctrTitle" idx="4294967295"/>
          </p:nvPr>
        </p:nvSpPr>
        <p:spPr>
          <a:xfrm>
            <a:off x="251520" y="195486"/>
            <a:ext cx="3617400" cy="49058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Workflow</a:t>
            </a: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050" name="Picture 2" descr="Traditional Workflow VS Jamstack Work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555526"/>
            <a:ext cx="5373978" cy="4030484"/>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755576" y="987574"/>
            <a:ext cx="1800200"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latin typeface="Lexend Deca"/>
                <a:ea typeface="Lexend Deca"/>
                <a:cs typeface="Lexend Deca"/>
                <a:sym typeface="Lexend Deca"/>
              </a:rPr>
              <a:t>Develop</a:t>
            </a:r>
            <a:endParaRPr lang="en-IN" sz="1200" b="1" dirty="0">
              <a:latin typeface="Lexend Deca"/>
              <a:ea typeface="Lexend Deca"/>
              <a:cs typeface="Lexend Deca"/>
              <a:sym typeface="Lexend Deca"/>
            </a:endParaRPr>
          </a:p>
        </p:txBody>
      </p:sp>
      <p:sp>
        <p:nvSpPr>
          <p:cNvPr id="3" name="Oval 2"/>
          <p:cNvSpPr/>
          <p:nvPr/>
        </p:nvSpPr>
        <p:spPr>
          <a:xfrm>
            <a:off x="971600" y="1491630"/>
            <a:ext cx="1353351"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latin typeface="Lexend Deca"/>
                <a:ea typeface="Lexend Deca"/>
                <a:cs typeface="Lexend Deca"/>
              </a:rPr>
              <a:t>Version Control</a:t>
            </a:r>
            <a:endParaRPr lang="en-IN" sz="1000" b="1" dirty="0">
              <a:latin typeface="Lexend Deca"/>
              <a:ea typeface="Lexend Deca"/>
              <a:cs typeface="Lexend Deca"/>
            </a:endParaRPr>
          </a:p>
        </p:txBody>
      </p:sp>
      <p:sp>
        <p:nvSpPr>
          <p:cNvPr id="9" name="Rounded Rectangle 8"/>
          <p:cNvSpPr/>
          <p:nvPr/>
        </p:nvSpPr>
        <p:spPr>
          <a:xfrm>
            <a:off x="768379" y="2211710"/>
            <a:ext cx="1800200"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latin typeface="Lexend Deca"/>
                <a:ea typeface="Lexend Deca"/>
                <a:cs typeface="Lexend Deca"/>
                <a:sym typeface="Lexend Deca"/>
              </a:rPr>
              <a:t>Automated Build</a:t>
            </a:r>
            <a:endParaRPr lang="en-IN" sz="1200" b="1" dirty="0">
              <a:latin typeface="Lexend Deca"/>
              <a:ea typeface="Lexend Deca"/>
              <a:cs typeface="Lexend Deca"/>
              <a:sym typeface="Lexend Deca"/>
            </a:endParaRPr>
          </a:p>
        </p:txBody>
      </p:sp>
      <p:sp>
        <p:nvSpPr>
          <p:cNvPr id="10" name="Oval 9"/>
          <p:cNvSpPr/>
          <p:nvPr/>
        </p:nvSpPr>
        <p:spPr>
          <a:xfrm>
            <a:off x="971600" y="2736600"/>
            <a:ext cx="1353351" cy="4832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smtClean="0">
                <a:latin typeface="Lexend Deca"/>
                <a:ea typeface="Lexend Deca"/>
                <a:cs typeface="Lexend Deca"/>
              </a:rPr>
              <a:t>Static assets</a:t>
            </a:r>
            <a:endParaRPr lang="en-IN" sz="1000" b="1" dirty="0">
              <a:latin typeface="Lexend Deca"/>
              <a:ea typeface="Lexend Deca"/>
              <a:cs typeface="Lexend Deca"/>
            </a:endParaRPr>
          </a:p>
        </p:txBody>
      </p:sp>
      <p:sp>
        <p:nvSpPr>
          <p:cNvPr id="11" name="Oval 10"/>
          <p:cNvSpPr/>
          <p:nvPr/>
        </p:nvSpPr>
        <p:spPr>
          <a:xfrm>
            <a:off x="971600" y="3363838"/>
            <a:ext cx="1353351" cy="4845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000" b="1" dirty="0">
                <a:latin typeface="Lexend Deca"/>
                <a:ea typeface="Lexend Deca"/>
                <a:cs typeface="Lexend Deca"/>
              </a:rPr>
              <a:t>Atomic deploy</a:t>
            </a:r>
          </a:p>
        </p:txBody>
      </p:sp>
      <p:sp>
        <p:nvSpPr>
          <p:cNvPr id="12" name="Oval 11"/>
          <p:cNvSpPr/>
          <p:nvPr/>
        </p:nvSpPr>
        <p:spPr>
          <a:xfrm>
            <a:off x="986401" y="3982293"/>
            <a:ext cx="1353351" cy="4845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900" b="1" dirty="0">
                <a:latin typeface="Lexend Deca"/>
                <a:ea typeface="Lexend Deca"/>
                <a:cs typeface="Lexend Deca"/>
              </a:rPr>
              <a:t>Pre-render &amp; invalidate cache</a:t>
            </a:r>
          </a:p>
        </p:txBody>
      </p:sp>
      <p:sp>
        <p:nvSpPr>
          <p:cNvPr id="13" name="Rounded Rectangle 12"/>
          <p:cNvSpPr/>
          <p:nvPr/>
        </p:nvSpPr>
        <p:spPr>
          <a:xfrm>
            <a:off x="748175" y="4622044"/>
            <a:ext cx="1800200"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latin typeface="Lexend Deca"/>
                <a:ea typeface="Lexend Deca"/>
                <a:cs typeface="Lexend Deca"/>
                <a:sym typeface="Lexend Deca"/>
              </a:rPr>
              <a:t>Update CDN</a:t>
            </a:r>
            <a:endParaRPr lang="en-IN" sz="1200" b="1" dirty="0">
              <a:latin typeface="Lexend Deca"/>
              <a:ea typeface="Lexend Deca"/>
              <a:cs typeface="Lexend Deca"/>
              <a:sym typeface="Lexend Dec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95486"/>
            <a:ext cx="7231810" cy="579857"/>
          </a:xfrm>
          <a:prstGeom prst="rect">
            <a:avLst/>
          </a:prstGeom>
        </p:spPr>
        <p:txBody>
          <a:bodyPr spcFirstLastPara="1" wrap="square" lIns="0" tIns="0" rIns="0" bIns="0" anchor="b" anchorCtr="0">
            <a:noAutofit/>
          </a:bodyPr>
          <a:lstStyle/>
          <a:p>
            <a:r>
              <a:rPr lang="en-US" b="0" dirty="0"/>
              <a:t>Coupled vs. Decoupled vs. Headless</a:t>
            </a:r>
          </a:p>
        </p:txBody>
      </p:sp>
      <p:sp>
        <p:nvSpPr>
          <p:cNvPr id="104" name="Google Shape;104;p18"/>
          <p:cNvSpPr txBox="1">
            <a:spLocks noGrp="1"/>
          </p:cNvSpPr>
          <p:nvPr>
            <p:ph type="body" idx="1"/>
          </p:nvPr>
        </p:nvSpPr>
        <p:spPr>
          <a:xfrm>
            <a:off x="251520" y="994226"/>
            <a:ext cx="8640960" cy="3161700"/>
          </a:xfrm>
          <a:prstGeom prst="rect">
            <a:avLst/>
          </a:prstGeom>
        </p:spPr>
        <p:txBody>
          <a:bodyPr spcFirstLastPara="1" wrap="square" lIns="0" tIns="0" rIns="0" bIns="0" anchor="t" anchorCtr="0">
            <a:noAutofit/>
          </a:bodyPr>
          <a:lstStyle/>
          <a:p>
            <a:pPr marL="76200" lvl="0" indent="0" algn="just">
              <a:lnSpc>
                <a:spcPct val="150000"/>
              </a:lnSpc>
              <a:buNone/>
            </a:pPr>
            <a:r>
              <a:rPr lang="en-US" sz="1800" b="1" dirty="0">
                <a:solidFill>
                  <a:srgbClr val="FFFF00"/>
                </a:solidFill>
              </a:rPr>
              <a:t>COUPLED</a:t>
            </a:r>
            <a:r>
              <a:rPr lang="en-US" sz="1800" dirty="0"/>
              <a:t> is when the content of a website is created, managed, and stored on the site’s back end, where the database lies (such as the WordPress admin). This content is then pulled from the back end and represented in the browser through a front-end interface (such as a WordPress template). In a way, </a:t>
            </a:r>
            <a:r>
              <a:rPr lang="en-US" sz="1800" i="1" dirty="0"/>
              <a:t>a “coupled” application is the traditional “full-stack” with the back-end and front-end</a:t>
            </a:r>
            <a:r>
              <a:rPr lang="en-US" sz="1800" dirty="0"/>
              <a:t> being different sides of the same app.</a:t>
            </a: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99507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51520" y="195486"/>
            <a:ext cx="7231810" cy="579857"/>
          </a:xfrm>
          <a:prstGeom prst="rect">
            <a:avLst/>
          </a:prstGeom>
        </p:spPr>
        <p:txBody>
          <a:bodyPr spcFirstLastPara="1" wrap="square" lIns="0" tIns="0" rIns="0" bIns="0" anchor="b" anchorCtr="0">
            <a:noAutofit/>
          </a:bodyPr>
          <a:lstStyle/>
          <a:p>
            <a:r>
              <a:rPr lang="en-US" b="0" dirty="0"/>
              <a:t>Coupled vs. Decoupled vs. Headless</a:t>
            </a:r>
          </a:p>
        </p:txBody>
      </p:sp>
      <p:sp>
        <p:nvSpPr>
          <p:cNvPr id="104" name="Google Shape;104;p18"/>
          <p:cNvSpPr txBox="1">
            <a:spLocks noGrp="1"/>
          </p:cNvSpPr>
          <p:nvPr>
            <p:ph type="body" idx="1"/>
          </p:nvPr>
        </p:nvSpPr>
        <p:spPr>
          <a:xfrm>
            <a:off x="251520" y="987574"/>
            <a:ext cx="8640960" cy="3161700"/>
          </a:xfrm>
          <a:prstGeom prst="rect">
            <a:avLst/>
          </a:prstGeom>
        </p:spPr>
        <p:txBody>
          <a:bodyPr spcFirstLastPara="1" wrap="square" lIns="0" tIns="0" rIns="0" bIns="0" anchor="t" anchorCtr="0">
            <a:noAutofit/>
          </a:bodyPr>
          <a:lstStyle/>
          <a:p>
            <a:pPr marL="76200" lvl="0" indent="0" algn="just">
              <a:lnSpc>
                <a:spcPct val="150000"/>
              </a:lnSpc>
              <a:buNone/>
            </a:pPr>
            <a:r>
              <a:rPr lang="en-US" sz="1800" dirty="0"/>
              <a:t>In contrast, </a:t>
            </a:r>
            <a:r>
              <a:rPr lang="en-US" sz="1800" b="1" dirty="0">
                <a:solidFill>
                  <a:srgbClr val="FFFF00"/>
                </a:solidFill>
              </a:rPr>
              <a:t>DECOUPLED</a:t>
            </a:r>
            <a:r>
              <a:rPr lang="en-US" sz="1800" dirty="0"/>
              <a:t> is when the back end and the front end are managed separately — meaning that </a:t>
            </a:r>
            <a:r>
              <a:rPr lang="en-US" sz="1800" i="1" dirty="0"/>
              <a:t>the database and management tools will be on one server, and the front-end somewhere else</a:t>
            </a:r>
            <a:r>
              <a:rPr lang="en-US" sz="1800" dirty="0"/>
              <a:t>. Naturally, there needs to be a medium by which both are connected, which is normally an API. What’s more, since the back-end now is effectively separated from the front end, there could be, in fact, several front ends in different locations! (Think of different storefronts using the same engine, such as Shopify.)</a:t>
            </a: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58512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1766</Words>
  <Application>Microsoft Office PowerPoint</Application>
  <PresentationFormat>On-screen Show (16:9)</PresentationFormat>
  <Paragraphs>328</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Muli</vt:lpstr>
      <vt:lpstr>Lexend Deca</vt:lpstr>
      <vt:lpstr>Catamaran</vt:lpstr>
      <vt:lpstr>Wingdings</vt:lpstr>
      <vt:lpstr>Catamaran Thin</vt:lpstr>
      <vt:lpstr>Aliena template</vt:lpstr>
      <vt:lpstr>JAMstack</vt:lpstr>
      <vt:lpstr>What is the Jamstack?</vt:lpstr>
      <vt:lpstr>JavaScript Dynamic functionalities are handled by JavaScript. There is no restriction on which framework or library you must use.</vt:lpstr>
      <vt:lpstr>PowerPoint Presentation</vt:lpstr>
      <vt:lpstr>Benefits</vt:lpstr>
      <vt:lpstr>Best Practices</vt:lpstr>
      <vt:lpstr>Workflow</vt:lpstr>
      <vt:lpstr>Coupled vs. Decoupled vs. Headless</vt:lpstr>
      <vt:lpstr>Coupled vs. Decoupled vs. Headless</vt:lpstr>
      <vt:lpstr>Coupled vs. Decoupled vs. Headless</vt:lpstr>
      <vt:lpstr>Getting Started</vt:lpstr>
      <vt:lpstr>Development</vt:lpstr>
      <vt:lpstr>Deployment</vt:lpstr>
      <vt:lpstr>Dynamic Parts</vt:lpstr>
      <vt:lpstr>Dynamic Parts</vt:lpstr>
      <vt:lpstr>Dynamic Parts</vt:lpstr>
      <vt:lpstr>CMS</vt:lpstr>
      <vt:lpstr>Getting Started</vt:lpstr>
      <vt:lpstr>Hugo</vt:lpstr>
      <vt:lpstr>Hugo is Fast</vt:lpstr>
      <vt:lpstr>Templating is Easy in Hugo</vt:lpstr>
      <vt:lpstr>Build a Instant Static Site with Hugo</vt:lpstr>
      <vt:lpstr>How to Install Hugo on Windows</vt:lpstr>
      <vt:lpstr>Hugo Commands &amp; Configuration</vt:lpstr>
      <vt:lpstr>The Hugo Configuration File</vt:lpstr>
      <vt:lpstr>YAML Vs. TOML Vs. JSON</vt:lpstr>
      <vt:lpstr>YAML Vs. TOML Vs. JSON</vt:lpstr>
      <vt:lpstr>YAML Vs. TOML Vs. JSON</vt:lpstr>
      <vt:lpstr>YAML Vs. TOML Vs. JSON</vt:lpstr>
      <vt:lpstr>YAML Vs. TOML Vs. JSON</vt:lpstr>
      <vt:lpstr>How to Create a Hugo Site</vt:lpstr>
      <vt:lpstr>How to Create a Hugo Site</vt:lpstr>
      <vt:lpstr>How to Create a Hugo Site</vt:lpstr>
      <vt:lpstr>How to Create a Hugo Site</vt:lpstr>
      <vt:lpstr>How to Create a Hugo Site</vt:lpstr>
      <vt:lpstr>How to Create a Hugo Site</vt:lpstr>
      <vt:lpstr>How to Create a Hugo Site</vt:lpstr>
      <vt:lpstr>How to Add a Theme to a Hugo Site</vt:lpstr>
      <vt:lpstr>How to Add a Theme to a Hugo Site</vt:lpstr>
      <vt:lpstr>How to Add a Theme to a Hugo Site</vt:lpstr>
      <vt:lpstr>The configuration</vt:lpstr>
      <vt:lpstr>The configuration</vt:lpstr>
      <vt:lpstr>Run the server</vt:lpstr>
      <vt:lpstr>Run the server</vt:lpstr>
      <vt:lpstr>Host your website with Github</vt:lpstr>
      <vt:lpstr>Find a place to host your code</vt:lpstr>
      <vt:lpstr>Deploy your website with Netlify</vt:lpstr>
      <vt:lpstr>Deploy your website with Netlify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JAMstack</dc:title>
  <dc:creator>boopalan002</dc:creator>
  <cp:lastModifiedBy>Admin</cp:lastModifiedBy>
  <cp:revision>43</cp:revision>
  <dcterms:modified xsi:type="dcterms:W3CDTF">2022-02-21T04:59:03Z</dcterms:modified>
</cp:coreProperties>
</file>