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8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96" r:id="rId4"/>
    <p:sldId id="257" r:id="rId5"/>
    <p:sldId id="287" r:id="rId6"/>
    <p:sldId id="288" r:id="rId7"/>
    <p:sldId id="289" r:id="rId8"/>
    <p:sldId id="291" r:id="rId9"/>
    <p:sldId id="290" r:id="rId10"/>
    <p:sldId id="293" r:id="rId11"/>
    <p:sldId id="294" r:id="rId12"/>
    <p:sldId id="295" r:id="rId13"/>
    <p:sldId id="292" r:id="rId14"/>
    <p:sldId id="273" r:id="rId15"/>
    <p:sldId id="274" r:id="rId16"/>
  </p:sldIdLst>
  <p:sldSz cx="1219835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7">
          <p15:clr>
            <a:srgbClr val="A4A3A4"/>
          </p15:clr>
        </p15:guide>
        <p15:guide id="2" orient="horz" pos="664">
          <p15:clr>
            <a:srgbClr val="A4A3A4"/>
          </p15:clr>
        </p15:guide>
        <p15:guide id="3" orient="horz" pos="3871">
          <p15:clr>
            <a:srgbClr val="A4A3A4"/>
          </p15:clr>
        </p15:guide>
        <p15:guide id="4" orient="horz" pos="898">
          <p15:clr>
            <a:srgbClr val="A4A3A4"/>
          </p15:clr>
        </p15:guide>
        <p15:guide id="5" orient="horz" pos="126">
          <p15:clr>
            <a:srgbClr val="A4A3A4"/>
          </p15:clr>
        </p15:guide>
        <p15:guide id="6" orient="horz" pos="1258">
          <p15:clr>
            <a:srgbClr val="A4A3A4"/>
          </p15:clr>
        </p15:guide>
        <p15:guide id="7" orient="horz" pos="388">
          <p15:clr>
            <a:srgbClr val="A4A3A4"/>
          </p15:clr>
        </p15:guide>
        <p15:guide id="8" orient="horz" pos="4192">
          <p15:clr>
            <a:srgbClr val="A4A3A4"/>
          </p15:clr>
        </p15:guide>
        <p15:guide id="9" orient="horz" pos="4077">
          <p15:clr>
            <a:srgbClr val="A4A3A4"/>
          </p15:clr>
        </p15:guide>
        <p15:guide id="10" pos="3842">
          <p15:clr>
            <a:srgbClr val="A4A3A4"/>
          </p15:clr>
        </p15:guide>
        <p15:guide id="11" pos="384">
          <p15:clr>
            <a:srgbClr val="A4A3A4"/>
          </p15:clr>
        </p15:guide>
        <p15:guide id="12" pos="7299">
          <p15:clr>
            <a:srgbClr val="A4A3A4"/>
          </p15:clr>
        </p15:guide>
        <p15:guide id="13" pos="3905">
          <p15:clr>
            <a:srgbClr val="A4A3A4"/>
          </p15:clr>
        </p15:guide>
        <p15:guide id="14" pos="37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04040"/>
    <a:srgbClr val="000000"/>
    <a:srgbClr val="FF009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85551" autoAdjust="0"/>
  </p:normalViewPr>
  <p:slideViewPr>
    <p:cSldViewPr snapToGrid="0" snapToObjects="1" showGuides="1">
      <p:cViewPr varScale="1">
        <p:scale>
          <a:sx n="67" d="100"/>
          <a:sy n="67" d="100"/>
        </p:scale>
        <p:origin x="624" y="48"/>
      </p:cViewPr>
      <p:guideLst>
        <p:guide orient="horz" pos="3127"/>
        <p:guide orient="horz" pos="664"/>
        <p:guide orient="horz" pos="3871"/>
        <p:guide orient="horz" pos="898"/>
        <p:guide orient="horz" pos="126"/>
        <p:guide orient="horz" pos="1258"/>
        <p:guide orient="horz" pos="388"/>
        <p:guide orient="horz" pos="4192"/>
        <p:guide orient="horz" pos="4077"/>
        <p:guide pos="3842"/>
        <p:guide pos="384"/>
        <p:guide pos="7299"/>
        <p:guide pos="3905"/>
        <p:guide pos="379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-2004" y="-96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5A85089-C692-4DEA-AC49-04CF34D4FE14}" type="datetimeFigureOut">
              <a:rPr lang="en-GB" smtClean="0">
                <a:latin typeface="Arial" pitchFamily="34" charset="0"/>
              </a:rPr>
              <a:pPr/>
              <a:t>16/07/2020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3A5C721-4BB5-4DB6-AD65-4BA2A62B05B6}" type="slidenum">
              <a:rPr lang="en-GB" smtClean="0">
                <a:latin typeface="Arial" pitchFamily="34" charset="0"/>
              </a:rPr>
              <a:pPr/>
              <a:t>‹#›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3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045EBA9-A28D-4849-BFEA-AA04F6A21B63}" type="datetimeFigureOut">
              <a:rPr lang="en-GB" smtClean="0"/>
              <a:pPr/>
              <a:t>16/07/2020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6267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5B43D19E-BFDB-4C92-8EDD-32EDDA8F41D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27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w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w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spect="1"/>
          </p:cNvSpPr>
          <p:nvPr userDrawn="1"/>
        </p:nvSpPr>
        <p:spPr>
          <a:xfrm>
            <a:off x="3853963" y="615950"/>
            <a:ext cx="7735824" cy="3575304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  <a:gd name="connsiteX0" fmla="*/ 3182 w 6753225"/>
              <a:gd name="connsiteY0" fmla="*/ 1312615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3182 w 6753225"/>
              <a:gd name="connsiteY4" fmla="*/ 1312615 h 3400425"/>
              <a:gd name="connsiteX0" fmla="*/ 3182 w 6753225"/>
              <a:gd name="connsiteY0" fmla="*/ 67426 h 2155236"/>
              <a:gd name="connsiteX1" fmla="*/ 6619689 w 6753225"/>
              <a:gd name="connsiteY1" fmla="*/ 0 h 2155236"/>
              <a:gd name="connsiteX2" fmla="*/ 6753225 w 6753225"/>
              <a:gd name="connsiteY2" fmla="*/ 2155236 h 2155236"/>
              <a:gd name="connsiteX3" fmla="*/ 0 w 6753225"/>
              <a:gd name="connsiteY3" fmla="*/ 2155236 h 2155236"/>
              <a:gd name="connsiteX4" fmla="*/ 3182 w 6753225"/>
              <a:gd name="connsiteY4" fmla="*/ 67426 h 2155236"/>
              <a:gd name="connsiteX0" fmla="*/ 3182 w 6769917"/>
              <a:gd name="connsiteY0" fmla="*/ 1306570 h 3394380"/>
              <a:gd name="connsiteX1" fmla="*/ 6769917 w 6769917"/>
              <a:gd name="connsiteY1" fmla="*/ 0 h 3394380"/>
              <a:gd name="connsiteX2" fmla="*/ 6753225 w 6769917"/>
              <a:gd name="connsiteY2" fmla="*/ 3394380 h 3394380"/>
              <a:gd name="connsiteX3" fmla="*/ 0 w 6769917"/>
              <a:gd name="connsiteY3" fmla="*/ 3394380 h 3394380"/>
              <a:gd name="connsiteX4" fmla="*/ 3182 w 6769917"/>
              <a:gd name="connsiteY4" fmla="*/ 1306570 h 3394380"/>
              <a:gd name="connsiteX0" fmla="*/ 223 w 6771131"/>
              <a:gd name="connsiteY0" fmla="*/ 1297504 h 3394380"/>
              <a:gd name="connsiteX1" fmla="*/ 6771131 w 6771131"/>
              <a:gd name="connsiteY1" fmla="*/ 0 h 3394380"/>
              <a:gd name="connsiteX2" fmla="*/ 6754439 w 6771131"/>
              <a:gd name="connsiteY2" fmla="*/ 3394380 h 3394380"/>
              <a:gd name="connsiteX3" fmla="*/ 1214 w 6771131"/>
              <a:gd name="connsiteY3" fmla="*/ 3394380 h 3394380"/>
              <a:gd name="connsiteX4" fmla="*/ 223 w 6771131"/>
              <a:gd name="connsiteY4" fmla="*/ 1297504 h 3394380"/>
              <a:gd name="connsiteX0" fmla="*/ 105 w 6775185"/>
              <a:gd name="connsiteY0" fmla="*/ 1297505 h 3394380"/>
              <a:gd name="connsiteX1" fmla="*/ 6775185 w 6775185"/>
              <a:gd name="connsiteY1" fmla="*/ 0 h 3394380"/>
              <a:gd name="connsiteX2" fmla="*/ 6758493 w 6775185"/>
              <a:gd name="connsiteY2" fmla="*/ 3394380 h 3394380"/>
              <a:gd name="connsiteX3" fmla="*/ 5268 w 6775185"/>
              <a:gd name="connsiteY3" fmla="*/ 3394380 h 3394380"/>
              <a:gd name="connsiteX4" fmla="*/ 105 w 6775185"/>
              <a:gd name="connsiteY4" fmla="*/ 1297505 h 3394380"/>
              <a:gd name="connsiteX0" fmla="*/ 105 w 6775185"/>
              <a:gd name="connsiteY0" fmla="*/ 1297505 h 3394380"/>
              <a:gd name="connsiteX1" fmla="*/ 6775185 w 6775185"/>
              <a:gd name="connsiteY1" fmla="*/ 0 h 3394380"/>
              <a:gd name="connsiteX2" fmla="*/ 6769621 w 6775185"/>
              <a:gd name="connsiteY2" fmla="*/ 3394380 h 3394380"/>
              <a:gd name="connsiteX3" fmla="*/ 5268 w 6775185"/>
              <a:gd name="connsiteY3" fmla="*/ 3394380 h 3394380"/>
              <a:gd name="connsiteX4" fmla="*/ 105 w 6775185"/>
              <a:gd name="connsiteY4" fmla="*/ 1297505 h 339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5185" h="3394380">
                <a:moveTo>
                  <a:pt x="105" y="1297505"/>
                </a:moveTo>
                <a:lnTo>
                  <a:pt x="6775185" y="0"/>
                </a:lnTo>
                <a:cubicBezTo>
                  <a:pt x="6773330" y="1131460"/>
                  <a:pt x="6771476" y="2262920"/>
                  <a:pt x="6769621" y="3394380"/>
                </a:cubicBezTo>
                <a:lnTo>
                  <a:pt x="5268" y="3394380"/>
                </a:lnTo>
                <a:cubicBezTo>
                  <a:pt x="6329" y="2698443"/>
                  <a:pt x="-956" y="1993442"/>
                  <a:pt x="105" y="129750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151376" y="2240280"/>
            <a:ext cx="722376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151376" y="3218688"/>
            <a:ext cx="722376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676" y="5339038"/>
            <a:ext cx="987552" cy="11569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7802" y="1025526"/>
            <a:ext cx="10978515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01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18" y="201168"/>
            <a:ext cx="10978515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02" name="Freeform 6"/>
          <p:cNvSpPr>
            <a:spLocks/>
          </p:cNvSpPr>
          <p:nvPr userDrawn="1"/>
        </p:nvSpPr>
        <p:spPr bwMode="gray">
          <a:xfrm>
            <a:off x="598488" y="1057275"/>
            <a:ext cx="10993437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940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18" y="201168"/>
            <a:ext cx="10978515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gray">
          <a:xfrm>
            <a:off x="598488" y="1057275"/>
            <a:ext cx="10993437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18" y="201168"/>
            <a:ext cx="10978515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gray">
          <a:xfrm>
            <a:off x="598488" y="1057275"/>
            <a:ext cx="10993437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607800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680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799" y="719139"/>
            <a:ext cx="4677635" cy="5210062"/>
          </a:xfr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007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718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608" y="5340096"/>
            <a:ext cx="987552" cy="1156968"/>
          </a:xfrm>
          <a:prstGeom prst="rect">
            <a:avLst/>
          </a:prstGeom>
        </p:spPr>
      </p:pic>
      <p:sp>
        <p:nvSpPr>
          <p:cNvPr id="6" name="Rectangle 1"/>
          <p:cNvSpPr>
            <a:spLocks noChangeAspect="1"/>
          </p:cNvSpPr>
          <p:nvPr userDrawn="1"/>
        </p:nvSpPr>
        <p:spPr>
          <a:xfrm>
            <a:off x="3853963" y="615950"/>
            <a:ext cx="7735824" cy="3575304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  <a:gd name="connsiteX0" fmla="*/ 3182 w 6753225"/>
              <a:gd name="connsiteY0" fmla="*/ 1312615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3182 w 6753225"/>
              <a:gd name="connsiteY4" fmla="*/ 1312615 h 3400425"/>
              <a:gd name="connsiteX0" fmla="*/ 3182 w 6753225"/>
              <a:gd name="connsiteY0" fmla="*/ 67426 h 2155236"/>
              <a:gd name="connsiteX1" fmla="*/ 6619689 w 6753225"/>
              <a:gd name="connsiteY1" fmla="*/ 0 h 2155236"/>
              <a:gd name="connsiteX2" fmla="*/ 6753225 w 6753225"/>
              <a:gd name="connsiteY2" fmla="*/ 2155236 h 2155236"/>
              <a:gd name="connsiteX3" fmla="*/ 0 w 6753225"/>
              <a:gd name="connsiteY3" fmla="*/ 2155236 h 2155236"/>
              <a:gd name="connsiteX4" fmla="*/ 3182 w 6753225"/>
              <a:gd name="connsiteY4" fmla="*/ 67426 h 2155236"/>
              <a:gd name="connsiteX0" fmla="*/ 3182 w 6769917"/>
              <a:gd name="connsiteY0" fmla="*/ 1306570 h 3394380"/>
              <a:gd name="connsiteX1" fmla="*/ 6769917 w 6769917"/>
              <a:gd name="connsiteY1" fmla="*/ 0 h 3394380"/>
              <a:gd name="connsiteX2" fmla="*/ 6753225 w 6769917"/>
              <a:gd name="connsiteY2" fmla="*/ 3394380 h 3394380"/>
              <a:gd name="connsiteX3" fmla="*/ 0 w 6769917"/>
              <a:gd name="connsiteY3" fmla="*/ 3394380 h 3394380"/>
              <a:gd name="connsiteX4" fmla="*/ 3182 w 6769917"/>
              <a:gd name="connsiteY4" fmla="*/ 1306570 h 3394380"/>
              <a:gd name="connsiteX0" fmla="*/ 223 w 6771131"/>
              <a:gd name="connsiteY0" fmla="*/ 1297504 h 3394380"/>
              <a:gd name="connsiteX1" fmla="*/ 6771131 w 6771131"/>
              <a:gd name="connsiteY1" fmla="*/ 0 h 3394380"/>
              <a:gd name="connsiteX2" fmla="*/ 6754439 w 6771131"/>
              <a:gd name="connsiteY2" fmla="*/ 3394380 h 3394380"/>
              <a:gd name="connsiteX3" fmla="*/ 1214 w 6771131"/>
              <a:gd name="connsiteY3" fmla="*/ 3394380 h 3394380"/>
              <a:gd name="connsiteX4" fmla="*/ 223 w 6771131"/>
              <a:gd name="connsiteY4" fmla="*/ 1297504 h 3394380"/>
              <a:gd name="connsiteX0" fmla="*/ 105 w 6775185"/>
              <a:gd name="connsiteY0" fmla="*/ 1297505 h 3394380"/>
              <a:gd name="connsiteX1" fmla="*/ 6775185 w 6775185"/>
              <a:gd name="connsiteY1" fmla="*/ 0 h 3394380"/>
              <a:gd name="connsiteX2" fmla="*/ 6758493 w 6775185"/>
              <a:gd name="connsiteY2" fmla="*/ 3394380 h 3394380"/>
              <a:gd name="connsiteX3" fmla="*/ 5268 w 6775185"/>
              <a:gd name="connsiteY3" fmla="*/ 3394380 h 3394380"/>
              <a:gd name="connsiteX4" fmla="*/ 105 w 6775185"/>
              <a:gd name="connsiteY4" fmla="*/ 1297505 h 3394380"/>
              <a:gd name="connsiteX0" fmla="*/ 105 w 6775185"/>
              <a:gd name="connsiteY0" fmla="*/ 1297505 h 3394380"/>
              <a:gd name="connsiteX1" fmla="*/ 6775185 w 6775185"/>
              <a:gd name="connsiteY1" fmla="*/ 0 h 3394380"/>
              <a:gd name="connsiteX2" fmla="*/ 6769621 w 6775185"/>
              <a:gd name="connsiteY2" fmla="*/ 3394380 h 3394380"/>
              <a:gd name="connsiteX3" fmla="*/ 5268 w 6775185"/>
              <a:gd name="connsiteY3" fmla="*/ 3394380 h 3394380"/>
              <a:gd name="connsiteX4" fmla="*/ 105 w 6775185"/>
              <a:gd name="connsiteY4" fmla="*/ 1297505 h 339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5185" h="3394380">
                <a:moveTo>
                  <a:pt x="105" y="1297505"/>
                </a:moveTo>
                <a:lnTo>
                  <a:pt x="6775185" y="0"/>
                </a:lnTo>
                <a:cubicBezTo>
                  <a:pt x="6773330" y="1131460"/>
                  <a:pt x="6771476" y="2262920"/>
                  <a:pt x="6769621" y="3394380"/>
                </a:cubicBezTo>
                <a:lnTo>
                  <a:pt x="5268" y="3394380"/>
                </a:lnTo>
                <a:cubicBezTo>
                  <a:pt x="6329" y="2698443"/>
                  <a:pt x="-956" y="1993442"/>
                  <a:pt x="105" y="129750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151376" y="2240280"/>
            <a:ext cx="722376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151376" y="3218688"/>
            <a:ext cx="722376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/>
          </p:cNvSpPr>
          <p:nvPr userDrawn="1"/>
        </p:nvSpPr>
        <p:spPr bwMode="gray">
          <a:xfrm rot="10800000">
            <a:off x="4370832" y="457200"/>
            <a:ext cx="7221423" cy="4570413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809744" y="1737360"/>
            <a:ext cx="640080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809744" y="2724912"/>
            <a:ext cx="640080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608" y="5340096"/>
            <a:ext cx="987552" cy="11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080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612648"/>
            <a:ext cx="7731674" cy="35753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5888736"/>
            <a:ext cx="3780000" cy="61875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1005840" y="2240280"/>
            <a:ext cx="6879463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1005840" y="3218688"/>
            <a:ext cx="6879463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608" y="5340096"/>
            <a:ext cx="987552" cy="11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0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beam (legac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1628775"/>
            <a:ext cx="12198350" cy="4469625"/>
            <a:chOff x="0" y="1628775"/>
            <a:chExt cx="12198350" cy="4469625"/>
          </a:xfrm>
        </p:grpSpPr>
        <p:sp>
          <p:nvSpPr>
            <p:cNvPr id="12" name="Freeform 8"/>
            <p:cNvSpPr>
              <a:spLocks/>
            </p:cNvSpPr>
            <p:nvPr userDrawn="1"/>
          </p:nvSpPr>
          <p:spPr bwMode="gray">
            <a:xfrm>
              <a:off x="3072661" y="1628775"/>
              <a:ext cx="9125689" cy="3318440"/>
            </a:xfrm>
            <a:custGeom>
              <a:avLst/>
              <a:gdLst/>
              <a:ahLst/>
              <a:cxnLst>
                <a:cxn ang="0">
                  <a:pos x="0" y="2464"/>
                </a:cxn>
                <a:cxn ang="0">
                  <a:pos x="6761" y="0"/>
                </a:cxn>
                <a:cxn ang="0">
                  <a:pos x="6761" y="1290"/>
                </a:cxn>
                <a:cxn ang="0">
                  <a:pos x="0" y="2464"/>
                </a:cxn>
              </a:cxnLst>
              <a:rect l="0" t="0" r="r" b="b"/>
              <a:pathLst>
                <a:path w="6761" h="2464">
                  <a:moveTo>
                    <a:pt x="0" y="2464"/>
                  </a:moveTo>
                  <a:lnTo>
                    <a:pt x="6761" y="0"/>
                  </a:lnTo>
                  <a:lnTo>
                    <a:pt x="6761" y="1290"/>
                  </a:lnTo>
                  <a:lnTo>
                    <a:pt x="0" y="246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291200"/>
              <a:ext cx="3078523" cy="180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81528" y="777600"/>
            <a:ext cx="8509385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081528" y="1731938"/>
            <a:ext cx="6222953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28" y="5751576"/>
            <a:ext cx="989153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58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5888736"/>
            <a:ext cx="3780000" cy="6187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8" y="385087"/>
            <a:ext cx="5413375" cy="45720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996696" y="1691640"/>
            <a:ext cx="4597400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996696" y="2660904"/>
            <a:ext cx="4597400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608" y="5340096"/>
            <a:ext cx="987552" cy="11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231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with beam (legac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1628775"/>
            <a:ext cx="12208264" cy="4475445"/>
            <a:chOff x="0" y="1628775"/>
            <a:chExt cx="12208264" cy="4475445"/>
          </a:xfrm>
        </p:grpSpPr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black">
            <a:xfrm>
              <a:off x="0" y="4291200"/>
              <a:ext cx="3088437" cy="1813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Freeform 8"/>
            <p:cNvSpPr>
              <a:spLocks/>
            </p:cNvSpPr>
            <p:nvPr userDrawn="1"/>
          </p:nvSpPr>
          <p:spPr bwMode="gray">
            <a:xfrm>
              <a:off x="3082575" y="1628775"/>
              <a:ext cx="9125689" cy="3318440"/>
            </a:xfrm>
            <a:custGeom>
              <a:avLst/>
              <a:gdLst/>
              <a:ahLst/>
              <a:cxnLst>
                <a:cxn ang="0">
                  <a:pos x="0" y="2464"/>
                </a:cxn>
                <a:cxn ang="0">
                  <a:pos x="6761" y="0"/>
                </a:cxn>
                <a:cxn ang="0">
                  <a:pos x="6761" y="1290"/>
                </a:cxn>
                <a:cxn ang="0">
                  <a:pos x="0" y="2464"/>
                </a:cxn>
              </a:cxnLst>
              <a:rect l="0" t="0" r="r" b="b"/>
              <a:pathLst>
                <a:path w="6761" h="2464">
                  <a:moveTo>
                    <a:pt x="0" y="2464"/>
                  </a:moveTo>
                  <a:lnTo>
                    <a:pt x="6761" y="0"/>
                  </a:lnTo>
                  <a:lnTo>
                    <a:pt x="6761" y="1290"/>
                  </a:lnTo>
                  <a:lnTo>
                    <a:pt x="0" y="246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81528" y="777600"/>
            <a:ext cx="8509385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081528" y="1731938"/>
            <a:ext cx="6222953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28" y="5751576"/>
            <a:ext cx="989153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58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5512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356616">
              <a:defRPr/>
            </a:lvl2pPr>
            <a:lvl3pPr marL="713232">
              <a:defRPr/>
            </a:lvl3pPr>
            <a:lvl4pPr marL="1069848">
              <a:defRPr/>
            </a:lvl4pPr>
            <a:lvl5pPr marL="1426464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3151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838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1425575"/>
            <a:ext cx="5387605" cy="470058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1425575"/>
            <a:ext cx="5387605" cy="470058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648" y="2130552"/>
            <a:ext cx="5393208" cy="39949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632" y="2130552"/>
            <a:ext cx="5393208" cy="39949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12648" y="1425575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99632" y="1425575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7802" y="1025526"/>
            <a:ext cx="10978515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n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301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425600"/>
            <a:ext cx="10978515" cy="47000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18" y="201168"/>
            <a:ext cx="10978515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reeform 6"/>
          <p:cNvSpPr>
            <a:spLocks/>
          </p:cNvSpPr>
          <p:nvPr userDrawn="1"/>
        </p:nvSpPr>
        <p:spPr bwMode="gray">
          <a:xfrm>
            <a:off x="598488" y="1057275"/>
            <a:ext cx="10993437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9408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18" y="201168"/>
            <a:ext cx="10978515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gray">
          <a:xfrm>
            <a:off x="598488" y="1057275"/>
            <a:ext cx="10993437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09918" y="201168"/>
            <a:ext cx="10978515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5" name="Freeform 4"/>
          <p:cNvSpPr>
            <a:spLocks/>
          </p:cNvSpPr>
          <p:nvPr userDrawn="1"/>
        </p:nvSpPr>
        <p:spPr bwMode="gray">
          <a:xfrm>
            <a:off x="594996" y="1057275"/>
            <a:ext cx="10993437" cy="519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25" y="0"/>
              </a:cxn>
              <a:cxn ang="0">
                <a:pos x="6925" y="2053"/>
              </a:cxn>
              <a:cxn ang="0">
                <a:pos x="0" y="3273"/>
              </a:cxn>
              <a:cxn ang="0">
                <a:pos x="0" y="0"/>
              </a:cxn>
            </a:cxnLst>
            <a:rect l="0" t="0" r="r" b="b"/>
            <a:pathLst>
              <a:path w="6925" h="3273">
                <a:moveTo>
                  <a:pt x="0" y="0"/>
                </a:moveTo>
                <a:lnTo>
                  <a:pt x="6925" y="0"/>
                </a:lnTo>
                <a:lnTo>
                  <a:pt x="6925" y="2053"/>
                </a:lnTo>
                <a:lnTo>
                  <a:pt x="0" y="3273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607800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6808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799" y="719139"/>
            <a:ext cx="4677635" cy="5210062"/>
          </a:xfr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0077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71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11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356616">
              <a:defRPr/>
            </a:lvl2pPr>
            <a:lvl3pPr marL="713232">
              <a:defRPr/>
            </a:lvl3pPr>
            <a:lvl4pPr marL="1069848">
              <a:defRPr/>
            </a:lvl4pPr>
            <a:lvl5pPr marL="1426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17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1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1425575"/>
            <a:ext cx="5387605" cy="470058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1425575"/>
            <a:ext cx="5387605" cy="4700589"/>
          </a:xfr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lang="en-GB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648" y="2130551"/>
            <a:ext cx="5393208" cy="399592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 marL="1081088" indent="-357188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632" y="2130551"/>
            <a:ext cx="5393208" cy="399592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609918" y="1044000"/>
            <a:ext cx="1097851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12648" y="1427144"/>
            <a:ext cx="5393208" cy="640800"/>
          </a:xfrm>
        </p:spPr>
        <p:txBody>
          <a:bodyPr anchor="t" anchorCtr="0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99632" y="1427144"/>
            <a:ext cx="5393208" cy="640800"/>
          </a:xfrm>
        </p:spPr>
        <p:txBody>
          <a:bodyPr anchor="t" anchorCtr="0"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609918" y="6245352"/>
            <a:ext cx="10978515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6.wmf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918" y="201600"/>
            <a:ext cx="10978515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1425600"/>
            <a:ext cx="10978515" cy="47000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09918" y="6519672"/>
            <a:ext cx="885600" cy="2011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+mn-lt"/>
              </a:rPr>
              <a:t>Page </a:t>
            </a:r>
            <a:fld id="{9AE4D82F-B047-469B-AC52-A46321747EAF}" type="slidenum">
              <a:rPr lang="en-GB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GB" sz="11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960" y="6327648"/>
            <a:ext cx="399919" cy="40883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503998" y="6519672"/>
            <a:ext cx="1249362" cy="2011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fld id="{CB30F0D7-F92D-4FA1-8A6B-68EDAF989827}" type="datetime4">
              <a:rPr lang="en-GB" sz="1100" smtClean="0">
                <a:solidFill>
                  <a:schemeClr val="bg1"/>
                </a:solidFill>
                <a:latin typeface="+mn-lt"/>
              </a:rPr>
              <a:t>16 July 2020</a:t>
            </a:fld>
            <a:endParaRPr lang="en-GB" sz="11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459798" y="6519672"/>
            <a:ext cx="3306762" cy="2011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+mn-lt"/>
              </a:rPr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77" r:id="rId2"/>
    <p:sldLayoutId id="2147483668" r:id="rId3"/>
    <p:sldLayoutId id="2147483730" r:id="rId4"/>
    <p:sldLayoutId id="2147483731" r:id="rId5"/>
    <p:sldLayoutId id="2147483669" r:id="rId6"/>
    <p:sldLayoutId id="2147483773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726" r:id="rId13"/>
    <p:sldLayoutId id="2147483677" r:id="rId14"/>
    <p:sldLayoutId id="2147483678" r:id="rId15"/>
    <p:sldLayoutId id="2147483679" r:id="rId16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</p:titleStyle>
    <p:bodyStyle>
      <a:lvl1pPr marL="356616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13232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069848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426464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783080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918" y="201600"/>
            <a:ext cx="10978515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1425599"/>
            <a:ext cx="10978515" cy="47000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09918" y="6519672"/>
            <a:ext cx="886968" cy="2011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+mn-lt"/>
              </a:rPr>
              <a:t>Page </a:t>
            </a:r>
            <a:fld id="{9AE4D82F-B047-469B-AC52-A46321747EAF}" type="slidenum">
              <a:rPr lang="en-GB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GB" sz="11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256" y="6327648"/>
            <a:ext cx="402504" cy="41148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503998" y="6519672"/>
            <a:ext cx="1249362" cy="2011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fld id="{CB30F0D7-F92D-4FA1-8A6B-68EDAF989827}" type="datetime4">
              <a:rPr lang="en-GB" sz="1100" smtClean="0">
                <a:solidFill>
                  <a:schemeClr val="bg1"/>
                </a:solidFill>
                <a:latin typeface="+mn-lt"/>
              </a:rPr>
              <a:t>16 July 2020</a:t>
            </a:fld>
            <a:endParaRPr lang="en-GB" sz="11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459798" y="6519672"/>
            <a:ext cx="3306762" cy="2011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+mn-lt"/>
              </a:rPr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58" r:id="rId2"/>
    <p:sldLayoutId id="2147483759" r:id="rId3"/>
    <p:sldLayoutId id="2147483761" r:id="rId4"/>
    <p:sldLayoutId id="2147483779" r:id="rId5"/>
    <p:sldLayoutId id="2147483682" r:id="rId6"/>
    <p:sldLayoutId id="2147483734" r:id="rId7"/>
    <p:sldLayoutId id="2147483735" r:id="rId8"/>
    <p:sldLayoutId id="2147483683" r:id="rId9"/>
    <p:sldLayoutId id="2147483775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728" r:id="rId16"/>
    <p:sldLayoutId id="2147483691" r:id="rId17"/>
    <p:sldLayoutId id="2147483692" r:id="rId18"/>
    <p:sldLayoutId id="2147483693" r:id="rId19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</p:titleStyle>
    <p:bodyStyle>
      <a:lvl1pPr marL="356616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13232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069848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426464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783080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200" dirty="0"/>
              <a:t>SAP Business Objects Data Services</a:t>
            </a:r>
            <a:br>
              <a:rPr lang="en-US" altLang="en-US" sz="3200" dirty="0"/>
            </a:br>
            <a:br>
              <a:rPr lang="en-US" altLang="en-US" sz="3200" dirty="0"/>
            </a:br>
            <a:r>
              <a:rPr lang="en-US" altLang="en-US" sz="3200" dirty="0"/>
              <a:t>Day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03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17511"/>
            <a:ext cx="10982751" cy="455223"/>
          </a:xfrm>
        </p:spPr>
        <p:txBody>
          <a:bodyPr/>
          <a:lstStyle/>
          <a:p>
            <a:r>
              <a:rPr lang="en-GB" dirty="0"/>
              <a:t>Reverse Pivot Transform (Rows to Columns)</a:t>
            </a:r>
            <a:br>
              <a:rPr lang="en-GB" dirty="0"/>
            </a:br>
            <a:endParaRPr lang="en-GB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>
          <a:xfrm>
            <a:off x="-1" y="1066800"/>
            <a:ext cx="11727543" cy="5791200"/>
          </a:xfrm>
        </p:spPr>
        <p:txBody>
          <a:bodyPr lIns="92075" tIns="46038" rIns="92075" bIns="46038"/>
          <a:lstStyle/>
          <a:p>
            <a:pPr lvl="1"/>
            <a:endParaRPr lang="en-IN" sz="1800" dirty="0"/>
          </a:p>
          <a:p>
            <a:pPr lvl="1"/>
            <a:r>
              <a:rPr lang="en-IN" sz="1800" dirty="0"/>
              <a:t>Creates one row of data from several existing rows.</a:t>
            </a:r>
          </a:p>
          <a:p>
            <a:pPr lvl="1"/>
            <a:r>
              <a:rPr lang="en-IN" sz="1800" dirty="0"/>
              <a:t>The Reverse Pivot transform allows you to combine data from several rows into one row by creating new columns. </a:t>
            </a:r>
          </a:p>
          <a:p>
            <a:pPr lvl="1"/>
            <a:r>
              <a:rPr lang="en-IN" sz="1800" dirty="0"/>
              <a:t>For each unique value in a pivot axis column and each selected pivot column, Data Services produces a column in the output data set.</a:t>
            </a:r>
            <a:endParaRPr lang="en-IN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955" y="232013"/>
            <a:ext cx="716090" cy="5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530" y="3536270"/>
            <a:ext cx="721042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631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17511"/>
            <a:ext cx="10982751" cy="455223"/>
          </a:xfrm>
        </p:spPr>
        <p:txBody>
          <a:bodyPr/>
          <a:lstStyle/>
          <a:p>
            <a:r>
              <a:rPr lang="en-GB" dirty="0"/>
              <a:t>Reverse Pivot Transform (Rows to Columns) (Cont.)</a:t>
            </a:r>
            <a:br>
              <a:rPr lang="en-GB" dirty="0"/>
            </a:b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737" y="232013"/>
            <a:ext cx="804523" cy="5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501" y="1299028"/>
            <a:ext cx="721042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61" y="3643766"/>
            <a:ext cx="4731339" cy="2200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143" y="3981450"/>
            <a:ext cx="6241143" cy="1388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054"/>
          <p:cNvSpPr txBox="1">
            <a:spLocks noChangeArrowheads="1"/>
          </p:cNvSpPr>
          <p:nvPr/>
        </p:nvSpPr>
        <p:spPr bwMode="auto">
          <a:xfrm>
            <a:off x="609918" y="1277256"/>
            <a:ext cx="749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b="1" dirty="0">
                <a:latin typeface="Tahoma" pitchFamily="34" charset="0"/>
                <a:cs typeface="Arial" pitchFamily="34" charset="0"/>
              </a:rPr>
              <a:t>Input:</a:t>
            </a:r>
          </a:p>
        </p:txBody>
      </p:sp>
      <p:sp>
        <p:nvSpPr>
          <p:cNvPr id="9" name="Text Box 1105"/>
          <p:cNvSpPr txBox="1">
            <a:spLocks noChangeArrowheads="1"/>
          </p:cNvSpPr>
          <p:nvPr/>
        </p:nvSpPr>
        <p:spPr bwMode="auto">
          <a:xfrm>
            <a:off x="6281964" y="3492046"/>
            <a:ext cx="874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b="1" dirty="0">
                <a:latin typeface="Tahoma" pitchFamily="34" charset="0"/>
                <a:cs typeface="Arial" pitchFamily="34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64369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17511"/>
            <a:ext cx="10982751" cy="455223"/>
          </a:xfrm>
        </p:spPr>
        <p:txBody>
          <a:bodyPr/>
          <a:lstStyle/>
          <a:p>
            <a:r>
              <a:rPr lang="en-GB" dirty="0"/>
              <a:t>Date Generation Transform</a:t>
            </a:r>
            <a:br>
              <a:rPr lang="en-GB" dirty="0"/>
            </a:br>
            <a:endParaRPr lang="en-GB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>
          <a:xfrm>
            <a:off x="-1" y="1066800"/>
            <a:ext cx="11727543" cy="5791200"/>
          </a:xfrm>
        </p:spPr>
        <p:txBody>
          <a:bodyPr lIns="92075" tIns="46038" rIns="92075" bIns="46038"/>
          <a:lstStyle/>
          <a:p>
            <a:pPr lvl="1"/>
            <a:endParaRPr lang="en-IN" sz="1800" dirty="0"/>
          </a:p>
          <a:p>
            <a:pPr lvl="1"/>
            <a:r>
              <a:rPr lang="en-IN" sz="1800" dirty="0"/>
              <a:t>Produces a series of dates incremented as you specify.</a:t>
            </a:r>
          </a:p>
          <a:p>
            <a:pPr lvl="1"/>
            <a:endParaRPr lang="en-IN" sz="1800" dirty="0"/>
          </a:p>
          <a:p>
            <a:pPr lvl="1"/>
            <a:r>
              <a:rPr lang="en-IN" sz="1800" dirty="0"/>
              <a:t>Use this transform to produce the key values for a time dimension target.</a:t>
            </a:r>
          </a:p>
          <a:p>
            <a:pPr lvl="1"/>
            <a:endParaRPr lang="en-IN" sz="1800" dirty="0"/>
          </a:p>
          <a:p>
            <a:pPr lvl="1"/>
            <a:r>
              <a:rPr lang="en-IN" sz="1800" dirty="0"/>
              <a:t>From this generated sequence you can populate other fields in the time dimension (such as </a:t>
            </a:r>
            <a:r>
              <a:rPr lang="en-IN" sz="1800" dirty="0" err="1"/>
              <a:t>day_of_week</a:t>
            </a:r>
            <a:r>
              <a:rPr lang="en-IN" sz="1800" dirty="0"/>
              <a:t>) using functions in a query.</a:t>
            </a:r>
          </a:p>
          <a:p>
            <a:pPr lvl="1"/>
            <a:endParaRPr lang="en-IN" sz="1800" dirty="0"/>
          </a:p>
          <a:p>
            <a:pPr lvl="1"/>
            <a:r>
              <a:rPr lang="en-IN" sz="1800" dirty="0"/>
              <a:t>For Example: To create a time dimension target with dates from the beginning of the year 1997 to the end of the year 2000, place a Date_Generation transform, a query, and a target in a data flow. Inside the Date_Generation transform, specify the following Options : </a:t>
            </a:r>
          </a:p>
          <a:p>
            <a:pPr lvl="1"/>
            <a:endParaRPr lang="en-IN" sz="1800" dirty="0"/>
          </a:p>
          <a:p>
            <a:pPr lvl="2"/>
            <a:r>
              <a:rPr lang="en-IN" sz="1600" dirty="0"/>
              <a:t>Start date: 1997.01.01 </a:t>
            </a:r>
          </a:p>
          <a:p>
            <a:pPr lvl="2"/>
            <a:r>
              <a:rPr lang="en-IN" sz="1600" dirty="0"/>
              <a:t>End date: 2000.12.31 (A variable can also be used.)</a:t>
            </a:r>
          </a:p>
          <a:p>
            <a:pPr lvl="2"/>
            <a:r>
              <a:rPr lang="en-IN" sz="1600" dirty="0"/>
              <a:t>Increment: Daily (A variable can also be used.)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49" y="263081"/>
            <a:ext cx="597807" cy="454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152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4451" y="406459"/>
            <a:ext cx="10978515" cy="624368"/>
          </a:xfrm>
        </p:spPr>
        <p:txBody>
          <a:bodyPr/>
          <a:lstStyle/>
          <a:p>
            <a:r>
              <a:rPr lang="en-GB" sz="4400" dirty="0"/>
              <a:t>Q&amp;A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017" y="990600"/>
            <a:ext cx="7115704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4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5159" y="2668265"/>
            <a:ext cx="4177733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Thank You</a:t>
            </a:r>
          </a:p>
        </p:txBody>
      </p:sp>
    </p:spTree>
    <p:extLst>
      <p:ext uri="{BB962C8B-B14F-4D97-AF65-F5344CB8AC3E}">
        <p14:creationId xmlns:p14="http://schemas.microsoft.com/office/powerpoint/2010/main" val="16586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3 Recap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917" y="1431042"/>
            <a:ext cx="10978515" cy="47000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We covered the following topics on Day 3 : </a:t>
            </a:r>
          </a:p>
          <a:p>
            <a:endParaRPr lang="en-US" sz="1600" dirty="0"/>
          </a:p>
          <a:p>
            <a:r>
              <a:rPr lang="en-US" sz="1600" dirty="0"/>
              <a:t>SAP BODS Transforms Overview</a:t>
            </a:r>
          </a:p>
          <a:p>
            <a:r>
              <a:rPr lang="en-US" sz="1600" dirty="0"/>
              <a:t>Platform Transforms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275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 - Day 4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916" y="1309509"/>
            <a:ext cx="10978515" cy="47000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2000" b="1" dirty="0"/>
              <a:t>Data Integrator Transforms</a:t>
            </a:r>
          </a:p>
          <a:p>
            <a:endParaRPr lang="en-US" sz="1600" dirty="0"/>
          </a:p>
          <a:p>
            <a:r>
              <a:rPr lang="en-US" sz="1600" dirty="0"/>
              <a:t>Table Comparison Transform</a:t>
            </a:r>
          </a:p>
          <a:p>
            <a:r>
              <a:rPr lang="en-GB" sz="1600" dirty="0"/>
              <a:t>Key Generation Transform</a:t>
            </a:r>
            <a:endParaRPr lang="en-US" sz="1600" dirty="0"/>
          </a:p>
          <a:p>
            <a:r>
              <a:rPr lang="en-GB" sz="1600" dirty="0"/>
              <a:t>History Preserving Transform</a:t>
            </a:r>
          </a:p>
          <a:p>
            <a:r>
              <a:rPr lang="en-GB" sz="1600" dirty="0"/>
              <a:t>Pivot Transform (Columns to Rows)</a:t>
            </a:r>
          </a:p>
          <a:p>
            <a:r>
              <a:rPr lang="en-GB" sz="1600" dirty="0"/>
              <a:t>Reverse Pivot Transform (Rows to Columns)</a:t>
            </a:r>
          </a:p>
          <a:p>
            <a:r>
              <a:rPr lang="en-GB" sz="1600" dirty="0"/>
              <a:t>Date Generation Transform</a:t>
            </a:r>
          </a:p>
          <a:p>
            <a:endParaRPr lang="en-GB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496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451111"/>
            <a:ext cx="10982751" cy="455223"/>
          </a:xfrm>
        </p:spPr>
        <p:txBody>
          <a:bodyPr/>
          <a:lstStyle/>
          <a:p>
            <a:pPr algn="ctr"/>
            <a:r>
              <a:rPr lang="en-GB" dirty="0"/>
              <a:t>Data Integrator Transforms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16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17511"/>
            <a:ext cx="10982751" cy="455223"/>
          </a:xfrm>
        </p:spPr>
        <p:txBody>
          <a:bodyPr/>
          <a:lstStyle/>
          <a:p>
            <a:r>
              <a:rPr lang="en-GB" dirty="0"/>
              <a:t>Table Comparison Transform</a:t>
            </a:r>
            <a:br>
              <a:rPr lang="en-GB" dirty="0"/>
            </a:br>
            <a:endParaRPr lang="en-GB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12198350" cy="5791200"/>
          </a:xfrm>
        </p:spPr>
        <p:txBody>
          <a:bodyPr lIns="92075" tIns="46038" rIns="92075" bIns="46038"/>
          <a:lstStyle/>
          <a:p>
            <a:pPr lvl="1"/>
            <a:endParaRPr lang="en-IN" sz="1800" dirty="0"/>
          </a:p>
          <a:p>
            <a:pPr lvl="1"/>
            <a:r>
              <a:rPr lang="en-IN" sz="1800" dirty="0"/>
              <a:t>Compares two data sets and produces the difference between them as a data set with rows flagged as INSERT, UPDATE or DELETE.</a:t>
            </a:r>
          </a:p>
          <a:p>
            <a:pPr lvl="1"/>
            <a:endParaRPr lang="en-IN" sz="1800" dirty="0"/>
          </a:p>
          <a:p>
            <a:pPr lvl="1"/>
            <a:r>
              <a:rPr lang="en-IN" sz="1800" dirty="0"/>
              <a:t>The Table_Comparison transform allows you to detect and forward changes that have occurred since the last time a target was updated.</a:t>
            </a:r>
          </a:p>
          <a:p>
            <a:pPr lvl="1"/>
            <a:endParaRPr lang="en-IN" sz="1800" dirty="0"/>
          </a:p>
          <a:p>
            <a:pPr lvl="1"/>
            <a:r>
              <a:rPr lang="en-IN" sz="1800" dirty="0"/>
              <a:t>Allows you to identify changes to a target table for incremental updates.</a:t>
            </a:r>
          </a:p>
          <a:p>
            <a:pPr lvl="1"/>
            <a:endParaRPr lang="en-IN" sz="1800" dirty="0"/>
          </a:p>
          <a:p>
            <a:pPr lvl="1"/>
            <a:r>
              <a:rPr lang="en-IN" sz="1800" dirty="0"/>
              <a:t>Three possible outcomes from this transform:</a:t>
            </a:r>
          </a:p>
          <a:p>
            <a:pPr lvl="2"/>
            <a:r>
              <a:rPr lang="en-IN" sz="1600" dirty="0"/>
              <a:t>New record can be appended</a:t>
            </a:r>
          </a:p>
          <a:p>
            <a:pPr lvl="2"/>
            <a:r>
              <a:rPr lang="en-IN" sz="1600" dirty="0"/>
              <a:t>Existing record can be updated</a:t>
            </a:r>
          </a:p>
          <a:p>
            <a:pPr lvl="2"/>
            <a:r>
              <a:rPr lang="en-IN" sz="1600" dirty="0"/>
              <a:t>Records can be deleted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289" y="249062"/>
            <a:ext cx="693511" cy="523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80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17511"/>
            <a:ext cx="10982751" cy="455223"/>
          </a:xfrm>
        </p:spPr>
        <p:txBody>
          <a:bodyPr/>
          <a:lstStyle/>
          <a:p>
            <a:r>
              <a:rPr lang="en-GB" dirty="0"/>
              <a:t>Table Comparison Transform (Cont.)</a:t>
            </a:r>
            <a:br>
              <a:rPr lang="en-GB" dirty="0"/>
            </a:b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032" y="249062"/>
            <a:ext cx="693511" cy="523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1808616" y="1304132"/>
            <a:ext cx="5538788" cy="469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6052004" y="2318657"/>
            <a:ext cx="2590800" cy="1066800"/>
          </a:xfrm>
          <a:prstGeom prst="wedgeRectCallout">
            <a:avLst>
              <a:gd name="adj1" fmla="val -81731"/>
              <a:gd name="adj2" fmla="val -55500"/>
            </a:avLst>
          </a:prstGeom>
          <a:solidFill>
            <a:schemeClr val="tx2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Presence of output columns indicates proper configuration</a:t>
            </a: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2530475" y="3385457"/>
            <a:ext cx="3979863" cy="2301875"/>
            <a:chOff x="796" y="1735"/>
            <a:chExt cx="2507" cy="1450"/>
          </a:xfrm>
        </p:grpSpPr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796" y="1735"/>
              <a:ext cx="1372" cy="41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AutoShape 7"/>
            <p:cNvSpPr>
              <a:spLocks/>
            </p:cNvSpPr>
            <p:nvPr/>
          </p:nvSpPr>
          <p:spPr bwMode="auto">
            <a:xfrm>
              <a:off x="1657" y="2556"/>
              <a:ext cx="1646" cy="629"/>
            </a:xfrm>
            <a:prstGeom prst="borderCallout1">
              <a:avLst>
                <a:gd name="adj1" fmla="val 11444"/>
                <a:gd name="adj2" fmla="val -2917"/>
                <a:gd name="adj3" fmla="val -68046"/>
                <a:gd name="adj4" fmla="val -11116"/>
              </a:avLst>
            </a:prstGeom>
            <a:solidFill>
              <a:schemeClr val="tx2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latin typeface="Arial" pitchFamily="34" charset="0"/>
                </a:rPr>
                <a:t>Comparison table (usually the target)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258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17511"/>
            <a:ext cx="10982751" cy="455223"/>
          </a:xfrm>
        </p:spPr>
        <p:txBody>
          <a:bodyPr/>
          <a:lstStyle/>
          <a:p>
            <a:r>
              <a:rPr lang="en-GB" dirty="0"/>
              <a:t>Key Generation Transform</a:t>
            </a:r>
            <a:br>
              <a:rPr lang="en-GB" dirty="0"/>
            </a:br>
            <a:endParaRPr lang="en-GB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7707086" cy="4638675"/>
          </a:xfrm>
        </p:spPr>
        <p:txBody>
          <a:bodyPr lIns="92075" tIns="46038" rIns="92075" bIns="46038"/>
          <a:lstStyle/>
          <a:p>
            <a:pPr lvl="1"/>
            <a:endParaRPr lang="en-IN" sz="1800" dirty="0"/>
          </a:p>
          <a:p>
            <a:pPr lvl="1"/>
            <a:r>
              <a:rPr lang="en-IN" sz="1800" dirty="0"/>
              <a:t>Generates sequential key values for new rows, starting from the maximum existing key value in a specified table </a:t>
            </a:r>
          </a:p>
          <a:p>
            <a:pPr lvl="1"/>
            <a:endParaRPr lang="en-IN" sz="1800" dirty="0"/>
          </a:p>
          <a:p>
            <a:pPr lvl="1"/>
            <a:r>
              <a:rPr lang="en-IN" sz="1800" dirty="0"/>
              <a:t>Allows you to build a new physical primary key, e.g. for preserving history</a:t>
            </a:r>
          </a:p>
          <a:p>
            <a:pPr lvl="1"/>
            <a:endParaRPr lang="en-IN" sz="1800" dirty="0"/>
          </a:p>
          <a:p>
            <a:pPr lvl="1"/>
            <a:r>
              <a:rPr lang="en-IN" sz="1800" dirty="0"/>
              <a:t>When it is necessary to generate artificial keys in a table, the Key_Generation transform looks up the </a:t>
            </a:r>
            <a:r>
              <a:rPr lang="en-IN" sz="1800" b="1" dirty="0"/>
              <a:t>maximum</a:t>
            </a:r>
            <a:r>
              <a:rPr lang="en-IN" sz="1800" dirty="0"/>
              <a:t> existing key value from a table and uses it as the starting value to generate new keys. </a:t>
            </a:r>
          </a:p>
          <a:p>
            <a:pPr lvl="1"/>
            <a:endParaRPr lang="en-IN" sz="1800" dirty="0"/>
          </a:p>
          <a:p>
            <a:pPr lvl="1"/>
            <a:r>
              <a:rPr lang="en-IN" sz="1800" dirty="0"/>
              <a:t>The transform expects the generated key column to be part of the input schema.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265" y="281086"/>
            <a:ext cx="651102" cy="491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982" y="1669143"/>
            <a:ext cx="3723597" cy="3078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19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17511"/>
            <a:ext cx="10982751" cy="455223"/>
          </a:xfrm>
        </p:spPr>
        <p:txBody>
          <a:bodyPr/>
          <a:lstStyle/>
          <a:p>
            <a:r>
              <a:rPr lang="en-GB" dirty="0"/>
              <a:t>History Preserving Transform</a:t>
            </a:r>
            <a:br>
              <a:rPr lang="en-GB" dirty="0"/>
            </a:br>
            <a:endParaRPr lang="en-GB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12198350" cy="5791200"/>
          </a:xfrm>
        </p:spPr>
        <p:txBody>
          <a:bodyPr lIns="92075" tIns="46038" rIns="92075" bIns="46038"/>
          <a:lstStyle/>
          <a:p>
            <a:pPr lvl="1"/>
            <a:endParaRPr lang="en-IN" sz="1800" dirty="0"/>
          </a:p>
          <a:p>
            <a:pPr lvl="1"/>
            <a:r>
              <a:rPr lang="en-IN" sz="1800" dirty="0"/>
              <a:t>The History_Preserving transform allows you to produce a new row in your target rather than updating an existing row. You can indicate in which columns the transform identifies changes to be preserved.</a:t>
            </a:r>
          </a:p>
          <a:p>
            <a:pPr lvl="1"/>
            <a:endParaRPr lang="en-IN" sz="1800" dirty="0"/>
          </a:p>
          <a:p>
            <a:pPr lvl="1"/>
            <a:r>
              <a:rPr lang="en-IN" sz="1800" dirty="0"/>
              <a:t>The History_Preserving transform requires input rows flagged as INSERT or UPDATE.</a:t>
            </a:r>
          </a:p>
          <a:p>
            <a:pPr lvl="1"/>
            <a:endParaRPr lang="en-IN" sz="1800" dirty="0"/>
          </a:p>
          <a:p>
            <a:pPr lvl="1"/>
            <a:r>
              <a:rPr lang="en-IN" sz="1800" dirty="0"/>
              <a:t>The History_Preserving transform is usually preceded by a Table_Comparison, which provides the required input row types.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38" y="253607"/>
            <a:ext cx="663348" cy="51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1543503" y="4107997"/>
            <a:ext cx="839152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07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41311"/>
            <a:ext cx="10982751" cy="455223"/>
          </a:xfrm>
        </p:spPr>
        <p:txBody>
          <a:bodyPr/>
          <a:lstStyle/>
          <a:p>
            <a:r>
              <a:rPr lang="en-GB" dirty="0"/>
              <a:t>Pivot Transform (Columns to Rows)</a:t>
            </a:r>
            <a:br>
              <a:rPr lang="en-GB" dirty="0"/>
            </a:br>
            <a:endParaRPr lang="en-GB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>
          <a:xfrm>
            <a:off x="-1" y="1066800"/>
            <a:ext cx="11727543" cy="5791200"/>
          </a:xfrm>
        </p:spPr>
        <p:txBody>
          <a:bodyPr lIns="92075" tIns="46038" rIns="92075" bIns="46038"/>
          <a:lstStyle/>
          <a:p>
            <a:pPr lvl="1"/>
            <a:endParaRPr lang="en-IN" sz="1800" dirty="0"/>
          </a:p>
          <a:p>
            <a:pPr lvl="1"/>
            <a:r>
              <a:rPr lang="en-IN" sz="1800" dirty="0"/>
              <a:t>Creates a new row for each value in a column that you identify as a pivot column.</a:t>
            </a:r>
          </a:p>
          <a:p>
            <a:pPr lvl="1"/>
            <a:r>
              <a:rPr lang="en-IN" sz="1800" dirty="0"/>
              <a:t>The Pivot transform allows you to change how the relationship between rows is displayed. </a:t>
            </a:r>
          </a:p>
          <a:p>
            <a:pPr lvl="1"/>
            <a:r>
              <a:rPr lang="en-IN" sz="1800" dirty="0"/>
              <a:t>For each value in each pivot column, Data Services produces a row in the output data set. </a:t>
            </a:r>
          </a:p>
          <a:p>
            <a:pPr lvl="1"/>
            <a:r>
              <a:rPr lang="en-IN" sz="1800" dirty="0"/>
              <a:t>You can create pivot sets to specify more than one pivot column.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470" y="306625"/>
            <a:ext cx="665616" cy="50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Group 1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718506"/>
              </p:ext>
            </p:extLst>
          </p:nvPr>
        </p:nvGraphicFramePr>
        <p:xfrm>
          <a:off x="4392840" y="3130550"/>
          <a:ext cx="3383644" cy="2392264"/>
        </p:xfrm>
        <a:graphic>
          <a:graphicData uri="http://schemas.openxmlformats.org/drawingml/2006/table">
            <a:tbl>
              <a:tblPr/>
              <a:tblGrid>
                <a:gridCol w="751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8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44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Jan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Feb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Mar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Joe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1100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500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900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Sid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500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1200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Dolly</a:t>
                      </a:r>
                    </a:p>
                  </a:txBody>
                  <a:tcPr marT="45689" marB="45689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900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1300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200</a:t>
                      </a:r>
                    </a:p>
                  </a:txBody>
                  <a:tcPr marT="45689" marB="45689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1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65619"/>
              </p:ext>
            </p:extLst>
          </p:nvPr>
        </p:nvGraphicFramePr>
        <p:xfrm>
          <a:off x="7882278" y="3130550"/>
          <a:ext cx="3924301" cy="2881254"/>
        </p:xfrm>
        <a:graphic>
          <a:graphicData uri="http://schemas.openxmlformats.org/drawingml/2006/table">
            <a:tbl>
              <a:tblPr/>
              <a:tblGrid>
                <a:gridCol w="888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0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Name0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Sequence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Month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Q1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0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Joe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Jan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Joe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Feb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Joe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0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Jan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0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Feb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0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0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Dolly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Jan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0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Dolly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Feb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0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Dolly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11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Text Box 1054"/>
          <p:cNvSpPr txBox="1">
            <a:spLocks noChangeArrowheads="1"/>
          </p:cNvSpPr>
          <p:nvPr/>
        </p:nvSpPr>
        <p:spPr bwMode="auto">
          <a:xfrm>
            <a:off x="4459515" y="2775403"/>
            <a:ext cx="749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b="1" dirty="0">
                <a:latin typeface="Tahoma" pitchFamily="34" charset="0"/>
                <a:cs typeface="Arial" pitchFamily="34" charset="0"/>
              </a:rPr>
              <a:t>Input:</a:t>
            </a:r>
          </a:p>
        </p:txBody>
      </p:sp>
      <p:sp>
        <p:nvSpPr>
          <p:cNvPr id="10" name="Text Box 1105"/>
          <p:cNvSpPr txBox="1">
            <a:spLocks noChangeArrowheads="1"/>
          </p:cNvSpPr>
          <p:nvPr/>
        </p:nvSpPr>
        <p:spPr bwMode="auto">
          <a:xfrm>
            <a:off x="8215086" y="2746375"/>
            <a:ext cx="874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b="1" dirty="0">
                <a:latin typeface="Tahoma" pitchFamily="34" charset="0"/>
                <a:cs typeface="Arial" pitchFamily="34" charset="0"/>
              </a:rPr>
              <a:t>Output:</a:t>
            </a:r>
          </a:p>
        </p:txBody>
      </p:sp>
      <p:sp>
        <p:nvSpPr>
          <p:cNvPr id="11" name="Rectangle 1106"/>
          <p:cNvSpPr>
            <a:spLocks noChangeArrowheads="1"/>
          </p:cNvSpPr>
          <p:nvPr/>
        </p:nvSpPr>
        <p:spPr bwMode="auto">
          <a:xfrm>
            <a:off x="72570" y="3708853"/>
            <a:ext cx="4207328" cy="1327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b="1" dirty="0">
                <a:latin typeface="Arial" pitchFamily="34" charset="0"/>
              </a:rPr>
              <a:t>Non Pivot columns: 	</a:t>
            </a:r>
            <a:r>
              <a:rPr lang="en-US" sz="1600" b="1" dirty="0">
                <a:solidFill>
                  <a:srgbClr val="333399"/>
                </a:solidFill>
                <a:latin typeface="Arial" pitchFamily="34" charset="0"/>
              </a:rPr>
              <a:t>Name</a:t>
            </a:r>
            <a:br>
              <a:rPr lang="en-US" sz="1600" b="1" dirty="0">
                <a:solidFill>
                  <a:srgbClr val="333399"/>
                </a:solidFill>
                <a:latin typeface="Arial" pitchFamily="34" charset="0"/>
              </a:rPr>
            </a:br>
            <a:r>
              <a:rPr lang="en-US" sz="1600" b="1" dirty="0">
                <a:latin typeface="Arial" pitchFamily="34" charset="0"/>
              </a:rPr>
              <a:t>Pivot columns: 		</a:t>
            </a:r>
            <a:r>
              <a:rPr lang="en-US" sz="1600" b="1" dirty="0">
                <a:solidFill>
                  <a:srgbClr val="333399"/>
                </a:solidFill>
                <a:latin typeface="Arial" pitchFamily="34" charset="0"/>
              </a:rPr>
              <a:t>Jan, Feb, Mar</a:t>
            </a:r>
            <a:br>
              <a:rPr lang="en-US" sz="1600" b="1" dirty="0">
                <a:solidFill>
                  <a:srgbClr val="333399"/>
                </a:solidFill>
                <a:latin typeface="Arial" pitchFamily="34" charset="0"/>
              </a:rPr>
            </a:br>
            <a:r>
              <a:rPr lang="en-US" sz="1600" b="1" dirty="0">
                <a:latin typeface="Arial" pitchFamily="34" charset="0"/>
              </a:rPr>
              <a:t>Sequence name:</a:t>
            </a:r>
            <a:r>
              <a:rPr lang="en-US" sz="1600" b="1" dirty="0">
                <a:solidFill>
                  <a:srgbClr val="333399"/>
                </a:solidFill>
                <a:latin typeface="Arial" pitchFamily="34" charset="0"/>
              </a:rPr>
              <a:t> 		Sequence</a:t>
            </a:r>
            <a:br>
              <a:rPr lang="en-US" sz="1600" b="1" dirty="0">
                <a:solidFill>
                  <a:srgbClr val="333399"/>
                </a:solidFill>
                <a:latin typeface="Arial" pitchFamily="34" charset="0"/>
              </a:rPr>
            </a:br>
            <a:r>
              <a:rPr lang="en-US" sz="1600" b="1" dirty="0">
                <a:latin typeface="Arial" pitchFamily="34" charset="0"/>
              </a:rPr>
              <a:t>Pivot data field:</a:t>
            </a:r>
            <a:r>
              <a:rPr lang="en-US" sz="1600" b="1" dirty="0">
                <a:solidFill>
                  <a:srgbClr val="333399"/>
                </a:solidFill>
                <a:latin typeface="Arial" pitchFamily="34" charset="0"/>
              </a:rPr>
              <a:t> 		Q1_Expenses</a:t>
            </a:r>
            <a:br>
              <a:rPr lang="en-US" sz="1600" b="1" dirty="0">
                <a:solidFill>
                  <a:srgbClr val="333399"/>
                </a:solidFill>
                <a:latin typeface="Arial" pitchFamily="34" charset="0"/>
              </a:rPr>
            </a:br>
            <a:r>
              <a:rPr lang="en-US" sz="1600" b="1" dirty="0">
                <a:latin typeface="Arial" pitchFamily="34" charset="0"/>
              </a:rPr>
              <a:t>Pivot header name: 	</a:t>
            </a:r>
            <a:r>
              <a:rPr lang="en-US" sz="1600" b="1" dirty="0">
                <a:solidFill>
                  <a:srgbClr val="333399"/>
                </a:solidFill>
                <a:latin typeface="Arial" pitchFamily="34" charset="0"/>
              </a:rPr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41697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Y widescreen presentation 2015 v1">
  <a:themeElements>
    <a:clrScheme name="Custom 2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2.xml><?xml version="1.0" encoding="utf-8"?>
<a:theme xmlns:a="http://schemas.openxmlformats.org/drawingml/2006/main" name="EY dark print">
  <a:themeElements>
    <a:clrScheme name="Custom 2">
      <a:dk1>
        <a:srgbClr val="FFFFFF"/>
      </a:dk1>
      <a:lt1>
        <a:srgbClr val="FFFFFF"/>
      </a:lt1>
      <a:dk2>
        <a:srgbClr val="333333"/>
      </a:dk2>
      <a:lt2>
        <a:srgbClr val="FFE60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30CBA9E0E2A44E9CD9DA3D8CC28F6B" ma:contentTypeVersion="14" ma:contentTypeDescription="Create a new document." ma:contentTypeScope="" ma:versionID="e2dbd5227510d7369ef3366e44991ac5">
  <xsd:schema xmlns:xsd="http://www.w3.org/2001/XMLSchema" xmlns:xs="http://www.w3.org/2001/XMLSchema" xmlns:p="http://schemas.microsoft.com/office/2006/metadata/properties" xmlns:ns2="23a8fca3-c085-4d30-b558-8819423e23e7" xmlns:ns3="1158cc2b-4204-49f0-b69c-7928601b2cf9" targetNamespace="http://schemas.microsoft.com/office/2006/metadata/properties" ma:root="true" ma:fieldsID="3447a722750726786e4db042f12f3c76" ns2:_="" ns3:_="">
    <xsd:import namespace="23a8fca3-c085-4d30-b558-8819423e23e7"/>
    <xsd:import namespace="1158cc2b-4204-49f0-b69c-7928601b2c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a8fca3-c085-4d30-b558-8819423e23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58cc2b-4204-49f0-b69c-7928601b2cf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C4B63A-DD9D-40B5-B919-981505D5212E}"/>
</file>

<file path=customXml/itemProps2.xml><?xml version="1.0" encoding="utf-8"?>
<ds:datastoreItem xmlns:ds="http://schemas.openxmlformats.org/officeDocument/2006/customXml" ds:itemID="{89213165-EF41-448B-B674-64D834C4B3C9}"/>
</file>

<file path=customXml/itemProps3.xml><?xml version="1.0" encoding="utf-8"?>
<ds:datastoreItem xmlns:ds="http://schemas.openxmlformats.org/officeDocument/2006/customXml" ds:itemID="{80E19ED2-9523-44A7-BC29-26A77801C51B}"/>
</file>

<file path=docProps/CustomMKOP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KProdID">
    <vt:lpwstr>ZMOutlook</vt:lpwstr>
  </property>
  <property fmtid="{D5CDD505-2E9C-101B-9397-08002B2CF9AE}" pid="3" name="SizeBefore">
    <vt:lpwstr>1436232</vt:lpwstr>
  </property>
  <property fmtid="{D5CDD505-2E9C-101B-9397-08002B2CF9AE}" pid="4" name="OptimizationTime">
    <vt:lpwstr>20200717_1334</vt:lpwstr>
  </property>
</Properties>
</file>

<file path=docProps/app.xml><?xml version="1.0" encoding="utf-8"?>
<Properties xmlns="http://schemas.openxmlformats.org/officeDocument/2006/extended-properties" xmlns:vt="http://schemas.openxmlformats.org/officeDocument/2006/docPropsVTypes">
  <Template>EY widescreen presentation 2015 v1</Template>
  <TotalTime>1062</TotalTime>
  <Words>693</Words>
  <Application>Microsoft Office PowerPoint</Application>
  <PresentationFormat>Custom</PresentationFormat>
  <Paragraphs>140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Tahoma</vt:lpstr>
      <vt:lpstr>Trebuchet MS</vt:lpstr>
      <vt:lpstr>Wingdings</vt:lpstr>
      <vt:lpstr>EY widescreen presentation 2015 v1</vt:lpstr>
      <vt:lpstr>EY dark print</vt:lpstr>
      <vt:lpstr>SAP Business Objects Data Services  Day 4</vt:lpstr>
      <vt:lpstr>Day 3 Recap </vt:lpstr>
      <vt:lpstr>Agenda - Day 4</vt:lpstr>
      <vt:lpstr>Data Integrator Transforms </vt:lpstr>
      <vt:lpstr>Table Comparison Transform </vt:lpstr>
      <vt:lpstr>Table Comparison Transform (Cont.) </vt:lpstr>
      <vt:lpstr>Key Generation Transform </vt:lpstr>
      <vt:lpstr>History Preserving Transform </vt:lpstr>
      <vt:lpstr>Pivot Transform (Columns to Rows) </vt:lpstr>
      <vt:lpstr>Reverse Pivot Transform (Rows to Columns) </vt:lpstr>
      <vt:lpstr>Reverse Pivot Transform (Rows to Columns) (Cont.) </vt:lpstr>
      <vt:lpstr>Date Generation Transform </vt:lpstr>
      <vt:lpstr>PowerPoint Presentation</vt:lpstr>
      <vt:lpstr>PowerPoint Presentation</vt:lpstr>
    </vt:vector>
  </TitlesOfParts>
  <Company>Ernst &amp; Young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 widescreen presentation</dc:title>
  <dc:creator>Brand Marketing and Communications</dc:creator>
  <cp:keywords>global; PowerPoint; Templates; ribbon; Branding Zone; branding; brand; office</cp:keywords>
  <cp:lastModifiedBy>Rohit Gautam</cp:lastModifiedBy>
  <cp:revision>162</cp:revision>
  <cp:lastPrinted>2015-03-27T16:21:12Z</cp:lastPrinted>
  <dcterms:created xsi:type="dcterms:W3CDTF">2015-04-15T00:07:33Z</dcterms:created>
  <dcterms:modified xsi:type="dcterms:W3CDTF">2020-07-16T14:53:41Z</dcterms:modified>
  <cp:contentStatus>Approved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0x010100D630CBA9E0E2A44E9CD9DA3D8CC28F6B</vt:lpwstr>
  </property>
</Properties>
</file>