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entation.xml" ContentType="application/vnd.openxmlformats-officedocument.presentationml.presentation.main+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4.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0" r:id="rId2"/>
  </p:sldMasterIdLst>
  <p:notesMasterIdLst>
    <p:notesMasterId r:id="rId26"/>
  </p:notesMasterIdLst>
  <p:handoutMasterIdLst>
    <p:handoutMasterId r:id="rId27"/>
  </p:handoutMasterIdLst>
  <p:sldIdLst>
    <p:sldId id="256" r:id="rId3"/>
    <p:sldId id="296" r:id="rId4"/>
    <p:sldId id="257" r:id="rId5"/>
    <p:sldId id="496" r:id="rId6"/>
    <p:sldId id="497" r:id="rId7"/>
    <p:sldId id="502" r:id="rId8"/>
    <p:sldId id="503" r:id="rId9"/>
    <p:sldId id="504" r:id="rId10"/>
    <p:sldId id="507" r:id="rId11"/>
    <p:sldId id="505" r:id="rId12"/>
    <p:sldId id="506" r:id="rId13"/>
    <p:sldId id="498" r:id="rId14"/>
    <p:sldId id="499" r:id="rId15"/>
    <p:sldId id="500" r:id="rId16"/>
    <p:sldId id="501" r:id="rId17"/>
    <p:sldId id="315" r:id="rId18"/>
    <p:sldId id="316" r:id="rId19"/>
    <p:sldId id="317" r:id="rId20"/>
    <p:sldId id="261" r:id="rId21"/>
    <p:sldId id="304" r:id="rId22"/>
    <p:sldId id="495" r:id="rId23"/>
    <p:sldId id="313" r:id="rId24"/>
    <p:sldId id="314" r:id="rId25"/>
  </p:sldIdLst>
  <p:sldSz cx="1219835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7">
          <p15:clr>
            <a:srgbClr val="A4A3A4"/>
          </p15:clr>
        </p15:guide>
        <p15:guide id="2" orient="horz" pos="664">
          <p15:clr>
            <a:srgbClr val="A4A3A4"/>
          </p15:clr>
        </p15:guide>
        <p15:guide id="3" orient="horz" pos="3871">
          <p15:clr>
            <a:srgbClr val="A4A3A4"/>
          </p15:clr>
        </p15:guide>
        <p15:guide id="4" orient="horz" pos="898">
          <p15:clr>
            <a:srgbClr val="A4A3A4"/>
          </p15:clr>
        </p15:guide>
        <p15:guide id="5" orient="horz" pos="126">
          <p15:clr>
            <a:srgbClr val="A4A3A4"/>
          </p15:clr>
        </p15:guide>
        <p15:guide id="6" orient="horz" pos="1258">
          <p15:clr>
            <a:srgbClr val="A4A3A4"/>
          </p15:clr>
        </p15:guide>
        <p15:guide id="7" orient="horz" pos="388">
          <p15:clr>
            <a:srgbClr val="A4A3A4"/>
          </p15:clr>
        </p15:guide>
        <p15:guide id="8" orient="horz" pos="4192">
          <p15:clr>
            <a:srgbClr val="A4A3A4"/>
          </p15:clr>
        </p15:guide>
        <p15:guide id="9" orient="horz" pos="4077">
          <p15:clr>
            <a:srgbClr val="A4A3A4"/>
          </p15:clr>
        </p15:guide>
        <p15:guide id="10" pos="3842">
          <p15:clr>
            <a:srgbClr val="A4A3A4"/>
          </p15:clr>
        </p15:guide>
        <p15:guide id="11" pos="384">
          <p15:clr>
            <a:srgbClr val="A4A3A4"/>
          </p15:clr>
        </p15:guide>
        <p15:guide id="12" pos="7299">
          <p15:clr>
            <a:srgbClr val="A4A3A4"/>
          </p15:clr>
        </p15:guide>
        <p15:guide id="13" pos="3905">
          <p15:clr>
            <a:srgbClr val="A4A3A4"/>
          </p15:clr>
        </p15:guide>
        <p15:guide id="14" pos="3791">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4040"/>
    <a:srgbClr val="000000"/>
    <a:srgbClr val="FF009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85551" autoAdjust="0"/>
  </p:normalViewPr>
  <p:slideViewPr>
    <p:cSldViewPr snapToGrid="0" snapToObjects="1" showGuides="1">
      <p:cViewPr varScale="1">
        <p:scale>
          <a:sx n="67" d="100"/>
          <a:sy n="67" d="100"/>
        </p:scale>
        <p:origin x="624" y="48"/>
      </p:cViewPr>
      <p:guideLst>
        <p:guide orient="horz" pos="3127"/>
        <p:guide orient="horz" pos="664"/>
        <p:guide orient="horz" pos="3871"/>
        <p:guide orient="horz" pos="898"/>
        <p:guide orient="horz" pos="126"/>
        <p:guide orient="horz" pos="1258"/>
        <p:guide orient="horz" pos="388"/>
        <p:guide orient="horz" pos="4192"/>
        <p:guide orient="horz" pos="4077"/>
        <p:guide pos="3842"/>
        <p:guide pos="384"/>
        <p:guide pos="7299"/>
        <p:guide pos="3905"/>
        <p:guide pos="3791"/>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0" d="100"/>
          <a:sy n="80" d="100"/>
        </p:scale>
        <p:origin x="-2004" y="-96"/>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ustomXml" Target="../customXml/item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GB" dirty="0">
              <a:latin typeface="Arial" pitchFamily="34" charset="0"/>
            </a:endParaRPr>
          </a:p>
        </p:txBody>
      </p:sp>
      <p:sp>
        <p:nvSpPr>
          <p:cNvPr id="3" name="Date Placeholder 2"/>
          <p:cNvSpPr>
            <a:spLocks noGrp="1"/>
          </p:cNvSpPr>
          <p:nvPr>
            <p:ph type="dt" sz="quarter" idx="1"/>
          </p:nvPr>
        </p:nvSpPr>
        <p:spPr>
          <a:xfrm>
            <a:off x="3936768" y="0"/>
            <a:ext cx="3011699" cy="461804"/>
          </a:xfrm>
          <a:prstGeom prst="rect">
            <a:avLst/>
          </a:prstGeom>
        </p:spPr>
        <p:txBody>
          <a:bodyPr vert="horz" lIns="92492" tIns="46246" rIns="92492" bIns="46246" rtlCol="0"/>
          <a:lstStyle>
            <a:lvl1pPr algn="r">
              <a:defRPr sz="1200"/>
            </a:lvl1pPr>
          </a:lstStyle>
          <a:p>
            <a:fld id="{75A85089-C692-4DEA-AC49-04CF34D4FE14}" type="datetimeFigureOut">
              <a:rPr lang="en-GB" smtClean="0">
                <a:latin typeface="Arial" pitchFamily="34" charset="0"/>
              </a:rPr>
              <a:pPr/>
              <a:t>17/09/2020</a:t>
            </a:fld>
            <a:endParaRPr lang="en-GB" dirty="0">
              <a:latin typeface="Arial" pitchFamily="34" charset="0"/>
            </a:endParaRPr>
          </a:p>
        </p:txBody>
      </p:sp>
      <p:sp>
        <p:nvSpPr>
          <p:cNvPr id="4" name="Footer Placeholder 3"/>
          <p:cNvSpPr>
            <a:spLocks noGrp="1"/>
          </p:cNvSpPr>
          <p:nvPr>
            <p:ph type="ftr" sz="quarter" idx="2"/>
          </p:nvPr>
        </p:nvSpPr>
        <p:spPr>
          <a:xfrm>
            <a:off x="0" y="8772668"/>
            <a:ext cx="3011699" cy="461804"/>
          </a:xfrm>
          <a:prstGeom prst="rect">
            <a:avLst/>
          </a:prstGeom>
        </p:spPr>
        <p:txBody>
          <a:bodyPr vert="horz" lIns="92492" tIns="46246" rIns="92492" bIns="46246" rtlCol="0" anchor="b"/>
          <a:lstStyle>
            <a:lvl1pPr algn="l">
              <a:defRPr sz="12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lIns="92492" tIns="46246" rIns="92492" bIns="46246" rtlCol="0" anchor="b"/>
          <a:lstStyle>
            <a:lvl1pPr algn="r">
              <a:defRPr sz="1200"/>
            </a:lvl1pPr>
          </a:lstStyle>
          <a:p>
            <a:fld id="{D3A5C721-4BB5-4DB6-AD65-4BA2A62B05B6}" type="slidenum">
              <a:rPr lang="en-GB" smtClean="0">
                <a:latin typeface="Arial" pitchFamily="34" charset="0"/>
              </a:rPr>
              <a:pPr/>
              <a:t>‹#›</a:t>
            </a:fld>
            <a:endParaRPr lang="en-GB" dirty="0">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atin typeface="Arial" pitchFamily="34" charset="0"/>
              </a:defRPr>
            </a:lvl1pPr>
          </a:lstStyle>
          <a:p>
            <a:endParaRPr lang="en-GB"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atin typeface="Arial" pitchFamily="34" charset="0"/>
              </a:defRPr>
            </a:lvl1pPr>
          </a:lstStyle>
          <a:p>
            <a:fld id="{8045EBA9-A28D-4849-BFEA-AA04F6A21B63}" type="datetimeFigureOut">
              <a:rPr lang="en-GB" smtClean="0"/>
              <a:pPr/>
              <a:t>17/09/2020</a:t>
            </a:fld>
            <a:endParaRPr lang="en-GB" dirty="0"/>
          </a:p>
        </p:txBody>
      </p:sp>
      <p:sp>
        <p:nvSpPr>
          <p:cNvPr id="4" name="Slide Image Placeholder 3"/>
          <p:cNvSpPr>
            <a:spLocks noGrp="1" noRot="1" noChangeAspect="1"/>
          </p:cNvSpPr>
          <p:nvPr>
            <p:ph type="sldImg" idx="2"/>
          </p:nvPr>
        </p:nvSpPr>
        <p:spPr>
          <a:xfrm>
            <a:off x="393700" y="692150"/>
            <a:ext cx="6162675" cy="3463925"/>
          </a:xfrm>
          <a:prstGeom prst="rect">
            <a:avLst/>
          </a:prstGeom>
          <a:noFill/>
          <a:ln w="12700">
            <a:solidFill>
              <a:prstClr val="black"/>
            </a:solidFill>
          </a:ln>
        </p:spPr>
        <p:txBody>
          <a:bodyPr vert="horz" lIns="92492" tIns="46246" rIns="92492" bIns="46246" rtlCol="0" anchor="ctr"/>
          <a:lstStyle/>
          <a:p>
            <a:endParaRPr lang="en-GB"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atin typeface="Arial" pitchFamily="34" charset="0"/>
              </a:defRPr>
            </a:lvl1pPr>
          </a:lstStyle>
          <a:p>
            <a:endParaRPr lang="en-GB"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atin typeface="Arial" pitchFamily="34"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0F10238B-4CD9-435B-A1EB-39266FFF0997}" type="datetime3">
              <a:rPr lang="en-US" smtClean="0"/>
              <a:t>18 September 2020</a:t>
            </a:fld>
            <a:endParaRPr lang="en-US" dirty="0"/>
          </a:p>
        </p:txBody>
      </p:sp>
      <p:sp>
        <p:nvSpPr>
          <p:cNvPr id="5" name="Slide Number Placeholder 4"/>
          <p:cNvSpPr>
            <a:spLocks noGrp="1"/>
          </p:cNvSpPr>
          <p:nvPr>
            <p:ph type="sldNum" sz="quarter" idx="11"/>
          </p:nvPr>
        </p:nvSpPr>
        <p:spPr/>
        <p:txBody>
          <a:bodyPr/>
          <a:lstStyle/>
          <a:p>
            <a:pPr>
              <a:defRPr/>
            </a:pPr>
            <a:fld id="{D6A34487-4F48-425E-A304-49BC9447D884}" type="slidenum">
              <a:rPr lang="en-US" smtClean="0"/>
              <a:pPr>
                <a:defRPr/>
              </a:pPr>
              <a:t>20</a:t>
            </a:fld>
            <a:endParaRPr lang="en-US" dirty="0"/>
          </a:p>
        </p:txBody>
      </p:sp>
    </p:spTree>
    <p:extLst>
      <p:ext uri="{BB962C8B-B14F-4D97-AF65-F5344CB8AC3E}">
        <p14:creationId xmlns:p14="http://schemas.microsoft.com/office/powerpoint/2010/main" val="21926773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wmf"/><Relationship Id="rId1" Type="http://schemas.openxmlformats.org/officeDocument/2006/relationships/slideMaster" Target="../slideMasters/slideMaster2.xml"/><Relationship Id="rId4" Type="http://schemas.openxmlformats.org/officeDocument/2006/relationships/image" Target="../media/image8.w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emf"/><Relationship Id="rId1" Type="http://schemas.openxmlformats.org/officeDocument/2006/relationships/slideMaster" Target="../slideMasters/slideMaster2.xml"/><Relationship Id="rId4" Type="http://schemas.openxmlformats.org/officeDocument/2006/relationships/image" Target="../media/image8.wm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13" name="Rectangle 1"/>
          <p:cNvSpPr>
            <a:spLocks noChangeAspect="1"/>
          </p:cNvSpPr>
          <p:nvPr userDrawn="1"/>
        </p:nvSpPr>
        <p:spPr>
          <a:xfrm>
            <a:off x="3853963" y="615950"/>
            <a:ext cx="7735824" cy="3575304"/>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 name="connsiteX0" fmla="*/ 3182 w 6753225"/>
              <a:gd name="connsiteY0" fmla="*/ 1312615 h 3400425"/>
              <a:gd name="connsiteX1" fmla="*/ 6753225 w 6753225"/>
              <a:gd name="connsiteY1" fmla="*/ 0 h 3400425"/>
              <a:gd name="connsiteX2" fmla="*/ 6753225 w 6753225"/>
              <a:gd name="connsiteY2" fmla="*/ 3400425 h 3400425"/>
              <a:gd name="connsiteX3" fmla="*/ 0 w 6753225"/>
              <a:gd name="connsiteY3" fmla="*/ 3400425 h 3400425"/>
              <a:gd name="connsiteX4" fmla="*/ 3182 w 6753225"/>
              <a:gd name="connsiteY4" fmla="*/ 1312615 h 3400425"/>
              <a:gd name="connsiteX0" fmla="*/ 3182 w 6753225"/>
              <a:gd name="connsiteY0" fmla="*/ 67426 h 2155236"/>
              <a:gd name="connsiteX1" fmla="*/ 6619689 w 6753225"/>
              <a:gd name="connsiteY1" fmla="*/ 0 h 2155236"/>
              <a:gd name="connsiteX2" fmla="*/ 6753225 w 6753225"/>
              <a:gd name="connsiteY2" fmla="*/ 2155236 h 2155236"/>
              <a:gd name="connsiteX3" fmla="*/ 0 w 6753225"/>
              <a:gd name="connsiteY3" fmla="*/ 2155236 h 2155236"/>
              <a:gd name="connsiteX4" fmla="*/ 3182 w 6753225"/>
              <a:gd name="connsiteY4" fmla="*/ 67426 h 2155236"/>
              <a:gd name="connsiteX0" fmla="*/ 3182 w 6769917"/>
              <a:gd name="connsiteY0" fmla="*/ 1306570 h 3394380"/>
              <a:gd name="connsiteX1" fmla="*/ 6769917 w 6769917"/>
              <a:gd name="connsiteY1" fmla="*/ 0 h 3394380"/>
              <a:gd name="connsiteX2" fmla="*/ 6753225 w 6769917"/>
              <a:gd name="connsiteY2" fmla="*/ 3394380 h 3394380"/>
              <a:gd name="connsiteX3" fmla="*/ 0 w 6769917"/>
              <a:gd name="connsiteY3" fmla="*/ 3394380 h 3394380"/>
              <a:gd name="connsiteX4" fmla="*/ 3182 w 6769917"/>
              <a:gd name="connsiteY4" fmla="*/ 1306570 h 3394380"/>
              <a:gd name="connsiteX0" fmla="*/ 223 w 6771131"/>
              <a:gd name="connsiteY0" fmla="*/ 1297504 h 3394380"/>
              <a:gd name="connsiteX1" fmla="*/ 6771131 w 6771131"/>
              <a:gd name="connsiteY1" fmla="*/ 0 h 3394380"/>
              <a:gd name="connsiteX2" fmla="*/ 6754439 w 6771131"/>
              <a:gd name="connsiteY2" fmla="*/ 3394380 h 3394380"/>
              <a:gd name="connsiteX3" fmla="*/ 1214 w 6771131"/>
              <a:gd name="connsiteY3" fmla="*/ 3394380 h 3394380"/>
              <a:gd name="connsiteX4" fmla="*/ 223 w 6771131"/>
              <a:gd name="connsiteY4" fmla="*/ 1297504 h 3394380"/>
              <a:gd name="connsiteX0" fmla="*/ 105 w 6775185"/>
              <a:gd name="connsiteY0" fmla="*/ 1297505 h 3394380"/>
              <a:gd name="connsiteX1" fmla="*/ 6775185 w 6775185"/>
              <a:gd name="connsiteY1" fmla="*/ 0 h 3394380"/>
              <a:gd name="connsiteX2" fmla="*/ 6758493 w 6775185"/>
              <a:gd name="connsiteY2" fmla="*/ 3394380 h 3394380"/>
              <a:gd name="connsiteX3" fmla="*/ 5268 w 6775185"/>
              <a:gd name="connsiteY3" fmla="*/ 3394380 h 3394380"/>
              <a:gd name="connsiteX4" fmla="*/ 105 w 6775185"/>
              <a:gd name="connsiteY4" fmla="*/ 1297505 h 3394380"/>
              <a:gd name="connsiteX0" fmla="*/ 105 w 6775185"/>
              <a:gd name="connsiteY0" fmla="*/ 1297505 h 3394380"/>
              <a:gd name="connsiteX1" fmla="*/ 6775185 w 6775185"/>
              <a:gd name="connsiteY1" fmla="*/ 0 h 3394380"/>
              <a:gd name="connsiteX2" fmla="*/ 6769621 w 6775185"/>
              <a:gd name="connsiteY2" fmla="*/ 3394380 h 3394380"/>
              <a:gd name="connsiteX3" fmla="*/ 5268 w 6775185"/>
              <a:gd name="connsiteY3" fmla="*/ 3394380 h 3394380"/>
              <a:gd name="connsiteX4" fmla="*/ 105 w 6775185"/>
              <a:gd name="connsiteY4" fmla="*/ 1297505 h 3394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185" h="3394380">
                <a:moveTo>
                  <a:pt x="105" y="1297505"/>
                </a:moveTo>
                <a:lnTo>
                  <a:pt x="6775185" y="0"/>
                </a:lnTo>
                <a:cubicBezTo>
                  <a:pt x="6773330" y="1131460"/>
                  <a:pt x="6771476" y="2262920"/>
                  <a:pt x="6769621" y="3394380"/>
                </a:cubicBezTo>
                <a:lnTo>
                  <a:pt x="5268" y="3394380"/>
                </a:lnTo>
                <a:cubicBezTo>
                  <a:pt x="6329" y="2698443"/>
                  <a:pt x="-956" y="1993442"/>
                  <a:pt x="105" y="1297505"/>
                </a:cubicBez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8" name="Title 1"/>
          <p:cNvSpPr>
            <a:spLocks noGrp="1"/>
          </p:cNvSpPr>
          <p:nvPr>
            <p:ph type="ctrTitle"/>
          </p:nvPr>
        </p:nvSpPr>
        <p:spPr>
          <a:xfrm>
            <a:off x="4151376" y="2240280"/>
            <a:ext cx="7223760" cy="860400"/>
          </a:xfrm>
        </p:spPr>
        <p:txBody>
          <a:bodyPr/>
          <a:lstStyle>
            <a:lvl1pPr>
              <a:defRPr>
                <a:solidFill>
                  <a:srgbClr val="404040"/>
                </a:solidFill>
                <a:latin typeface="+mn-lt"/>
                <a:cs typeface="Arial" pitchFamily="34" charset="0"/>
              </a:defRPr>
            </a:lvl1pPr>
          </a:lstStyle>
          <a:p>
            <a:r>
              <a:rPr lang="en-US"/>
              <a:t>Click to edit Master title style</a:t>
            </a:r>
            <a:endParaRPr lang="en-GB" dirty="0"/>
          </a:p>
        </p:txBody>
      </p:sp>
      <p:sp>
        <p:nvSpPr>
          <p:cNvPr id="10" name="Subtitle 2"/>
          <p:cNvSpPr>
            <a:spLocks noGrp="1"/>
          </p:cNvSpPr>
          <p:nvPr>
            <p:ph type="subTitle" idx="1"/>
          </p:nvPr>
        </p:nvSpPr>
        <p:spPr>
          <a:xfrm>
            <a:off x="4151376" y="3218688"/>
            <a:ext cx="722376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GB"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1676" y="5339038"/>
            <a:ext cx="987552" cy="115696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07802" y="1025526"/>
            <a:ext cx="10978515" cy="1643063"/>
          </a:xfrm>
        </p:spPr>
        <p:txBody>
          <a:bodyPr/>
          <a:lstStyle>
            <a:lvl1pPr marL="0" indent="0" algn="l">
              <a:lnSpc>
                <a:spcPct val="85000"/>
              </a:lnSpc>
              <a:spcBef>
                <a:spcPts val="0"/>
              </a:spcBef>
              <a:buNone/>
              <a:defRPr sz="5000" b="1">
                <a:solidFill>
                  <a:schemeClr val="bg2"/>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
        <p:nvSpPr>
          <p:cNvPr id="5" name="Line 11"/>
          <p:cNvSpPr>
            <a:spLocks noChangeShapeType="1"/>
          </p:cNvSpPr>
          <p:nvPr userDrawn="1"/>
        </p:nvSpPr>
        <p:spPr bwMode="auto">
          <a:xfrm>
            <a:off x="609918" y="6245352"/>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913011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918" y="201168"/>
            <a:ext cx="10978515"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a:t>Click to edit Master title style</a:t>
            </a:r>
            <a:endParaRPr lang="en-US" dirty="0"/>
          </a:p>
        </p:txBody>
      </p:sp>
      <p:sp>
        <p:nvSpPr>
          <p:cNvPr id="4102" name="Freeform 6"/>
          <p:cNvSpPr>
            <a:spLocks/>
          </p:cNvSpPr>
          <p:nvPr userDrawn="1"/>
        </p:nvSpPr>
        <p:spPr bwMode="gray">
          <a:xfrm>
            <a:off x="598488" y="1057275"/>
            <a:ext cx="10993437"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spTree>
    <p:extLst>
      <p:ext uri="{BB962C8B-B14F-4D97-AF65-F5344CB8AC3E}">
        <p14:creationId xmlns:p14="http://schemas.microsoft.com/office/powerpoint/2010/main" val="1999940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918" y="201168"/>
            <a:ext cx="10978515"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a:t>Click to edit Master title style</a:t>
            </a:r>
            <a:endParaRPr lang="en-US" dirty="0"/>
          </a:p>
        </p:txBody>
      </p:sp>
      <p:sp>
        <p:nvSpPr>
          <p:cNvPr id="7" name="Freeform 6"/>
          <p:cNvSpPr>
            <a:spLocks/>
          </p:cNvSpPr>
          <p:nvPr userDrawn="1"/>
        </p:nvSpPr>
        <p:spPr bwMode="gray">
          <a:xfrm>
            <a:off x="598488" y="1057275"/>
            <a:ext cx="10993437"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spTree>
    <p:extLst>
      <p:ext uri="{BB962C8B-B14F-4D97-AF65-F5344CB8AC3E}">
        <p14:creationId xmlns:p14="http://schemas.microsoft.com/office/powerpoint/2010/main" val="2528647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918" y="201168"/>
            <a:ext cx="10978515"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endParaRPr lang="en-US" dirty="0"/>
          </a:p>
        </p:txBody>
      </p:sp>
      <p:sp>
        <p:nvSpPr>
          <p:cNvPr id="7" name="Freeform 6"/>
          <p:cNvSpPr>
            <a:spLocks/>
          </p:cNvSpPr>
          <p:nvPr userDrawn="1"/>
        </p:nvSpPr>
        <p:spPr bwMode="gray">
          <a:xfrm>
            <a:off x="598488" y="1057275"/>
            <a:ext cx="10993437"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blipFill dpi="0" rotWithShape="1">
            <a:blip r:embed="rId2" cstate="print"/>
            <a:srcRect/>
            <a:tile tx="0" ty="0" sx="100000" sy="100000" flip="none" algn="tl"/>
          </a:bli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528647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607800" y="6245352"/>
            <a:ext cx="10978515" cy="0"/>
          </a:xfrm>
          <a:prstGeom prst="line">
            <a:avLst/>
          </a:prstGeom>
          <a:noFill/>
          <a:ln w="3175">
            <a:solidFill>
              <a:srgbClr val="808080"/>
            </a:solidFill>
            <a:round/>
            <a:headEnd/>
            <a:tailEnd/>
          </a:ln>
          <a:effectLst/>
        </p:spPr>
        <p:txBody>
          <a:bodyPr wrap="none" anchor="ctr"/>
          <a:lstStyle/>
          <a:p>
            <a:endParaRPr lang="en-US" noProof="0" dirty="0">
              <a:solidFill>
                <a:schemeClr val="bg1"/>
              </a:solidFill>
            </a:endParaRPr>
          </a:p>
        </p:txBody>
      </p:sp>
    </p:spTree>
    <p:extLst>
      <p:ext uri="{BB962C8B-B14F-4D97-AF65-F5344CB8AC3E}">
        <p14:creationId xmlns:p14="http://schemas.microsoft.com/office/powerpoint/2010/main" val="3350680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607799" y="719139"/>
            <a:ext cx="4677635"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Arial" pitchFamily="34"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Arial" pitchFamily="34" charset="0"/>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Arial" pitchFamily="34"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Arial" pitchFamily="34" charset="0"/>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Arial" pitchFamily="34" charset="0"/>
                <a:ea typeface="+mn-ea"/>
                <a:cs typeface="Arial"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GSA_Pursuits">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812" y="1444"/>
          <a:ext cx="1810" cy="1439"/>
        </p:xfrm>
        <a:graphic>
          <a:graphicData uri="http://schemas.openxmlformats.org/presentationml/2006/ole">
            <mc:AlternateContent xmlns:mc="http://schemas.openxmlformats.org/markup-compatibility/2006">
              <mc:Choice xmlns:v="urn:schemas-microsoft-com:vml" Requires="v">
                <p:oleObj spid="_x0000_s3078" name="think-cell Slide" r:id="rId4" imgW="216" imgH="216" progId="TCLayout.ActiveDocument.1">
                  <p:embed/>
                </p:oleObj>
              </mc:Choice>
              <mc:Fallback>
                <p:oleObj name="think-cell Slide" r:id="rId4" imgW="216" imgH="216" progId="TCLayout.ActiveDocument.1">
                  <p:embed/>
                  <p:pic>
                    <p:nvPicPr>
                      <p:cNvPr id="3" name="Object 2" hidden="1"/>
                      <p:cNvPicPr/>
                      <p:nvPr/>
                    </p:nvPicPr>
                    <p:blipFill>
                      <a:blip r:embed="rId5"/>
                      <a:stretch>
                        <a:fillRect/>
                      </a:stretch>
                    </p:blipFill>
                    <p:spPr>
                      <a:xfrm>
                        <a:off x="1812" y="1444"/>
                        <a:ext cx="1810" cy="1439"/>
                      </a:xfrm>
                      <a:prstGeom prst="rect">
                        <a:avLst/>
                      </a:prstGeom>
                    </p:spPr>
                  </p:pic>
                </p:oleObj>
              </mc:Fallback>
            </mc:AlternateContent>
          </a:graphicData>
        </a:graphic>
      </p:graphicFrame>
      <p:sp>
        <p:nvSpPr>
          <p:cNvPr id="8" name="Rectangle 7"/>
          <p:cNvSpPr/>
          <p:nvPr/>
        </p:nvSpPr>
        <p:spPr>
          <a:xfrm>
            <a:off x="0" y="-9308"/>
            <a:ext cx="12198350" cy="755726"/>
          </a:xfrm>
          <a:prstGeom prst="rect">
            <a:avLst/>
          </a:prstGeom>
          <a:solidFill>
            <a:srgbClr val="808080"/>
          </a:solidFill>
          <a:ln w="9525" cap="flat" cmpd="sng" algn="ctr">
            <a:noFill/>
            <a:prstDash val="solid"/>
          </a:ln>
          <a:effectLst/>
          <a:extLst>
            <a:ext uri="{91240B29-F687-4F45-9708-019B960494DF}">
              <a14:hiddenLine xmlns:a14="http://schemas.microsoft.com/office/drawing/2010/main" w="9525" cap="flat" cmpd="sng" algn="ctr">
                <a:solidFill>
                  <a:srgbClr val="808080"/>
                </a:solidFill>
                <a:prstDash val="solid"/>
              </a14:hiddenLine>
            </a:ext>
          </a:extLst>
        </p:spPr>
        <p:txBody>
          <a:bodyPr rtlCol="0" anchor="t" anchorCtr="0"/>
          <a:lstStyle/>
          <a:p>
            <a:pPr algn="ctr" fontAlgn="auto">
              <a:spcBef>
                <a:spcPts val="0"/>
              </a:spcBef>
              <a:spcAft>
                <a:spcPts val="0"/>
              </a:spcAft>
              <a:buClrTx/>
              <a:buSzTx/>
              <a:buFontTx/>
              <a:buNone/>
              <a:defRPr/>
            </a:pPr>
            <a:endParaRPr lang="en-US" sz="1087" kern="0" dirty="0">
              <a:solidFill>
                <a:srgbClr val="FFFFFF"/>
              </a:solidFill>
              <a:latin typeface="EYInterstate"/>
            </a:endParaRPr>
          </a:p>
        </p:txBody>
      </p:sp>
      <p:sp>
        <p:nvSpPr>
          <p:cNvPr id="2" name="Titel 1"/>
          <p:cNvSpPr>
            <a:spLocks noGrp="1"/>
          </p:cNvSpPr>
          <p:nvPr>
            <p:ph type="title" hasCustomPrompt="1"/>
          </p:nvPr>
        </p:nvSpPr>
        <p:spPr bwMode="gray">
          <a:xfrm>
            <a:off x="257618" y="33574"/>
            <a:ext cx="11817953" cy="284758"/>
          </a:xfrm>
        </p:spPr>
        <p:txBody>
          <a:bodyPr vert="horz" wrap="square" lIns="0" tIns="0" rIns="0" bIns="0" rtlCol="0" anchor="t">
            <a:spAutoFit/>
          </a:bodyPr>
          <a:lstStyle>
            <a:lvl1pPr>
              <a:defRPr lang="de-DE" sz="2176" dirty="0">
                <a:solidFill>
                  <a:srgbClr val="FFFFFF"/>
                </a:solidFill>
              </a:defRPr>
            </a:lvl1pPr>
          </a:lstStyle>
          <a:p>
            <a:pPr lvl="0"/>
            <a:r>
              <a:rPr lang="en-US" noProof="0" dirty="0"/>
              <a:t>Click to add title</a:t>
            </a:r>
          </a:p>
        </p:txBody>
      </p:sp>
      <p:sp>
        <p:nvSpPr>
          <p:cNvPr id="9" name="Foliennummernplatzhalter 5"/>
          <p:cNvSpPr>
            <a:spLocks noGrp="1"/>
          </p:cNvSpPr>
          <p:nvPr>
            <p:ph type="sldNum" sz="quarter" idx="4"/>
          </p:nvPr>
        </p:nvSpPr>
        <p:spPr bwMode="gray">
          <a:xfrm>
            <a:off x="11494793" y="6652023"/>
            <a:ext cx="580776" cy="97703"/>
          </a:xfrm>
          <a:prstGeom prst="rect">
            <a:avLst/>
          </a:prstGeom>
          <a:noFill/>
          <a:ln w="12700">
            <a:noFill/>
            <a:miter lim="800000"/>
            <a:headEnd type="none" w="sm" len="sm"/>
            <a:tailEnd type="none" w="sm" len="sm"/>
          </a:ln>
          <a:effectLst/>
        </p:spPr>
        <p:txBody>
          <a:bodyPr wrap="none" lIns="0" tIns="0" rIns="0" bIns="0" anchor="b" anchorCtr="0">
            <a:noAutofit/>
          </a:bodyPr>
          <a:lstStyle>
            <a:lvl1pPr>
              <a:defRPr lang="de-DE" sz="635" smtClean="0">
                <a:solidFill>
                  <a:schemeClr val="bg2"/>
                </a:solidFill>
                <a:latin typeface="+mj-lt"/>
              </a:defRPr>
            </a:lvl1pPr>
          </a:lstStyle>
          <a:p>
            <a:pPr defTabSz="901513">
              <a:spcAft>
                <a:spcPct val="0"/>
              </a:spcAft>
            </a:pPr>
            <a:fld id="{AF11688C-731B-4B25-90C4-8BABAC9FD563}" type="slidenum">
              <a:rPr lang="en-US" smtClean="0">
                <a:solidFill>
                  <a:srgbClr val="646464"/>
                </a:solidFill>
              </a:rPr>
              <a:pPr defTabSz="901513">
                <a:spcAft>
                  <a:spcPct val="0"/>
                </a:spcAft>
              </a:pPr>
              <a:t>‹#›</a:t>
            </a:fld>
            <a:endParaRPr lang="en-US" dirty="0">
              <a:solidFill>
                <a:srgbClr val="646464"/>
              </a:solidFill>
            </a:endParaRPr>
          </a:p>
        </p:txBody>
      </p:sp>
    </p:spTree>
    <p:extLst>
      <p:ext uri="{BB962C8B-B14F-4D97-AF65-F5344CB8AC3E}">
        <p14:creationId xmlns:p14="http://schemas.microsoft.com/office/powerpoint/2010/main" val="29036283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9608" y="5340096"/>
            <a:ext cx="987552" cy="1156968"/>
          </a:xfrm>
          <a:prstGeom prst="rect">
            <a:avLst/>
          </a:prstGeom>
        </p:spPr>
      </p:pic>
      <p:sp>
        <p:nvSpPr>
          <p:cNvPr id="6" name="Rectangle 1"/>
          <p:cNvSpPr>
            <a:spLocks noChangeAspect="1"/>
          </p:cNvSpPr>
          <p:nvPr userDrawn="1"/>
        </p:nvSpPr>
        <p:spPr>
          <a:xfrm>
            <a:off x="3853963" y="615950"/>
            <a:ext cx="7735824" cy="3575304"/>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 name="connsiteX0" fmla="*/ 3182 w 6753225"/>
              <a:gd name="connsiteY0" fmla="*/ 1312615 h 3400425"/>
              <a:gd name="connsiteX1" fmla="*/ 6753225 w 6753225"/>
              <a:gd name="connsiteY1" fmla="*/ 0 h 3400425"/>
              <a:gd name="connsiteX2" fmla="*/ 6753225 w 6753225"/>
              <a:gd name="connsiteY2" fmla="*/ 3400425 h 3400425"/>
              <a:gd name="connsiteX3" fmla="*/ 0 w 6753225"/>
              <a:gd name="connsiteY3" fmla="*/ 3400425 h 3400425"/>
              <a:gd name="connsiteX4" fmla="*/ 3182 w 6753225"/>
              <a:gd name="connsiteY4" fmla="*/ 1312615 h 3400425"/>
              <a:gd name="connsiteX0" fmla="*/ 3182 w 6753225"/>
              <a:gd name="connsiteY0" fmla="*/ 67426 h 2155236"/>
              <a:gd name="connsiteX1" fmla="*/ 6619689 w 6753225"/>
              <a:gd name="connsiteY1" fmla="*/ 0 h 2155236"/>
              <a:gd name="connsiteX2" fmla="*/ 6753225 w 6753225"/>
              <a:gd name="connsiteY2" fmla="*/ 2155236 h 2155236"/>
              <a:gd name="connsiteX3" fmla="*/ 0 w 6753225"/>
              <a:gd name="connsiteY3" fmla="*/ 2155236 h 2155236"/>
              <a:gd name="connsiteX4" fmla="*/ 3182 w 6753225"/>
              <a:gd name="connsiteY4" fmla="*/ 67426 h 2155236"/>
              <a:gd name="connsiteX0" fmla="*/ 3182 w 6769917"/>
              <a:gd name="connsiteY0" fmla="*/ 1306570 h 3394380"/>
              <a:gd name="connsiteX1" fmla="*/ 6769917 w 6769917"/>
              <a:gd name="connsiteY1" fmla="*/ 0 h 3394380"/>
              <a:gd name="connsiteX2" fmla="*/ 6753225 w 6769917"/>
              <a:gd name="connsiteY2" fmla="*/ 3394380 h 3394380"/>
              <a:gd name="connsiteX3" fmla="*/ 0 w 6769917"/>
              <a:gd name="connsiteY3" fmla="*/ 3394380 h 3394380"/>
              <a:gd name="connsiteX4" fmla="*/ 3182 w 6769917"/>
              <a:gd name="connsiteY4" fmla="*/ 1306570 h 3394380"/>
              <a:gd name="connsiteX0" fmla="*/ 223 w 6771131"/>
              <a:gd name="connsiteY0" fmla="*/ 1297504 h 3394380"/>
              <a:gd name="connsiteX1" fmla="*/ 6771131 w 6771131"/>
              <a:gd name="connsiteY1" fmla="*/ 0 h 3394380"/>
              <a:gd name="connsiteX2" fmla="*/ 6754439 w 6771131"/>
              <a:gd name="connsiteY2" fmla="*/ 3394380 h 3394380"/>
              <a:gd name="connsiteX3" fmla="*/ 1214 w 6771131"/>
              <a:gd name="connsiteY3" fmla="*/ 3394380 h 3394380"/>
              <a:gd name="connsiteX4" fmla="*/ 223 w 6771131"/>
              <a:gd name="connsiteY4" fmla="*/ 1297504 h 3394380"/>
              <a:gd name="connsiteX0" fmla="*/ 105 w 6775185"/>
              <a:gd name="connsiteY0" fmla="*/ 1297505 h 3394380"/>
              <a:gd name="connsiteX1" fmla="*/ 6775185 w 6775185"/>
              <a:gd name="connsiteY1" fmla="*/ 0 h 3394380"/>
              <a:gd name="connsiteX2" fmla="*/ 6758493 w 6775185"/>
              <a:gd name="connsiteY2" fmla="*/ 3394380 h 3394380"/>
              <a:gd name="connsiteX3" fmla="*/ 5268 w 6775185"/>
              <a:gd name="connsiteY3" fmla="*/ 3394380 h 3394380"/>
              <a:gd name="connsiteX4" fmla="*/ 105 w 6775185"/>
              <a:gd name="connsiteY4" fmla="*/ 1297505 h 3394380"/>
              <a:gd name="connsiteX0" fmla="*/ 105 w 6775185"/>
              <a:gd name="connsiteY0" fmla="*/ 1297505 h 3394380"/>
              <a:gd name="connsiteX1" fmla="*/ 6775185 w 6775185"/>
              <a:gd name="connsiteY1" fmla="*/ 0 h 3394380"/>
              <a:gd name="connsiteX2" fmla="*/ 6769621 w 6775185"/>
              <a:gd name="connsiteY2" fmla="*/ 3394380 h 3394380"/>
              <a:gd name="connsiteX3" fmla="*/ 5268 w 6775185"/>
              <a:gd name="connsiteY3" fmla="*/ 3394380 h 3394380"/>
              <a:gd name="connsiteX4" fmla="*/ 105 w 6775185"/>
              <a:gd name="connsiteY4" fmla="*/ 1297505 h 3394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185" h="3394380">
                <a:moveTo>
                  <a:pt x="105" y="1297505"/>
                </a:moveTo>
                <a:lnTo>
                  <a:pt x="6775185" y="0"/>
                </a:lnTo>
                <a:cubicBezTo>
                  <a:pt x="6773330" y="1131460"/>
                  <a:pt x="6771476" y="2262920"/>
                  <a:pt x="6769621" y="3394380"/>
                </a:cubicBezTo>
                <a:lnTo>
                  <a:pt x="5268" y="3394380"/>
                </a:lnTo>
                <a:cubicBezTo>
                  <a:pt x="6329" y="2698443"/>
                  <a:pt x="-956" y="1993442"/>
                  <a:pt x="105" y="1297505"/>
                </a:cubicBez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1" name="Title 1"/>
          <p:cNvSpPr>
            <a:spLocks noGrp="1"/>
          </p:cNvSpPr>
          <p:nvPr>
            <p:ph type="ctrTitle"/>
          </p:nvPr>
        </p:nvSpPr>
        <p:spPr>
          <a:xfrm>
            <a:off x="4151376" y="2240280"/>
            <a:ext cx="7223760" cy="860400"/>
          </a:xfrm>
        </p:spPr>
        <p:txBody>
          <a:bodyPr/>
          <a:lstStyle>
            <a:lvl1pPr>
              <a:defRPr>
                <a:solidFill>
                  <a:srgbClr val="404040"/>
                </a:solidFill>
                <a:latin typeface="+mn-lt"/>
                <a:cs typeface="Arial" pitchFamily="34" charset="0"/>
              </a:defRPr>
            </a:lvl1pPr>
          </a:lstStyle>
          <a:p>
            <a:r>
              <a:rPr lang="en-US" dirty="0"/>
              <a:t>Click to edit Master title style</a:t>
            </a:r>
            <a:endParaRPr lang="en-GB" dirty="0"/>
          </a:p>
        </p:txBody>
      </p:sp>
      <p:sp>
        <p:nvSpPr>
          <p:cNvPr id="12" name="Subtitle 2"/>
          <p:cNvSpPr>
            <a:spLocks noGrp="1"/>
          </p:cNvSpPr>
          <p:nvPr>
            <p:ph type="subTitle" idx="1"/>
          </p:nvPr>
        </p:nvSpPr>
        <p:spPr>
          <a:xfrm>
            <a:off x="4151376" y="3218688"/>
            <a:ext cx="722376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sp>
        <p:nvSpPr>
          <p:cNvPr id="8" name="Freeform 5"/>
          <p:cNvSpPr>
            <a:spLocks noChangeAspect="1"/>
          </p:cNvSpPr>
          <p:nvPr userDrawn="1"/>
        </p:nvSpPr>
        <p:spPr bwMode="gray">
          <a:xfrm rot="10800000">
            <a:off x="4370832" y="457200"/>
            <a:ext cx="7221423"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Title 1"/>
          <p:cNvSpPr>
            <a:spLocks noGrp="1"/>
          </p:cNvSpPr>
          <p:nvPr>
            <p:ph type="ctrTitle"/>
          </p:nvPr>
        </p:nvSpPr>
        <p:spPr>
          <a:xfrm>
            <a:off x="4809744" y="1737360"/>
            <a:ext cx="6400800" cy="860400"/>
          </a:xfrm>
        </p:spPr>
        <p:txBody>
          <a:bodyPr/>
          <a:lstStyle>
            <a:lvl1pPr>
              <a:defRPr>
                <a:solidFill>
                  <a:srgbClr val="404040"/>
                </a:solidFill>
                <a:latin typeface="+mn-lt"/>
                <a:cs typeface="Arial" pitchFamily="34" charset="0"/>
              </a:defRPr>
            </a:lvl1pPr>
          </a:lstStyle>
          <a:p>
            <a:r>
              <a:rPr lang="en-US" dirty="0"/>
              <a:t>Click to edit Master title style</a:t>
            </a:r>
            <a:endParaRPr lang="en-GB" dirty="0"/>
          </a:p>
        </p:txBody>
      </p:sp>
      <p:sp>
        <p:nvSpPr>
          <p:cNvPr id="10" name="Subtitle 2"/>
          <p:cNvSpPr>
            <a:spLocks noGrp="1"/>
          </p:cNvSpPr>
          <p:nvPr>
            <p:ph type="subTitle" idx="1"/>
          </p:nvPr>
        </p:nvSpPr>
        <p:spPr>
          <a:xfrm>
            <a:off x="4809744" y="2724912"/>
            <a:ext cx="640080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9608" y="5340096"/>
            <a:ext cx="987552" cy="1156968"/>
          </a:xfrm>
          <a:prstGeom prst="rect">
            <a:avLst/>
          </a:prstGeom>
        </p:spPr>
      </p:pic>
    </p:spTree>
    <p:extLst>
      <p:ext uri="{BB962C8B-B14F-4D97-AF65-F5344CB8AC3E}">
        <p14:creationId xmlns:p14="http://schemas.microsoft.com/office/powerpoint/2010/main" val="2139108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beam (legacy)">
    <p:spTree>
      <p:nvGrpSpPr>
        <p:cNvPr id="1" name=""/>
        <p:cNvGrpSpPr/>
        <p:nvPr/>
      </p:nvGrpSpPr>
      <p:grpSpPr>
        <a:xfrm>
          <a:off x="0" y="0"/>
          <a:ext cx="0" cy="0"/>
          <a:chOff x="0" y="0"/>
          <a:chExt cx="0" cy="0"/>
        </a:xfrm>
      </p:grpSpPr>
      <p:grpSp>
        <p:nvGrpSpPr>
          <p:cNvPr id="10" name="Group 9"/>
          <p:cNvGrpSpPr/>
          <p:nvPr userDrawn="1"/>
        </p:nvGrpSpPr>
        <p:grpSpPr>
          <a:xfrm>
            <a:off x="0" y="1628775"/>
            <a:ext cx="12198350" cy="4469625"/>
            <a:chOff x="0" y="1628775"/>
            <a:chExt cx="12198350" cy="4469625"/>
          </a:xfrm>
        </p:grpSpPr>
        <p:sp>
          <p:nvSpPr>
            <p:cNvPr id="12" name="Freeform 8"/>
            <p:cNvSpPr>
              <a:spLocks/>
            </p:cNvSpPr>
            <p:nvPr userDrawn="1"/>
          </p:nvSpPr>
          <p:spPr bwMode="gray">
            <a:xfrm>
              <a:off x="3072661" y="1628775"/>
              <a:ext cx="9125689" cy="3318440"/>
            </a:xfrm>
            <a:custGeom>
              <a:avLst/>
              <a:gdLst/>
              <a:ahLst/>
              <a:cxnLst>
                <a:cxn ang="0">
                  <a:pos x="0" y="2464"/>
                </a:cxn>
                <a:cxn ang="0">
                  <a:pos x="6761" y="0"/>
                </a:cxn>
                <a:cxn ang="0">
                  <a:pos x="6761" y="1290"/>
                </a:cxn>
                <a:cxn ang="0">
                  <a:pos x="0" y="2464"/>
                </a:cxn>
              </a:cxnLst>
              <a:rect l="0" t="0" r="r" b="b"/>
              <a:pathLst>
                <a:path w="6761" h="2464">
                  <a:moveTo>
                    <a:pt x="0" y="2464"/>
                  </a:moveTo>
                  <a:lnTo>
                    <a:pt x="6761" y="0"/>
                  </a:lnTo>
                  <a:lnTo>
                    <a:pt x="6761" y="1290"/>
                  </a:lnTo>
                  <a:lnTo>
                    <a:pt x="0" y="246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pic>
          <p:nvPicPr>
            <p:cNvPr id="14" name="Picture 2"/>
            <p:cNvPicPr>
              <a:picLocks noChangeAspect="1" noChangeArrowheads="1"/>
            </p:cNvPicPr>
            <p:nvPr userDrawn="1"/>
          </p:nvPicPr>
          <p:blipFill>
            <a:blip r:embed="rId2" cstate="print"/>
            <a:srcRect/>
            <a:stretch>
              <a:fillRect/>
            </a:stretch>
          </p:blipFill>
          <p:spPr bwMode="auto">
            <a:xfrm>
              <a:off x="0" y="4291200"/>
              <a:ext cx="3078523" cy="1807200"/>
            </a:xfrm>
            <a:prstGeom prst="rect">
              <a:avLst/>
            </a:prstGeom>
            <a:noFill/>
            <a:ln w="9525">
              <a:noFill/>
              <a:miter lim="800000"/>
              <a:headEnd/>
              <a:tailEnd/>
            </a:ln>
            <a:effectLst/>
          </p:spPr>
        </p:pic>
      </p:grpSp>
      <p:sp>
        <p:nvSpPr>
          <p:cNvPr id="8" name="Title 1"/>
          <p:cNvSpPr>
            <a:spLocks noGrp="1"/>
          </p:cNvSpPr>
          <p:nvPr>
            <p:ph type="ctrTitle"/>
          </p:nvPr>
        </p:nvSpPr>
        <p:spPr>
          <a:xfrm>
            <a:off x="3081528" y="777600"/>
            <a:ext cx="8509385" cy="860400"/>
          </a:xfrm>
        </p:spPr>
        <p:txBody>
          <a:bodyPr/>
          <a:lstStyle>
            <a:lvl1pPr>
              <a:defRPr>
                <a:solidFill>
                  <a:schemeClr val="bg1"/>
                </a:solidFill>
              </a:defRPr>
            </a:lvl1pPr>
          </a:lstStyle>
          <a:p>
            <a:r>
              <a:rPr lang="en-US" dirty="0"/>
              <a:t>Click to edit Master title style</a:t>
            </a:r>
            <a:endParaRPr lang="en-GB" dirty="0"/>
          </a:p>
        </p:txBody>
      </p:sp>
      <p:sp>
        <p:nvSpPr>
          <p:cNvPr id="9" name="Subtitle 2"/>
          <p:cNvSpPr>
            <a:spLocks noGrp="1"/>
          </p:cNvSpPr>
          <p:nvPr>
            <p:ph type="subTitle" idx="1"/>
          </p:nvPr>
        </p:nvSpPr>
        <p:spPr>
          <a:xfrm>
            <a:off x="3081528" y="1731938"/>
            <a:ext cx="6222953" cy="968400"/>
          </a:xfrm>
        </p:spPr>
        <p:txBody>
          <a:bodyPr/>
          <a:lstStyle>
            <a:lvl1pPr marL="0" indent="0" algn="l">
              <a:buNone/>
              <a:defRPr sz="2000">
                <a:solidFill>
                  <a:schemeClr val="bg1"/>
                </a:solidFill>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81528" y="5751576"/>
            <a:ext cx="989153" cy="749808"/>
          </a:xfrm>
          <a:prstGeom prst="rect">
            <a:avLst/>
          </a:prstGeom>
        </p:spPr>
      </p:pic>
    </p:spTree>
    <p:extLst>
      <p:ext uri="{BB962C8B-B14F-4D97-AF65-F5344CB8AC3E}">
        <p14:creationId xmlns:p14="http://schemas.microsoft.com/office/powerpoint/2010/main" val="19810458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2648" y="612648"/>
            <a:ext cx="7731674" cy="3575304"/>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4360" y="5888736"/>
            <a:ext cx="3780000" cy="618750"/>
          </a:xfrm>
          <a:prstGeom prst="rect">
            <a:avLst/>
          </a:prstGeom>
        </p:spPr>
      </p:pic>
      <p:sp>
        <p:nvSpPr>
          <p:cNvPr id="18" name="Title 1"/>
          <p:cNvSpPr>
            <a:spLocks noGrp="1"/>
          </p:cNvSpPr>
          <p:nvPr>
            <p:ph type="ctrTitle"/>
          </p:nvPr>
        </p:nvSpPr>
        <p:spPr>
          <a:xfrm>
            <a:off x="1005840" y="2240280"/>
            <a:ext cx="6879463" cy="860400"/>
          </a:xfrm>
          <a:prstGeom prst="rect">
            <a:avLst/>
          </a:prstGeom>
        </p:spPr>
        <p:txBody>
          <a:bodyPr/>
          <a:lstStyle>
            <a:lvl1pPr>
              <a:defRPr>
                <a:solidFill>
                  <a:srgbClr val="FFFFFF"/>
                </a:solidFill>
                <a:latin typeface="+mn-lt"/>
                <a:cs typeface="Arial" pitchFamily="34" charset="0"/>
              </a:defRPr>
            </a:lvl1pPr>
          </a:lstStyle>
          <a:p>
            <a:r>
              <a:rPr lang="en-US" dirty="0"/>
              <a:t>Click to edit Master title style</a:t>
            </a:r>
            <a:endParaRPr lang="en-GB" dirty="0"/>
          </a:p>
        </p:txBody>
      </p:sp>
      <p:sp>
        <p:nvSpPr>
          <p:cNvPr id="19" name="Subtitle 2"/>
          <p:cNvSpPr>
            <a:spLocks noGrp="1"/>
          </p:cNvSpPr>
          <p:nvPr>
            <p:ph type="subTitle" idx="1"/>
          </p:nvPr>
        </p:nvSpPr>
        <p:spPr>
          <a:xfrm>
            <a:off x="1005840" y="3218688"/>
            <a:ext cx="6879463"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pic>
        <p:nvPicPr>
          <p:cNvPr id="20" name="Picture 1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79608" y="5340096"/>
            <a:ext cx="987552" cy="1156968"/>
          </a:xfrm>
          <a:prstGeom prst="rect">
            <a:avLst/>
          </a:prstGeom>
        </p:spPr>
      </p:pic>
    </p:spTree>
    <p:extLst>
      <p:ext uri="{BB962C8B-B14F-4D97-AF65-F5344CB8AC3E}">
        <p14:creationId xmlns:p14="http://schemas.microsoft.com/office/powerpoint/2010/main" val="29295070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4360" y="5888736"/>
            <a:ext cx="3780000" cy="618750"/>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4838" y="385087"/>
            <a:ext cx="5413375" cy="4572000"/>
          </a:xfrm>
          <a:prstGeom prst="rect">
            <a:avLst/>
          </a:prstGeom>
        </p:spPr>
      </p:pic>
      <p:sp>
        <p:nvSpPr>
          <p:cNvPr id="21" name="Title 1"/>
          <p:cNvSpPr>
            <a:spLocks noGrp="1"/>
          </p:cNvSpPr>
          <p:nvPr>
            <p:ph type="ctrTitle"/>
          </p:nvPr>
        </p:nvSpPr>
        <p:spPr>
          <a:xfrm>
            <a:off x="996696" y="1691640"/>
            <a:ext cx="4597400" cy="860400"/>
          </a:xfrm>
          <a:prstGeom prst="rect">
            <a:avLst/>
          </a:prstGeom>
        </p:spPr>
        <p:txBody>
          <a:bodyPr/>
          <a:lstStyle>
            <a:lvl1pPr>
              <a:defRPr>
                <a:solidFill>
                  <a:srgbClr val="FFFFFF"/>
                </a:solidFill>
                <a:latin typeface="+mn-lt"/>
                <a:cs typeface="Arial" pitchFamily="34" charset="0"/>
              </a:defRPr>
            </a:lvl1pPr>
          </a:lstStyle>
          <a:p>
            <a:r>
              <a:rPr lang="en-US" dirty="0"/>
              <a:t>Click to edit Master title style</a:t>
            </a:r>
            <a:endParaRPr lang="en-GB" dirty="0"/>
          </a:p>
        </p:txBody>
      </p:sp>
      <p:sp>
        <p:nvSpPr>
          <p:cNvPr id="22" name="Subtitle 2"/>
          <p:cNvSpPr>
            <a:spLocks noGrp="1"/>
          </p:cNvSpPr>
          <p:nvPr>
            <p:ph type="subTitle" idx="1"/>
          </p:nvPr>
        </p:nvSpPr>
        <p:spPr>
          <a:xfrm>
            <a:off x="996696" y="2660904"/>
            <a:ext cx="4597400"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pic>
        <p:nvPicPr>
          <p:cNvPr id="23" name="Picture 2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79608" y="5340096"/>
            <a:ext cx="987552" cy="1156968"/>
          </a:xfrm>
          <a:prstGeom prst="rect">
            <a:avLst/>
          </a:prstGeom>
        </p:spPr>
      </p:pic>
    </p:spTree>
    <p:extLst>
      <p:ext uri="{BB962C8B-B14F-4D97-AF65-F5344CB8AC3E}">
        <p14:creationId xmlns:p14="http://schemas.microsoft.com/office/powerpoint/2010/main" val="17521231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Cover with beam (legacy)">
    <p:spTree>
      <p:nvGrpSpPr>
        <p:cNvPr id="1" name=""/>
        <p:cNvGrpSpPr/>
        <p:nvPr/>
      </p:nvGrpSpPr>
      <p:grpSpPr>
        <a:xfrm>
          <a:off x="0" y="0"/>
          <a:ext cx="0" cy="0"/>
          <a:chOff x="0" y="0"/>
          <a:chExt cx="0" cy="0"/>
        </a:xfrm>
      </p:grpSpPr>
      <p:grpSp>
        <p:nvGrpSpPr>
          <p:cNvPr id="11" name="Group 10"/>
          <p:cNvGrpSpPr/>
          <p:nvPr userDrawn="1"/>
        </p:nvGrpSpPr>
        <p:grpSpPr>
          <a:xfrm>
            <a:off x="0" y="1628775"/>
            <a:ext cx="12208264" cy="4475445"/>
            <a:chOff x="0" y="1628775"/>
            <a:chExt cx="12208264" cy="4475445"/>
          </a:xfrm>
        </p:grpSpPr>
        <p:pic>
          <p:nvPicPr>
            <p:cNvPr id="13" name="Picture 2"/>
            <p:cNvPicPr>
              <a:picLocks noChangeAspect="1" noChangeArrowheads="1"/>
            </p:cNvPicPr>
            <p:nvPr userDrawn="1"/>
          </p:nvPicPr>
          <p:blipFill>
            <a:blip r:embed="rId2" cstate="print"/>
            <a:srcRect/>
            <a:stretch>
              <a:fillRect/>
            </a:stretch>
          </p:blipFill>
          <p:spPr bwMode="black">
            <a:xfrm>
              <a:off x="0" y="4291200"/>
              <a:ext cx="3088437" cy="1813020"/>
            </a:xfrm>
            <a:prstGeom prst="rect">
              <a:avLst/>
            </a:prstGeom>
            <a:noFill/>
            <a:ln w="9525">
              <a:noFill/>
              <a:miter lim="800000"/>
              <a:headEnd/>
              <a:tailEnd/>
            </a:ln>
            <a:effectLst/>
          </p:spPr>
        </p:pic>
        <p:sp>
          <p:nvSpPr>
            <p:cNvPr id="16" name="Freeform 8"/>
            <p:cNvSpPr>
              <a:spLocks/>
            </p:cNvSpPr>
            <p:nvPr userDrawn="1"/>
          </p:nvSpPr>
          <p:spPr bwMode="gray">
            <a:xfrm>
              <a:off x="3082575" y="1628775"/>
              <a:ext cx="9125689" cy="3318440"/>
            </a:xfrm>
            <a:custGeom>
              <a:avLst/>
              <a:gdLst/>
              <a:ahLst/>
              <a:cxnLst>
                <a:cxn ang="0">
                  <a:pos x="0" y="2464"/>
                </a:cxn>
                <a:cxn ang="0">
                  <a:pos x="6761" y="0"/>
                </a:cxn>
                <a:cxn ang="0">
                  <a:pos x="6761" y="1290"/>
                </a:cxn>
                <a:cxn ang="0">
                  <a:pos x="0" y="2464"/>
                </a:cxn>
              </a:cxnLst>
              <a:rect l="0" t="0" r="r" b="b"/>
              <a:pathLst>
                <a:path w="6761" h="2464">
                  <a:moveTo>
                    <a:pt x="0" y="2464"/>
                  </a:moveTo>
                  <a:lnTo>
                    <a:pt x="6761" y="0"/>
                  </a:lnTo>
                  <a:lnTo>
                    <a:pt x="6761" y="1290"/>
                  </a:lnTo>
                  <a:lnTo>
                    <a:pt x="0" y="246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grpSp>
      <p:sp>
        <p:nvSpPr>
          <p:cNvPr id="8" name="Title 1"/>
          <p:cNvSpPr>
            <a:spLocks noGrp="1"/>
          </p:cNvSpPr>
          <p:nvPr>
            <p:ph type="ctrTitle"/>
          </p:nvPr>
        </p:nvSpPr>
        <p:spPr>
          <a:xfrm>
            <a:off x="3081528" y="777600"/>
            <a:ext cx="8509385" cy="860400"/>
          </a:xfrm>
        </p:spPr>
        <p:txBody>
          <a:bodyPr/>
          <a:lstStyle>
            <a:lvl1pPr>
              <a:defRPr>
                <a:solidFill>
                  <a:schemeClr val="bg1"/>
                </a:solidFill>
              </a:defRPr>
            </a:lvl1pPr>
          </a:lstStyle>
          <a:p>
            <a:r>
              <a:rPr lang="en-US" dirty="0"/>
              <a:t>Click to edit Master title style</a:t>
            </a:r>
            <a:endParaRPr lang="en-GB" dirty="0"/>
          </a:p>
        </p:txBody>
      </p:sp>
      <p:sp>
        <p:nvSpPr>
          <p:cNvPr id="9" name="Subtitle 2"/>
          <p:cNvSpPr>
            <a:spLocks noGrp="1"/>
          </p:cNvSpPr>
          <p:nvPr>
            <p:ph type="subTitle" idx="1"/>
          </p:nvPr>
        </p:nvSpPr>
        <p:spPr>
          <a:xfrm>
            <a:off x="3081528" y="1731938"/>
            <a:ext cx="6222953" cy="968400"/>
          </a:xfrm>
        </p:spPr>
        <p:txBody>
          <a:bodyPr/>
          <a:lstStyle>
            <a:lvl1pPr marL="0" indent="0" algn="l">
              <a:buNone/>
              <a:defRPr sz="2000">
                <a:solidFill>
                  <a:schemeClr val="bg1"/>
                </a:solidFill>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81528" y="5751576"/>
            <a:ext cx="989153" cy="749808"/>
          </a:xfrm>
          <a:prstGeom prst="rect">
            <a:avLst/>
          </a:prstGeom>
        </p:spPr>
      </p:pic>
    </p:spTree>
    <p:extLst>
      <p:ext uri="{BB962C8B-B14F-4D97-AF65-F5344CB8AC3E}">
        <p14:creationId xmlns:p14="http://schemas.microsoft.com/office/powerpoint/2010/main" val="19810458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Line 10"/>
          <p:cNvSpPr>
            <a:spLocks noChangeShapeType="1"/>
          </p:cNvSpPr>
          <p:nvPr userDrawn="1"/>
        </p:nvSpPr>
        <p:spPr bwMode="auto">
          <a:xfrm>
            <a:off x="609918" y="1044000"/>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1" name="Line 11"/>
          <p:cNvSpPr>
            <a:spLocks noChangeShapeType="1"/>
          </p:cNvSpPr>
          <p:nvPr userDrawn="1"/>
        </p:nvSpPr>
        <p:spPr bwMode="auto">
          <a:xfrm>
            <a:off x="609918" y="6245352"/>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lvl1pPr marL="0" indent="0">
              <a:spcBef>
                <a:spcPts val="0"/>
              </a:spcBef>
              <a:buNone/>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Line 10"/>
          <p:cNvSpPr>
            <a:spLocks noChangeShapeType="1"/>
          </p:cNvSpPr>
          <p:nvPr userDrawn="1"/>
        </p:nvSpPr>
        <p:spPr bwMode="auto">
          <a:xfrm>
            <a:off x="609918" y="1044000"/>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609918" y="6245352"/>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1665512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lvl1pPr marL="0" indent="0">
              <a:buNone/>
              <a:defRPr/>
            </a:lvl1pPr>
            <a:lvl2pPr marL="356616">
              <a:defRPr/>
            </a:lvl2pPr>
            <a:lvl3pPr marL="713232">
              <a:defRPr/>
            </a:lvl3pPr>
            <a:lvl4pPr marL="1069848">
              <a:defRPr/>
            </a:lvl4pPr>
            <a:lvl5pPr marL="142646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Line 10"/>
          <p:cNvSpPr>
            <a:spLocks noChangeShapeType="1"/>
          </p:cNvSpPr>
          <p:nvPr userDrawn="1"/>
        </p:nvSpPr>
        <p:spPr bwMode="auto">
          <a:xfrm>
            <a:off x="609918" y="1044000"/>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609918" y="6245352"/>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9193151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
        <p:nvSpPr>
          <p:cNvPr id="7" name="Line 10"/>
          <p:cNvSpPr>
            <a:spLocks noChangeShapeType="1"/>
          </p:cNvSpPr>
          <p:nvPr userDrawn="1"/>
        </p:nvSpPr>
        <p:spPr bwMode="auto">
          <a:xfrm>
            <a:off x="609918" y="1044000"/>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609918" y="6245352"/>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
        <p:nvSpPr>
          <p:cNvPr id="8" name="Line 11"/>
          <p:cNvSpPr>
            <a:spLocks noChangeShapeType="1"/>
          </p:cNvSpPr>
          <p:nvPr userDrawn="1"/>
        </p:nvSpPr>
        <p:spPr bwMode="auto">
          <a:xfrm>
            <a:off x="609918" y="6245352"/>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2470838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sz="half" idx="1"/>
          </p:nvPr>
        </p:nvSpPr>
        <p:spPr>
          <a:xfrm>
            <a:off x="609917" y="1425575"/>
            <a:ext cx="5387605" cy="4700589"/>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200828" y="1425575"/>
            <a:ext cx="5387605" cy="4700589"/>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Line 10"/>
          <p:cNvSpPr>
            <a:spLocks noChangeShapeType="1"/>
          </p:cNvSpPr>
          <p:nvPr userDrawn="1"/>
        </p:nvSpPr>
        <p:spPr bwMode="auto">
          <a:xfrm>
            <a:off x="609918" y="1044000"/>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609918" y="6245352"/>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2648" y="2130552"/>
            <a:ext cx="5393208"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9632" y="2130552"/>
            <a:ext cx="5393208"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Line 10"/>
          <p:cNvSpPr>
            <a:spLocks noChangeShapeType="1"/>
          </p:cNvSpPr>
          <p:nvPr userDrawn="1"/>
        </p:nvSpPr>
        <p:spPr bwMode="auto">
          <a:xfrm>
            <a:off x="609918" y="1044000"/>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612648" y="1425575"/>
            <a:ext cx="5393208"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6199632" y="1425575"/>
            <a:ext cx="5393208" cy="640800"/>
          </a:xfrm>
        </p:spPr>
        <p:txBody>
          <a:bodyPr anchor="t" anchorCtr="0"/>
          <a:lstStyle>
            <a:lvl1pPr>
              <a:buNone/>
              <a:defRPr b="1">
                <a:solidFill>
                  <a:schemeClr val="bg1"/>
                </a:solidFill>
              </a:defRPr>
            </a:lvl1pPr>
          </a:lstStyle>
          <a:p>
            <a:pPr lvl="0"/>
            <a:endParaRPr lang="en-GB" dirty="0"/>
          </a:p>
        </p:txBody>
      </p:sp>
      <p:sp>
        <p:nvSpPr>
          <p:cNvPr id="9" name="Line 11"/>
          <p:cNvSpPr>
            <a:spLocks noChangeShapeType="1"/>
          </p:cNvSpPr>
          <p:nvPr userDrawn="1"/>
        </p:nvSpPr>
        <p:spPr bwMode="auto">
          <a:xfrm>
            <a:off x="609918" y="6245352"/>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a:xfrm>
            <a:off x="609918" y="1425600"/>
            <a:ext cx="10978515" cy="47000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609918" y="1044000"/>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609918" y="6245352"/>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07802" y="1025526"/>
            <a:ext cx="10978515" cy="1643063"/>
          </a:xfrm>
        </p:spPr>
        <p:txBody>
          <a:bodyPr/>
          <a:lstStyle>
            <a:lvl1pPr marL="0" indent="0" algn="l">
              <a:lnSpc>
                <a:spcPct val="85000"/>
              </a:lnSpc>
              <a:spcBef>
                <a:spcPts val="0"/>
              </a:spcBef>
              <a:buNone/>
              <a:defRPr sz="5000" b="1">
                <a:solidFill>
                  <a:schemeClr val="bg2"/>
                </a:solidFill>
                <a:latin typeface="+mn-lt"/>
              </a:defRPr>
            </a:lvl1pPr>
            <a:lvl2pPr marL="0" indent="0">
              <a:buNone/>
              <a:defRPr/>
            </a:lvl2pPr>
            <a:lvl3pPr marL="0" indent="0">
              <a:buNone/>
              <a:defRPr/>
            </a:lvl3pPr>
            <a:lvl4pPr marL="0" indent="0">
              <a:buNone/>
              <a:defRPr/>
            </a:lvl4pPr>
            <a:lvl5pPr marL="0" indent="0">
              <a:buNone/>
              <a:defRPr/>
            </a:lvl5pPr>
          </a:lstStyle>
          <a:p>
            <a:pPr lvl="0"/>
            <a:r>
              <a:rPr lang="en-US" dirty="0"/>
              <a:t>Click to edit Master text styles</a:t>
            </a:r>
          </a:p>
        </p:txBody>
      </p:sp>
      <p:sp>
        <p:nvSpPr>
          <p:cNvPr id="5" name="Line 11"/>
          <p:cNvSpPr>
            <a:spLocks noChangeShapeType="1"/>
          </p:cNvSpPr>
          <p:nvPr userDrawn="1"/>
        </p:nvSpPr>
        <p:spPr bwMode="auto">
          <a:xfrm>
            <a:off x="609918" y="6245352"/>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endParaRPr>
          </a:p>
        </p:txBody>
      </p:sp>
    </p:spTree>
    <p:extLst>
      <p:ext uri="{BB962C8B-B14F-4D97-AF65-F5344CB8AC3E}">
        <p14:creationId xmlns:p14="http://schemas.microsoft.com/office/powerpoint/2010/main" val="39130112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918" y="201168"/>
            <a:ext cx="10978515"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a:t>Click to edit Master title style</a:t>
            </a:r>
            <a:endParaRPr lang="en-US" dirty="0"/>
          </a:p>
        </p:txBody>
      </p:sp>
      <p:sp>
        <p:nvSpPr>
          <p:cNvPr id="6" name="Freeform 6"/>
          <p:cNvSpPr>
            <a:spLocks/>
          </p:cNvSpPr>
          <p:nvPr userDrawn="1"/>
        </p:nvSpPr>
        <p:spPr bwMode="gray">
          <a:xfrm>
            <a:off x="598488" y="1057275"/>
            <a:ext cx="10993437"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spTree>
    <p:extLst>
      <p:ext uri="{BB962C8B-B14F-4D97-AF65-F5344CB8AC3E}">
        <p14:creationId xmlns:p14="http://schemas.microsoft.com/office/powerpoint/2010/main" val="19999408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918" y="201168"/>
            <a:ext cx="10978515"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a:t>Click to edit Master title style</a:t>
            </a:r>
          </a:p>
        </p:txBody>
      </p:sp>
      <p:sp>
        <p:nvSpPr>
          <p:cNvPr id="6" name="Freeform 5"/>
          <p:cNvSpPr>
            <a:spLocks/>
          </p:cNvSpPr>
          <p:nvPr userDrawn="1"/>
        </p:nvSpPr>
        <p:spPr bwMode="gray">
          <a:xfrm>
            <a:off x="598488" y="1057275"/>
            <a:ext cx="10993437"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spTree>
    <p:extLst>
      <p:ext uri="{BB962C8B-B14F-4D97-AF65-F5344CB8AC3E}">
        <p14:creationId xmlns:p14="http://schemas.microsoft.com/office/powerpoint/2010/main" val="25286478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918" y="201168"/>
            <a:ext cx="10978515"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a:t>Click to edit Master title style</a:t>
            </a:r>
          </a:p>
        </p:txBody>
      </p:sp>
      <p:sp>
        <p:nvSpPr>
          <p:cNvPr id="5" name="Freeform 4"/>
          <p:cNvSpPr>
            <a:spLocks/>
          </p:cNvSpPr>
          <p:nvPr userDrawn="1"/>
        </p:nvSpPr>
        <p:spPr bwMode="gray">
          <a:xfrm>
            <a:off x="594996" y="1057275"/>
            <a:ext cx="10993437"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blipFill dpi="0" rotWithShape="1">
            <a:blip r:embed="rId2" cstate="print"/>
            <a:srcRect/>
            <a:tile tx="0" ty="0" sx="100000" sy="100000" flip="none" algn="tl"/>
          </a:bli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spTree>
    <p:extLst>
      <p:ext uri="{BB962C8B-B14F-4D97-AF65-F5344CB8AC3E}">
        <p14:creationId xmlns:p14="http://schemas.microsoft.com/office/powerpoint/2010/main" val="25286478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607800" y="6245352"/>
            <a:ext cx="10978515" cy="0"/>
          </a:xfrm>
          <a:prstGeom prst="line">
            <a:avLst/>
          </a:prstGeom>
          <a:noFill/>
          <a:ln w="3175">
            <a:solidFill>
              <a:srgbClr val="808080"/>
            </a:solidFill>
            <a:round/>
            <a:headEnd/>
            <a:tailEnd/>
          </a:ln>
          <a:effectLst/>
        </p:spPr>
        <p:txBody>
          <a:bodyPr wrap="none" anchor="ctr"/>
          <a:lstStyle/>
          <a:p>
            <a:endParaRPr lang="en-US" noProof="0" dirty="0">
              <a:solidFill>
                <a:schemeClr val="bg1"/>
              </a:solidFill>
            </a:endParaRPr>
          </a:p>
        </p:txBody>
      </p:sp>
    </p:spTree>
    <p:extLst>
      <p:ext uri="{BB962C8B-B14F-4D97-AF65-F5344CB8AC3E}">
        <p14:creationId xmlns:p14="http://schemas.microsoft.com/office/powerpoint/2010/main" val="33506808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607799" y="719139"/>
            <a:ext cx="4677635"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lvl1pPr marL="0" indent="0">
              <a:spcBef>
                <a:spcPts val="0"/>
              </a:spcBef>
              <a:buNone/>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609918" y="1044000"/>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609918" y="6245352"/>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886118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lvl1pPr marL="0" indent="0">
              <a:buNone/>
              <a:defRPr/>
            </a:lvl1pPr>
            <a:lvl2pPr marL="356616">
              <a:defRPr/>
            </a:lvl2pPr>
            <a:lvl3pPr marL="713232">
              <a:defRPr/>
            </a:lvl3pPr>
            <a:lvl4pPr marL="1069848">
              <a:defRPr/>
            </a:lvl4pPr>
            <a:lvl5pPr marL="1426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609918" y="1044000"/>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609918" y="6245352"/>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4119179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
        <p:nvSpPr>
          <p:cNvPr id="7" name="Line 10"/>
          <p:cNvSpPr>
            <a:spLocks noChangeShapeType="1"/>
          </p:cNvSpPr>
          <p:nvPr userDrawn="1"/>
        </p:nvSpPr>
        <p:spPr bwMode="auto">
          <a:xfrm>
            <a:off x="609918" y="1044000"/>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609918" y="6245352"/>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8" name="Line 11"/>
          <p:cNvSpPr>
            <a:spLocks noChangeShapeType="1"/>
          </p:cNvSpPr>
          <p:nvPr userDrawn="1"/>
        </p:nvSpPr>
        <p:spPr bwMode="auto">
          <a:xfrm>
            <a:off x="609918" y="6245352"/>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4041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sz="half" idx="1"/>
          </p:nvPr>
        </p:nvSpPr>
        <p:spPr>
          <a:xfrm>
            <a:off x="609917" y="1425575"/>
            <a:ext cx="5387605" cy="4700589"/>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200828" y="1425575"/>
            <a:ext cx="5387605" cy="4700589"/>
          </a:xfrm>
        </p:spPr>
        <p:txBody>
          <a:bodyPr/>
          <a:lstStyle>
            <a:lvl1pPr marL="356616" indent="-356616" algn="l" defTabSz="914400" rtl="0" eaLnBrk="1" latinLnBrk="0" hangingPunct="1">
              <a:spcBef>
                <a:spcPct val="20000"/>
              </a:spcBef>
              <a:buClr>
                <a:schemeClr val="accent2"/>
              </a:buClr>
              <a:buSzPct val="70000"/>
              <a:buFont typeface="Arial" pitchFamily="34" charset="0"/>
              <a:buChar char="►"/>
              <a:defRPr lang="en-US" sz="2400" kern="1200" dirty="0" smtClean="0">
                <a:solidFill>
                  <a:schemeClr val="bg1"/>
                </a:solidFill>
                <a:latin typeface="+mn-lt"/>
                <a:ea typeface="+mn-ea"/>
                <a:cs typeface="+mn-cs"/>
              </a:defRPr>
            </a:lvl1pPr>
            <a:lvl2pPr marL="713232" indent="-356616" algn="l" defTabSz="914400" rtl="0" eaLnBrk="1" latinLnBrk="0" hangingPunct="1">
              <a:spcBef>
                <a:spcPct val="20000"/>
              </a:spcBef>
              <a:buClr>
                <a:schemeClr val="accent2"/>
              </a:buClr>
              <a:buSzPct val="70000"/>
              <a:buFont typeface="Arial" pitchFamily="34" charset="0"/>
              <a:buChar char="►"/>
              <a:defRPr lang="en-US" sz="2400" kern="1200" dirty="0" smtClean="0">
                <a:solidFill>
                  <a:schemeClr val="bg1"/>
                </a:solidFill>
                <a:latin typeface="+mn-lt"/>
                <a:ea typeface="+mn-ea"/>
                <a:cs typeface="+mn-cs"/>
              </a:defRPr>
            </a:lvl2pPr>
            <a:lvl3pPr marL="1069848" indent="-356616" algn="l" defTabSz="914400" rtl="0" eaLnBrk="1" latinLnBrk="0" hangingPunct="1">
              <a:spcBef>
                <a:spcPct val="20000"/>
              </a:spcBef>
              <a:buClr>
                <a:schemeClr val="accent2"/>
              </a:buClr>
              <a:buSzPct val="70000"/>
              <a:buFont typeface="Arial" pitchFamily="34" charset="0"/>
              <a:buChar char="►"/>
              <a:defRPr lang="en-US" sz="2000" kern="1200" dirty="0" smtClean="0">
                <a:solidFill>
                  <a:schemeClr val="bg1"/>
                </a:solidFill>
                <a:latin typeface="+mn-lt"/>
                <a:ea typeface="+mn-ea"/>
                <a:cs typeface="+mn-cs"/>
              </a:defRPr>
            </a:lvl3pPr>
            <a:lvl4pPr marL="1426464" indent="-356616" algn="l" defTabSz="914400" rtl="0" eaLnBrk="1" latinLnBrk="0" hangingPunct="1">
              <a:spcBef>
                <a:spcPct val="20000"/>
              </a:spcBef>
              <a:buClr>
                <a:schemeClr val="accent2"/>
              </a:buClr>
              <a:buSzPct val="70000"/>
              <a:buFont typeface="Arial" pitchFamily="34" charset="0"/>
              <a:buChar char="►"/>
              <a:defRPr lang="en-US" sz="1800" kern="1200" dirty="0" smtClean="0">
                <a:solidFill>
                  <a:schemeClr val="bg1"/>
                </a:solidFill>
                <a:latin typeface="+mn-lt"/>
                <a:ea typeface="+mn-ea"/>
                <a:cs typeface="+mn-cs"/>
              </a:defRPr>
            </a:lvl4pPr>
            <a:lvl5pPr marL="1783080" indent="-356616" algn="l" defTabSz="914400" rtl="0" eaLnBrk="1" latinLnBrk="0" hangingPunct="1">
              <a:spcBef>
                <a:spcPct val="20000"/>
              </a:spcBef>
              <a:buClr>
                <a:schemeClr val="accent2"/>
              </a:buClr>
              <a:buSzPct val="70000"/>
              <a:buFont typeface="Arial" pitchFamily="34" charset="0"/>
              <a:buChar char="►"/>
              <a:defRPr lang="en-GB" sz="1800" kern="1200" dirty="0">
                <a:solidFill>
                  <a:schemeClr val="bg1"/>
                </a:solidFill>
                <a:latin typeface="+mn-lt"/>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Line 10"/>
          <p:cNvSpPr>
            <a:spLocks noChangeShapeType="1"/>
          </p:cNvSpPr>
          <p:nvPr userDrawn="1"/>
        </p:nvSpPr>
        <p:spPr bwMode="auto">
          <a:xfrm>
            <a:off x="609918" y="1044000"/>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609918" y="6245352"/>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612648" y="2130551"/>
            <a:ext cx="5393208" cy="3995928"/>
          </a:xfrm>
        </p:spPr>
        <p:txBody>
          <a:bodyPr/>
          <a:lstStyle>
            <a:lvl1pPr>
              <a:defRPr sz="2400"/>
            </a:lvl1pPr>
            <a:lvl2pPr>
              <a:defRPr sz="2400"/>
            </a:lvl2pPr>
            <a:lvl3pPr marL="1081088" indent="-357188">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99632" y="2130551"/>
            <a:ext cx="5393208" cy="3995928"/>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Line 10"/>
          <p:cNvSpPr>
            <a:spLocks noChangeShapeType="1"/>
          </p:cNvSpPr>
          <p:nvPr userDrawn="1"/>
        </p:nvSpPr>
        <p:spPr bwMode="auto">
          <a:xfrm>
            <a:off x="609918" y="1044000"/>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612648" y="1427144"/>
            <a:ext cx="5393208" cy="640800"/>
          </a:xfrm>
        </p:spPr>
        <p:txBody>
          <a:bodyPr anchor="t" anchorCtr="0"/>
          <a:lstStyle>
            <a:lvl1pPr>
              <a:buNone/>
              <a:defRPr b="1"/>
            </a:lvl1pPr>
          </a:lstStyle>
          <a:p>
            <a:pPr lvl="0"/>
            <a:r>
              <a:rPr lang="en-US"/>
              <a:t>Click to edit Master text styles</a:t>
            </a:r>
          </a:p>
        </p:txBody>
      </p:sp>
      <p:sp>
        <p:nvSpPr>
          <p:cNvPr id="11" name="Text Placeholder 9"/>
          <p:cNvSpPr>
            <a:spLocks noGrp="1"/>
          </p:cNvSpPr>
          <p:nvPr>
            <p:ph type="body" sz="quarter" idx="13"/>
          </p:nvPr>
        </p:nvSpPr>
        <p:spPr>
          <a:xfrm>
            <a:off x="6199632" y="1427144"/>
            <a:ext cx="5393208" cy="640800"/>
          </a:xfrm>
        </p:spPr>
        <p:txBody>
          <a:bodyPr anchor="t" anchorCtr="0"/>
          <a:lstStyle>
            <a:lvl1pPr>
              <a:buNone/>
              <a:defRPr b="1"/>
            </a:lvl1pPr>
          </a:lstStyle>
          <a:p>
            <a:pPr lvl="0"/>
            <a:r>
              <a:rPr lang="en-US"/>
              <a:t>Click to edit Master text styles</a:t>
            </a:r>
          </a:p>
        </p:txBody>
      </p:sp>
      <p:sp>
        <p:nvSpPr>
          <p:cNvPr id="9" name="Line 11"/>
          <p:cNvSpPr>
            <a:spLocks noChangeShapeType="1"/>
          </p:cNvSpPr>
          <p:nvPr userDrawn="1"/>
        </p:nvSpPr>
        <p:spPr bwMode="auto">
          <a:xfrm>
            <a:off x="609918" y="6245352"/>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w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image" Target="../media/image7.wmf"/><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918" y="201600"/>
            <a:ext cx="10978515" cy="86040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609918" y="1425600"/>
            <a:ext cx="10978515" cy="4700016"/>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extBox 6"/>
          <p:cNvSpPr txBox="1"/>
          <p:nvPr/>
        </p:nvSpPr>
        <p:spPr>
          <a:xfrm>
            <a:off x="609918" y="6519672"/>
            <a:ext cx="885600" cy="201168"/>
          </a:xfrm>
          <a:prstGeom prst="rect">
            <a:avLst/>
          </a:prstGeom>
          <a:noFill/>
        </p:spPr>
        <p:txBody>
          <a:bodyPr wrap="square" lIns="0" tIns="0" rIns="0" bIns="0" rtlCol="0" anchor="t" anchorCtr="0">
            <a:noAutofit/>
          </a:bodyPr>
          <a:lstStyle/>
          <a:p>
            <a:r>
              <a:rPr lang="en-GB" sz="1100" dirty="0">
                <a:solidFill>
                  <a:schemeClr val="bg1"/>
                </a:solidFill>
                <a:latin typeface="+mn-lt"/>
              </a:rPr>
              <a:t>Page </a:t>
            </a:r>
            <a:fld id="{9AE4D82F-B047-469B-AC52-A46321747EAF}" type="slidenum">
              <a:rPr lang="en-GB" sz="1100" smtClean="0">
                <a:solidFill>
                  <a:schemeClr val="bg1"/>
                </a:solidFill>
                <a:latin typeface="+mn-lt"/>
              </a:rPr>
              <a:pPr/>
              <a:t>‹#›</a:t>
            </a:fld>
            <a:endParaRPr lang="en-GB" sz="1100" dirty="0">
              <a:solidFill>
                <a:schemeClr val="bg1"/>
              </a:solidFill>
              <a:latin typeface="+mn-lt"/>
            </a:endParaRPr>
          </a:p>
        </p:txBody>
      </p:sp>
      <p:pic>
        <p:nvPicPr>
          <p:cNvPr id="12" name="Picture 1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1190960" y="6327648"/>
            <a:ext cx="399919" cy="408838"/>
          </a:xfrm>
          <a:prstGeom prst="rect">
            <a:avLst/>
          </a:prstGeom>
        </p:spPr>
      </p:pic>
      <p:sp>
        <p:nvSpPr>
          <p:cNvPr id="8" name="TextBox 7"/>
          <p:cNvSpPr txBox="1"/>
          <p:nvPr userDrawn="1"/>
        </p:nvSpPr>
        <p:spPr>
          <a:xfrm>
            <a:off x="1503998" y="6519672"/>
            <a:ext cx="1249362" cy="201168"/>
          </a:xfrm>
          <a:prstGeom prst="rect">
            <a:avLst/>
          </a:prstGeom>
          <a:noFill/>
        </p:spPr>
        <p:txBody>
          <a:bodyPr wrap="square" lIns="0" tIns="0" rIns="0" bIns="0" rtlCol="0" anchor="t" anchorCtr="0">
            <a:noAutofit/>
          </a:bodyPr>
          <a:lstStyle/>
          <a:p>
            <a:fld id="{CB30F0D7-F92D-4FA1-8A6B-68EDAF989827}" type="datetime4">
              <a:rPr lang="en-GB" sz="1100" smtClean="0">
                <a:solidFill>
                  <a:schemeClr val="bg1"/>
                </a:solidFill>
                <a:latin typeface="+mn-lt"/>
              </a:rPr>
              <a:t>17 September 2020</a:t>
            </a:fld>
            <a:endParaRPr lang="en-GB" sz="1100" dirty="0">
              <a:solidFill>
                <a:schemeClr val="bg1"/>
              </a:solidFill>
              <a:latin typeface="+mn-lt"/>
            </a:endParaRPr>
          </a:p>
        </p:txBody>
      </p:sp>
      <p:sp>
        <p:nvSpPr>
          <p:cNvPr id="9" name="TextBox 8"/>
          <p:cNvSpPr txBox="1"/>
          <p:nvPr userDrawn="1"/>
        </p:nvSpPr>
        <p:spPr>
          <a:xfrm>
            <a:off x="3459798" y="6519672"/>
            <a:ext cx="3306762" cy="201168"/>
          </a:xfrm>
          <a:prstGeom prst="rect">
            <a:avLst/>
          </a:prstGeom>
          <a:noFill/>
        </p:spPr>
        <p:txBody>
          <a:bodyPr wrap="square" lIns="0" tIns="0" rIns="0" bIns="0" rtlCol="0" anchor="t" anchorCtr="0">
            <a:noAutofit/>
          </a:bodyPr>
          <a:lstStyle/>
          <a:p>
            <a:r>
              <a:rPr lang="en-GB" sz="1100" dirty="0">
                <a:solidFill>
                  <a:schemeClr val="bg1"/>
                </a:solidFill>
                <a:latin typeface="+mn-lt"/>
              </a:rPr>
              <a:t>Presentation title</a:t>
            </a:r>
          </a:p>
        </p:txBody>
      </p:sp>
    </p:spTree>
  </p:cSld>
  <p:clrMap bg1="lt1" tx1="dk1" bg2="lt2" tx2="dk2" accent1="accent1" accent2="accent2" accent3="accent3" accent4="accent4" accent5="accent5" accent6="accent6" hlink="hlink" folHlink="folHlink"/>
  <p:sldLayoutIdLst>
    <p:sldLayoutId id="2147483667" r:id="rId1"/>
    <p:sldLayoutId id="2147483777" r:id="rId2"/>
    <p:sldLayoutId id="2147483668" r:id="rId3"/>
    <p:sldLayoutId id="2147483730" r:id="rId4"/>
    <p:sldLayoutId id="2147483731" r:id="rId5"/>
    <p:sldLayoutId id="2147483669" r:id="rId6"/>
    <p:sldLayoutId id="2147483773" r:id="rId7"/>
    <p:sldLayoutId id="2147483670" r:id="rId8"/>
    <p:sldLayoutId id="2147483671" r:id="rId9"/>
    <p:sldLayoutId id="2147483672" r:id="rId10"/>
    <p:sldLayoutId id="2147483673" r:id="rId11"/>
    <p:sldLayoutId id="2147483674" r:id="rId12"/>
    <p:sldLayoutId id="2147483726" r:id="rId13"/>
    <p:sldLayoutId id="2147483677" r:id="rId14"/>
    <p:sldLayoutId id="2147483678" r:id="rId15"/>
    <p:sldLayoutId id="2147483679" r:id="rId16"/>
    <p:sldLayoutId id="2147483780" r:id="rId17"/>
  </p:sldLayoutIdLst>
  <p:hf sldNum="0" hdr="0"/>
  <p:txStyles>
    <p:titleStyle>
      <a:lvl1pPr algn="l" defTabSz="914400" rtl="0" eaLnBrk="1" latinLnBrk="0" hangingPunct="1">
        <a:lnSpc>
          <a:spcPct val="85000"/>
        </a:lnSpc>
        <a:spcBef>
          <a:spcPct val="0"/>
        </a:spcBef>
        <a:buNone/>
        <a:defRPr sz="3000" b="1" kern="1200">
          <a:solidFill>
            <a:schemeClr val="bg1"/>
          </a:solidFill>
          <a:latin typeface="+mn-lt"/>
          <a:ea typeface="+mj-ea"/>
          <a:cs typeface="Arial" pitchFamily="34" charset="0"/>
        </a:defRPr>
      </a:lvl1pPr>
    </p:titleStyle>
    <p:body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918" y="201600"/>
            <a:ext cx="10978515" cy="86040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609918" y="1425599"/>
            <a:ext cx="10978515" cy="4700016"/>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Box 6"/>
          <p:cNvSpPr txBox="1"/>
          <p:nvPr/>
        </p:nvSpPr>
        <p:spPr>
          <a:xfrm>
            <a:off x="609918" y="6519672"/>
            <a:ext cx="886968" cy="201168"/>
          </a:xfrm>
          <a:prstGeom prst="rect">
            <a:avLst/>
          </a:prstGeom>
          <a:noFill/>
        </p:spPr>
        <p:txBody>
          <a:bodyPr wrap="square" lIns="0" tIns="0" rIns="0" bIns="0" rtlCol="0" anchor="t" anchorCtr="0">
            <a:noAutofit/>
          </a:bodyPr>
          <a:lstStyle/>
          <a:p>
            <a:r>
              <a:rPr lang="en-GB" sz="1100" dirty="0">
                <a:solidFill>
                  <a:schemeClr val="bg1"/>
                </a:solidFill>
                <a:latin typeface="+mn-lt"/>
              </a:rPr>
              <a:t>Page </a:t>
            </a:r>
            <a:fld id="{9AE4D82F-B047-469B-AC52-A46321747EAF}" type="slidenum">
              <a:rPr lang="en-GB" sz="1100" smtClean="0">
                <a:solidFill>
                  <a:schemeClr val="bg1"/>
                </a:solidFill>
                <a:latin typeface="+mn-lt"/>
              </a:rPr>
              <a:pPr/>
              <a:t>‹#›</a:t>
            </a:fld>
            <a:endParaRPr lang="en-GB" sz="1100" dirty="0">
              <a:solidFill>
                <a:schemeClr val="bg1"/>
              </a:solidFill>
              <a:latin typeface="+mn-lt"/>
            </a:endParaRPr>
          </a:p>
        </p:txBody>
      </p:sp>
      <p:pic>
        <p:nvPicPr>
          <p:cNvPr id="13" name="Picture 12"/>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1192256" y="6327648"/>
            <a:ext cx="402504" cy="411480"/>
          </a:xfrm>
          <a:prstGeom prst="rect">
            <a:avLst/>
          </a:prstGeom>
        </p:spPr>
      </p:pic>
      <p:sp>
        <p:nvSpPr>
          <p:cNvPr id="8" name="TextBox 7"/>
          <p:cNvSpPr txBox="1"/>
          <p:nvPr userDrawn="1"/>
        </p:nvSpPr>
        <p:spPr>
          <a:xfrm>
            <a:off x="1503998" y="6519672"/>
            <a:ext cx="1249362" cy="201168"/>
          </a:xfrm>
          <a:prstGeom prst="rect">
            <a:avLst/>
          </a:prstGeom>
          <a:noFill/>
        </p:spPr>
        <p:txBody>
          <a:bodyPr wrap="square" lIns="0" tIns="0" rIns="0" bIns="0" rtlCol="0" anchor="t" anchorCtr="0">
            <a:noAutofit/>
          </a:bodyPr>
          <a:lstStyle/>
          <a:p>
            <a:fld id="{CB30F0D7-F92D-4FA1-8A6B-68EDAF989827}" type="datetime4">
              <a:rPr lang="en-GB" sz="1100" smtClean="0">
                <a:solidFill>
                  <a:schemeClr val="bg1"/>
                </a:solidFill>
                <a:latin typeface="+mn-lt"/>
              </a:rPr>
              <a:t>17 September 2020</a:t>
            </a:fld>
            <a:endParaRPr lang="en-GB" sz="1100" dirty="0">
              <a:solidFill>
                <a:schemeClr val="bg1"/>
              </a:solidFill>
              <a:latin typeface="+mn-lt"/>
            </a:endParaRPr>
          </a:p>
        </p:txBody>
      </p:sp>
      <p:sp>
        <p:nvSpPr>
          <p:cNvPr id="9" name="TextBox 8"/>
          <p:cNvSpPr txBox="1"/>
          <p:nvPr userDrawn="1"/>
        </p:nvSpPr>
        <p:spPr>
          <a:xfrm>
            <a:off x="3459798" y="6519672"/>
            <a:ext cx="3306762" cy="201168"/>
          </a:xfrm>
          <a:prstGeom prst="rect">
            <a:avLst/>
          </a:prstGeom>
          <a:noFill/>
        </p:spPr>
        <p:txBody>
          <a:bodyPr wrap="square" lIns="0" tIns="0" rIns="0" bIns="0" rtlCol="0" anchor="t" anchorCtr="0">
            <a:noAutofit/>
          </a:bodyPr>
          <a:lstStyle/>
          <a:p>
            <a:r>
              <a:rPr lang="en-GB" sz="1100" dirty="0">
                <a:solidFill>
                  <a:schemeClr val="bg1"/>
                </a:solidFill>
                <a:latin typeface="+mn-lt"/>
              </a:rPr>
              <a:t>Presentation title</a:t>
            </a:r>
          </a:p>
        </p:txBody>
      </p:sp>
    </p:spTree>
  </p:cSld>
  <p:clrMap bg1="lt1" tx1="dk1" bg2="lt2" tx2="dk2" accent1="accent1" accent2="accent2" accent3="accent3" accent4="accent4" accent5="accent5" accent6="accent6" hlink="hlink" folHlink="folHlink"/>
  <p:sldLayoutIdLst>
    <p:sldLayoutId id="2147483681" r:id="rId1"/>
    <p:sldLayoutId id="2147483758" r:id="rId2"/>
    <p:sldLayoutId id="2147483759" r:id="rId3"/>
    <p:sldLayoutId id="2147483761" r:id="rId4"/>
    <p:sldLayoutId id="2147483779" r:id="rId5"/>
    <p:sldLayoutId id="2147483682" r:id="rId6"/>
    <p:sldLayoutId id="2147483734" r:id="rId7"/>
    <p:sldLayoutId id="2147483735" r:id="rId8"/>
    <p:sldLayoutId id="2147483683" r:id="rId9"/>
    <p:sldLayoutId id="2147483775" r:id="rId10"/>
    <p:sldLayoutId id="2147483684" r:id="rId11"/>
    <p:sldLayoutId id="2147483685" r:id="rId12"/>
    <p:sldLayoutId id="2147483686" r:id="rId13"/>
    <p:sldLayoutId id="2147483687" r:id="rId14"/>
    <p:sldLayoutId id="2147483688" r:id="rId15"/>
    <p:sldLayoutId id="2147483728" r:id="rId16"/>
    <p:sldLayoutId id="2147483691" r:id="rId17"/>
    <p:sldLayoutId id="2147483692" r:id="rId18"/>
    <p:sldLayoutId id="2147483693" r:id="rId19"/>
  </p:sldLayoutIdLst>
  <p:hf sldNum="0" hdr="0"/>
  <p:txStyles>
    <p:titleStyle>
      <a:lvl1pPr algn="l" defTabSz="914400" rtl="0" eaLnBrk="1" latinLnBrk="0" hangingPunct="1">
        <a:lnSpc>
          <a:spcPct val="85000"/>
        </a:lnSpc>
        <a:spcBef>
          <a:spcPct val="0"/>
        </a:spcBef>
        <a:buNone/>
        <a:defRPr sz="3000" b="1" kern="1200">
          <a:solidFill>
            <a:schemeClr val="bg1"/>
          </a:solidFill>
          <a:latin typeface="+mn-lt"/>
          <a:ea typeface="+mj-ea"/>
          <a:cs typeface="Arial" pitchFamily="34" charset="0"/>
        </a:defRPr>
      </a:lvl1pPr>
    </p:titleStyle>
    <p:body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3200" dirty="0"/>
              <a:t>SAP Data Services</a:t>
            </a:r>
            <a:br>
              <a:rPr lang="en-US" altLang="en-US" sz="3200" dirty="0"/>
            </a:br>
            <a:br>
              <a:rPr lang="en-US" altLang="en-US" sz="3200" dirty="0"/>
            </a:br>
            <a:r>
              <a:rPr lang="en-US" altLang="en-US" sz="3200" dirty="0"/>
              <a:t>Day 5</a:t>
            </a:r>
            <a:endParaRPr lang="en-GB" dirty="0"/>
          </a:p>
        </p:txBody>
      </p:sp>
    </p:spTree>
    <p:extLst>
      <p:ext uri="{BB962C8B-B14F-4D97-AF65-F5344CB8AC3E}">
        <p14:creationId xmlns:p14="http://schemas.microsoft.com/office/powerpoint/2010/main" val="262903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18D67-B35B-4E02-BE9F-B4CA20C70620}"/>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0BB0F377-0ADB-4A3A-ABEB-FB25364EFBAA}"/>
              </a:ext>
            </a:extLst>
          </p:cNvPr>
          <p:cNvSpPr>
            <a:spLocks noGrp="1"/>
          </p:cNvSpPr>
          <p:nvPr>
            <p:ph idx="1"/>
          </p:nvPr>
        </p:nvSpPr>
        <p:spPr/>
        <p:txBody>
          <a:bodyPr/>
          <a:lstStyle/>
          <a:p>
            <a:r>
              <a:rPr lang="en-IN" sz="2000" b="1" dirty="0"/>
              <a:t>Using Error Log:</a:t>
            </a:r>
          </a:p>
          <a:p>
            <a:pPr marL="0" indent="0">
              <a:buNone/>
            </a:pPr>
            <a:r>
              <a:rPr lang="en-IN" sz="1600" dirty="0"/>
              <a:t>Error logs help us to determine the reason of job execution failure. The Error log lists errors generated by Data Services, by the source or target DBMS, or the operating system. If the execution completed without error, the Error log is blank. On the other hand Trace logs are used to determine where an execution failed. </a:t>
            </a:r>
          </a:p>
          <a:p>
            <a:pPr marL="0" indent="0">
              <a:buNone/>
            </a:pPr>
            <a:endParaRPr lang="en-IN" sz="1600" dirty="0"/>
          </a:p>
          <a:p>
            <a:pPr marL="0" indent="0">
              <a:buNone/>
            </a:pPr>
            <a:endParaRPr lang="en-IN" sz="1600" dirty="0"/>
          </a:p>
          <a:p>
            <a:r>
              <a:rPr lang="en-IN" sz="2000" b="1" dirty="0"/>
              <a:t>Using </a:t>
            </a:r>
            <a:r>
              <a:rPr lang="en-IN" sz="2000" b="1" dirty="0" err="1"/>
              <a:t>Get_Error_Log</a:t>
            </a:r>
            <a:r>
              <a:rPr lang="en-IN" sz="2000" b="1" dirty="0"/>
              <a:t> operation:</a:t>
            </a:r>
          </a:p>
          <a:p>
            <a:pPr marL="0" indent="0">
              <a:buNone/>
            </a:pPr>
            <a:r>
              <a:rPr lang="en-IN" sz="1600" dirty="0"/>
              <a:t>SAP BusinessObjects Data Services produces several types of log information for a batch job published as a web service. Use the </a:t>
            </a:r>
            <a:r>
              <a:rPr lang="en-IN" sz="1600" dirty="0" err="1"/>
              <a:t>Get_Error_Log</a:t>
            </a:r>
            <a:r>
              <a:rPr lang="en-IN" sz="1600" dirty="0"/>
              <a:t> operation to retrieve the error log for a batch job.</a:t>
            </a:r>
          </a:p>
          <a:p>
            <a:pPr marL="0" indent="0">
              <a:buNone/>
            </a:pPr>
            <a:endParaRPr lang="en-IN" sz="1600" dirty="0"/>
          </a:p>
          <a:p>
            <a:pPr marL="0" indent="0">
              <a:buNone/>
            </a:pPr>
            <a:endParaRPr lang="en-IN" sz="1600" dirty="0"/>
          </a:p>
          <a:p>
            <a:r>
              <a:rPr lang="en-IN" sz="2000" b="1" dirty="0"/>
              <a:t>Using Overflow File in Source:</a:t>
            </a:r>
          </a:p>
          <a:p>
            <a:pPr marL="0" indent="0">
              <a:buNone/>
            </a:pPr>
            <a:r>
              <a:rPr lang="en-IN" sz="1600" b="1" dirty="0"/>
              <a:t>For Oracle source tables </a:t>
            </a:r>
            <a:r>
              <a:rPr lang="en-IN" sz="1600" dirty="0"/>
              <a:t>you can use an overflow file for error handling. Select Yes for Use overflow file and enter a name for the file. Errors that occur while reading data are logged into the overflow file and the job execution proceeds while ignoring the rows that cause the error.</a:t>
            </a:r>
          </a:p>
          <a:p>
            <a:pPr marL="0" indent="0">
              <a:buNone/>
            </a:pPr>
            <a:endParaRPr lang="en-IN" sz="1600" dirty="0"/>
          </a:p>
          <a:p>
            <a:endParaRPr lang="en-IN" dirty="0"/>
          </a:p>
        </p:txBody>
      </p:sp>
    </p:spTree>
    <p:extLst>
      <p:ext uri="{BB962C8B-B14F-4D97-AF65-F5344CB8AC3E}">
        <p14:creationId xmlns:p14="http://schemas.microsoft.com/office/powerpoint/2010/main" val="2482201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2158-5E95-4069-BA15-566D51182DF8}"/>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2C89C297-8D84-47D3-8ECE-DABD6168C3B2}"/>
              </a:ext>
            </a:extLst>
          </p:cNvPr>
          <p:cNvSpPr>
            <a:spLocks noGrp="1"/>
          </p:cNvSpPr>
          <p:nvPr>
            <p:ph idx="1"/>
          </p:nvPr>
        </p:nvSpPr>
        <p:spPr/>
        <p:txBody>
          <a:bodyPr/>
          <a:lstStyle/>
          <a:p>
            <a:r>
              <a:rPr lang="en-IN" b="1" dirty="0"/>
              <a:t>Using Overflow File in Target:</a:t>
            </a:r>
          </a:p>
          <a:p>
            <a:pPr marL="0" indent="0">
              <a:buNone/>
            </a:pPr>
            <a:r>
              <a:rPr lang="en-IN" sz="1600" dirty="0"/>
              <a:t>If a row cannot be loaded it is written to a file. When this option is set to Yes, options are enabled for the file name and file format.</a:t>
            </a:r>
          </a:p>
        </p:txBody>
      </p:sp>
      <p:pic>
        <p:nvPicPr>
          <p:cNvPr id="5" name="Picture 4">
            <a:extLst>
              <a:ext uri="{FF2B5EF4-FFF2-40B4-BE49-F238E27FC236}">
                <a16:creationId xmlns:a16="http://schemas.microsoft.com/office/drawing/2014/main" id="{0369359D-D5EC-4A76-B137-C4F915D95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18" y="2765958"/>
            <a:ext cx="7486650" cy="2343150"/>
          </a:xfrm>
          <a:prstGeom prst="rect">
            <a:avLst/>
          </a:prstGeom>
        </p:spPr>
      </p:pic>
    </p:spTree>
    <p:extLst>
      <p:ext uri="{BB962C8B-B14F-4D97-AF65-F5344CB8AC3E}">
        <p14:creationId xmlns:p14="http://schemas.microsoft.com/office/powerpoint/2010/main" val="2518619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D21F-07AF-4199-89C1-EAF4B7F63FE8}"/>
              </a:ext>
            </a:extLst>
          </p:cNvPr>
          <p:cNvSpPr>
            <a:spLocks noGrp="1"/>
          </p:cNvSpPr>
          <p:nvPr>
            <p:ph type="title"/>
          </p:nvPr>
        </p:nvSpPr>
        <p:spPr/>
        <p:txBody>
          <a:bodyPr/>
          <a:lstStyle/>
          <a:p>
            <a:r>
              <a:rPr lang="en-IN" dirty="0"/>
              <a:t>Recovery Mechanism</a:t>
            </a:r>
          </a:p>
        </p:txBody>
      </p:sp>
      <p:sp>
        <p:nvSpPr>
          <p:cNvPr id="3" name="Content Placeholder 2">
            <a:extLst>
              <a:ext uri="{FF2B5EF4-FFF2-40B4-BE49-F238E27FC236}">
                <a16:creationId xmlns:a16="http://schemas.microsoft.com/office/drawing/2014/main" id="{4209379A-4506-41B7-B7B4-F7DC801FE122}"/>
              </a:ext>
            </a:extLst>
          </p:cNvPr>
          <p:cNvSpPr>
            <a:spLocks noGrp="1"/>
          </p:cNvSpPr>
          <p:nvPr>
            <p:ph idx="1"/>
          </p:nvPr>
        </p:nvSpPr>
        <p:spPr/>
        <p:txBody>
          <a:bodyPr/>
          <a:lstStyle/>
          <a:p>
            <a:r>
              <a:rPr lang="en-IN" sz="1600" dirty="0"/>
              <a:t>A BODS feature that allows to run the unsuccessful jobs in recovery mode. With automatic recovery, the software records the result of each successfully completed step in a job. If a job fails, you can choose to run the job again in recovery mode. During recovery mode, the software retrieves the results for successfully completed steps and reruns uncompleted or failed steps under the same conditions as the original job. For recovery purposes, the software considers steps that raise exceptions as failed steps, even if the step is caught in a try/catch block.</a:t>
            </a:r>
          </a:p>
          <a:p>
            <a:endParaRPr lang="en-IN" sz="1600" dirty="0"/>
          </a:p>
          <a:p>
            <a:endParaRPr lang="en-IN" sz="1600" dirty="0"/>
          </a:p>
          <a:p>
            <a:r>
              <a:rPr lang="en-IN" sz="1600" dirty="0"/>
              <a:t>Automatic recovery of job can be achieved by the following methods:</a:t>
            </a:r>
          </a:p>
          <a:p>
            <a:endParaRPr lang="en-IN" sz="1600" dirty="0"/>
          </a:p>
          <a:p>
            <a:r>
              <a:rPr lang="en-IN" sz="1600" dirty="0"/>
              <a:t>Automatically recovering jobs</a:t>
            </a:r>
          </a:p>
          <a:p>
            <a:r>
              <a:rPr lang="en-IN" sz="1600" dirty="0"/>
              <a:t>Manually recovering jobs using status tables </a:t>
            </a:r>
          </a:p>
          <a:p>
            <a:r>
              <a:rPr lang="en-IN" sz="1600" dirty="0"/>
              <a:t>Ensuring Data is not duplicated in target</a:t>
            </a:r>
          </a:p>
        </p:txBody>
      </p:sp>
    </p:spTree>
    <p:extLst>
      <p:ext uri="{BB962C8B-B14F-4D97-AF65-F5344CB8AC3E}">
        <p14:creationId xmlns:p14="http://schemas.microsoft.com/office/powerpoint/2010/main" val="4125952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899AB-EB0C-42A2-84E0-B74060E02D0A}"/>
              </a:ext>
            </a:extLst>
          </p:cNvPr>
          <p:cNvSpPr>
            <a:spLocks noGrp="1"/>
          </p:cNvSpPr>
          <p:nvPr>
            <p:ph type="title"/>
          </p:nvPr>
        </p:nvSpPr>
        <p:spPr/>
        <p:txBody>
          <a:bodyPr/>
          <a:lstStyle/>
          <a:p>
            <a:r>
              <a:rPr lang="en-IN" dirty="0"/>
              <a:t>Recovery Mechanism using automatically recovering jobs</a:t>
            </a:r>
          </a:p>
        </p:txBody>
      </p:sp>
      <p:sp>
        <p:nvSpPr>
          <p:cNvPr id="3" name="Content Placeholder 2">
            <a:extLst>
              <a:ext uri="{FF2B5EF4-FFF2-40B4-BE49-F238E27FC236}">
                <a16:creationId xmlns:a16="http://schemas.microsoft.com/office/drawing/2014/main" id="{62F1D6F6-8A4B-4CF1-AD70-A0DA27D093D2}"/>
              </a:ext>
            </a:extLst>
          </p:cNvPr>
          <p:cNvSpPr>
            <a:spLocks noGrp="1"/>
          </p:cNvSpPr>
          <p:nvPr>
            <p:ph idx="1"/>
          </p:nvPr>
        </p:nvSpPr>
        <p:spPr/>
        <p:txBody>
          <a:bodyPr/>
          <a:lstStyle/>
          <a:p>
            <a:r>
              <a:rPr lang="en-IN" sz="1600" b="1" dirty="0"/>
              <a:t>Enable recovery</a:t>
            </a:r>
          </a:p>
          <a:p>
            <a:pPr marL="0" indent="0">
              <a:buNone/>
            </a:pPr>
            <a:r>
              <a:rPr lang="en-IN" sz="1600" dirty="0"/>
              <a:t>To enable recovery of a batch job, execute it initially with </a:t>
            </a:r>
          </a:p>
          <a:p>
            <a:pPr marL="0" indent="0">
              <a:buNone/>
            </a:pPr>
            <a:r>
              <a:rPr lang="en-IN" sz="1600" dirty="0"/>
              <a:t>Enable recovery (execution property) selected. </a:t>
            </a:r>
          </a:p>
          <a:p>
            <a:pPr marL="0" indent="0">
              <a:buNone/>
            </a:pPr>
            <a:r>
              <a:rPr lang="en-IN" sz="1600" dirty="0"/>
              <a:t>This selection will prompt the software to record the results of each successful step.</a:t>
            </a:r>
          </a:p>
          <a:p>
            <a:endParaRPr lang="en-IN" sz="1600" dirty="0"/>
          </a:p>
          <a:p>
            <a:endParaRPr lang="en-IN" sz="1600" dirty="0"/>
          </a:p>
          <a:p>
            <a:endParaRPr lang="en-IN" sz="1600" dirty="0"/>
          </a:p>
          <a:p>
            <a:endParaRPr lang="en-IN" sz="1600" dirty="0"/>
          </a:p>
          <a:p>
            <a:r>
              <a:rPr lang="en-IN" sz="1600" b="1" dirty="0"/>
              <a:t>Recover from last failed execution</a:t>
            </a:r>
          </a:p>
          <a:p>
            <a:pPr marL="0" indent="0">
              <a:buNone/>
            </a:pPr>
            <a:r>
              <a:rPr lang="en-IN" sz="1600" dirty="0"/>
              <a:t>In case the job fails, rerun the job with this option. </a:t>
            </a:r>
          </a:p>
          <a:p>
            <a:pPr marL="0" indent="0">
              <a:buNone/>
            </a:pPr>
            <a:r>
              <a:rPr lang="en-IN" sz="1600" dirty="0"/>
              <a:t>‘Recover from last failed execution’ reruns incomplete or failed steps </a:t>
            </a:r>
          </a:p>
          <a:p>
            <a:pPr marL="0" indent="0">
              <a:buNone/>
            </a:pPr>
            <a:r>
              <a:rPr lang="en-IN" sz="1600" dirty="0"/>
              <a:t>under the same conditions as the original job.</a:t>
            </a:r>
          </a:p>
          <a:p>
            <a:endParaRPr lang="en-IN" sz="1600" dirty="0"/>
          </a:p>
          <a:p>
            <a:endParaRPr lang="en-IN" sz="1600" dirty="0"/>
          </a:p>
        </p:txBody>
      </p:sp>
      <p:pic>
        <p:nvPicPr>
          <p:cNvPr id="7" name="Picture 6">
            <a:extLst>
              <a:ext uri="{FF2B5EF4-FFF2-40B4-BE49-F238E27FC236}">
                <a16:creationId xmlns:a16="http://schemas.microsoft.com/office/drawing/2014/main" id="{E98326B2-4AE4-413B-9948-8F803D6A3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6267" y="1148882"/>
            <a:ext cx="3192165" cy="2280118"/>
          </a:xfrm>
          <a:prstGeom prst="rect">
            <a:avLst/>
          </a:prstGeom>
        </p:spPr>
      </p:pic>
      <p:pic>
        <p:nvPicPr>
          <p:cNvPr id="9" name="Picture 8">
            <a:extLst>
              <a:ext uri="{FF2B5EF4-FFF2-40B4-BE49-F238E27FC236}">
                <a16:creationId xmlns:a16="http://schemas.microsoft.com/office/drawing/2014/main" id="{828AE5E8-0AF5-4D36-A021-21A71DFFA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6267" y="3610665"/>
            <a:ext cx="3192165" cy="2514951"/>
          </a:xfrm>
          <a:prstGeom prst="rect">
            <a:avLst/>
          </a:prstGeom>
        </p:spPr>
      </p:pic>
    </p:spTree>
    <p:extLst>
      <p:ext uri="{BB962C8B-B14F-4D97-AF65-F5344CB8AC3E}">
        <p14:creationId xmlns:p14="http://schemas.microsoft.com/office/powerpoint/2010/main" val="1392412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79EB-73ED-4737-B9BB-14702A51856E}"/>
              </a:ext>
            </a:extLst>
          </p:cNvPr>
          <p:cNvSpPr>
            <a:spLocks noGrp="1"/>
          </p:cNvSpPr>
          <p:nvPr>
            <p:ph type="title"/>
          </p:nvPr>
        </p:nvSpPr>
        <p:spPr/>
        <p:txBody>
          <a:bodyPr/>
          <a:lstStyle/>
          <a:p>
            <a:r>
              <a:rPr lang="en-IN" dirty="0"/>
              <a:t>Recovery Mechanism using manually recovering jobs using status tables </a:t>
            </a:r>
            <a:br>
              <a:rPr lang="en-IN" sz="3200" dirty="0"/>
            </a:br>
            <a:endParaRPr lang="en-IN" dirty="0"/>
          </a:p>
        </p:txBody>
      </p:sp>
      <p:sp>
        <p:nvSpPr>
          <p:cNvPr id="3" name="Content Placeholder 2">
            <a:extLst>
              <a:ext uri="{FF2B5EF4-FFF2-40B4-BE49-F238E27FC236}">
                <a16:creationId xmlns:a16="http://schemas.microsoft.com/office/drawing/2014/main" id="{C80A5909-00A3-4878-A4DC-570F93D17839}"/>
              </a:ext>
            </a:extLst>
          </p:cNvPr>
          <p:cNvSpPr>
            <a:spLocks noGrp="1"/>
          </p:cNvSpPr>
          <p:nvPr>
            <p:ph idx="1"/>
          </p:nvPr>
        </p:nvSpPr>
        <p:spPr/>
        <p:txBody>
          <a:bodyPr/>
          <a:lstStyle/>
          <a:p>
            <a:r>
              <a:rPr lang="en-IN" sz="1800" dirty="0"/>
              <a:t>We need to design the jobs and work flows so that it can manually recover from an unsuccessful run.</a:t>
            </a:r>
          </a:p>
          <a:p>
            <a:endParaRPr lang="en-IN" sz="1800" dirty="0"/>
          </a:p>
          <a:p>
            <a:r>
              <a:rPr lang="en-IN" sz="1800" dirty="0"/>
              <a:t>A job designed for manual recovery should have certain characteristics:</a:t>
            </a:r>
          </a:p>
          <a:p>
            <a:pPr marL="0" indent="0">
              <a:buNone/>
            </a:pPr>
            <a:r>
              <a:rPr lang="en-IN" sz="1800" dirty="0"/>
              <a:t>	o   We can run the job repeatedly.</a:t>
            </a:r>
          </a:p>
          <a:p>
            <a:pPr marL="0" indent="0">
              <a:buNone/>
            </a:pPr>
            <a:r>
              <a:rPr lang="en-IN" sz="1800" dirty="0"/>
              <a:t>	o   We can implement special steps to recover data when a step did not complete successfully 		     during a previous run.</a:t>
            </a:r>
          </a:p>
          <a:p>
            <a:endParaRPr lang="en-IN" sz="1800" dirty="0"/>
          </a:p>
          <a:p>
            <a:r>
              <a:rPr lang="en-IN" sz="1800" dirty="0"/>
              <a:t>The above functionality can be achieved by using an execution status table to produce jobs that can be run multiple times without duplicating target rows. The table records the job’s execution status. A “failure” value signals SAP BODS to take a recovery execution path.</a:t>
            </a:r>
          </a:p>
          <a:p>
            <a:endParaRPr lang="en-IN" sz="1800" dirty="0"/>
          </a:p>
        </p:txBody>
      </p:sp>
    </p:spTree>
    <p:extLst>
      <p:ext uri="{BB962C8B-B14F-4D97-AF65-F5344CB8AC3E}">
        <p14:creationId xmlns:p14="http://schemas.microsoft.com/office/powerpoint/2010/main" val="2944729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ADAEC-AF7F-4968-84F0-E254C5558241}"/>
              </a:ext>
            </a:extLst>
          </p:cNvPr>
          <p:cNvSpPr>
            <a:spLocks noGrp="1"/>
          </p:cNvSpPr>
          <p:nvPr>
            <p:ph type="title"/>
          </p:nvPr>
        </p:nvSpPr>
        <p:spPr/>
        <p:txBody>
          <a:bodyPr/>
          <a:lstStyle/>
          <a:p>
            <a:r>
              <a:rPr lang="en-IN" dirty="0"/>
              <a:t>Recovery Mechanism while ensuring data is not duplicated in target</a:t>
            </a:r>
          </a:p>
        </p:txBody>
      </p:sp>
      <p:sp>
        <p:nvSpPr>
          <p:cNvPr id="3" name="Content Placeholder 2">
            <a:extLst>
              <a:ext uri="{FF2B5EF4-FFF2-40B4-BE49-F238E27FC236}">
                <a16:creationId xmlns:a16="http://schemas.microsoft.com/office/drawing/2014/main" id="{7E0B266A-84C8-40BB-B18C-84D794B5C3F5}"/>
              </a:ext>
            </a:extLst>
          </p:cNvPr>
          <p:cNvSpPr>
            <a:spLocks noGrp="1"/>
          </p:cNvSpPr>
          <p:nvPr>
            <p:ph idx="1"/>
          </p:nvPr>
        </p:nvSpPr>
        <p:spPr>
          <a:xfrm>
            <a:off x="609918" y="1209675"/>
            <a:ext cx="10978515" cy="4915941"/>
          </a:xfrm>
        </p:spPr>
        <p:txBody>
          <a:bodyPr/>
          <a:lstStyle/>
          <a:p>
            <a:pPr marL="0" indent="0">
              <a:buNone/>
            </a:pPr>
            <a:r>
              <a:rPr lang="en-IN" sz="1800" dirty="0"/>
              <a:t>To ensure that we do not insert a duplicate row in the target table during recovery (manual or automatic recovery), we need to follow certain design steps as below:  </a:t>
            </a:r>
          </a:p>
          <a:p>
            <a:pPr marL="0" indent="0">
              <a:buNone/>
            </a:pPr>
            <a:endParaRPr lang="en-IN" sz="1800" dirty="0"/>
          </a:p>
          <a:p>
            <a:r>
              <a:rPr lang="en-IN" sz="1800" b="1" dirty="0"/>
              <a:t>Data Flow Design</a:t>
            </a:r>
          </a:p>
          <a:p>
            <a:pPr marL="0" indent="0">
              <a:buNone/>
            </a:pPr>
            <a:r>
              <a:rPr lang="en-IN" sz="1800" dirty="0"/>
              <a:t>The target table can be replaced every time the job is executed. This method is preferred if a significant    percentage of the target table rows needs to replaced.</a:t>
            </a:r>
          </a:p>
          <a:p>
            <a:pPr marL="0" indent="0">
              <a:buNone/>
            </a:pPr>
            <a:endParaRPr lang="en-IN" sz="1800" dirty="0"/>
          </a:p>
          <a:p>
            <a:r>
              <a:rPr lang="en-IN" sz="1800" b="1" dirty="0"/>
              <a:t>Auto-correct load target table option</a:t>
            </a:r>
          </a:p>
          <a:p>
            <a:pPr marL="0" indent="0">
              <a:buNone/>
            </a:pPr>
            <a:r>
              <a:rPr lang="en-IN" sz="1800" dirty="0"/>
              <a:t>If this option is selected, the job server checks for the existing rows in the target table before the new rows are inserted or updated in the target table. The disadvantage of this method is that it slows down the job and hence needs to be used only when a small percentage of the target rows have changed.</a:t>
            </a:r>
          </a:p>
          <a:p>
            <a:pPr marL="0" indent="0">
              <a:buNone/>
            </a:pPr>
            <a:endParaRPr lang="en-IN" sz="1800" dirty="0"/>
          </a:p>
          <a:p>
            <a:r>
              <a:rPr lang="en-IN" sz="1800" b="1" dirty="0"/>
              <a:t>Pre-load SQL commands</a:t>
            </a:r>
          </a:p>
          <a:p>
            <a:pPr marL="0" indent="0">
              <a:buNone/>
            </a:pPr>
            <a:r>
              <a:rPr lang="en-IN" sz="1800" dirty="0"/>
              <a:t>These can be used to remove partial database updates that have occurred during an incomplete job execution. Typically, the pre-load SQL command deletes rows based on a variable set before the partial insertion began.</a:t>
            </a:r>
          </a:p>
          <a:p>
            <a:endParaRPr lang="en-IN" dirty="0"/>
          </a:p>
        </p:txBody>
      </p:sp>
    </p:spTree>
    <p:extLst>
      <p:ext uri="{BB962C8B-B14F-4D97-AF65-F5344CB8AC3E}">
        <p14:creationId xmlns:p14="http://schemas.microsoft.com/office/powerpoint/2010/main" val="4165262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B4D0-CD3C-4C33-A391-E62BDEABFBD4}"/>
              </a:ext>
            </a:extLst>
          </p:cNvPr>
          <p:cNvSpPr>
            <a:spLocks noGrp="1"/>
          </p:cNvSpPr>
          <p:nvPr>
            <p:ph type="title"/>
          </p:nvPr>
        </p:nvSpPr>
        <p:spPr>
          <a:xfrm>
            <a:off x="609916" y="458775"/>
            <a:ext cx="10978515" cy="860400"/>
          </a:xfrm>
        </p:spPr>
        <p:txBody>
          <a:bodyPr/>
          <a:lstStyle/>
          <a:p>
            <a:r>
              <a:rPr lang="en-IN" dirty="0"/>
              <a:t>Performance Tuning Techniques</a:t>
            </a:r>
          </a:p>
        </p:txBody>
      </p:sp>
      <p:sp>
        <p:nvSpPr>
          <p:cNvPr id="3" name="Content Placeholder 2">
            <a:extLst>
              <a:ext uri="{FF2B5EF4-FFF2-40B4-BE49-F238E27FC236}">
                <a16:creationId xmlns:a16="http://schemas.microsoft.com/office/drawing/2014/main" id="{E7D0BA81-43DE-45F3-9AF7-C7600F11B80B}"/>
              </a:ext>
            </a:extLst>
          </p:cNvPr>
          <p:cNvSpPr>
            <a:spLocks noGrp="1"/>
          </p:cNvSpPr>
          <p:nvPr>
            <p:ph idx="1"/>
          </p:nvPr>
        </p:nvSpPr>
        <p:spPr>
          <a:xfrm>
            <a:off x="609917" y="1598626"/>
            <a:ext cx="10978515" cy="4287824"/>
          </a:xfrm>
        </p:spPr>
        <p:txBody>
          <a:bodyPr/>
          <a:lstStyle/>
          <a:p>
            <a:pPr marL="0" indent="0">
              <a:buNone/>
            </a:pPr>
            <a:r>
              <a:rPr lang="en-IN" sz="1600" dirty="0"/>
              <a:t>The performance of an ETL job depends on the complete system on which you are using Data Services software:</a:t>
            </a:r>
          </a:p>
          <a:p>
            <a:endParaRPr lang="en-IN" sz="1600" dirty="0"/>
          </a:p>
          <a:p>
            <a:r>
              <a:rPr lang="en-IN" sz="1600" b="1" dirty="0"/>
              <a:t>Source Operating System</a:t>
            </a:r>
            <a:r>
              <a:rPr lang="en-IN" sz="1600" dirty="0"/>
              <a:t> − Source Operating System should be configured to read the data quickly from the disks. Set the read ahead protocol to 64KB.</a:t>
            </a:r>
          </a:p>
          <a:p>
            <a:r>
              <a:rPr lang="en-IN" sz="1600" b="1" dirty="0"/>
              <a:t>Source Data Base</a:t>
            </a:r>
            <a:r>
              <a:rPr lang="en-IN" sz="1600" dirty="0"/>
              <a:t> − Source database should be set to perform the </a:t>
            </a:r>
            <a:r>
              <a:rPr lang="en-IN" sz="1600" b="1" dirty="0"/>
              <a:t>Select</a:t>
            </a:r>
            <a:r>
              <a:rPr lang="en-IN" sz="1600" dirty="0"/>
              <a:t> statements quickly. This can be done by increasing the size of database I/O, increasing the size of the shared buffer to cache more data and not allowing parallel for small tables, etc.</a:t>
            </a:r>
          </a:p>
          <a:p>
            <a:r>
              <a:rPr lang="en-IN" sz="1600" b="1" dirty="0"/>
              <a:t>Target Operating System</a:t>
            </a:r>
            <a:r>
              <a:rPr lang="en-IN" sz="1600" dirty="0"/>
              <a:t> − Target Operating System has to be configured in order to write the data to the disks quickly. You can turn on Asynchronous I/O to make the Input/output operations as fast as possible.</a:t>
            </a:r>
          </a:p>
          <a:p>
            <a:r>
              <a:rPr lang="en-IN" sz="1600" b="1" dirty="0"/>
              <a:t>Target Database</a:t>
            </a:r>
            <a:r>
              <a:rPr lang="en-IN" sz="1600" dirty="0"/>
              <a:t> − Target Database must be configured to perform </a:t>
            </a:r>
            <a:r>
              <a:rPr lang="en-IN" sz="1600" b="1" dirty="0"/>
              <a:t>INSERT</a:t>
            </a:r>
            <a:r>
              <a:rPr lang="en-IN" sz="1600" dirty="0"/>
              <a:t> and </a:t>
            </a:r>
            <a:r>
              <a:rPr lang="en-IN" sz="1600" b="1" dirty="0"/>
              <a:t>UPDATE</a:t>
            </a:r>
            <a:r>
              <a:rPr lang="en-IN" sz="1600" dirty="0"/>
              <a:t> quickly. This can be done by −</a:t>
            </a:r>
          </a:p>
          <a:p>
            <a:pPr lvl="1"/>
            <a:r>
              <a:rPr lang="en-IN" sz="1600" dirty="0"/>
              <a:t>Disabling the Archive logging.</a:t>
            </a:r>
          </a:p>
          <a:p>
            <a:pPr lvl="1"/>
            <a:r>
              <a:rPr lang="en-IN" sz="1600" dirty="0"/>
              <a:t>Disabling the Redo logging for all tables.</a:t>
            </a:r>
          </a:p>
          <a:p>
            <a:pPr lvl="1"/>
            <a:r>
              <a:rPr lang="en-IN" sz="1600" dirty="0"/>
              <a:t>Maximizing the size of the shared buffer.</a:t>
            </a:r>
          </a:p>
          <a:p>
            <a:pPr marL="0" indent="0">
              <a:buNone/>
            </a:pPr>
            <a:endParaRPr lang="en-IN" sz="1600" dirty="0"/>
          </a:p>
        </p:txBody>
      </p:sp>
    </p:spTree>
    <p:extLst>
      <p:ext uri="{BB962C8B-B14F-4D97-AF65-F5344CB8AC3E}">
        <p14:creationId xmlns:p14="http://schemas.microsoft.com/office/powerpoint/2010/main" val="2802986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BAB26-097B-407F-AB79-F69E01A352E3}"/>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D8969FA1-89D7-4B99-9A24-BFFE49E39068}"/>
              </a:ext>
            </a:extLst>
          </p:cNvPr>
          <p:cNvSpPr>
            <a:spLocks noGrp="1"/>
          </p:cNvSpPr>
          <p:nvPr>
            <p:ph idx="1"/>
          </p:nvPr>
        </p:nvSpPr>
        <p:spPr>
          <a:xfrm>
            <a:off x="609918" y="1078992"/>
            <a:ext cx="10978515" cy="4700016"/>
          </a:xfrm>
        </p:spPr>
        <p:txBody>
          <a:bodyPr/>
          <a:lstStyle/>
          <a:p>
            <a:endParaRPr lang="en-IN" sz="1600" dirty="0"/>
          </a:p>
          <a:p>
            <a:r>
              <a:rPr lang="en-IN" sz="1600" b="1" dirty="0"/>
              <a:t>Network</a:t>
            </a:r>
            <a:r>
              <a:rPr lang="en-IN" sz="1600" dirty="0"/>
              <a:t> − Network bandwidth should be enough to transfer the data from source to target system.</a:t>
            </a:r>
          </a:p>
          <a:p>
            <a:endParaRPr lang="en-IN" sz="1600" dirty="0"/>
          </a:p>
          <a:p>
            <a:r>
              <a:rPr lang="en-IN" sz="1600" b="1" dirty="0"/>
              <a:t>Job Server OS </a:t>
            </a:r>
            <a:r>
              <a:rPr lang="en-IN" sz="1600" dirty="0"/>
              <a:t>− In Data Services, one data flow in a job initiates one ‘</a:t>
            </a:r>
            <a:r>
              <a:rPr lang="en-IN" sz="1600" dirty="0" err="1"/>
              <a:t>al_engine</a:t>
            </a:r>
            <a:r>
              <a:rPr lang="en-IN" sz="1600" dirty="0"/>
              <a:t>’ process, which initiates four threads. For maximum performance, consider a design that runs one ‘</a:t>
            </a:r>
            <a:r>
              <a:rPr lang="en-IN" sz="1600" dirty="0" err="1"/>
              <a:t>al_engine</a:t>
            </a:r>
            <a:r>
              <a:rPr lang="en-IN" sz="1600" dirty="0"/>
              <a:t>’ process per CPU at a time. The Job Server OS should be tuned in such a way that all the threads are spread to all the available CPUs.</a:t>
            </a:r>
          </a:p>
          <a:p>
            <a:endParaRPr lang="en-IN" sz="1600" b="1" dirty="0"/>
          </a:p>
          <a:p>
            <a:r>
              <a:rPr lang="en-IN" sz="1600" b="1" dirty="0"/>
              <a:t>DS Repository Database </a:t>
            </a:r>
            <a:r>
              <a:rPr lang="en-IN" sz="1600" dirty="0"/>
              <a:t>− To improve the performance of DS jobs, the following can be performed −</a:t>
            </a:r>
          </a:p>
          <a:p>
            <a:pPr lvl="1"/>
            <a:r>
              <a:rPr lang="en-IN" sz="1600" b="1" dirty="0"/>
              <a:t>Monitor Sample Rate </a:t>
            </a:r>
            <a:r>
              <a:rPr lang="en-IN" sz="1600" dirty="0"/>
              <a:t>− In case you are processing a large amount of data set in an ETL job, set Monitor Sample Rate to a higher value to reduce the number of I/O calls to the log file thereby improving the performance</a:t>
            </a:r>
          </a:p>
          <a:p>
            <a:pPr lvl="1"/>
            <a:r>
              <a:rPr lang="en-IN" sz="1600" dirty="0"/>
              <a:t>Use </a:t>
            </a:r>
            <a:r>
              <a:rPr lang="en-IN" sz="1600" b="1" dirty="0"/>
              <a:t>Collect Stats </a:t>
            </a:r>
            <a:r>
              <a:rPr lang="en-IN" sz="1600" dirty="0"/>
              <a:t>option during first run. These stats can be used for better performance during consecutive runs.</a:t>
            </a:r>
          </a:p>
          <a:p>
            <a:pPr lvl="1"/>
            <a:r>
              <a:rPr lang="en-IN" sz="1600" dirty="0"/>
              <a:t>You can also exclude the Data Services logs from the virus scan if the virus scan is configured on the job server as it can cause a performance degradation.</a:t>
            </a:r>
          </a:p>
          <a:p>
            <a:pPr lvl="1"/>
            <a:endParaRPr lang="en-IN" sz="1600" dirty="0"/>
          </a:p>
          <a:p>
            <a:pPr lvl="1"/>
            <a:endParaRPr lang="en-IN" sz="1600" dirty="0"/>
          </a:p>
          <a:p>
            <a:pPr lvl="1"/>
            <a:endParaRPr lang="en-IN" sz="1600" dirty="0"/>
          </a:p>
          <a:p>
            <a:pPr lvl="1"/>
            <a:endParaRPr lang="en-IN" sz="1600" dirty="0"/>
          </a:p>
        </p:txBody>
      </p:sp>
    </p:spTree>
    <p:extLst>
      <p:ext uri="{BB962C8B-B14F-4D97-AF65-F5344CB8AC3E}">
        <p14:creationId xmlns:p14="http://schemas.microsoft.com/office/powerpoint/2010/main" val="3205260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ED06B-9499-4155-A62E-586A9F493BAF}"/>
              </a:ext>
            </a:extLst>
          </p:cNvPr>
          <p:cNvSpPr>
            <a:spLocks noGrp="1"/>
          </p:cNvSpPr>
          <p:nvPr>
            <p:ph type="title"/>
          </p:nvPr>
        </p:nvSpPr>
        <p:spPr/>
        <p:txBody>
          <a:bodyPr/>
          <a:lstStyle/>
          <a:p>
            <a:r>
              <a:rPr lang="en-IN" dirty="0"/>
              <a:t>Data Services Performance Tuning</a:t>
            </a:r>
          </a:p>
        </p:txBody>
      </p:sp>
      <p:sp>
        <p:nvSpPr>
          <p:cNvPr id="3" name="Content Placeholder 2">
            <a:extLst>
              <a:ext uri="{FF2B5EF4-FFF2-40B4-BE49-F238E27FC236}">
                <a16:creationId xmlns:a16="http://schemas.microsoft.com/office/drawing/2014/main" id="{E86213AD-5543-4789-BA69-120A17B236F9}"/>
              </a:ext>
            </a:extLst>
          </p:cNvPr>
          <p:cNvSpPr>
            <a:spLocks noGrp="1"/>
          </p:cNvSpPr>
          <p:nvPr>
            <p:ph idx="1"/>
          </p:nvPr>
        </p:nvSpPr>
        <p:spPr>
          <a:xfrm>
            <a:off x="609918" y="1152524"/>
            <a:ext cx="10978515" cy="5095875"/>
          </a:xfrm>
        </p:spPr>
        <p:txBody>
          <a:bodyPr/>
          <a:lstStyle/>
          <a:p>
            <a:pPr marL="0" indent="0">
              <a:buNone/>
            </a:pPr>
            <a:r>
              <a:rPr lang="en-IN" sz="1600" dirty="0"/>
              <a:t>Source-based performance options </a:t>
            </a:r>
          </a:p>
          <a:p>
            <a:r>
              <a:rPr lang="en-IN" sz="1600" dirty="0"/>
              <a:t>Increasing Array fetch size </a:t>
            </a:r>
          </a:p>
          <a:p>
            <a:r>
              <a:rPr lang="en-IN" sz="1600" dirty="0"/>
              <a:t>Caching data </a:t>
            </a:r>
          </a:p>
          <a:p>
            <a:pPr marL="0" indent="0">
              <a:buNone/>
            </a:pPr>
            <a:r>
              <a:rPr lang="en-IN" sz="1600" dirty="0"/>
              <a:t>Target-based performance options </a:t>
            </a:r>
          </a:p>
          <a:p>
            <a:r>
              <a:rPr lang="en-IN" sz="1600" dirty="0"/>
              <a:t>Using Bulk Load</a:t>
            </a:r>
          </a:p>
          <a:p>
            <a:r>
              <a:rPr lang="en-IN" sz="1600" dirty="0"/>
              <a:t>Increasing Rows per commit</a:t>
            </a:r>
          </a:p>
          <a:p>
            <a:r>
              <a:rPr lang="en-IN" sz="1600" dirty="0"/>
              <a:t>Number of Loaders</a:t>
            </a:r>
          </a:p>
          <a:p>
            <a:pPr marL="0" indent="0">
              <a:buNone/>
            </a:pPr>
            <a:r>
              <a:rPr lang="en-IN" sz="1600" dirty="0"/>
              <a:t>Job design performance options </a:t>
            </a:r>
          </a:p>
          <a:p>
            <a:r>
              <a:rPr lang="en-IN" sz="1600" dirty="0"/>
              <a:t>Using parallel execution of Workflows and Dataflows</a:t>
            </a:r>
          </a:p>
          <a:p>
            <a:r>
              <a:rPr lang="en-IN" sz="1600" dirty="0"/>
              <a:t>Setting value for Degree Of Parallelism (Dataflow) and No. of Loaders (target) as per the availability of the CPUs</a:t>
            </a:r>
          </a:p>
          <a:p>
            <a:pPr marL="356616" lvl="1"/>
            <a:r>
              <a:rPr lang="en-IN" sz="1600" dirty="0"/>
              <a:t>Setting the cache type option for Dataflows to In-Memory in case of less data volume</a:t>
            </a:r>
          </a:p>
          <a:p>
            <a:pPr marL="356616" lvl="1"/>
            <a:r>
              <a:rPr lang="en-IN" sz="1600" dirty="0"/>
              <a:t>Using Joins in place of lookups as lookup access the table for each and every record which increases the number of I/O operations to database.</a:t>
            </a:r>
          </a:p>
          <a:p>
            <a:pPr marL="356616" lvl="1"/>
            <a:r>
              <a:rPr lang="en-IN" sz="1600" dirty="0"/>
              <a:t>Performing Joins between tables of same database</a:t>
            </a:r>
          </a:p>
          <a:p>
            <a:r>
              <a:rPr lang="en-IN" sz="1600" dirty="0"/>
              <a:t>Defining Join Ranks in Query Transform while using Joins</a:t>
            </a:r>
          </a:p>
          <a:p>
            <a:r>
              <a:rPr lang="en-IN" sz="1600" dirty="0"/>
              <a:t>Maximizing the number of pushed-down operations </a:t>
            </a:r>
          </a:p>
          <a:p>
            <a:r>
              <a:rPr lang="en-IN" sz="1600" dirty="0"/>
              <a:t>Minimizing data type conversions as this prevents full pushdown</a:t>
            </a:r>
          </a:p>
          <a:p>
            <a:endParaRPr lang="en-IN" dirty="0"/>
          </a:p>
        </p:txBody>
      </p:sp>
    </p:spTree>
    <p:extLst>
      <p:ext uri="{BB962C8B-B14F-4D97-AF65-F5344CB8AC3E}">
        <p14:creationId xmlns:p14="http://schemas.microsoft.com/office/powerpoint/2010/main" val="3101717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739" y="557933"/>
            <a:ext cx="10018713" cy="1752599"/>
          </a:xfrm>
        </p:spPr>
        <p:txBody>
          <a:bodyPr/>
          <a:lstStyle/>
          <a:p>
            <a:r>
              <a:rPr lang="en-GB" dirty="0"/>
              <a:t>  </a:t>
            </a:r>
            <a:r>
              <a:rPr lang="en-US" altLang="en-US" dirty="0"/>
              <a:t>SAP Data Migration Concept</a:t>
            </a:r>
            <a:br>
              <a:rPr lang="en-US" altLang="en-US" dirty="0"/>
            </a:br>
            <a:endParaRPr lang="en-GB" dirty="0"/>
          </a:p>
        </p:txBody>
      </p:sp>
      <p:pic>
        <p:nvPicPr>
          <p:cNvPr id="4" name="Picture 3">
            <a:extLst>
              <a:ext uri="{FF2B5EF4-FFF2-40B4-BE49-F238E27FC236}">
                <a16:creationId xmlns:a16="http://schemas.microsoft.com/office/drawing/2014/main" id="{340B2587-16F0-4D10-A7FE-9588A91A4C1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233135" y="2028107"/>
            <a:ext cx="7083425"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2805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Day 4 Recap </a:t>
            </a:r>
          </a:p>
        </p:txBody>
      </p:sp>
      <p:sp>
        <p:nvSpPr>
          <p:cNvPr id="5" name="Content Placeholder 2"/>
          <p:cNvSpPr txBox="1">
            <a:spLocks/>
          </p:cNvSpPr>
          <p:nvPr/>
        </p:nvSpPr>
        <p:spPr>
          <a:xfrm>
            <a:off x="384947" y="1316742"/>
            <a:ext cx="10978515" cy="4700016"/>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t>We covered the following topics in Day 4 : </a:t>
            </a:r>
          </a:p>
          <a:p>
            <a:endParaRPr lang="en-US" sz="1600" dirty="0"/>
          </a:p>
          <a:p>
            <a:pPr marL="0" indent="0">
              <a:buNone/>
            </a:pPr>
            <a:r>
              <a:rPr lang="en-US" sz="1600" b="1" dirty="0"/>
              <a:t>      Data Integrator Transforms</a:t>
            </a:r>
          </a:p>
          <a:p>
            <a:r>
              <a:rPr lang="en-US" sz="1600" dirty="0"/>
              <a:t>Table Comparison Transform</a:t>
            </a:r>
          </a:p>
          <a:p>
            <a:r>
              <a:rPr lang="en-GB" sz="1600" dirty="0"/>
              <a:t>History Preserving Transform</a:t>
            </a:r>
          </a:p>
          <a:p>
            <a:r>
              <a:rPr lang="en-GB" sz="1600" dirty="0"/>
              <a:t>Key Generation Transform</a:t>
            </a:r>
          </a:p>
          <a:p>
            <a:r>
              <a:rPr lang="en-GB" sz="1600" dirty="0"/>
              <a:t>Date Generation Transform</a:t>
            </a:r>
          </a:p>
          <a:p>
            <a:r>
              <a:rPr lang="en-GB" sz="1600" dirty="0"/>
              <a:t>Pivot Transform (Columns to Rows)</a:t>
            </a:r>
          </a:p>
          <a:p>
            <a:r>
              <a:rPr lang="en-GB" sz="1600" dirty="0"/>
              <a:t>Reverse Pivot Transform (Rows to Columns)</a:t>
            </a:r>
            <a:endParaRPr lang="en-US" sz="1600" dirty="0"/>
          </a:p>
          <a:p>
            <a:endParaRPr lang="en-US" dirty="0"/>
          </a:p>
          <a:p>
            <a:endParaRPr lang="en-GB" dirty="0"/>
          </a:p>
        </p:txBody>
      </p:sp>
    </p:spTree>
    <p:extLst>
      <p:ext uri="{BB962C8B-B14F-4D97-AF65-F5344CB8AC3E}">
        <p14:creationId xmlns:p14="http://schemas.microsoft.com/office/powerpoint/2010/main" val="2092756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942" y="207940"/>
            <a:ext cx="10812319" cy="313769"/>
          </a:xfrm>
        </p:spPr>
        <p:txBody>
          <a:bodyPr/>
          <a:lstStyle/>
          <a:p>
            <a:r>
              <a:rPr lang="en-US" sz="2399" dirty="0">
                <a:latin typeface="EYInterstate" panose="02000503020000020004" pitchFamily="2" charset="0"/>
              </a:rPr>
              <a:t>We employ an iterative, 7 step approach to manage data migration</a:t>
            </a:r>
            <a:endParaRPr lang="en-GB" sz="2399" dirty="0">
              <a:latin typeface="EYInterstate" panose="02000503020000020004" pitchFamily="2" charset="0"/>
            </a:endParaRPr>
          </a:p>
        </p:txBody>
      </p:sp>
      <p:sp>
        <p:nvSpPr>
          <p:cNvPr id="57" name="Slide Number Placeholder 56"/>
          <p:cNvSpPr>
            <a:spLocks noGrp="1"/>
          </p:cNvSpPr>
          <p:nvPr>
            <p:ph type="sldNum" sz="quarter" idx="4"/>
          </p:nvPr>
        </p:nvSpPr>
        <p:spPr/>
        <p:txBody>
          <a:bodyPr/>
          <a:lstStyle/>
          <a:p>
            <a:pPr defTabSz="901513">
              <a:spcAft>
                <a:spcPct val="0"/>
              </a:spcAft>
            </a:pPr>
            <a:fld id="{AF11688C-731B-4B25-90C4-8BABAC9FD563}" type="slidenum">
              <a:rPr lang="en-US" smtClean="0"/>
              <a:pPr defTabSz="901513">
                <a:spcAft>
                  <a:spcPct val="0"/>
                </a:spcAft>
              </a:pPr>
              <a:t>20</a:t>
            </a:fld>
            <a:endParaRPr lang="en-US" dirty="0"/>
          </a:p>
        </p:txBody>
      </p:sp>
      <p:sp>
        <p:nvSpPr>
          <p:cNvPr id="70" name="Rectangle 69">
            <a:extLst>
              <a:ext uri="{FF2B5EF4-FFF2-40B4-BE49-F238E27FC236}">
                <a16:creationId xmlns:a16="http://schemas.microsoft.com/office/drawing/2014/main" id="{7700BF89-C3C0-43A7-B886-498049667809}"/>
              </a:ext>
            </a:extLst>
          </p:cNvPr>
          <p:cNvSpPr/>
          <p:nvPr/>
        </p:nvSpPr>
        <p:spPr>
          <a:xfrm>
            <a:off x="685638" y="3320679"/>
            <a:ext cx="1158005" cy="1303130"/>
          </a:xfrm>
          <a:prstGeom prst="rect">
            <a:avLst/>
          </a:prstGeom>
          <a:noFill/>
        </p:spPr>
        <p:txBody>
          <a:bodyPr wrap="square" lIns="35981" tIns="35981" rIns="35981" bIns="35981" rtlCol="0">
            <a:spAutoFit/>
          </a:bodyPr>
          <a:lstStyle/>
          <a:p>
            <a:pPr defTabSz="1279520">
              <a:spcAft>
                <a:spcPts val="600"/>
              </a:spcAft>
            </a:pPr>
            <a:r>
              <a:rPr lang="en-US" sz="999" dirty="0">
                <a:solidFill>
                  <a:srgbClr val="000000"/>
                </a:solidFill>
                <a:latin typeface="EYInterstate Light" pitchFamily="2" charset="0"/>
                <a:cs typeface="Arial" panose="020B0604020202020204" pitchFamily="34" charset="0"/>
              </a:rPr>
              <a:t>Up-front </a:t>
            </a:r>
            <a:r>
              <a:rPr lang="en-US" sz="999" b="1" dirty="0">
                <a:solidFill>
                  <a:srgbClr val="000000"/>
                </a:solidFill>
                <a:latin typeface="EYInterstate Light" pitchFamily="2" charset="0"/>
                <a:cs typeface="Arial" panose="020B0604020202020204" pitchFamily="34" charset="0"/>
              </a:rPr>
              <a:t>analysis</a:t>
            </a:r>
            <a:r>
              <a:rPr lang="en-US" sz="999" dirty="0">
                <a:solidFill>
                  <a:srgbClr val="000000"/>
                </a:solidFill>
                <a:latin typeface="EYInterstate Light" pitchFamily="2" charset="0"/>
                <a:cs typeface="Arial" panose="020B0604020202020204" pitchFamily="34" charset="0"/>
              </a:rPr>
              <a:t> of current-state </a:t>
            </a:r>
            <a:r>
              <a:rPr lang="en-US" sz="999" b="1" dirty="0">
                <a:solidFill>
                  <a:srgbClr val="000000"/>
                </a:solidFill>
                <a:latin typeface="EYInterstate Light" pitchFamily="2" charset="0"/>
                <a:cs typeface="Arial" panose="020B0604020202020204" pitchFamily="34" charset="0"/>
              </a:rPr>
              <a:t>master</a:t>
            </a:r>
            <a:r>
              <a:rPr lang="en-US" sz="999" dirty="0">
                <a:solidFill>
                  <a:srgbClr val="000000"/>
                </a:solidFill>
                <a:latin typeface="EYInterstate Light" pitchFamily="2" charset="0"/>
                <a:cs typeface="Arial" panose="020B0604020202020204" pitchFamily="34" charset="0"/>
              </a:rPr>
              <a:t> </a:t>
            </a:r>
            <a:r>
              <a:rPr lang="en-US" sz="999" b="1" dirty="0">
                <a:solidFill>
                  <a:srgbClr val="000000"/>
                </a:solidFill>
                <a:latin typeface="EYInterstate Light" pitchFamily="2" charset="0"/>
                <a:cs typeface="Arial" panose="020B0604020202020204" pitchFamily="34" charset="0"/>
              </a:rPr>
              <a:t>data quality</a:t>
            </a:r>
            <a:r>
              <a:rPr lang="en-US" sz="999" dirty="0">
                <a:solidFill>
                  <a:srgbClr val="000000"/>
                </a:solidFill>
                <a:latin typeface="EYInterstate Light" pitchFamily="2" charset="0"/>
                <a:cs typeface="Arial" panose="020B0604020202020204" pitchFamily="34" charset="0"/>
              </a:rPr>
              <a:t>, allowing an accurate assessment of the required data cleansing effort.</a:t>
            </a:r>
          </a:p>
        </p:txBody>
      </p:sp>
      <p:sp>
        <p:nvSpPr>
          <p:cNvPr id="71" name="Rectangle 70">
            <a:extLst>
              <a:ext uri="{FF2B5EF4-FFF2-40B4-BE49-F238E27FC236}">
                <a16:creationId xmlns:a16="http://schemas.microsoft.com/office/drawing/2014/main" id="{4C516707-4ED3-4EEE-B0F9-D2CEFBAD11B1}"/>
              </a:ext>
            </a:extLst>
          </p:cNvPr>
          <p:cNvSpPr/>
          <p:nvPr/>
        </p:nvSpPr>
        <p:spPr>
          <a:xfrm>
            <a:off x="4860097" y="3320680"/>
            <a:ext cx="1158005" cy="1831779"/>
          </a:xfrm>
          <a:prstGeom prst="rect">
            <a:avLst/>
          </a:prstGeom>
          <a:noFill/>
        </p:spPr>
        <p:txBody>
          <a:bodyPr wrap="square" lIns="35981" tIns="35981" rIns="35981" bIns="35981" rtlCol="0">
            <a:noAutofit/>
          </a:bodyPr>
          <a:lstStyle/>
          <a:p>
            <a:pPr defTabSz="1279520">
              <a:spcAft>
                <a:spcPts val="600"/>
              </a:spcAft>
            </a:pPr>
            <a:r>
              <a:rPr lang="en-US" sz="999" b="1" dirty="0">
                <a:solidFill>
                  <a:srgbClr val="000000"/>
                </a:solidFill>
                <a:latin typeface="EYInterstate Light" pitchFamily="2" charset="0"/>
                <a:cs typeface="Arial" panose="020B0604020202020204" pitchFamily="34" charset="0"/>
              </a:rPr>
              <a:t>Cleanse</a:t>
            </a:r>
            <a:r>
              <a:rPr lang="en-US" sz="999" dirty="0">
                <a:solidFill>
                  <a:srgbClr val="000000"/>
                </a:solidFill>
                <a:latin typeface="EYInterstate Light" pitchFamily="2" charset="0"/>
                <a:cs typeface="Arial" panose="020B0604020202020204" pitchFamily="34" charset="0"/>
              </a:rPr>
              <a:t> master and operational data required for business go-live.</a:t>
            </a:r>
          </a:p>
        </p:txBody>
      </p:sp>
      <p:sp>
        <p:nvSpPr>
          <p:cNvPr id="72" name="Rectangle 71">
            <a:extLst>
              <a:ext uri="{FF2B5EF4-FFF2-40B4-BE49-F238E27FC236}">
                <a16:creationId xmlns:a16="http://schemas.microsoft.com/office/drawing/2014/main" id="{3E6D3C68-BD64-48BA-991D-0D5B93FD2456}"/>
              </a:ext>
            </a:extLst>
          </p:cNvPr>
          <p:cNvSpPr/>
          <p:nvPr/>
        </p:nvSpPr>
        <p:spPr>
          <a:xfrm>
            <a:off x="7643070" y="3320679"/>
            <a:ext cx="1158005" cy="1456939"/>
          </a:xfrm>
          <a:prstGeom prst="rect">
            <a:avLst/>
          </a:prstGeom>
          <a:noFill/>
        </p:spPr>
        <p:txBody>
          <a:bodyPr wrap="square" lIns="35981" tIns="35981" rIns="35981" bIns="35981" rtlCol="0">
            <a:spAutoFit/>
          </a:bodyPr>
          <a:lstStyle/>
          <a:p>
            <a:pPr defTabSz="1279520">
              <a:spcAft>
                <a:spcPts val="600"/>
              </a:spcAft>
            </a:pPr>
            <a:r>
              <a:rPr lang="en-US" sz="999" b="1" dirty="0">
                <a:solidFill>
                  <a:srgbClr val="000000"/>
                </a:solidFill>
                <a:latin typeface="EYInterstate Light" pitchFamily="2" charset="0"/>
                <a:cs typeface="Arial" panose="020B0604020202020204" pitchFamily="34" charset="0"/>
              </a:rPr>
              <a:t>Load data</a:t>
            </a:r>
            <a:r>
              <a:rPr lang="en-US" sz="999" dirty="0">
                <a:solidFill>
                  <a:srgbClr val="000000"/>
                </a:solidFill>
                <a:latin typeface="EYInterstate Light" pitchFamily="2" charset="0"/>
                <a:cs typeface="Arial" panose="020B0604020202020204" pitchFamily="34" charset="0"/>
              </a:rPr>
              <a:t> back into source systems. Dependent data will be loaded in sequence while independent data will be loaded in parallel.</a:t>
            </a:r>
          </a:p>
        </p:txBody>
      </p:sp>
      <p:sp>
        <p:nvSpPr>
          <p:cNvPr id="73" name="Rectangle 72">
            <a:extLst>
              <a:ext uri="{FF2B5EF4-FFF2-40B4-BE49-F238E27FC236}">
                <a16:creationId xmlns:a16="http://schemas.microsoft.com/office/drawing/2014/main" id="{5773D950-D719-43C8-9A45-952E79C298E8}"/>
              </a:ext>
            </a:extLst>
          </p:cNvPr>
          <p:cNvSpPr/>
          <p:nvPr/>
        </p:nvSpPr>
        <p:spPr>
          <a:xfrm>
            <a:off x="2077125" y="3320680"/>
            <a:ext cx="1158005" cy="841707"/>
          </a:xfrm>
          <a:prstGeom prst="rect">
            <a:avLst/>
          </a:prstGeom>
          <a:noFill/>
        </p:spPr>
        <p:txBody>
          <a:bodyPr wrap="square" lIns="35981" tIns="35981" rIns="35981" bIns="35981" rtlCol="0">
            <a:spAutoFit/>
          </a:bodyPr>
          <a:lstStyle/>
          <a:p>
            <a:pPr defTabSz="1279520">
              <a:spcAft>
                <a:spcPts val="600"/>
              </a:spcAft>
            </a:pPr>
            <a:r>
              <a:rPr lang="en-US" sz="999" b="1" dirty="0">
                <a:solidFill>
                  <a:srgbClr val="000000"/>
                </a:solidFill>
                <a:latin typeface="EYInterstate Light" pitchFamily="2" charset="0"/>
                <a:cs typeface="Arial" panose="020B0604020202020204" pitchFamily="34" charset="0"/>
              </a:rPr>
              <a:t>Extrac</a:t>
            </a:r>
            <a:r>
              <a:rPr lang="en-US" sz="999" dirty="0">
                <a:solidFill>
                  <a:srgbClr val="000000"/>
                </a:solidFill>
                <a:latin typeface="EYInterstate Light" pitchFamily="2" charset="0"/>
                <a:cs typeface="Arial" panose="020B0604020202020204" pitchFamily="34" charset="0"/>
              </a:rPr>
              <a:t>t current-state data from source systems into a </a:t>
            </a:r>
            <a:r>
              <a:rPr lang="en-US" sz="999" b="1" dirty="0">
                <a:solidFill>
                  <a:srgbClr val="000000"/>
                </a:solidFill>
                <a:latin typeface="EYInterstate Light" pitchFamily="2" charset="0"/>
                <a:cs typeface="Arial" panose="020B0604020202020204" pitchFamily="34" charset="0"/>
              </a:rPr>
              <a:t>staging area.</a:t>
            </a:r>
            <a:endParaRPr lang="en-US" sz="999" dirty="0">
              <a:solidFill>
                <a:srgbClr val="000000"/>
              </a:solidFill>
              <a:latin typeface="EYInterstate Light" pitchFamily="2" charset="0"/>
              <a:cs typeface="Arial" panose="020B0604020202020204" pitchFamily="34" charset="0"/>
            </a:endParaRPr>
          </a:p>
        </p:txBody>
      </p:sp>
      <p:sp>
        <p:nvSpPr>
          <p:cNvPr id="74" name="Rectangle 73">
            <a:extLst>
              <a:ext uri="{FF2B5EF4-FFF2-40B4-BE49-F238E27FC236}">
                <a16:creationId xmlns:a16="http://schemas.microsoft.com/office/drawing/2014/main" id="{ACDBF510-8FD8-4F80-8226-C59E3D02780C}"/>
              </a:ext>
            </a:extLst>
          </p:cNvPr>
          <p:cNvSpPr/>
          <p:nvPr/>
        </p:nvSpPr>
        <p:spPr>
          <a:xfrm>
            <a:off x="9034557" y="3320678"/>
            <a:ext cx="1158005" cy="2106916"/>
          </a:xfrm>
          <a:prstGeom prst="rect">
            <a:avLst/>
          </a:prstGeom>
          <a:noFill/>
        </p:spPr>
        <p:txBody>
          <a:bodyPr wrap="square" lIns="35981" tIns="35981" rIns="35981" bIns="35981" rtlCol="0">
            <a:noAutofit/>
          </a:bodyPr>
          <a:lstStyle/>
          <a:p>
            <a:pPr defTabSz="1279520">
              <a:spcAft>
                <a:spcPts val="600"/>
              </a:spcAft>
            </a:pPr>
            <a:r>
              <a:rPr lang="en-US" sz="999" dirty="0">
                <a:solidFill>
                  <a:srgbClr val="000000"/>
                </a:solidFill>
                <a:latin typeface="EYInterstate Light" pitchFamily="2" charset="0"/>
                <a:cs typeface="Arial" panose="020B0604020202020204" pitchFamily="34" charset="0"/>
              </a:rPr>
              <a:t>Provide </a:t>
            </a:r>
            <a:r>
              <a:rPr lang="en-US" sz="999" b="1" dirty="0">
                <a:solidFill>
                  <a:srgbClr val="000000"/>
                </a:solidFill>
                <a:latin typeface="EYInterstate Light" pitchFamily="2" charset="0"/>
                <a:cs typeface="Arial" panose="020B0604020202020204" pitchFamily="34" charset="0"/>
              </a:rPr>
              <a:t>business sign-off </a:t>
            </a:r>
            <a:r>
              <a:rPr lang="en-US" sz="999" dirty="0">
                <a:solidFill>
                  <a:srgbClr val="000000"/>
                </a:solidFill>
                <a:latin typeface="EYInterstate Light" pitchFamily="2" charset="0"/>
                <a:cs typeface="Arial" panose="020B0604020202020204" pitchFamily="34" charset="0"/>
              </a:rPr>
              <a:t>that data has been successfully loaded. Different levels of </a:t>
            </a:r>
            <a:r>
              <a:rPr lang="en-US" sz="999" b="1" dirty="0">
                <a:solidFill>
                  <a:srgbClr val="000000"/>
                </a:solidFill>
                <a:latin typeface="EYInterstate Light" pitchFamily="2" charset="0"/>
                <a:cs typeface="Arial" panose="020B0604020202020204" pitchFamily="34" charset="0"/>
              </a:rPr>
              <a:t>validation and reconciliation </a:t>
            </a:r>
            <a:r>
              <a:rPr lang="en-US" sz="999" dirty="0">
                <a:solidFill>
                  <a:srgbClr val="000000"/>
                </a:solidFill>
                <a:latin typeface="EYInterstate Light" pitchFamily="2" charset="0"/>
                <a:cs typeface="Arial" panose="020B0604020202020204" pitchFamily="34" charset="0"/>
              </a:rPr>
              <a:t>will be performed, depending on complexity of changes involved.</a:t>
            </a:r>
          </a:p>
        </p:txBody>
      </p:sp>
      <p:sp>
        <p:nvSpPr>
          <p:cNvPr id="75" name="Rectangle 74">
            <a:extLst>
              <a:ext uri="{FF2B5EF4-FFF2-40B4-BE49-F238E27FC236}">
                <a16:creationId xmlns:a16="http://schemas.microsoft.com/office/drawing/2014/main" id="{A2446C1E-F6DA-4B1A-8656-DD6E440E2B3F}"/>
              </a:ext>
            </a:extLst>
          </p:cNvPr>
          <p:cNvSpPr/>
          <p:nvPr/>
        </p:nvSpPr>
        <p:spPr>
          <a:xfrm>
            <a:off x="3468611" y="3320679"/>
            <a:ext cx="1158005" cy="1149322"/>
          </a:xfrm>
          <a:prstGeom prst="rect">
            <a:avLst/>
          </a:prstGeom>
          <a:noFill/>
        </p:spPr>
        <p:txBody>
          <a:bodyPr wrap="square" lIns="35981" tIns="35981" rIns="35981" bIns="35981" rtlCol="0">
            <a:spAutoFit/>
          </a:bodyPr>
          <a:lstStyle/>
          <a:p>
            <a:pPr defTabSz="1279520">
              <a:spcAft>
                <a:spcPts val="600"/>
              </a:spcAft>
            </a:pPr>
            <a:r>
              <a:rPr lang="en-US" sz="999" b="1" dirty="0">
                <a:solidFill>
                  <a:srgbClr val="000000"/>
                </a:solidFill>
                <a:latin typeface="EYInterstate Light" pitchFamily="2" charset="0"/>
                <a:cs typeface="Arial" panose="020B0604020202020204" pitchFamily="34" charset="0"/>
              </a:rPr>
              <a:t>Detailed design and definition </a:t>
            </a:r>
            <a:r>
              <a:rPr lang="en-US" sz="999" dirty="0">
                <a:solidFill>
                  <a:srgbClr val="000000"/>
                </a:solidFill>
                <a:latin typeface="EYInterstate Light" pitchFamily="2" charset="0"/>
                <a:cs typeface="Arial" panose="020B0604020202020204" pitchFamily="34" charset="0"/>
              </a:rPr>
              <a:t>of how target-state data will be mapped according to </a:t>
            </a:r>
            <a:r>
              <a:rPr lang="en-US" sz="999" b="1" dirty="0">
                <a:solidFill>
                  <a:srgbClr val="000000"/>
                </a:solidFill>
                <a:latin typeface="EYInterstate Light" pitchFamily="2" charset="0"/>
                <a:cs typeface="Arial" panose="020B0604020202020204" pitchFamily="34" charset="0"/>
              </a:rPr>
              <a:t>Golden Record </a:t>
            </a:r>
            <a:r>
              <a:rPr lang="en-US" sz="999" dirty="0">
                <a:solidFill>
                  <a:srgbClr val="000000"/>
                </a:solidFill>
                <a:latin typeface="EYInterstate Light" pitchFamily="2" charset="0"/>
                <a:cs typeface="Arial" panose="020B0604020202020204" pitchFamily="34" charset="0"/>
              </a:rPr>
              <a:t>design.</a:t>
            </a:r>
          </a:p>
        </p:txBody>
      </p:sp>
      <p:cxnSp>
        <p:nvCxnSpPr>
          <p:cNvPr id="76" name="Gerade Verbindung 63">
            <a:extLst>
              <a:ext uri="{FF2B5EF4-FFF2-40B4-BE49-F238E27FC236}">
                <a16:creationId xmlns:a16="http://schemas.microsoft.com/office/drawing/2014/main" id="{2F7794BF-0405-4BFC-8E42-514B62D228BF}"/>
              </a:ext>
            </a:extLst>
          </p:cNvPr>
          <p:cNvCxnSpPr/>
          <p:nvPr/>
        </p:nvCxnSpPr>
        <p:spPr>
          <a:xfrm flipH="1">
            <a:off x="482907" y="2989235"/>
            <a:ext cx="9921973" cy="0"/>
          </a:xfrm>
          <a:prstGeom prst="line">
            <a:avLst/>
          </a:prstGeom>
          <a:noFill/>
          <a:ln w="76200" cap="flat" cmpd="sng" algn="ctr">
            <a:solidFill>
              <a:srgbClr val="FFE600"/>
            </a:solidFill>
            <a:prstDash val="solid"/>
          </a:ln>
          <a:effectLst/>
        </p:spPr>
      </p:cxnSp>
      <p:sp>
        <p:nvSpPr>
          <p:cNvPr id="77" name="Oval 76">
            <a:extLst>
              <a:ext uri="{FF2B5EF4-FFF2-40B4-BE49-F238E27FC236}">
                <a16:creationId xmlns:a16="http://schemas.microsoft.com/office/drawing/2014/main" id="{19D9C311-5FCF-4BF1-8BC3-01F41C47620C}"/>
              </a:ext>
            </a:extLst>
          </p:cNvPr>
          <p:cNvSpPr/>
          <p:nvPr/>
        </p:nvSpPr>
        <p:spPr>
          <a:xfrm>
            <a:off x="5316635" y="2868052"/>
            <a:ext cx="242750" cy="258754"/>
          </a:xfrm>
          <a:prstGeom prst="ellipse">
            <a:avLst/>
          </a:prstGeom>
          <a:solidFill>
            <a:sysClr val="window" lastClr="FFFFFF"/>
          </a:solidFill>
          <a:ln w="25400" cap="flat" cmpd="sng" algn="ctr">
            <a:solidFill>
              <a:srgbClr val="808080">
                <a:lumMod val="75000"/>
              </a:srgbClr>
            </a:solidFill>
            <a:prstDash val="solid"/>
          </a:ln>
          <a:effectLst/>
        </p:spPr>
        <p:txBody>
          <a:bodyPr rtlCol="0" anchor="ctr"/>
          <a:lstStyle/>
          <a:p>
            <a:pPr algn="ctr" defTabSz="952828">
              <a:defRPr/>
            </a:pPr>
            <a:r>
              <a:rPr lang="en-US" sz="1899" b="1" kern="0" dirty="0">
                <a:solidFill>
                  <a:srgbClr val="333333"/>
                </a:solidFill>
                <a:latin typeface="EYInterstate Light" pitchFamily="2" charset="0"/>
                <a:cs typeface="Arial"/>
              </a:rPr>
              <a:t>4</a:t>
            </a:r>
          </a:p>
        </p:txBody>
      </p:sp>
      <p:sp>
        <p:nvSpPr>
          <p:cNvPr id="78" name="Oval 77">
            <a:extLst>
              <a:ext uri="{FF2B5EF4-FFF2-40B4-BE49-F238E27FC236}">
                <a16:creationId xmlns:a16="http://schemas.microsoft.com/office/drawing/2014/main" id="{1E1E9121-EC90-49DB-8517-720704B6120D}"/>
              </a:ext>
            </a:extLst>
          </p:cNvPr>
          <p:cNvSpPr/>
          <p:nvPr/>
        </p:nvSpPr>
        <p:spPr>
          <a:xfrm>
            <a:off x="2532072" y="2868052"/>
            <a:ext cx="242750" cy="258754"/>
          </a:xfrm>
          <a:prstGeom prst="ellipse">
            <a:avLst/>
          </a:prstGeom>
          <a:solidFill>
            <a:sysClr val="window" lastClr="FFFFFF"/>
          </a:solidFill>
          <a:ln w="25400" cap="flat" cmpd="sng" algn="ctr">
            <a:solidFill>
              <a:srgbClr val="808080">
                <a:lumMod val="75000"/>
              </a:srgbClr>
            </a:solidFill>
            <a:prstDash val="solid"/>
          </a:ln>
          <a:effectLst/>
        </p:spPr>
        <p:txBody>
          <a:bodyPr rtlCol="0" anchor="ctr"/>
          <a:lstStyle/>
          <a:p>
            <a:pPr algn="ctr" defTabSz="952828">
              <a:defRPr/>
            </a:pPr>
            <a:r>
              <a:rPr lang="en-US" sz="1899" b="1" kern="0" dirty="0">
                <a:solidFill>
                  <a:srgbClr val="333333"/>
                </a:solidFill>
                <a:latin typeface="EYInterstate Light" pitchFamily="2" charset="0"/>
                <a:cs typeface="Arial"/>
              </a:rPr>
              <a:t>2</a:t>
            </a:r>
          </a:p>
        </p:txBody>
      </p:sp>
      <p:sp>
        <p:nvSpPr>
          <p:cNvPr id="79" name="Oval 78">
            <a:extLst>
              <a:ext uri="{FF2B5EF4-FFF2-40B4-BE49-F238E27FC236}">
                <a16:creationId xmlns:a16="http://schemas.microsoft.com/office/drawing/2014/main" id="{FFB2EFAA-3ABA-4FB3-8F0D-1BAE5C60FECF}"/>
              </a:ext>
            </a:extLst>
          </p:cNvPr>
          <p:cNvSpPr/>
          <p:nvPr/>
        </p:nvSpPr>
        <p:spPr>
          <a:xfrm>
            <a:off x="3924354" y="2868052"/>
            <a:ext cx="242750" cy="258754"/>
          </a:xfrm>
          <a:prstGeom prst="ellipse">
            <a:avLst/>
          </a:prstGeom>
          <a:solidFill>
            <a:sysClr val="window" lastClr="FFFFFF"/>
          </a:solidFill>
          <a:ln w="25400" cap="flat" cmpd="sng" algn="ctr">
            <a:solidFill>
              <a:srgbClr val="808080">
                <a:lumMod val="75000"/>
              </a:srgbClr>
            </a:solidFill>
            <a:prstDash val="solid"/>
          </a:ln>
          <a:effectLst/>
        </p:spPr>
        <p:txBody>
          <a:bodyPr rtlCol="0" anchor="ctr"/>
          <a:lstStyle/>
          <a:p>
            <a:pPr algn="ctr" defTabSz="952828">
              <a:defRPr/>
            </a:pPr>
            <a:r>
              <a:rPr lang="en-US" sz="1899" b="1" kern="0" dirty="0">
                <a:solidFill>
                  <a:srgbClr val="333333"/>
                </a:solidFill>
                <a:latin typeface="EYInterstate Light" pitchFamily="2" charset="0"/>
                <a:cs typeface="Arial"/>
              </a:rPr>
              <a:t>3</a:t>
            </a:r>
          </a:p>
        </p:txBody>
      </p:sp>
      <p:sp>
        <p:nvSpPr>
          <p:cNvPr id="80" name="Oval 79">
            <a:extLst>
              <a:ext uri="{FF2B5EF4-FFF2-40B4-BE49-F238E27FC236}">
                <a16:creationId xmlns:a16="http://schemas.microsoft.com/office/drawing/2014/main" id="{C4F6EBC7-1E88-4516-9A55-F9D554926286}"/>
              </a:ext>
            </a:extLst>
          </p:cNvPr>
          <p:cNvSpPr/>
          <p:nvPr/>
        </p:nvSpPr>
        <p:spPr>
          <a:xfrm>
            <a:off x="6708917" y="2868052"/>
            <a:ext cx="242750" cy="258754"/>
          </a:xfrm>
          <a:prstGeom prst="ellipse">
            <a:avLst/>
          </a:prstGeom>
          <a:solidFill>
            <a:sysClr val="window" lastClr="FFFFFF"/>
          </a:solidFill>
          <a:ln w="25400" cap="flat" cmpd="sng" algn="ctr">
            <a:solidFill>
              <a:srgbClr val="808080">
                <a:lumMod val="75000"/>
              </a:srgbClr>
            </a:solidFill>
            <a:prstDash val="solid"/>
          </a:ln>
          <a:effectLst/>
        </p:spPr>
        <p:txBody>
          <a:bodyPr rtlCol="0" anchor="ctr"/>
          <a:lstStyle/>
          <a:p>
            <a:pPr algn="ctr" defTabSz="952828">
              <a:defRPr/>
            </a:pPr>
            <a:r>
              <a:rPr lang="en-US" sz="1899" b="1" kern="0" dirty="0">
                <a:solidFill>
                  <a:srgbClr val="333333"/>
                </a:solidFill>
                <a:latin typeface="EYInterstate Light" pitchFamily="2" charset="0"/>
                <a:cs typeface="Arial"/>
              </a:rPr>
              <a:t>5</a:t>
            </a:r>
          </a:p>
        </p:txBody>
      </p:sp>
      <p:sp>
        <p:nvSpPr>
          <p:cNvPr id="81" name="Oval 80">
            <a:extLst>
              <a:ext uri="{FF2B5EF4-FFF2-40B4-BE49-F238E27FC236}">
                <a16:creationId xmlns:a16="http://schemas.microsoft.com/office/drawing/2014/main" id="{FD6C216D-9CAE-466E-945C-440D6550ACDF}"/>
              </a:ext>
            </a:extLst>
          </p:cNvPr>
          <p:cNvSpPr/>
          <p:nvPr/>
        </p:nvSpPr>
        <p:spPr>
          <a:xfrm>
            <a:off x="1139790" y="2868052"/>
            <a:ext cx="242750" cy="258754"/>
          </a:xfrm>
          <a:prstGeom prst="ellipse">
            <a:avLst/>
          </a:prstGeom>
          <a:solidFill>
            <a:sysClr val="window" lastClr="FFFFFF"/>
          </a:solidFill>
          <a:ln w="25400" cap="flat" cmpd="sng" algn="ctr">
            <a:solidFill>
              <a:srgbClr val="808080">
                <a:lumMod val="75000"/>
              </a:srgbClr>
            </a:solidFill>
            <a:prstDash val="solid"/>
          </a:ln>
          <a:effectLst/>
        </p:spPr>
        <p:txBody>
          <a:bodyPr rtlCol="0" anchor="ctr"/>
          <a:lstStyle/>
          <a:p>
            <a:pPr algn="ctr" defTabSz="952828">
              <a:defRPr/>
            </a:pPr>
            <a:r>
              <a:rPr lang="en-US" sz="1899" b="1" kern="0" dirty="0">
                <a:solidFill>
                  <a:srgbClr val="333333"/>
                </a:solidFill>
                <a:latin typeface="EYInterstate Light" pitchFamily="2" charset="0"/>
                <a:cs typeface="Arial"/>
              </a:rPr>
              <a:t>1</a:t>
            </a:r>
          </a:p>
        </p:txBody>
      </p:sp>
      <p:sp>
        <p:nvSpPr>
          <p:cNvPr id="82" name="Oval 81">
            <a:extLst>
              <a:ext uri="{FF2B5EF4-FFF2-40B4-BE49-F238E27FC236}">
                <a16:creationId xmlns:a16="http://schemas.microsoft.com/office/drawing/2014/main" id="{47ACBFB8-8DF5-46C2-ADFC-50144C12BDB3}"/>
              </a:ext>
            </a:extLst>
          </p:cNvPr>
          <p:cNvSpPr/>
          <p:nvPr/>
        </p:nvSpPr>
        <p:spPr>
          <a:xfrm>
            <a:off x="8101199" y="2868052"/>
            <a:ext cx="242750" cy="258754"/>
          </a:xfrm>
          <a:prstGeom prst="ellipse">
            <a:avLst/>
          </a:prstGeom>
          <a:solidFill>
            <a:sysClr val="window" lastClr="FFFFFF"/>
          </a:solidFill>
          <a:ln w="25400" cap="flat" cmpd="sng" algn="ctr">
            <a:solidFill>
              <a:srgbClr val="808080">
                <a:lumMod val="75000"/>
              </a:srgbClr>
            </a:solidFill>
            <a:prstDash val="solid"/>
          </a:ln>
          <a:effectLst/>
        </p:spPr>
        <p:txBody>
          <a:bodyPr rtlCol="0" anchor="ctr"/>
          <a:lstStyle/>
          <a:p>
            <a:pPr algn="ctr" defTabSz="952828">
              <a:defRPr/>
            </a:pPr>
            <a:r>
              <a:rPr lang="en-US" sz="1899" b="1" kern="0" dirty="0">
                <a:solidFill>
                  <a:srgbClr val="333333"/>
                </a:solidFill>
                <a:latin typeface="EYInterstate Light" pitchFamily="2" charset="0"/>
                <a:cs typeface="Arial"/>
              </a:rPr>
              <a:t>6</a:t>
            </a:r>
          </a:p>
        </p:txBody>
      </p:sp>
      <p:grpSp>
        <p:nvGrpSpPr>
          <p:cNvPr id="83" name="Group 82">
            <a:extLst>
              <a:ext uri="{FF2B5EF4-FFF2-40B4-BE49-F238E27FC236}">
                <a16:creationId xmlns:a16="http://schemas.microsoft.com/office/drawing/2014/main" id="{372BBBD5-A8BA-4703-B3BE-DBCF519C3602}"/>
              </a:ext>
            </a:extLst>
          </p:cNvPr>
          <p:cNvGrpSpPr/>
          <p:nvPr/>
        </p:nvGrpSpPr>
        <p:grpSpPr>
          <a:xfrm>
            <a:off x="3212931" y="1423917"/>
            <a:ext cx="1623954" cy="1126200"/>
            <a:chOff x="4476574" y="2338662"/>
            <a:chExt cx="1624800" cy="1126787"/>
          </a:xfrm>
        </p:grpSpPr>
        <p:sp>
          <p:nvSpPr>
            <p:cNvPr id="84" name="Rectangle 83">
              <a:extLst>
                <a:ext uri="{FF2B5EF4-FFF2-40B4-BE49-F238E27FC236}">
                  <a16:creationId xmlns:a16="http://schemas.microsoft.com/office/drawing/2014/main" id="{D68BE278-9E40-499A-922C-55A297D234AF}"/>
                </a:ext>
              </a:extLst>
            </p:cNvPr>
            <p:cNvSpPr/>
            <p:nvPr/>
          </p:nvSpPr>
          <p:spPr>
            <a:xfrm>
              <a:off x="4476574" y="2338662"/>
              <a:ext cx="1624800" cy="338554"/>
            </a:xfrm>
            <a:prstGeom prst="rect">
              <a:avLst/>
            </a:prstGeom>
          </p:spPr>
          <p:txBody>
            <a:bodyPr wrap="square">
              <a:noAutofit/>
            </a:bodyPr>
            <a:lstStyle/>
            <a:p>
              <a:pPr algn="ctr" defTabSz="952828">
                <a:defRPr/>
              </a:pPr>
              <a:r>
                <a:rPr lang="en-US" sz="1099" b="1" kern="0" dirty="0">
                  <a:solidFill>
                    <a:srgbClr val="000000"/>
                  </a:solidFill>
                  <a:latin typeface="EYInterstate Light" pitchFamily="2" charset="0"/>
                  <a:cs typeface="Arial" panose="020B0604020202020204" pitchFamily="34" charset="0"/>
                </a:rPr>
                <a:t>Data Mapping &amp; Transformation</a:t>
              </a:r>
              <a:endParaRPr lang="en-MY" sz="1099" b="1" kern="0" dirty="0">
                <a:solidFill>
                  <a:srgbClr val="000000"/>
                </a:solidFill>
                <a:latin typeface="EYInterstate Light" pitchFamily="2" charset="0"/>
                <a:cs typeface="Arial"/>
              </a:endParaRPr>
            </a:p>
          </p:txBody>
        </p:sp>
        <p:grpSp>
          <p:nvGrpSpPr>
            <p:cNvPr id="85" name="Group 84">
              <a:extLst>
                <a:ext uri="{FF2B5EF4-FFF2-40B4-BE49-F238E27FC236}">
                  <a16:creationId xmlns:a16="http://schemas.microsoft.com/office/drawing/2014/main" id="{9BF763B4-D529-49C9-87A4-31DE5ACFC050}"/>
                </a:ext>
              </a:extLst>
            </p:cNvPr>
            <p:cNvGrpSpPr/>
            <p:nvPr/>
          </p:nvGrpSpPr>
          <p:grpSpPr>
            <a:xfrm>
              <a:off x="4877039" y="2877506"/>
              <a:ext cx="823869" cy="587943"/>
              <a:chOff x="5923440" y="2484556"/>
              <a:chExt cx="823869" cy="756601"/>
            </a:xfrm>
            <a:solidFill>
              <a:srgbClr val="808080">
                <a:lumMod val="60000"/>
                <a:lumOff val="40000"/>
              </a:srgbClr>
            </a:solidFill>
          </p:grpSpPr>
          <p:sp>
            <p:nvSpPr>
              <p:cNvPr id="86" name="Freeform 79">
                <a:extLst>
                  <a:ext uri="{FF2B5EF4-FFF2-40B4-BE49-F238E27FC236}">
                    <a16:creationId xmlns:a16="http://schemas.microsoft.com/office/drawing/2014/main" id="{473855F6-7017-4EE6-8911-FA5C0B97D6C5}"/>
                  </a:ext>
                </a:extLst>
              </p:cNvPr>
              <p:cNvSpPr>
                <a:spLocks noChangeAspect="1"/>
              </p:cNvSpPr>
              <p:nvPr/>
            </p:nvSpPr>
            <p:spPr bwMode="auto">
              <a:xfrm>
                <a:off x="6193520" y="2484556"/>
                <a:ext cx="465604" cy="517820"/>
              </a:xfrm>
              <a:custGeom>
                <a:avLst/>
                <a:gdLst>
                  <a:gd name="T0" fmla="*/ 2147483647 w 4282"/>
                  <a:gd name="T1" fmla="*/ 2147483647 h 4763"/>
                  <a:gd name="T2" fmla="*/ 2147483647 w 4282"/>
                  <a:gd name="T3" fmla="*/ 2147483647 h 4763"/>
                  <a:gd name="T4" fmla="*/ 2147483647 w 4282"/>
                  <a:gd name="T5" fmla="*/ 2147483647 h 4763"/>
                  <a:gd name="T6" fmla="*/ 2147483647 w 4282"/>
                  <a:gd name="T7" fmla="*/ 2147483647 h 4763"/>
                  <a:gd name="T8" fmla="*/ 2147483647 w 4282"/>
                  <a:gd name="T9" fmla="*/ 2147483647 h 4763"/>
                  <a:gd name="T10" fmla="*/ 2147483647 w 4282"/>
                  <a:gd name="T11" fmla="*/ 2147483647 h 4763"/>
                  <a:gd name="T12" fmla="*/ 2147483647 w 4282"/>
                  <a:gd name="T13" fmla="*/ 2147483647 h 4763"/>
                  <a:gd name="T14" fmla="*/ 2147483647 w 4282"/>
                  <a:gd name="T15" fmla="*/ 2147483647 h 4763"/>
                  <a:gd name="T16" fmla="*/ 2147483647 w 4282"/>
                  <a:gd name="T17" fmla="*/ 2147483647 h 4763"/>
                  <a:gd name="T18" fmla="*/ 2147483647 w 4282"/>
                  <a:gd name="T19" fmla="*/ 2147483647 h 4763"/>
                  <a:gd name="T20" fmla="*/ 2147483647 w 4282"/>
                  <a:gd name="T21" fmla="*/ 2147483647 h 4763"/>
                  <a:gd name="T22" fmla="*/ 2147483647 w 4282"/>
                  <a:gd name="T23" fmla="*/ 2147483647 h 4763"/>
                  <a:gd name="T24" fmla="*/ 2147483647 w 4282"/>
                  <a:gd name="T25" fmla="*/ 2147483647 h 4763"/>
                  <a:gd name="T26" fmla="*/ 2147483647 w 4282"/>
                  <a:gd name="T27" fmla="*/ 2147483647 h 4763"/>
                  <a:gd name="T28" fmla="*/ 2147483647 w 4282"/>
                  <a:gd name="T29" fmla="*/ 2147483647 h 4763"/>
                  <a:gd name="T30" fmla="*/ 2147483647 w 4282"/>
                  <a:gd name="T31" fmla="*/ 2147483647 h 4763"/>
                  <a:gd name="T32" fmla="*/ 2147483647 w 4282"/>
                  <a:gd name="T33" fmla="*/ 2147483647 h 4763"/>
                  <a:gd name="T34" fmla="*/ 2147483647 w 4282"/>
                  <a:gd name="T35" fmla="*/ 2147483647 h 4763"/>
                  <a:gd name="T36" fmla="*/ 2147483647 w 4282"/>
                  <a:gd name="T37" fmla="*/ 2147483647 h 4763"/>
                  <a:gd name="T38" fmla="*/ 2147483647 w 4282"/>
                  <a:gd name="T39" fmla="*/ 2147483647 h 4763"/>
                  <a:gd name="T40" fmla="*/ 2147483647 w 4282"/>
                  <a:gd name="T41" fmla="*/ 2147483647 h 4763"/>
                  <a:gd name="T42" fmla="*/ 2147483647 w 4282"/>
                  <a:gd name="T43" fmla="*/ 2147483647 h 4763"/>
                  <a:gd name="T44" fmla="*/ 2147483647 w 4282"/>
                  <a:gd name="T45" fmla="*/ 2147483647 h 4763"/>
                  <a:gd name="T46" fmla="*/ 2147483647 w 4282"/>
                  <a:gd name="T47" fmla="*/ 2147483647 h 4763"/>
                  <a:gd name="T48" fmla="*/ 2147483647 w 4282"/>
                  <a:gd name="T49" fmla="*/ 2147483647 h 4763"/>
                  <a:gd name="T50" fmla="*/ 2147483647 w 4282"/>
                  <a:gd name="T51" fmla="*/ 2147483647 h 4763"/>
                  <a:gd name="T52" fmla="*/ 2147483647 w 4282"/>
                  <a:gd name="T53" fmla="*/ 2147483647 h 4763"/>
                  <a:gd name="T54" fmla="*/ 2147483647 w 4282"/>
                  <a:gd name="T55" fmla="*/ 2147483647 h 4763"/>
                  <a:gd name="T56" fmla="*/ 2147483647 w 4282"/>
                  <a:gd name="T57" fmla="*/ 2147483647 h 4763"/>
                  <a:gd name="T58" fmla="*/ 2147483647 w 4282"/>
                  <a:gd name="T59" fmla="*/ 2147483647 h 4763"/>
                  <a:gd name="T60" fmla="*/ 2147483647 w 4282"/>
                  <a:gd name="T61" fmla="*/ 2147483647 h 4763"/>
                  <a:gd name="T62" fmla="*/ 2147483647 w 4282"/>
                  <a:gd name="T63" fmla="*/ 2147483647 h 4763"/>
                  <a:gd name="T64" fmla="*/ 2147483647 w 4282"/>
                  <a:gd name="T65" fmla="*/ 2147483647 h 4763"/>
                  <a:gd name="T66" fmla="*/ 2147483647 w 4282"/>
                  <a:gd name="T67" fmla="*/ 2147483647 h 4763"/>
                  <a:gd name="T68" fmla="*/ 2147483647 w 4282"/>
                  <a:gd name="T69" fmla="*/ 2147483647 h 4763"/>
                  <a:gd name="T70" fmla="*/ 2147483647 w 4282"/>
                  <a:gd name="T71" fmla="*/ 2147483647 h 4763"/>
                  <a:gd name="T72" fmla="*/ 2147483647 w 4282"/>
                  <a:gd name="T73" fmla="*/ 2147483647 h 4763"/>
                  <a:gd name="T74" fmla="*/ 2147483647 w 4282"/>
                  <a:gd name="T75" fmla="*/ 2147483647 h 4763"/>
                  <a:gd name="T76" fmla="*/ 2147483647 w 4282"/>
                  <a:gd name="T77" fmla="*/ 2147483647 h 4763"/>
                  <a:gd name="T78" fmla="*/ 2147483647 w 4282"/>
                  <a:gd name="T79" fmla="*/ 2147483647 h 4763"/>
                  <a:gd name="T80" fmla="*/ 2147483647 w 4282"/>
                  <a:gd name="T81" fmla="*/ 0 h 4763"/>
                  <a:gd name="T82" fmla="*/ 2147483647 w 4282"/>
                  <a:gd name="T83" fmla="*/ 2147483647 h 4763"/>
                  <a:gd name="T84" fmla="*/ 2147483647 w 4282"/>
                  <a:gd name="T85" fmla="*/ 2147483647 h 4763"/>
                  <a:gd name="T86" fmla="*/ 2147483647 w 4282"/>
                  <a:gd name="T87" fmla="*/ 2147483647 h 4763"/>
                  <a:gd name="T88" fmla="*/ 2147483647 w 4282"/>
                  <a:gd name="T89" fmla="*/ 2147483647 h 4763"/>
                  <a:gd name="T90" fmla="*/ 2147483647 w 4282"/>
                  <a:gd name="T91" fmla="*/ 2147483647 h 4763"/>
                  <a:gd name="T92" fmla="*/ 2147483647 w 4282"/>
                  <a:gd name="T93" fmla="*/ 2147483647 h 4763"/>
                  <a:gd name="T94" fmla="*/ 2147483647 w 4282"/>
                  <a:gd name="T95" fmla="*/ 2147483647 h 4763"/>
                  <a:gd name="T96" fmla="*/ 2147483647 w 4282"/>
                  <a:gd name="T97" fmla="*/ 2147483647 h 4763"/>
                  <a:gd name="T98" fmla="*/ 2147483647 w 4282"/>
                  <a:gd name="T99" fmla="*/ 2147483647 h 4763"/>
                  <a:gd name="T100" fmla="*/ 2147483647 w 4282"/>
                  <a:gd name="T101" fmla="*/ 2147483647 h 4763"/>
                  <a:gd name="T102" fmla="*/ 2147483647 w 4282"/>
                  <a:gd name="T103" fmla="*/ 2147483647 h 4763"/>
                  <a:gd name="T104" fmla="*/ 2147483647 w 4282"/>
                  <a:gd name="T105" fmla="*/ 2147483647 h 4763"/>
                  <a:gd name="T106" fmla="*/ 2147483647 w 4282"/>
                  <a:gd name="T107" fmla="*/ 2147483647 h 4763"/>
                  <a:gd name="T108" fmla="*/ 2147483647 w 4282"/>
                  <a:gd name="T109" fmla="*/ 2147483647 h 4763"/>
                  <a:gd name="T110" fmla="*/ 2147483647 w 4282"/>
                  <a:gd name="T111" fmla="*/ 2147483647 h 4763"/>
                  <a:gd name="T112" fmla="*/ 2147483647 w 4282"/>
                  <a:gd name="T113" fmla="*/ 2147483647 h 4763"/>
                  <a:gd name="T114" fmla="*/ 2147483647 w 4282"/>
                  <a:gd name="T115" fmla="*/ 2147483647 h 4763"/>
                  <a:gd name="T116" fmla="*/ 2147483647 w 4282"/>
                  <a:gd name="T117" fmla="*/ 2147483647 h 4763"/>
                  <a:gd name="T118" fmla="*/ 2147483647 w 4282"/>
                  <a:gd name="T119" fmla="*/ 2147483647 h 4763"/>
                  <a:gd name="T120" fmla="*/ 2147483647 w 4282"/>
                  <a:gd name="T121" fmla="*/ 2147483647 h 476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282"/>
                  <a:gd name="T184" fmla="*/ 0 h 4763"/>
                  <a:gd name="T185" fmla="*/ 4282 w 4282"/>
                  <a:gd name="T186" fmla="*/ 4763 h 476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282" h="4763">
                    <a:moveTo>
                      <a:pt x="1387" y="3751"/>
                    </a:moveTo>
                    <a:lnTo>
                      <a:pt x="1413" y="3651"/>
                    </a:lnTo>
                    <a:lnTo>
                      <a:pt x="1392" y="3656"/>
                    </a:lnTo>
                    <a:lnTo>
                      <a:pt x="1370" y="3662"/>
                    </a:lnTo>
                    <a:lnTo>
                      <a:pt x="1349" y="3668"/>
                    </a:lnTo>
                    <a:lnTo>
                      <a:pt x="1330" y="3675"/>
                    </a:lnTo>
                    <a:lnTo>
                      <a:pt x="1312" y="3684"/>
                    </a:lnTo>
                    <a:lnTo>
                      <a:pt x="1295" y="3692"/>
                    </a:lnTo>
                    <a:lnTo>
                      <a:pt x="1279" y="3702"/>
                    </a:lnTo>
                    <a:lnTo>
                      <a:pt x="1265" y="3713"/>
                    </a:lnTo>
                    <a:lnTo>
                      <a:pt x="1252" y="3724"/>
                    </a:lnTo>
                    <a:lnTo>
                      <a:pt x="1241" y="3735"/>
                    </a:lnTo>
                    <a:lnTo>
                      <a:pt x="1231" y="3745"/>
                    </a:lnTo>
                    <a:lnTo>
                      <a:pt x="1223" y="3759"/>
                    </a:lnTo>
                    <a:lnTo>
                      <a:pt x="1215" y="3771"/>
                    </a:lnTo>
                    <a:lnTo>
                      <a:pt x="1210" y="3784"/>
                    </a:lnTo>
                    <a:lnTo>
                      <a:pt x="1208" y="3797"/>
                    </a:lnTo>
                    <a:lnTo>
                      <a:pt x="1207" y="3811"/>
                    </a:lnTo>
                    <a:lnTo>
                      <a:pt x="1208" y="3819"/>
                    </a:lnTo>
                    <a:lnTo>
                      <a:pt x="1209" y="3828"/>
                    </a:lnTo>
                    <a:lnTo>
                      <a:pt x="1210" y="3836"/>
                    </a:lnTo>
                    <a:lnTo>
                      <a:pt x="1214" y="3844"/>
                    </a:lnTo>
                    <a:lnTo>
                      <a:pt x="1217" y="3853"/>
                    </a:lnTo>
                    <a:lnTo>
                      <a:pt x="1221" y="3861"/>
                    </a:lnTo>
                    <a:lnTo>
                      <a:pt x="1232" y="3877"/>
                    </a:lnTo>
                    <a:lnTo>
                      <a:pt x="1245" y="3892"/>
                    </a:lnTo>
                    <a:lnTo>
                      <a:pt x="1261" y="3905"/>
                    </a:lnTo>
                    <a:lnTo>
                      <a:pt x="1279" y="3918"/>
                    </a:lnTo>
                    <a:lnTo>
                      <a:pt x="1300" y="3930"/>
                    </a:lnTo>
                    <a:lnTo>
                      <a:pt x="1323" y="3941"/>
                    </a:lnTo>
                    <a:lnTo>
                      <a:pt x="1347" y="3951"/>
                    </a:lnTo>
                    <a:lnTo>
                      <a:pt x="1372" y="3959"/>
                    </a:lnTo>
                    <a:lnTo>
                      <a:pt x="1400" y="3966"/>
                    </a:lnTo>
                    <a:lnTo>
                      <a:pt x="1429" y="3972"/>
                    </a:lnTo>
                    <a:lnTo>
                      <a:pt x="1460" y="3977"/>
                    </a:lnTo>
                    <a:lnTo>
                      <a:pt x="1492" y="3980"/>
                    </a:lnTo>
                    <a:lnTo>
                      <a:pt x="1523" y="3980"/>
                    </a:lnTo>
                    <a:lnTo>
                      <a:pt x="1556" y="3980"/>
                    </a:lnTo>
                    <a:lnTo>
                      <a:pt x="1587" y="3977"/>
                    </a:lnTo>
                    <a:lnTo>
                      <a:pt x="1617" y="3972"/>
                    </a:lnTo>
                    <a:lnTo>
                      <a:pt x="1647" y="3966"/>
                    </a:lnTo>
                    <a:lnTo>
                      <a:pt x="1674" y="3959"/>
                    </a:lnTo>
                    <a:lnTo>
                      <a:pt x="1700" y="3951"/>
                    </a:lnTo>
                    <a:lnTo>
                      <a:pt x="1725" y="3941"/>
                    </a:lnTo>
                    <a:lnTo>
                      <a:pt x="1748" y="3930"/>
                    </a:lnTo>
                    <a:lnTo>
                      <a:pt x="1768" y="3918"/>
                    </a:lnTo>
                    <a:lnTo>
                      <a:pt x="1786" y="3905"/>
                    </a:lnTo>
                    <a:lnTo>
                      <a:pt x="1802" y="3892"/>
                    </a:lnTo>
                    <a:lnTo>
                      <a:pt x="1815" y="3877"/>
                    </a:lnTo>
                    <a:lnTo>
                      <a:pt x="1826" y="3861"/>
                    </a:lnTo>
                    <a:lnTo>
                      <a:pt x="1830" y="3853"/>
                    </a:lnTo>
                    <a:lnTo>
                      <a:pt x="1833" y="3844"/>
                    </a:lnTo>
                    <a:lnTo>
                      <a:pt x="1837" y="3836"/>
                    </a:lnTo>
                    <a:lnTo>
                      <a:pt x="1838" y="3828"/>
                    </a:lnTo>
                    <a:lnTo>
                      <a:pt x="1839" y="3819"/>
                    </a:lnTo>
                    <a:lnTo>
                      <a:pt x="1840" y="3811"/>
                    </a:lnTo>
                    <a:lnTo>
                      <a:pt x="1839" y="3796"/>
                    </a:lnTo>
                    <a:lnTo>
                      <a:pt x="1836" y="3783"/>
                    </a:lnTo>
                    <a:lnTo>
                      <a:pt x="1831" y="3771"/>
                    </a:lnTo>
                    <a:lnTo>
                      <a:pt x="1825" y="3758"/>
                    </a:lnTo>
                    <a:lnTo>
                      <a:pt x="1816" y="3745"/>
                    </a:lnTo>
                    <a:lnTo>
                      <a:pt x="1805" y="3733"/>
                    </a:lnTo>
                    <a:lnTo>
                      <a:pt x="1795" y="3723"/>
                    </a:lnTo>
                    <a:lnTo>
                      <a:pt x="1781" y="3712"/>
                    </a:lnTo>
                    <a:lnTo>
                      <a:pt x="1908" y="3248"/>
                    </a:lnTo>
                    <a:lnTo>
                      <a:pt x="2409" y="2938"/>
                    </a:lnTo>
                    <a:lnTo>
                      <a:pt x="2881" y="3202"/>
                    </a:lnTo>
                    <a:lnTo>
                      <a:pt x="1974" y="3787"/>
                    </a:lnTo>
                    <a:lnTo>
                      <a:pt x="3016" y="4430"/>
                    </a:lnTo>
                    <a:lnTo>
                      <a:pt x="2555" y="4763"/>
                    </a:lnTo>
                    <a:lnTo>
                      <a:pt x="1507" y="4088"/>
                    </a:lnTo>
                    <a:lnTo>
                      <a:pt x="462" y="4762"/>
                    </a:lnTo>
                    <a:lnTo>
                      <a:pt x="0" y="4430"/>
                    </a:lnTo>
                    <a:lnTo>
                      <a:pt x="1039" y="3787"/>
                    </a:lnTo>
                    <a:lnTo>
                      <a:pt x="132" y="3202"/>
                    </a:lnTo>
                    <a:lnTo>
                      <a:pt x="602" y="2938"/>
                    </a:lnTo>
                    <a:lnTo>
                      <a:pt x="1462" y="3470"/>
                    </a:lnTo>
                    <a:lnTo>
                      <a:pt x="2391" y="0"/>
                    </a:lnTo>
                    <a:lnTo>
                      <a:pt x="4282" y="1241"/>
                    </a:lnTo>
                    <a:lnTo>
                      <a:pt x="2385" y="1509"/>
                    </a:lnTo>
                    <a:lnTo>
                      <a:pt x="2440" y="1306"/>
                    </a:lnTo>
                    <a:lnTo>
                      <a:pt x="3747" y="1121"/>
                    </a:lnTo>
                    <a:lnTo>
                      <a:pt x="2509" y="308"/>
                    </a:lnTo>
                    <a:lnTo>
                      <a:pt x="1573" y="3801"/>
                    </a:lnTo>
                    <a:lnTo>
                      <a:pt x="1570" y="3812"/>
                    </a:lnTo>
                    <a:lnTo>
                      <a:pt x="1565" y="3823"/>
                    </a:lnTo>
                    <a:lnTo>
                      <a:pt x="1560" y="3831"/>
                    </a:lnTo>
                    <a:lnTo>
                      <a:pt x="1554" y="3840"/>
                    </a:lnTo>
                    <a:lnTo>
                      <a:pt x="1547" y="3847"/>
                    </a:lnTo>
                    <a:lnTo>
                      <a:pt x="1541" y="3853"/>
                    </a:lnTo>
                    <a:lnTo>
                      <a:pt x="1533" y="3859"/>
                    </a:lnTo>
                    <a:lnTo>
                      <a:pt x="1525" y="3864"/>
                    </a:lnTo>
                    <a:lnTo>
                      <a:pt x="1517" y="3867"/>
                    </a:lnTo>
                    <a:lnTo>
                      <a:pt x="1509" y="3870"/>
                    </a:lnTo>
                    <a:lnTo>
                      <a:pt x="1500" y="3871"/>
                    </a:lnTo>
                    <a:lnTo>
                      <a:pt x="1490" y="3872"/>
                    </a:lnTo>
                    <a:lnTo>
                      <a:pt x="1482" y="3873"/>
                    </a:lnTo>
                    <a:lnTo>
                      <a:pt x="1472" y="3872"/>
                    </a:lnTo>
                    <a:lnTo>
                      <a:pt x="1464" y="3871"/>
                    </a:lnTo>
                    <a:lnTo>
                      <a:pt x="1454" y="3870"/>
                    </a:lnTo>
                    <a:lnTo>
                      <a:pt x="1446" y="3866"/>
                    </a:lnTo>
                    <a:lnTo>
                      <a:pt x="1437" y="3864"/>
                    </a:lnTo>
                    <a:lnTo>
                      <a:pt x="1430" y="3859"/>
                    </a:lnTo>
                    <a:lnTo>
                      <a:pt x="1422" y="3854"/>
                    </a:lnTo>
                    <a:lnTo>
                      <a:pt x="1414" y="3849"/>
                    </a:lnTo>
                    <a:lnTo>
                      <a:pt x="1408" y="3843"/>
                    </a:lnTo>
                    <a:lnTo>
                      <a:pt x="1402" y="3836"/>
                    </a:lnTo>
                    <a:lnTo>
                      <a:pt x="1398" y="3829"/>
                    </a:lnTo>
                    <a:lnTo>
                      <a:pt x="1393" y="3822"/>
                    </a:lnTo>
                    <a:lnTo>
                      <a:pt x="1389" y="3813"/>
                    </a:lnTo>
                    <a:lnTo>
                      <a:pt x="1385" y="3803"/>
                    </a:lnTo>
                    <a:lnTo>
                      <a:pt x="1383" y="3794"/>
                    </a:lnTo>
                    <a:lnTo>
                      <a:pt x="1383" y="3784"/>
                    </a:lnTo>
                    <a:lnTo>
                      <a:pt x="1383" y="3773"/>
                    </a:lnTo>
                    <a:lnTo>
                      <a:pt x="1384" y="3762"/>
                    </a:lnTo>
                    <a:lnTo>
                      <a:pt x="1387" y="3751"/>
                    </a:lnTo>
                    <a:close/>
                  </a:path>
                </a:pathLst>
              </a:custGeom>
              <a:solidFill>
                <a:srgbClr val="808080">
                  <a:lumMod val="75000"/>
                </a:srgbClr>
              </a:solidFill>
              <a:ln w="9525">
                <a:solidFill>
                  <a:srgbClr val="808080">
                    <a:lumMod val="75000"/>
                  </a:srgbClr>
                </a:solidFill>
                <a:round/>
                <a:headEnd/>
                <a:tailEnd/>
              </a:ln>
            </p:spPr>
            <p:txBody>
              <a:bodyPr/>
              <a:lstStyle/>
              <a:p>
                <a:pPr fontAlgn="base">
                  <a:spcBef>
                    <a:spcPct val="0"/>
                  </a:spcBef>
                  <a:spcAft>
                    <a:spcPct val="50000"/>
                  </a:spcAft>
                  <a:buClr>
                    <a:srgbClr val="FFE600"/>
                  </a:buClr>
                  <a:buSzPct val="80000"/>
                  <a:defRPr/>
                </a:pPr>
                <a:endParaRPr lang="de-DE" sz="900" kern="0" dirty="0">
                  <a:solidFill>
                    <a:srgbClr val="333333"/>
                  </a:solidFill>
                  <a:latin typeface="EYInterstate Light" panose="02000506000000020004" pitchFamily="2" charset="0"/>
                </a:endParaRPr>
              </a:p>
            </p:txBody>
          </p:sp>
          <p:sp>
            <p:nvSpPr>
              <p:cNvPr id="87" name="Freeform 149">
                <a:extLst>
                  <a:ext uri="{FF2B5EF4-FFF2-40B4-BE49-F238E27FC236}">
                    <a16:creationId xmlns:a16="http://schemas.microsoft.com/office/drawing/2014/main" id="{FF73DD6F-261F-4C63-BDCC-643176A702BF}"/>
                  </a:ext>
                </a:extLst>
              </p:cNvPr>
              <p:cNvSpPr>
                <a:spLocks noEditPoints="1"/>
              </p:cNvSpPr>
              <p:nvPr/>
            </p:nvSpPr>
            <p:spPr bwMode="auto">
              <a:xfrm>
                <a:off x="5923440" y="2649049"/>
                <a:ext cx="823869" cy="592108"/>
              </a:xfrm>
              <a:custGeom>
                <a:avLst/>
                <a:gdLst>
                  <a:gd name="T0" fmla="*/ 2788 w 3306"/>
                  <a:gd name="T1" fmla="*/ 0 h 2376"/>
                  <a:gd name="T2" fmla="*/ 2096 w 3306"/>
                  <a:gd name="T3" fmla="*/ 452 h 2376"/>
                  <a:gd name="T4" fmla="*/ 1366 w 3306"/>
                  <a:gd name="T5" fmla="*/ 59 h 2376"/>
                  <a:gd name="T6" fmla="*/ 459 w 3306"/>
                  <a:gd name="T7" fmla="*/ 452 h 2376"/>
                  <a:gd name="T8" fmla="*/ 452 w 3306"/>
                  <a:gd name="T9" fmla="*/ 482 h 2376"/>
                  <a:gd name="T10" fmla="*/ 0 w 3306"/>
                  <a:gd name="T11" fmla="*/ 2376 h 2376"/>
                  <a:gd name="T12" fmla="*/ 1192 w 3306"/>
                  <a:gd name="T13" fmla="*/ 1949 h 2376"/>
                  <a:gd name="T14" fmla="*/ 2298 w 3306"/>
                  <a:gd name="T15" fmla="*/ 2374 h 2376"/>
                  <a:gd name="T16" fmla="*/ 3306 w 3306"/>
                  <a:gd name="T17" fmla="*/ 1946 h 2376"/>
                  <a:gd name="T18" fmla="*/ 2788 w 3306"/>
                  <a:gd name="T19" fmla="*/ 0 h 2376"/>
                  <a:gd name="T20" fmla="*/ 178 w 3306"/>
                  <a:gd name="T21" fmla="*/ 2177 h 2376"/>
                  <a:gd name="T22" fmla="*/ 568 w 3306"/>
                  <a:gd name="T23" fmla="*/ 542 h 2376"/>
                  <a:gd name="T24" fmla="*/ 1320 w 3306"/>
                  <a:gd name="T25" fmla="*/ 217 h 2376"/>
                  <a:gd name="T26" fmla="*/ 1162 w 3306"/>
                  <a:gd name="T27" fmla="*/ 1645 h 2376"/>
                  <a:gd name="T28" fmla="*/ 1224 w 3306"/>
                  <a:gd name="T29" fmla="*/ 1652 h 2376"/>
                  <a:gd name="T30" fmla="*/ 1385 w 3306"/>
                  <a:gd name="T31" fmla="*/ 215 h 2376"/>
                  <a:gd name="T32" fmla="*/ 2101 w 3306"/>
                  <a:gd name="T33" fmla="*/ 599 h 2376"/>
                  <a:gd name="T34" fmla="*/ 2710 w 3306"/>
                  <a:gd name="T35" fmla="*/ 203 h 2376"/>
                  <a:gd name="T36" fmla="*/ 3154 w 3306"/>
                  <a:gd name="T37" fmla="*/ 1873 h 2376"/>
                  <a:gd name="T38" fmla="*/ 2319 w 3306"/>
                  <a:gd name="T39" fmla="*/ 2226 h 2376"/>
                  <a:gd name="T40" fmla="*/ 2150 w 3306"/>
                  <a:gd name="T41" fmla="*/ 697 h 2376"/>
                  <a:gd name="T42" fmla="*/ 2086 w 3306"/>
                  <a:gd name="T43" fmla="*/ 705 h 2376"/>
                  <a:gd name="T44" fmla="*/ 2254 w 3306"/>
                  <a:gd name="T45" fmla="*/ 2221 h 2376"/>
                  <a:gd name="T46" fmla="*/ 1193 w 3306"/>
                  <a:gd name="T47" fmla="*/ 1813 h 2376"/>
                  <a:gd name="T48" fmla="*/ 178 w 3306"/>
                  <a:gd name="T49" fmla="*/ 2177 h 2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06" h="2376">
                    <a:moveTo>
                      <a:pt x="2788" y="0"/>
                    </a:moveTo>
                    <a:lnTo>
                      <a:pt x="2096" y="452"/>
                    </a:lnTo>
                    <a:lnTo>
                      <a:pt x="1366" y="59"/>
                    </a:lnTo>
                    <a:lnTo>
                      <a:pt x="459" y="452"/>
                    </a:lnTo>
                    <a:lnTo>
                      <a:pt x="452" y="482"/>
                    </a:lnTo>
                    <a:lnTo>
                      <a:pt x="0" y="2376"/>
                    </a:lnTo>
                    <a:lnTo>
                      <a:pt x="1192" y="1949"/>
                    </a:lnTo>
                    <a:lnTo>
                      <a:pt x="2298" y="2374"/>
                    </a:lnTo>
                    <a:lnTo>
                      <a:pt x="3306" y="1946"/>
                    </a:lnTo>
                    <a:lnTo>
                      <a:pt x="2788" y="0"/>
                    </a:lnTo>
                    <a:close/>
                    <a:moveTo>
                      <a:pt x="178" y="2177"/>
                    </a:moveTo>
                    <a:lnTo>
                      <a:pt x="568" y="542"/>
                    </a:lnTo>
                    <a:lnTo>
                      <a:pt x="1320" y="217"/>
                    </a:lnTo>
                    <a:lnTo>
                      <a:pt x="1162" y="1645"/>
                    </a:lnTo>
                    <a:lnTo>
                      <a:pt x="1224" y="1652"/>
                    </a:lnTo>
                    <a:lnTo>
                      <a:pt x="1385" y="215"/>
                    </a:lnTo>
                    <a:lnTo>
                      <a:pt x="2101" y="599"/>
                    </a:lnTo>
                    <a:lnTo>
                      <a:pt x="2710" y="203"/>
                    </a:lnTo>
                    <a:lnTo>
                      <a:pt x="3154" y="1873"/>
                    </a:lnTo>
                    <a:lnTo>
                      <a:pt x="2319" y="2226"/>
                    </a:lnTo>
                    <a:lnTo>
                      <a:pt x="2150" y="697"/>
                    </a:lnTo>
                    <a:lnTo>
                      <a:pt x="2086" y="705"/>
                    </a:lnTo>
                    <a:lnTo>
                      <a:pt x="2254" y="2221"/>
                    </a:lnTo>
                    <a:lnTo>
                      <a:pt x="1193" y="1813"/>
                    </a:lnTo>
                    <a:lnTo>
                      <a:pt x="178" y="2177"/>
                    </a:lnTo>
                    <a:close/>
                  </a:path>
                </a:pathLst>
              </a:custGeom>
              <a:solidFill>
                <a:srgbClr val="808080">
                  <a:lumMod val="75000"/>
                </a:srgbClr>
              </a:solidFill>
              <a:ln>
                <a:noFill/>
              </a:ln>
            </p:spPr>
            <p:txBody>
              <a:bodyPr vert="horz" wrap="square" lIns="91392" tIns="45696" rIns="91392" bIns="45696" numCol="1" anchor="t" anchorCtr="0" compatLnSpc="1">
                <a:prstTxWarp prst="textNoShape">
                  <a:avLst/>
                </a:prstTxWarp>
              </a:bodyPr>
              <a:lstStyle/>
              <a:p>
                <a:pPr fontAlgn="base">
                  <a:spcBef>
                    <a:spcPct val="0"/>
                  </a:spcBef>
                  <a:spcAft>
                    <a:spcPct val="50000"/>
                  </a:spcAft>
                  <a:buClr>
                    <a:srgbClr val="FFE600"/>
                  </a:buClr>
                  <a:buSzPct val="80000"/>
                  <a:defRPr/>
                </a:pPr>
                <a:endParaRPr lang="de-DE" sz="900" kern="0" dirty="0">
                  <a:solidFill>
                    <a:srgbClr val="333333"/>
                  </a:solidFill>
                  <a:latin typeface="EYInterstate Light" panose="02000506000000020004" pitchFamily="2" charset="0"/>
                </a:endParaRPr>
              </a:p>
            </p:txBody>
          </p:sp>
        </p:grpSp>
      </p:grpSp>
      <p:grpSp>
        <p:nvGrpSpPr>
          <p:cNvPr id="88" name="Group 87">
            <a:extLst>
              <a:ext uri="{FF2B5EF4-FFF2-40B4-BE49-F238E27FC236}">
                <a16:creationId xmlns:a16="http://schemas.microsoft.com/office/drawing/2014/main" id="{266E43EC-F636-4FE9-B8D5-6AC149011E88}"/>
              </a:ext>
            </a:extLst>
          </p:cNvPr>
          <p:cNvGrpSpPr/>
          <p:nvPr/>
        </p:nvGrpSpPr>
        <p:grpSpPr>
          <a:xfrm>
            <a:off x="8802887" y="1423917"/>
            <a:ext cx="1623954" cy="1126199"/>
            <a:chOff x="8655600" y="2338662"/>
            <a:chExt cx="1624800" cy="1126786"/>
          </a:xfrm>
        </p:grpSpPr>
        <p:sp>
          <p:nvSpPr>
            <p:cNvPr id="89" name="Rectangle 88">
              <a:extLst>
                <a:ext uri="{FF2B5EF4-FFF2-40B4-BE49-F238E27FC236}">
                  <a16:creationId xmlns:a16="http://schemas.microsoft.com/office/drawing/2014/main" id="{C20FF9E9-15FB-40E6-8C14-E12B0E3B62D1}"/>
                </a:ext>
              </a:extLst>
            </p:cNvPr>
            <p:cNvSpPr/>
            <p:nvPr/>
          </p:nvSpPr>
          <p:spPr>
            <a:xfrm>
              <a:off x="8655600" y="2338662"/>
              <a:ext cx="1624800" cy="338554"/>
            </a:xfrm>
            <a:prstGeom prst="rect">
              <a:avLst/>
            </a:prstGeom>
          </p:spPr>
          <p:txBody>
            <a:bodyPr wrap="square">
              <a:noAutofit/>
            </a:bodyPr>
            <a:lstStyle/>
            <a:p>
              <a:pPr algn="ctr" defTabSz="952828">
                <a:defRPr/>
              </a:pPr>
              <a:r>
                <a:rPr lang="en-US" sz="1099" b="1" kern="0" dirty="0">
                  <a:solidFill>
                    <a:srgbClr val="000000"/>
                  </a:solidFill>
                  <a:latin typeface="EYInterstate Light" pitchFamily="2" charset="0"/>
                  <a:cs typeface="Arial" panose="020B0604020202020204" pitchFamily="34" charset="0"/>
                </a:rPr>
                <a:t>Data Validation (Post)</a:t>
              </a:r>
              <a:endParaRPr lang="en-MY" sz="1099" b="1" kern="0" dirty="0">
                <a:solidFill>
                  <a:srgbClr val="000000"/>
                </a:solidFill>
                <a:latin typeface="EYInterstate Light" pitchFamily="2" charset="0"/>
                <a:cs typeface="Arial"/>
              </a:endParaRPr>
            </a:p>
          </p:txBody>
        </p:sp>
        <p:sp>
          <p:nvSpPr>
            <p:cNvPr id="90" name="Freeform 73">
              <a:extLst>
                <a:ext uri="{FF2B5EF4-FFF2-40B4-BE49-F238E27FC236}">
                  <a16:creationId xmlns:a16="http://schemas.microsoft.com/office/drawing/2014/main" id="{EF151B66-6915-4572-9818-4D602FA7C5EB}"/>
                </a:ext>
              </a:extLst>
            </p:cNvPr>
            <p:cNvSpPr>
              <a:spLocks noChangeAspect="1" noEditPoints="1"/>
            </p:cNvSpPr>
            <p:nvPr/>
          </p:nvSpPr>
          <p:spPr bwMode="auto">
            <a:xfrm>
              <a:off x="9138826" y="2877505"/>
              <a:ext cx="658348" cy="587943"/>
            </a:xfrm>
            <a:custGeom>
              <a:avLst/>
              <a:gdLst>
                <a:gd name="T0" fmla="*/ 2147483647 w 5332"/>
                <a:gd name="T1" fmla="*/ 2147483647 h 4763"/>
                <a:gd name="T2" fmla="*/ 2147483647 w 5332"/>
                <a:gd name="T3" fmla="*/ 2147483647 h 4763"/>
                <a:gd name="T4" fmla="*/ 2147483647 w 5332"/>
                <a:gd name="T5" fmla="*/ 2147483647 h 4763"/>
                <a:gd name="T6" fmla="*/ 2147483647 w 5332"/>
                <a:gd name="T7" fmla="*/ 2147483647 h 4763"/>
                <a:gd name="T8" fmla="*/ 2147483647 w 5332"/>
                <a:gd name="T9" fmla="*/ 2147483647 h 4763"/>
                <a:gd name="T10" fmla="*/ 2147483647 w 5332"/>
                <a:gd name="T11" fmla="*/ 2147483647 h 4763"/>
                <a:gd name="T12" fmla="*/ 2147483647 w 5332"/>
                <a:gd name="T13" fmla="*/ 2147483647 h 4763"/>
                <a:gd name="T14" fmla="*/ 2147483647 w 5332"/>
                <a:gd name="T15" fmla="*/ 2147483647 h 4763"/>
                <a:gd name="T16" fmla="*/ 2147483647 w 5332"/>
                <a:gd name="T17" fmla="*/ 2147483647 h 4763"/>
                <a:gd name="T18" fmla="*/ 2147483647 w 5332"/>
                <a:gd name="T19" fmla="*/ 2147483647 h 4763"/>
                <a:gd name="T20" fmla="*/ 2147483647 w 5332"/>
                <a:gd name="T21" fmla="*/ 2147483647 h 4763"/>
                <a:gd name="T22" fmla="*/ 2147483647 w 5332"/>
                <a:gd name="T23" fmla="*/ 2147483647 h 4763"/>
                <a:gd name="T24" fmla="*/ 2147483647 w 5332"/>
                <a:gd name="T25" fmla="*/ 2147483647 h 4763"/>
                <a:gd name="T26" fmla="*/ 2147483647 w 5332"/>
                <a:gd name="T27" fmla="*/ 0 h 4763"/>
                <a:gd name="T28" fmla="*/ 2147483647 w 5332"/>
                <a:gd name="T29" fmla="*/ 2147483647 h 4763"/>
                <a:gd name="T30" fmla="*/ 2147483647 w 5332"/>
                <a:gd name="T31" fmla="*/ 2147483647 h 4763"/>
                <a:gd name="T32" fmla="*/ 2147483647 w 5332"/>
                <a:gd name="T33" fmla="*/ 2147483647 h 4763"/>
                <a:gd name="T34" fmla="*/ 2147483647 w 5332"/>
                <a:gd name="T35" fmla="*/ 2147483647 h 4763"/>
                <a:gd name="T36" fmla="*/ 2147483647 w 5332"/>
                <a:gd name="T37" fmla="*/ 2147483647 h 4763"/>
                <a:gd name="T38" fmla="*/ 0 w 5332"/>
                <a:gd name="T39" fmla="*/ 2147483647 h 4763"/>
                <a:gd name="T40" fmla="*/ 2147483647 w 5332"/>
                <a:gd name="T41" fmla="*/ 2147483647 h 4763"/>
                <a:gd name="T42" fmla="*/ 2147483647 w 5332"/>
                <a:gd name="T43" fmla="*/ 0 h 4763"/>
                <a:gd name="T44" fmla="*/ 2147483647 w 5332"/>
                <a:gd name="T45" fmla="*/ 2147483647 h 4763"/>
                <a:gd name="T46" fmla="*/ 2147483647 w 5332"/>
                <a:gd name="T47" fmla="*/ 2147483647 h 4763"/>
                <a:gd name="T48" fmla="*/ 2147483647 w 5332"/>
                <a:gd name="T49" fmla="*/ 2147483647 h 4763"/>
                <a:gd name="T50" fmla="*/ 2147483647 w 5332"/>
                <a:gd name="T51" fmla="*/ 2147483647 h 4763"/>
                <a:gd name="T52" fmla="*/ 2147483647 w 5332"/>
                <a:gd name="T53" fmla="*/ 2147483647 h 4763"/>
                <a:gd name="T54" fmla="*/ 2147483647 w 5332"/>
                <a:gd name="T55" fmla="*/ 2147483647 h 4763"/>
                <a:gd name="T56" fmla="*/ 2147483647 w 5332"/>
                <a:gd name="T57" fmla="*/ 2147483647 h 4763"/>
                <a:gd name="T58" fmla="*/ 2147483647 w 5332"/>
                <a:gd name="T59" fmla="*/ 2147483647 h 4763"/>
                <a:gd name="T60" fmla="*/ 2147483647 w 5332"/>
                <a:gd name="T61" fmla="*/ 2147483647 h 4763"/>
                <a:gd name="T62" fmla="*/ 2147483647 w 5332"/>
                <a:gd name="T63" fmla="*/ 2147483647 h 4763"/>
                <a:gd name="T64" fmla="*/ 2147483647 w 5332"/>
                <a:gd name="T65" fmla="*/ 2147483647 h 4763"/>
                <a:gd name="T66" fmla="*/ 2147483647 w 5332"/>
                <a:gd name="T67" fmla="*/ 2147483647 h 4763"/>
                <a:gd name="T68" fmla="*/ 2147483647 w 5332"/>
                <a:gd name="T69" fmla="*/ 2147483647 h 4763"/>
                <a:gd name="T70" fmla="*/ 2147483647 w 5332"/>
                <a:gd name="T71" fmla="*/ 2147483647 h 4763"/>
                <a:gd name="T72" fmla="*/ 2147483647 w 5332"/>
                <a:gd name="T73" fmla="*/ 2147483647 h 4763"/>
                <a:gd name="T74" fmla="*/ 2147483647 w 5332"/>
                <a:gd name="T75" fmla="*/ 2147483647 h 4763"/>
                <a:gd name="T76" fmla="*/ 2147483647 w 5332"/>
                <a:gd name="T77" fmla="*/ 2147483647 h 4763"/>
                <a:gd name="T78" fmla="*/ 2147483647 w 5332"/>
                <a:gd name="T79" fmla="*/ 2147483647 h 4763"/>
                <a:gd name="T80" fmla="*/ 2147483647 w 5332"/>
                <a:gd name="T81" fmla="*/ 2147483647 h 4763"/>
                <a:gd name="T82" fmla="*/ 2147483647 w 5332"/>
                <a:gd name="T83" fmla="*/ 2147483647 h 4763"/>
                <a:gd name="T84" fmla="*/ 2147483647 w 5332"/>
                <a:gd name="T85" fmla="*/ 2147483647 h 4763"/>
                <a:gd name="T86" fmla="*/ 2147483647 w 5332"/>
                <a:gd name="T87" fmla="*/ 2147483647 h 4763"/>
                <a:gd name="T88" fmla="*/ 2147483647 w 5332"/>
                <a:gd name="T89" fmla="*/ 2147483647 h 4763"/>
                <a:gd name="T90" fmla="*/ 2147483647 w 5332"/>
                <a:gd name="T91" fmla="*/ 2147483647 h 4763"/>
                <a:gd name="T92" fmla="*/ 2147483647 w 5332"/>
                <a:gd name="T93" fmla="*/ 2147483647 h 4763"/>
                <a:gd name="T94" fmla="*/ 2147483647 w 5332"/>
                <a:gd name="T95" fmla="*/ 2147483647 h 4763"/>
                <a:gd name="T96" fmla="*/ 2147483647 w 5332"/>
                <a:gd name="T97" fmla="*/ 2147483647 h 4763"/>
                <a:gd name="T98" fmla="*/ 2147483647 w 5332"/>
                <a:gd name="T99" fmla="*/ 2147483647 h 4763"/>
                <a:gd name="T100" fmla="*/ 2147483647 w 5332"/>
                <a:gd name="T101" fmla="*/ 2147483647 h 4763"/>
                <a:gd name="T102" fmla="*/ 2147483647 w 5332"/>
                <a:gd name="T103" fmla="*/ 2147483647 h 4763"/>
                <a:gd name="T104" fmla="*/ 2147483647 w 5332"/>
                <a:gd name="T105" fmla="*/ 2147483647 h 4763"/>
                <a:gd name="T106" fmla="*/ 2147483647 w 5332"/>
                <a:gd name="T107" fmla="*/ 2147483647 h 4763"/>
                <a:gd name="T108" fmla="*/ 2147483647 w 5332"/>
                <a:gd name="T109" fmla="*/ 2147483647 h 4763"/>
                <a:gd name="T110" fmla="*/ 2147483647 w 5332"/>
                <a:gd name="T111" fmla="*/ 2147483647 h 4763"/>
                <a:gd name="T112" fmla="*/ 2147483647 w 5332"/>
                <a:gd name="T113" fmla="*/ 2147483647 h 4763"/>
                <a:gd name="T114" fmla="*/ 2147483647 w 5332"/>
                <a:gd name="T115" fmla="*/ 2147483647 h 4763"/>
                <a:gd name="T116" fmla="*/ 2147483647 w 5332"/>
                <a:gd name="T117" fmla="*/ 2147483647 h 4763"/>
                <a:gd name="T118" fmla="*/ 2147483647 w 5332"/>
                <a:gd name="T119" fmla="*/ 2147483647 h 4763"/>
                <a:gd name="T120" fmla="*/ 2147483647 w 5332"/>
                <a:gd name="T121" fmla="*/ 2147483647 h 4763"/>
                <a:gd name="T122" fmla="*/ 2147483647 w 5332"/>
                <a:gd name="T123" fmla="*/ 2147483647 h 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332"/>
                <a:gd name="T187" fmla="*/ 0 h 4763"/>
                <a:gd name="T188" fmla="*/ 5332 w 5332"/>
                <a:gd name="T189" fmla="*/ 4763 h 476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332" h="4763">
                  <a:moveTo>
                    <a:pt x="2131" y="4304"/>
                  </a:moveTo>
                  <a:lnTo>
                    <a:pt x="2885" y="4304"/>
                  </a:lnTo>
                  <a:lnTo>
                    <a:pt x="2885" y="4411"/>
                  </a:lnTo>
                  <a:lnTo>
                    <a:pt x="2041" y="4411"/>
                  </a:lnTo>
                  <a:lnTo>
                    <a:pt x="1813" y="4548"/>
                  </a:lnTo>
                  <a:lnTo>
                    <a:pt x="3514" y="4548"/>
                  </a:lnTo>
                  <a:lnTo>
                    <a:pt x="3259" y="4393"/>
                  </a:lnTo>
                  <a:lnTo>
                    <a:pt x="3248" y="4386"/>
                  </a:lnTo>
                  <a:lnTo>
                    <a:pt x="3239" y="4378"/>
                  </a:lnTo>
                  <a:lnTo>
                    <a:pt x="3230" y="4371"/>
                  </a:lnTo>
                  <a:lnTo>
                    <a:pt x="3221" y="4363"/>
                  </a:lnTo>
                  <a:lnTo>
                    <a:pt x="3215" y="4355"/>
                  </a:lnTo>
                  <a:lnTo>
                    <a:pt x="3209" y="4347"/>
                  </a:lnTo>
                  <a:lnTo>
                    <a:pt x="3204" y="4339"/>
                  </a:lnTo>
                  <a:lnTo>
                    <a:pt x="3200" y="4330"/>
                  </a:lnTo>
                  <a:lnTo>
                    <a:pt x="3195" y="4311"/>
                  </a:lnTo>
                  <a:lnTo>
                    <a:pt x="3191" y="4291"/>
                  </a:lnTo>
                  <a:lnTo>
                    <a:pt x="3189" y="4269"/>
                  </a:lnTo>
                  <a:lnTo>
                    <a:pt x="3189" y="4246"/>
                  </a:lnTo>
                  <a:lnTo>
                    <a:pt x="3189" y="4061"/>
                  </a:lnTo>
                  <a:lnTo>
                    <a:pt x="3404" y="4061"/>
                  </a:lnTo>
                  <a:lnTo>
                    <a:pt x="3404" y="4174"/>
                  </a:lnTo>
                  <a:lnTo>
                    <a:pt x="3404" y="4195"/>
                  </a:lnTo>
                  <a:lnTo>
                    <a:pt x="3408" y="4213"/>
                  </a:lnTo>
                  <a:lnTo>
                    <a:pt x="3413" y="4226"/>
                  </a:lnTo>
                  <a:lnTo>
                    <a:pt x="3420" y="4238"/>
                  </a:lnTo>
                  <a:lnTo>
                    <a:pt x="3429" y="4248"/>
                  </a:lnTo>
                  <a:lnTo>
                    <a:pt x="3443" y="4257"/>
                  </a:lnTo>
                  <a:lnTo>
                    <a:pt x="3475" y="4277"/>
                  </a:lnTo>
                  <a:lnTo>
                    <a:pt x="3815" y="4479"/>
                  </a:lnTo>
                  <a:lnTo>
                    <a:pt x="3825" y="4485"/>
                  </a:lnTo>
                  <a:lnTo>
                    <a:pt x="3836" y="4493"/>
                  </a:lnTo>
                  <a:lnTo>
                    <a:pt x="3845" y="4503"/>
                  </a:lnTo>
                  <a:lnTo>
                    <a:pt x="3855" y="4512"/>
                  </a:lnTo>
                  <a:lnTo>
                    <a:pt x="3863" y="4521"/>
                  </a:lnTo>
                  <a:lnTo>
                    <a:pt x="3870" y="4532"/>
                  </a:lnTo>
                  <a:lnTo>
                    <a:pt x="3876" y="4543"/>
                  </a:lnTo>
                  <a:lnTo>
                    <a:pt x="3882" y="4554"/>
                  </a:lnTo>
                  <a:lnTo>
                    <a:pt x="3887" y="4566"/>
                  </a:lnTo>
                  <a:lnTo>
                    <a:pt x="3891" y="4577"/>
                  </a:lnTo>
                  <a:lnTo>
                    <a:pt x="3894" y="4589"/>
                  </a:lnTo>
                  <a:lnTo>
                    <a:pt x="3896" y="4601"/>
                  </a:lnTo>
                  <a:lnTo>
                    <a:pt x="3898" y="4613"/>
                  </a:lnTo>
                  <a:lnTo>
                    <a:pt x="3898" y="4625"/>
                  </a:lnTo>
                  <a:lnTo>
                    <a:pt x="3898" y="4637"/>
                  </a:lnTo>
                  <a:lnTo>
                    <a:pt x="3896" y="4648"/>
                  </a:lnTo>
                  <a:lnTo>
                    <a:pt x="3895" y="4660"/>
                  </a:lnTo>
                  <a:lnTo>
                    <a:pt x="3892" y="4670"/>
                  </a:lnTo>
                  <a:lnTo>
                    <a:pt x="3888" y="4681"/>
                  </a:lnTo>
                  <a:lnTo>
                    <a:pt x="3884" y="4692"/>
                  </a:lnTo>
                  <a:lnTo>
                    <a:pt x="3879" y="4703"/>
                  </a:lnTo>
                  <a:lnTo>
                    <a:pt x="3872" y="4712"/>
                  </a:lnTo>
                  <a:lnTo>
                    <a:pt x="3865" y="4720"/>
                  </a:lnTo>
                  <a:lnTo>
                    <a:pt x="3857" y="4728"/>
                  </a:lnTo>
                  <a:lnTo>
                    <a:pt x="3848" y="4736"/>
                  </a:lnTo>
                  <a:lnTo>
                    <a:pt x="3839" y="4743"/>
                  </a:lnTo>
                  <a:lnTo>
                    <a:pt x="3828" y="4748"/>
                  </a:lnTo>
                  <a:lnTo>
                    <a:pt x="3816" y="4754"/>
                  </a:lnTo>
                  <a:lnTo>
                    <a:pt x="3804" y="4758"/>
                  </a:lnTo>
                  <a:lnTo>
                    <a:pt x="3790" y="4760"/>
                  </a:lnTo>
                  <a:lnTo>
                    <a:pt x="3776" y="4762"/>
                  </a:lnTo>
                  <a:lnTo>
                    <a:pt x="3761" y="4763"/>
                  </a:lnTo>
                  <a:lnTo>
                    <a:pt x="1571" y="4763"/>
                  </a:lnTo>
                  <a:lnTo>
                    <a:pt x="1556" y="4762"/>
                  </a:lnTo>
                  <a:lnTo>
                    <a:pt x="1542" y="4760"/>
                  </a:lnTo>
                  <a:lnTo>
                    <a:pt x="1528" y="4758"/>
                  </a:lnTo>
                  <a:lnTo>
                    <a:pt x="1516" y="4754"/>
                  </a:lnTo>
                  <a:lnTo>
                    <a:pt x="1504" y="4748"/>
                  </a:lnTo>
                  <a:lnTo>
                    <a:pt x="1493" y="4743"/>
                  </a:lnTo>
                  <a:lnTo>
                    <a:pt x="1484" y="4736"/>
                  </a:lnTo>
                  <a:lnTo>
                    <a:pt x="1475" y="4728"/>
                  </a:lnTo>
                  <a:lnTo>
                    <a:pt x="1467" y="4720"/>
                  </a:lnTo>
                  <a:lnTo>
                    <a:pt x="1460" y="4712"/>
                  </a:lnTo>
                  <a:lnTo>
                    <a:pt x="1453" y="4703"/>
                  </a:lnTo>
                  <a:lnTo>
                    <a:pt x="1448" y="4692"/>
                  </a:lnTo>
                  <a:lnTo>
                    <a:pt x="1444" y="4681"/>
                  </a:lnTo>
                  <a:lnTo>
                    <a:pt x="1440" y="4670"/>
                  </a:lnTo>
                  <a:lnTo>
                    <a:pt x="1437" y="4660"/>
                  </a:lnTo>
                  <a:lnTo>
                    <a:pt x="1436" y="4648"/>
                  </a:lnTo>
                  <a:lnTo>
                    <a:pt x="1434" y="4637"/>
                  </a:lnTo>
                  <a:lnTo>
                    <a:pt x="1434" y="4625"/>
                  </a:lnTo>
                  <a:lnTo>
                    <a:pt x="1434" y="4613"/>
                  </a:lnTo>
                  <a:lnTo>
                    <a:pt x="1436" y="4601"/>
                  </a:lnTo>
                  <a:lnTo>
                    <a:pt x="1438" y="4589"/>
                  </a:lnTo>
                  <a:lnTo>
                    <a:pt x="1441" y="4577"/>
                  </a:lnTo>
                  <a:lnTo>
                    <a:pt x="1445" y="4566"/>
                  </a:lnTo>
                  <a:lnTo>
                    <a:pt x="1450" y="4554"/>
                  </a:lnTo>
                  <a:lnTo>
                    <a:pt x="1456" y="4543"/>
                  </a:lnTo>
                  <a:lnTo>
                    <a:pt x="1462" y="4532"/>
                  </a:lnTo>
                  <a:lnTo>
                    <a:pt x="1469" y="4521"/>
                  </a:lnTo>
                  <a:lnTo>
                    <a:pt x="1477" y="4512"/>
                  </a:lnTo>
                  <a:lnTo>
                    <a:pt x="1487" y="4503"/>
                  </a:lnTo>
                  <a:lnTo>
                    <a:pt x="1496" y="4493"/>
                  </a:lnTo>
                  <a:lnTo>
                    <a:pt x="1507" y="4485"/>
                  </a:lnTo>
                  <a:lnTo>
                    <a:pt x="1517" y="4479"/>
                  </a:lnTo>
                  <a:lnTo>
                    <a:pt x="1864" y="4276"/>
                  </a:lnTo>
                  <a:lnTo>
                    <a:pt x="1877" y="4267"/>
                  </a:lnTo>
                  <a:lnTo>
                    <a:pt x="1890" y="4256"/>
                  </a:lnTo>
                  <a:lnTo>
                    <a:pt x="1901" y="4242"/>
                  </a:lnTo>
                  <a:lnTo>
                    <a:pt x="1911" y="4226"/>
                  </a:lnTo>
                  <a:lnTo>
                    <a:pt x="1919" y="4210"/>
                  </a:lnTo>
                  <a:lnTo>
                    <a:pt x="1924" y="4194"/>
                  </a:lnTo>
                  <a:lnTo>
                    <a:pt x="1928" y="4175"/>
                  </a:lnTo>
                  <a:lnTo>
                    <a:pt x="1928" y="4158"/>
                  </a:lnTo>
                  <a:lnTo>
                    <a:pt x="1928" y="4061"/>
                  </a:lnTo>
                  <a:lnTo>
                    <a:pt x="2143" y="4061"/>
                  </a:lnTo>
                  <a:lnTo>
                    <a:pt x="2143" y="4197"/>
                  </a:lnTo>
                  <a:lnTo>
                    <a:pt x="2143" y="4225"/>
                  </a:lnTo>
                  <a:lnTo>
                    <a:pt x="2140" y="4256"/>
                  </a:lnTo>
                  <a:lnTo>
                    <a:pt x="2137" y="4284"/>
                  </a:lnTo>
                  <a:lnTo>
                    <a:pt x="2135" y="4296"/>
                  </a:lnTo>
                  <a:lnTo>
                    <a:pt x="2131" y="4304"/>
                  </a:lnTo>
                  <a:close/>
                  <a:moveTo>
                    <a:pt x="5117" y="3739"/>
                  </a:moveTo>
                  <a:lnTo>
                    <a:pt x="5117" y="215"/>
                  </a:lnTo>
                  <a:lnTo>
                    <a:pt x="215" y="215"/>
                  </a:lnTo>
                  <a:lnTo>
                    <a:pt x="215" y="3739"/>
                  </a:lnTo>
                  <a:lnTo>
                    <a:pt x="5117" y="3739"/>
                  </a:lnTo>
                  <a:close/>
                  <a:moveTo>
                    <a:pt x="181" y="0"/>
                  </a:moveTo>
                  <a:lnTo>
                    <a:pt x="5150" y="0"/>
                  </a:lnTo>
                  <a:lnTo>
                    <a:pt x="5167" y="0"/>
                  </a:lnTo>
                  <a:lnTo>
                    <a:pt x="5183" y="3"/>
                  </a:lnTo>
                  <a:lnTo>
                    <a:pt x="5199" y="7"/>
                  </a:lnTo>
                  <a:lnTo>
                    <a:pt x="5215" y="11"/>
                  </a:lnTo>
                  <a:lnTo>
                    <a:pt x="5231" y="17"/>
                  </a:lnTo>
                  <a:lnTo>
                    <a:pt x="5246" y="25"/>
                  </a:lnTo>
                  <a:lnTo>
                    <a:pt x="5260" y="35"/>
                  </a:lnTo>
                  <a:lnTo>
                    <a:pt x="5273" y="46"/>
                  </a:lnTo>
                  <a:lnTo>
                    <a:pt x="5286" y="58"/>
                  </a:lnTo>
                  <a:lnTo>
                    <a:pt x="5297" y="70"/>
                  </a:lnTo>
                  <a:lnTo>
                    <a:pt x="5307" y="85"/>
                  </a:lnTo>
                  <a:lnTo>
                    <a:pt x="5316" y="101"/>
                  </a:lnTo>
                  <a:lnTo>
                    <a:pt x="5323" y="117"/>
                  </a:lnTo>
                  <a:lnTo>
                    <a:pt x="5327" y="134"/>
                  </a:lnTo>
                  <a:lnTo>
                    <a:pt x="5331" y="153"/>
                  </a:lnTo>
                  <a:lnTo>
                    <a:pt x="5332" y="172"/>
                  </a:lnTo>
                  <a:lnTo>
                    <a:pt x="5332" y="3782"/>
                  </a:lnTo>
                  <a:lnTo>
                    <a:pt x="5331" y="3801"/>
                  </a:lnTo>
                  <a:lnTo>
                    <a:pt x="5327" y="3820"/>
                  </a:lnTo>
                  <a:lnTo>
                    <a:pt x="5323" y="3837"/>
                  </a:lnTo>
                  <a:lnTo>
                    <a:pt x="5316" y="3855"/>
                  </a:lnTo>
                  <a:lnTo>
                    <a:pt x="5307" y="3869"/>
                  </a:lnTo>
                  <a:lnTo>
                    <a:pt x="5297" y="3884"/>
                  </a:lnTo>
                  <a:lnTo>
                    <a:pt x="5286" y="3896"/>
                  </a:lnTo>
                  <a:lnTo>
                    <a:pt x="5273" y="3908"/>
                  </a:lnTo>
                  <a:lnTo>
                    <a:pt x="5260" y="3919"/>
                  </a:lnTo>
                  <a:lnTo>
                    <a:pt x="5246" y="3928"/>
                  </a:lnTo>
                  <a:lnTo>
                    <a:pt x="5231" y="3937"/>
                  </a:lnTo>
                  <a:lnTo>
                    <a:pt x="5215" y="3943"/>
                  </a:lnTo>
                  <a:lnTo>
                    <a:pt x="5199" y="3947"/>
                  </a:lnTo>
                  <a:lnTo>
                    <a:pt x="5183" y="3951"/>
                  </a:lnTo>
                  <a:lnTo>
                    <a:pt x="5167" y="3954"/>
                  </a:lnTo>
                  <a:lnTo>
                    <a:pt x="5150" y="3954"/>
                  </a:lnTo>
                  <a:lnTo>
                    <a:pt x="181" y="3954"/>
                  </a:lnTo>
                  <a:lnTo>
                    <a:pt x="165" y="3954"/>
                  </a:lnTo>
                  <a:lnTo>
                    <a:pt x="149" y="3951"/>
                  </a:lnTo>
                  <a:lnTo>
                    <a:pt x="133" y="3947"/>
                  </a:lnTo>
                  <a:lnTo>
                    <a:pt x="117" y="3943"/>
                  </a:lnTo>
                  <a:lnTo>
                    <a:pt x="101" y="3937"/>
                  </a:lnTo>
                  <a:lnTo>
                    <a:pt x="86" y="3928"/>
                  </a:lnTo>
                  <a:lnTo>
                    <a:pt x="71" y="3919"/>
                  </a:lnTo>
                  <a:lnTo>
                    <a:pt x="58" y="3908"/>
                  </a:lnTo>
                  <a:lnTo>
                    <a:pt x="46" y="3896"/>
                  </a:lnTo>
                  <a:lnTo>
                    <a:pt x="35" y="3884"/>
                  </a:lnTo>
                  <a:lnTo>
                    <a:pt x="25" y="3869"/>
                  </a:lnTo>
                  <a:lnTo>
                    <a:pt x="16" y="3855"/>
                  </a:lnTo>
                  <a:lnTo>
                    <a:pt x="9" y="3837"/>
                  </a:lnTo>
                  <a:lnTo>
                    <a:pt x="4" y="3820"/>
                  </a:lnTo>
                  <a:lnTo>
                    <a:pt x="1" y="3801"/>
                  </a:lnTo>
                  <a:lnTo>
                    <a:pt x="0" y="3782"/>
                  </a:lnTo>
                  <a:lnTo>
                    <a:pt x="0" y="172"/>
                  </a:lnTo>
                  <a:lnTo>
                    <a:pt x="1" y="153"/>
                  </a:lnTo>
                  <a:lnTo>
                    <a:pt x="4" y="134"/>
                  </a:lnTo>
                  <a:lnTo>
                    <a:pt x="9" y="117"/>
                  </a:lnTo>
                  <a:lnTo>
                    <a:pt x="16" y="101"/>
                  </a:lnTo>
                  <a:lnTo>
                    <a:pt x="25" y="85"/>
                  </a:lnTo>
                  <a:lnTo>
                    <a:pt x="35" y="70"/>
                  </a:lnTo>
                  <a:lnTo>
                    <a:pt x="46" y="58"/>
                  </a:lnTo>
                  <a:lnTo>
                    <a:pt x="58" y="46"/>
                  </a:lnTo>
                  <a:lnTo>
                    <a:pt x="71" y="35"/>
                  </a:lnTo>
                  <a:lnTo>
                    <a:pt x="86" y="25"/>
                  </a:lnTo>
                  <a:lnTo>
                    <a:pt x="101" y="17"/>
                  </a:lnTo>
                  <a:lnTo>
                    <a:pt x="117" y="11"/>
                  </a:lnTo>
                  <a:lnTo>
                    <a:pt x="133" y="7"/>
                  </a:lnTo>
                  <a:lnTo>
                    <a:pt x="149" y="3"/>
                  </a:lnTo>
                  <a:lnTo>
                    <a:pt x="165" y="0"/>
                  </a:lnTo>
                  <a:lnTo>
                    <a:pt x="181" y="0"/>
                  </a:lnTo>
                  <a:close/>
                  <a:moveTo>
                    <a:pt x="2666" y="3263"/>
                  </a:moveTo>
                  <a:lnTo>
                    <a:pt x="2666" y="3263"/>
                  </a:lnTo>
                  <a:lnTo>
                    <a:pt x="2685" y="3264"/>
                  </a:lnTo>
                  <a:lnTo>
                    <a:pt x="2704" y="3267"/>
                  </a:lnTo>
                  <a:lnTo>
                    <a:pt x="2722" y="3272"/>
                  </a:lnTo>
                  <a:lnTo>
                    <a:pt x="2740" y="3279"/>
                  </a:lnTo>
                  <a:lnTo>
                    <a:pt x="2756" y="3287"/>
                  </a:lnTo>
                  <a:lnTo>
                    <a:pt x="2772" y="3297"/>
                  </a:lnTo>
                  <a:lnTo>
                    <a:pt x="2787" y="3307"/>
                  </a:lnTo>
                  <a:lnTo>
                    <a:pt x="2800" y="3319"/>
                  </a:lnTo>
                  <a:lnTo>
                    <a:pt x="2812" y="3333"/>
                  </a:lnTo>
                  <a:lnTo>
                    <a:pt x="2823" y="3348"/>
                  </a:lnTo>
                  <a:lnTo>
                    <a:pt x="2832" y="3362"/>
                  </a:lnTo>
                  <a:lnTo>
                    <a:pt x="2840" y="3380"/>
                  </a:lnTo>
                  <a:lnTo>
                    <a:pt x="2847" y="3397"/>
                  </a:lnTo>
                  <a:lnTo>
                    <a:pt x="2851" y="3415"/>
                  </a:lnTo>
                  <a:lnTo>
                    <a:pt x="2855" y="3433"/>
                  </a:lnTo>
                  <a:lnTo>
                    <a:pt x="2855" y="3454"/>
                  </a:lnTo>
                  <a:lnTo>
                    <a:pt x="2855" y="3472"/>
                  </a:lnTo>
                  <a:lnTo>
                    <a:pt x="2851" y="3491"/>
                  </a:lnTo>
                  <a:lnTo>
                    <a:pt x="2847" y="3510"/>
                  </a:lnTo>
                  <a:lnTo>
                    <a:pt x="2840" y="3527"/>
                  </a:lnTo>
                  <a:lnTo>
                    <a:pt x="2832" y="3543"/>
                  </a:lnTo>
                  <a:lnTo>
                    <a:pt x="2823" y="3560"/>
                  </a:lnTo>
                  <a:lnTo>
                    <a:pt x="2812" y="3574"/>
                  </a:lnTo>
                  <a:lnTo>
                    <a:pt x="2800" y="3588"/>
                  </a:lnTo>
                  <a:lnTo>
                    <a:pt x="2787" y="3600"/>
                  </a:lnTo>
                  <a:lnTo>
                    <a:pt x="2772" y="3610"/>
                  </a:lnTo>
                  <a:lnTo>
                    <a:pt x="2756" y="3620"/>
                  </a:lnTo>
                  <a:lnTo>
                    <a:pt x="2740" y="3628"/>
                  </a:lnTo>
                  <a:lnTo>
                    <a:pt x="2722" y="3635"/>
                  </a:lnTo>
                  <a:lnTo>
                    <a:pt x="2704" y="3639"/>
                  </a:lnTo>
                  <a:lnTo>
                    <a:pt x="2685" y="3641"/>
                  </a:lnTo>
                  <a:lnTo>
                    <a:pt x="2666" y="3643"/>
                  </a:lnTo>
                  <a:lnTo>
                    <a:pt x="2647" y="3641"/>
                  </a:lnTo>
                  <a:lnTo>
                    <a:pt x="2627" y="3639"/>
                  </a:lnTo>
                  <a:lnTo>
                    <a:pt x="2610" y="3635"/>
                  </a:lnTo>
                  <a:lnTo>
                    <a:pt x="2592" y="3628"/>
                  </a:lnTo>
                  <a:lnTo>
                    <a:pt x="2576" y="3620"/>
                  </a:lnTo>
                  <a:lnTo>
                    <a:pt x="2560" y="3610"/>
                  </a:lnTo>
                  <a:lnTo>
                    <a:pt x="2545" y="3600"/>
                  </a:lnTo>
                  <a:lnTo>
                    <a:pt x="2532" y="3588"/>
                  </a:lnTo>
                  <a:lnTo>
                    <a:pt x="2520" y="3574"/>
                  </a:lnTo>
                  <a:lnTo>
                    <a:pt x="2509" y="3560"/>
                  </a:lnTo>
                  <a:lnTo>
                    <a:pt x="2500" y="3543"/>
                  </a:lnTo>
                  <a:lnTo>
                    <a:pt x="2492" y="3527"/>
                  </a:lnTo>
                  <a:lnTo>
                    <a:pt x="2485" y="3510"/>
                  </a:lnTo>
                  <a:lnTo>
                    <a:pt x="2480" y="3491"/>
                  </a:lnTo>
                  <a:lnTo>
                    <a:pt x="2477" y="3472"/>
                  </a:lnTo>
                  <a:lnTo>
                    <a:pt x="2477" y="3454"/>
                  </a:lnTo>
                  <a:lnTo>
                    <a:pt x="2477" y="3433"/>
                  </a:lnTo>
                  <a:lnTo>
                    <a:pt x="2480" y="3415"/>
                  </a:lnTo>
                  <a:lnTo>
                    <a:pt x="2485" y="3397"/>
                  </a:lnTo>
                  <a:lnTo>
                    <a:pt x="2492" y="3380"/>
                  </a:lnTo>
                  <a:lnTo>
                    <a:pt x="2500" y="3362"/>
                  </a:lnTo>
                  <a:lnTo>
                    <a:pt x="2509" y="3348"/>
                  </a:lnTo>
                  <a:lnTo>
                    <a:pt x="2520" y="3333"/>
                  </a:lnTo>
                  <a:lnTo>
                    <a:pt x="2532" y="3319"/>
                  </a:lnTo>
                  <a:lnTo>
                    <a:pt x="2545" y="3307"/>
                  </a:lnTo>
                  <a:lnTo>
                    <a:pt x="2560" y="3297"/>
                  </a:lnTo>
                  <a:lnTo>
                    <a:pt x="2576" y="3287"/>
                  </a:lnTo>
                  <a:lnTo>
                    <a:pt x="2592" y="3279"/>
                  </a:lnTo>
                  <a:lnTo>
                    <a:pt x="2610" y="3272"/>
                  </a:lnTo>
                  <a:lnTo>
                    <a:pt x="2627" y="3267"/>
                  </a:lnTo>
                  <a:lnTo>
                    <a:pt x="2647" y="3264"/>
                  </a:lnTo>
                  <a:lnTo>
                    <a:pt x="2666" y="3263"/>
                  </a:lnTo>
                  <a:close/>
                  <a:moveTo>
                    <a:pt x="2666" y="3370"/>
                  </a:moveTo>
                  <a:lnTo>
                    <a:pt x="2666" y="3370"/>
                  </a:lnTo>
                  <a:lnTo>
                    <a:pt x="2658" y="3372"/>
                  </a:lnTo>
                  <a:lnTo>
                    <a:pt x="2650" y="3373"/>
                  </a:lnTo>
                  <a:lnTo>
                    <a:pt x="2642" y="3374"/>
                  </a:lnTo>
                  <a:lnTo>
                    <a:pt x="2634" y="3377"/>
                  </a:lnTo>
                  <a:lnTo>
                    <a:pt x="2620" y="3385"/>
                  </a:lnTo>
                  <a:lnTo>
                    <a:pt x="2608" y="3394"/>
                  </a:lnTo>
                  <a:lnTo>
                    <a:pt x="2598" y="3408"/>
                  </a:lnTo>
                  <a:lnTo>
                    <a:pt x="2590" y="3421"/>
                  </a:lnTo>
                  <a:lnTo>
                    <a:pt x="2587" y="3429"/>
                  </a:lnTo>
                  <a:lnTo>
                    <a:pt x="2585" y="3436"/>
                  </a:lnTo>
                  <a:lnTo>
                    <a:pt x="2584" y="3445"/>
                  </a:lnTo>
                  <a:lnTo>
                    <a:pt x="2584" y="3454"/>
                  </a:lnTo>
                  <a:lnTo>
                    <a:pt x="2584" y="3462"/>
                  </a:lnTo>
                  <a:lnTo>
                    <a:pt x="2585" y="3470"/>
                  </a:lnTo>
                  <a:lnTo>
                    <a:pt x="2587" y="3478"/>
                  </a:lnTo>
                  <a:lnTo>
                    <a:pt x="2590" y="3486"/>
                  </a:lnTo>
                  <a:lnTo>
                    <a:pt x="2598" y="3499"/>
                  </a:lnTo>
                  <a:lnTo>
                    <a:pt x="2608" y="3511"/>
                  </a:lnTo>
                  <a:lnTo>
                    <a:pt x="2620" y="3522"/>
                  </a:lnTo>
                  <a:lnTo>
                    <a:pt x="2634" y="3529"/>
                  </a:lnTo>
                  <a:lnTo>
                    <a:pt x="2642" y="3531"/>
                  </a:lnTo>
                  <a:lnTo>
                    <a:pt x="2650" y="3534"/>
                  </a:lnTo>
                  <a:lnTo>
                    <a:pt x="2658" y="3535"/>
                  </a:lnTo>
                  <a:lnTo>
                    <a:pt x="2666" y="3535"/>
                  </a:lnTo>
                  <a:lnTo>
                    <a:pt x="2674" y="3535"/>
                  </a:lnTo>
                  <a:lnTo>
                    <a:pt x="2682" y="3534"/>
                  </a:lnTo>
                  <a:lnTo>
                    <a:pt x="2690" y="3531"/>
                  </a:lnTo>
                  <a:lnTo>
                    <a:pt x="2698" y="3529"/>
                  </a:lnTo>
                  <a:lnTo>
                    <a:pt x="2712" y="3522"/>
                  </a:lnTo>
                  <a:lnTo>
                    <a:pt x="2724" y="3511"/>
                  </a:lnTo>
                  <a:lnTo>
                    <a:pt x="2734" y="3499"/>
                  </a:lnTo>
                  <a:lnTo>
                    <a:pt x="2741" y="3486"/>
                  </a:lnTo>
                  <a:lnTo>
                    <a:pt x="2745" y="3478"/>
                  </a:lnTo>
                  <a:lnTo>
                    <a:pt x="2747" y="3470"/>
                  </a:lnTo>
                  <a:lnTo>
                    <a:pt x="2748" y="3462"/>
                  </a:lnTo>
                  <a:lnTo>
                    <a:pt x="2748" y="3454"/>
                  </a:lnTo>
                  <a:lnTo>
                    <a:pt x="2748" y="3445"/>
                  </a:lnTo>
                  <a:lnTo>
                    <a:pt x="2747" y="3436"/>
                  </a:lnTo>
                  <a:lnTo>
                    <a:pt x="2745" y="3429"/>
                  </a:lnTo>
                  <a:lnTo>
                    <a:pt x="2741" y="3421"/>
                  </a:lnTo>
                  <a:lnTo>
                    <a:pt x="2734" y="3408"/>
                  </a:lnTo>
                  <a:lnTo>
                    <a:pt x="2724" y="3394"/>
                  </a:lnTo>
                  <a:lnTo>
                    <a:pt x="2712" y="3385"/>
                  </a:lnTo>
                  <a:lnTo>
                    <a:pt x="2698" y="3377"/>
                  </a:lnTo>
                  <a:lnTo>
                    <a:pt x="2690" y="3374"/>
                  </a:lnTo>
                  <a:lnTo>
                    <a:pt x="2682" y="3373"/>
                  </a:lnTo>
                  <a:lnTo>
                    <a:pt x="2674" y="3372"/>
                  </a:lnTo>
                  <a:lnTo>
                    <a:pt x="2666" y="3370"/>
                  </a:lnTo>
                  <a:close/>
                  <a:moveTo>
                    <a:pt x="4599" y="496"/>
                  </a:moveTo>
                  <a:lnTo>
                    <a:pt x="518" y="496"/>
                  </a:lnTo>
                  <a:lnTo>
                    <a:pt x="518" y="3081"/>
                  </a:lnTo>
                  <a:lnTo>
                    <a:pt x="4814" y="3081"/>
                  </a:lnTo>
                  <a:lnTo>
                    <a:pt x="4814" y="389"/>
                  </a:lnTo>
                  <a:lnTo>
                    <a:pt x="4921" y="389"/>
                  </a:lnTo>
                  <a:lnTo>
                    <a:pt x="4921" y="3188"/>
                  </a:lnTo>
                  <a:lnTo>
                    <a:pt x="411" y="3188"/>
                  </a:lnTo>
                  <a:lnTo>
                    <a:pt x="411" y="389"/>
                  </a:lnTo>
                  <a:lnTo>
                    <a:pt x="4599" y="389"/>
                  </a:lnTo>
                  <a:lnTo>
                    <a:pt x="4599" y="496"/>
                  </a:lnTo>
                  <a:close/>
                  <a:moveTo>
                    <a:pt x="1546" y="1057"/>
                  </a:moveTo>
                  <a:lnTo>
                    <a:pt x="4300" y="1057"/>
                  </a:lnTo>
                  <a:lnTo>
                    <a:pt x="4300" y="1165"/>
                  </a:lnTo>
                  <a:lnTo>
                    <a:pt x="1546" y="1165"/>
                  </a:lnTo>
                  <a:lnTo>
                    <a:pt x="1546" y="1057"/>
                  </a:lnTo>
                  <a:close/>
                  <a:moveTo>
                    <a:pt x="3731" y="2485"/>
                  </a:moveTo>
                  <a:lnTo>
                    <a:pt x="4183" y="1850"/>
                  </a:lnTo>
                  <a:lnTo>
                    <a:pt x="1546" y="1850"/>
                  </a:lnTo>
                  <a:lnTo>
                    <a:pt x="1546" y="1743"/>
                  </a:lnTo>
                  <a:lnTo>
                    <a:pt x="4260" y="1743"/>
                  </a:lnTo>
                  <a:lnTo>
                    <a:pt x="4377" y="1578"/>
                  </a:lnTo>
                  <a:lnTo>
                    <a:pt x="4577" y="1866"/>
                  </a:lnTo>
                  <a:lnTo>
                    <a:pt x="3861" y="2871"/>
                  </a:lnTo>
                  <a:lnTo>
                    <a:pt x="3600" y="2866"/>
                  </a:lnTo>
                  <a:lnTo>
                    <a:pt x="3370" y="2534"/>
                  </a:lnTo>
                  <a:lnTo>
                    <a:pt x="1546" y="2534"/>
                  </a:lnTo>
                  <a:lnTo>
                    <a:pt x="1546" y="2427"/>
                  </a:lnTo>
                  <a:lnTo>
                    <a:pt x="3297" y="2427"/>
                  </a:lnTo>
                  <a:lnTo>
                    <a:pt x="3200" y="2288"/>
                  </a:lnTo>
                  <a:lnTo>
                    <a:pt x="3400" y="2006"/>
                  </a:lnTo>
                  <a:lnTo>
                    <a:pt x="3731" y="2485"/>
                  </a:lnTo>
                  <a:close/>
                  <a:moveTo>
                    <a:pt x="974" y="1102"/>
                  </a:moveTo>
                  <a:lnTo>
                    <a:pt x="974" y="1102"/>
                  </a:lnTo>
                  <a:lnTo>
                    <a:pt x="975" y="1084"/>
                  </a:lnTo>
                  <a:lnTo>
                    <a:pt x="978" y="1068"/>
                  </a:lnTo>
                  <a:lnTo>
                    <a:pt x="982" y="1052"/>
                  </a:lnTo>
                  <a:lnTo>
                    <a:pt x="988" y="1036"/>
                  </a:lnTo>
                  <a:lnTo>
                    <a:pt x="994" y="1021"/>
                  </a:lnTo>
                  <a:lnTo>
                    <a:pt x="1004" y="1008"/>
                  </a:lnTo>
                  <a:lnTo>
                    <a:pt x="1013" y="994"/>
                  </a:lnTo>
                  <a:lnTo>
                    <a:pt x="1024" y="982"/>
                  </a:lnTo>
                  <a:lnTo>
                    <a:pt x="1036" y="971"/>
                  </a:lnTo>
                  <a:lnTo>
                    <a:pt x="1049" y="962"/>
                  </a:lnTo>
                  <a:lnTo>
                    <a:pt x="1063" y="953"/>
                  </a:lnTo>
                  <a:lnTo>
                    <a:pt x="1077" y="946"/>
                  </a:lnTo>
                  <a:lnTo>
                    <a:pt x="1094" y="941"/>
                  </a:lnTo>
                  <a:lnTo>
                    <a:pt x="1110" y="936"/>
                  </a:lnTo>
                  <a:lnTo>
                    <a:pt x="1126" y="934"/>
                  </a:lnTo>
                  <a:lnTo>
                    <a:pt x="1143" y="932"/>
                  </a:lnTo>
                  <a:lnTo>
                    <a:pt x="1161" y="934"/>
                  </a:lnTo>
                  <a:lnTo>
                    <a:pt x="1178" y="936"/>
                  </a:lnTo>
                  <a:lnTo>
                    <a:pt x="1194" y="941"/>
                  </a:lnTo>
                  <a:lnTo>
                    <a:pt x="1210" y="946"/>
                  </a:lnTo>
                  <a:lnTo>
                    <a:pt x="1225" y="953"/>
                  </a:lnTo>
                  <a:lnTo>
                    <a:pt x="1238" y="962"/>
                  </a:lnTo>
                  <a:lnTo>
                    <a:pt x="1252" y="971"/>
                  </a:lnTo>
                  <a:lnTo>
                    <a:pt x="1264" y="982"/>
                  </a:lnTo>
                  <a:lnTo>
                    <a:pt x="1275" y="994"/>
                  </a:lnTo>
                  <a:lnTo>
                    <a:pt x="1284" y="1008"/>
                  </a:lnTo>
                  <a:lnTo>
                    <a:pt x="1292" y="1021"/>
                  </a:lnTo>
                  <a:lnTo>
                    <a:pt x="1300" y="1036"/>
                  </a:lnTo>
                  <a:lnTo>
                    <a:pt x="1305" y="1052"/>
                  </a:lnTo>
                  <a:lnTo>
                    <a:pt x="1310" y="1068"/>
                  </a:lnTo>
                  <a:lnTo>
                    <a:pt x="1312" y="1084"/>
                  </a:lnTo>
                  <a:lnTo>
                    <a:pt x="1314" y="1102"/>
                  </a:lnTo>
                  <a:lnTo>
                    <a:pt x="1312" y="1119"/>
                  </a:lnTo>
                  <a:lnTo>
                    <a:pt x="1310" y="1136"/>
                  </a:lnTo>
                  <a:lnTo>
                    <a:pt x="1305" y="1153"/>
                  </a:lnTo>
                  <a:lnTo>
                    <a:pt x="1300" y="1169"/>
                  </a:lnTo>
                  <a:lnTo>
                    <a:pt x="1292" y="1183"/>
                  </a:lnTo>
                  <a:lnTo>
                    <a:pt x="1284" y="1197"/>
                  </a:lnTo>
                  <a:lnTo>
                    <a:pt x="1275" y="1210"/>
                  </a:lnTo>
                  <a:lnTo>
                    <a:pt x="1264" y="1222"/>
                  </a:lnTo>
                  <a:lnTo>
                    <a:pt x="1252" y="1233"/>
                  </a:lnTo>
                  <a:lnTo>
                    <a:pt x="1238" y="1242"/>
                  </a:lnTo>
                  <a:lnTo>
                    <a:pt x="1225" y="1252"/>
                  </a:lnTo>
                  <a:lnTo>
                    <a:pt x="1210" y="1259"/>
                  </a:lnTo>
                  <a:lnTo>
                    <a:pt x="1194" y="1264"/>
                  </a:lnTo>
                  <a:lnTo>
                    <a:pt x="1178" y="1268"/>
                  </a:lnTo>
                  <a:lnTo>
                    <a:pt x="1161" y="1271"/>
                  </a:lnTo>
                  <a:lnTo>
                    <a:pt x="1143" y="1272"/>
                  </a:lnTo>
                  <a:lnTo>
                    <a:pt x="1126" y="1271"/>
                  </a:lnTo>
                  <a:lnTo>
                    <a:pt x="1110" y="1268"/>
                  </a:lnTo>
                  <a:lnTo>
                    <a:pt x="1094" y="1264"/>
                  </a:lnTo>
                  <a:lnTo>
                    <a:pt x="1077" y="1259"/>
                  </a:lnTo>
                  <a:lnTo>
                    <a:pt x="1063" y="1252"/>
                  </a:lnTo>
                  <a:lnTo>
                    <a:pt x="1049" y="1242"/>
                  </a:lnTo>
                  <a:lnTo>
                    <a:pt x="1036" y="1233"/>
                  </a:lnTo>
                  <a:lnTo>
                    <a:pt x="1024" y="1222"/>
                  </a:lnTo>
                  <a:lnTo>
                    <a:pt x="1013" y="1210"/>
                  </a:lnTo>
                  <a:lnTo>
                    <a:pt x="1004" y="1197"/>
                  </a:lnTo>
                  <a:lnTo>
                    <a:pt x="994" y="1183"/>
                  </a:lnTo>
                  <a:lnTo>
                    <a:pt x="988" y="1169"/>
                  </a:lnTo>
                  <a:lnTo>
                    <a:pt x="982" y="1153"/>
                  </a:lnTo>
                  <a:lnTo>
                    <a:pt x="978" y="1136"/>
                  </a:lnTo>
                  <a:lnTo>
                    <a:pt x="975" y="1119"/>
                  </a:lnTo>
                  <a:lnTo>
                    <a:pt x="974" y="1102"/>
                  </a:lnTo>
                  <a:close/>
                  <a:moveTo>
                    <a:pt x="974" y="2473"/>
                  </a:moveTo>
                  <a:lnTo>
                    <a:pt x="974" y="2473"/>
                  </a:lnTo>
                  <a:lnTo>
                    <a:pt x="975" y="2455"/>
                  </a:lnTo>
                  <a:lnTo>
                    <a:pt x="978" y="2438"/>
                  </a:lnTo>
                  <a:lnTo>
                    <a:pt x="982" y="2422"/>
                  </a:lnTo>
                  <a:lnTo>
                    <a:pt x="988" y="2406"/>
                  </a:lnTo>
                  <a:lnTo>
                    <a:pt x="994" y="2391"/>
                  </a:lnTo>
                  <a:lnTo>
                    <a:pt x="1004" y="2377"/>
                  </a:lnTo>
                  <a:lnTo>
                    <a:pt x="1013" y="2364"/>
                  </a:lnTo>
                  <a:lnTo>
                    <a:pt x="1024" y="2352"/>
                  </a:lnTo>
                  <a:lnTo>
                    <a:pt x="1036" y="2341"/>
                  </a:lnTo>
                  <a:lnTo>
                    <a:pt x="1049" y="2332"/>
                  </a:lnTo>
                  <a:lnTo>
                    <a:pt x="1063" y="2322"/>
                  </a:lnTo>
                  <a:lnTo>
                    <a:pt x="1077" y="2316"/>
                  </a:lnTo>
                  <a:lnTo>
                    <a:pt x="1094" y="2310"/>
                  </a:lnTo>
                  <a:lnTo>
                    <a:pt x="1110" y="2306"/>
                  </a:lnTo>
                  <a:lnTo>
                    <a:pt x="1126" y="2304"/>
                  </a:lnTo>
                  <a:lnTo>
                    <a:pt x="1143" y="2302"/>
                  </a:lnTo>
                  <a:lnTo>
                    <a:pt x="1161" y="2304"/>
                  </a:lnTo>
                  <a:lnTo>
                    <a:pt x="1178" y="2306"/>
                  </a:lnTo>
                  <a:lnTo>
                    <a:pt x="1194" y="2310"/>
                  </a:lnTo>
                  <a:lnTo>
                    <a:pt x="1210" y="2316"/>
                  </a:lnTo>
                  <a:lnTo>
                    <a:pt x="1225" y="2322"/>
                  </a:lnTo>
                  <a:lnTo>
                    <a:pt x="1238" y="2332"/>
                  </a:lnTo>
                  <a:lnTo>
                    <a:pt x="1252" y="2341"/>
                  </a:lnTo>
                  <a:lnTo>
                    <a:pt x="1264" y="2352"/>
                  </a:lnTo>
                  <a:lnTo>
                    <a:pt x="1275" y="2364"/>
                  </a:lnTo>
                  <a:lnTo>
                    <a:pt x="1284" y="2377"/>
                  </a:lnTo>
                  <a:lnTo>
                    <a:pt x="1292" y="2391"/>
                  </a:lnTo>
                  <a:lnTo>
                    <a:pt x="1300" y="2406"/>
                  </a:lnTo>
                  <a:lnTo>
                    <a:pt x="1305" y="2422"/>
                  </a:lnTo>
                  <a:lnTo>
                    <a:pt x="1310" y="2438"/>
                  </a:lnTo>
                  <a:lnTo>
                    <a:pt x="1312" y="2455"/>
                  </a:lnTo>
                  <a:lnTo>
                    <a:pt x="1314" y="2473"/>
                  </a:lnTo>
                  <a:lnTo>
                    <a:pt x="1312" y="2490"/>
                  </a:lnTo>
                  <a:lnTo>
                    <a:pt x="1310" y="2506"/>
                  </a:lnTo>
                  <a:lnTo>
                    <a:pt x="1305" y="2522"/>
                  </a:lnTo>
                  <a:lnTo>
                    <a:pt x="1300" y="2538"/>
                  </a:lnTo>
                  <a:lnTo>
                    <a:pt x="1292" y="2553"/>
                  </a:lnTo>
                  <a:lnTo>
                    <a:pt x="1284" y="2567"/>
                  </a:lnTo>
                  <a:lnTo>
                    <a:pt x="1275" y="2580"/>
                  </a:lnTo>
                  <a:lnTo>
                    <a:pt x="1264" y="2592"/>
                  </a:lnTo>
                  <a:lnTo>
                    <a:pt x="1252" y="2603"/>
                  </a:lnTo>
                  <a:lnTo>
                    <a:pt x="1238" y="2612"/>
                  </a:lnTo>
                  <a:lnTo>
                    <a:pt x="1225" y="2622"/>
                  </a:lnTo>
                  <a:lnTo>
                    <a:pt x="1210" y="2628"/>
                  </a:lnTo>
                  <a:lnTo>
                    <a:pt x="1194" y="2634"/>
                  </a:lnTo>
                  <a:lnTo>
                    <a:pt x="1178" y="2638"/>
                  </a:lnTo>
                  <a:lnTo>
                    <a:pt x="1161" y="2640"/>
                  </a:lnTo>
                  <a:lnTo>
                    <a:pt x="1143" y="2642"/>
                  </a:lnTo>
                  <a:lnTo>
                    <a:pt x="1126" y="2640"/>
                  </a:lnTo>
                  <a:lnTo>
                    <a:pt x="1110" y="2638"/>
                  </a:lnTo>
                  <a:lnTo>
                    <a:pt x="1094" y="2634"/>
                  </a:lnTo>
                  <a:lnTo>
                    <a:pt x="1077" y="2628"/>
                  </a:lnTo>
                  <a:lnTo>
                    <a:pt x="1063" y="2622"/>
                  </a:lnTo>
                  <a:lnTo>
                    <a:pt x="1049" y="2612"/>
                  </a:lnTo>
                  <a:lnTo>
                    <a:pt x="1036" y="2603"/>
                  </a:lnTo>
                  <a:lnTo>
                    <a:pt x="1024" y="2592"/>
                  </a:lnTo>
                  <a:lnTo>
                    <a:pt x="1013" y="2580"/>
                  </a:lnTo>
                  <a:lnTo>
                    <a:pt x="1004" y="2567"/>
                  </a:lnTo>
                  <a:lnTo>
                    <a:pt x="994" y="2553"/>
                  </a:lnTo>
                  <a:lnTo>
                    <a:pt x="988" y="2538"/>
                  </a:lnTo>
                  <a:lnTo>
                    <a:pt x="982" y="2522"/>
                  </a:lnTo>
                  <a:lnTo>
                    <a:pt x="978" y="2506"/>
                  </a:lnTo>
                  <a:lnTo>
                    <a:pt x="975" y="2490"/>
                  </a:lnTo>
                  <a:lnTo>
                    <a:pt x="974" y="2473"/>
                  </a:lnTo>
                  <a:close/>
                  <a:moveTo>
                    <a:pt x="974" y="1787"/>
                  </a:moveTo>
                  <a:lnTo>
                    <a:pt x="974" y="1787"/>
                  </a:lnTo>
                  <a:lnTo>
                    <a:pt x="975" y="1770"/>
                  </a:lnTo>
                  <a:lnTo>
                    <a:pt x="978" y="1754"/>
                  </a:lnTo>
                  <a:lnTo>
                    <a:pt x="982" y="1736"/>
                  </a:lnTo>
                  <a:lnTo>
                    <a:pt x="988" y="1721"/>
                  </a:lnTo>
                  <a:lnTo>
                    <a:pt x="994" y="1707"/>
                  </a:lnTo>
                  <a:lnTo>
                    <a:pt x="1004" y="1692"/>
                  </a:lnTo>
                  <a:lnTo>
                    <a:pt x="1013" y="1680"/>
                  </a:lnTo>
                  <a:lnTo>
                    <a:pt x="1024" y="1668"/>
                  </a:lnTo>
                  <a:lnTo>
                    <a:pt x="1036" y="1656"/>
                  </a:lnTo>
                  <a:lnTo>
                    <a:pt x="1049" y="1646"/>
                  </a:lnTo>
                  <a:lnTo>
                    <a:pt x="1063" y="1638"/>
                  </a:lnTo>
                  <a:lnTo>
                    <a:pt x="1077" y="1631"/>
                  </a:lnTo>
                  <a:lnTo>
                    <a:pt x="1094" y="1625"/>
                  </a:lnTo>
                  <a:lnTo>
                    <a:pt x="1110" y="1621"/>
                  </a:lnTo>
                  <a:lnTo>
                    <a:pt x="1126" y="1618"/>
                  </a:lnTo>
                  <a:lnTo>
                    <a:pt x="1143" y="1618"/>
                  </a:lnTo>
                  <a:lnTo>
                    <a:pt x="1161" y="1618"/>
                  </a:lnTo>
                  <a:lnTo>
                    <a:pt x="1178" y="1621"/>
                  </a:lnTo>
                  <a:lnTo>
                    <a:pt x="1194" y="1625"/>
                  </a:lnTo>
                  <a:lnTo>
                    <a:pt x="1210" y="1631"/>
                  </a:lnTo>
                  <a:lnTo>
                    <a:pt x="1225" y="1638"/>
                  </a:lnTo>
                  <a:lnTo>
                    <a:pt x="1238" y="1646"/>
                  </a:lnTo>
                  <a:lnTo>
                    <a:pt x="1252" y="1656"/>
                  </a:lnTo>
                  <a:lnTo>
                    <a:pt x="1264" y="1668"/>
                  </a:lnTo>
                  <a:lnTo>
                    <a:pt x="1275" y="1680"/>
                  </a:lnTo>
                  <a:lnTo>
                    <a:pt x="1284" y="1692"/>
                  </a:lnTo>
                  <a:lnTo>
                    <a:pt x="1292" y="1707"/>
                  </a:lnTo>
                  <a:lnTo>
                    <a:pt x="1300" y="1721"/>
                  </a:lnTo>
                  <a:lnTo>
                    <a:pt x="1305" y="1736"/>
                  </a:lnTo>
                  <a:lnTo>
                    <a:pt x="1310" y="1754"/>
                  </a:lnTo>
                  <a:lnTo>
                    <a:pt x="1312" y="1770"/>
                  </a:lnTo>
                  <a:lnTo>
                    <a:pt x="1314" y="1787"/>
                  </a:lnTo>
                  <a:lnTo>
                    <a:pt x="1312" y="1805"/>
                  </a:lnTo>
                  <a:lnTo>
                    <a:pt x="1310" y="1821"/>
                  </a:lnTo>
                  <a:lnTo>
                    <a:pt x="1305" y="1838"/>
                  </a:lnTo>
                  <a:lnTo>
                    <a:pt x="1300" y="1853"/>
                  </a:lnTo>
                  <a:lnTo>
                    <a:pt x="1292" y="1868"/>
                  </a:lnTo>
                  <a:lnTo>
                    <a:pt x="1284" y="1882"/>
                  </a:lnTo>
                  <a:lnTo>
                    <a:pt x="1275" y="1894"/>
                  </a:lnTo>
                  <a:lnTo>
                    <a:pt x="1264" y="1907"/>
                  </a:lnTo>
                  <a:lnTo>
                    <a:pt x="1252" y="1919"/>
                  </a:lnTo>
                  <a:lnTo>
                    <a:pt x="1238" y="1928"/>
                  </a:lnTo>
                  <a:lnTo>
                    <a:pt x="1225" y="1936"/>
                  </a:lnTo>
                  <a:lnTo>
                    <a:pt x="1210" y="1943"/>
                  </a:lnTo>
                  <a:lnTo>
                    <a:pt x="1194" y="1949"/>
                  </a:lnTo>
                  <a:lnTo>
                    <a:pt x="1178" y="1954"/>
                  </a:lnTo>
                  <a:lnTo>
                    <a:pt x="1161" y="1956"/>
                  </a:lnTo>
                  <a:lnTo>
                    <a:pt x="1143" y="1956"/>
                  </a:lnTo>
                  <a:lnTo>
                    <a:pt x="1126" y="1956"/>
                  </a:lnTo>
                  <a:lnTo>
                    <a:pt x="1110" y="1954"/>
                  </a:lnTo>
                  <a:lnTo>
                    <a:pt x="1094" y="1949"/>
                  </a:lnTo>
                  <a:lnTo>
                    <a:pt x="1077" y="1943"/>
                  </a:lnTo>
                  <a:lnTo>
                    <a:pt x="1063" y="1936"/>
                  </a:lnTo>
                  <a:lnTo>
                    <a:pt x="1049" y="1928"/>
                  </a:lnTo>
                  <a:lnTo>
                    <a:pt x="1036" y="1919"/>
                  </a:lnTo>
                  <a:lnTo>
                    <a:pt x="1024" y="1907"/>
                  </a:lnTo>
                  <a:lnTo>
                    <a:pt x="1013" y="1894"/>
                  </a:lnTo>
                  <a:lnTo>
                    <a:pt x="1004" y="1882"/>
                  </a:lnTo>
                  <a:lnTo>
                    <a:pt x="994" y="1868"/>
                  </a:lnTo>
                  <a:lnTo>
                    <a:pt x="988" y="1853"/>
                  </a:lnTo>
                  <a:lnTo>
                    <a:pt x="982" y="1838"/>
                  </a:lnTo>
                  <a:lnTo>
                    <a:pt x="978" y="1821"/>
                  </a:lnTo>
                  <a:lnTo>
                    <a:pt x="975" y="1805"/>
                  </a:lnTo>
                  <a:lnTo>
                    <a:pt x="974" y="1787"/>
                  </a:lnTo>
                  <a:close/>
                </a:path>
              </a:pathLst>
            </a:custGeom>
            <a:solidFill>
              <a:srgbClr val="808080">
                <a:lumMod val="75000"/>
              </a:srgbClr>
            </a:solidFill>
            <a:ln w="9525">
              <a:solidFill>
                <a:srgbClr val="808080">
                  <a:lumMod val="75000"/>
                </a:srgbClr>
              </a:solidFill>
              <a:round/>
              <a:headEnd/>
              <a:tailEnd/>
            </a:ln>
          </p:spPr>
          <p:txBody>
            <a:bodyPr/>
            <a:lstStyle/>
            <a:p>
              <a:pPr fontAlgn="base">
                <a:spcBef>
                  <a:spcPct val="0"/>
                </a:spcBef>
                <a:spcAft>
                  <a:spcPct val="50000"/>
                </a:spcAft>
                <a:buClr>
                  <a:srgbClr val="FFE600"/>
                </a:buClr>
                <a:buSzPct val="80000"/>
                <a:defRPr/>
              </a:pPr>
              <a:endParaRPr lang="de-DE" sz="900" kern="0" dirty="0">
                <a:solidFill>
                  <a:srgbClr val="333333"/>
                </a:solidFill>
                <a:latin typeface="EYInterstate Light" panose="02000506000000020004" pitchFamily="2" charset="0"/>
              </a:endParaRPr>
            </a:p>
          </p:txBody>
        </p:sp>
      </p:grpSp>
      <p:grpSp>
        <p:nvGrpSpPr>
          <p:cNvPr id="91" name="Group 90">
            <a:extLst>
              <a:ext uri="{FF2B5EF4-FFF2-40B4-BE49-F238E27FC236}">
                <a16:creationId xmlns:a16="http://schemas.microsoft.com/office/drawing/2014/main" id="{A69FCFC3-CE73-4E70-A908-CA69FEA4D115}"/>
              </a:ext>
            </a:extLst>
          </p:cNvPr>
          <p:cNvGrpSpPr/>
          <p:nvPr/>
        </p:nvGrpSpPr>
        <p:grpSpPr>
          <a:xfrm>
            <a:off x="449188" y="1423917"/>
            <a:ext cx="1623954" cy="1131346"/>
            <a:chOff x="297550" y="2338662"/>
            <a:chExt cx="1624800" cy="1131935"/>
          </a:xfrm>
        </p:grpSpPr>
        <p:sp>
          <p:nvSpPr>
            <p:cNvPr id="92" name="Rectangle 91">
              <a:extLst>
                <a:ext uri="{FF2B5EF4-FFF2-40B4-BE49-F238E27FC236}">
                  <a16:creationId xmlns:a16="http://schemas.microsoft.com/office/drawing/2014/main" id="{FDB5B646-F2ED-4C4A-92F7-E71723C3FD72}"/>
                </a:ext>
              </a:extLst>
            </p:cNvPr>
            <p:cNvSpPr/>
            <p:nvPr/>
          </p:nvSpPr>
          <p:spPr>
            <a:xfrm>
              <a:off x="297550" y="2338662"/>
              <a:ext cx="1624800" cy="338554"/>
            </a:xfrm>
            <a:prstGeom prst="rect">
              <a:avLst/>
            </a:prstGeom>
          </p:spPr>
          <p:txBody>
            <a:bodyPr wrap="square">
              <a:noAutofit/>
            </a:bodyPr>
            <a:lstStyle/>
            <a:p>
              <a:pPr algn="ctr" defTabSz="952828">
                <a:defRPr/>
              </a:pPr>
              <a:r>
                <a:rPr lang="en-US" sz="1099" b="1" kern="0" dirty="0">
                  <a:solidFill>
                    <a:srgbClr val="000000"/>
                  </a:solidFill>
                  <a:latin typeface="EYInterstate Light" pitchFamily="2" charset="0"/>
                  <a:cs typeface="Arial" panose="020B0604020202020204" pitchFamily="34" charset="0"/>
                </a:rPr>
                <a:t>Data Scanning &amp; Profiling</a:t>
              </a:r>
              <a:endParaRPr lang="en-MY" sz="1099" b="1" kern="0" dirty="0">
                <a:solidFill>
                  <a:srgbClr val="000000"/>
                </a:solidFill>
                <a:latin typeface="EYInterstate Light" pitchFamily="2" charset="0"/>
                <a:cs typeface="Arial"/>
              </a:endParaRPr>
            </a:p>
          </p:txBody>
        </p:sp>
        <p:sp>
          <p:nvSpPr>
            <p:cNvPr id="93" name="Freeform 55">
              <a:extLst>
                <a:ext uri="{FF2B5EF4-FFF2-40B4-BE49-F238E27FC236}">
                  <a16:creationId xmlns:a16="http://schemas.microsoft.com/office/drawing/2014/main" id="{F4820E5A-1D3D-4305-BCF5-7FEF0AB4C4DD}"/>
                </a:ext>
              </a:extLst>
            </p:cNvPr>
            <p:cNvSpPr>
              <a:spLocks noChangeAspect="1" noEditPoints="1"/>
            </p:cNvSpPr>
            <p:nvPr/>
          </p:nvSpPr>
          <p:spPr bwMode="auto">
            <a:xfrm>
              <a:off x="793127" y="2882654"/>
              <a:ext cx="633647" cy="587943"/>
            </a:xfrm>
            <a:custGeom>
              <a:avLst/>
              <a:gdLst>
                <a:gd name="T0" fmla="*/ 2147483647 w 5132"/>
                <a:gd name="T1" fmla="*/ 2147483647 h 4763"/>
                <a:gd name="T2" fmla="*/ 2147483647 w 5132"/>
                <a:gd name="T3" fmla="*/ 2147483647 h 4763"/>
                <a:gd name="T4" fmla="*/ 2147483647 w 5132"/>
                <a:gd name="T5" fmla="*/ 2147483647 h 4763"/>
                <a:gd name="T6" fmla="*/ 2147483647 w 5132"/>
                <a:gd name="T7" fmla="*/ 2147483647 h 4763"/>
                <a:gd name="T8" fmla="*/ 2147483647 w 5132"/>
                <a:gd name="T9" fmla="*/ 2147483647 h 4763"/>
                <a:gd name="T10" fmla="*/ 2147483647 w 5132"/>
                <a:gd name="T11" fmla="*/ 2147483647 h 4763"/>
                <a:gd name="T12" fmla="*/ 2147483647 w 5132"/>
                <a:gd name="T13" fmla="*/ 2147483647 h 4763"/>
                <a:gd name="T14" fmla="*/ 2147483647 w 5132"/>
                <a:gd name="T15" fmla="*/ 2147483647 h 4763"/>
                <a:gd name="T16" fmla="*/ 2147483647 w 5132"/>
                <a:gd name="T17" fmla="*/ 2147483647 h 4763"/>
                <a:gd name="T18" fmla="*/ 2147483647 w 5132"/>
                <a:gd name="T19" fmla="*/ 2147483647 h 4763"/>
                <a:gd name="T20" fmla="*/ 2147483647 w 5132"/>
                <a:gd name="T21" fmla="*/ 2147483647 h 4763"/>
                <a:gd name="T22" fmla="*/ 2147483647 w 5132"/>
                <a:gd name="T23" fmla="*/ 2147483647 h 4763"/>
                <a:gd name="T24" fmla="*/ 2147483647 w 5132"/>
                <a:gd name="T25" fmla="*/ 2147483647 h 4763"/>
                <a:gd name="T26" fmla="*/ 2147483647 w 5132"/>
                <a:gd name="T27" fmla="*/ 2147483647 h 4763"/>
                <a:gd name="T28" fmla="*/ 2147483647 w 5132"/>
                <a:gd name="T29" fmla="*/ 2147483647 h 4763"/>
                <a:gd name="T30" fmla="*/ 2147483647 w 5132"/>
                <a:gd name="T31" fmla="*/ 2147483647 h 4763"/>
                <a:gd name="T32" fmla="*/ 2147483647 w 5132"/>
                <a:gd name="T33" fmla="*/ 2147483647 h 4763"/>
                <a:gd name="T34" fmla="*/ 2147483647 w 5132"/>
                <a:gd name="T35" fmla="*/ 2147483647 h 4763"/>
                <a:gd name="T36" fmla="*/ 2147483647 w 5132"/>
                <a:gd name="T37" fmla="*/ 2147483647 h 4763"/>
                <a:gd name="T38" fmla="*/ 2147483647 w 5132"/>
                <a:gd name="T39" fmla="*/ 2147483647 h 4763"/>
                <a:gd name="T40" fmla="*/ 2147483647 w 5132"/>
                <a:gd name="T41" fmla="*/ 2147483647 h 4763"/>
                <a:gd name="T42" fmla="*/ 2147483647 w 5132"/>
                <a:gd name="T43" fmla="*/ 2147483647 h 4763"/>
                <a:gd name="T44" fmla="*/ 2147483647 w 5132"/>
                <a:gd name="T45" fmla="*/ 2147483647 h 4763"/>
                <a:gd name="T46" fmla="*/ 2147483647 w 5132"/>
                <a:gd name="T47" fmla="*/ 2147483647 h 4763"/>
                <a:gd name="T48" fmla="*/ 2147483647 w 5132"/>
                <a:gd name="T49" fmla="*/ 2147483647 h 4763"/>
                <a:gd name="T50" fmla="*/ 2147483647 w 5132"/>
                <a:gd name="T51" fmla="*/ 2147483647 h 4763"/>
                <a:gd name="T52" fmla="*/ 2147483647 w 5132"/>
                <a:gd name="T53" fmla="*/ 2147483647 h 4763"/>
                <a:gd name="T54" fmla="*/ 2147483647 w 5132"/>
                <a:gd name="T55" fmla="*/ 2147483647 h 4763"/>
                <a:gd name="T56" fmla="*/ 2147483647 w 5132"/>
                <a:gd name="T57" fmla="*/ 2147483647 h 4763"/>
                <a:gd name="T58" fmla="*/ 2147483647 w 5132"/>
                <a:gd name="T59" fmla="*/ 2147483647 h 4763"/>
                <a:gd name="T60" fmla="*/ 2147483647 w 5132"/>
                <a:gd name="T61" fmla="*/ 2147483647 h 4763"/>
                <a:gd name="T62" fmla="*/ 2147483647 w 5132"/>
                <a:gd name="T63" fmla="*/ 2147483647 h 4763"/>
                <a:gd name="T64" fmla="*/ 2147483647 w 5132"/>
                <a:gd name="T65" fmla="*/ 2147483647 h 4763"/>
                <a:gd name="T66" fmla="*/ 2147483647 w 5132"/>
                <a:gd name="T67" fmla="*/ 2147483647 h 4763"/>
                <a:gd name="T68" fmla="*/ 2147483647 w 5132"/>
                <a:gd name="T69" fmla="*/ 2147483647 h 4763"/>
                <a:gd name="T70" fmla="*/ 2147483647 w 5132"/>
                <a:gd name="T71" fmla="*/ 2147483647 h 4763"/>
                <a:gd name="T72" fmla="*/ 2147483647 w 5132"/>
                <a:gd name="T73" fmla="*/ 2147483647 h 4763"/>
                <a:gd name="T74" fmla="*/ 2147483647 w 5132"/>
                <a:gd name="T75" fmla="*/ 2147483647 h 4763"/>
                <a:gd name="T76" fmla="*/ 2147483647 w 5132"/>
                <a:gd name="T77" fmla="*/ 2147483647 h 4763"/>
                <a:gd name="T78" fmla="*/ 2147483647 w 5132"/>
                <a:gd name="T79" fmla="*/ 2147483647 h 4763"/>
                <a:gd name="T80" fmla="*/ 2147483647 w 5132"/>
                <a:gd name="T81" fmla="*/ 2147483647 h 4763"/>
                <a:gd name="T82" fmla="*/ 2147483647 w 5132"/>
                <a:gd name="T83" fmla="*/ 2147483647 h 4763"/>
                <a:gd name="T84" fmla="*/ 2147483647 w 5132"/>
                <a:gd name="T85" fmla="*/ 2147483647 h 4763"/>
                <a:gd name="T86" fmla="*/ 2147483647 w 5132"/>
                <a:gd name="T87" fmla="*/ 2147483647 h 4763"/>
                <a:gd name="T88" fmla="*/ 2147483647 w 5132"/>
                <a:gd name="T89" fmla="*/ 2147483647 h 4763"/>
                <a:gd name="T90" fmla="*/ 2147483647 w 5132"/>
                <a:gd name="T91" fmla="*/ 2147483647 h 4763"/>
                <a:gd name="T92" fmla="*/ 2147483647 w 5132"/>
                <a:gd name="T93" fmla="*/ 2147483647 h 4763"/>
                <a:gd name="T94" fmla="*/ 2147483647 w 5132"/>
                <a:gd name="T95" fmla="*/ 2147483647 h 4763"/>
                <a:gd name="T96" fmla="*/ 2147483647 w 5132"/>
                <a:gd name="T97" fmla="*/ 2147483647 h 4763"/>
                <a:gd name="T98" fmla="*/ 2147483647 w 5132"/>
                <a:gd name="T99" fmla="*/ 2147483647 h 4763"/>
                <a:gd name="T100" fmla="*/ 2147483647 w 5132"/>
                <a:gd name="T101" fmla="*/ 2147483647 h 4763"/>
                <a:gd name="T102" fmla="*/ 2147483647 w 5132"/>
                <a:gd name="T103" fmla="*/ 2147483647 h 4763"/>
                <a:gd name="T104" fmla="*/ 2147483647 w 5132"/>
                <a:gd name="T105" fmla="*/ 2147483647 h 4763"/>
                <a:gd name="T106" fmla="*/ 2147483647 w 5132"/>
                <a:gd name="T107" fmla="*/ 2147483647 h 4763"/>
                <a:gd name="T108" fmla="*/ 2147483647 w 5132"/>
                <a:gd name="T109" fmla="*/ 2147483647 h 4763"/>
                <a:gd name="T110" fmla="*/ 2147483647 w 5132"/>
                <a:gd name="T111" fmla="*/ 2147483647 h 4763"/>
                <a:gd name="T112" fmla="*/ 2147483647 w 5132"/>
                <a:gd name="T113" fmla="*/ 2147483647 h 4763"/>
                <a:gd name="T114" fmla="*/ 2147483647 w 5132"/>
                <a:gd name="T115" fmla="*/ 2147483647 h 4763"/>
                <a:gd name="T116" fmla="*/ 2147483647 w 5132"/>
                <a:gd name="T117" fmla="*/ 2147483647 h 476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132"/>
                <a:gd name="T178" fmla="*/ 0 h 4763"/>
                <a:gd name="T179" fmla="*/ 5132 w 5132"/>
                <a:gd name="T180" fmla="*/ 4763 h 476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132" h="4763">
                  <a:moveTo>
                    <a:pt x="3158" y="2388"/>
                  </a:moveTo>
                  <a:lnTo>
                    <a:pt x="3269" y="2500"/>
                  </a:lnTo>
                  <a:lnTo>
                    <a:pt x="3284" y="2494"/>
                  </a:lnTo>
                  <a:lnTo>
                    <a:pt x="3299" y="2489"/>
                  </a:lnTo>
                  <a:lnTo>
                    <a:pt x="3313" y="2485"/>
                  </a:lnTo>
                  <a:lnTo>
                    <a:pt x="3329" y="2481"/>
                  </a:lnTo>
                  <a:lnTo>
                    <a:pt x="3344" y="2479"/>
                  </a:lnTo>
                  <a:lnTo>
                    <a:pt x="3359" y="2479"/>
                  </a:lnTo>
                  <a:lnTo>
                    <a:pt x="3373" y="2479"/>
                  </a:lnTo>
                  <a:lnTo>
                    <a:pt x="3388" y="2480"/>
                  </a:lnTo>
                  <a:lnTo>
                    <a:pt x="3404" y="2483"/>
                  </a:lnTo>
                  <a:lnTo>
                    <a:pt x="3418" y="2486"/>
                  </a:lnTo>
                  <a:lnTo>
                    <a:pt x="3433" y="2491"/>
                  </a:lnTo>
                  <a:lnTo>
                    <a:pt x="3447" y="2498"/>
                  </a:lnTo>
                  <a:lnTo>
                    <a:pt x="3462" y="2505"/>
                  </a:lnTo>
                  <a:lnTo>
                    <a:pt x="3476" y="2516"/>
                  </a:lnTo>
                  <a:lnTo>
                    <a:pt x="3490" y="2527"/>
                  </a:lnTo>
                  <a:lnTo>
                    <a:pt x="3504" y="2540"/>
                  </a:lnTo>
                  <a:lnTo>
                    <a:pt x="4594" y="3630"/>
                  </a:lnTo>
                  <a:lnTo>
                    <a:pt x="4672" y="3554"/>
                  </a:lnTo>
                  <a:lnTo>
                    <a:pt x="5132" y="4014"/>
                  </a:lnTo>
                  <a:lnTo>
                    <a:pt x="4383" y="4763"/>
                  </a:lnTo>
                  <a:lnTo>
                    <a:pt x="3923" y="4303"/>
                  </a:lnTo>
                  <a:lnTo>
                    <a:pt x="4000" y="4225"/>
                  </a:lnTo>
                  <a:lnTo>
                    <a:pt x="2909" y="3135"/>
                  </a:lnTo>
                  <a:lnTo>
                    <a:pt x="2898" y="3122"/>
                  </a:lnTo>
                  <a:lnTo>
                    <a:pt x="2888" y="3109"/>
                  </a:lnTo>
                  <a:lnTo>
                    <a:pt x="2879" y="3095"/>
                  </a:lnTo>
                  <a:lnTo>
                    <a:pt x="2870" y="3081"/>
                  </a:lnTo>
                  <a:lnTo>
                    <a:pt x="2863" y="3067"/>
                  </a:lnTo>
                  <a:lnTo>
                    <a:pt x="2857" y="3052"/>
                  </a:lnTo>
                  <a:lnTo>
                    <a:pt x="2853" y="3037"/>
                  </a:lnTo>
                  <a:lnTo>
                    <a:pt x="2849" y="3020"/>
                  </a:lnTo>
                  <a:lnTo>
                    <a:pt x="2848" y="3005"/>
                  </a:lnTo>
                  <a:lnTo>
                    <a:pt x="2847" y="2988"/>
                  </a:lnTo>
                  <a:lnTo>
                    <a:pt x="2847" y="2973"/>
                  </a:lnTo>
                  <a:lnTo>
                    <a:pt x="2848" y="2957"/>
                  </a:lnTo>
                  <a:lnTo>
                    <a:pt x="2851" y="2941"/>
                  </a:lnTo>
                  <a:lnTo>
                    <a:pt x="2855" y="2926"/>
                  </a:lnTo>
                  <a:lnTo>
                    <a:pt x="2860" y="2911"/>
                  </a:lnTo>
                  <a:lnTo>
                    <a:pt x="2866" y="2896"/>
                  </a:lnTo>
                  <a:lnTo>
                    <a:pt x="2758" y="2789"/>
                  </a:lnTo>
                  <a:lnTo>
                    <a:pt x="2787" y="2769"/>
                  </a:lnTo>
                  <a:lnTo>
                    <a:pt x="2815" y="2747"/>
                  </a:lnTo>
                  <a:lnTo>
                    <a:pt x="2843" y="2725"/>
                  </a:lnTo>
                  <a:lnTo>
                    <a:pt x="2870" y="2704"/>
                  </a:lnTo>
                  <a:lnTo>
                    <a:pt x="2898" y="2680"/>
                  </a:lnTo>
                  <a:lnTo>
                    <a:pt x="2924" y="2657"/>
                  </a:lnTo>
                  <a:lnTo>
                    <a:pt x="2950" y="2631"/>
                  </a:lnTo>
                  <a:lnTo>
                    <a:pt x="2975" y="2607"/>
                  </a:lnTo>
                  <a:lnTo>
                    <a:pt x="3001" y="2580"/>
                  </a:lnTo>
                  <a:lnTo>
                    <a:pt x="3026" y="2555"/>
                  </a:lnTo>
                  <a:lnTo>
                    <a:pt x="3049" y="2528"/>
                  </a:lnTo>
                  <a:lnTo>
                    <a:pt x="3072" y="2500"/>
                  </a:lnTo>
                  <a:lnTo>
                    <a:pt x="3095" y="2474"/>
                  </a:lnTo>
                  <a:lnTo>
                    <a:pt x="3116" y="2446"/>
                  </a:lnTo>
                  <a:lnTo>
                    <a:pt x="3138" y="2418"/>
                  </a:lnTo>
                  <a:lnTo>
                    <a:pt x="3158" y="2388"/>
                  </a:lnTo>
                  <a:close/>
                  <a:moveTo>
                    <a:pt x="4383" y="4476"/>
                  </a:moveTo>
                  <a:lnTo>
                    <a:pt x="4845" y="4014"/>
                  </a:lnTo>
                  <a:lnTo>
                    <a:pt x="4672" y="3841"/>
                  </a:lnTo>
                  <a:lnTo>
                    <a:pt x="4211" y="4303"/>
                  </a:lnTo>
                  <a:lnTo>
                    <a:pt x="4383" y="4476"/>
                  </a:lnTo>
                  <a:close/>
                  <a:moveTo>
                    <a:pt x="4144" y="4082"/>
                  </a:moveTo>
                  <a:lnTo>
                    <a:pt x="4451" y="3775"/>
                  </a:lnTo>
                  <a:lnTo>
                    <a:pt x="3482" y="2805"/>
                  </a:lnTo>
                  <a:lnTo>
                    <a:pt x="3482" y="3421"/>
                  </a:lnTo>
                  <a:lnTo>
                    <a:pt x="4144" y="4082"/>
                  </a:lnTo>
                  <a:close/>
                  <a:moveTo>
                    <a:pt x="2505" y="3995"/>
                  </a:moveTo>
                  <a:lnTo>
                    <a:pt x="1929" y="3924"/>
                  </a:lnTo>
                  <a:lnTo>
                    <a:pt x="1796" y="3315"/>
                  </a:lnTo>
                  <a:lnTo>
                    <a:pt x="838" y="3198"/>
                  </a:lnTo>
                  <a:lnTo>
                    <a:pt x="560" y="3756"/>
                  </a:lnTo>
                  <a:lnTo>
                    <a:pt x="0" y="3688"/>
                  </a:lnTo>
                  <a:lnTo>
                    <a:pt x="630" y="2498"/>
                  </a:lnTo>
                  <a:lnTo>
                    <a:pt x="655" y="2526"/>
                  </a:lnTo>
                  <a:lnTo>
                    <a:pt x="679" y="2552"/>
                  </a:lnTo>
                  <a:lnTo>
                    <a:pt x="704" y="2580"/>
                  </a:lnTo>
                  <a:lnTo>
                    <a:pt x="731" y="2607"/>
                  </a:lnTo>
                  <a:lnTo>
                    <a:pt x="770" y="2645"/>
                  </a:lnTo>
                  <a:lnTo>
                    <a:pt x="811" y="2681"/>
                  </a:lnTo>
                  <a:lnTo>
                    <a:pt x="852" y="2716"/>
                  </a:lnTo>
                  <a:lnTo>
                    <a:pt x="893" y="2749"/>
                  </a:lnTo>
                  <a:lnTo>
                    <a:pt x="937" y="2781"/>
                  </a:lnTo>
                  <a:lnTo>
                    <a:pt x="981" y="2811"/>
                  </a:lnTo>
                  <a:lnTo>
                    <a:pt x="1026" y="2840"/>
                  </a:lnTo>
                  <a:lnTo>
                    <a:pt x="1071" y="2866"/>
                  </a:lnTo>
                  <a:lnTo>
                    <a:pt x="1117" y="2892"/>
                  </a:lnTo>
                  <a:lnTo>
                    <a:pt x="1164" y="2915"/>
                  </a:lnTo>
                  <a:lnTo>
                    <a:pt x="1211" y="2936"/>
                  </a:lnTo>
                  <a:lnTo>
                    <a:pt x="1259" y="2957"/>
                  </a:lnTo>
                  <a:lnTo>
                    <a:pt x="1308" y="2976"/>
                  </a:lnTo>
                  <a:lnTo>
                    <a:pt x="1356" y="2992"/>
                  </a:lnTo>
                  <a:lnTo>
                    <a:pt x="1406" y="3008"/>
                  </a:lnTo>
                  <a:lnTo>
                    <a:pt x="1455" y="3022"/>
                  </a:lnTo>
                  <a:lnTo>
                    <a:pt x="1505" y="3033"/>
                  </a:lnTo>
                  <a:lnTo>
                    <a:pt x="1556" y="3043"/>
                  </a:lnTo>
                  <a:lnTo>
                    <a:pt x="1605" y="3052"/>
                  </a:lnTo>
                  <a:lnTo>
                    <a:pt x="1656" y="3060"/>
                  </a:lnTo>
                  <a:lnTo>
                    <a:pt x="1707" y="3065"/>
                  </a:lnTo>
                  <a:lnTo>
                    <a:pt x="1758" y="3069"/>
                  </a:lnTo>
                  <a:lnTo>
                    <a:pt x="1810" y="3071"/>
                  </a:lnTo>
                  <a:lnTo>
                    <a:pt x="1861" y="3071"/>
                  </a:lnTo>
                  <a:lnTo>
                    <a:pt x="1911" y="3071"/>
                  </a:lnTo>
                  <a:lnTo>
                    <a:pt x="1962" y="3067"/>
                  </a:lnTo>
                  <a:lnTo>
                    <a:pt x="2013" y="3063"/>
                  </a:lnTo>
                  <a:lnTo>
                    <a:pt x="2064" y="3057"/>
                  </a:lnTo>
                  <a:lnTo>
                    <a:pt x="2115" y="3049"/>
                  </a:lnTo>
                  <a:lnTo>
                    <a:pt x="2166" y="3041"/>
                  </a:lnTo>
                  <a:lnTo>
                    <a:pt x="2215" y="3030"/>
                  </a:lnTo>
                  <a:lnTo>
                    <a:pt x="2265" y="3018"/>
                  </a:lnTo>
                  <a:lnTo>
                    <a:pt x="2505" y="3995"/>
                  </a:lnTo>
                  <a:close/>
                  <a:moveTo>
                    <a:pt x="1145" y="2551"/>
                  </a:moveTo>
                  <a:lnTo>
                    <a:pt x="1145" y="2551"/>
                  </a:lnTo>
                  <a:lnTo>
                    <a:pt x="1177" y="2572"/>
                  </a:lnTo>
                  <a:lnTo>
                    <a:pt x="1209" y="2591"/>
                  </a:lnTo>
                  <a:lnTo>
                    <a:pt x="1240" y="2608"/>
                  </a:lnTo>
                  <a:lnTo>
                    <a:pt x="1272" y="2625"/>
                  </a:lnTo>
                  <a:lnTo>
                    <a:pt x="1305" y="2641"/>
                  </a:lnTo>
                  <a:lnTo>
                    <a:pt x="1338" y="2657"/>
                  </a:lnTo>
                  <a:lnTo>
                    <a:pt x="1373" y="2671"/>
                  </a:lnTo>
                  <a:lnTo>
                    <a:pt x="1407" y="2685"/>
                  </a:lnTo>
                  <a:lnTo>
                    <a:pt x="1440" y="2696"/>
                  </a:lnTo>
                  <a:lnTo>
                    <a:pt x="1476" y="2708"/>
                  </a:lnTo>
                  <a:lnTo>
                    <a:pt x="1510" y="2718"/>
                  </a:lnTo>
                  <a:lnTo>
                    <a:pt x="1544" y="2727"/>
                  </a:lnTo>
                  <a:lnTo>
                    <a:pt x="1580" y="2736"/>
                  </a:lnTo>
                  <a:lnTo>
                    <a:pt x="1615" y="2742"/>
                  </a:lnTo>
                  <a:lnTo>
                    <a:pt x="1651" y="2748"/>
                  </a:lnTo>
                  <a:lnTo>
                    <a:pt x="1687" y="2753"/>
                  </a:lnTo>
                  <a:lnTo>
                    <a:pt x="1577" y="2261"/>
                  </a:lnTo>
                  <a:lnTo>
                    <a:pt x="1551" y="2137"/>
                  </a:lnTo>
                  <a:lnTo>
                    <a:pt x="1528" y="2019"/>
                  </a:lnTo>
                  <a:lnTo>
                    <a:pt x="1507" y="1912"/>
                  </a:lnTo>
                  <a:lnTo>
                    <a:pt x="1493" y="1823"/>
                  </a:lnTo>
                  <a:lnTo>
                    <a:pt x="1458" y="1907"/>
                  </a:lnTo>
                  <a:lnTo>
                    <a:pt x="1412" y="2005"/>
                  </a:lnTo>
                  <a:lnTo>
                    <a:pt x="1361" y="2114"/>
                  </a:lnTo>
                  <a:lnTo>
                    <a:pt x="1307" y="2227"/>
                  </a:lnTo>
                  <a:lnTo>
                    <a:pt x="1145" y="2551"/>
                  </a:lnTo>
                  <a:close/>
                  <a:moveTo>
                    <a:pt x="948" y="578"/>
                  </a:moveTo>
                  <a:lnTo>
                    <a:pt x="948" y="578"/>
                  </a:lnTo>
                  <a:lnTo>
                    <a:pt x="913" y="615"/>
                  </a:lnTo>
                  <a:lnTo>
                    <a:pt x="879" y="652"/>
                  </a:lnTo>
                  <a:lnTo>
                    <a:pt x="848" y="692"/>
                  </a:lnTo>
                  <a:lnTo>
                    <a:pt x="818" y="730"/>
                  </a:lnTo>
                  <a:lnTo>
                    <a:pt x="791" y="770"/>
                  </a:lnTo>
                  <a:lnTo>
                    <a:pt x="764" y="811"/>
                  </a:lnTo>
                  <a:lnTo>
                    <a:pt x="740" y="853"/>
                  </a:lnTo>
                  <a:lnTo>
                    <a:pt x="716" y="895"/>
                  </a:lnTo>
                  <a:lnTo>
                    <a:pt x="695" y="938"/>
                  </a:lnTo>
                  <a:lnTo>
                    <a:pt x="675" y="983"/>
                  </a:lnTo>
                  <a:lnTo>
                    <a:pt x="657" y="1026"/>
                  </a:lnTo>
                  <a:lnTo>
                    <a:pt x="642" y="1072"/>
                  </a:lnTo>
                  <a:lnTo>
                    <a:pt x="627" y="1116"/>
                  </a:lnTo>
                  <a:lnTo>
                    <a:pt x="614" y="1162"/>
                  </a:lnTo>
                  <a:lnTo>
                    <a:pt x="604" y="1208"/>
                  </a:lnTo>
                  <a:lnTo>
                    <a:pt x="594" y="1255"/>
                  </a:lnTo>
                  <a:lnTo>
                    <a:pt x="586" y="1300"/>
                  </a:lnTo>
                  <a:lnTo>
                    <a:pt x="581" y="1347"/>
                  </a:lnTo>
                  <a:lnTo>
                    <a:pt x="576" y="1394"/>
                  </a:lnTo>
                  <a:lnTo>
                    <a:pt x="574" y="1441"/>
                  </a:lnTo>
                  <a:lnTo>
                    <a:pt x="573" y="1489"/>
                  </a:lnTo>
                  <a:lnTo>
                    <a:pt x="574" y="1536"/>
                  </a:lnTo>
                  <a:lnTo>
                    <a:pt x="577" y="1581"/>
                  </a:lnTo>
                  <a:lnTo>
                    <a:pt x="581" y="1628"/>
                  </a:lnTo>
                  <a:lnTo>
                    <a:pt x="587" y="1675"/>
                  </a:lnTo>
                  <a:lnTo>
                    <a:pt x="595" y="1722"/>
                  </a:lnTo>
                  <a:lnTo>
                    <a:pt x="605" y="1768"/>
                  </a:lnTo>
                  <a:lnTo>
                    <a:pt x="616" y="1814"/>
                  </a:lnTo>
                  <a:lnTo>
                    <a:pt x="629" y="1860"/>
                  </a:lnTo>
                  <a:lnTo>
                    <a:pt x="644" y="1904"/>
                  </a:lnTo>
                  <a:lnTo>
                    <a:pt x="661" y="1949"/>
                  </a:lnTo>
                  <a:lnTo>
                    <a:pt x="679" y="1993"/>
                  </a:lnTo>
                  <a:lnTo>
                    <a:pt x="1235" y="944"/>
                  </a:lnTo>
                  <a:lnTo>
                    <a:pt x="1980" y="1036"/>
                  </a:lnTo>
                  <a:lnTo>
                    <a:pt x="2377" y="2653"/>
                  </a:lnTo>
                  <a:lnTo>
                    <a:pt x="2429" y="2629"/>
                  </a:lnTo>
                  <a:lnTo>
                    <a:pt x="2480" y="2602"/>
                  </a:lnTo>
                  <a:lnTo>
                    <a:pt x="2529" y="2573"/>
                  </a:lnTo>
                  <a:lnTo>
                    <a:pt x="2577" y="2541"/>
                  </a:lnTo>
                  <a:lnTo>
                    <a:pt x="2624" y="2507"/>
                  </a:lnTo>
                  <a:lnTo>
                    <a:pt x="2670" y="2470"/>
                  </a:lnTo>
                  <a:lnTo>
                    <a:pt x="2715" y="2430"/>
                  </a:lnTo>
                  <a:lnTo>
                    <a:pt x="2759" y="2390"/>
                  </a:lnTo>
                  <a:lnTo>
                    <a:pt x="2782" y="2366"/>
                  </a:lnTo>
                  <a:lnTo>
                    <a:pt x="2804" y="2341"/>
                  </a:lnTo>
                  <a:lnTo>
                    <a:pt x="2825" y="2317"/>
                  </a:lnTo>
                  <a:lnTo>
                    <a:pt x="2847" y="2292"/>
                  </a:lnTo>
                  <a:lnTo>
                    <a:pt x="2867" y="2266"/>
                  </a:lnTo>
                  <a:lnTo>
                    <a:pt x="2886" y="2241"/>
                  </a:lnTo>
                  <a:lnTo>
                    <a:pt x="2905" y="2216"/>
                  </a:lnTo>
                  <a:lnTo>
                    <a:pt x="2923" y="2189"/>
                  </a:lnTo>
                  <a:lnTo>
                    <a:pt x="2940" y="2162"/>
                  </a:lnTo>
                  <a:lnTo>
                    <a:pt x="2956" y="2134"/>
                  </a:lnTo>
                  <a:lnTo>
                    <a:pt x="2973" y="2108"/>
                  </a:lnTo>
                  <a:lnTo>
                    <a:pt x="2987" y="2080"/>
                  </a:lnTo>
                  <a:lnTo>
                    <a:pt x="3002" y="2052"/>
                  </a:lnTo>
                  <a:lnTo>
                    <a:pt x="3015" y="2024"/>
                  </a:lnTo>
                  <a:lnTo>
                    <a:pt x="3027" y="1994"/>
                  </a:lnTo>
                  <a:lnTo>
                    <a:pt x="3040" y="1966"/>
                  </a:lnTo>
                  <a:lnTo>
                    <a:pt x="3062" y="1908"/>
                  </a:lnTo>
                  <a:lnTo>
                    <a:pt x="3081" y="1848"/>
                  </a:lnTo>
                  <a:lnTo>
                    <a:pt x="3097" y="1789"/>
                  </a:lnTo>
                  <a:lnTo>
                    <a:pt x="3110" y="1729"/>
                  </a:lnTo>
                  <a:lnTo>
                    <a:pt x="3120" y="1668"/>
                  </a:lnTo>
                  <a:lnTo>
                    <a:pt x="3128" y="1607"/>
                  </a:lnTo>
                  <a:lnTo>
                    <a:pt x="3132" y="1546"/>
                  </a:lnTo>
                  <a:lnTo>
                    <a:pt x="3134" y="1485"/>
                  </a:lnTo>
                  <a:lnTo>
                    <a:pt x="3132" y="1422"/>
                  </a:lnTo>
                  <a:lnTo>
                    <a:pt x="3128" y="1361"/>
                  </a:lnTo>
                  <a:lnTo>
                    <a:pt x="3120" y="1300"/>
                  </a:lnTo>
                  <a:lnTo>
                    <a:pt x="3110" y="1239"/>
                  </a:lnTo>
                  <a:lnTo>
                    <a:pt x="3097" y="1180"/>
                  </a:lnTo>
                  <a:lnTo>
                    <a:pt x="3081" y="1120"/>
                  </a:lnTo>
                  <a:lnTo>
                    <a:pt x="3062" y="1060"/>
                  </a:lnTo>
                  <a:lnTo>
                    <a:pt x="3040" y="1003"/>
                  </a:lnTo>
                  <a:lnTo>
                    <a:pt x="3027" y="974"/>
                  </a:lnTo>
                  <a:lnTo>
                    <a:pt x="3015" y="944"/>
                  </a:lnTo>
                  <a:lnTo>
                    <a:pt x="3002" y="916"/>
                  </a:lnTo>
                  <a:lnTo>
                    <a:pt x="2987" y="889"/>
                  </a:lnTo>
                  <a:lnTo>
                    <a:pt x="2973" y="861"/>
                  </a:lnTo>
                  <a:lnTo>
                    <a:pt x="2956" y="834"/>
                  </a:lnTo>
                  <a:lnTo>
                    <a:pt x="2940" y="806"/>
                  </a:lnTo>
                  <a:lnTo>
                    <a:pt x="2923" y="779"/>
                  </a:lnTo>
                  <a:lnTo>
                    <a:pt x="2904" y="754"/>
                  </a:lnTo>
                  <a:lnTo>
                    <a:pt x="2886" y="727"/>
                  </a:lnTo>
                  <a:lnTo>
                    <a:pt x="2867" y="702"/>
                  </a:lnTo>
                  <a:lnTo>
                    <a:pt x="2847" y="676"/>
                  </a:lnTo>
                  <a:lnTo>
                    <a:pt x="2825" y="651"/>
                  </a:lnTo>
                  <a:lnTo>
                    <a:pt x="2804" y="627"/>
                  </a:lnTo>
                  <a:lnTo>
                    <a:pt x="2782" y="603"/>
                  </a:lnTo>
                  <a:lnTo>
                    <a:pt x="2759" y="578"/>
                  </a:lnTo>
                  <a:lnTo>
                    <a:pt x="2735" y="555"/>
                  </a:lnTo>
                  <a:lnTo>
                    <a:pt x="2711" y="534"/>
                  </a:lnTo>
                  <a:lnTo>
                    <a:pt x="2687" y="512"/>
                  </a:lnTo>
                  <a:lnTo>
                    <a:pt x="2661" y="491"/>
                  </a:lnTo>
                  <a:lnTo>
                    <a:pt x="2636" y="470"/>
                  </a:lnTo>
                  <a:lnTo>
                    <a:pt x="2610" y="451"/>
                  </a:lnTo>
                  <a:lnTo>
                    <a:pt x="2584" y="432"/>
                  </a:lnTo>
                  <a:lnTo>
                    <a:pt x="2557" y="414"/>
                  </a:lnTo>
                  <a:lnTo>
                    <a:pt x="2530" y="398"/>
                  </a:lnTo>
                  <a:lnTo>
                    <a:pt x="2504" y="381"/>
                  </a:lnTo>
                  <a:lnTo>
                    <a:pt x="2477" y="365"/>
                  </a:lnTo>
                  <a:lnTo>
                    <a:pt x="2449" y="351"/>
                  </a:lnTo>
                  <a:lnTo>
                    <a:pt x="2421" y="336"/>
                  </a:lnTo>
                  <a:lnTo>
                    <a:pt x="2392" y="323"/>
                  </a:lnTo>
                  <a:lnTo>
                    <a:pt x="2364" y="310"/>
                  </a:lnTo>
                  <a:lnTo>
                    <a:pt x="2335" y="297"/>
                  </a:lnTo>
                  <a:lnTo>
                    <a:pt x="2276" y="276"/>
                  </a:lnTo>
                  <a:lnTo>
                    <a:pt x="2218" y="257"/>
                  </a:lnTo>
                  <a:lnTo>
                    <a:pt x="2158" y="240"/>
                  </a:lnTo>
                  <a:lnTo>
                    <a:pt x="2098" y="228"/>
                  </a:lnTo>
                  <a:lnTo>
                    <a:pt x="2037" y="217"/>
                  </a:lnTo>
                  <a:lnTo>
                    <a:pt x="1976" y="210"/>
                  </a:lnTo>
                  <a:lnTo>
                    <a:pt x="1915" y="205"/>
                  </a:lnTo>
                  <a:lnTo>
                    <a:pt x="1853" y="203"/>
                  </a:lnTo>
                  <a:lnTo>
                    <a:pt x="1792" y="205"/>
                  </a:lnTo>
                  <a:lnTo>
                    <a:pt x="1731" y="210"/>
                  </a:lnTo>
                  <a:lnTo>
                    <a:pt x="1670" y="217"/>
                  </a:lnTo>
                  <a:lnTo>
                    <a:pt x="1609" y="228"/>
                  </a:lnTo>
                  <a:lnTo>
                    <a:pt x="1548" y="240"/>
                  </a:lnTo>
                  <a:lnTo>
                    <a:pt x="1488" y="257"/>
                  </a:lnTo>
                  <a:lnTo>
                    <a:pt x="1430" y="276"/>
                  </a:lnTo>
                  <a:lnTo>
                    <a:pt x="1371" y="297"/>
                  </a:lnTo>
                  <a:lnTo>
                    <a:pt x="1343" y="310"/>
                  </a:lnTo>
                  <a:lnTo>
                    <a:pt x="1314" y="323"/>
                  </a:lnTo>
                  <a:lnTo>
                    <a:pt x="1286" y="336"/>
                  </a:lnTo>
                  <a:lnTo>
                    <a:pt x="1258" y="351"/>
                  </a:lnTo>
                  <a:lnTo>
                    <a:pt x="1230" y="365"/>
                  </a:lnTo>
                  <a:lnTo>
                    <a:pt x="1202" y="381"/>
                  </a:lnTo>
                  <a:lnTo>
                    <a:pt x="1176" y="398"/>
                  </a:lnTo>
                  <a:lnTo>
                    <a:pt x="1149" y="414"/>
                  </a:lnTo>
                  <a:lnTo>
                    <a:pt x="1122" y="432"/>
                  </a:lnTo>
                  <a:lnTo>
                    <a:pt x="1097" y="451"/>
                  </a:lnTo>
                  <a:lnTo>
                    <a:pt x="1070" y="470"/>
                  </a:lnTo>
                  <a:lnTo>
                    <a:pt x="1045" y="491"/>
                  </a:lnTo>
                  <a:lnTo>
                    <a:pt x="1021" y="512"/>
                  </a:lnTo>
                  <a:lnTo>
                    <a:pt x="996" y="534"/>
                  </a:lnTo>
                  <a:lnTo>
                    <a:pt x="972" y="555"/>
                  </a:lnTo>
                  <a:lnTo>
                    <a:pt x="948" y="578"/>
                  </a:lnTo>
                  <a:close/>
                  <a:moveTo>
                    <a:pt x="804" y="435"/>
                  </a:moveTo>
                  <a:lnTo>
                    <a:pt x="804" y="435"/>
                  </a:lnTo>
                  <a:lnTo>
                    <a:pt x="831" y="408"/>
                  </a:lnTo>
                  <a:lnTo>
                    <a:pt x="859" y="383"/>
                  </a:lnTo>
                  <a:lnTo>
                    <a:pt x="888" y="357"/>
                  </a:lnTo>
                  <a:lnTo>
                    <a:pt x="916" y="333"/>
                  </a:lnTo>
                  <a:lnTo>
                    <a:pt x="947" y="310"/>
                  </a:lnTo>
                  <a:lnTo>
                    <a:pt x="976" y="287"/>
                  </a:lnTo>
                  <a:lnTo>
                    <a:pt x="1007" y="266"/>
                  </a:lnTo>
                  <a:lnTo>
                    <a:pt x="1037" y="245"/>
                  </a:lnTo>
                  <a:lnTo>
                    <a:pt x="1068" y="225"/>
                  </a:lnTo>
                  <a:lnTo>
                    <a:pt x="1099" y="206"/>
                  </a:lnTo>
                  <a:lnTo>
                    <a:pt x="1131" y="188"/>
                  </a:lnTo>
                  <a:lnTo>
                    <a:pt x="1163" y="170"/>
                  </a:lnTo>
                  <a:lnTo>
                    <a:pt x="1196" y="154"/>
                  </a:lnTo>
                  <a:lnTo>
                    <a:pt x="1229" y="137"/>
                  </a:lnTo>
                  <a:lnTo>
                    <a:pt x="1262" y="123"/>
                  </a:lnTo>
                  <a:lnTo>
                    <a:pt x="1295" y="109"/>
                  </a:lnTo>
                  <a:lnTo>
                    <a:pt x="1328" y="95"/>
                  </a:lnTo>
                  <a:lnTo>
                    <a:pt x="1362" y="84"/>
                  </a:lnTo>
                  <a:lnTo>
                    <a:pt x="1397" y="72"/>
                  </a:lnTo>
                  <a:lnTo>
                    <a:pt x="1431" y="61"/>
                  </a:lnTo>
                  <a:lnTo>
                    <a:pt x="1465" y="52"/>
                  </a:lnTo>
                  <a:lnTo>
                    <a:pt x="1500" y="43"/>
                  </a:lnTo>
                  <a:lnTo>
                    <a:pt x="1535" y="34"/>
                  </a:lnTo>
                  <a:lnTo>
                    <a:pt x="1570" y="28"/>
                  </a:lnTo>
                  <a:lnTo>
                    <a:pt x="1605" y="22"/>
                  </a:lnTo>
                  <a:lnTo>
                    <a:pt x="1641" y="15"/>
                  </a:lnTo>
                  <a:lnTo>
                    <a:pt x="1675" y="11"/>
                  </a:lnTo>
                  <a:lnTo>
                    <a:pt x="1711" y="8"/>
                  </a:lnTo>
                  <a:lnTo>
                    <a:pt x="1746" y="4"/>
                  </a:lnTo>
                  <a:lnTo>
                    <a:pt x="1782" y="3"/>
                  </a:lnTo>
                  <a:lnTo>
                    <a:pt x="1817" y="1"/>
                  </a:lnTo>
                  <a:lnTo>
                    <a:pt x="1853" y="0"/>
                  </a:lnTo>
                  <a:lnTo>
                    <a:pt x="1889" y="1"/>
                  </a:lnTo>
                  <a:lnTo>
                    <a:pt x="1924" y="3"/>
                  </a:lnTo>
                  <a:lnTo>
                    <a:pt x="1960" y="4"/>
                  </a:lnTo>
                  <a:lnTo>
                    <a:pt x="1995" y="8"/>
                  </a:lnTo>
                  <a:lnTo>
                    <a:pt x="2031" y="11"/>
                  </a:lnTo>
                  <a:lnTo>
                    <a:pt x="2067" y="15"/>
                  </a:lnTo>
                  <a:lnTo>
                    <a:pt x="2102" y="22"/>
                  </a:lnTo>
                  <a:lnTo>
                    <a:pt x="2136" y="28"/>
                  </a:lnTo>
                  <a:lnTo>
                    <a:pt x="2172" y="34"/>
                  </a:lnTo>
                  <a:lnTo>
                    <a:pt x="2206" y="43"/>
                  </a:lnTo>
                  <a:lnTo>
                    <a:pt x="2241" y="52"/>
                  </a:lnTo>
                  <a:lnTo>
                    <a:pt x="2276" y="61"/>
                  </a:lnTo>
                  <a:lnTo>
                    <a:pt x="2311" y="72"/>
                  </a:lnTo>
                  <a:lnTo>
                    <a:pt x="2344" y="84"/>
                  </a:lnTo>
                  <a:lnTo>
                    <a:pt x="2378" y="95"/>
                  </a:lnTo>
                  <a:lnTo>
                    <a:pt x="2411" y="109"/>
                  </a:lnTo>
                  <a:lnTo>
                    <a:pt x="2445" y="123"/>
                  </a:lnTo>
                  <a:lnTo>
                    <a:pt x="2478" y="137"/>
                  </a:lnTo>
                  <a:lnTo>
                    <a:pt x="2511" y="154"/>
                  </a:lnTo>
                  <a:lnTo>
                    <a:pt x="2543" y="170"/>
                  </a:lnTo>
                  <a:lnTo>
                    <a:pt x="2575" y="188"/>
                  </a:lnTo>
                  <a:lnTo>
                    <a:pt x="2607" y="206"/>
                  </a:lnTo>
                  <a:lnTo>
                    <a:pt x="2638" y="225"/>
                  </a:lnTo>
                  <a:lnTo>
                    <a:pt x="2670" y="245"/>
                  </a:lnTo>
                  <a:lnTo>
                    <a:pt x="2701" y="266"/>
                  </a:lnTo>
                  <a:lnTo>
                    <a:pt x="2730" y="287"/>
                  </a:lnTo>
                  <a:lnTo>
                    <a:pt x="2760" y="310"/>
                  </a:lnTo>
                  <a:lnTo>
                    <a:pt x="2790" y="333"/>
                  </a:lnTo>
                  <a:lnTo>
                    <a:pt x="2819" y="357"/>
                  </a:lnTo>
                  <a:lnTo>
                    <a:pt x="2847" y="383"/>
                  </a:lnTo>
                  <a:lnTo>
                    <a:pt x="2875" y="408"/>
                  </a:lnTo>
                  <a:lnTo>
                    <a:pt x="2903" y="435"/>
                  </a:lnTo>
                  <a:lnTo>
                    <a:pt x="2929" y="463"/>
                  </a:lnTo>
                  <a:lnTo>
                    <a:pt x="2955" y="491"/>
                  </a:lnTo>
                  <a:lnTo>
                    <a:pt x="2980" y="519"/>
                  </a:lnTo>
                  <a:lnTo>
                    <a:pt x="3004" y="548"/>
                  </a:lnTo>
                  <a:lnTo>
                    <a:pt x="3027" y="577"/>
                  </a:lnTo>
                  <a:lnTo>
                    <a:pt x="3050" y="606"/>
                  </a:lnTo>
                  <a:lnTo>
                    <a:pt x="3072" y="637"/>
                  </a:lnTo>
                  <a:lnTo>
                    <a:pt x="3092" y="667"/>
                  </a:lnTo>
                  <a:lnTo>
                    <a:pt x="3112" y="699"/>
                  </a:lnTo>
                  <a:lnTo>
                    <a:pt x="3132" y="730"/>
                  </a:lnTo>
                  <a:lnTo>
                    <a:pt x="3149" y="761"/>
                  </a:lnTo>
                  <a:lnTo>
                    <a:pt x="3167" y="794"/>
                  </a:lnTo>
                  <a:lnTo>
                    <a:pt x="3184" y="826"/>
                  </a:lnTo>
                  <a:lnTo>
                    <a:pt x="3199" y="859"/>
                  </a:lnTo>
                  <a:lnTo>
                    <a:pt x="3214" y="892"/>
                  </a:lnTo>
                  <a:lnTo>
                    <a:pt x="3228" y="925"/>
                  </a:lnTo>
                  <a:lnTo>
                    <a:pt x="3241" y="960"/>
                  </a:lnTo>
                  <a:lnTo>
                    <a:pt x="3254" y="993"/>
                  </a:lnTo>
                  <a:lnTo>
                    <a:pt x="3265" y="1027"/>
                  </a:lnTo>
                  <a:lnTo>
                    <a:pt x="3275" y="1061"/>
                  </a:lnTo>
                  <a:lnTo>
                    <a:pt x="3285" y="1096"/>
                  </a:lnTo>
                  <a:lnTo>
                    <a:pt x="3294" y="1131"/>
                  </a:lnTo>
                  <a:lnTo>
                    <a:pt x="3303" y="1166"/>
                  </a:lnTo>
                  <a:lnTo>
                    <a:pt x="3309" y="1201"/>
                  </a:lnTo>
                  <a:lnTo>
                    <a:pt x="3316" y="1236"/>
                  </a:lnTo>
                  <a:lnTo>
                    <a:pt x="3322" y="1271"/>
                  </a:lnTo>
                  <a:lnTo>
                    <a:pt x="3326" y="1307"/>
                  </a:lnTo>
                  <a:lnTo>
                    <a:pt x="3330" y="1342"/>
                  </a:lnTo>
                  <a:lnTo>
                    <a:pt x="3334" y="1378"/>
                  </a:lnTo>
                  <a:lnTo>
                    <a:pt x="3335" y="1414"/>
                  </a:lnTo>
                  <a:lnTo>
                    <a:pt x="3336" y="1449"/>
                  </a:lnTo>
                  <a:lnTo>
                    <a:pt x="3337" y="1485"/>
                  </a:lnTo>
                  <a:lnTo>
                    <a:pt x="3336" y="1520"/>
                  </a:lnTo>
                  <a:lnTo>
                    <a:pt x="3335" y="1556"/>
                  </a:lnTo>
                  <a:lnTo>
                    <a:pt x="3334" y="1590"/>
                  </a:lnTo>
                  <a:lnTo>
                    <a:pt x="3330" y="1626"/>
                  </a:lnTo>
                  <a:lnTo>
                    <a:pt x="3326" y="1661"/>
                  </a:lnTo>
                  <a:lnTo>
                    <a:pt x="3322" y="1697"/>
                  </a:lnTo>
                  <a:lnTo>
                    <a:pt x="3316" y="1733"/>
                  </a:lnTo>
                  <a:lnTo>
                    <a:pt x="3309" y="1767"/>
                  </a:lnTo>
                  <a:lnTo>
                    <a:pt x="3303" y="1802"/>
                  </a:lnTo>
                  <a:lnTo>
                    <a:pt x="3294" y="1837"/>
                  </a:lnTo>
                  <a:lnTo>
                    <a:pt x="3285" y="1872"/>
                  </a:lnTo>
                  <a:lnTo>
                    <a:pt x="3276" y="1907"/>
                  </a:lnTo>
                  <a:lnTo>
                    <a:pt x="3265" y="1941"/>
                  </a:lnTo>
                  <a:lnTo>
                    <a:pt x="3254" y="1975"/>
                  </a:lnTo>
                  <a:lnTo>
                    <a:pt x="3241" y="2008"/>
                  </a:lnTo>
                  <a:lnTo>
                    <a:pt x="3228" y="2043"/>
                  </a:lnTo>
                  <a:lnTo>
                    <a:pt x="3214" y="2076"/>
                  </a:lnTo>
                  <a:lnTo>
                    <a:pt x="3199" y="2109"/>
                  </a:lnTo>
                  <a:lnTo>
                    <a:pt x="3184" y="2142"/>
                  </a:lnTo>
                  <a:lnTo>
                    <a:pt x="3167" y="2174"/>
                  </a:lnTo>
                  <a:lnTo>
                    <a:pt x="3149" y="2207"/>
                  </a:lnTo>
                  <a:lnTo>
                    <a:pt x="3132" y="2238"/>
                  </a:lnTo>
                  <a:lnTo>
                    <a:pt x="3112" y="2269"/>
                  </a:lnTo>
                  <a:lnTo>
                    <a:pt x="3092" y="2301"/>
                  </a:lnTo>
                  <a:lnTo>
                    <a:pt x="3072" y="2331"/>
                  </a:lnTo>
                  <a:lnTo>
                    <a:pt x="3050" y="2362"/>
                  </a:lnTo>
                  <a:lnTo>
                    <a:pt x="3027" y="2391"/>
                  </a:lnTo>
                  <a:lnTo>
                    <a:pt x="3004" y="2420"/>
                  </a:lnTo>
                  <a:lnTo>
                    <a:pt x="2980" y="2450"/>
                  </a:lnTo>
                  <a:lnTo>
                    <a:pt x="2955" y="2477"/>
                  </a:lnTo>
                  <a:lnTo>
                    <a:pt x="2929" y="2505"/>
                  </a:lnTo>
                  <a:lnTo>
                    <a:pt x="2903" y="2533"/>
                  </a:lnTo>
                  <a:lnTo>
                    <a:pt x="2876" y="2559"/>
                  </a:lnTo>
                  <a:lnTo>
                    <a:pt x="2848" y="2584"/>
                  </a:lnTo>
                  <a:lnTo>
                    <a:pt x="2821" y="2608"/>
                  </a:lnTo>
                  <a:lnTo>
                    <a:pt x="2793" y="2633"/>
                  </a:lnTo>
                  <a:lnTo>
                    <a:pt x="2764" y="2655"/>
                  </a:lnTo>
                  <a:lnTo>
                    <a:pt x="2735" y="2677"/>
                  </a:lnTo>
                  <a:lnTo>
                    <a:pt x="2706" y="2699"/>
                  </a:lnTo>
                  <a:lnTo>
                    <a:pt x="2677" y="2719"/>
                  </a:lnTo>
                  <a:lnTo>
                    <a:pt x="2646" y="2738"/>
                  </a:lnTo>
                  <a:lnTo>
                    <a:pt x="2616" y="2757"/>
                  </a:lnTo>
                  <a:lnTo>
                    <a:pt x="2585" y="2775"/>
                  </a:lnTo>
                  <a:lnTo>
                    <a:pt x="2553" y="2793"/>
                  </a:lnTo>
                  <a:lnTo>
                    <a:pt x="2523" y="2809"/>
                  </a:lnTo>
                  <a:lnTo>
                    <a:pt x="2491" y="2824"/>
                  </a:lnTo>
                  <a:lnTo>
                    <a:pt x="2459" y="2840"/>
                  </a:lnTo>
                  <a:lnTo>
                    <a:pt x="2426" y="2854"/>
                  </a:lnTo>
                  <a:lnTo>
                    <a:pt x="2375" y="2873"/>
                  </a:lnTo>
                  <a:lnTo>
                    <a:pt x="2325" y="2892"/>
                  </a:lnTo>
                  <a:lnTo>
                    <a:pt x="2272" y="2908"/>
                  </a:lnTo>
                  <a:lnTo>
                    <a:pt x="2220" y="2922"/>
                  </a:lnTo>
                  <a:lnTo>
                    <a:pt x="2167" y="2934"/>
                  </a:lnTo>
                  <a:lnTo>
                    <a:pt x="2114" y="2945"/>
                  </a:lnTo>
                  <a:lnTo>
                    <a:pt x="2061" y="2953"/>
                  </a:lnTo>
                  <a:lnTo>
                    <a:pt x="2007" y="2961"/>
                  </a:lnTo>
                  <a:lnTo>
                    <a:pt x="1953" y="2964"/>
                  </a:lnTo>
                  <a:lnTo>
                    <a:pt x="1900" y="2967"/>
                  </a:lnTo>
                  <a:lnTo>
                    <a:pt x="1845" y="2968"/>
                  </a:lnTo>
                  <a:lnTo>
                    <a:pt x="1792" y="2967"/>
                  </a:lnTo>
                  <a:lnTo>
                    <a:pt x="1739" y="2963"/>
                  </a:lnTo>
                  <a:lnTo>
                    <a:pt x="1684" y="2958"/>
                  </a:lnTo>
                  <a:lnTo>
                    <a:pt x="1631" y="2952"/>
                  </a:lnTo>
                  <a:lnTo>
                    <a:pt x="1577" y="2943"/>
                  </a:lnTo>
                  <a:lnTo>
                    <a:pt x="1525" y="2931"/>
                  </a:lnTo>
                  <a:lnTo>
                    <a:pt x="1472" y="2919"/>
                  </a:lnTo>
                  <a:lnTo>
                    <a:pt x="1420" y="2903"/>
                  </a:lnTo>
                  <a:lnTo>
                    <a:pt x="1369" y="2887"/>
                  </a:lnTo>
                  <a:lnTo>
                    <a:pt x="1317" y="2868"/>
                  </a:lnTo>
                  <a:lnTo>
                    <a:pt x="1266" y="2847"/>
                  </a:lnTo>
                  <a:lnTo>
                    <a:pt x="1216" y="2824"/>
                  </a:lnTo>
                  <a:lnTo>
                    <a:pt x="1167" y="2800"/>
                  </a:lnTo>
                  <a:lnTo>
                    <a:pt x="1118" y="2774"/>
                  </a:lnTo>
                  <a:lnTo>
                    <a:pt x="1070" y="2744"/>
                  </a:lnTo>
                  <a:lnTo>
                    <a:pt x="1024" y="2714"/>
                  </a:lnTo>
                  <a:lnTo>
                    <a:pt x="977" y="2682"/>
                  </a:lnTo>
                  <a:lnTo>
                    <a:pt x="933" y="2648"/>
                  </a:lnTo>
                  <a:lnTo>
                    <a:pt x="888" y="2612"/>
                  </a:lnTo>
                  <a:lnTo>
                    <a:pt x="846" y="2573"/>
                  </a:lnTo>
                  <a:lnTo>
                    <a:pt x="804" y="2533"/>
                  </a:lnTo>
                  <a:lnTo>
                    <a:pt x="769" y="2497"/>
                  </a:lnTo>
                  <a:lnTo>
                    <a:pt x="735" y="2458"/>
                  </a:lnTo>
                  <a:lnTo>
                    <a:pt x="702" y="2419"/>
                  </a:lnTo>
                  <a:lnTo>
                    <a:pt x="671" y="2380"/>
                  </a:lnTo>
                  <a:lnTo>
                    <a:pt x="641" y="2340"/>
                  </a:lnTo>
                  <a:lnTo>
                    <a:pt x="613" y="2298"/>
                  </a:lnTo>
                  <a:lnTo>
                    <a:pt x="586" y="2256"/>
                  </a:lnTo>
                  <a:lnTo>
                    <a:pt x="562" y="2214"/>
                  </a:lnTo>
                  <a:lnTo>
                    <a:pt x="533" y="2161"/>
                  </a:lnTo>
                  <a:lnTo>
                    <a:pt x="506" y="2106"/>
                  </a:lnTo>
                  <a:lnTo>
                    <a:pt x="482" y="2050"/>
                  </a:lnTo>
                  <a:lnTo>
                    <a:pt x="460" y="1994"/>
                  </a:lnTo>
                  <a:lnTo>
                    <a:pt x="441" y="1939"/>
                  </a:lnTo>
                  <a:lnTo>
                    <a:pt x="423" y="1881"/>
                  </a:lnTo>
                  <a:lnTo>
                    <a:pt x="409" y="1823"/>
                  </a:lnTo>
                  <a:lnTo>
                    <a:pt x="397" y="1766"/>
                  </a:lnTo>
                  <a:lnTo>
                    <a:pt x="386" y="1707"/>
                  </a:lnTo>
                  <a:lnTo>
                    <a:pt x="379" y="1647"/>
                  </a:lnTo>
                  <a:lnTo>
                    <a:pt x="374" y="1589"/>
                  </a:lnTo>
                  <a:lnTo>
                    <a:pt x="371" y="1529"/>
                  </a:lnTo>
                  <a:lnTo>
                    <a:pt x="370" y="1471"/>
                  </a:lnTo>
                  <a:lnTo>
                    <a:pt x="371" y="1411"/>
                  </a:lnTo>
                  <a:lnTo>
                    <a:pt x="376" y="1353"/>
                  </a:lnTo>
                  <a:lnTo>
                    <a:pt x="383" y="1293"/>
                  </a:lnTo>
                  <a:lnTo>
                    <a:pt x="391" y="1234"/>
                  </a:lnTo>
                  <a:lnTo>
                    <a:pt x="402" y="1176"/>
                  </a:lnTo>
                  <a:lnTo>
                    <a:pt x="416" y="1119"/>
                  </a:lnTo>
                  <a:lnTo>
                    <a:pt x="431" y="1060"/>
                  </a:lnTo>
                  <a:lnTo>
                    <a:pt x="450" y="1004"/>
                  </a:lnTo>
                  <a:lnTo>
                    <a:pt x="470" y="947"/>
                  </a:lnTo>
                  <a:lnTo>
                    <a:pt x="493" y="891"/>
                  </a:lnTo>
                  <a:lnTo>
                    <a:pt x="519" y="836"/>
                  </a:lnTo>
                  <a:lnTo>
                    <a:pt x="545" y="783"/>
                  </a:lnTo>
                  <a:lnTo>
                    <a:pt x="576" y="730"/>
                  </a:lnTo>
                  <a:lnTo>
                    <a:pt x="608" y="678"/>
                  </a:lnTo>
                  <a:lnTo>
                    <a:pt x="642" y="627"/>
                  </a:lnTo>
                  <a:lnTo>
                    <a:pt x="680" y="577"/>
                  </a:lnTo>
                  <a:lnTo>
                    <a:pt x="718" y="529"/>
                  </a:lnTo>
                  <a:lnTo>
                    <a:pt x="760" y="480"/>
                  </a:lnTo>
                  <a:lnTo>
                    <a:pt x="804" y="435"/>
                  </a:lnTo>
                  <a:close/>
                  <a:moveTo>
                    <a:pt x="2560" y="646"/>
                  </a:moveTo>
                  <a:lnTo>
                    <a:pt x="2560" y="646"/>
                  </a:lnTo>
                  <a:lnTo>
                    <a:pt x="2583" y="666"/>
                  </a:lnTo>
                  <a:lnTo>
                    <a:pt x="2604" y="685"/>
                  </a:lnTo>
                  <a:lnTo>
                    <a:pt x="2624" y="705"/>
                  </a:lnTo>
                  <a:lnTo>
                    <a:pt x="2646" y="727"/>
                  </a:lnTo>
                  <a:lnTo>
                    <a:pt x="2665" y="749"/>
                  </a:lnTo>
                  <a:lnTo>
                    <a:pt x="2684" y="770"/>
                  </a:lnTo>
                  <a:lnTo>
                    <a:pt x="2721" y="815"/>
                  </a:lnTo>
                  <a:lnTo>
                    <a:pt x="2754" y="861"/>
                  </a:lnTo>
                  <a:lnTo>
                    <a:pt x="2785" y="908"/>
                  </a:lnTo>
                  <a:lnTo>
                    <a:pt x="2814" y="956"/>
                  </a:lnTo>
                  <a:lnTo>
                    <a:pt x="2839" y="1007"/>
                  </a:lnTo>
                  <a:lnTo>
                    <a:pt x="2862" y="1056"/>
                  </a:lnTo>
                  <a:lnTo>
                    <a:pt x="2882" y="1108"/>
                  </a:lnTo>
                  <a:lnTo>
                    <a:pt x="2899" y="1162"/>
                  </a:lnTo>
                  <a:lnTo>
                    <a:pt x="2914" y="1214"/>
                  </a:lnTo>
                  <a:lnTo>
                    <a:pt x="2927" y="1269"/>
                  </a:lnTo>
                  <a:lnTo>
                    <a:pt x="2936" y="1323"/>
                  </a:lnTo>
                  <a:lnTo>
                    <a:pt x="2942" y="1378"/>
                  </a:lnTo>
                  <a:lnTo>
                    <a:pt x="2946" y="1433"/>
                  </a:lnTo>
                  <a:lnTo>
                    <a:pt x="2947" y="1487"/>
                  </a:lnTo>
                  <a:lnTo>
                    <a:pt x="2946" y="1543"/>
                  </a:lnTo>
                  <a:lnTo>
                    <a:pt x="2941" y="1598"/>
                  </a:lnTo>
                  <a:lnTo>
                    <a:pt x="2935" y="1652"/>
                  </a:lnTo>
                  <a:lnTo>
                    <a:pt x="2924" y="1707"/>
                  </a:lnTo>
                  <a:lnTo>
                    <a:pt x="2912" y="1761"/>
                  </a:lnTo>
                  <a:lnTo>
                    <a:pt x="2896" y="1814"/>
                  </a:lnTo>
                  <a:lnTo>
                    <a:pt x="2877" y="1867"/>
                  </a:lnTo>
                  <a:lnTo>
                    <a:pt x="2856" y="1919"/>
                  </a:lnTo>
                  <a:lnTo>
                    <a:pt x="2832" y="1970"/>
                  </a:lnTo>
                  <a:lnTo>
                    <a:pt x="2805" y="2021"/>
                  </a:lnTo>
                  <a:lnTo>
                    <a:pt x="2791" y="2045"/>
                  </a:lnTo>
                  <a:lnTo>
                    <a:pt x="2776" y="2069"/>
                  </a:lnTo>
                  <a:lnTo>
                    <a:pt x="2759" y="2094"/>
                  </a:lnTo>
                  <a:lnTo>
                    <a:pt x="2743" y="2118"/>
                  </a:lnTo>
                  <a:lnTo>
                    <a:pt x="2726" y="2141"/>
                  </a:lnTo>
                  <a:lnTo>
                    <a:pt x="2707" y="2165"/>
                  </a:lnTo>
                  <a:lnTo>
                    <a:pt x="2689" y="2186"/>
                  </a:lnTo>
                  <a:lnTo>
                    <a:pt x="2669" y="2209"/>
                  </a:lnTo>
                  <a:lnTo>
                    <a:pt x="2649" y="2231"/>
                  </a:lnTo>
                  <a:lnTo>
                    <a:pt x="2628" y="2252"/>
                  </a:lnTo>
                  <a:lnTo>
                    <a:pt x="2556" y="2181"/>
                  </a:lnTo>
                  <a:lnTo>
                    <a:pt x="2594" y="2142"/>
                  </a:lnTo>
                  <a:lnTo>
                    <a:pt x="2628" y="2100"/>
                  </a:lnTo>
                  <a:lnTo>
                    <a:pt x="2660" y="2058"/>
                  </a:lnTo>
                  <a:lnTo>
                    <a:pt x="2691" y="2015"/>
                  </a:lnTo>
                  <a:lnTo>
                    <a:pt x="2717" y="1970"/>
                  </a:lnTo>
                  <a:lnTo>
                    <a:pt x="2741" y="1925"/>
                  </a:lnTo>
                  <a:lnTo>
                    <a:pt x="2763" y="1879"/>
                  </a:lnTo>
                  <a:lnTo>
                    <a:pt x="2782" y="1832"/>
                  </a:lnTo>
                  <a:lnTo>
                    <a:pt x="2799" y="1783"/>
                  </a:lnTo>
                  <a:lnTo>
                    <a:pt x="2813" y="1735"/>
                  </a:lnTo>
                  <a:lnTo>
                    <a:pt x="2825" y="1686"/>
                  </a:lnTo>
                  <a:lnTo>
                    <a:pt x="2834" y="1636"/>
                  </a:lnTo>
                  <a:lnTo>
                    <a:pt x="2841" y="1586"/>
                  </a:lnTo>
                  <a:lnTo>
                    <a:pt x="2844" y="1537"/>
                  </a:lnTo>
                  <a:lnTo>
                    <a:pt x="2846" y="1487"/>
                  </a:lnTo>
                  <a:lnTo>
                    <a:pt x="2844" y="1436"/>
                  </a:lnTo>
                  <a:lnTo>
                    <a:pt x="2842" y="1387"/>
                  </a:lnTo>
                  <a:lnTo>
                    <a:pt x="2835" y="1337"/>
                  </a:lnTo>
                  <a:lnTo>
                    <a:pt x="2827" y="1288"/>
                  </a:lnTo>
                  <a:lnTo>
                    <a:pt x="2816" y="1239"/>
                  </a:lnTo>
                  <a:lnTo>
                    <a:pt x="2802" y="1191"/>
                  </a:lnTo>
                  <a:lnTo>
                    <a:pt x="2786" y="1143"/>
                  </a:lnTo>
                  <a:lnTo>
                    <a:pt x="2768" y="1097"/>
                  </a:lnTo>
                  <a:lnTo>
                    <a:pt x="2748" y="1050"/>
                  </a:lnTo>
                  <a:lnTo>
                    <a:pt x="2724" y="1005"/>
                  </a:lnTo>
                  <a:lnTo>
                    <a:pt x="2698" y="961"/>
                  </a:lnTo>
                  <a:lnTo>
                    <a:pt x="2670" y="918"/>
                  </a:lnTo>
                  <a:lnTo>
                    <a:pt x="2640" y="876"/>
                  </a:lnTo>
                  <a:lnTo>
                    <a:pt x="2607" y="836"/>
                  </a:lnTo>
                  <a:lnTo>
                    <a:pt x="2572" y="797"/>
                  </a:lnTo>
                  <a:lnTo>
                    <a:pt x="2534" y="760"/>
                  </a:lnTo>
                  <a:lnTo>
                    <a:pt x="2495" y="725"/>
                  </a:lnTo>
                  <a:lnTo>
                    <a:pt x="2560" y="646"/>
                  </a:lnTo>
                  <a:close/>
                </a:path>
              </a:pathLst>
            </a:custGeom>
            <a:solidFill>
              <a:srgbClr val="808080">
                <a:lumMod val="75000"/>
              </a:srgbClr>
            </a:solidFill>
            <a:ln w="9525">
              <a:noFill/>
              <a:round/>
              <a:headEnd/>
              <a:tailEnd/>
            </a:ln>
          </p:spPr>
          <p:txBody>
            <a:bodyPr/>
            <a:lstStyle/>
            <a:p>
              <a:pPr fontAlgn="base">
                <a:spcBef>
                  <a:spcPct val="0"/>
                </a:spcBef>
                <a:spcAft>
                  <a:spcPct val="50000"/>
                </a:spcAft>
                <a:buClr>
                  <a:srgbClr val="FFE600"/>
                </a:buClr>
                <a:buSzPct val="80000"/>
                <a:defRPr/>
              </a:pPr>
              <a:endParaRPr lang="de-DE" sz="900" kern="0" dirty="0">
                <a:solidFill>
                  <a:srgbClr val="333333"/>
                </a:solidFill>
                <a:latin typeface="EYInterstate Light" panose="02000506000000020004" pitchFamily="2" charset="0"/>
              </a:endParaRPr>
            </a:p>
          </p:txBody>
        </p:sp>
      </p:grpSp>
      <p:grpSp>
        <p:nvGrpSpPr>
          <p:cNvPr id="94" name="Group 93">
            <a:extLst>
              <a:ext uri="{FF2B5EF4-FFF2-40B4-BE49-F238E27FC236}">
                <a16:creationId xmlns:a16="http://schemas.microsoft.com/office/drawing/2014/main" id="{A47B7580-9CBC-4BE9-869D-0B1AAEC18F18}"/>
              </a:ext>
            </a:extLst>
          </p:cNvPr>
          <p:cNvGrpSpPr/>
          <p:nvPr/>
        </p:nvGrpSpPr>
        <p:grpSpPr>
          <a:xfrm>
            <a:off x="4581800" y="1423917"/>
            <a:ext cx="1623954" cy="1131346"/>
            <a:chOff x="3083566" y="2338662"/>
            <a:chExt cx="1624800" cy="1131935"/>
          </a:xfrm>
        </p:grpSpPr>
        <p:sp>
          <p:nvSpPr>
            <p:cNvPr id="95" name="Rectangle 94">
              <a:extLst>
                <a:ext uri="{FF2B5EF4-FFF2-40B4-BE49-F238E27FC236}">
                  <a16:creationId xmlns:a16="http://schemas.microsoft.com/office/drawing/2014/main" id="{9D3A2C4D-5387-4DE1-A082-C7D87B06E7D6}"/>
                </a:ext>
              </a:extLst>
            </p:cNvPr>
            <p:cNvSpPr/>
            <p:nvPr/>
          </p:nvSpPr>
          <p:spPr>
            <a:xfrm>
              <a:off x="3083566" y="2338662"/>
              <a:ext cx="1624800" cy="582137"/>
            </a:xfrm>
            <a:prstGeom prst="rect">
              <a:avLst/>
            </a:prstGeom>
          </p:spPr>
          <p:txBody>
            <a:bodyPr wrap="square">
              <a:noAutofit/>
            </a:bodyPr>
            <a:lstStyle/>
            <a:p>
              <a:pPr algn="ctr" defTabSz="952828">
                <a:defRPr/>
              </a:pPr>
              <a:r>
                <a:rPr lang="en-US" sz="1099" b="1" kern="0" dirty="0">
                  <a:solidFill>
                    <a:srgbClr val="000000"/>
                  </a:solidFill>
                  <a:latin typeface="EYInterstate Light" pitchFamily="2" charset="0"/>
                  <a:cs typeface="Arial" panose="020B0604020202020204" pitchFamily="34" charset="0"/>
                </a:rPr>
                <a:t>Data Cleansing &amp; Remediation</a:t>
              </a:r>
              <a:endParaRPr lang="en-MY" sz="1099" b="1" kern="0" dirty="0">
                <a:solidFill>
                  <a:srgbClr val="000000"/>
                </a:solidFill>
                <a:latin typeface="EYInterstate Light" pitchFamily="2" charset="0"/>
                <a:cs typeface="Arial"/>
              </a:endParaRPr>
            </a:p>
          </p:txBody>
        </p:sp>
        <p:sp>
          <p:nvSpPr>
            <p:cNvPr id="96" name="Freeform 50">
              <a:extLst>
                <a:ext uri="{FF2B5EF4-FFF2-40B4-BE49-F238E27FC236}">
                  <a16:creationId xmlns:a16="http://schemas.microsoft.com/office/drawing/2014/main" id="{74C0F8FC-4D25-4BE9-A479-8DFD9D829576}"/>
                </a:ext>
              </a:extLst>
            </p:cNvPr>
            <p:cNvSpPr>
              <a:spLocks noChangeAspect="1" noEditPoints="1"/>
            </p:cNvSpPr>
            <p:nvPr/>
          </p:nvSpPr>
          <p:spPr bwMode="auto">
            <a:xfrm>
              <a:off x="3567482" y="2882654"/>
              <a:ext cx="656967" cy="587943"/>
            </a:xfrm>
            <a:custGeom>
              <a:avLst/>
              <a:gdLst>
                <a:gd name="T0" fmla="*/ 2147483647 w 5332"/>
                <a:gd name="T1" fmla="*/ 2147483647 h 4763"/>
                <a:gd name="T2" fmla="*/ 2147483647 w 5332"/>
                <a:gd name="T3" fmla="*/ 2147483647 h 4763"/>
                <a:gd name="T4" fmla="*/ 2147483647 w 5332"/>
                <a:gd name="T5" fmla="*/ 2147483647 h 4763"/>
                <a:gd name="T6" fmla="*/ 2147483647 w 5332"/>
                <a:gd name="T7" fmla="*/ 2147483647 h 4763"/>
                <a:gd name="T8" fmla="*/ 2147483647 w 5332"/>
                <a:gd name="T9" fmla="*/ 2147483647 h 4763"/>
                <a:gd name="T10" fmla="*/ 2147483647 w 5332"/>
                <a:gd name="T11" fmla="*/ 2147483647 h 4763"/>
                <a:gd name="T12" fmla="*/ 2147483647 w 5332"/>
                <a:gd name="T13" fmla="*/ 2147483647 h 4763"/>
                <a:gd name="T14" fmla="*/ 2147483647 w 5332"/>
                <a:gd name="T15" fmla="*/ 2147483647 h 4763"/>
                <a:gd name="T16" fmla="*/ 2147483647 w 5332"/>
                <a:gd name="T17" fmla="*/ 2147483647 h 4763"/>
                <a:gd name="T18" fmla="*/ 2147483647 w 5332"/>
                <a:gd name="T19" fmla="*/ 2147483647 h 4763"/>
                <a:gd name="T20" fmla="*/ 2147483647 w 5332"/>
                <a:gd name="T21" fmla="*/ 2147483647 h 4763"/>
                <a:gd name="T22" fmla="*/ 2147483647 w 5332"/>
                <a:gd name="T23" fmla="*/ 2147483647 h 4763"/>
                <a:gd name="T24" fmla="*/ 2147483647 w 5332"/>
                <a:gd name="T25" fmla="*/ 2147483647 h 4763"/>
                <a:gd name="T26" fmla="*/ 2147483647 w 5332"/>
                <a:gd name="T27" fmla="*/ 2147483647 h 4763"/>
                <a:gd name="T28" fmla="*/ 2147483647 w 5332"/>
                <a:gd name="T29" fmla="*/ 2147483647 h 4763"/>
                <a:gd name="T30" fmla="*/ 2147483647 w 5332"/>
                <a:gd name="T31" fmla="*/ 2147483647 h 4763"/>
                <a:gd name="T32" fmla="*/ 2147483647 w 5332"/>
                <a:gd name="T33" fmla="*/ 2147483647 h 4763"/>
                <a:gd name="T34" fmla="*/ 2147483647 w 5332"/>
                <a:gd name="T35" fmla="*/ 2147483647 h 4763"/>
                <a:gd name="T36" fmla="*/ 2147483647 w 5332"/>
                <a:gd name="T37" fmla="*/ 2147483647 h 4763"/>
                <a:gd name="T38" fmla="*/ 2147483647 w 5332"/>
                <a:gd name="T39" fmla="*/ 2147483647 h 4763"/>
                <a:gd name="T40" fmla="*/ 2147483647 w 5332"/>
                <a:gd name="T41" fmla="*/ 2147483647 h 4763"/>
                <a:gd name="T42" fmla="*/ 2147483647 w 5332"/>
                <a:gd name="T43" fmla="*/ 2147483647 h 4763"/>
                <a:gd name="T44" fmla="*/ 2147483647 w 5332"/>
                <a:gd name="T45" fmla="*/ 2147483647 h 4763"/>
                <a:gd name="T46" fmla="*/ 2147483647 w 5332"/>
                <a:gd name="T47" fmla="*/ 2147483647 h 4763"/>
                <a:gd name="T48" fmla="*/ 2147483647 w 5332"/>
                <a:gd name="T49" fmla="*/ 2147483647 h 4763"/>
                <a:gd name="T50" fmla="*/ 2147483647 w 5332"/>
                <a:gd name="T51" fmla="*/ 2147483647 h 4763"/>
                <a:gd name="T52" fmla="*/ 2147483647 w 5332"/>
                <a:gd name="T53" fmla="*/ 2147483647 h 4763"/>
                <a:gd name="T54" fmla="*/ 2147483647 w 5332"/>
                <a:gd name="T55" fmla="*/ 2147483647 h 4763"/>
                <a:gd name="T56" fmla="*/ 2147483647 w 5332"/>
                <a:gd name="T57" fmla="*/ 2147483647 h 4763"/>
                <a:gd name="T58" fmla="*/ 2147483647 w 5332"/>
                <a:gd name="T59" fmla="*/ 2147483647 h 4763"/>
                <a:gd name="T60" fmla="*/ 2147483647 w 5332"/>
                <a:gd name="T61" fmla="*/ 2147483647 h 4763"/>
                <a:gd name="T62" fmla="*/ 2147483647 w 5332"/>
                <a:gd name="T63" fmla="*/ 2147483647 h 4763"/>
                <a:gd name="T64" fmla="*/ 2147483647 w 5332"/>
                <a:gd name="T65" fmla="*/ 2147483647 h 4763"/>
                <a:gd name="T66" fmla="*/ 2147483647 w 5332"/>
                <a:gd name="T67" fmla="*/ 2147483647 h 4763"/>
                <a:gd name="T68" fmla="*/ 2147483647 w 5332"/>
                <a:gd name="T69" fmla="*/ 2147483647 h 4763"/>
                <a:gd name="T70" fmla="*/ 2147483647 w 5332"/>
                <a:gd name="T71" fmla="*/ 2147483647 h 4763"/>
                <a:gd name="T72" fmla="*/ 2147483647 w 5332"/>
                <a:gd name="T73" fmla="*/ 2147483647 h 4763"/>
                <a:gd name="T74" fmla="*/ 2147483647 w 5332"/>
                <a:gd name="T75" fmla="*/ 2147483647 h 4763"/>
                <a:gd name="T76" fmla="*/ 2147483647 w 5332"/>
                <a:gd name="T77" fmla="*/ 2147483647 h 4763"/>
                <a:gd name="T78" fmla="*/ 2147483647 w 5332"/>
                <a:gd name="T79" fmla="*/ 2147483647 h 4763"/>
                <a:gd name="T80" fmla="*/ 2147483647 w 5332"/>
                <a:gd name="T81" fmla="*/ 2147483647 h 4763"/>
                <a:gd name="T82" fmla="*/ 2147483647 w 5332"/>
                <a:gd name="T83" fmla="*/ 2147483647 h 4763"/>
                <a:gd name="T84" fmla="*/ 2147483647 w 5332"/>
                <a:gd name="T85" fmla="*/ 2147483647 h 4763"/>
                <a:gd name="T86" fmla="*/ 2147483647 w 5332"/>
                <a:gd name="T87" fmla="*/ 2147483647 h 4763"/>
                <a:gd name="T88" fmla="*/ 2147483647 w 5332"/>
                <a:gd name="T89" fmla="*/ 2147483647 h 4763"/>
                <a:gd name="T90" fmla="*/ 2147483647 w 5332"/>
                <a:gd name="T91" fmla="*/ 2147483647 h 4763"/>
                <a:gd name="T92" fmla="*/ 2147483647 w 5332"/>
                <a:gd name="T93" fmla="*/ 2147483647 h 4763"/>
                <a:gd name="T94" fmla="*/ 2147483647 w 5332"/>
                <a:gd name="T95" fmla="*/ 2147483647 h 4763"/>
                <a:gd name="T96" fmla="*/ 2147483647 w 5332"/>
                <a:gd name="T97" fmla="*/ 2147483647 h 4763"/>
                <a:gd name="T98" fmla="*/ 2147483647 w 5332"/>
                <a:gd name="T99" fmla="*/ 2147483647 h 4763"/>
                <a:gd name="T100" fmla="*/ 2147483647 w 5332"/>
                <a:gd name="T101" fmla="*/ 2147483647 h 4763"/>
                <a:gd name="T102" fmla="*/ 2147483647 w 5332"/>
                <a:gd name="T103" fmla="*/ 2147483647 h 4763"/>
                <a:gd name="T104" fmla="*/ 2147483647 w 5332"/>
                <a:gd name="T105" fmla="*/ 2147483647 h 4763"/>
                <a:gd name="T106" fmla="*/ 2147483647 w 5332"/>
                <a:gd name="T107" fmla="*/ 2147483647 h 4763"/>
                <a:gd name="T108" fmla="*/ 2147483647 w 5332"/>
                <a:gd name="T109" fmla="*/ 2147483647 h 4763"/>
                <a:gd name="T110" fmla="*/ 2147483647 w 5332"/>
                <a:gd name="T111" fmla="*/ 2147483647 h 4763"/>
                <a:gd name="T112" fmla="*/ 2147483647 w 5332"/>
                <a:gd name="T113" fmla="*/ 2147483647 h 4763"/>
                <a:gd name="T114" fmla="*/ 2147483647 w 5332"/>
                <a:gd name="T115" fmla="*/ 2147483647 h 4763"/>
                <a:gd name="T116" fmla="*/ 2147483647 w 5332"/>
                <a:gd name="T117" fmla="*/ 2147483647 h 4763"/>
                <a:gd name="T118" fmla="*/ 2147483647 w 5332"/>
                <a:gd name="T119" fmla="*/ 2147483647 h 47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332"/>
                <a:gd name="T181" fmla="*/ 0 h 4763"/>
                <a:gd name="T182" fmla="*/ 5332 w 5332"/>
                <a:gd name="T183" fmla="*/ 4763 h 47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332" h="4763">
                  <a:moveTo>
                    <a:pt x="4084" y="2685"/>
                  </a:moveTo>
                  <a:lnTo>
                    <a:pt x="3832" y="2533"/>
                  </a:lnTo>
                  <a:lnTo>
                    <a:pt x="3578" y="2380"/>
                  </a:lnTo>
                  <a:lnTo>
                    <a:pt x="3573" y="2675"/>
                  </a:lnTo>
                  <a:lnTo>
                    <a:pt x="3569" y="2971"/>
                  </a:lnTo>
                  <a:lnTo>
                    <a:pt x="3827" y="2828"/>
                  </a:lnTo>
                  <a:lnTo>
                    <a:pt x="4084" y="2685"/>
                  </a:lnTo>
                  <a:close/>
                  <a:moveTo>
                    <a:pt x="3679" y="2787"/>
                  </a:moveTo>
                  <a:lnTo>
                    <a:pt x="3680" y="2678"/>
                  </a:lnTo>
                  <a:lnTo>
                    <a:pt x="3683" y="2568"/>
                  </a:lnTo>
                  <a:lnTo>
                    <a:pt x="3777" y="2624"/>
                  </a:lnTo>
                  <a:lnTo>
                    <a:pt x="3870" y="2681"/>
                  </a:lnTo>
                  <a:lnTo>
                    <a:pt x="3774" y="2734"/>
                  </a:lnTo>
                  <a:lnTo>
                    <a:pt x="3679" y="2787"/>
                  </a:lnTo>
                  <a:close/>
                  <a:moveTo>
                    <a:pt x="2628" y="2110"/>
                  </a:moveTo>
                  <a:lnTo>
                    <a:pt x="2628" y="2525"/>
                  </a:lnTo>
                  <a:lnTo>
                    <a:pt x="2616" y="2529"/>
                  </a:lnTo>
                  <a:lnTo>
                    <a:pt x="2606" y="2534"/>
                  </a:lnTo>
                  <a:lnTo>
                    <a:pt x="2595" y="2541"/>
                  </a:lnTo>
                  <a:lnTo>
                    <a:pt x="2585" y="2548"/>
                  </a:lnTo>
                  <a:lnTo>
                    <a:pt x="2576" y="2556"/>
                  </a:lnTo>
                  <a:lnTo>
                    <a:pt x="2567" y="2564"/>
                  </a:lnTo>
                  <a:lnTo>
                    <a:pt x="2559" y="2573"/>
                  </a:lnTo>
                  <a:lnTo>
                    <a:pt x="2551" y="2583"/>
                  </a:lnTo>
                  <a:lnTo>
                    <a:pt x="2544" y="2593"/>
                  </a:lnTo>
                  <a:lnTo>
                    <a:pt x="2539" y="2604"/>
                  </a:lnTo>
                  <a:lnTo>
                    <a:pt x="2533" y="2615"/>
                  </a:lnTo>
                  <a:lnTo>
                    <a:pt x="2529" y="2627"/>
                  </a:lnTo>
                  <a:lnTo>
                    <a:pt x="2525" y="2639"/>
                  </a:lnTo>
                  <a:lnTo>
                    <a:pt x="2522" y="2651"/>
                  </a:lnTo>
                  <a:lnTo>
                    <a:pt x="2521" y="2663"/>
                  </a:lnTo>
                  <a:lnTo>
                    <a:pt x="2521" y="2677"/>
                  </a:lnTo>
                  <a:lnTo>
                    <a:pt x="2522" y="2693"/>
                  </a:lnTo>
                  <a:lnTo>
                    <a:pt x="2524" y="2709"/>
                  </a:lnTo>
                  <a:lnTo>
                    <a:pt x="2528" y="2725"/>
                  </a:lnTo>
                  <a:lnTo>
                    <a:pt x="2533" y="2740"/>
                  </a:lnTo>
                  <a:lnTo>
                    <a:pt x="2540" y="2753"/>
                  </a:lnTo>
                  <a:lnTo>
                    <a:pt x="2548" y="2767"/>
                  </a:lnTo>
                  <a:lnTo>
                    <a:pt x="2557" y="2779"/>
                  </a:lnTo>
                  <a:lnTo>
                    <a:pt x="2568" y="2791"/>
                  </a:lnTo>
                  <a:lnTo>
                    <a:pt x="2580" y="2801"/>
                  </a:lnTo>
                  <a:lnTo>
                    <a:pt x="2592" y="2811"/>
                  </a:lnTo>
                  <a:lnTo>
                    <a:pt x="2606" y="2819"/>
                  </a:lnTo>
                  <a:lnTo>
                    <a:pt x="2619" y="2826"/>
                  </a:lnTo>
                  <a:lnTo>
                    <a:pt x="2634" y="2831"/>
                  </a:lnTo>
                  <a:lnTo>
                    <a:pt x="2650" y="2835"/>
                  </a:lnTo>
                  <a:lnTo>
                    <a:pt x="2666" y="2836"/>
                  </a:lnTo>
                  <a:lnTo>
                    <a:pt x="2682" y="2838"/>
                  </a:lnTo>
                  <a:lnTo>
                    <a:pt x="2698" y="2836"/>
                  </a:lnTo>
                  <a:lnTo>
                    <a:pt x="2714" y="2835"/>
                  </a:lnTo>
                  <a:lnTo>
                    <a:pt x="2730" y="2831"/>
                  </a:lnTo>
                  <a:lnTo>
                    <a:pt x="2745" y="2826"/>
                  </a:lnTo>
                  <a:lnTo>
                    <a:pt x="2759" y="2819"/>
                  </a:lnTo>
                  <a:lnTo>
                    <a:pt x="2772" y="2811"/>
                  </a:lnTo>
                  <a:lnTo>
                    <a:pt x="2784" y="2801"/>
                  </a:lnTo>
                  <a:lnTo>
                    <a:pt x="2796" y="2791"/>
                  </a:lnTo>
                  <a:lnTo>
                    <a:pt x="2807" y="2779"/>
                  </a:lnTo>
                  <a:lnTo>
                    <a:pt x="2815" y="2767"/>
                  </a:lnTo>
                  <a:lnTo>
                    <a:pt x="2823" y="2753"/>
                  </a:lnTo>
                  <a:lnTo>
                    <a:pt x="2831" y="2740"/>
                  </a:lnTo>
                  <a:lnTo>
                    <a:pt x="2836" y="2725"/>
                  </a:lnTo>
                  <a:lnTo>
                    <a:pt x="2840" y="2709"/>
                  </a:lnTo>
                  <a:lnTo>
                    <a:pt x="2842" y="2693"/>
                  </a:lnTo>
                  <a:lnTo>
                    <a:pt x="2843" y="2677"/>
                  </a:lnTo>
                  <a:lnTo>
                    <a:pt x="2843" y="2663"/>
                  </a:lnTo>
                  <a:lnTo>
                    <a:pt x="2840" y="2651"/>
                  </a:lnTo>
                  <a:lnTo>
                    <a:pt x="2839" y="2639"/>
                  </a:lnTo>
                  <a:lnTo>
                    <a:pt x="2835" y="2627"/>
                  </a:lnTo>
                  <a:lnTo>
                    <a:pt x="2831" y="2615"/>
                  </a:lnTo>
                  <a:lnTo>
                    <a:pt x="2826" y="2604"/>
                  </a:lnTo>
                  <a:lnTo>
                    <a:pt x="2819" y="2593"/>
                  </a:lnTo>
                  <a:lnTo>
                    <a:pt x="2812" y="2583"/>
                  </a:lnTo>
                  <a:lnTo>
                    <a:pt x="2806" y="2573"/>
                  </a:lnTo>
                  <a:lnTo>
                    <a:pt x="2797" y="2564"/>
                  </a:lnTo>
                  <a:lnTo>
                    <a:pt x="2788" y="2556"/>
                  </a:lnTo>
                  <a:lnTo>
                    <a:pt x="2779" y="2548"/>
                  </a:lnTo>
                  <a:lnTo>
                    <a:pt x="2769" y="2541"/>
                  </a:lnTo>
                  <a:lnTo>
                    <a:pt x="2759" y="2534"/>
                  </a:lnTo>
                  <a:lnTo>
                    <a:pt x="2748" y="2529"/>
                  </a:lnTo>
                  <a:lnTo>
                    <a:pt x="2736" y="2525"/>
                  </a:lnTo>
                  <a:lnTo>
                    <a:pt x="2736" y="2110"/>
                  </a:lnTo>
                  <a:lnTo>
                    <a:pt x="2628" y="2110"/>
                  </a:lnTo>
                  <a:close/>
                  <a:moveTo>
                    <a:pt x="3855" y="2361"/>
                  </a:moveTo>
                  <a:lnTo>
                    <a:pt x="3855" y="1920"/>
                  </a:lnTo>
                  <a:lnTo>
                    <a:pt x="3865" y="1916"/>
                  </a:lnTo>
                  <a:lnTo>
                    <a:pt x="3876" y="1911"/>
                  </a:lnTo>
                  <a:lnTo>
                    <a:pt x="3887" y="1904"/>
                  </a:lnTo>
                  <a:lnTo>
                    <a:pt x="3898" y="1897"/>
                  </a:lnTo>
                  <a:lnTo>
                    <a:pt x="3907" y="1889"/>
                  </a:lnTo>
                  <a:lnTo>
                    <a:pt x="3915" y="1881"/>
                  </a:lnTo>
                  <a:lnTo>
                    <a:pt x="3923" y="1872"/>
                  </a:lnTo>
                  <a:lnTo>
                    <a:pt x="3931" y="1862"/>
                  </a:lnTo>
                  <a:lnTo>
                    <a:pt x="3938" y="1852"/>
                  </a:lnTo>
                  <a:lnTo>
                    <a:pt x="3943" y="1841"/>
                  </a:lnTo>
                  <a:lnTo>
                    <a:pt x="3949" y="1830"/>
                  </a:lnTo>
                  <a:lnTo>
                    <a:pt x="3954" y="1818"/>
                  </a:lnTo>
                  <a:lnTo>
                    <a:pt x="3957" y="1806"/>
                  </a:lnTo>
                  <a:lnTo>
                    <a:pt x="3959" y="1794"/>
                  </a:lnTo>
                  <a:lnTo>
                    <a:pt x="3961" y="1780"/>
                  </a:lnTo>
                  <a:lnTo>
                    <a:pt x="3962" y="1768"/>
                  </a:lnTo>
                  <a:lnTo>
                    <a:pt x="3961" y="1752"/>
                  </a:lnTo>
                  <a:lnTo>
                    <a:pt x="3958" y="1736"/>
                  </a:lnTo>
                  <a:lnTo>
                    <a:pt x="3954" y="1720"/>
                  </a:lnTo>
                  <a:lnTo>
                    <a:pt x="3949" y="1705"/>
                  </a:lnTo>
                  <a:lnTo>
                    <a:pt x="3942" y="1692"/>
                  </a:lnTo>
                  <a:lnTo>
                    <a:pt x="3934" y="1678"/>
                  </a:lnTo>
                  <a:lnTo>
                    <a:pt x="3925" y="1665"/>
                  </a:lnTo>
                  <a:lnTo>
                    <a:pt x="3914" y="1654"/>
                  </a:lnTo>
                  <a:lnTo>
                    <a:pt x="3903" y="1644"/>
                  </a:lnTo>
                  <a:lnTo>
                    <a:pt x="3891" y="1634"/>
                  </a:lnTo>
                  <a:lnTo>
                    <a:pt x="3878" y="1626"/>
                  </a:lnTo>
                  <a:lnTo>
                    <a:pt x="3863" y="1619"/>
                  </a:lnTo>
                  <a:lnTo>
                    <a:pt x="3848" y="1614"/>
                  </a:lnTo>
                  <a:lnTo>
                    <a:pt x="3833" y="1610"/>
                  </a:lnTo>
                  <a:lnTo>
                    <a:pt x="3817" y="1607"/>
                  </a:lnTo>
                  <a:lnTo>
                    <a:pt x="3801" y="1607"/>
                  </a:lnTo>
                  <a:lnTo>
                    <a:pt x="3788" y="1607"/>
                  </a:lnTo>
                  <a:lnTo>
                    <a:pt x="3774" y="1609"/>
                  </a:lnTo>
                  <a:lnTo>
                    <a:pt x="3762" y="1611"/>
                  </a:lnTo>
                  <a:lnTo>
                    <a:pt x="3750" y="1615"/>
                  </a:lnTo>
                  <a:lnTo>
                    <a:pt x="3738" y="1619"/>
                  </a:lnTo>
                  <a:lnTo>
                    <a:pt x="3727" y="1625"/>
                  </a:lnTo>
                  <a:lnTo>
                    <a:pt x="3717" y="1630"/>
                  </a:lnTo>
                  <a:lnTo>
                    <a:pt x="3707" y="1637"/>
                  </a:lnTo>
                  <a:lnTo>
                    <a:pt x="3696" y="1645"/>
                  </a:lnTo>
                  <a:lnTo>
                    <a:pt x="3688" y="1653"/>
                  </a:lnTo>
                  <a:lnTo>
                    <a:pt x="3679" y="1662"/>
                  </a:lnTo>
                  <a:lnTo>
                    <a:pt x="3672" y="1672"/>
                  </a:lnTo>
                  <a:lnTo>
                    <a:pt x="3664" y="1681"/>
                  </a:lnTo>
                  <a:lnTo>
                    <a:pt x="3659" y="1692"/>
                  </a:lnTo>
                  <a:lnTo>
                    <a:pt x="3654" y="1703"/>
                  </a:lnTo>
                  <a:lnTo>
                    <a:pt x="3648" y="1715"/>
                  </a:lnTo>
                  <a:lnTo>
                    <a:pt x="3040" y="1715"/>
                  </a:lnTo>
                  <a:lnTo>
                    <a:pt x="3040" y="1822"/>
                  </a:lnTo>
                  <a:lnTo>
                    <a:pt x="3648" y="1822"/>
                  </a:lnTo>
                  <a:lnTo>
                    <a:pt x="3656" y="1838"/>
                  </a:lnTo>
                  <a:lnTo>
                    <a:pt x="3664" y="1854"/>
                  </a:lnTo>
                  <a:lnTo>
                    <a:pt x="3675" y="1869"/>
                  </a:lnTo>
                  <a:lnTo>
                    <a:pt x="3687" y="1882"/>
                  </a:lnTo>
                  <a:lnTo>
                    <a:pt x="3700" y="1894"/>
                  </a:lnTo>
                  <a:lnTo>
                    <a:pt x="3714" y="1904"/>
                  </a:lnTo>
                  <a:lnTo>
                    <a:pt x="3730" y="1913"/>
                  </a:lnTo>
                  <a:lnTo>
                    <a:pt x="3747" y="1920"/>
                  </a:lnTo>
                  <a:lnTo>
                    <a:pt x="3747" y="2361"/>
                  </a:lnTo>
                  <a:lnTo>
                    <a:pt x="3855" y="2361"/>
                  </a:lnTo>
                  <a:close/>
                  <a:moveTo>
                    <a:pt x="2713" y="1623"/>
                  </a:moveTo>
                  <a:lnTo>
                    <a:pt x="2461" y="1472"/>
                  </a:lnTo>
                  <a:lnTo>
                    <a:pt x="2455" y="1767"/>
                  </a:lnTo>
                  <a:lnTo>
                    <a:pt x="2450" y="2062"/>
                  </a:lnTo>
                  <a:lnTo>
                    <a:pt x="2708" y="1919"/>
                  </a:lnTo>
                  <a:lnTo>
                    <a:pt x="2967" y="1776"/>
                  </a:lnTo>
                  <a:lnTo>
                    <a:pt x="2713" y="1623"/>
                  </a:lnTo>
                  <a:close/>
                  <a:moveTo>
                    <a:pt x="2657" y="1825"/>
                  </a:moveTo>
                  <a:lnTo>
                    <a:pt x="2560" y="1878"/>
                  </a:lnTo>
                  <a:lnTo>
                    <a:pt x="2563" y="1768"/>
                  </a:lnTo>
                  <a:lnTo>
                    <a:pt x="2564" y="1660"/>
                  </a:lnTo>
                  <a:lnTo>
                    <a:pt x="2658" y="1716"/>
                  </a:lnTo>
                  <a:lnTo>
                    <a:pt x="2752" y="1772"/>
                  </a:lnTo>
                  <a:lnTo>
                    <a:pt x="2657" y="1825"/>
                  </a:lnTo>
                  <a:close/>
                  <a:moveTo>
                    <a:pt x="2736" y="1432"/>
                  </a:moveTo>
                  <a:lnTo>
                    <a:pt x="2736" y="1055"/>
                  </a:lnTo>
                  <a:lnTo>
                    <a:pt x="2748" y="1049"/>
                  </a:lnTo>
                  <a:lnTo>
                    <a:pt x="2759" y="1044"/>
                  </a:lnTo>
                  <a:lnTo>
                    <a:pt x="2769" y="1037"/>
                  </a:lnTo>
                  <a:lnTo>
                    <a:pt x="2779" y="1030"/>
                  </a:lnTo>
                  <a:lnTo>
                    <a:pt x="2788" y="1024"/>
                  </a:lnTo>
                  <a:lnTo>
                    <a:pt x="2797" y="1014"/>
                  </a:lnTo>
                  <a:lnTo>
                    <a:pt x="2806" y="1006"/>
                  </a:lnTo>
                  <a:lnTo>
                    <a:pt x="2812" y="996"/>
                  </a:lnTo>
                  <a:lnTo>
                    <a:pt x="2819" y="986"/>
                  </a:lnTo>
                  <a:lnTo>
                    <a:pt x="2826" y="975"/>
                  </a:lnTo>
                  <a:lnTo>
                    <a:pt x="2831" y="963"/>
                  </a:lnTo>
                  <a:lnTo>
                    <a:pt x="2835" y="953"/>
                  </a:lnTo>
                  <a:lnTo>
                    <a:pt x="2839" y="941"/>
                  </a:lnTo>
                  <a:lnTo>
                    <a:pt x="2840" y="928"/>
                  </a:lnTo>
                  <a:lnTo>
                    <a:pt x="2843" y="915"/>
                  </a:lnTo>
                  <a:lnTo>
                    <a:pt x="2843" y="902"/>
                  </a:lnTo>
                  <a:lnTo>
                    <a:pt x="2842" y="886"/>
                  </a:lnTo>
                  <a:lnTo>
                    <a:pt x="2840" y="869"/>
                  </a:lnTo>
                  <a:lnTo>
                    <a:pt x="2836" y="855"/>
                  </a:lnTo>
                  <a:lnTo>
                    <a:pt x="2831" y="840"/>
                  </a:lnTo>
                  <a:lnTo>
                    <a:pt x="2823" y="825"/>
                  </a:lnTo>
                  <a:lnTo>
                    <a:pt x="2815" y="812"/>
                  </a:lnTo>
                  <a:lnTo>
                    <a:pt x="2807" y="800"/>
                  </a:lnTo>
                  <a:lnTo>
                    <a:pt x="2796" y="789"/>
                  </a:lnTo>
                  <a:lnTo>
                    <a:pt x="2784" y="778"/>
                  </a:lnTo>
                  <a:lnTo>
                    <a:pt x="2772" y="769"/>
                  </a:lnTo>
                  <a:lnTo>
                    <a:pt x="2759" y="761"/>
                  </a:lnTo>
                  <a:lnTo>
                    <a:pt x="2745" y="754"/>
                  </a:lnTo>
                  <a:lnTo>
                    <a:pt x="2730" y="749"/>
                  </a:lnTo>
                  <a:lnTo>
                    <a:pt x="2714" y="745"/>
                  </a:lnTo>
                  <a:lnTo>
                    <a:pt x="2698" y="742"/>
                  </a:lnTo>
                  <a:lnTo>
                    <a:pt x="2682" y="741"/>
                  </a:lnTo>
                  <a:lnTo>
                    <a:pt x="2669" y="742"/>
                  </a:lnTo>
                  <a:lnTo>
                    <a:pt x="2657" y="743"/>
                  </a:lnTo>
                  <a:lnTo>
                    <a:pt x="2645" y="746"/>
                  </a:lnTo>
                  <a:lnTo>
                    <a:pt x="2632" y="749"/>
                  </a:lnTo>
                  <a:lnTo>
                    <a:pt x="2620" y="754"/>
                  </a:lnTo>
                  <a:lnTo>
                    <a:pt x="2610" y="758"/>
                  </a:lnTo>
                  <a:lnTo>
                    <a:pt x="2599" y="765"/>
                  </a:lnTo>
                  <a:lnTo>
                    <a:pt x="2588" y="771"/>
                  </a:lnTo>
                  <a:lnTo>
                    <a:pt x="2579" y="778"/>
                  </a:lnTo>
                  <a:lnTo>
                    <a:pt x="2569" y="788"/>
                  </a:lnTo>
                  <a:lnTo>
                    <a:pt x="2561" y="796"/>
                  </a:lnTo>
                  <a:lnTo>
                    <a:pt x="2553" y="805"/>
                  </a:lnTo>
                  <a:lnTo>
                    <a:pt x="2547" y="816"/>
                  </a:lnTo>
                  <a:lnTo>
                    <a:pt x="2540" y="826"/>
                  </a:lnTo>
                  <a:lnTo>
                    <a:pt x="2535" y="837"/>
                  </a:lnTo>
                  <a:lnTo>
                    <a:pt x="2530" y="848"/>
                  </a:lnTo>
                  <a:lnTo>
                    <a:pt x="1917" y="848"/>
                  </a:lnTo>
                  <a:lnTo>
                    <a:pt x="1917" y="955"/>
                  </a:lnTo>
                  <a:lnTo>
                    <a:pt x="2530" y="955"/>
                  </a:lnTo>
                  <a:lnTo>
                    <a:pt x="2537" y="973"/>
                  </a:lnTo>
                  <a:lnTo>
                    <a:pt x="2545" y="987"/>
                  </a:lnTo>
                  <a:lnTo>
                    <a:pt x="2556" y="1002"/>
                  </a:lnTo>
                  <a:lnTo>
                    <a:pt x="2568" y="1016"/>
                  </a:lnTo>
                  <a:lnTo>
                    <a:pt x="2581" y="1028"/>
                  </a:lnTo>
                  <a:lnTo>
                    <a:pt x="2596" y="1038"/>
                  </a:lnTo>
                  <a:lnTo>
                    <a:pt x="2612" y="1047"/>
                  </a:lnTo>
                  <a:lnTo>
                    <a:pt x="2628" y="1055"/>
                  </a:lnTo>
                  <a:lnTo>
                    <a:pt x="2628" y="1432"/>
                  </a:lnTo>
                  <a:lnTo>
                    <a:pt x="2736" y="1432"/>
                  </a:lnTo>
                  <a:close/>
                  <a:moveTo>
                    <a:pt x="1563" y="758"/>
                  </a:moveTo>
                  <a:lnTo>
                    <a:pt x="1310" y="606"/>
                  </a:lnTo>
                  <a:lnTo>
                    <a:pt x="1305" y="902"/>
                  </a:lnTo>
                  <a:lnTo>
                    <a:pt x="1300" y="1197"/>
                  </a:lnTo>
                  <a:lnTo>
                    <a:pt x="1558" y="1053"/>
                  </a:lnTo>
                  <a:lnTo>
                    <a:pt x="1815" y="910"/>
                  </a:lnTo>
                  <a:lnTo>
                    <a:pt x="1563" y="758"/>
                  </a:lnTo>
                  <a:close/>
                  <a:moveTo>
                    <a:pt x="1505" y="959"/>
                  </a:moveTo>
                  <a:lnTo>
                    <a:pt x="1410" y="1012"/>
                  </a:lnTo>
                  <a:lnTo>
                    <a:pt x="1411" y="903"/>
                  </a:lnTo>
                  <a:lnTo>
                    <a:pt x="1414" y="794"/>
                  </a:lnTo>
                  <a:lnTo>
                    <a:pt x="1508" y="851"/>
                  </a:lnTo>
                  <a:lnTo>
                    <a:pt x="1602" y="907"/>
                  </a:lnTo>
                  <a:lnTo>
                    <a:pt x="1505" y="959"/>
                  </a:lnTo>
                  <a:close/>
                  <a:moveTo>
                    <a:pt x="1693" y="1768"/>
                  </a:moveTo>
                  <a:lnTo>
                    <a:pt x="1693" y="1768"/>
                  </a:lnTo>
                  <a:lnTo>
                    <a:pt x="1692" y="1755"/>
                  </a:lnTo>
                  <a:lnTo>
                    <a:pt x="1691" y="1743"/>
                  </a:lnTo>
                  <a:lnTo>
                    <a:pt x="1688" y="1729"/>
                  </a:lnTo>
                  <a:lnTo>
                    <a:pt x="1685" y="1717"/>
                  </a:lnTo>
                  <a:lnTo>
                    <a:pt x="1681" y="1707"/>
                  </a:lnTo>
                  <a:lnTo>
                    <a:pt x="1676" y="1695"/>
                  </a:lnTo>
                  <a:lnTo>
                    <a:pt x="1669" y="1684"/>
                  </a:lnTo>
                  <a:lnTo>
                    <a:pt x="1662" y="1674"/>
                  </a:lnTo>
                  <a:lnTo>
                    <a:pt x="1656" y="1665"/>
                  </a:lnTo>
                  <a:lnTo>
                    <a:pt x="1646" y="1656"/>
                  </a:lnTo>
                  <a:lnTo>
                    <a:pt x="1638" y="1648"/>
                  </a:lnTo>
                  <a:lnTo>
                    <a:pt x="1629" y="1640"/>
                  </a:lnTo>
                  <a:lnTo>
                    <a:pt x="1618" y="1633"/>
                  </a:lnTo>
                  <a:lnTo>
                    <a:pt x="1609" y="1626"/>
                  </a:lnTo>
                  <a:lnTo>
                    <a:pt x="1597" y="1621"/>
                  </a:lnTo>
                  <a:lnTo>
                    <a:pt x="1586" y="1617"/>
                  </a:lnTo>
                  <a:lnTo>
                    <a:pt x="1586" y="1233"/>
                  </a:lnTo>
                  <a:lnTo>
                    <a:pt x="1479" y="1233"/>
                  </a:lnTo>
                  <a:lnTo>
                    <a:pt x="1479" y="1617"/>
                  </a:lnTo>
                  <a:lnTo>
                    <a:pt x="1467" y="1621"/>
                  </a:lnTo>
                  <a:lnTo>
                    <a:pt x="1456" y="1626"/>
                  </a:lnTo>
                  <a:lnTo>
                    <a:pt x="1445" y="1633"/>
                  </a:lnTo>
                  <a:lnTo>
                    <a:pt x="1436" y="1640"/>
                  </a:lnTo>
                  <a:lnTo>
                    <a:pt x="1425" y="1648"/>
                  </a:lnTo>
                  <a:lnTo>
                    <a:pt x="1417" y="1656"/>
                  </a:lnTo>
                  <a:lnTo>
                    <a:pt x="1409" y="1665"/>
                  </a:lnTo>
                  <a:lnTo>
                    <a:pt x="1401" y="1674"/>
                  </a:lnTo>
                  <a:lnTo>
                    <a:pt x="1394" y="1684"/>
                  </a:lnTo>
                  <a:lnTo>
                    <a:pt x="1389" y="1695"/>
                  </a:lnTo>
                  <a:lnTo>
                    <a:pt x="1383" y="1707"/>
                  </a:lnTo>
                  <a:lnTo>
                    <a:pt x="1379" y="1717"/>
                  </a:lnTo>
                  <a:lnTo>
                    <a:pt x="1375" y="1729"/>
                  </a:lnTo>
                  <a:lnTo>
                    <a:pt x="1373" y="1743"/>
                  </a:lnTo>
                  <a:lnTo>
                    <a:pt x="1371" y="1755"/>
                  </a:lnTo>
                  <a:lnTo>
                    <a:pt x="1371" y="1768"/>
                  </a:lnTo>
                  <a:lnTo>
                    <a:pt x="1371" y="1780"/>
                  </a:lnTo>
                  <a:lnTo>
                    <a:pt x="1373" y="1794"/>
                  </a:lnTo>
                  <a:lnTo>
                    <a:pt x="1375" y="1806"/>
                  </a:lnTo>
                  <a:lnTo>
                    <a:pt x="1379" y="1818"/>
                  </a:lnTo>
                  <a:lnTo>
                    <a:pt x="1383" y="1830"/>
                  </a:lnTo>
                  <a:lnTo>
                    <a:pt x="1389" y="1841"/>
                  </a:lnTo>
                  <a:lnTo>
                    <a:pt x="1394" y="1852"/>
                  </a:lnTo>
                  <a:lnTo>
                    <a:pt x="1401" y="1862"/>
                  </a:lnTo>
                  <a:lnTo>
                    <a:pt x="1409" y="1872"/>
                  </a:lnTo>
                  <a:lnTo>
                    <a:pt x="1417" y="1881"/>
                  </a:lnTo>
                  <a:lnTo>
                    <a:pt x="1425" y="1889"/>
                  </a:lnTo>
                  <a:lnTo>
                    <a:pt x="1436" y="1897"/>
                  </a:lnTo>
                  <a:lnTo>
                    <a:pt x="1445" y="1904"/>
                  </a:lnTo>
                  <a:lnTo>
                    <a:pt x="1456" y="1911"/>
                  </a:lnTo>
                  <a:lnTo>
                    <a:pt x="1467" y="1916"/>
                  </a:lnTo>
                  <a:lnTo>
                    <a:pt x="1479" y="1920"/>
                  </a:lnTo>
                  <a:lnTo>
                    <a:pt x="1479" y="2525"/>
                  </a:lnTo>
                  <a:lnTo>
                    <a:pt x="1467" y="2529"/>
                  </a:lnTo>
                  <a:lnTo>
                    <a:pt x="1456" y="2534"/>
                  </a:lnTo>
                  <a:lnTo>
                    <a:pt x="1445" y="2541"/>
                  </a:lnTo>
                  <a:lnTo>
                    <a:pt x="1436" y="2548"/>
                  </a:lnTo>
                  <a:lnTo>
                    <a:pt x="1425" y="2556"/>
                  </a:lnTo>
                  <a:lnTo>
                    <a:pt x="1417" y="2564"/>
                  </a:lnTo>
                  <a:lnTo>
                    <a:pt x="1409" y="2573"/>
                  </a:lnTo>
                  <a:lnTo>
                    <a:pt x="1401" y="2583"/>
                  </a:lnTo>
                  <a:lnTo>
                    <a:pt x="1394" y="2593"/>
                  </a:lnTo>
                  <a:lnTo>
                    <a:pt x="1389" y="2604"/>
                  </a:lnTo>
                  <a:lnTo>
                    <a:pt x="1383" y="2615"/>
                  </a:lnTo>
                  <a:lnTo>
                    <a:pt x="1379" y="2627"/>
                  </a:lnTo>
                  <a:lnTo>
                    <a:pt x="1375" y="2639"/>
                  </a:lnTo>
                  <a:lnTo>
                    <a:pt x="1373" y="2651"/>
                  </a:lnTo>
                  <a:lnTo>
                    <a:pt x="1371" y="2663"/>
                  </a:lnTo>
                  <a:lnTo>
                    <a:pt x="1371" y="2677"/>
                  </a:lnTo>
                  <a:lnTo>
                    <a:pt x="1371" y="2693"/>
                  </a:lnTo>
                  <a:lnTo>
                    <a:pt x="1374" y="2709"/>
                  </a:lnTo>
                  <a:lnTo>
                    <a:pt x="1378" y="2725"/>
                  </a:lnTo>
                  <a:lnTo>
                    <a:pt x="1383" y="2740"/>
                  </a:lnTo>
                  <a:lnTo>
                    <a:pt x="1390" y="2753"/>
                  </a:lnTo>
                  <a:lnTo>
                    <a:pt x="1398" y="2767"/>
                  </a:lnTo>
                  <a:lnTo>
                    <a:pt x="1407" y="2779"/>
                  </a:lnTo>
                  <a:lnTo>
                    <a:pt x="1418" y="2791"/>
                  </a:lnTo>
                  <a:lnTo>
                    <a:pt x="1429" y="2801"/>
                  </a:lnTo>
                  <a:lnTo>
                    <a:pt x="1442" y="2811"/>
                  </a:lnTo>
                  <a:lnTo>
                    <a:pt x="1454" y="2819"/>
                  </a:lnTo>
                  <a:lnTo>
                    <a:pt x="1469" y="2826"/>
                  </a:lnTo>
                  <a:lnTo>
                    <a:pt x="1484" y="2831"/>
                  </a:lnTo>
                  <a:lnTo>
                    <a:pt x="1500" y="2835"/>
                  </a:lnTo>
                  <a:lnTo>
                    <a:pt x="1515" y="2836"/>
                  </a:lnTo>
                  <a:lnTo>
                    <a:pt x="1532" y="2838"/>
                  </a:lnTo>
                  <a:lnTo>
                    <a:pt x="1548" y="2836"/>
                  </a:lnTo>
                  <a:lnTo>
                    <a:pt x="1564" y="2835"/>
                  </a:lnTo>
                  <a:lnTo>
                    <a:pt x="1579" y="2831"/>
                  </a:lnTo>
                  <a:lnTo>
                    <a:pt x="1594" y="2826"/>
                  </a:lnTo>
                  <a:lnTo>
                    <a:pt x="1609" y="2819"/>
                  </a:lnTo>
                  <a:lnTo>
                    <a:pt x="1622" y="2811"/>
                  </a:lnTo>
                  <a:lnTo>
                    <a:pt x="1634" y="2801"/>
                  </a:lnTo>
                  <a:lnTo>
                    <a:pt x="1646" y="2791"/>
                  </a:lnTo>
                  <a:lnTo>
                    <a:pt x="1656" y="2779"/>
                  </a:lnTo>
                  <a:lnTo>
                    <a:pt x="1665" y="2767"/>
                  </a:lnTo>
                  <a:lnTo>
                    <a:pt x="1673" y="2753"/>
                  </a:lnTo>
                  <a:lnTo>
                    <a:pt x="1680" y="2740"/>
                  </a:lnTo>
                  <a:lnTo>
                    <a:pt x="1685" y="2725"/>
                  </a:lnTo>
                  <a:lnTo>
                    <a:pt x="1689" y="2709"/>
                  </a:lnTo>
                  <a:lnTo>
                    <a:pt x="1692" y="2693"/>
                  </a:lnTo>
                  <a:lnTo>
                    <a:pt x="1693" y="2677"/>
                  </a:lnTo>
                  <a:lnTo>
                    <a:pt x="1692" y="2663"/>
                  </a:lnTo>
                  <a:lnTo>
                    <a:pt x="1691" y="2651"/>
                  </a:lnTo>
                  <a:lnTo>
                    <a:pt x="1688" y="2639"/>
                  </a:lnTo>
                  <a:lnTo>
                    <a:pt x="1685" y="2627"/>
                  </a:lnTo>
                  <a:lnTo>
                    <a:pt x="1681" y="2615"/>
                  </a:lnTo>
                  <a:lnTo>
                    <a:pt x="1676" y="2604"/>
                  </a:lnTo>
                  <a:lnTo>
                    <a:pt x="1669" y="2593"/>
                  </a:lnTo>
                  <a:lnTo>
                    <a:pt x="1662" y="2583"/>
                  </a:lnTo>
                  <a:lnTo>
                    <a:pt x="1656" y="2573"/>
                  </a:lnTo>
                  <a:lnTo>
                    <a:pt x="1646" y="2564"/>
                  </a:lnTo>
                  <a:lnTo>
                    <a:pt x="1638" y="2556"/>
                  </a:lnTo>
                  <a:lnTo>
                    <a:pt x="1629" y="2548"/>
                  </a:lnTo>
                  <a:lnTo>
                    <a:pt x="1618" y="2541"/>
                  </a:lnTo>
                  <a:lnTo>
                    <a:pt x="1609" y="2534"/>
                  </a:lnTo>
                  <a:lnTo>
                    <a:pt x="1597" y="2529"/>
                  </a:lnTo>
                  <a:lnTo>
                    <a:pt x="1586" y="2525"/>
                  </a:lnTo>
                  <a:lnTo>
                    <a:pt x="1586" y="1920"/>
                  </a:lnTo>
                  <a:lnTo>
                    <a:pt x="1597" y="1916"/>
                  </a:lnTo>
                  <a:lnTo>
                    <a:pt x="1609" y="1911"/>
                  </a:lnTo>
                  <a:lnTo>
                    <a:pt x="1618" y="1904"/>
                  </a:lnTo>
                  <a:lnTo>
                    <a:pt x="1629" y="1897"/>
                  </a:lnTo>
                  <a:lnTo>
                    <a:pt x="1638" y="1889"/>
                  </a:lnTo>
                  <a:lnTo>
                    <a:pt x="1646" y="1881"/>
                  </a:lnTo>
                  <a:lnTo>
                    <a:pt x="1656" y="1872"/>
                  </a:lnTo>
                  <a:lnTo>
                    <a:pt x="1662" y="1862"/>
                  </a:lnTo>
                  <a:lnTo>
                    <a:pt x="1669" y="1852"/>
                  </a:lnTo>
                  <a:lnTo>
                    <a:pt x="1676" y="1841"/>
                  </a:lnTo>
                  <a:lnTo>
                    <a:pt x="1681" y="1830"/>
                  </a:lnTo>
                  <a:lnTo>
                    <a:pt x="1685" y="1818"/>
                  </a:lnTo>
                  <a:lnTo>
                    <a:pt x="1688" y="1806"/>
                  </a:lnTo>
                  <a:lnTo>
                    <a:pt x="1691" y="1794"/>
                  </a:lnTo>
                  <a:lnTo>
                    <a:pt x="1692" y="1780"/>
                  </a:lnTo>
                  <a:lnTo>
                    <a:pt x="1693" y="1768"/>
                  </a:lnTo>
                  <a:close/>
                  <a:moveTo>
                    <a:pt x="5151" y="0"/>
                  </a:moveTo>
                  <a:lnTo>
                    <a:pt x="182" y="0"/>
                  </a:lnTo>
                  <a:lnTo>
                    <a:pt x="165" y="1"/>
                  </a:lnTo>
                  <a:lnTo>
                    <a:pt x="149" y="3"/>
                  </a:lnTo>
                  <a:lnTo>
                    <a:pt x="133" y="7"/>
                  </a:lnTo>
                  <a:lnTo>
                    <a:pt x="117" y="12"/>
                  </a:lnTo>
                  <a:lnTo>
                    <a:pt x="101" y="19"/>
                  </a:lnTo>
                  <a:lnTo>
                    <a:pt x="86" y="27"/>
                  </a:lnTo>
                  <a:lnTo>
                    <a:pt x="72" y="36"/>
                  </a:lnTo>
                  <a:lnTo>
                    <a:pt x="59" y="46"/>
                  </a:lnTo>
                  <a:lnTo>
                    <a:pt x="46" y="58"/>
                  </a:lnTo>
                  <a:lnTo>
                    <a:pt x="35" y="71"/>
                  </a:lnTo>
                  <a:lnTo>
                    <a:pt x="25" y="86"/>
                  </a:lnTo>
                  <a:lnTo>
                    <a:pt x="16" y="101"/>
                  </a:lnTo>
                  <a:lnTo>
                    <a:pt x="9" y="117"/>
                  </a:lnTo>
                  <a:lnTo>
                    <a:pt x="5" y="134"/>
                  </a:lnTo>
                  <a:lnTo>
                    <a:pt x="1" y="153"/>
                  </a:lnTo>
                  <a:lnTo>
                    <a:pt x="0" y="173"/>
                  </a:lnTo>
                  <a:lnTo>
                    <a:pt x="0" y="3782"/>
                  </a:lnTo>
                  <a:lnTo>
                    <a:pt x="1" y="3802"/>
                  </a:lnTo>
                  <a:lnTo>
                    <a:pt x="5" y="3821"/>
                  </a:lnTo>
                  <a:lnTo>
                    <a:pt x="9" y="3839"/>
                  </a:lnTo>
                  <a:lnTo>
                    <a:pt x="16" y="3855"/>
                  </a:lnTo>
                  <a:lnTo>
                    <a:pt x="25" y="3869"/>
                  </a:lnTo>
                  <a:lnTo>
                    <a:pt x="35" y="3884"/>
                  </a:lnTo>
                  <a:lnTo>
                    <a:pt x="46" y="3898"/>
                  </a:lnTo>
                  <a:lnTo>
                    <a:pt x="59" y="3910"/>
                  </a:lnTo>
                  <a:lnTo>
                    <a:pt x="72" y="3919"/>
                  </a:lnTo>
                  <a:lnTo>
                    <a:pt x="86" y="3928"/>
                  </a:lnTo>
                  <a:lnTo>
                    <a:pt x="101" y="3937"/>
                  </a:lnTo>
                  <a:lnTo>
                    <a:pt x="117" y="3943"/>
                  </a:lnTo>
                  <a:lnTo>
                    <a:pt x="133" y="3949"/>
                  </a:lnTo>
                  <a:lnTo>
                    <a:pt x="149" y="3953"/>
                  </a:lnTo>
                  <a:lnTo>
                    <a:pt x="165" y="3954"/>
                  </a:lnTo>
                  <a:lnTo>
                    <a:pt x="182" y="3955"/>
                  </a:lnTo>
                  <a:lnTo>
                    <a:pt x="5151" y="3955"/>
                  </a:lnTo>
                  <a:lnTo>
                    <a:pt x="5167" y="3954"/>
                  </a:lnTo>
                  <a:lnTo>
                    <a:pt x="5183" y="3953"/>
                  </a:lnTo>
                  <a:lnTo>
                    <a:pt x="5199" y="3949"/>
                  </a:lnTo>
                  <a:lnTo>
                    <a:pt x="5215" y="3943"/>
                  </a:lnTo>
                  <a:lnTo>
                    <a:pt x="5231" y="3937"/>
                  </a:lnTo>
                  <a:lnTo>
                    <a:pt x="5246" y="3928"/>
                  </a:lnTo>
                  <a:lnTo>
                    <a:pt x="5261" y="3919"/>
                  </a:lnTo>
                  <a:lnTo>
                    <a:pt x="5274" y="3910"/>
                  </a:lnTo>
                  <a:lnTo>
                    <a:pt x="5286" y="3898"/>
                  </a:lnTo>
                  <a:lnTo>
                    <a:pt x="5297" y="3884"/>
                  </a:lnTo>
                  <a:lnTo>
                    <a:pt x="5308" y="3869"/>
                  </a:lnTo>
                  <a:lnTo>
                    <a:pt x="5316" y="3855"/>
                  </a:lnTo>
                  <a:lnTo>
                    <a:pt x="5323" y="3839"/>
                  </a:lnTo>
                  <a:lnTo>
                    <a:pt x="5328" y="3821"/>
                  </a:lnTo>
                  <a:lnTo>
                    <a:pt x="5331" y="3802"/>
                  </a:lnTo>
                  <a:lnTo>
                    <a:pt x="5332" y="3782"/>
                  </a:lnTo>
                  <a:lnTo>
                    <a:pt x="5332" y="173"/>
                  </a:lnTo>
                  <a:lnTo>
                    <a:pt x="5331" y="153"/>
                  </a:lnTo>
                  <a:lnTo>
                    <a:pt x="5328" y="134"/>
                  </a:lnTo>
                  <a:lnTo>
                    <a:pt x="5323" y="117"/>
                  </a:lnTo>
                  <a:lnTo>
                    <a:pt x="5316" y="101"/>
                  </a:lnTo>
                  <a:lnTo>
                    <a:pt x="5308" y="86"/>
                  </a:lnTo>
                  <a:lnTo>
                    <a:pt x="5297" y="71"/>
                  </a:lnTo>
                  <a:lnTo>
                    <a:pt x="5286" y="58"/>
                  </a:lnTo>
                  <a:lnTo>
                    <a:pt x="5274" y="46"/>
                  </a:lnTo>
                  <a:lnTo>
                    <a:pt x="5261" y="36"/>
                  </a:lnTo>
                  <a:lnTo>
                    <a:pt x="5246" y="27"/>
                  </a:lnTo>
                  <a:lnTo>
                    <a:pt x="5231" y="19"/>
                  </a:lnTo>
                  <a:lnTo>
                    <a:pt x="5215" y="12"/>
                  </a:lnTo>
                  <a:lnTo>
                    <a:pt x="5199" y="7"/>
                  </a:lnTo>
                  <a:lnTo>
                    <a:pt x="5183" y="3"/>
                  </a:lnTo>
                  <a:lnTo>
                    <a:pt x="5167" y="1"/>
                  </a:lnTo>
                  <a:lnTo>
                    <a:pt x="5151" y="0"/>
                  </a:lnTo>
                  <a:close/>
                  <a:moveTo>
                    <a:pt x="5117" y="3741"/>
                  </a:moveTo>
                  <a:lnTo>
                    <a:pt x="215" y="3741"/>
                  </a:lnTo>
                  <a:lnTo>
                    <a:pt x="215" y="215"/>
                  </a:lnTo>
                  <a:lnTo>
                    <a:pt x="5117" y="215"/>
                  </a:lnTo>
                  <a:lnTo>
                    <a:pt x="5117" y="3741"/>
                  </a:lnTo>
                  <a:close/>
                  <a:moveTo>
                    <a:pt x="3815" y="4480"/>
                  </a:moveTo>
                  <a:lnTo>
                    <a:pt x="3475" y="4277"/>
                  </a:lnTo>
                  <a:lnTo>
                    <a:pt x="3443" y="4259"/>
                  </a:lnTo>
                  <a:lnTo>
                    <a:pt x="3431" y="4249"/>
                  </a:lnTo>
                  <a:lnTo>
                    <a:pt x="3420" y="4238"/>
                  </a:lnTo>
                  <a:lnTo>
                    <a:pt x="3413" y="4228"/>
                  </a:lnTo>
                  <a:lnTo>
                    <a:pt x="3408" y="4213"/>
                  </a:lnTo>
                  <a:lnTo>
                    <a:pt x="3404" y="4197"/>
                  </a:lnTo>
                  <a:lnTo>
                    <a:pt x="3404" y="4175"/>
                  </a:lnTo>
                  <a:lnTo>
                    <a:pt x="3404" y="4063"/>
                  </a:lnTo>
                  <a:lnTo>
                    <a:pt x="3189" y="4063"/>
                  </a:lnTo>
                  <a:lnTo>
                    <a:pt x="3189" y="4246"/>
                  </a:lnTo>
                  <a:lnTo>
                    <a:pt x="3189" y="4271"/>
                  </a:lnTo>
                  <a:lnTo>
                    <a:pt x="3191" y="4292"/>
                  </a:lnTo>
                  <a:lnTo>
                    <a:pt x="3195" y="4312"/>
                  </a:lnTo>
                  <a:lnTo>
                    <a:pt x="3201" y="4331"/>
                  </a:lnTo>
                  <a:lnTo>
                    <a:pt x="3205" y="4339"/>
                  </a:lnTo>
                  <a:lnTo>
                    <a:pt x="3209" y="4347"/>
                  </a:lnTo>
                  <a:lnTo>
                    <a:pt x="3216" y="4356"/>
                  </a:lnTo>
                  <a:lnTo>
                    <a:pt x="3223" y="4365"/>
                  </a:lnTo>
                  <a:lnTo>
                    <a:pt x="3230" y="4371"/>
                  </a:lnTo>
                  <a:lnTo>
                    <a:pt x="3239" y="4379"/>
                  </a:lnTo>
                  <a:lnTo>
                    <a:pt x="3248" y="4386"/>
                  </a:lnTo>
                  <a:lnTo>
                    <a:pt x="3259" y="4394"/>
                  </a:lnTo>
                  <a:lnTo>
                    <a:pt x="3514" y="4548"/>
                  </a:lnTo>
                  <a:lnTo>
                    <a:pt x="1813" y="4548"/>
                  </a:lnTo>
                  <a:lnTo>
                    <a:pt x="2041" y="4413"/>
                  </a:lnTo>
                  <a:lnTo>
                    <a:pt x="2885" y="4413"/>
                  </a:lnTo>
                  <a:lnTo>
                    <a:pt x="2885" y="4305"/>
                  </a:lnTo>
                  <a:lnTo>
                    <a:pt x="2131" y="4305"/>
                  </a:lnTo>
                  <a:lnTo>
                    <a:pt x="2135" y="4296"/>
                  </a:lnTo>
                  <a:lnTo>
                    <a:pt x="2137" y="4285"/>
                  </a:lnTo>
                  <a:lnTo>
                    <a:pt x="2141" y="4257"/>
                  </a:lnTo>
                  <a:lnTo>
                    <a:pt x="2143" y="4226"/>
                  </a:lnTo>
                  <a:lnTo>
                    <a:pt x="2144" y="4198"/>
                  </a:lnTo>
                  <a:lnTo>
                    <a:pt x="2144" y="4063"/>
                  </a:lnTo>
                  <a:lnTo>
                    <a:pt x="1929" y="4063"/>
                  </a:lnTo>
                  <a:lnTo>
                    <a:pt x="1929" y="4158"/>
                  </a:lnTo>
                  <a:lnTo>
                    <a:pt x="1928" y="4177"/>
                  </a:lnTo>
                  <a:lnTo>
                    <a:pt x="1924" y="4194"/>
                  </a:lnTo>
                  <a:lnTo>
                    <a:pt x="1919" y="4212"/>
                  </a:lnTo>
                  <a:lnTo>
                    <a:pt x="1911" y="4228"/>
                  </a:lnTo>
                  <a:lnTo>
                    <a:pt x="1901" y="4242"/>
                  </a:lnTo>
                  <a:lnTo>
                    <a:pt x="1890" y="4256"/>
                  </a:lnTo>
                  <a:lnTo>
                    <a:pt x="1877" y="4268"/>
                  </a:lnTo>
                  <a:lnTo>
                    <a:pt x="1864" y="4277"/>
                  </a:lnTo>
                  <a:lnTo>
                    <a:pt x="1517" y="4480"/>
                  </a:lnTo>
                  <a:lnTo>
                    <a:pt x="1507" y="4487"/>
                  </a:lnTo>
                  <a:lnTo>
                    <a:pt x="1496" y="4495"/>
                  </a:lnTo>
                  <a:lnTo>
                    <a:pt x="1487" y="4503"/>
                  </a:lnTo>
                  <a:lnTo>
                    <a:pt x="1477" y="4512"/>
                  </a:lnTo>
                  <a:lnTo>
                    <a:pt x="1469" y="4523"/>
                  </a:lnTo>
                  <a:lnTo>
                    <a:pt x="1462" y="4532"/>
                  </a:lnTo>
                  <a:lnTo>
                    <a:pt x="1456" y="4543"/>
                  </a:lnTo>
                  <a:lnTo>
                    <a:pt x="1450" y="4555"/>
                  </a:lnTo>
                  <a:lnTo>
                    <a:pt x="1445" y="4566"/>
                  </a:lnTo>
                  <a:lnTo>
                    <a:pt x="1441" y="4578"/>
                  </a:lnTo>
                  <a:lnTo>
                    <a:pt x="1438" y="4590"/>
                  </a:lnTo>
                  <a:lnTo>
                    <a:pt x="1436" y="4601"/>
                  </a:lnTo>
                  <a:lnTo>
                    <a:pt x="1434" y="4613"/>
                  </a:lnTo>
                  <a:lnTo>
                    <a:pt x="1434" y="4625"/>
                  </a:lnTo>
                  <a:lnTo>
                    <a:pt x="1434" y="4637"/>
                  </a:lnTo>
                  <a:lnTo>
                    <a:pt x="1436" y="4649"/>
                  </a:lnTo>
                  <a:lnTo>
                    <a:pt x="1437" y="4660"/>
                  </a:lnTo>
                  <a:lnTo>
                    <a:pt x="1440" y="4672"/>
                  </a:lnTo>
                  <a:lnTo>
                    <a:pt x="1444" y="4682"/>
                  </a:lnTo>
                  <a:lnTo>
                    <a:pt x="1448" y="4693"/>
                  </a:lnTo>
                  <a:lnTo>
                    <a:pt x="1453" y="4703"/>
                  </a:lnTo>
                  <a:lnTo>
                    <a:pt x="1460" y="4712"/>
                  </a:lnTo>
                  <a:lnTo>
                    <a:pt x="1467" y="4721"/>
                  </a:lnTo>
                  <a:lnTo>
                    <a:pt x="1475" y="4729"/>
                  </a:lnTo>
                  <a:lnTo>
                    <a:pt x="1484" y="4736"/>
                  </a:lnTo>
                  <a:lnTo>
                    <a:pt x="1493" y="4743"/>
                  </a:lnTo>
                  <a:lnTo>
                    <a:pt x="1504" y="4750"/>
                  </a:lnTo>
                  <a:lnTo>
                    <a:pt x="1516" y="4754"/>
                  </a:lnTo>
                  <a:lnTo>
                    <a:pt x="1528" y="4758"/>
                  </a:lnTo>
                  <a:lnTo>
                    <a:pt x="1542" y="4760"/>
                  </a:lnTo>
                  <a:lnTo>
                    <a:pt x="1556" y="4763"/>
                  </a:lnTo>
                  <a:lnTo>
                    <a:pt x="1571" y="4763"/>
                  </a:lnTo>
                  <a:lnTo>
                    <a:pt x="3761" y="4763"/>
                  </a:lnTo>
                  <a:lnTo>
                    <a:pt x="3777" y="4763"/>
                  </a:lnTo>
                  <a:lnTo>
                    <a:pt x="3790" y="4760"/>
                  </a:lnTo>
                  <a:lnTo>
                    <a:pt x="3804" y="4758"/>
                  </a:lnTo>
                  <a:lnTo>
                    <a:pt x="3816" y="4754"/>
                  </a:lnTo>
                  <a:lnTo>
                    <a:pt x="3828" y="4750"/>
                  </a:lnTo>
                  <a:lnTo>
                    <a:pt x="3839" y="4743"/>
                  </a:lnTo>
                  <a:lnTo>
                    <a:pt x="3848" y="4736"/>
                  </a:lnTo>
                  <a:lnTo>
                    <a:pt x="3857" y="4729"/>
                  </a:lnTo>
                  <a:lnTo>
                    <a:pt x="3865" y="4721"/>
                  </a:lnTo>
                  <a:lnTo>
                    <a:pt x="3872" y="4712"/>
                  </a:lnTo>
                  <a:lnTo>
                    <a:pt x="3879" y="4703"/>
                  </a:lnTo>
                  <a:lnTo>
                    <a:pt x="3884" y="4693"/>
                  </a:lnTo>
                  <a:lnTo>
                    <a:pt x="3888" y="4682"/>
                  </a:lnTo>
                  <a:lnTo>
                    <a:pt x="3892" y="4672"/>
                  </a:lnTo>
                  <a:lnTo>
                    <a:pt x="3895" y="4661"/>
                  </a:lnTo>
                  <a:lnTo>
                    <a:pt x="3896" y="4649"/>
                  </a:lnTo>
                  <a:lnTo>
                    <a:pt x="3898" y="4637"/>
                  </a:lnTo>
                  <a:lnTo>
                    <a:pt x="3898" y="4625"/>
                  </a:lnTo>
                  <a:lnTo>
                    <a:pt x="3898" y="4614"/>
                  </a:lnTo>
                  <a:lnTo>
                    <a:pt x="3896" y="4602"/>
                  </a:lnTo>
                  <a:lnTo>
                    <a:pt x="3894" y="4590"/>
                  </a:lnTo>
                  <a:lnTo>
                    <a:pt x="3891" y="4578"/>
                  </a:lnTo>
                  <a:lnTo>
                    <a:pt x="3887" y="4566"/>
                  </a:lnTo>
                  <a:lnTo>
                    <a:pt x="3882" y="4555"/>
                  </a:lnTo>
                  <a:lnTo>
                    <a:pt x="3876" y="4544"/>
                  </a:lnTo>
                  <a:lnTo>
                    <a:pt x="3871" y="4532"/>
                  </a:lnTo>
                  <a:lnTo>
                    <a:pt x="3863" y="4523"/>
                  </a:lnTo>
                  <a:lnTo>
                    <a:pt x="3855" y="4512"/>
                  </a:lnTo>
                  <a:lnTo>
                    <a:pt x="3847" y="4503"/>
                  </a:lnTo>
                  <a:lnTo>
                    <a:pt x="3836" y="4495"/>
                  </a:lnTo>
                  <a:lnTo>
                    <a:pt x="3827" y="4487"/>
                  </a:lnTo>
                  <a:lnTo>
                    <a:pt x="3815" y="4480"/>
                  </a:lnTo>
                  <a:close/>
                  <a:moveTo>
                    <a:pt x="2666" y="3264"/>
                  </a:moveTo>
                  <a:lnTo>
                    <a:pt x="2666" y="3264"/>
                  </a:lnTo>
                  <a:lnTo>
                    <a:pt x="2647" y="3266"/>
                  </a:lnTo>
                  <a:lnTo>
                    <a:pt x="2628" y="3268"/>
                  </a:lnTo>
                  <a:lnTo>
                    <a:pt x="2610" y="3272"/>
                  </a:lnTo>
                  <a:lnTo>
                    <a:pt x="2592" y="3279"/>
                  </a:lnTo>
                  <a:lnTo>
                    <a:pt x="2576" y="3287"/>
                  </a:lnTo>
                  <a:lnTo>
                    <a:pt x="2560" y="3297"/>
                  </a:lnTo>
                  <a:lnTo>
                    <a:pt x="2545" y="3307"/>
                  </a:lnTo>
                  <a:lnTo>
                    <a:pt x="2532" y="3319"/>
                  </a:lnTo>
                  <a:lnTo>
                    <a:pt x="2520" y="3333"/>
                  </a:lnTo>
                  <a:lnTo>
                    <a:pt x="2509" y="3348"/>
                  </a:lnTo>
                  <a:lnTo>
                    <a:pt x="2500" y="3364"/>
                  </a:lnTo>
                  <a:lnTo>
                    <a:pt x="2492" y="3380"/>
                  </a:lnTo>
                  <a:lnTo>
                    <a:pt x="2485" y="3397"/>
                  </a:lnTo>
                  <a:lnTo>
                    <a:pt x="2481" y="3416"/>
                  </a:lnTo>
                  <a:lnTo>
                    <a:pt x="2478" y="3435"/>
                  </a:lnTo>
                  <a:lnTo>
                    <a:pt x="2477" y="3454"/>
                  </a:lnTo>
                  <a:lnTo>
                    <a:pt x="2478" y="3474"/>
                  </a:lnTo>
                  <a:lnTo>
                    <a:pt x="2481" y="3492"/>
                  </a:lnTo>
                  <a:lnTo>
                    <a:pt x="2485" y="3510"/>
                  </a:lnTo>
                  <a:lnTo>
                    <a:pt x="2492" y="3527"/>
                  </a:lnTo>
                  <a:lnTo>
                    <a:pt x="2500" y="3545"/>
                  </a:lnTo>
                  <a:lnTo>
                    <a:pt x="2509" y="3560"/>
                  </a:lnTo>
                  <a:lnTo>
                    <a:pt x="2520" y="3574"/>
                  </a:lnTo>
                  <a:lnTo>
                    <a:pt x="2532" y="3588"/>
                  </a:lnTo>
                  <a:lnTo>
                    <a:pt x="2545" y="3600"/>
                  </a:lnTo>
                  <a:lnTo>
                    <a:pt x="2560" y="3612"/>
                  </a:lnTo>
                  <a:lnTo>
                    <a:pt x="2576" y="3621"/>
                  </a:lnTo>
                  <a:lnTo>
                    <a:pt x="2592" y="3629"/>
                  </a:lnTo>
                  <a:lnTo>
                    <a:pt x="2610" y="3635"/>
                  </a:lnTo>
                  <a:lnTo>
                    <a:pt x="2628" y="3640"/>
                  </a:lnTo>
                  <a:lnTo>
                    <a:pt x="2647" y="3643"/>
                  </a:lnTo>
                  <a:lnTo>
                    <a:pt x="2666" y="3644"/>
                  </a:lnTo>
                  <a:lnTo>
                    <a:pt x="2686" y="3643"/>
                  </a:lnTo>
                  <a:lnTo>
                    <a:pt x="2705" y="3640"/>
                  </a:lnTo>
                  <a:lnTo>
                    <a:pt x="2722" y="3635"/>
                  </a:lnTo>
                  <a:lnTo>
                    <a:pt x="2740" y="3629"/>
                  </a:lnTo>
                  <a:lnTo>
                    <a:pt x="2756" y="3621"/>
                  </a:lnTo>
                  <a:lnTo>
                    <a:pt x="2772" y="3612"/>
                  </a:lnTo>
                  <a:lnTo>
                    <a:pt x="2787" y="3600"/>
                  </a:lnTo>
                  <a:lnTo>
                    <a:pt x="2800" y="3588"/>
                  </a:lnTo>
                  <a:lnTo>
                    <a:pt x="2812" y="3574"/>
                  </a:lnTo>
                  <a:lnTo>
                    <a:pt x="2823" y="3560"/>
                  </a:lnTo>
                  <a:lnTo>
                    <a:pt x="2832" y="3545"/>
                  </a:lnTo>
                  <a:lnTo>
                    <a:pt x="2840" y="3527"/>
                  </a:lnTo>
                  <a:lnTo>
                    <a:pt x="2847" y="3510"/>
                  </a:lnTo>
                  <a:lnTo>
                    <a:pt x="2852" y="3492"/>
                  </a:lnTo>
                  <a:lnTo>
                    <a:pt x="2855" y="3474"/>
                  </a:lnTo>
                  <a:lnTo>
                    <a:pt x="2855" y="3454"/>
                  </a:lnTo>
                  <a:lnTo>
                    <a:pt x="2855" y="3435"/>
                  </a:lnTo>
                  <a:lnTo>
                    <a:pt x="2852" y="3416"/>
                  </a:lnTo>
                  <a:lnTo>
                    <a:pt x="2847" y="3397"/>
                  </a:lnTo>
                  <a:lnTo>
                    <a:pt x="2840" y="3380"/>
                  </a:lnTo>
                  <a:lnTo>
                    <a:pt x="2832" y="3364"/>
                  </a:lnTo>
                  <a:lnTo>
                    <a:pt x="2823" y="3348"/>
                  </a:lnTo>
                  <a:lnTo>
                    <a:pt x="2812" y="3333"/>
                  </a:lnTo>
                  <a:lnTo>
                    <a:pt x="2800" y="3319"/>
                  </a:lnTo>
                  <a:lnTo>
                    <a:pt x="2787" y="3307"/>
                  </a:lnTo>
                  <a:lnTo>
                    <a:pt x="2772" y="3297"/>
                  </a:lnTo>
                  <a:lnTo>
                    <a:pt x="2756" y="3287"/>
                  </a:lnTo>
                  <a:lnTo>
                    <a:pt x="2740" y="3279"/>
                  </a:lnTo>
                  <a:lnTo>
                    <a:pt x="2722" y="3272"/>
                  </a:lnTo>
                  <a:lnTo>
                    <a:pt x="2705" y="3268"/>
                  </a:lnTo>
                  <a:lnTo>
                    <a:pt x="2686" y="3266"/>
                  </a:lnTo>
                  <a:lnTo>
                    <a:pt x="2666" y="3264"/>
                  </a:lnTo>
                  <a:close/>
                  <a:moveTo>
                    <a:pt x="2666" y="3537"/>
                  </a:moveTo>
                  <a:lnTo>
                    <a:pt x="2666" y="3537"/>
                  </a:lnTo>
                  <a:lnTo>
                    <a:pt x="2658" y="3535"/>
                  </a:lnTo>
                  <a:lnTo>
                    <a:pt x="2650" y="3534"/>
                  </a:lnTo>
                  <a:lnTo>
                    <a:pt x="2642" y="3533"/>
                  </a:lnTo>
                  <a:lnTo>
                    <a:pt x="2634" y="3530"/>
                  </a:lnTo>
                  <a:lnTo>
                    <a:pt x="2620" y="3522"/>
                  </a:lnTo>
                  <a:lnTo>
                    <a:pt x="2608" y="3513"/>
                  </a:lnTo>
                  <a:lnTo>
                    <a:pt x="2598" y="3500"/>
                  </a:lnTo>
                  <a:lnTo>
                    <a:pt x="2591" y="3486"/>
                  </a:lnTo>
                  <a:lnTo>
                    <a:pt x="2588" y="3479"/>
                  </a:lnTo>
                  <a:lnTo>
                    <a:pt x="2585" y="3471"/>
                  </a:lnTo>
                  <a:lnTo>
                    <a:pt x="2584" y="3463"/>
                  </a:lnTo>
                  <a:lnTo>
                    <a:pt x="2584" y="3454"/>
                  </a:lnTo>
                  <a:lnTo>
                    <a:pt x="2584" y="3445"/>
                  </a:lnTo>
                  <a:lnTo>
                    <a:pt x="2585" y="3437"/>
                  </a:lnTo>
                  <a:lnTo>
                    <a:pt x="2588" y="3429"/>
                  </a:lnTo>
                  <a:lnTo>
                    <a:pt x="2591" y="3421"/>
                  </a:lnTo>
                  <a:lnTo>
                    <a:pt x="2598" y="3408"/>
                  </a:lnTo>
                  <a:lnTo>
                    <a:pt x="2608" y="3396"/>
                  </a:lnTo>
                  <a:lnTo>
                    <a:pt x="2620" y="3385"/>
                  </a:lnTo>
                  <a:lnTo>
                    <a:pt x="2634" y="3378"/>
                  </a:lnTo>
                  <a:lnTo>
                    <a:pt x="2642" y="3376"/>
                  </a:lnTo>
                  <a:lnTo>
                    <a:pt x="2650" y="3373"/>
                  </a:lnTo>
                  <a:lnTo>
                    <a:pt x="2658" y="3372"/>
                  </a:lnTo>
                  <a:lnTo>
                    <a:pt x="2666" y="3372"/>
                  </a:lnTo>
                  <a:lnTo>
                    <a:pt x="2674" y="3372"/>
                  </a:lnTo>
                  <a:lnTo>
                    <a:pt x="2682" y="3373"/>
                  </a:lnTo>
                  <a:lnTo>
                    <a:pt x="2690" y="3376"/>
                  </a:lnTo>
                  <a:lnTo>
                    <a:pt x="2698" y="3378"/>
                  </a:lnTo>
                  <a:lnTo>
                    <a:pt x="2712" y="3385"/>
                  </a:lnTo>
                  <a:lnTo>
                    <a:pt x="2724" y="3396"/>
                  </a:lnTo>
                  <a:lnTo>
                    <a:pt x="2734" y="3408"/>
                  </a:lnTo>
                  <a:lnTo>
                    <a:pt x="2742" y="3421"/>
                  </a:lnTo>
                  <a:lnTo>
                    <a:pt x="2745" y="3429"/>
                  </a:lnTo>
                  <a:lnTo>
                    <a:pt x="2747" y="3437"/>
                  </a:lnTo>
                  <a:lnTo>
                    <a:pt x="2748" y="3445"/>
                  </a:lnTo>
                  <a:lnTo>
                    <a:pt x="2748" y="3454"/>
                  </a:lnTo>
                  <a:lnTo>
                    <a:pt x="2748" y="3463"/>
                  </a:lnTo>
                  <a:lnTo>
                    <a:pt x="2747" y="3471"/>
                  </a:lnTo>
                  <a:lnTo>
                    <a:pt x="2745" y="3479"/>
                  </a:lnTo>
                  <a:lnTo>
                    <a:pt x="2742" y="3486"/>
                  </a:lnTo>
                  <a:lnTo>
                    <a:pt x="2734" y="3500"/>
                  </a:lnTo>
                  <a:lnTo>
                    <a:pt x="2724" y="3513"/>
                  </a:lnTo>
                  <a:lnTo>
                    <a:pt x="2712" y="3522"/>
                  </a:lnTo>
                  <a:lnTo>
                    <a:pt x="2698" y="3530"/>
                  </a:lnTo>
                  <a:lnTo>
                    <a:pt x="2690" y="3533"/>
                  </a:lnTo>
                  <a:lnTo>
                    <a:pt x="2682" y="3534"/>
                  </a:lnTo>
                  <a:lnTo>
                    <a:pt x="2674" y="3535"/>
                  </a:lnTo>
                  <a:lnTo>
                    <a:pt x="2666" y="3537"/>
                  </a:lnTo>
                  <a:close/>
                  <a:moveTo>
                    <a:pt x="4921" y="390"/>
                  </a:moveTo>
                  <a:lnTo>
                    <a:pt x="4814" y="390"/>
                  </a:lnTo>
                  <a:lnTo>
                    <a:pt x="4814" y="3082"/>
                  </a:lnTo>
                  <a:lnTo>
                    <a:pt x="518" y="3082"/>
                  </a:lnTo>
                  <a:lnTo>
                    <a:pt x="518" y="498"/>
                  </a:lnTo>
                  <a:lnTo>
                    <a:pt x="4599" y="498"/>
                  </a:lnTo>
                  <a:lnTo>
                    <a:pt x="4599" y="390"/>
                  </a:lnTo>
                  <a:lnTo>
                    <a:pt x="411" y="390"/>
                  </a:lnTo>
                  <a:lnTo>
                    <a:pt x="411" y="3189"/>
                  </a:lnTo>
                  <a:lnTo>
                    <a:pt x="4921" y="3189"/>
                  </a:lnTo>
                  <a:lnTo>
                    <a:pt x="4921" y="390"/>
                  </a:lnTo>
                  <a:close/>
                </a:path>
              </a:pathLst>
            </a:custGeom>
            <a:solidFill>
              <a:srgbClr val="808080">
                <a:lumMod val="75000"/>
              </a:srgbClr>
            </a:solidFill>
            <a:ln w="9525">
              <a:noFill/>
              <a:round/>
              <a:headEnd/>
              <a:tailEnd/>
            </a:ln>
          </p:spPr>
          <p:txBody>
            <a:bodyPr/>
            <a:lstStyle/>
            <a:p>
              <a:pPr fontAlgn="base">
                <a:spcBef>
                  <a:spcPct val="0"/>
                </a:spcBef>
                <a:spcAft>
                  <a:spcPct val="50000"/>
                </a:spcAft>
                <a:buClr>
                  <a:srgbClr val="FFE600"/>
                </a:buClr>
                <a:buSzPct val="80000"/>
                <a:defRPr/>
              </a:pPr>
              <a:endParaRPr lang="de-DE" sz="900" kern="0" dirty="0">
                <a:solidFill>
                  <a:srgbClr val="333333"/>
                </a:solidFill>
                <a:latin typeface="EYInterstate Light" panose="02000506000000020004" pitchFamily="2" charset="0"/>
              </a:endParaRPr>
            </a:p>
          </p:txBody>
        </p:sp>
      </p:grpSp>
      <p:grpSp>
        <p:nvGrpSpPr>
          <p:cNvPr id="97" name="Group 96">
            <a:extLst>
              <a:ext uri="{FF2B5EF4-FFF2-40B4-BE49-F238E27FC236}">
                <a16:creationId xmlns:a16="http://schemas.microsoft.com/office/drawing/2014/main" id="{3FCC6465-2A2B-4C77-B73C-B765C57D0C9F}"/>
              </a:ext>
            </a:extLst>
          </p:cNvPr>
          <p:cNvGrpSpPr/>
          <p:nvPr/>
        </p:nvGrpSpPr>
        <p:grpSpPr>
          <a:xfrm>
            <a:off x="7410602" y="1423916"/>
            <a:ext cx="1623954" cy="1043762"/>
            <a:chOff x="7262590" y="2338662"/>
            <a:chExt cx="1624800" cy="1044306"/>
          </a:xfrm>
        </p:grpSpPr>
        <p:sp>
          <p:nvSpPr>
            <p:cNvPr id="98" name="Rectangle 97">
              <a:extLst>
                <a:ext uri="{FF2B5EF4-FFF2-40B4-BE49-F238E27FC236}">
                  <a16:creationId xmlns:a16="http://schemas.microsoft.com/office/drawing/2014/main" id="{B4A0E29F-A600-4E0D-8E9B-5EA552AEECB8}"/>
                </a:ext>
              </a:extLst>
            </p:cNvPr>
            <p:cNvSpPr/>
            <p:nvPr/>
          </p:nvSpPr>
          <p:spPr>
            <a:xfrm>
              <a:off x="7262590" y="2338662"/>
              <a:ext cx="1624800" cy="338554"/>
            </a:xfrm>
            <a:prstGeom prst="rect">
              <a:avLst/>
            </a:prstGeom>
          </p:spPr>
          <p:txBody>
            <a:bodyPr wrap="square">
              <a:noAutofit/>
            </a:bodyPr>
            <a:lstStyle/>
            <a:p>
              <a:pPr algn="ctr" defTabSz="952828">
                <a:defRPr/>
              </a:pPr>
              <a:r>
                <a:rPr lang="en-US" sz="1099" b="1" kern="0" dirty="0">
                  <a:solidFill>
                    <a:srgbClr val="000000"/>
                  </a:solidFill>
                  <a:latin typeface="EYInterstate Light" pitchFamily="2" charset="0"/>
                  <a:cs typeface="Arial" panose="020B0604020202020204" pitchFamily="34" charset="0"/>
                </a:rPr>
                <a:t>Data Load</a:t>
              </a:r>
              <a:endParaRPr lang="en-MY" sz="1099" b="1" kern="0" dirty="0">
                <a:solidFill>
                  <a:srgbClr val="000000"/>
                </a:solidFill>
                <a:latin typeface="EYInterstate Light" pitchFamily="2" charset="0"/>
                <a:cs typeface="Arial"/>
              </a:endParaRPr>
            </a:p>
          </p:txBody>
        </p:sp>
        <p:sp>
          <p:nvSpPr>
            <p:cNvPr id="99" name="Freeform 62">
              <a:extLst>
                <a:ext uri="{FF2B5EF4-FFF2-40B4-BE49-F238E27FC236}">
                  <a16:creationId xmlns:a16="http://schemas.microsoft.com/office/drawing/2014/main" id="{B08D3C1E-9FD7-461A-A124-6A7F320588D9}"/>
                </a:ext>
              </a:extLst>
            </p:cNvPr>
            <p:cNvSpPr>
              <a:spLocks noChangeAspect="1" noEditPoints="1"/>
            </p:cNvSpPr>
            <p:nvPr/>
          </p:nvSpPr>
          <p:spPr bwMode="auto">
            <a:xfrm>
              <a:off x="7524657" y="2959986"/>
              <a:ext cx="1096500" cy="422982"/>
            </a:xfrm>
            <a:custGeom>
              <a:avLst/>
              <a:gdLst>
                <a:gd name="T0" fmla="*/ 2147483647 w 6736"/>
                <a:gd name="T1" fmla="*/ 2147483647 h 2597"/>
                <a:gd name="T2" fmla="*/ 2147483647 w 6736"/>
                <a:gd name="T3" fmla="*/ 2147483647 h 2597"/>
                <a:gd name="T4" fmla="*/ 2147483647 w 6736"/>
                <a:gd name="T5" fmla="*/ 2147483647 h 2597"/>
                <a:gd name="T6" fmla="*/ 2147483647 w 6736"/>
                <a:gd name="T7" fmla="*/ 2147483647 h 2597"/>
                <a:gd name="T8" fmla="*/ 2147483647 w 6736"/>
                <a:gd name="T9" fmla="*/ 2147483647 h 2597"/>
                <a:gd name="T10" fmla="*/ 2147483647 w 6736"/>
                <a:gd name="T11" fmla="*/ 2147483647 h 2597"/>
                <a:gd name="T12" fmla="*/ 2147483647 w 6736"/>
                <a:gd name="T13" fmla="*/ 2147483647 h 2597"/>
                <a:gd name="T14" fmla="*/ 2147483647 w 6736"/>
                <a:gd name="T15" fmla="*/ 2147483647 h 2597"/>
                <a:gd name="T16" fmla="*/ 2147483647 w 6736"/>
                <a:gd name="T17" fmla="*/ 2147483647 h 2597"/>
                <a:gd name="T18" fmla="*/ 2147483647 w 6736"/>
                <a:gd name="T19" fmla="*/ 2147483647 h 2597"/>
                <a:gd name="T20" fmla="*/ 2147483647 w 6736"/>
                <a:gd name="T21" fmla="*/ 2147483647 h 2597"/>
                <a:gd name="T22" fmla="*/ 2147483647 w 6736"/>
                <a:gd name="T23" fmla="*/ 2147483647 h 2597"/>
                <a:gd name="T24" fmla="*/ 2147483647 w 6736"/>
                <a:gd name="T25" fmla="*/ 2147483647 h 2597"/>
                <a:gd name="T26" fmla="*/ 2147483647 w 6736"/>
                <a:gd name="T27" fmla="*/ 2147483647 h 2597"/>
                <a:gd name="T28" fmla="*/ 2147483647 w 6736"/>
                <a:gd name="T29" fmla="*/ 2147483647 h 2597"/>
                <a:gd name="T30" fmla="*/ 2147483647 w 6736"/>
                <a:gd name="T31" fmla="*/ 2147483647 h 2597"/>
                <a:gd name="T32" fmla="*/ 2147483647 w 6736"/>
                <a:gd name="T33" fmla="*/ 2147483647 h 2597"/>
                <a:gd name="T34" fmla="*/ 2147483647 w 6736"/>
                <a:gd name="T35" fmla="*/ 2147483647 h 2597"/>
                <a:gd name="T36" fmla="*/ 2147483647 w 6736"/>
                <a:gd name="T37" fmla="*/ 2147483647 h 2597"/>
                <a:gd name="T38" fmla="*/ 2147483647 w 6736"/>
                <a:gd name="T39" fmla="*/ 2147483647 h 2597"/>
                <a:gd name="T40" fmla="*/ 2147483647 w 6736"/>
                <a:gd name="T41" fmla="*/ 2147483647 h 2597"/>
                <a:gd name="T42" fmla="*/ 2147483647 w 6736"/>
                <a:gd name="T43" fmla="*/ 2147483647 h 2597"/>
                <a:gd name="T44" fmla="*/ 2147483647 w 6736"/>
                <a:gd name="T45" fmla="*/ 2147483647 h 2597"/>
                <a:gd name="T46" fmla="*/ 2147483647 w 6736"/>
                <a:gd name="T47" fmla="*/ 2147483647 h 2597"/>
                <a:gd name="T48" fmla="*/ 2147483647 w 6736"/>
                <a:gd name="T49" fmla="*/ 2147483647 h 2597"/>
                <a:gd name="T50" fmla="*/ 2147483647 w 6736"/>
                <a:gd name="T51" fmla="*/ 2147483647 h 2597"/>
                <a:gd name="T52" fmla="*/ 2147483647 w 6736"/>
                <a:gd name="T53" fmla="*/ 2147483647 h 2597"/>
                <a:gd name="T54" fmla="*/ 2147483647 w 6736"/>
                <a:gd name="T55" fmla="*/ 2147483647 h 2597"/>
                <a:gd name="T56" fmla="*/ 2147483647 w 6736"/>
                <a:gd name="T57" fmla="*/ 2147483647 h 2597"/>
                <a:gd name="T58" fmla="*/ 2147483647 w 6736"/>
                <a:gd name="T59" fmla="*/ 2147483647 h 2597"/>
                <a:gd name="T60" fmla="*/ 2147483647 w 6736"/>
                <a:gd name="T61" fmla="*/ 2147483647 h 2597"/>
                <a:gd name="T62" fmla="*/ 2147483647 w 6736"/>
                <a:gd name="T63" fmla="*/ 2147483647 h 2597"/>
                <a:gd name="T64" fmla="*/ 2147483647 w 6736"/>
                <a:gd name="T65" fmla="*/ 2147483647 h 2597"/>
                <a:gd name="T66" fmla="*/ 2147483647 w 6736"/>
                <a:gd name="T67" fmla="*/ 2147483647 h 2597"/>
                <a:gd name="T68" fmla="*/ 2147483647 w 6736"/>
                <a:gd name="T69" fmla="*/ 2147483647 h 2597"/>
                <a:gd name="T70" fmla="*/ 0 w 6736"/>
                <a:gd name="T71" fmla="*/ 2147483647 h 2597"/>
                <a:gd name="T72" fmla="*/ 2147483647 w 6736"/>
                <a:gd name="T73" fmla="*/ 2147483647 h 2597"/>
                <a:gd name="T74" fmla="*/ 2147483647 w 6736"/>
                <a:gd name="T75" fmla="*/ 2147483647 h 2597"/>
                <a:gd name="T76" fmla="*/ 2147483647 w 6736"/>
                <a:gd name="T77" fmla="*/ 2147483647 h 2597"/>
                <a:gd name="T78" fmla="*/ 2147483647 w 6736"/>
                <a:gd name="T79" fmla="*/ 2147483647 h 2597"/>
                <a:gd name="T80" fmla="*/ 2147483647 w 6736"/>
                <a:gd name="T81" fmla="*/ 2147483647 h 2597"/>
                <a:gd name="T82" fmla="*/ 2147483647 w 6736"/>
                <a:gd name="T83" fmla="*/ 2147483647 h 2597"/>
                <a:gd name="T84" fmla="*/ 2147483647 w 6736"/>
                <a:gd name="T85" fmla="*/ 2147483647 h 2597"/>
                <a:gd name="T86" fmla="*/ 2147483647 w 6736"/>
                <a:gd name="T87" fmla="*/ 2147483647 h 2597"/>
                <a:gd name="T88" fmla="*/ 2147483647 w 6736"/>
                <a:gd name="T89" fmla="*/ 2147483647 h 2597"/>
                <a:gd name="T90" fmla="*/ 2147483647 w 6736"/>
                <a:gd name="T91" fmla="*/ 2147483647 h 2597"/>
                <a:gd name="T92" fmla="*/ 2147483647 w 6736"/>
                <a:gd name="T93" fmla="*/ 2147483647 h 2597"/>
                <a:gd name="T94" fmla="*/ 2147483647 w 6736"/>
                <a:gd name="T95" fmla="*/ 2147483647 h 2597"/>
                <a:gd name="T96" fmla="*/ 2147483647 w 6736"/>
                <a:gd name="T97" fmla="*/ 2147483647 h 2597"/>
                <a:gd name="T98" fmla="*/ 2147483647 w 6736"/>
                <a:gd name="T99" fmla="*/ 2147483647 h 2597"/>
                <a:gd name="T100" fmla="*/ 2147483647 w 6736"/>
                <a:gd name="T101" fmla="*/ 2147483647 h 2597"/>
                <a:gd name="T102" fmla="*/ 2147483647 w 6736"/>
                <a:gd name="T103" fmla="*/ 2147483647 h 2597"/>
                <a:gd name="T104" fmla="*/ 2147483647 w 6736"/>
                <a:gd name="T105" fmla="*/ 2147483647 h 2597"/>
                <a:gd name="T106" fmla="*/ 2147483647 w 6736"/>
                <a:gd name="T107" fmla="*/ 2147483647 h 2597"/>
                <a:gd name="T108" fmla="*/ 2147483647 w 6736"/>
                <a:gd name="T109" fmla="*/ 2147483647 h 2597"/>
                <a:gd name="T110" fmla="*/ 2147483647 w 6736"/>
                <a:gd name="T111" fmla="*/ 2147483647 h 2597"/>
                <a:gd name="T112" fmla="*/ 2147483647 w 6736"/>
                <a:gd name="T113" fmla="*/ 2147483647 h 2597"/>
                <a:gd name="T114" fmla="*/ 2147483647 w 6736"/>
                <a:gd name="T115" fmla="*/ 2147483647 h 2597"/>
                <a:gd name="T116" fmla="*/ 2147483647 w 6736"/>
                <a:gd name="T117" fmla="*/ 2147483647 h 2597"/>
                <a:gd name="T118" fmla="*/ 2147483647 w 6736"/>
                <a:gd name="T119" fmla="*/ 2147483647 h 2597"/>
                <a:gd name="T120" fmla="*/ 2147483647 w 6736"/>
                <a:gd name="T121" fmla="*/ 2147483647 h 2597"/>
                <a:gd name="T122" fmla="*/ 2147483647 w 6736"/>
                <a:gd name="T123" fmla="*/ 2147483647 h 259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736"/>
                <a:gd name="T187" fmla="*/ 0 h 2597"/>
                <a:gd name="T188" fmla="*/ 6736 w 6736"/>
                <a:gd name="T189" fmla="*/ 2597 h 259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736" h="2597">
                  <a:moveTo>
                    <a:pt x="4675" y="2597"/>
                  </a:moveTo>
                  <a:lnTo>
                    <a:pt x="4675" y="2597"/>
                  </a:lnTo>
                  <a:lnTo>
                    <a:pt x="4663" y="2595"/>
                  </a:lnTo>
                  <a:lnTo>
                    <a:pt x="4651" y="2592"/>
                  </a:lnTo>
                  <a:lnTo>
                    <a:pt x="4642" y="2588"/>
                  </a:lnTo>
                  <a:lnTo>
                    <a:pt x="4633" y="2582"/>
                  </a:lnTo>
                  <a:lnTo>
                    <a:pt x="4627" y="2575"/>
                  </a:lnTo>
                  <a:lnTo>
                    <a:pt x="4621" y="2566"/>
                  </a:lnTo>
                  <a:lnTo>
                    <a:pt x="4618" y="2558"/>
                  </a:lnTo>
                  <a:lnTo>
                    <a:pt x="4615" y="2549"/>
                  </a:lnTo>
                  <a:lnTo>
                    <a:pt x="4613" y="2539"/>
                  </a:lnTo>
                  <a:lnTo>
                    <a:pt x="4613" y="2528"/>
                  </a:lnTo>
                  <a:lnTo>
                    <a:pt x="4615" y="2518"/>
                  </a:lnTo>
                  <a:lnTo>
                    <a:pt x="4616" y="2508"/>
                  </a:lnTo>
                  <a:lnTo>
                    <a:pt x="4620" y="2499"/>
                  </a:lnTo>
                  <a:lnTo>
                    <a:pt x="4625" y="2491"/>
                  </a:lnTo>
                  <a:lnTo>
                    <a:pt x="4632" y="2482"/>
                  </a:lnTo>
                  <a:lnTo>
                    <a:pt x="4639" y="2475"/>
                  </a:lnTo>
                  <a:lnTo>
                    <a:pt x="4848" y="2312"/>
                  </a:lnTo>
                  <a:lnTo>
                    <a:pt x="4858" y="2302"/>
                  </a:lnTo>
                  <a:lnTo>
                    <a:pt x="4865" y="2290"/>
                  </a:lnTo>
                  <a:lnTo>
                    <a:pt x="4868" y="2275"/>
                  </a:lnTo>
                  <a:lnTo>
                    <a:pt x="4868" y="2258"/>
                  </a:lnTo>
                  <a:lnTo>
                    <a:pt x="4868" y="2228"/>
                  </a:lnTo>
                  <a:lnTo>
                    <a:pt x="5005" y="2228"/>
                  </a:lnTo>
                  <a:lnTo>
                    <a:pt x="5005" y="2280"/>
                  </a:lnTo>
                  <a:lnTo>
                    <a:pt x="5005" y="2309"/>
                  </a:lnTo>
                  <a:lnTo>
                    <a:pt x="5004" y="2323"/>
                  </a:lnTo>
                  <a:lnTo>
                    <a:pt x="5000" y="2336"/>
                  </a:lnTo>
                  <a:lnTo>
                    <a:pt x="4997" y="2348"/>
                  </a:lnTo>
                  <a:lnTo>
                    <a:pt x="4990" y="2359"/>
                  </a:lnTo>
                  <a:lnTo>
                    <a:pt x="4983" y="2369"/>
                  </a:lnTo>
                  <a:lnTo>
                    <a:pt x="4973" y="2379"/>
                  </a:lnTo>
                  <a:lnTo>
                    <a:pt x="4872" y="2460"/>
                  </a:lnTo>
                  <a:lnTo>
                    <a:pt x="5699" y="2460"/>
                  </a:lnTo>
                  <a:lnTo>
                    <a:pt x="5598" y="2379"/>
                  </a:lnTo>
                  <a:lnTo>
                    <a:pt x="5588" y="2369"/>
                  </a:lnTo>
                  <a:lnTo>
                    <a:pt x="5579" y="2359"/>
                  </a:lnTo>
                  <a:lnTo>
                    <a:pt x="5574" y="2348"/>
                  </a:lnTo>
                  <a:lnTo>
                    <a:pt x="5569" y="2336"/>
                  </a:lnTo>
                  <a:lnTo>
                    <a:pt x="5567" y="2323"/>
                  </a:lnTo>
                  <a:lnTo>
                    <a:pt x="5566" y="2309"/>
                  </a:lnTo>
                  <a:lnTo>
                    <a:pt x="5564" y="2280"/>
                  </a:lnTo>
                  <a:lnTo>
                    <a:pt x="5564" y="2228"/>
                  </a:lnTo>
                  <a:lnTo>
                    <a:pt x="5701" y="2228"/>
                  </a:lnTo>
                  <a:lnTo>
                    <a:pt x="5701" y="2258"/>
                  </a:lnTo>
                  <a:lnTo>
                    <a:pt x="5703" y="2275"/>
                  </a:lnTo>
                  <a:lnTo>
                    <a:pt x="5706" y="2290"/>
                  </a:lnTo>
                  <a:lnTo>
                    <a:pt x="5713" y="2302"/>
                  </a:lnTo>
                  <a:lnTo>
                    <a:pt x="5723" y="2312"/>
                  </a:lnTo>
                  <a:lnTo>
                    <a:pt x="5931" y="2475"/>
                  </a:lnTo>
                  <a:lnTo>
                    <a:pt x="5939" y="2482"/>
                  </a:lnTo>
                  <a:lnTo>
                    <a:pt x="5944" y="2491"/>
                  </a:lnTo>
                  <a:lnTo>
                    <a:pt x="5949" y="2499"/>
                  </a:lnTo>
                  <a:lnTo>
                    <a:pt x="5953" y="2508"/>
                  </a:lnTo>
                  <a:lnTo>
                    <a:pt x="5956" y="2518"/>
                  </a:lnTo>
                  <a:lnTo>
                    <a:pt x="5956" y="2528"/>
                  </a:lnTo>
                  <a:lnTo>
                    <a:pt x="5956" y="2539"/>
                  </a:lnTo>
                  <a:lnTo>
                    <a:pt x="5955" y="2549"/>
                  </a:lnTo>
                  <a:lnTo>
                    <a:pt x="5953" y="2558"/>
                  </a:lnTo>
                  <a:lnTo>
                    <a:pt x="5948" y="2566"/>
                  </a:lnTo>
                  <a:lnTo>
                    <a:pt x="5943" y="2575"/>
                  </a:lnTo>
                  <a:lnTo>
                    <a:pt x="5936" y="2582"/>
                  </a:lnTo>
                  <a:lnTo>
                    <a:pt x="5929" y="2588"/>
                  </a:lnTo>
                  <a:lnTo>
                    <a:pt x="5919" y="2592"/>
                  </a:lnTo>
                  <a:lnTo>
                    <a:pt x="5908" y="2595"/>
                  </a:lnTo>
                  <a:lnTo>
                    <a:pt x="5896" y="2597"/>
                  </a:lnTo>
                  <a:lnTo>
                    <a:pt x="4675" y="2597"/>
                  </a:lnTo>
                  <a:close/>
                  <a:moveTo>
                    <a:pt x="4363" y="1469"/>
                  </a:moveTo>
                  <a:lnTo>
                    <a:pt x="5317" y="514"/>
                  </a:lnTo>
                  <a:lnTo>
                    <a:pt x="5367" y="562"/>
                  </a:lnTo>
                  <a:lnTo>
                    <a:pt x="4411" y="1517"/>
                  </a:lnTo>
                  <a:lnTo>
                    <a:pt x="4363" y="1469"/>
                  </a:lnTo>
                  <a:close/>
                  <a:moveTo>
                    <a:pt x="4680" y="1476"/>
                  </a:moveTo>
                  <a:lnTo>
                    <a:pt x="5098" y="1058"/>
                  </a:lnTo>
                  <a:lnTo>
                    <a:pt x="5148" y="1107"/>
                  </a:lnTo>
                  <a:lnTo>
                    <a:pt x="4729" y="1526"/>
                  </a:lnTo>
                  <a:lnTo>
                    <a:pt x="4680" y="1476"/>
                  </a:lnTo>
                  <a:close/>
                  <a:moveTo>
                    <a:pt x="5216" y="1856"/>
                  </a:moveTo>
                  <a:lnTo>
                    <a:pt x="5216" y="1856"/>
                  </a:lnTo>
                  <a:lnTo>
                    <a:pt x="5218" y="1843"/>
                  </a:lnTo>
                  <a:lnTo>
                    <a:pt x="5221" y="1831"/>
                  </a:lnTo>
                  <a:lnTo>
                    <a:pt x="5228" y="1819"/>
                  </a:lnTo>
                  <a:lnTo>
                    <a:pt x="5237" y="1808"/>
                  </a:lnTo>
                  <a:lnTo>
                    <a:pt x="5247" y="1800"/>
                  </a:lnTo>
                  <a:lnTo>
                    <a:pt x="5259" y="1793"/>
                  </a:lnTo>
                  <a:lnTo>
                    <a:pt x="5271" y="1790"/>
                  </a:lnTo>
                  <a:lnTo>
                    <a:pt x="5285" y="1788"/>
                  </a:lnTo>
                  <a:lnTo>
                    <a:pt x="5298" y="1790"/>
                  </a:lnTo>
                  <a:lnTo>
                    <a:pt x="5312" y="1793"/>
                  </a:lnTo>
                  <a:lnTo>
                    <a:pt x="5324" y="1800"/>
                  </a:lnTo>
                  <a:lnTo>
                    <a:pt x="5334" y="1808"/>
                  </a:lnTo>
                  <a:lnTo>
                    <a:pt x="5341" y="1819"/>
                  </a:lnTo>
                  <a:lnTo>
                    <a:pt x="5348" y="1831"/>
                  </a:lnTo>
                  <a:lnTo>
                    <a:pt x="5351" y="1843"/>
                  </a:lnTo>
                  <a:lnTo>
                    <a:pt x="5353" y="1856"/>
                  </a:lnTo>
                  <a:lnTo>
                    <a:pt x="5351" y="1870"/>
                  </a:lnTo>
                  <a:lnTo>
                    <a:pt x="5348" y="1884"/>
                  </a:lnTo>
                  <a:lnTo>
                    <a:pt x="5341" y="1894"/>
                  </a:lnTo>
                  <a:lnTo>
                    <a:pt x="5334" y="1904"/>
                  </a:lnTo>
                  <a:lnTo>
                    <a:pt x="5324" y="1913"/>
                  </a:lnTo>
                  <a:lnTo>
                    <a:pt x="5312" y="1920"/>
                  </a:lnTo>
                  <a:lnTo>
                    <a:pt x="5298" y="1923"/>
                  </a:lnTo>
                  <a:lnTo>
                    <a:pt x="5285" y="1925"/>
                  </a:lnTo>
                  <a:lnTo>
                    <a:pt x="5271" y="1923"/>
                  </a:lnTo>
                  <a:lnTo>
                    <a:pt x="5259" y="1920"/>
                  </a:lnTo>
                  <a:lnTo>
                    <a:pt x="5247" y="1913"/>
                  </a:lnTo>
                  <a:lnTo>
                    <a:pt x="5237" y="1904"/>
                  </a:lnTo>
                  <a:lnTo>
                    <a:pt x="5228" y="1894"/>
                  </a:lnTo>
                  <a:lnTo>
                    <a:pt x="5221" y="1884"/>
                  </a:lnTo>
                  <a:lnTo>
                    <a:pt x="5218" y="1870"/>
                  </a:lnTo>
                  <a:lnTo>
                    <a:pt x="5216" y="1856"/>
                  </a:lnTo>
                  <a:close/>
                  <a:moveTo>
                    <a:pt x="6222" y="386"/>
                  </a:moveTo>
                  <a:lnTo>
                    <a:pt x="4212" y="386"/>
                  </a:lnTo>
                  <a:lnTo>
                    <a:pt x="4212" y="1651"/>
                  </a:lnTo>
                  <a:lnTo>
                    <a:pt x="6359" y="1651"/>
                  </a:lnTo>
                  <a:lnTo>
                    <a:pt x="6359" y="317"/>
                  </a:lnTo>
                  <a:lnTo>
                    <a:pt x="6428" y="317"/>
                  </a:lnTo>
                  <a:lnTo>
                    <a:pt x="6428" y="1719"/>
                  </a:lnTo>
                  <a:lnTo>
                    <a:pt x="4143" y="1719"/>
                  </a:lnTo>
                  <a:lnTo>
                    <a:pt x="4143" y="317"/>
                  </a:lnTo>
                  <a:lnTo>
                    <a:pt x="6222" y="317"/>
                  </a:lnTo>
                  <a:lnTo>
                    <a:pt x="6222" y="386"/>
                  </a:lnTo>
                  <a:close/>
                  <a:moveTo>
                    <a:pt x="840" y="2597"/>
                  </a:moveTo>
                  <a:lnTo>
                    <a:pt x="840" y="2597"/>
                  </a:lnTo>
                  <a:lnTo>
                    <a:pt x="828" y="2595"/>
                  </a:lnTo>
                  <a:lnTo>
                    <a:pt x="817" y="2592"/>
                  </a:lnTo>
                  <a:lnTo>
                    <a:pt x="807" y="2588"/>
                  </a:lnTo>
                  <a:lnTo>
                    <a:pt x="800" y="2582"/>
                  </a:lnTo>
                  <a:lnTo>
                    <a:pt x="793" y="2575"/>
                  </a:lnTo>
                  <a:lnTo>
                    <a:pt x="788" y="2566"/>
                  </a:lnTo>
                  <a:lnTo>
                    <a:pt x="783" y="2558"/>
                  </a:lnTo>
                  <a:lnTo>
                    <a:pt x="780" y="2549"/>
                  </a:lnTo>
                  <a:lnTo>
                    <a:pt x="780" y="2539"/>
                  </a:lnTo>
                  <a:lnTo>
                    <a:pt x="778" y="2528"/>
                  </a:lnTo>
                  <a:lnTo>
                    <a:pt x="780" y="2518"/>
                  </a:lnTo>
                  <a:lnTo>
                    <a:pt x="783" y="2508"/>
                  </a:lnTo>
                  <a:lnTo>
                    <a:pt x="787" y="2499"/>
                  </a:lnTo>
                  <a:lnTo>
                    <a:pt x="792" y="2491"/>
                  </a:lnTo>
                  <a:lnTo>
                    <a:pt x="797" y="2482"/>
                  </a:lnTo>
                  <a:lnTo>
                    <a:pt x="805" y="2475"/>
                  </a:lnTo>
                  <a:lnTo>
                    <a:pt x="1013" y="2312"/>
                  </a:lnTo>
                  <a:lnTo>
                    <a:pt x="1023" y="2302"/>
                  </a:lnTo>
                  <a:lnTo>
                    <a:pt x="1030" y="2290"/>
                  </a:lnTo>
                  <a:lnTo>
                    <a:pt x="1033" y="2275"/>
                  </a:lnTo>
                  <a:lnTo>
                    <a:pt x="1035" y="2258"/>
                  </a:lnTo>
                  <a:lnTo>
                    <a:pt x="1035" y="2228"/>
                  </a:lnTo>
                  <a:lnTo>
                    <a:pt x="1172" y="2228"/>
                  </a:lnTo>
                  <a:lnTo>
                    <a:pt x="1172" y="2280"/>
                  </a:lnTo>
                  <a:lnTo>
                    <a:pt x="1170" y="2309"/>
                  </a:lnTo>
                  <a:lnTo>
                    <a:pt x="1169" y="2323"/>
                  </a:lnTo>
                  <a:lnTo>
                    <a:pt x="1165" y="2336"/>
                  </a:lnTo>
                  <a:lnTo>
                    <a:pt x="1162" y="2348"/>
                  </a:lnTo>
                  <a:lnTo>
                    <a:pt x="1157" y="2359"/>
                  </a:lnTo>
                  <a:lnTo>
                    <a:pt x="1148" y="2369"/>
                  </a:lnTo>
                  <a:lnTo>
                    <a:pt x="1138" y="2379"/>
                  </a:lnTo>
                  <a:lnTo>
                    <a:pt x="1037" y="2460"/>
                  </a:lnTo>
                  <a:lnTo>
                    <a:pt x="1864" y="2460"/>
                  </a:lnTo>
                  <a:lnTo>
                    <a:pt x="1763" y="2379"/>
                  </a:lnTo>
                  <a:lnTo>
                    <a:pt x="1753" y="2369"/>
                  </a:lnTo>
                  <a:lnTo>
                    <a:pt x="1746" y="2359"/>
                  </a:lnTo>
                  <a:lnTo>
                    <a:pt x="1739" y="2348"/>
                  </a:lnTo>
                  <a:lnTo>
                    <a:pt x="1736" y="2336"/>
                  </a:lnTo>
                  <a:lnTo>
                    <a:pt x="1732" y="2323"/>
                  </a:lnTo>
                  <a:lnTo>
                    <a:pt x="1731" y="2309"/>
                  </a:lnTo>
                  <a:lnTo>
                    <a:pt x="1729" y="2280"/>
                  </a:lnTo>
                  <a:lnTo>
                    <a:pt x="1729" y="2228"/>
                  </a:lnTo>
                  <a:lnTo>
                    <a:pt x="1866" y="2228"/>
                  </a:lnTo>
                  <a:lnTo>
                    <a:pt x="1866" y="2258"/>
                  </a:lnTo>
                  <a:lnTo>
                    <a:pt x="1868" y="2275"/>
                  </a:lnTo>
                  <a:lnTo>
                    <a:pt x="1871" y="2290"/>
                  </a:lnTo>
                  <a:lnTo>
                    <a:pt x="1878" y="2302"/>
                  </a:lnTo>
                  <a:lnTo>
                    <a:pt x="1888" y="2312"/>
                  </a:lnTo>
                  <a:lnTo>
                    <a:pt x="2096" y="2475"/>
                  </a:lnTo>
                  <a:lnTo>
                    <a:pt x="2104" y="2482"/>
                  </a:lnTo>
                  <a:lnTo>
                    <a:pt x="2111" y="2491"/>
                  </a:lnTo>
                  <a:lnTo>
                    <a:pt x="2115" y="2499"/>
                  </a:lnTo>
                  <a:lnTo>
                    <a:pt x="2120" y="2508"/>
                  </a:lnTo>
                  <a:lnTo>
                    <a:pt x="2121" y="2518"/>
                  </a:lnTo>
                  <a:lnTo>
                    <a:pt x="2123" y="2528"/>
                  </a:lnTo>
                  <a:lnTo>
                    <a:pt x="2123" y="2539"/>
                  </a:lnTo>
                  <a:lnTo>
                    <a:pt x="2121" y="2549"/>
                  </a:lnTo>
                  <a:lnTo>
                    <a:pt x="2118" y="2558"/>
                  </a:lnTo>
                  <a:lnTo>
                    <a:pt x="2115" y="2566"/>
                  </a:lnTo>
                  <a:lnTo>
                    <a:pt x="2108" y="2575"/>
                  </a:lnTo>
                  <a:lnTo>
                    <a:pt x="2103" y="2582"/>
                  </a:lnTo>
                  <a:lnTo>
                    <a:pt x="2094" y="2588"/>
                  </a:lnTo>
                  <a:lnTo>
                    <a:pt x="2084" y="2592"/>
                  </a:lnTo>
                  <a:lnTo>
                    <a:pt x="2073" y="2595"/>
                  </a:lnTo>
                  <a:lnTo>
                    <a:pt x="2061" y="2597"/>
                  </a:lnTo>
                  <a:lnTo>
                    <a:pt x="840" y="2597"/>
                  </a:lnTo>
                  <a:close/>
                  <a:moveTo>
                    <a:pt x="69" y="2160"/>
                  </a:moveTo>
                  <a:lnTo>
                    <a:pt x="69" y="2160"/>
                  </a:lnTo>
                  <a:lnTo>
                    <a:pt x="55" y="2158"/>
                  </a:lnTo>
                  <a:lnTo>
                    <a:pt x="41" y="2155"/>
                  </a:lnTo>
                  <a:lnTo>
                    <a:pt x="31" y="2148"/>
                  </a:lnTo>
                  <a:lnTo>
                    <a:pt x="21" y="2139"/>
                  </a:lnTo>
                  <a:lnTo>
                    <a:pt x="12" y="2129"/>
                  </a:lnTo>
                  <a:lnTo>
                    <a:pt x="5" y="2117"/>
                  </a:lnTo>
                  <a:lnTo>
                    <a:pt x="2" y="2105"/>
                  </a:lnTo>
                  <a:lnTo>
                    <a:pt x="0" y="2091"/>
                  </a:lnTo>
                  <a:lnTo>
                    <a:pt x="0" y="69"/>
                  </a:lnTo>
                  <a:lnTo>
                    <a:pt x="2" y="55"/>
                  </a:lnTo>
                  <a:lnTo>
                    <a:pt x="5" y="43"/>
                  </a:lnTo>
                  <a:lnTo>
                    <a:pt x="12" y="31"/>
                  </a:lnTo>
                  <a:lnTo>
                    <a:pt x="21" y="21"/>
                  </a:lnTo>
                  <a:lnTo>
                    <a:pt x="31" y="12"/>
                  </a:lnTo>
                  <a:lnTo>
                    <a:pt x="41" y="5"/>
                  </a:lnTo>
                  <a:lnTo>
                    <a:pt x="55" y="2"/>
                  </a:lnTo>
                  <a:lnTo>
                    <a:pt x="69" y="0"/>
                  </a:lnTo>
                  <a:lnTo>
                    <a:pt x="2833" y="0"/>
                  </a:lnTo>
                  <a:lnTo>
                    <a:pt x="2846" y="2"/>
                  </a:lnTo>
                  <a:lnTo>
                    <a:pt x="2860" y="5"/>
                  </a:lnTo>
                  <a:lnTo>
                    <a:pt x="2870" y="12"/>
                  </a:lnTo>
                  <a:lnTo>
                    <a:pt x="2880" y="21"/>
                  </a:lnTo>
                  <a:lnTo>
                    <a:pt x="2889" y="31"/>
                  </a:lnTo>
                  <a:lnTo>
                    <a:pt x="2896" y="43"/>
                  </a:lnTo>
                  <a:lnTo>
                    <a:pt x="2901" y="55"/>
                  </a:lnTo>
                  <a:lnTo>
                    <a:pt x="2901" y="69"/>
                  </a:lnTo>
                  <a:lnTo>
                    <a:pt x="2901" y="394"/>
                  </a:lnTo>
                  <a:lnTo>
                    <a:pt x="2764" y="394"/>
                  </a:lnTo>
                  <a:lnTo>
                    <a:pt x="2764" y="137"/>
                  </a:lnTo>
                  <a:lnTo>
                    <a:pt x="137" y="137"/>
                  </a:lnTo>
                  <a:lnTo>
                    <a:pt x="137" y="2023"/>
                  </a:lnTo>
                  <a:lnTo>
                    <a:pt x="2764" y="2023"/>
                  </a:lnTo>
                  <a:lnTo>
                    <a:pt x="2764" y="1418"/>
                  </a:lnTo>
                  <a:lnTo>
                    <a:pt x="3645" y="1418"/>
                  </a:lnTo>
                  <a:lnTo>
                    <a:pt x="3806" y="1269"/>
                  </a:lnTo>
                  <a:lnTo>
                    <a:pt x="3645" y="1118"/>
                  </a:lnTo>
                  <a:lnTo>
                    <a:pt x="3057" y="1118"/>
                  </a:lnTo>
                  <a:lnTo>
                    <a:pt x="2749" y="831"/>
                  </a:lnTo>
                  <a:lnTo>
                    <a:pt x="3057" y="545"/>
                  </a:lnTo>
                  <a:lnTo>
                    <a:pt x="3833" y="545"/>
                  </a:lnTo>
                  <a:lnTo>
                    <a:pt x="3833" y="69"/>
                  </a:lnTo>
                  <a:lnTo>
                    <a:pt x="3835" y="55"/>
                  </a:lnTo>
                  <a:lnTo>
                    <a:pt x="3840" y="43"/>
                  </a:lnTo>
                  <a:lnTo>
                    <a:pt x="3845" y="31"/>
                  </a:lnTo>
                  <a:lnTo>
                    <a:pt x="3854" y="21"/>
                  </a:lnTo>
                  <a:lnTo>
                    <a:pt x="3864" y="12"/>
                  </a:lnTo>
                  <a:lnTo>
                    <a:pt x="3876" y="5"/>
                  </a:lnTo>
                  <a:lnTo>
                    <a:pt x="3890" y="2"/>
                  </a:lnTo>
                  <a:lnTo>
                    <a:pt x="3902" y="0"/>
                  </a:lnTo>
                  <a:lnTo>
                    <a:pt x="6667" y="0"/>
                  </a:lnTo>
                  <a:lnTo>
                    <a:pt x="6681" y="2"/>
                  </a:lnTo>
                  <a:lnTo>
                    <a:pt x="6693" y="5"/>
                  </a:lnTo>
                  <a:lnTo>
                    <a:pt x="6705" y="12"/>
                  </a:lnTo>
                  <a:lnTo>
                    <a:pt x="6715" y="21"/>
                  </a:lnTo>
                  <a:lnTo>
                    <a:pt x="6724" y="31"/>
                  </a:lnTo>
                  <a:lnTo>
                    <a:pt x="6731" y="43"/>
                  </a:lnTo>
                  <a:lnTo>
                    <a:pt x="6734" y="55"/>
                  </a:lnTo>
                  <a:lnTo>
                    <a:pt x="6736" y="69"/>
                  </a:lnTo>
                  <a:lnTo>
                    <a:pt x="6736" y="2091"/>
                  </a:lnTo>
                  <a:lnTo>
                    <a:pt x="6734" y="2105"/>
                  </a:lnTo>
                  <a:lnTo>
                    <a:pt x="6731" y="2117"/>
                  </a:lnTo>
                  <a:lnTo>
                    <a:pt x="6724" y="2129"/>
                  </a:lnTo>
                  <a:lnTo>
                    <a:pt x="6715" y="2139"/>
                  </a:lnTo>
                  <a:lnTo>
                    <a:pt x="6705" y="2148"/>
                  </a:lnTo>
                  <a:lnTo>
                    <a:pt x="6693" y="2155"/>
                  </a:lnTo>
                  <a:lnTo>
                    <a:pt x="6681" y="2158"/>
                  </a:lnTo>
                  <a:lnTo>
                    <a:pt x="6667" y="2160"/>
                  </a:lnTo>
                  <a:lnTo>
                    <a:pt x="3902" y="2160"/>
                  </a:lnTo>
                  <a:lnTo>
                    <a:pt x="3890" y="2158"/>
                  </a:lnTo>
                  <a:lnTo>
                    <a:pt x="3876" y="2155"/>
                  </a:lnTo>
                  <a:lnTo>
                    <a:pt x="3864" y="2148"/>
                  </a:lnTo>
                  <a:lnTo>
                    <a:pt x="3854" y="2139"/>
                  </a:lnTo>
                  <a:lnTo>
                    <a:pt x="3845" y="2129"/>
                  </a:lnTo>
                  <a:lnTo>
                    <a:pt x="3840" y="2117"/>
                  </a:lnTo>
                  <a:lnTo>
                    <a:pt x="3835" y="2105"/>
                  </a:lnTo>
                  <a:lnTo>
                    <a:pt x="3833" y="2091"/>
                  </a:lnTo>
                  <a:lnTo>
                    <a:pt x="3833" y="1716"/>
                  </a:lnTo>
                  <a:lnTo>
                    <a:pt x="3970" y="1716"/>
                  </a:lnTo>
                  <a:lnTo>
                    <a:pt x="3970" y="2023"/>
                  </a:lnTo>
                  <a:lnTo>
                    <a:pt x="6599" y="2023"/>
                  </a:lnTo>
                  <a:lnTo>
                    <a:pt x="6599" y="137"/>
                  </a:lnTo>
                  <a:lnTo>
                    <a:pt x="3970" y="137"/>
                  </a:lnTo>
                  <a:lnTo>
                    <a:pt x="3970" y="684"/>
                  </a:lnTo>
                  <a:lnTo>
                    <a:pt x="3112" y="682"/>
                  </a:lnTo>
                  <a:lnTo>
                    <a:pt x="2951" y="831"/>
                  </a:lnTo>
                  <a:lnTo>
                    <a:pt x="3112" y="981"/>
                  </a:lnTo>
                  <a:lnTo>
                    <a:pt x="3700" y="981"/>
                  </a:lnTo>
                  <a:lnTo>
                    <a:pt x="4008" y="1269"/>
                  </a:lnTo>
                  <a:lnTo>
                    <a:pt x="3700" y="1555"/>
                  </a:lnTo>
                  <a:lnTo>
                    <a:pt x="2901" y="1555"/>
                  </a:lnTo>
                  <a:lnTo>
                    <a:pt x="2901" y="2091"/>
                  </a:lnTo>
                  <a:lnTo>
                    <a:pt x="2901" y="2105"/>
                  </a:lnTo>
                  <a:lnTo>
                    <a:pt x="2896" y="2117"/>
                  </a:lnTo>
                  <a:lnTo>
                    <a:pt x="2889" y="2129"/>
                  </a:lnTo>
                  <a:lnTo>
                    <a:pt x="2880" y="2139"/>
                  </a:lnTo>
                  <a:lnTo>
                    <a:pt x="2870" y="2148"/>
                  </a:lnTo>
                  <a:lnTo>
                    <a:pt x="2860" y="2155"/>
                  </a:lnTo>
                  <a:lnTo>
                    <a:pt x="2846" y="2158"/>
                  </a:lnTo>
                  <a:lnTo>
                    <a:pt x="2833" y="2160"/>
                  </a:lnTo>
                  <a:lnTo>
                    <a:pt x="69" y="2160"/>
                  </a:lnTo>
                  <a:close/>
                  <a:moveTo>
                    <a:pt x="528" y="1469"/>
                  </a:moveTo>
                  <a:lnTo>
                    <a:pt x="1484" y="514"/>
                  </a:lnTo>
                  <a:lnTo>
                    <a:pt x="1532" y="562"/>
                  </a:lnTo>
                  <a:lnTo>
                    <a:pt x="576" y="1517"/>
                  </a:lnTo>
                  <a:lnTo>
                    <a:pt x="528" y="1469"/>
                  </a:lnTo>
                  <a:close/>
                  <a:moveTo>
                    <a:pt x="846" y="1476"/>
                  </a:moveTo>
                  <a:lnTo>
                    <a:pt x="1265" y="1058"/>
                  </a:lnTo>
                  <a:lnTo>
                    <a:pt x="1313" y="1107"/>
                  </a:lnTo>
                  <a:lnTo>
                    <a:pt x="894" y="1526"/>
                  </a:lnTo>
                  <a:lnTo>
                    <a:pt x="846" y="1476"/>
                  </a:lnTo>
                  <a:close/>
                  <a:moveTo>
                    <a:pt x="1383" y="1856"/>
                  </a:moveTo>
                  <a:lnTo>
                    <a:pt x="1383" y="1856"/>
                  </a:lnTo>
                  <a:lnTo>
                    <a:pt x="1383" y="1843"/>
                  </a:lnTo>
                  <a:lnTo>
                    <a:pt x="1388" y="1831"/>
                  </a:lnTo>
                  <a:lnTo>
                    <a:pt x="1393" y="1819"/>
                  </a:lnTo>
                  <a:lnTo>
                    <a:pt x="1402" y="1808"/>
                  </a:lnTo>
                  <a:lnTo>
                    <a:pt x="1412" y="1800"/>
                  </a:lnTo>
                  <a:lnTo>
                    <a:pt x="1424" y="1793"/>
                  </a:lnTo>
                  <a:lnTo>
                    <a:pt x="1438" y="1790"/>
                  </a:lnTo>
                  <a:lnTo>
                    <a:pt x="1451" y="1788"/>
                  </a:lnTo>
                  <a:lnTo>
                    <a:pt x="1465" y="1790"/>
                  </a:lnTo>
                  <a:lnTo>
                    <a:pt x="1477" y="1793"/>
                  </a:lnTo>
                  <a:lnTo>
                    <a:pt x="1489" y="1800"/>
                  </a:lnTo>
                  <a:lnTo>
                    <a:pt x="1499" y="1808"/>
                  </a:lnTo>
                  <a:lnTo>
                    <a:pt x="1508" y="1819"/>
                  </a:lnTo>
                  <a:lnTo>
                    <a:pt x="1513" y="1831"/>
                  </a:lnTo>
                  <a:lnTo>
                    <a:pt x="1518" y="1843"/>
                  </a:lnTo>
                  <a:lnTo>
                    <a:pt x="1520" y="1856"/>
                  </a:lnTo>
                  <a:lnTo>
                    <a:pt x="1518" y="1870"/>
                  </a:lnTo>
                  <a:lnTo>
                    <a:pt x="1513" y="1884"/>
                  </a:lnTo>
                  <a:lnTo>
                    <a:pt x="1508" y="1894"/>
                  </a:lnTo>
                  <a:lnTo>
                    <a:pt x="1499" y="1904"/>
                  </a:lnTo>
                  <a:lnTo>
                    <a:pt x="1489" y="1913"/>
                  </a:lnTo>
                  <a:lnTo>
                    <a:pt x="1477" y="1920"/>
                  </a:lnTo>
                  <a:lnTo>
                    <a:pt x="1465" y="1923"/>
                  </a:lnTo>
                  <a:lnTo>
                    <a:pt x="1451" y="1925"/>
                  </a:lnTo>
                  <a:lnTo>
                    <a:pt x="1438" y="1923"/>
                  </a:lnTo>
                  <a:lnTo>
                    <a:pt x="1424" y="1920"/>
                  </a:lnTo>
                  <a:lnTo>
                    <a:pt x="1412" y="1913"/>
                  </a:lnTo>
                  <a:lnTo>
                    <a:pt x="1402" y="1904"/>
                  </a:lnTo>
                  <a:lnTo>
                    <a:pt x="1393" y="1894"/>
                  </a:lnTo>
                  <a:lnTo>
                    <a:pt x="1388" y="1884"/>
                  </a:lnTo>
                  <a:lnTo>
                    <a:pt x="1383" y="1870"/>
                  </a:lnTo>
                  <a:lnTo>
                    <a:pt x="1383" y="1856"/>
                  </a:lnTo>
                  <a:close/>
                  <a:moveTo>
                    <a:pt x="2387" y="386"/>
                  </a:moveTo>
                  <a:lnTo>
                    <a:pt x="377" y="386"/>
                  </a:lnTo>
                  <a:lnTo>
                    <a:pt x="377" y="1651"/>
                  </a:lnTo>
                  <a:lnTo>
                    <a:pt x="2524" y="1651"/>
                  </a:lnTo>
                  <a:lnTo>
                    <a:pt x="2524" y="317"/>
                  </a:lnTo>
                  <a:lnTo>
                    <a:pt x="2593" y="317"/>
                  </a:lnTo>
                  <a:lnTo>
                    <a:pt x="2593" y="1719"/>
                  </a:lnTo>
                  <a:lnTo>
                    <a:pt x="308" y="1719"/>
                  </a:lnTo>
                  <a:lnTo>
                    <a:pt x="308" y="317"/>
                  </a:lnTo>
                  <a:lnTo>
                    <a:pt x="2387" y="317"/>
                  </a:lnTo>
                  <a:lnTo>
                    <a:pt x="2387" y="386"/>
                  </a:lnTo>
                  <a:close/>
                </a:path>
              </a:pathLst>
            </a:custGeom>
            <a:solidFill>
              <a:srgbClr val="808080">
                <a:lumMod val="75000"/>
              </a:srgbClr>
            </a:solidFill>
            <a:ln w="9525">
              <a:solidFill>
                <a:srgbClr val="808080">
                  <a:lumMod val="75000"/>
                </a:srgbClr>
              </a:solidFill>
              <a:round/>
              <a:headEnd/>
              <a:tailEnd/>
            </a:ln>
          </p:spPr>
          <p:txBody>
            <a:bodyPr/>
            <a:lstStyle/>
            <a:p>
              <a:pPr fontAlgn="base">
                <a:spcBef>
                  <a:spcPct val="0"/>
                </a:spcBef>
                <a:spcAft>
                  <a:spcPct val="50000"/>
                </a:spcAft>
                <a:buClr>
                  <a:srgbClr val="FFE600"/>
                </a:buClr>
                <a:buSzPct val="80000"/>
                <a:defRPr/>
              </a:pPr>
              <a:endParaRPr lang="de-DE" sz="900" kern="0" dirty="0">
                <a:solidFill>
                  <a:srgbClr val="333333"/>
                </a:solidFill>
                <a:latin typeface="EYInterstate Light" panose="02000506000000020004" pitchFamily="2" charset="0"/>
              </a:endParaRPr>
            </a:p>
          </p:txBody>
        </p:sp>
      </p:grpSp>
      <p:grpSp>
        <p:nvGrpSpPr>
          <p:cNvPr id="100" name="Group 99">
            <a:extLst>
              <a:ext uri="{FF2B5EF4-FFF2-40B4-BE49-F238E27FC236}">
                <a16:creationId xmlns:a16="http://schemas.microsoft.com/office/drawing/2014/main" id="{608C2B20-CFD0-4658-81D5-0DD8AD61FE14}"/>
              </a:ext>
            </a:extLst>
          </p:cNvPr>
          <p:cNvGrpSpPr/>
          <p:nvPr/>
        </p:nvGrpSpPr>
        <p:grpSpPr>
          <a:xfrm>
            <a:off x="1841471" y="1423917"/>
            <a:ext cx="1623954" cy="1131346"/>
            <a:chOff x="1690558" y="2338662"/>
            <a:chExt cx="1624800" cy="1131935"/>
          </a:xfrm>
        </p:grpSpPr>
        <p:sp>
          <p:nvSpPr>
            <p:cNvPr id="101" name="Rectangle 100">
              <a:extLst>
                <a:ext uri="{FF2B5EF4-FFF2-40B4-BE49-F238E27FC236}">
                  <a16:creationId xmlns:a16="http://schemas.microsoft.com/office/drawing/2014/main" id="{0DBC36B4-5018-400C-A80A-AF1BB132FF50}"/>
                </a:ext>
              </a:extLst>
            </p:cNvPr>
            <p:cNvSpPr/>
            <p:nvPr/>
          </p:nvSpPr>
          <p:spPr>
            <a:xfrm>
              <a:off x="1690558" y="2338662"/>
              <a:ext cx="1624800" cy="338554"/>
            </a:xfrm>
            <a:prstGeom prst="rect">
              <a:avLst/>
            </a:prstGeom>
          </p:spPr>
          <p:txBody>
            <a:bodyPr wrap="square">
              <a:noAutofit/>
            </a:bodyPr>
            <a:lstStyle/>
            <a:p>
              <a:pPr algn="ctr" defTabSz="952828">
                <a:defRPr/>
              </a:pPr>
              <a:r>
                <a:rPr lang="en-US" sz="1099" b="1" kern="0" dirty="0">
                  <a:solidFill>
                    <a:srgbClr val="000000"/>
                  </a:solidFill>
                  <a:latin typeface="EYInterstate Light" pitchFamily="2" charset="0"/>
                  <a:cs typeface="Arial" panose="020B0604020202020204" pitchFamily="34" charset="0"/>
                </a:rPr>
                <a:t>Data Extraction</a:t>
              </a:r>
              <a:endParaRPr lang="en-MY" sz="1099" b="1" kern="0" dirty="0">
                <a:solidFill>
                  <a:srgbClr val="000000"/>
                </a:solidFill>
                <a:latin typeface="EYInterstate Light" pitchFamily="2" charset="0"/>
                <a:cs typeface="Arial"/>
              </a:endParaRPr>
            </a:p>
          </p:txBody>
        </p:sp>
        <p:sp>
          <p:nvSpPr>
            <p:cNvPr id="102" name="Freeform 250">
              <a:extLst>
                <a:ext uri="{FF2B5EF4-FFF2-40B4-BE49-F238E27FC236}">
                  <a16:creationId xmlns:a16="http://schemas.microsoft.com/office/drawing/2014/main" id="{902A0199-AC01-4771-AD58-771B46A9DF90}"/>
                </a:ext>
              </a:extLst>
            </p:cNvPr>
            <p:cNvSpPr>
              <a:spLocks noChangeAspect="1" noEditPoints="1"/>
            </p:cNvSpPr>
            <p:nvPr/>
          </p:nvSpPr>
          <p:spPr bwMode="auto">
            <a:xfrm>
              <a:off x="2186134" y="2882654"/>
              <a:ext cx="633647" cy="587943"/>
            </a:xfrm>
            <a:custGeom>
              <a:avLst/>
              <a:gdLst>
                <a:gd name="T0" fmla="*/ 73 w 295"/>
                <a:gd name="T1" fmla="*/ 162 h 302"/>
                <a:gd name="T2" fmla="*/ 95 w 295"/>
                <a:gd name="T3" fmla="*/ 148 h 302"/>
                <a:gd name="T4" fmla="*/ 96 w 295"/>
                <a:gd name="T5" fmla="*/ 133 h 302"/>
                <a:gd name="T6" fmla="*/ 79 w 295"/>
                <a:gd name="T7" fmla="*/ 117 h 302"/>
                <a:gd name="T8" fmla="*/ 57 w 295"/>
                <a:gd name="T9" fmla="*/ 113 h 302"/>
                <a:gd name="T10" fmla="*/ 29 w 295"/>
                <a:gd name="T11" fmla="*/ 119 h 302"/>
                <a:gd name="T12" fmla="*/ 16 w 295"/>
                <a:gd name="T13" fmla="*/ 139 h 302"/>
                <a:gd name="T14" fmla="*/ 23 w 295"/>
                <a:gd name="T15" fmla="*/ 152 h 302"/>
                <a:gd name="T16" fmla="*/ 49 w 295"/>
                <a:gd name="T17" fmla="*/ 163 h 302"/>
                <a:gd name="T18" fmla="*/ 154 w 295"/>
                <a:gd name="T19" fmla="*/ 38 h 302"/>
                <a:gd name="T20" fmla="*/ 177 w 295"/>
                <a:gd name="T21" fmla="*/ 26 h 302"/>
                <a:gd name="T22" fmla="*/ 176 w 295"/>
                <a:gd name="T23" fmla="*/ 16 h 302"/>
                <a:gd name="T24" fmla="*/ 154 w 295"/>
                <a:gd name="T25" fmla="*/ 7 h 302"/>
                <a:gd name="T26" fmla="*/ 130 w 295"/>
                <a:gd name="T27" fmla="*/ 19 h 302"/>
                <a:gd name="T28" fmla="*/ 132 w 295"/>
                <a:gd name="T29" fmla="*/ 29 h 302"/>
                <a:gd name="T30" fmla="*/ 154 w 295"/>
                <a:gd name="T31" fmla="*/ 38 h 302"/>
                <a:gd name="T32" fmla="*/ 277 w 295"/>
                <a:gd name="T33" fmla="*/ 48 h 302"/>
                <a:gd name="T34" fmla="*/ 286 w 295"/>
                <a:gd name="T35" fmla="*/ 37 h 302"/>
                <a:gd name="T36" fmla="*/ 270 w 295"/>
                <a:gd name="T37" fmla="*/ 23 h 302"/>
                <a:gd name="T38" fmla="*/ 243 w 295"/>
                <a:gd name="T39" fmla="*/ 26 h 302"/>
                <a:gd name="T40" fmla="*/ 236 w 295"/>
                <a:gd name="T41" fmla="*/ 37 h 302"/>
                <a:gd name="T42" fmla="*/ 251 w 295"/>
                <a:gd name="T43" fmla="*/ 52 h 302"/>
                <a:gd name="T44" fmla="*/ 261 w 295"/>
                <a:gd name="T45" fmla="*/ 15 h 302"/>
                <a:gd name="T46" fmla="*/ 286 w 295"/>
                <a:gd name="T47" fmla="*/ 22 h 302"/>
                <a:gd name="T48" fmla="*/ 295 w 295"/>
                <a:gd name="T49" fmla="*/ 37 h 302"/>
                <a:gd name="T50" fmla="*/ 292 w 295"/>
                <a:gd name="T51" fmla="*/ 124 h 302"/>
                <a:gd name="T52" fmla="*/ 275 w 295"/>
                <a:gd name="T53" fmla="*/ 136 h 302"/>
                <a:gd name="T54" fmla="*/ 254 w 295"/>
                <a:gd name="T55" fmla="*/ 136 h 302"/>
                <a:gd name="T56" fmla="*/ 232 w 295"/>
                <a:gd name="T57" fmla="*/ 128 h 302"/>
                <a:gd name="T58" fmla="*/ 225 w 295"/>
                <a:gd name="T59" fmla="*/ 80 h 302"/>
                <a:gd name="T60" fmla="*/ 188 w 295"/>
                <a:gd name="T61" fmla="*/ 103 h 302"/>
                <a:gd name="T62" fmla="*/ 173 w 295"/>
                <a:gd name="T63" fmla="*/ 117 h 302"/>
                <a:gd name="T64" fmla="*/ 154 w 295"/>
                <a:gd name="T65" fmla="*/ 121 h 302"/>
                <a:gd name="T66" fmla="*/ 130 w 295"/>
                <a:gd name="T67" fmla="*/ 114 h 302"/>
                <a:gd name="T68" fmla="*/ 119 w 295"/>
                <a:gd name="T69" fmla="*/ 99 h 302"/>
                <a:gd name="T70" fmla="*/ 104 w 295"/>
                <a:gd name="T71" fmla="*/ 117 h 302"/>
                <a:gd name="T72" fmla="*/ 114 w 295"/>
                <a:gd name="T73" fmla="*/ 265 h 302"/>
                <a:gd name="T74" fmla="*/ 104 w 295"/>
                <a:gd name="T75" fmla="*/ 286 h 302"/>
                <a:gd name="T76" fmla="*/ 68 w 295"/>
                <a:gd name="T77" fmla="*/ 302 h 302"/>
                <a:gd name="T78" fmla="*/ 34 w 295"/>
                <a:gd name="T79" fmla="*/ 299 h 302"/>
                <a:gd name="T80" fmla="*/ 4 w 295"/>
                <a:gd name="T81" fmla="*/ 280 h 302"/>
                <a:gd name="T82" fmla="*/ 0 w 295"/>
                <a:gd name="T83" fmla="*/ 137 h 302"/>
                <a:gd name="T84" fmla="*/ 16 w 295"/>
                <a:gd name="T85" fmla="*/ 111 h 302"/>
                <a:gd name="T86" fmla="*/ 57 w 295"/>
                <a:gd name="T87" fmla="*/ 102 h 302"/>
                <a:gd name="T88" fmla="*/ 119 w 295"/>
                <a:gd name="T89" fmla="*/ 75 h 302"/>
                <a:gd name="T90" fmla="*/ 122 w 295"/>
                <a:gd name="T91" fmla="*/ 14 h 302"/>
                <a:gd name="T92" fmla="*/ 141 w 295"/>
                <a:gd name="T93" fmla="*/ 1 h 302"/>
                <a:gd name="T94" fmla="*/ 161 w 295"/>
                <a:gd name="T95" fmla="*/ 1 h 302"/>
                <a:gd name="T96" fmla="*/ 183 w 295"/>
                <a:gd name="T97" fmla="*/ 9 h 302"/>
                <a:gd name="T98" fmla="*/ 188 w 295"/>
                <a:gd name="T99" fmla="*/ 56 h 302"/>
                <a:gd name="T100" fmla="*/ 226 w 295"/>
                <a:gd name="T101" fmla="*/ 33 h 302"/>
                <a:gd name="T102" fmla="*/ 242 w 295"/>
                <a:gd name="T103" fmla="*/ 19 h 302"/>
                <a:gd name="T104" fmla="*/ 261 w 295"/>
                <a:gd name="T105" fmla="*/ 1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5" h="302">
                  <a:moveTo>
                    <a:pt x="57" y="165"/>
                  </a:moveTo>
                  <a:lnTo>
                    <a:pt x="57" y="165"/>
                  </a:lnTo>
                  <a:lnTo>
                    <a:pt x="64" y="163"/>
                  </a:lnTo>
                  <a:lnTo>
                    <a:pt x="73" y="162"/>
                  </a:lnTo>
                  <a:lnTo>
                    <a:pt x="79" y="159"/>
                  </a:lnTo>
                  <a:lnTo>
                    <a:pt x="85" y="156"/>
                  </a:lnTo>
                  <a:lnTo>
                    <a:pt x="90" y="152"/>
                  </a:lnTo>
                  <a:lnTo>
                    <a:pt x="95" y="148"/>
                  </a:lnTo>
                  <a:lnTo>
                    <a:pt x="96" y="144"/>
                  </a:lnTo>
                  <a:lnTo>
                    <a:pt x="97" y="139"/>
                  </a:lnTo>
                  <a:lnTo>
                    <a:pt x="97" y="139"/>
                  </a:lnTo>
                  <a:lnTo>
                    <a:pt x="96" y="133"/>
                  </a:lnTo>
                  <a:lnTo>
                    <a:pt x="95" y="128"/>
                  </a:lnTo>
                  <a:lnTo>
                    <a:pt x="90" y="124"/>
                  </a:lnTo>
                  <a:lnTo>
                    <a:pt x="85" y="119"/>
                  </a:lnTo>
                  <a:lnTo>
                    <a:pt x="79" y="117"/>
                  </a:lnTo>
                  <a:lnTo>
                    <a:pt x="73" y="114"/>
                  </a:lnTo>
                  <a:lnTo>
                    <a:pt x="64" y="113"/>
                  </a:lnTo>
                  <a:lnTo>
                    <a:pt x="57" y="113"/>
                  </a:lnTo>
                  <a:lnTo>
                    <a:pt x="57" y="113"/>
                  </a:lnTo>
                  <a:lnTo>
                    <a:pt x="49" y="113"/>
                  </a:lnTo>
                  <a:lnTo>
                    <a:pt x="41" y="114"/>
                  </a:lnTo>
                  <a:lnTo>
                    <a:pt x="34" y="117"/>
                  </a:lnTo>
                  <a:lnTo>
                    <a:pt x="29" y="119"/>
                  </a:lnTo>
                  <a:lnTo>
                    <a:pt x="23" y="124"/>
                  </a:lnTo>
                  <a:lnTo>
                    <a:pt x="19" y="128"/>
                  </a:lnTo>
                  <a:lnTo>
                    <a:pt x="18" y="133"/>
                  </a:lnTo>
                  <a:lnTo>
                    <a:pt x="16" y="139"/>
                  </a:lnTo>
                  <a:lnTo>
                    <a:pt x="16" y="139"/>
                  </a:lnTo>
                  <a:lnTo>
                    <a:pt x="18" y="144"/>
                  </a:lnTo>
                  <a:lnTo>
                    <a:pt x="19" y="148"/>
                  </a:lnTo>
                  <a:lnTo>
                    <a:pt x="23" y="152"/>
                  </a:lnTo>
                  <a:lnTo>
                    <a:pt x="29" y="156"/>
                  </a:lnTo>
                  <a:lnTo>
                    <a:pt x="34" y="159"/>
                  </a:lnTo>
                  <a:lnTo>
                    <a:pt x="41" y="162"/>
                  </a:lnTo>
                  <a:lnTo>
                    <a:pt x="49" y="163"/>
                  </a:lnTo>
                  <a:lnTo>
                    <a:pt x="57" y="165"/>
                  </a:lnTo>
                  <a:lnTo>
                    <a:pt x="57" y="165"/>
                  </a:lnTo>
                  <a:close/>
                  <a:moveTo>
                    <a:pt x="154" y="38"/>
                  </a:moveTo>
                  <a:lnTo>
                    <a:pt x="154" y="38"/>
                  </a:lnTo>
                  <a:lnTo>
                    <a:pt x="163" y="37"/>
                  </a:lnTo>
                  <a:lnTo>
                    <a:pt x="172" y="33"/>
                  </a:lnTo>
                  <a:lnTo>
                    <a:pt x="176" y="29"/>
                  </a:lnTo>
                  <a:lnTo>
                    <a:pt x="177" y="26"/>
                  </a:lnTo>
                  <a:lnTo>
                    <a:pt x="178" y="22"/>
                  </a:lnTo>
                  <a:lnTo>
                    <a:pt x="178" y="22"/>
                  </a:lnTo>
                  <a:lnTo>
                    <a:pt x="177" y="19"/>
                  </a:lnTo>
                  <a:lnTo>
                    <a:pt x="176" y="16"/>
                  </a:lnTo>
                  <a:lnTo>
                    <a:pt x="172" y="11"/>
                  </a:lnTo>
                  <a:lnTo>
                    <a:pt x="163" y="8"/>
                  </a:lnTo>
                  <a:lnTo>
                    <a:pt x="154" y="7"/>
                  </a:lnTo>
                  <a:lnTo>
                    <a:pt x="154" y="7"/>
                  </a:lnTo>
                  <a:lnTo>
                    <a:pt x="144" y="8"/>
                  </a:lnTo>
                  <a:lnTo>
                    <a:pt x="137" y="11"/>
                  </a:lnTo>
                  <a:lnTo>
                    <a:pt x="132" y="16"/>
                  </a:lnTo>
                  <a:lnTo>
                    <a:pt x="130" y="19"/>
                  </a:lnTo>
                  <a:lnTo>
                    <a:pt x="130" y="22"/>
                  </a:lnTo>
                  <a:lnTo>
                    <a:pt x="130" y="22"/>
                  </a:lnTo>
                  <a:lnTo>
                    <a:pt x="130" y="26"/>
                  </a:lnTo>
                  <a:lnTo>
                    <a:pt x="132" y="29"/>
                  </a:lnTo>
                  <a:lnTo>
                    <a:pt x="137" y="33"/>
                  </a:lnTo>
                  <a:lnTo>
                    <a:pt x="144" y="37"/>
                  </a:lnTo>
                  <a:lnTo>
                    <a:pt x="154" y="38"/>
                  </a:lnTo>
                  <a:lnTo>
                    <a:pt x="154" y="38"/>
                  </a:lnTo>
                  <a:close/>
                  <a:moveTo>
                    <a:pt x="261" y="53"/>
                  </a:moveTo>
                  <a:lnTo>
                    <a:pt x="261" y="53"/>
                  </a:lnTo>
                  <a:lnTo>
                    <a:pt x="270" y="52"/>
                  </a:lnTo>
                  <a:lnTo>
                    <a:pt x="277" y="48"/>
                  </a:lnTo>
                  <a:lnTo>
                    <a:pt x="283" y="44"/>
                  </a:lnTo>
                  <a:lnTo>
                    <a:pt x="284" y="41"/>
                  </a:lnTo>
                  <a:lnTo>
                    <a:pt x="286" y="37"/>
                  </a:lnTo>
                  <a:lnTo>
                    <a:pt x="286" y="37"/>
                  </a:lnTo>
                  <a:lnTo>
                    <a:pt x="284" y="34"/>
                  </a:lnTo>
                  <a:lnTo>
                    <a:pt x="283" y="31"/>
                  </a:lnTo>
                  <a:lnTo>
                    <a:pt x="277" y="26"/>
                  </a:lnTo>
                  <a:lnTo>
                    <a:pt x="270" y="23"/>
                  </a:lnTo>
                  <a:lnTo>
                    <a:pt x="261" y="22"/>
                  </a:lnTo>
                  <a:lnTo>
                    <a:pt x="261" y="22"/>
                  </a:lnTo>
                  <a:lnTo>
                    <a:pt x="251" y="23"/>
                  </a:lnTo>
                  <a:lnTo>
                    <a:pt x="243" y="26"/>
                  </a:lnTo>
                  <a:lnTo>
                    <a:pt x="237" y="31"/>
                  </a:lnTo>
                  <a:lnTo>
                    <a:pt x="236" y="34"/>
                  </a:lnTo>
                  <a:lnTo>
                    <a:pt x="236" y="37"/>
                  </a:lnTo>
                  <a:lnTo>
                    <a:pt x="236" y="37"/>
                  </a:lnTo>
                  <a:lnTo>
                    <a:pt x="236" y="41"/>
                  </a:lnTo>
                  <a:lnTo>
                    <a:pt x="237" y="44"/>
                  </a:lnTo>
                  <a:lnTo>
                    <a:pt x="243" y="48"/>
                  </a:lnTo>
                  <a:lnTo>
                    <a:pt x="251" y="52"/>
                  </a:lnTo>
                  <a:lnTo>
                    <a:pt x="261" y="53"/>
                  </a:lnTo>
                  <a:lnTo>
                    <a:pt x="261" y="53"/>
                  </a:lnTo>
                  <a:close/>
                  <a:moveTo>
                    <a:pt x="261" y="15"/>
                  </a:moveTo>
                  <a:lnTo>
                    <a:pt x="261" y="15"/>
                  </a:lnTo>
                  <a:lnTo>
                    <a:pt x="268" y="15"/>
                  </a:lnTo>
                  <a:lnTo>
                    <a:pt x="275" y="16"/>
                  </a:lnTo>
                  <a:lnTo>
                    <a:pt x="280" y="19"/>
                  </a:lnTo>
                  <a:lnTo>
                    <a:pt x="286" y="22"/>
                  </a:lnTo>
                  <a:lnTo>
                    <a:pt x="290" y="25"/>
                  </a:lnTo>
                  <a:lnTo>
                    <a:pt x="292" y="29"/>
                  </a:lnTo>
                  <a:lnTo>
                    <a:pt x="295" y="33"/>
                  </a:lnTo>
                  <a:lnTo>
                    <a:pt x="295" y="37"/>
                  </a:lnTo>
                  <a:lnTo>
                    <a:pt x="295" y="115"/>
                  </a:lnTo>
                  <a:lnTo>
                    <a:pt x="295" y="115"/>
                  </a:lnTo>
                  <a:lnTo>
                    <a:pt x="295" y="119"/>
                  </a:lnTo>
                  <a:lnTo>
                    <a:pt x="292" y="124"/>
                  </a:lnTo>
                  <a:lnTo>
                    <a:pt x="290" y="128"/>
                  </a:lnTo>
                  <a:lnTo>
                    <a:pt x="286" y="130"/>
                  </a:lnTo>
                  <a:lnTo>
                    <a:pt x="280" y="133"/>
                  </a:lnTo>
                  <a:lnTo>
                    <a:pt x="275" y="136"/>
                  </a:lnTo>
                  <a:lnTo>
                    <a:pt x="268" y="136"/>
                  </a:lnTo>
                  <a:lnTo>
                    <a:pt x="261" y="137"/>
                  </a:lnTo>
                  <a:lnTo>
                    <a:pt x="261" y="137"/>
                  </a:lnTo>
                  <a:lnTo>
                    <a:pt x="254" y="136"/>
                  </a:lnTo>
                  <a:lnTo>
                    <a:pt x="247" y="136"/>
                  </a:lnTo>
                  <a:lnTo>
                    <a:pt x="242" y="133"/>
                  </a:lnTo>
                  <a:lnTo>
                    <a:pt x="236" y="130"/>
                  </a:lnTo>
                  <a:lnTo>
                    <a:pt x="232" y="128"/>
                  </a:lnTo>
                  <a:lnTo>
                    <a:pt x="228" y="124"/>
                  </a:lnTo>
                  <a:lnTo>
                    <a:pt x="226" y="119"/>
                  </a:lnTo>
                  <a:lnTo>
                    <a:pt x="225" y="115"/>
                  </a:lnTo>
                  <a:lnTo>
                    <a:pt x="225" y="80"/>
                  </a:lnTo>
                  <a:lnTo>
                    <a:pt x="188" y="71"/>
                  </a:lnTo>
                  <a:lnTo>
                    <a:pt x="188" y="99"/>
                  </a:lnTo>
                  <a:lnTo>
                    <a:pt x="188" y="99"/>
                  </a:lnTo>
                  <a:lnTo>
                    <a:pt x="188" y="103"/>
                  </a:lnTo>
                  <a:lnTo>
                    <a:pt x="185" y="107"/>
                  </a:lnTo>
                  <a:lnTo>
                    <a:pt x="183" y="111"/>
                  </a:lnTo>
                  <a:lnTo>
                    <a:pt x="178" y="114"/>
                  </a:lnTo>
                  <a:lnTo>
                    <a:pt x="173" y="117"/>
                  </a:lnTo>
                  <a:lnTo>
                    <a:pt x="167" y="118"/>
                  </a:lnTo>
                  <a:lnTo>
                    <a:pt x="161" y="119"/>
                  </a:lnTo>
                  <a:lnTo>
                    <a:pt x="154" y="121"/>
                  </a:lnTo>
                  <a:lnTo>
                    <a:pt x="154" y="121"/>
                  </a:lnTo>
                  <a:lnTo>
                    <a:pt x="147" y="119"/>
                  </a:lnTo>
                  <a:lnTo>
                    <a:pt x="141" y="118"/>
                  </a:lnTo>
                  <a:lnTo>
                    <a:pt x="134" y="117"/>
                  </a:lnTo>
                  <a:lnTo>
                    <a:pt x="130" y="114"/>
                  </a:lnTo>
                  <a:lnTo>
                    <a:pt x="126" y="111"/>
                  </a:lnTo>
                  <a:lnTo>
                    <a:pt x="122" y="107"/>
                  </a:lnTo>
                  <a:lnTo>
                    <a:pt x="121" y="103"/>
                  </a:lnTo>
                  <a:lnTo>
                    <a:pt x="119" y="99"/>
                  </a:lnTo>
                  <a:lnTo>
                    <a:pt x="119" y="92"/>
                  </a:lnTo>
                  <a:lnTo>
                    <a:pt x="96" y="111"/>
                  </a:lnTo>
                  <a:lnTo>
                    <a:pt x="96" y="111"/>
                  </a:lnTo>
                  <a:lnTo>
                    <a:pt x="104" y="117"/>
                  </a:lnTo>
                  <a:lnTo>
                    <a:pt x="110" y="124"/>
                  </a:lnTo>
                  <a:lnTo>
                    <a:pt x="112" y="130"/>
                  </a:lnTo>
                  <a:lnTo>
                    <a:pt x="114" y="137"/>
                  </a:lnTo>
                  <a:lnTo>
                    <a:pt x="114" y="265"/>
                  </a:lnTo>
                  <a:lnTo>
                    <a:pt x="114" y="265"/>
                  </a:lnTo>
                  <a:lnTo>
                    <a:pt x="112" y="273"/>
                  </a:lnTo>
                  <a:lnTo>
                    <a:pt x="110" y="280"/>
                  </a:lnTo>
                  <a:lnTo>
                    <a:pt x="104" y="286"/>
                  </a:lnTo>
                  <a:lnTo>
                    <a:pt x="97" y="291"/>
                  </a:lnTo>
                  <a:lnTo>
                    <a:pt x="89" y="297"/>
                  </a:lnTo>
                  <a:lnTo>
                    <a:pt x="79" y="299"/>
                  </a:lnTo>
                  <a:lnTo>
                    <a:pt x="68" y="302"/>
                  </a:lnTo>
                  <a:lnTo>
                    <a:pt x="57" y="302"/>
                  </a:lnTo>
                  <a:lnTo>
                    <a:pt x="57" y="302"/>
                  </a:lnTo>
                  <a:lnTo>
                    <a:pt x="45" y="302"/>
                  </a:lnTo>
                  <a:lnTo>
                    <a:pt x="34" y="299"/>
                  </a:lnTo>
                  <a:lnTo>
                    <a:pt x="24" y="297"/>
                  </a:lnTo>
                  <a:lnTo>
                    <a:pt x="16" y="291"/>
                  </a:lnTo>
                  <a:lnTo>
                    <a:pt x="9" y="286"/>
                  </a:lnTo>
                  <a:lnTo>
                    <a:pt x="4" y="280"/>
                  </a:lnTo>
                  <a:lnTo>
                    <a:pt x="1" y="273"/>
                  </a:lnTo>
                  <a:lnTo>
                    <a:pt x="0" y="265"/>
                  </a:lnTo>
                  <a:lnTo>
                    <a:pt x="0" y="137"/>
                  </a:lnTo>
                  <a:lnTo>
                    <a:pt x="0" y="137"/>
                  </a:lnTo>
                  <a:lnTo>
                    <a:pt x="1" y="130"/>
                  </a:lnTo>
                  <a:lnTo>
                    <a:pt x="4" y="124"/>
                  </a:lnTo>
                  <a:lnTo>
                    <a:pt x="9" y="117"/>
                  </a:lnTo>
                  <a:lnTo>
                    <a:pt x="16" y="111"/>
                  </a:lnTo>
                  <a:lnTo>
                    <a:pt x="24" y="107"/>
                  </a:lnTo>
                  <a:lnTo>
                    <a:pt x="34" y="104"/>
                  </a:lnTo>
                  <a:lnTo>
                    <a:pt x="45" y="102"/>
                  </a:lnTo>
                  <a:lnTo>
                    <a:pt x="57" y="102"/>
                  </a:lnTo>
                  <a:lnTo>
                    <a:pt x="57" y="102"/>
                  </a:lnTo>
                  <a:lnTo>
                    <a:pt x="71" y="102"/>
                  </a:lnTo>
                  <a:lnTo>
                    <a:pt x="84" y="106"/>
                  </a:lnTo>
                  <a:lnTo>
                    <a:pt x="119" y="75"/>
                  </a:lnTo>
                  <a:lnTo>
                    <a:pt x="119" y="22"/>
                  </a:lnTo>
                  <a:lnTo>
                    <a:pt x="119" y="22"/>
                  </a:lnTo>
                  <a:lnTo>
                    <a:pt x="121" y="18"/>
                  </a:lnTo>
                  <a:lnTo>
                    <a:pt x="122" y="14"/>
                  </a:lnTo>
                  <a:lnTo>
                    <a:pt x="126" y="9"/>
                  </a:lnTo>
                  <a:lnTo>
                    <a:pt x="130" y="7"/>
                  </a:lnTo>
                  <a:lnTo>
                    <a:pt x="134" y="4"/>
                  </a:lnTo>
                  <a:lnTo>
                    <a:pt x="141" y="1"/>
                  </a:lnTo>
                  <a:lnTo>
                    <a:pt x="147" y="1"/>
                  </a:lnTo>
                  <a:lnTo>
                    <a:pt x="154" y="0"/>
                  </a:lnTo>
                  <a:lnTo>
                    <a:pt x="154" y="0"/>
                  </a:lnTo>
                  <a:lnTo>
                    <a:pt x="161" y="1"/>
                  </a:lnTo>
                  <a:lnTo>
                    <a:pt x="167" y="1"/>
                  </a:lnTo>
                  <a:lnTo>
                    <a:pt x="173" y="4"/>
                  </a:lnTo>
                  <a:lnTo>
                    <a:pt x="178" y="7"/>
                  </a:lnTo>
                  <a:lnTo>
                    <a:pt x="183" y="9"/>
                  </a:lnTo>
                  <a:lnTo>
                    <a:pt x="185" y="14"/>
                  </a:lnTo>
                  <a:lnTo>
                    <a:pt x="188" y="18"/>
                  </a:lnTo>
                  <a:lnTo>
                    <a:pt x="188" y="22"/>
                  </a:lnTo>
                  <a:lnTo>
                    <a:pt x="188" y="56"/>
                  </a:lnTo>
                  <a:lnTo>
                    <a:pt x="225" y="64"/>
                  </a:lnTo>
                  <a:lnTo>
                    <a:pt x="225" y="37"/>
                  </a:lnTo>
                  <a:lnTo>
                    <a:pt x="225" y="37"/>
                  </a:lnTo>
                  <a:lnTo>
                    <a:pt x="226" y="33"/>
                  </a:lnTo>
                  <a:lnTo>
                    <a:pt x="228" y="29"/>
                  </a:lnTo>
                  <a:lnTo>
                    <a:pt x="232" y="25"/>
                  </a:lnTo>
                  <a:lnTo>
                    <a:pt x="236" y="22"/>
                  </a:lnTo>
                  <a:lnTo>
                    <a:pt x="242" y="19"/>
                  </a:lnTo>
                  <a:lnTo>
                    <a:pt x="247" y="16"/>
                  </a:lnTo>
                  <a:lnTo>
                    <a:pt x="254" y="15"/>
                  </a:lnTo>
                  <a:lnTo>
                    <a:pt x="261" y="15"/>
                  </a:lnTo>
                  <a:lnTo>
                    <a:pt x="261" y="15"/>
                  </a:lnTo>
                  <a:close/>
                </a:path>
              </a:pathLst>
            </a:custGeom>
            <a:solidFill>
              <a:srgbClr val="808080">
                <a:lumMod val="75000"/>
              </a:srgbClr>
            </a:solidFill>
            <a:ln>
              <a:noFill/>
            </a:ln>
          </p:spPr>
          <p:txBody>
            <a:bodyPr vert="horz" wrap="square" lIns="78150" tIns="39075" rIns="78150" bIns="39075" numCol="1" anchor="t" anchorCtr="0" compatLnSpc="1">
              <a:prstTxWarp prst="textNoShape">
                <a:avLst/>
              </a:prstTxWarp>
            </a:bodyPr>
            <a:lstStyle/>
            <a:p>
              <a:pPr algn="ctr" fontAlgn="base">
                <a:spcBef>
                  <a:spcPct val="0"/>
                </a:spcBef>
                <a:spcAft>
                  <a:spcPct val="0"/>
                </a:spcAft>
                <a:buClr>
                  <a:srgbClr val="FFE600"/>
                </a:buClr>
                <a:buSzPct val="80000"/>
                <a:defRPr/>
              </a:pPr>
              <a:endParaRPr lang="en-IE" sz="1367" kern="0">
                <a:solidFill>
                  <a:srgbClr val="646464"/>
                </a:solidFill>
                <a:latin typeface="EYInterstate Light" pitchFamily="2" charset="0"/>
              </a:endParaRPr>
            </a:p>
          </p:txBody>
        </p:sp>
      </p:grpSp>
      <p:grpSp>
        <p:nvGrpSpPr>
          <p:cNvPr id="103" name="Group 102">
            <a:extLst>
              <a:ext uri="{FF2B5EF4-FFF2-40B4-BE49-F238E27FC236}">
                <a16:creationId xmlns:a16="http://schemas.microsoft.com/office/drawing/2014/main" id="{AF3665BE-CD1C-4F5A-91FE-4E066AA3A0BA}"/>
              </a:ext>
            </a:extLst>
          </p:cNvPr>
          <p:cNvGrpSpPr/>
          <p:nvPr/>
        </p:nvGrpSpPr>
        <p:grpSpPr>
          <a:xfrm>
            <a:off x="6018319" y="1423917"/>
            <a:ext cx="1623954" cy="1126200"/>
            <a:chOff x="5869582" y="2338662"/>
            <a:chExt cx="1624800" cy="1126787"/>
          </a:xfrm>
        </p:grpSpPr>
        <p:sp>
          <p:nvSpPr>
            <p:cNvPr id="104" name="Rectangle 103">
              <a:extLst>
                <a:ext uri="{FF2B5EF4-FFF2-40B4-BE49-F238E27FC236}">
                  <a16:creationId xmlns:a16="http://schemas.microsoft.com/office/drawing/2014/main" id="{784DC9DC-C631-46EA-9613-1EFCCAADB93F}"/>
                </a:ext>
              </a:extLst>
            </p:cNvPr>
            <p:cNvSpPr/>
            <p:nvPr/>
          </p:nvSpPr>
          <p:spPr>
            <a:xfrm>
              <a:off x="5869582" y="2338662"/>
              <a:ext cx="1624800" cy="338554"/>
            </a:xfrm>
            <a:prstGeom prst="rect">
              <a:avLst/>
            </a:prstGeom>
          </p:spPr>
          <p:txBody>
            <a:bodyPr wrap="square">
              <a:noAutofit/>
            </a:bodyPr>
            <a:lstStyle/>
            <a:p>
              <a:pPr algn="ctr" defTabSz="952828">
                <a:defRPr/>
              </a:pPr>
              <a:r>
                <a:rPr lang="en-US" sz="1099" b="1" kern="0" dirty="0">
                  <a:solidFill>
                    <a:srgbClr val="000000"/>
                  </a:solidFill>
                  <a:latin typeface="EYInterstate Light" pitchFamily="2" charset="0"/>
                  <a:cs typeface="Arial" panose="020B0604020202020204" pitchFamily="34" charset="0"/>
                </a:rPr>
                <a:t>Data Validation (Pre)</a:t>
              </a:r>
              <a:endParaRPr lang="en-MY" sz="1099" b="1" kern="0" dirty="0">
                <a:solidFill>
                  <a:srgbClr val="000000"/>
                </a:solidFill>
                <a:latin typeface="EYInterstate Light" pitchFamily="2" charset="0"/>
                <a:cs typeface="Arial"/>
              </a:endParaRPr>
            </a:p>
          </p:txBody>
        </p:sp>
        <p:sp>
          <p:nvSpPr>
            <p:cNvPr id="105" name="Freeform 73">
              <a:extLst>
                <a:ext uri="{FF2B5EF4-FFF2-40B4-BE49-F238E27FC236}">
                  <a16:creationId xmlns:a16="http://schemas.microsoft.com/office/drawing/2014/main" id="{5B415413-ACAB-4ED7-B7A4-5DF962F88CA6}"/>
                </a:ext>
              </a:extLst>
            </p:cNvPr>
            <p:cNvSpPr>
              <a:spLocks noChangeAspect="1" noEditPoints="1"/>
            </p:cNvSpPr>
            <p:nvPr/>
          </p:nvSpPr>
          <p:spPr bwMode="auto">
            <a:xfrm>
              <a:off x="6351189" y="2877506"/>
              <a:ext cx="658348" cy="587943"/>
            </a:xfrm>
            <a:custGeom>
              <a:avLst/>
              <a:gdLst>
                <a:gd name="T0" fmla="*/ 2147483647 w 5332"/>
                <a:gd name="T1" fmla="*/ 2147483647 h 4763"/>
                <a:gd name="T2" fmla="*/ 2147483647 w 5332"/>
                <a:gd name="T3" fmla="*/ 2147483647 h 4763"/>
                <a:gd name="T4" fmla="*/ 2147483647 w 5332"/>
                <a:gd name="T5" fmla="*/ 2147483647 h 4763"/>
                <a:gd name="T6" fmla="*/ 2147483647 w 5332"/>
                <a:gd name="T7" fmla="*/ 2147483647 h 4763"/>
                <a:gd name="T8" fmla="*/ 2147483647 w 5332"/>
                <a:gd name="T9" fmla="*/ 2147483647 h 4763"/>
                <a:gd name="T10" fmla="*/ 2147483647 w 5332"/>
                <a:gd name="T11" fmla="*/ 2147483647 h 4763"/>
                <a:gd name="T12" fmla="*/ 2147483647 w 5332"/>
                <a:gd name="T13" fmla="*/ 2147483647 h 4763"/>
                <a:gd name="T14" fmla="*/ 2147483647 w 5332"/>
                <a:gd name="T15" fmla="*/ 2147483647 h 4763"/>
                <a:gd name="T16" fmla="*/ 2147483647 w 5332"/>
                <a:gd name="T17" fmla="*/ 2147483647 h 4763"/>
                <a:gd name="T18" fmla="*/ 2147483647 w 5332"/>
                <a:gd name="T19" fmla="*/ 2147483647 h 4763"/>
                <a:gd name="T20" fmla="*/ 2147483647 w 5332"/>
                <a:gd name="T21" fmla="*/ 2147483647 h 4763"/>
                <a:gd name="T22" fmla="*/ 2147483647 w 5332"/>
                <a:gd name="T23" fmla="*/ 2147483647 h 4763"/>
                <a:gd name="T24" fmla="*/ 2147483647 w 5332"/>
                <a:gd name="T25" fmla="*/ 2147483647 h 4763"/>
                <a:gd name="T26" fmla="*/ 2147483647 w 5332"/>
                <a:gd name="T27" fmla="*/ 0 h 4763"/>
                <a:gd name="T28" fmla="*/ 2147483647 w 5332"/>
                <a:gd name="T29" fmla="*/ 2147483647 h 4763"/>
                <a:gd name="T30" fmla="*/ 2147483647 w 5332"/>
                <a:gd name="T31" fmla="*/ 2147483647 h 4763"/>
                <a:gd name="T32" fmla="*/ 2147483647 w 5332"/>
                <a:gd name="T33" fmla="*/ 2147483647 h 4763"/>
                <a:gd name="T34" fmla="*/ 2147483647 w 5332"/>
                <a:gd name="T35" fmla="*/ 2147483647 h 4763"/>
                <a:gd name="T36" fmla="*/ 2147483647 w 5332"/>
                <a:gd name="T37" fmla="*/ 2147483647 h 4763"/>
                <a:gd name="T38" fmla="*/ 0 w 5332"/>
                <a:gd name="T39" fmla="*/ 2147483647 h 4763"/>
                <a:gd name="T40" fmla="*/ 2147483647 w 5332"/>
                <a:gd name="T41" fmla="*/ 2147483647 h 4763"/>
                <a:gd name="T42" fmla="*/ 2147483647 w 5332"/>
                <a:gd name="T43" fmla="*/ 0 h 4763"/>
                <a:gd name="T44" fmla="*/ 2147483647 w 5332"/>
                <a:gd name="T45" fmla="*/ 2147483647 h 4763"/>
                <a:gd name="T46" fmla="*/ 2147483647 w 5332"/>
                <a:gd name="T47" fmla="*/ 2147483647 h 4763"/>
                <a:gd name="T48" fmla="*/ 2147483647 w 5332"/>
                <a:gd name="T49" fmla="*/ 2147483647 h 4763"/>
                <a:gd name="T50" fmla="*/ 2147483647 w 5332"/>
                <a:gd name="T51" fmla="*/ 2147483647 h 4763"/>
                <a:gd name="T52" fmla="*/ 2147483647 w 5332"/>
                <a:gd name="T53" fmla="*/ 2147483647 h 4763"/>
                <a:gd name="T54" fmla="*/ 2147483647 w 5332"/>
                <a:gd name="T55" fmla="*/ 2147483647 h 4763"/>
                <a:gd name="T56" fmla="*/ 2147483647 w 5332"/>
                <a:gd name="T57" fmla="*/ 2147483647 h 4763"/>
                <a:gd name="T58" fmla="*/ 2147483647 w 5332"/>
                <a:gd name="T59" fmla="*/ 2147483647 h 4763"/>
                <a:gd name="T60" fmla="*/ 2147483647 w 5332"/>
                <a:gd name="T61" fmla="*/ 2147483647 h 4763"/>
                <a:gd name="T62" fmla="*/ 2147483647 w 5332"/>
                <a:gd name="T63" fmla="*/ 2147483647 h 4763"/>
                <a:gd name="T64" fmla="*/ 2147483647 w 5332"/>
                <a:gd name="T65" fmla="*/ 2147483647 h 4763"/>
                <a:gd name="T66" fmla="*/ 2147483647 w 5332"/>
                <a:gd name="T67" fmla="*/ 2147483647 h 4763"/>
                <a:gd name="T68" fmla="*/ 2147483647 w 5332"/>
                <a:gd name="T69" fmla="*/ 2147483647 h 4763"/>
                <a:gd name="T70" fmla="*/ 2147483647 w 5332"/>
                <a:gd name="T71" fmla="*/ 2147483647 h 4763"/>
                <a:gd name="T72" fmla="*/ 2147483647 w 5332"/>
                <a:gd name="T73" fmla="*/ 2147483647 h 4763"/>
                <a:gd name="T74" fmla="*/ 2147483647 w 5332"/>
                <a:gd name="T75" fmla="*/ 2147483647 h 4763"/>
                <a:gd name="T76" fmla="*/ 2147483647 w 5332"/>
                <a:gd name="T77" fmla="*/ 2147483647 h 4763"/>
                <a:gd name="T78" fmla="*/ 2147483647 w 5332"/>
                <a:gd name="T79" fmla="*/ 2147483647 h 4763"/>
                <a:gd name="T80" fmla="*/ 2147483647 w 5332"/>
                <a:gd name="T81" fmla="*/ 2147483647 h 4763"/>
                <a:gd name="T82" fmla="*/ 2147483647 w 5332"/>
                <a:gd name="T83" fmla="*/ 2147483647 h 4763"/>
                <a:gd name="T84" fmla="*/ 2147483647 w 5332"/>
                <a:gd name="T85" fmla="*/ 2147483647 h 4763"/>
                <a:gd name="T86" fmla="*/ 2147483647 w 5332"/>
                <a:gd name="T87" fmla="*/ 2147483647 h 4763"/>
                <a:gd name="T88" fmla="*/ 2147483647 w 5332"/>
                <a:gd name="T89" fmla="*/ 2147483647 h 4763"/>
                <a:gd name="T90" fmla="*/ 2147483647 w 5332"/>
                <a:gd name="T91" fmla="*/ 2147483647 h 4763"/>
                <a:gd name="T92" fmla="*/ 2147483647 w 5332"/>
                <a:gd name="T93" fmla="*/ 2147483647 h 4763"/>
                <a:gd name="T94" fmla="*/ 2147483647 w 5332"/>
                <a:gd name="T95" fmla="*/ 2147483647 h 4763"/>
                <a:gd name="T96" fmla="*/ 2147483647 w 5332"/>
                <a:gd name="T97" fmla="*/ 2147483647 h 4763"/>
                <a:gd name="T98" fmla="*/ 2147483647 w 5332"/>
                <a:gd name="T99" fmla="*/ 2147483647 h 4763"/>
                <a:gd name="T100" fmla="*/ 2147483647 w 5332"/>
                <a:gd name="T101" fmla="*/ 2147483647 h 4763"/>
                <a:gd name="T102" fmla="*/ 2147483647 w 5332"/>
                <a:gd name="T103" fmla="*/ 2147483647 h 4763"/>
                <a:gd name="T104" fmla="*/ 2147483647 w 5332"/>
                <a:gd name="T105" fmla="*/ 2147483647 h 4763"/>
                <a:gd name="T106" fmla="*/ 2147483647 w 5332"/>
                <a:gd name="T107" fmla="*/ 2147483647 h 4763"/>
                <a:gd name="T108" fmla="*/ 2147483647 w 5332"/>
                <a:gd name="T109" fmla="*/ 2147483647 h 4763"/>
                <a:gd name="T110" fmla="*/ 2147483647 w 5332"/>
                <a:gd name="T111" fmla="*/ 2147483647 h 4763"/>
                <a:gd name="T112" fmla="*/ 2147483647 w 5332"/>
                <a:gd name="T113" fmla="*/ 2147483647 h 4763"/>
                <a:gd name="T114" fmla="*/ 2147483647 w 5332"/>
                <a:gd name="T115" fmla="*/ 2147483647 h 4763"/>
                <a:gd name="T116" fmla="*/ 2147483647 w 5332"/>
                <a:gd name="T117" fmla="*/ 2147483647 h 4763"/>
                <a:gd name="T118" fmla="*/ 2147483647 w 5332"/>
                <a:gd name="T119" fmla="*/ 2147483647 h 4763"/>
                <a:gd name="T120" fmla="*/ 2147483647 w 5332"/>
                <a:gd name="T121" fmla="*/ 2147483647 h 4763"/>
                <a:gd name="T122" fmla="*/ 2147483647 w 5332"/>
                <a:gd name="T123" fmla="*/ 2147483647 h 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332"/>
                <a:gd name="T187" fmla="*/ 0 h 4763"/>
                <a:gd name="T188" fmla="*/ 5332 w 5332"/>
                <a:gd name="T189" fmla="*/ 4763 h 476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332" h="4763">
                  <a:moveTo>
                    <a:pt x="2131" y="4304"/>
                  </a:moveTo>
                  <a:lnTo>
                    <a:pt x="2885" y="4304"/>
                  </a:lnTo>
                  <a:lnTo>
                    <a:pt x="2885" y="4411"/>
                  </a:lnTo>
                  <a:lnTo>
                    <a:pt x="2041" y="4411"/>
                  </a:lnTo>
                  <a:lnTo>
                    <a:pt x="1813" y="4548"/>
                  </a:lnTo>
                  <a:lnTo>
                    <a:pt x="3514" y="4548"/>
                  </a:lnTo>
                  <a:lnTo>
                    <a:pt x="3259" y="4393"/>
                  </a:lnTo>
                  <a:lnTo>
                    <a:pt x="3248" y="4386"/>
                  </a:lnTo>
                  <a:lnTo>
                    <a:pt x="3239" y="4378"/>
                  </a:lnTo>
                  <a:lnTo>
                    <a:pt x="3230" y="4371"/>
                  </a:lnTo>
                  <a:lnTo>
                    <a:pt x="3221" y="4363"/>
                  </a:lnTo>
                  <a:lnTo>
                    <a:pt x="3215" y="4355"/>
                  </a:lnTo>
                  <a:lnTo>
                    <a:pt x="3209" y="4347"/>
                  </a:lnTo>
                  <a:lnTo>
                    <a:pt x="3204" y="4339"/>
                  </a:lnTo>
                  <a:lnTo>
                    <a:pt x="3200" y="4330"/>
                  </a:lnTo>
                  <a:lnTo>
                    <a:pt x="3195" y="4311"/>
                  </a:lnTo>
                  <a:lnTo>
                    <a:pt x="3191" y="4291"/>
                  </a:lnTo>
                  <a:lnTo>
                    <a:pt x="3189" y="4269"/>
                  </a:lnTo>
                  <a:lnTo>
                    <a:pt x="3189" y="4246"/>
                  </a:lnTo>
                  <a:lnTo>
                    <a:pt x="3189" y="4061"/>
                  </a:lnTo>
                  <a:lnTo>
                    <a:pt x="3404" y="4061"/>
                  </a:lnTo>
                  <a:lnTo>
                    <a:pt x="3404" y="4174"/>
                  </a:lnTo>
                  <a:lnTo>
                    <a:pt x="3404" y="4195"/>
                  </a:lnTo>
                  <a:lnTo>
                    <a:pt x="3408" y="4213"/>
                  </a:lnTo>
                  <a:lnTo>
                    <a:pt x="3413" y="4226"/>
                  </a:lnTo>
                  <a:lnTo>
                    <a:pt x="3420" y="4238"/>
                  </a:lnTo>
                  <a:lnTo>
                    <a:pt x="3429" y="4248"/>
                  </a:lnTo>
                  <a:lnTo>
                    <a:pt x="3443" y="4257"/>
                  </a:lnTo>
                  <a:lnTo>
                    <a:pt x="3475" y="4277"/>
                  </a:lnTo>
                  <a:lnTo>
                    <a:pt x="3815" y="4479"/>
                  </a:lnTo>
                  <a:lnTo>
                    <a:pt x="3825" y="4485"/>
                  </a:lnTo>
                  <a:lnTo>
                    <a:pt x="3836" y="4493"/>
                  </a:lnTo>
                  <a:lnTo>
                    <a:pt x="3845" y="4503"/>
                  </a:lnTo>
                  <a:lnTo>
                    <a:pt x="3855" y="4512"/>
                  </a:lnTo>
                  <a:lnTo>
                    <a:pt x="3863" y="4521"/>
                  </a:lnTo>
                  <a:lnTo>
                    <a:pt x="3870" y="4532"/>
                  </a:lnTo>
                  <a:lnTo>
                    <a:pt x="3876" y="4543"/>
                  </a:lnTo>
                  <a:lnTo>
                    <a:pt x="3882" y="4554"/>
                  </a:lnTo>
                  <a:lnTo>
                    <a:pt x="3887" y="4566"/>
                  </a:lnTo>
                  <a:lnTo>
                    <a:pt x="3891" y="4577"/>
                  </a:lnTo>
                  <a:lnTo>
                    <a:pt x="3894" y="4589"/>
                  </a:lnTo>
                  <a:lnTo>
                    <a:pt x="3896" y="4601"/>
                  </a:lnTo>
                  <a:lnTo>
                    <a:pt x="3898" y="4613"/>
                  </a:lnTo>
                  <a:lnTo>
                    <a:pt x="3898" y="4625"/>
                  </a:lnTo>
                  <a:lnTo>
                    <a:pt x="3898" y="4637"/>
                  </a:lnTo>
                  <a:lnTo>
                    <a:pt x="3896" y="4648"/>
                  </a:lnTo>
                  <a:lnTo>
                    <a:pt x="3895" y="4660"/>
                  </a:lnTo>
                  <a:lnTo>
                    <a:pt x="3892" y="4670"/>
                  </a:lnTo>
                  <a:lnTo>
                    <a:pt x="3888" y="4681"/>
                  </a:lnTo>
                  <a:lnTo>
                    <a:pt x="3884" y="4692"/>
                  </a:lnTo>
                  <a:lnTo>
                    <a:pt x="3879" y="4703"/>
                  </a:lnTo>
                  <a:lnTo>
                    <a:pt x="3872" y="4712"/>
                  </a:lnTo>
                  <a:lnTo>
                    <a:pt x="3865" y="4720"/>
                  </a:lnTo>
                  <a:lnTo>
                    <a:pt x="3857" y="4728"/>
                  </a:lnTo>
                  <a:lnTo>
                    <a:pt x="3848" y="4736"/>
                  </a:lnTo>
                  <a:lnTo>
                    <a:pt x="3839" y="4743"/>
                  </a:lnTo>
                  <a:lnTo>
                    <a:pt x="3828" y="4748"/>
                  </a:lnTo>
                  <a:lnTo>
                    <a:pt x="3816" y="4754"/>
                  </a:lnTo>
                  <a:lnTo>
                    <a:pt x="3804" y="4758"/>
                  </a:lnTo>
                  <a:lnTo>
                    <a:pt x="3790" y="4760"/>
                  </a:lnTo>
                  <a:lnTo>
                    <a:pt x="3776" y="4762"/>
                  </a:lnTo>
                  <a:lnTo>
                    <a:pt x="3761" y="4763"/>
                  </a:lnTo>
                  <a:lnTo>
                    <a:pt x="1571" y="4763"/>
                  </a:lnTo>
                  <a:lnTo>
                    <a:pt x="1556" y="4762"/>
                  </a:lnTo>
                  <a:lnTo>
                    <a:pt x="1542" y="4760"/>
                  </a:lnTo>
                  <a:lnTo>
                    <a:pt x="1528" y="4758"/>
                  </a:lnTo>
                  <a:lnTo>
                    <a:pt x="1516" y="4754"/>
                  </a:lnTo>
                  <a:lnTo>
                    <a:pt x="1504" y="4748"/>
                  </a:lnTo>
                  <a:lnTo>
                    <a:pt x="1493" y="4743"/>
                  </a:lnTo>
                  <a:lnTo>
                    <a:pt x="1484" y="4736"/>
                  </a:lnTo>
                  <a:lnTo>
                    <a:pt x="1475" y="4728"/>
                  </a:lnTo>
                  <a:lnTo>
                    <a:pt x="1467" y="4720"/>
                  </a:lnTo>
                  <a:lnTo>
                    <a:pt x="1460" y="4712"/>
                  </a:lnTo>
                  <a:lnTo>
                    <a:pt x="1453" y="4703"/>
                  </a:lnTo>
                  <a:lnTo>
                    <a:pt x="1448" y="4692"/>
                  </a:lnTo>
                  <a:lnTo>
                    <a:pt x="1444" y="4681"/>
                  </a:lnTo>
                  <a:lnTo>
                    <a:pt x="1440" y="4670"/>
                  </a:lnTo>
                  <a:lnTo>
                    <a:pt x="1437" y="4660"/>
                  </a:lnTo>
                  <a:lnTo>
                    <a:pt x="1436" y="4648"/>
                  </a:lnTo>
                  <a:lnTo>
                    <a:pt x="1434" y="4637"/>
                  </a:lnTo>
                  <a:lnTo>
                    <a:pt x="1434" y="4625"/>
                  </a:lnTo>
                  <a:lnTo>
                    <a:pt x="1434" y="4613"/>
                  </a:lnTo>
                  <a:lnTo>
                    <a:pt x="1436" y="4601"/>
                  </a:lnTo>
                  <a:lnTo>
                    <a:pt x="1438" y="4589"/>
                  </a:lnTo>
                  <a:lnTo>
                    <a:pt x="1441" y="4577"/>
                  </a:lnTo>
                  <a:lnTo>
                    <a:pt x="1445" y="4566"/>
                  </a:lnTo>
                  <a:lnTo>
                    <a:pt x="1450" y="4554"/>
                  </a:lnTo>
                  <a:lnTo>
                    <a:pt x="1456" y="4543"/>
                  </a:lnTo>
                  <a:lnTo>
                    <a:pt x="1462" y="4532"/>
                  </a:lnTo>
                  <a:lnTo>
                    <a:pt x="1469" y="4521"/>
                  </a:lnTo>
                  <a:lnTo>
                    <a:pt x="1477" y="4512"/>
                  </a:lnTo>
                  <a:lnTo>
                    <a:pt x="1487" y="4503"/>
                  </a:lnTo>
                  <a:lnTo>
                    <a:pt x="1496" y="4493"/>
                  </a:lnTo>
                  <a:lnTo>
                    <a:pt x="1507" y="4485"/>
                  </a:lnTo>
                  <a:lnTo>
                    <a:pt x="1517" y="4479"/>
                  </a:lnTo>
                  <a:lnTo>
                    <a:pt x="1864" y="4276"/>
                  </a:lnTo>
                  <a:lnTo>
                    <a:pt x="1877" y="4267"/>
                  </a:lnTo>
                  <a:lnTo>
                    <a:pt x="1890" y="4256"/>
                  </a:lnTo>
                  <a:lnTo>
                    <a:pt x="1901" y="4242"/>
                  </a:lnTo>
                  <a:lnTo>
                    <a:pt x="1911" y="4226"/>
                  </a:lnTo>
                  <a:lnTo>
                    <a:pt x="1919" y="4210"/>
                  </a:lnTo>
                  <a:lnTo>
                    <a:pt x="1924" y="4194"/>
                  </a:lnTo>
                  <a:lnTo>
                    <a:pt x="1928" y="4175"/>
                  </a:lnTo>
                  <a:lnTo>
                    <a:pt x="1928" y="4158"/>
                  </a:lnTo>
                  <a:lnTo>
                    <a:pt x="1928" y="4061"/>
                  </a:lnTo>
                  <a:lnTo>
                    <a:pt x="2143" y="4061"/>
                  </a:lnTo>
                  <a:lnTo>
                    <a:pt x="2143" y="4197"/>
                  </a:lnTo>
                  <a:lnTo>
                    <a:pt x="2143" y="4225"/>
                  </a:lnTo>
                  <a:lnTo>
                    <a:pt x="2140" y="4256"/>
                  </a:lnTo>
                  <a:lnTo>
                    <a:pt x="2137" y="4284"/>
                  </a:lnTo>
                  <a:lnTo>
                    <a:pt x="2135" y="4296"/>
                  </a:lnTo>
                  <a:lnTo>
                    <a:pt x="2131" y="4304"/>
                  </a:lnTo>
                  <a:close/>
                  <a:moveTo>
                    <a:pt x="5117" y="3739"/>
                  </a:moveTo>
                  <a:lnTo>
                    <a:pt x="5117" y="215"/>
                  </a:lnTo>
                  <a:lnTo>
                    <a:pt x="215" y="215"/>
                  </a:lnTo>
                  <a:lnTo>
                    <a:pt x="215" y="3739"/>
                  </a:lnTo>
                  <a:lnTo>
                    <a:pt x="5117" y="3739"/>
                  </a:lnTo>
                  <a:close/>
                  <a:moveTo>
                    <a:pt x="181" y="0"/>
                  </a:moveTo>
                  <a:lnTo>
                    <a:pt x="5150" y="0"/>
                  </a:lnTo>
                  <a:lnTo>
                    <a:pt x="5167" y="0"/>
                  </a:lnTo>
                  <a:lnTo>
                    <a:pt x="5183" y="3"/>
                  </a:lnTo>
                  <a:lnTo>
                    <a:pt x="5199" y="7"/>
                  </a:lnTo>
                  <a:lnTo>
                    <a:pt x="5215" y="11"/>
                  </a:lnTo>
                  <a:lnTo>
                    <a:pt x="5231" y="17"/>
                  </a:lnTo>
                  <a:lnTo>
                    <a:pt x="5246" y="25"/>
                  </a:lnTo>
                  <a:lnTo>
                    <a:pt x="5260" y="35"/>
                  </a:lnTo>
                  <a:lnTo>
                    <a:pt x="5273" y="46"/>
                  </a:lnTo>
                  <a:lnTo>
                    <a:pt x="5286" y="58"/>
                  </a:lnTo>
                  <a:lnTo>
                    <a:pt x="5297" y="70"/>
                  </a:lnTo>
                  <a:lnTo>
                    <a:pt x="5307" y="85"/>
                  </a:lnTo>
                  <a:lnTo>
                    <a:pt x="5316" y="101"/>
                  </a:lnTo>
                  <a:lnTo>
                    <a:pt x="5323" y="117"/>
                  </a:lnTo>
                  <a:lnTo>
                    <a:pt x="5327" y="134"/>
                  </a:lnTo>
                  <a:lnTo>
                    <a:pt x="5331" y="153"/>
                  </a:lnTo>
                  <a:lnTo>
                    <a:pt x="5332" y="172"/>
                  </a:lnTo>
                  <a:lnTo>
                    <a:pt x="5332" y="3782"/>
                  </a:lnTo>
                  <a:lnTo>
                    <a:pt x="5331" y="3801"/>
                  </a:lnTo>
                  <a:lnTo>
                    <a:pt x="5327" y="3820"/>
                  </a:lnTo>
                  <a:lnTo>
                    <a:pt x="5323" y="3837"/>
                  </a:lnTo>
                  <a:lnTo>
                    <a:pt x="5316" y="3855"/>
                  </a:lnTo>
                  <a:lnTo>
                    <a:pt x="5307" y="3869"/>
                  </a:lnTo>
                  <a:lnTo>
                    <a:pt x="5297" y="3884"/>
                  </a:lnTo>
                  <a:lnTo>
                    <a:pt x="5286" y="3896"/>
                  </a:lnTo>
                  <a:lnTo>
                    <a:pt x="5273" y="3908"/>
                  </a:lnTo>
                  <a:lnTo>
                    <a:pt x="5260" y="3919"/>
                  </a:lnTo>
                  <a:lnTo>
                    <a:pt x="5246" y="3928"/>
                  </a:lnTo>
                  <a:lnTo>
                    <a:pt x="5231" y="3937"/>
                  </a:lnTo>
                  <a:lnTo>
                    <a:pt x="5215" y="3943"/>
                  </a:lnTo>
                  <a:lnTo>
                    <a:pt x="5199" y="3947"/>
                  </a:lnTo>
                  <a:lnTo>
                    <a:pt x="5183" y="3951"/>
                  </a:lnTo>
                  <a:lnTo>
                    <a:pt x="5167" y="3954"/>
                  </a:lnTo>
                  <a:lnTo>
                    <a:pt x="5150" y="3954"/>
                  </a:lnTo>
                  <a:lnTo>
                    <a:pt x="181" y="3954"/>
                  </a:lnTo>
                  <a:lnTo>
                    <a:pt x="165" y="3954"/>
                  </a:lnTo>
                  <a:lnTo>
                    <a:pt x="149" y="3951"/>
                  </a:lnTo>
                  <a:lnTo>
                    <a:pt x="133" y="3947"/>
                  </a:lnTo>
                  <a:lnTo>
                    <a:pt x="117" y="3943"/>
                  </a:lnTo>
                  <a:lnTo>
                    <a:pt x="101" y="3937"/>
                  </a:lnTo>
                  <a:lnTo>
                    <a:pt x="86" y="3928"/>
                  </a:lnTo>
                  <a:lnTo>
                    <a:pt x="71" y="3919"/>
                  </a:lnTo>
                  <a:lnTo>
                    <a:pt x="58" y="3908"/>
                  </a:lnTo>
                  <a:lnTo>
                    <a:pt x="46" y="3896"/>
                  </a:lnTo>
                  <a:lnTo>
                    <a:pt x="35" y="3884"/>
                  </a:lnTo>
                  <a:lnTo>
                    <a:pt x="25" y="3869"/>
                  </a:lnTo>
                  <a:lnTo>
                    <a:pt x="16" y="3855"/>
                  </a:lnTo>
                  <a:lnTo>
                    <a:pt x="9" y="3837"/>
                  </a:lnTo>
                  <a:lnTo>
                    <a:pt x="4" y="3820"/>
                  </a:lnTo>
                  <a:lnTo>
                    <a:pt x="1" y="3801"/>
                  </a:lnTo>
                  <a:lnTo>
                    <a:pt x="0" y="3782"/>
                  </a:lnTo>
                  <a:lnTo>
                    <a:pt x="0" y="172"/>
                  </a:lnTo>
                  <a:lnTo>
                    <a:pt x="1" y="153"/>
                  </a:lnTo>
                  <a:lnTo>
                    <a:pt x="4" y="134"/>
                  </a:lnTo>
                  <a:lnTo>
                    <a:pt x="9" y="117"/>
                  </a:lnTo>
                  <a:lnTo>
                    <a:pt x="16" y="101"/>
                  </a:lnTo>
                  <a:lnTo>
                    <a:pt x="25" y="85"/>
                  </a:lnTo>
                  <a:lnTo>
                    <a:pt x="35" y="70"/>
                  </a:lnTo>
                  <a:lnTo>
                    <a:pt x="46" y="58"/>
                  </a:lnTo>
                  <a:lnTo>
                    <a:pt x="58" y="46"/>
                  </a:lnTo>
                  <a:lnTo>
                    <a:pt x="71" y="35"/>
                  </a:lnTo>
                  <a:lnTo>
                    <a:pt x="86" y="25"/>
                  </a:lnTo>
                  <a:lnTo>
                    <a:pt x="101" y="17"/>
                  </a:lnTo>
                  <a:lnTo>
                    <a:pt x="117" y="11"/>
                  </a:lnTo>
                  <a:lnTo>
                    <a:pt x="133" y="7"/>
                  </a:lnTo>
                  <a:lnTo>
                    <a:pt x="149" y="3"/>
                  </a:lnTo>
                  <a:lnTo>
                    <a:pt x="165" y="0"/>
                  </a:lnTo>
                  <a:lnTo>
                    <a:pt x="181" y="0"/>
                  </a:lnTo>
                  <a:close/>
                  <a:moveTo>
                    <a:pt x="2666" y="3263"/>
                  </a:moveTo>
                  <a:lnTo>
                    <a:pt x="2666" y="3263"/>
                  </a:lnTo>
                  <a:lnTo>
                    <a:pt x="2685" y="3264"/>
                  </a:lnTo>
                  <a:lnTo>
                    <a:pt x="2704" y="3267"/>
                  </a:lnTo>
                  <a:lnTo>
                    <a:pt x="2722" y="3272"/>
                  </a:lnTo>
                  <a:lnTo>
                    <a:pt x="2740" y="3279"/>
                  </a:lnTo>
                  <a:lnTo>
                    <a:pt x="2756" y="3287"/>
                  </a:lnTo>
                  <a:lnTo>
                    <a:pt x="2772" y="3297"/>
                  </a:lnTo>
                  <a:lnTo>
                    <a:pt x="2787" y="3307"/>
                  </a:lnTo>
                  <a:lnTo>
                    <a:pt x="2800" y="3319"/>
                  </a:lnTo>
                  <a:lnTo>
                    <a:pt x="2812" y="3333"/>
                  </a:lnTo>
                  <a:lnTo>
                    <a:pt x="2823" y="3348"/>
                  </a:lnTo>
                  <a:lnTo>
                    <a:pt x="2832" y="3362"/>
                  </a:lnTo>
                  <a:lnTo>
                    <a:pt x="2840" y="3380"/>
                  </a:lnTo>
                  <a:lnTo>
                    <a:pt x="2847" y="3397"/>
                  </a:lnTo>
                  <a:lnTo>
                    <a:pt x="2851" y="3415"/>
                  </a:lnTo>
                  <a:lnTo>
                    <a:pt x="2855" y="3433"/>
                  </a:lnTo>
                  <a:lnTo>
                    <a:pt x="2855" y="3454"/>
                  </a:lnTo>
                  <a:lnTo>
                    <a:pt x="2855" y="3472"/>
                  </a:lnTo>
                  <a:lnTo>
                    <a:pt x="2851" y="3491"/>
                  </a:lnTo>
                  <a:lnTo>
                    <a:pt x="2847" y="3510"/>
                  </a:lnTo>
                  <a:lnTo>
                    <a:pt x="2840" y="3527"/>
                  </a:lnTo>
                  <a:lnTo>
                    <a:pt x="2832" y="3543"/>
                  </a:lnTo>
                  <a:lnTo>
                    <a:pt x="2823" y="3560"/>
                  </a:lnTo>
                  <a:lnTo>
                    <a:pt x="2812" y="3574"/>
                  </a:lnTo>
                  <a:lnTo>
                    <a:pt x="2800" y="3588"/>
                  </a:lnTo>
                  <a:lnTo>
                    <a:pt x="2787" y="3600"/>
                  </a:lnTo>
                  <a:lnTo>
                    <a:pt x="2772" y="3610"/>
                  </a:lnTo>
                  <a:lnTo>
                    <a:pt x="2756" y="3620"/>
                  </a:lnTo>
                  <a:lnTo>
                    <a:pt x="2740" y="3628"/>
                  </a:lnTo>
                  <a:lnTo>
                    <a:pt x="2722" y="3635"/>
                  </a:lnTo>
                  <a:lnTo>
                    <a:pt x="2704" y="3639"/>
                  </a:lnTo>
                  <a:lnTo>
                    <a:pt x="2685" y="3641"/>
                  </a:lnTo>
                  <a:lnTo>
                    <a:pt x="2666" y="3643"/>
                  </a:lnTo>
                  <a:lnTo>
                    <a:pt x="2647" y="3641"/>
                  </a:lnTo>
                  <a:lnTo>
                    <a:pt x="2627" y="3639"/>
                  </a:lnTo>
                  <a:lnTo>
                    <a:pt x="2610" y="3635"/>
                  </a:lnTo>
                  <a:lnTo>
                    <a:pt x="2592" y="3628"/>
                  </a:lnTo>
                  <a:lnTo>
                    <a:pt x="2576" y="3620"/>
                  </a:lnTo>
                  <a:lnTo>
                    <a:pt x="2560" y="3610"/>
                  </a:lnTo>
                  <a:lnTo>
                    <a:pt x="2545" y="3600"/>
                  </a:lnTo>
                  <a:lnTo>
                    <a:pt x="2532" y="3588"/>
                  </a:lnTo>
                  <a:lnTo>
                    <a:pt x="2520" y="3574"/>
                  </a:lnTo>
                  <a:lnTo>
                    <a:pt x="2509" y="3560"/>
                  </a:lnTo>
                  <a:lnTo>
                    <a:pt x="2500" y="3543"/>
                  </a:lnTo>
                  <a:lnTo>
                    <a:pt x="2492" y="3527"/>
                  </a:lnTo>
                  <a:lnTo>
                    <a:pt x="2485" y="3510"/>
                  </a:lnTo>
                  <a:lnTo>
                    <a:pt x="2480" y="3491"/>
                  </a:lnTo>
                  <a:lnTo>
                    <a:pt x="2477" y="3472"/>
                  </a:lnTo>
                  <a:lnTo>
                    <a:pt x="2477" y="3454"/>
                  </a:lnTo>
                  <a:lnTo>
                    <a:pt x="2477" y="3433"/>
                  </a:lnTo>
                  <a:lnTo>
                    <a:pt x="2480" y="3415"/>
                  </a:lnTo>
                  <a:lnTo>
                    <a:pt x="2485" y="3397"/>
                  </a:lnTo>
                  <a:lnTo>
                    <a:pt x="2492" y="3380"/>
                  </a:lnTo>
                  <a:lnTo>
                    <a:pt x="2500" y="3362"/>
                  </a:lnTo>
                  <a:lnTo>
                    <a:pt x="2509" y="3348"/>
                  </a:lnTo>
                  <a:lnTo>
                    <a:pt x="2520" y="3333"/>
                  </a:lnTo>
                  <a:lnTo>
                    <a:pt x="2532" y="3319"/>
                  </a:lnTo>
                  <a:lnTo>
                    <a:pt x="2545" y="3307"/>
                  </a:lnTo>
                  <a:lnTo>
                    <a:pt x="2560" y="3297"/>
                  </a:lnTo>
                  <a:lnTo>
                    <a:pt x="2576" y="3287"/>
                  </a:lnTo>
                  <a:lnTo>
                    <a:pt x="2592" y="3279"/>
                  </a:lnTo>
                  <a:lnTo>
                    <a:pt x="2610" y="3272"/>
                  </a:lnTo>
                  <a:lnTo>
                    <a:pt x="2627" y="3267"/>
                  </a:lnTo>
                  <a:lnTo>
                    <a:pt x="2647" y="3264"/>
                  </a:lnTo>
                  <a:lnTo>
                    <a:pt x="2666" y="3263"/>
                  </a:lnTo>
                  <a:close/>
                  <a:moveTo>
                    <a:pt x="2666" y="3370"/>
                  </a:moveTo>
                  <a:lnTo>
                    <a:pt x="2666" y="3370"/>
                  </a:lnTo>
                  <a:lnTo>
                    <a:pt x="2658" y="3372"/>
                  </a:lnTo>
                  <a:lnTo>
                    <a:pt x="2650" y="3373"/>
                  </a:lnTo>
                  <a:lnTo>
                    <a:pt x="2642" y="3374"/>
                  </a:lnTo>
                  <a:lnTo>
                    <a:pt x="2634" y="3377"/>
                  </a:lnTo>
                  <a:lnTo>
                    <a:pt x="2620" y="3385"/>
                  </a:lnTo>
                  <a:lnTo>
                    <a:pt x="2608" y="3394"/>
                  </a:lnTo>
                  <a:lnTo>
                    <a:pt x="2598" y="3408"/>
                  </a:lnTo>
                  <a:lnTo>
                    <a:pt x="2590" y="3421"/>
                  </a:lnTo>
                  <a:lnTo>
                    <a:pt x="2587" y="3429"/>
                  </a:lnTo>
                  <a:lnTo>
                    <a:pt x="2585" y="3436"/>
                  </a:lnTo>
                  <a:lnTo>
                    <a:pt x="2584" y="3445"/>
                  </a:lnTo>
                  <a:lnTo>
                    <a:pt x="2584" y="3454"/>
                  </a:lnTo>
                  <a:lnTo>
                    <a:pt x="2584" y="3462"/>
                  </a:lnTo>
                  <a:lnTo>
                    <a:pt x="2585" y="3470"/>
                  </a:lnTo>
                  <a:lnTo>
                    <a:pt x="2587" y="3478"/>
                  </a:lnTo>
                  <a:lnTo>
                    <a:pt x="2590" y="3486"/>
                  </a:lnTo>
                  <a:lnTo>
                    <a:pt x="2598" y="3499"/>
                  </a:lnTo>
                  <a:lnTo>
                    <a:pt x="2608" y="3511"/>
                  </a:lnTo>
                  <a:lnTo>
                    <a:pt x="2620" y="3522"/>
                  </a:lnTo>
                  <a:lnTo>
                    <a:pt x="2634" y="3529"/>
                  </a:lnTo>
                  <a:lnTo>
                    <a:pt x="2642" y="3531"/>
                  </a:lnTo>
                  <a:lnTo>
                    <a:pt x="2650" y="3534"/>
                  </a:lnTo>
                  <a:lnTo>
                    <a:pt x="2658" y="3535"/>
                  </a:lnTo>
                  <a:lnTo>
                    <a:pt x="2666" y="3535"/>
                  </a:lnTo>
                  <a:lnTo>
                    <a:pt x="2674" y="3535"/>
                  </a:lnTo>
                  <a:lnTo>
                    <a:pt x="2682" y="3534"/>
                  </a:lnTo>
                  <a:lnTo>
                    <a:pt x="2690" y="3531"/>
                  </a:lnTo>
                  <a:lnTo>
                    <a:pt x="2698" y="3529"/>
                  </a:lnTo>
                  <a:lnTo>
                    <a:pt x="2712" y="3522"/>
                  </a:lnTo>
                  <a:lnTo>
                    <a:pt x="2724" y="3511"/>
                  </a:lnTo>
                  <a:lnTo>
                    <a:pt x="2734" y="3499"/>
                  </a:lnTo>
                  <a:lnTo>
                    <a:pt x="2741" y="3486"/>
                  </a:lnTo>
                  <a:lnTo>
                    <a:pt x="2745" y="3478"/>
                  </a:lnTo>
                  <a:lnTo>
                    <a:pt x="2747" y="3470"/>
                  </a:lnTo>
                  <a:lnTo>
                    <a:pt x="2748" y="3462"/>
                  </a:lnTo>
                  <a:lnTo>
                    <a:pt x="2748" y="3454"/>
                  </a:lnTo>
                  <a:lnTo>
                    <a:pt x="2748" y="3445"/>
                  </a:lnTo>
                  <a:lnTo>
                    <a:pt x="2747" y="3436"/>
                  </a:lnTo>
                  <a:lnTo>
                    <a:pt x="2745" y="3429"/>
                  </a:lnTo>
                  <a:lnTo>
                    <a:pt x="2741" y="3421"/>
                  </a:lnTo>
                  <a:lnTo>
                    <a:pt x="2734" y="3408"/>
                  </a:lnTo>
                  <a:lnTo>
                    <a:pt x="2724" y="3394"/>
                  </a:lnTo>
                  <a:lnTo>
                    <a:pt x="2712" y="3385"/>
                  </a:lnTo>
                  <a:lnTo>
                    <a:pt x="2698" y="3377"/>
                  </a:lnTo>
                  <a:lnTo>
                    <a:pt x="2690" y="3374"/>
                  </a:lnTo>
                  <a:lnTo>
                    <a:pt x="2682" y="3373"/>
                  </a:lnTo>
                  <a:lnTo>
                    <a:pt x="2674" y="3372"/>
                  </a:lnTo>
                  <a:lnTo>
                    <a:pt x="2666" y="3370"/>
                  </a:lnTo>
                  <a:close/>
                  <a:moveTo>
                    <a:pt x="4599" y="496"/>
                  </a:moveTo>
                  <a:lnTo>
                    <a:pt x="518" y="496"/>
                  </a:lnTo>
                  <a:lnTo>
                    <a:pt x="518" y="3081"/>
                  </a:lnTo>
                  <a:lnTo>
                    <a:pt x="4814" y="3081"/>
                  </a:lnTo>
                  <a:lnTo>
                    <a:pt x="4814" y="389"/>
                  </a:lnTo>
                  <a:lnTo>
                    <a:pt x="4921" y="389"/>
                  </a:lnTo>
                  <a:lnTo>
                    <a:pt x="4921" y="3188"/>
                  </a:lnTo>
                  <a:lnTo>
                    <a:pt x="411" y="3188"/>
                  </a:lnTo>
                  <a:lnTo>
                    <a:pt x="411" y="389"/>
                  </a:lnTo>
                  <a:lnTo>
                    <a:pt x="4599" y="389"/>
                  </a:lnTo>
                  <a:lnTo>
                    <a:pt x="4599" y="496"/>
                  </a:lnTo>
                  <a:close/>
                  <a:moveTo>
                    <a:pt x="1546" y="1057"/>
                  </a:moveTo>
                  <a:lnTo>
                    <a:pt x="4300" y="1057"/>
                  </a:lnTo>
                  <a:lnTo>
                    <a:pt x="4300" y="1165"/>
                  </a:lnTo>
                  <a:lnTo>
                    <a:pt x="1546" y="1165"/>
                  </a:lnTo>
                  <a:lnTo>
                    <a:pt x="1546" y="1057"/>
                  </a:lnTo>
                  <a:close/>
                  <a:moveTo>
                    <a:pt x="3731" y="2485"/>
                  </a:moveTo>
                  <a:lnTo>
                    <a:pt x="4183" y="1850"/>
                  </a:lnTo>
                  <a:lnTo>
                    <a:pt x="1546" y="1850"/>
                  </a:lnTo>
                  <a:lnTo>
                    <a:pt x="1546" y="1743"/>
                  </a:lnTo>
                  <a:lnTo>
                    <a:pt x="4260" y="1743"/>
                  </a:lnTo>
                  <a:lnTo>
                    <a:pt x="4377" y="1578"/>
                  </a:lnTo>
                  <a:lnTo>
                    <a:pt x="4577" y="1866"/>
                  </a:lnTo>
                  <a:lnTo>
                    <a:pt x="3861" y="2871"/>
                  </a:lnTo>
                  <a:lnTo>
                    <a:pt x="3600" y="2866"/>
                  </a:lnTo>
                  <a:lnTo>
                    <a:pt x="3370" y="2534"/>
                  </a:lnTo>
                  <a:lnTo>
                    <a:pt x="1546" y="2534"/>
                  </a:lnTo>
                  <a:lnTo>
                    <a:pt x="1546" y="2427"/>
                  </a:lnTo>
                  <a:lnTo>
                    <a:pt x="3297" y="2427"/>
                  </a:lnTo>
                  <a:lnTo>
                    <a:pt x="3200" y="2288"/>
                  </a:lnTo>
                  <a:lnTo>
                    <a:pt x="3400" y="2006"/>
                  </a:lnTo>
                  <a:lnTo>
                    <a:pt x="3731" y="2485"/>
                  </a:lnTo>
                  <a:close/>
                  <a:moveTo>
                    <a:pt x="974" y="1102"/>
                  </a:moveTo>
                  <a:lnTo>
                    <a:pt x="974" y="1102"/>
                  </a:lnTo>
                  <a:lnTo>
                    <a:pt x="975" y="1084"/>
                  </a:lnTo>
                  <a:lnTo>
                    <a:pt x="978" y="1068"/>
                  </a:lnTo>
                  <a:lnTo>
                    <a:pt x="982" y="1052"/>
                  </a:lnTo>
                  <a:lnTo>
                    <a:pt x="988" y="1036"/>
                  </a:lnTo>
                  <a:lnTo>
                    <a:pt x="994" y="1021"/>
                  </a:lnTo>
                  <a:lnTo>
                    <a:pt x="1004" y="1008"/>
                  </a:lnTo>
                  <a:lnTo>
                    <a:pt x="1013" y="994"/>
                  </a:lnTo>
                  <a:lnTo>
                    <a:pt x="1024" y="982"/>
                  </a:lnTo>
                  <a:lnTo>
                    <a:pt x="1036" y="971"/>
                  </a:lnTo>
                  <a:lnTo>
                    <a:pt x="1049" y="962"/>
                  </a:lnTo>
                  <a:lnTo>
                    <a:pt x="1063" y="953"/>
                  </a:lnTo>
                  <a:lnTo>
                    <a:pt x="1077" y="946"/>
                  </a:lnTo>
                  <a:lnTo>
                    <a:pt x="1094" y="941"/>
                  </a:lnTo>
                  <a:lnTo>
                    <a:pt x="1110" y="936"/>
                  </a:lnTo>
                  <a:lnTo>
                    <a:pt x="1126" y="934"/>
                  </a:lnTo>
                  <a:lnTo>
                    <a:pt x="1143" y="932"/>
                  </a:lnTo>
                  <a:lnTo>
                    <a:pt x="1161" y="934"/>
                  </a:lnTo>
                  <a:lnTo>
                    <a:pt x="1178" y="936"/>
                  </a:lnTo>
                  <a:lnTo>
                    <a:pt x="1194" y="941"/>
                  </a:lnTo>
                  <a:lnTo>
                    <a:pt x="1210" y="946"/>
                  </a:lnTo>
                  <a:lnTo>
                    <a:pt x="1225" y="953"/>
                  </a:lnTo>
                  <a:lnTo>
                    <a:pt x="1238" y="962"/>
                  </a:lnTo>
                  <a:lnTo>
                    <a:pt x="1252" y="971"/>
                  </a:lnTo>
                  <a:lnTo>
                    <a:pt x="1264" y="982"/>
                  </a:lnTo>
                  <a:lnTo>
                    <a:pt x="1275" y="994"/>
                  </a:lnTo>
                  <a:lnTo>
                    <a:pt x="1284" y="1008"/>
                  </a:lnTo>
                  <a:lnTo>
                    <a:pt x="1292" y="1021"/>
                  </a:lnTo>
                  <a:lnTo>
                    <a:pt x="1300" y="1036"/>
                  </a:lnTo>
                  <a:lnTo>
                    <a:pt x="1305" y="1052"/>
                  </a:lnTo>
                  <a:lnTo>
                    <a:pt x="1310" y="1068"/>
                  </a:lnTo>
                  <a:lnTo>
                    <a:pt x="1312" y="1084"/>
                  </a:lnTo>
                  <a:lnTo>
                    <a:pt x="1314" y="1102"/>
                  </a:lnTo>
                  <a:lnTo>
                    <a:pt x="1312" y="1119"/>
                  </a:lnTo>
                  <a:lnTo>
                    <a:pt x="1310" y="1136"/>
                  </a:lnTo>
                  <a:lnTo>
                    <a:pt x="1305" y="1153"/>
                  </a:lnTo>
                  <a:lnTo>
                    <a:pt x="1300" y="1169"/>
                  </a:lnTo>
                  <a:lnTo>
                    <a:pt x="1292" y="1183"/>
                  </a:lnTo>
                  <a:lnTo>
                    <a:pt x="1284" y="1197"/>
                  </a:lnTo>
                  <a:lnTo>
                    <a:pt x="1275" y="1210"/>
                  </a:lnTo>
                  <a:lnTo>
                    <a:pt x="1264" y="1222"/>
                  </a:lnTo>
                  <a:lnTo>
                    <a:pt x="1252" y="1233"/>
                  </a:lnTo>
                  <a:lnTo>
                    <a:pt x="1238" y="1242"/>
                  </a:lnTo>
                  <a:lnTo>
                    <a:pt x="1225" y="1252"/>
                  </a:lnTo>
                  <a:lnTo>
                    <a:pt x="1210" y="1259"/>
                  </a:lnTo>
                  <a:lnTo>
                    <a:pt x="1194" y="1264"/>
                  </a:lnTo>
                  <a:lnTo>
                    <a:pt x="1178" y="1268"/>
                  </a:lnTo>
                  <a:lnTo>
                    <a:pt x="1161" y="1271"/>
                  </a:lnTo>
                  <a:lnTo>
                    <a:pt x="1143" y="1272"/>
                  </a:lnTo>
                  <a:lnTo>
                    <a:pt x="1126" y="1271"/>
                  </a:lnTo>
                  <a:lnTo>
                    <a:pt x="1110" y="1268"/>
                  </a:lnTo>
                  <a:lnTo>
                    <a:pt x="1094" y="1264"/>
                  </a:lnTo>
                  <a:lnTo>
                    <a:pt x="1077" y="1259"/>
                  </a:lnTo>
                  <a:lnTo>
                    <a:pt x="1063" y="1252"/>
                  </a:lnTo>
                  <a:lnTo>
                    <a:pt x="1049" y="1242"/>
                  </a:lnTo>
                  <a:lnTo>
                    <a:pt x="1036" y="1233"/>
                  </a:lnTo>
                  <a:lnTo>
                    <a:pt x="1024" y="1222"/>
                  </a:lnTo>
                  <a:lnTo>
                    <a:pt x="1013" y="1210"/>
                  </a:lnTo>
                  <a:lnTo>
                    <a:pt x="1004" y="1197"/>
                  </a:lnTo>
                  <a:lnTo>
                    <a:pt x="994" y="1183"/>
                  </a:lnTo>
                  <a:lnTo>
                    <a:pt x="988" y="1169"/>
                  </a:lnTo>
                  <a:lnTo>
                    <a:pt x="982" y="1153"/>
                  </a:lnTo>
                  <a:lnTo>
                    <a:pt x="978" y="1136"/>
                  </a:lnTo>
                  <a:lnTo>
                    <a:pt x="975" y="1119"/>
                  </a:lnTo>
                  <a:lnTo>
                    <a:pt x="974" y="1102"/>
                  </a:lnTo>
                  <a:close/>
                  <a:moveTo>
                    <a:pt x="974" y="2473"/>
                  </a:moveTo>
                  <a:lnTo>
                    <a:pt x="974" y="2473"/>
                  </a:lnTo>
                  <a:lnTo>
                    <a:pt x="975" y="2455"/>
                  </a:lnTo>
                  <a:lnTo>
                    <a:pt x="978" y="2438"/>
                  </a:lnTo>
                  <a:lnTo>
                    <a:pt x="982" y="2422"/>
                  </a:lnTo>
                  <a:lnTo>
                    <a:pt x="988" y="2406"/>
                  </a:lnTo>
                  <a:lnTo>
                    <a:pt x="994" y="2391"/>
                  </a:lnTo>
                  <a:lnTo>
                    <a:pt x="1004" y="2377"/>
                  </a:lnTo>
                  <a:lnTo>
                    <a:pt x="1013" y="2364"/>
                  </a:lnTo>
                  <a:lnTo>
                    <a:pt x="1024" y="2352"/>
                  </a:lnTo>
                  <a:lnTo>
                    <a:pt x="1036" y="2341"/>
                  </a:lnTo>
                  <a:lnTo>
                    <a:pt x="1049" y="2332"/>
                  </a:lnTo>
                  <a:lnTo>
                    <a:pt x="1063" y="2322"/>
                  </a:lnTo>
                  <a:lnTo>
                    <a:pt x="1077" y="2316"/>
                  </a:lnTo>
                  <a:lnTo>
                    <a:pt x="1094" y="2310"/>
                  </a:lnTo>
                  <a:lnTo>
                    <a:pt x="1110" y="2306"/>
                  </a:lnTo>
                  <a:lnTo>
                    <a:pt x="1126" y="2304"/>
                  </a:lnTo>
                  <a:lnTo>
                    <a:pt x="1143" y="2302"/>
                  </a:lnTo>
                  <a:lnTo>
                    <a:pt x="1161" y="2304"/>
                  </a:lnTo>
                  <a:lnTo>
                    <a:pt x="1178" y="2306"/>
                  </a:lnTo>
                  <a:lnTo>
                    <a:pt x="1194" y="2310"/>
                  </a:lnTo>
                  <a:lnTo>
                    <a:pt x="1210" y="2316"/>
                  </a:lnTo>
                  <a:lnTo>
                    <a:pt x="1225" y="2322"/>
                  </a:lnTo>
                  <a:lnTo>
                    <a:pt x="1238" y="2332"/>
                  </a:lnTo>
                  <a:lnTo>
                    <a:pt x="1252" y="2341"/>
                  </a:lnTo>
                  <a:lnTo>
                    <a:pt x="1264" y="2352"/>
                  </a:lnTo>
                  <a:lnTo>
                    <a:pt x="1275" y="2364"/>
                  </a:lnTo>
                  <a:lnTo>
                    <a:pt x="1284" y="2377"/>
                  </a:lnTo>
                  <a:lnTo>
                    <a:pt x="1292" y="2391"/>
                  </a:lnTo>
                  <a:lnTo>
                    <a:pt x="1300" y="2406"/>
                  </a:lnTo>
                  <a:lnTo>
                    <a:pt x="1305" y="2422"/>
                  </a:lnTo>
                  <a:lnTo>
                    <a:pt x="1310" y="2438"/>
                  </a:lnTo>
                  <a:lnTo>
                    <a:pt x="1312" y="2455"/>
                  </a:lnTo>
                  <a:lnTo>
                    <a:pt x="1314" y="2473"/>
                  </a:lnTo>
                  <a:lnTo>
                    <a:pt x="1312" y="2490"/>
                  </a:lnTo>
                  <a:lnTo>
                    <a:pt x="1310" y="2506"/>
                  </a:lnTo>
                  <a:lnTo>
                    <a:pt x="1305" y="2522"/>
                  </a:lnTo>
                  <a:lnTo>
                    <a:pt x="1300" y="2538"/>
                  </a:lnTo>
                  <a:lnTo>
                    <a:pt x="1292" y="2553"/>
                  </a:lnTo>
                  <a:lnTo>
                    <a:pt x="1284" y="2567"/>
                  </a:lnTo>
                  <a:lnTo>
                    <a:pt x="1275" y="2580"/>
                  </a:lnTo>
                  <a:lnTo>
                    <a:pt x="1264" y="2592"/>
                  </a:lnTo>
                  <a:lnTo>
                    <a:pt x="1252" y="2603"/>
                  </a:lnTo>
                  <a:lnTo>
                    <a:pt x="1238" y="2612"/>
                  </a:lnTo>
                  <a:lnTo>
                    <a:pt x="1225" y="2622"/>
                  </a:lnTo>
                  <a:lnTo>
                    <a:pt x="1210" y="2628"/>
                  </a:lnTo>
                  <a:lnTo>
                    <a:pt x="1194" y="2634"/>
                  </a:lnTo>
                  <a:lnTo>
                    <a:pt x="1178" y="2638"/>
                  </a:lnTo>
                  <a:lnTo>
                    <a:pt x="1161" y="2640"/>
                  </a:lnTo>
                  <a:lnTo>
                    <a:pt x="1143" y="2642"/>
                  </a:lnTo>
                  <a:lnTo>
                    <a:pt x="1126" y="2640"/>
                  </a:lnTo>
                  <a:lnTo>
                    <a:pt x="1110" y="2638"/>
                  </a:lnTo>
                  <a:lnTo>
                    <a:pt x="1094" y="2634"/>
                  </a:lnTo>
                  <a:lnTo>
                    <a:pt x="1077" y="2628"/>
                  </a:lnTo>
                  <a:lnTo>
                    <a:pt x="1063" y="2622"/>
                  </a:lnTo>
                  <a:lnTo>
                    <a:pt x="1049" y="2612"/>
                  </a:lnTo>
                  <a:lnTo>
                    <a:pt x="1036" y="2603"/>
                  </a:lnTo>
                  <a:lnTo>
                    <a:pt x="1024" y="2592"/>
                  </a:lnTo>
                  <a:lnTo>
                    <a:pt x="1013" y="2580"/>
                  </a:lnTo>
                  <a:lnTo>
                    <a:pt x="1004" y="2567"/>
                  </a:lnTo>
                  <a:lnTo>
                    <a:pt x="994" y="2553"/>
                  </a:lnTo>
                  <a:lnTo>
                    <a:pt x="988" y="2538"/>
                  </a:lnTo>
                  <a:lnTo>
                    <a:pt x="982" y="2522"/>
                  </a:lnTo>
                  <a:lnTo>
                    <a:pt x="978" y="2506"/>
                  </a:lnTo>
                  <a:lnTo>
                    <a:pt x="975" y="2490"/>
                  </a:lnTo>
                  <a:lnTo>
                    <a:pt x="974" y="2473"/>
                  </a:lnTo>
                  <a:close/>
                  <a:moveTo>
                    <a:pt x="974" y="1787"/>
                  </a:moveTo>
                  <a:lnTo>
                    <a:pt x="974" y="1787"/>
                  </a:lnTo>
                  <a:lnTo>
                    <a:pt x="975" y="1770"/>
                  </a:lnTo>
                  <a:lnTo>
                    <a:pt x="978" y="1754"/>
                  </a:lnTo>
                  <a:lnTo>
                    <a:pt x="982" y="1736"/>
                  </a:lnTo>
                  <a:lnTo>
                    <a:pt x="988" y="1721"/>
                  </a:lnTo>
                  <a:lnTo>
                    <a:pt x="994" y="1707"/>
                  </a:lnTo>
                  <a:lnTo>
                    <a:pt x="1004" y="1692"/>
                  </a:lnTo>
                  <a:lnTo>
                    <a:pt x="1013" y="1680"/>
                  </a:lnTo>
                  <a:lnTo>
                    <a:pt x="1024" y="1668"/>
                  </a:lnTo>
                  <a:lnTo>
                    <a:pt x="1036" y="1656"/>
                  </a:lnTo>
                  <a:lnTo>
                    <a:pt x="1049" y="1646"/>
                  </a:lnTo>
                  <a:lnTo>
                    <a:pt x="1063" y="1638"/>
                  </a:lnTo>
                  <a:lnTo>
                    <a:pt x="1077" y="1631"/>
                  </a:lnTo>
                  <a:lnTo>
                    <a:pt x="1094" y="1625"/>
                  </a:lnTo>
                  <a:lnTo>
                    <a:pt x="1110" y="1621"/>
                  </a:lnTo>
                  <a:lnTo>
                    <a:pt x="1126" y="1618"/>
                  </a:lnTo>
                  <a:lnTo>
                    <a:pt x="1143" y="1618"/>
                  </a:lnTo>
                  <a:lnTo>
                    <a:pt x="1161" y="1618"/>
                  </a:lnTo>
                  <a:lnTo>
                    <a:pt x="1178" y="1621"/>
                  </a:lnTo>
                  <a:lnTo>
                    <a:pt x="1194" y="1625"/>
                  </a:lnTo>
                  <a:lnTo>
                    <a:pt x="1210" y="1631"/>
                  </a:lnTo>
                  <a:lnTo>
                    <a:pt x="1225" y="1638"/>
                  </a:lnTo>
                  <a:lnTo>
                    <a:pt x="1238" y="1646"/>
                  </a:lnTo>
                  <a:lnTo>
                    <a:pt x="1252" y="1656"/>
                  </a:lnTo>
                  <a:lnTo>
                    <a:pt x="1264" y="1668"/>
                  </a:lnTo>
                  <a:lnTo>
                    <a:pt x="1275" y="1680"/>
                  </a:lnTo>
                  <a:lnTo>
                    <a:pt x="1284" y="1692"/>
                  </a:lnTo>
                  <a:lnTo>
                    <a:pt x="1292" y="1707"/>
                  </a:lnTo>
                  <a:lnTo>
                    <a:pt x="1300" y="1721"/>
                  </a:lnTo>
                  <a:lnTo>
                    <a:pt x="1305" y="1736"/>
                  </a:lnTo>
                  <a:lnTo>
                    <a:pt x="1310" y="1754"/>
                  </a:lnTo>
                  <a:lnTo>
                    <a:pt x="1312" y="1770"/>
                  </a:lnTo>
                  <a:lnTo>
                    <a:pt x="1314" y="1787"/>
                  </a:lnTo>
                  <a:lnTo>
                    <a:pt x="1312" y="1805"/>
                  </a:lnTo>
                  <a:lnTo>
                    <a:pt x="1310" y="1821"/>
                  </a:lnTo>
                  <a:lnTo>
                    <a:pt x="1305" y="1838"/>
                  </a:lnTo>
                  <a:lnTo>
                    <a:pt x="1300" y="1853"/>
                  </a:lnTo>
                  <a:lnTo>
                    <a:pt x="1292" y="1868"/>
                  </a:lnTo>
                  <a:lnTo>
                    <a:pt x="1284" y="1882"/>
                  </a:lnTo>
                  <a:lnTo>
                    <a:pt x="1275" y="1894"/>
                  </a:lnTo>
                  <a:lnTo>
                    <a:pt x="1264" y="1907"/>
                  </a:lnTo>
                  <a:lnTo>
                    <a:pt x="1252" y="1919"/>
                  </a:lnTo>
                  <a:lnTo>
                    <a:pt x="1238" y="1928"/>
                  </a:lnTo>
                  <a:lnTo>
                    <a:pt x="1225" y="1936"/>
                  </a:lnTo>
                  <a:lnTo>
                    <a:pt x="1210" y="1943"/>
                  </a:lnTo>
                  <a:lnTo>
                    <a:pt x="1194" y="1949"/>
                  </a:lnTo>
                  <a:lnTo>
                    <a:pt x="1178" y="1954"/>
                  </a:lnTo>
                  <a:lnTo>
                    <a:pt x="1161" y="1956"/>
                  </a:lnTo>
                  <a:lnTo>
                    <a:pt x="1143" y="1956"/>
                  </a:lnTo>
                  <a:lnTo>
                    <a:pt x="1126" y="1956"/>
                  </a:lnTo>
                  <a:lnTo>
                    <a:pt x="1110" y="1954"/>
                  </a:lnTo>
                  <a:lnTo>
                    <a:pt x="1094" y="1949"/>
                  </a:lnTo>
                  <a:lnTo>
                    <a:pt x="1077" y="1943"/>
                  </a:lnTo>
                  <a:lnTo>
                    <a:pt x="1063" y="1936"/>
                  </a:lnTo>
                  <a:lnTo>
                    <a:pt x="1049" y="1928"/>
                  </a:lnTo>
                  <a:lnTo>
                    <a:pt x="1036" y="1919"/>
                  </a:lnTo>
                  <a:lnTo>
                    <a:pt x="1024" y="1907"/>
                  </a:lnTo>
                  <a:lnTo>
                    <a:pt x="1013" y="1894"/>
                  </a:lnTo>
                  <a:lnTo>
                    <a:pt x="1004" y="1882"/>
                  </a:lnTo>
                  <a:lnTo>
                    <a:pt x="994" y="1868"/>
                  </a:lnTo>
                  <a:lnTo>
                    <a:pt x="988" y="1853"/>
                  </a:lnTo>
                  <a:lnTo>
                    <a:pt x="982" y="1838"/>
                  </a:lnTo>
                  <a:lnTo>
                    <a:pt x="978" y="1821"/>
                  </a:lnTo>
                  <a:lnTo>
                    <a:pt x="975" y="1805"/>
                  </a:lnTo>
                  <a:lnTo>
                    <a:pt x="974" y="1787"/>
                  </a:lnTo>
                  <a:close/>
                </a:path>
              </a:pathLst>
            </a:custGeom>
            <a:solidFill>
              <a:srgbClr val="808080">
                <a:lumMod val="75000"/>
              </a:srgbClr>
            </a:solidFill>
            <a:ln w="9525">
              <a:solidFill>
                <a:srgbClr val="808080">
                  <a:lumMod val="75000"/>
                </a:srgbClr>
              </a:solidFill>
              <a:round/>
              <a:headEnd/>
              <a:tailEnd/>
            </a:ln>
          </p:spPr>
          <p:txBody>
            <a:bodyPr/>
            <a:lstStyle/>
            <a:p>
              <a:pPr fontAlgn="base">
                <a:spcBef>
                  <a:spcPct val="0"/>
                </a:spcBef>
                <a:spcAft>
                  <a:spcPct val="50000"/>
                </a:spcAft>
                <a:buClr>
                  <a:srgbClr val="FFE600"/>
                </a:buClr>
                <a:buSzPct val="80000"/>
                <a:defRPr/>
              </a:pPr>
              <a:endParaRPr lang="de-DE" sz="900" kern="0" dirty="0">
                <a:solidFill>
                  <a:srgbClr val="333333"/>
                </a:solidFill>
                <a:latin typeface="EYInterstate Light" panose="02000506000000020004" pitchFamily="2" charset="0"/>
              </a:endParaRPr>
            </a:p>
          </p:txBody>
        </p:sp>
      </p:grpSp>
      <p:sp>
        <p:nvSpPr>
          <p:cNvPr id="106" name="Oval 105">
            <a:extLst>
              <a:ext uri="{FF2B5EF4-FFF2-40B4-BE49-F238E27FC236}">
                <a16:creationId xmlns:a16="http://schemas.microsoft.com/office/drawing/2014/main" id="{9F5E93CC-8E4F-4897-80B5-ED2F8F24B51C}"/>
              </a:ext>
            </a:extLst>
          </p:cNvPr>
          <p:cNvSpPr/>
          <p:nvPr/>
        </p:nvSpPr>
        <p:spPr>
          <a:xfrm>
            <a:off x="9493481" y="2868052"/>
            <a:ext cx="242750" cy="258754"/>
          </a:xfrm>
          <a:prstGeom prst="ellipse">
            <a:avLst/>
          </a:prstGeom>
          <a:solidFill>
            <a:sysClr val="window" lastClr="FFFFFF"/>
          </a:solidFill>
          <a:ln w="25400" cap="flat" cmpd="sng" algn="ctr">
            <a:solidFill>
              <a:srgbClr val="808080">
                <a:lumMod val="75000"/>
              </a:srgbClr>
            </a:solidFill>
            <a:prstDash val="solid"/>
          </a:ln>
          <a:effectLst/>
        </p:spPr>
        <p:txBody>
          <a:bodyPr rtlCol="0" anchor="ctr"/>
          <a:lstStyle/>
          <a:p>
            <a:pPr algn="ctr" defTabSz="952828">
              <a:defRPr/>
            </a:pPr>
            <a:r>
              <a:rPr lang="en-US" sz="1899" b="1" kern="0" dirty="0">
                <a:solidFill>
                  <a:srgbClr val="333333"/>
                </a:solidFill>
                <a:latin typeface="EYInterstate Light" pitchFamily="2" charset="0"/>
                <a:cs typeface="Arial"/>
              </a:rPr>
              <a:t>7</a:t>
            </a:r>
          </a:p>
        </p:txBody>
      </p:sp>
      <p:sp>
        <p:nvSpPr>
          <p:cNvPr id="107" name="Rectangle 106">
            <a:extLst>
              <a:ext uri="{FF2B5EF4-FFF2-40B4-BE49-F238E27FC236}">
                <a16:creationId xmlns:a16="http://schemas.microsoft.com/office/drawing/2014/main" id="{E16BB06B-C035-4AAC-B6A9-654F9825A292}"/>
              </a:ext>
            </a:extLst>
          </p:cNvPr>
          <p:cNvSpPr/>
          <p:nvPr/>
        </p:nvSpPr>
        <p:spPr>
          <a:xfrm>
            <a:off x="6251584" y="3320680"/>
            <a:ext cx="1158005" cy="1831779"/>
          </a:xfrm>
          <a:prstGeom prst="rect">
            <a:avLst/>
          </a:prstGeom>
          <a:noFill/>
        </p:spPr>
        <p:txBody>
          <a:bodyPr wrap="square" lIns="35981" tIns="35981" rIns="35981" bIns="35981" rtlCol="0">
            <a:noAutofit/>
          </a:bodyPr>
          <a:lstStyle/>
          <a:p>
            <a:pPr defTabSz="1279520">
              <a:spcAft>
                <a:spcPts val="600"/>
              </a:spcAft>
            </a:pPr>
            <a:r>
              <a:rPr lang="en-US" sz="999" b="1" dirty="0">
                <a:solidFill>
                  <a:srgbClr val="000000"/>
                </a:solidFill>
                <a:latin typeface="EYInterstate Light" pitchFamily="2" charset="0"/>
                <a:cs typeface="Arial" panose="020B0604020202020204" pitchFamily="34" charset="0"/>
              </a:rPr>
              <a:t>Validate</a:t>
            </a:r>
            <a:r>
              <a:rPr lang="en-US" sz="999" dirty="0">
                <a:solidFill>
                  <a:srgbClr val="000000"/>
                </a:solidFill>
                <a:latin typeface="EYInterstate Light" pitchFamily="2" charset="0"/>
                <a:cs typeface="Arial" panose="020B0604020202020204" pitchFamily="34" charset="0"/>
              </a:rPr>
              <a:t> via simulations and provide </a:t>
            </a:r>
            <a:r>
              <a:rPr lang="en-US" sz="999" b="1" dirty="0">
                <a:solidFill>
                  <a:srgbClr val="000000"/>
                </a:solidFill>
                <a:latin typeface="EYInterstate Light" pitchFamily="2" charset="0"/>
                <a:cs typeface="Arial" panose="020B0604020202020204" pitchFamily="34" charset="0"/>
              </a:rPr>
              <a:t>business sign-off </a:t>
            </a:r>
            <a:r>
              <a:rPr lang="en-US" sz="999" dirty="0">
                <a:solidFill>
                  <a:srgbClr val="000000"/>
                </a:solidFill>
                <a:latin typeface="EYInterstate Light" pitchFamily="2" charset="0"/>
                <a:cs typeface="Arial" panose="020B0604020202020204" pitchFamily="34" charset="0"/>
              </a:rPr>
              <a:t>for the list of data to be loaded back into source systems.</a:t>
            </a:r>
          </a:p>
        </p:txBody>
      </p:sp>
      <p:cxnSp>
        <p:nvCxnSpPr>
          <p:cNvPr id="108" name="Straight Connector 107">
            <a:extLst>
              <a:ext uri="{FF2B5EF4-FFF2-40B4-BE49-F238E27FC236}">
                <a16:creationId xmlns:a16="http://schemas.microsoft.com/office/drawing/2014/main" id="{0A53ECDD-8ACA-48D0-8597-5D537AB638C6}"/>
              </a:ext>
            </a:extLst>
          </p:cNvPr>
          <p:cNvCxnSpPr/>
          <p:nvPr/>
        </p:nvCxnSpPr>
        <p:spPr>
          <a:xfrm>
            <a:off x="1966653" y="1385435"/>
            <a:ext cx="0" cy="3778032"/>
          </a:xfrm>
          <a:prstGeom prst="line">
            <a:avLst/>
          </a:prstGeom>
          <a:noFill/>
          <a:ln w="9525" cap="flat" cmpd="sng" algn="ctr">
            <a:solidFill>
              <a:srgbClr val="999999"/>
            </a:solidFill>
            <a:prstDash val="dash"/>
            <a:headEnd type="none" w="med" len="med"/>
            <a:tailEnd type="none" w="med" len="med"/>
          </a:ln>
          <a:effectLst/>
        </p:spPr>
      </p:cxnSp>
      <p:cxnSp>
        <p:nvCxnSpPr>
          <p:cNvPr id="109" name="Straight Connector 108">
            <a:extLst>
              <a:ext uri="{FF2B5EF4-FFF2-40B4-BE49-F238E27FC236}">
                <a16:creationId xmlns:a16="http://schemas.microsoft.com/office/drawing/2014/main" id="{241780E8-F123-41CF-B9F4-9A901189B66E}"/>
              </a:ext>
            </a:extLst>
          </p:cNvPr>
          <p:cNvCxnSpPr/>
          <p:nvPr/>
        </p:nvCxnSpPr>
        <p:spPr>
          <a:xfrm>
            <a:off x="3338348" y="1385435"/>
            <a:ext cx="0" cy="3778032"/>
          </a:xfrm>
          <a:prstGeom prst="line">
            <a:avLst/>
          </a:prstGeom>
          <a:noFill/>
          <a:ln w="9525" cap="flat" cmpd="sng" algn="ctr">
            <a:solidFill>
              <a:srgbClr val="999999"/>
            </a:solidFill>
            <a:prstDash val="dash"/>
            <a:headEnd type="none" w="med" len="med"/>
            <a:tailEnd type="none" w="med" len="med"/>
          </a:ln>
          <a:effectLst/>
        </p:spPr>
      </p:cxnSp>
      <p:cxnSp>
        <p:nvCxnSpPr>
          <p:cNvPr id="110" name="Straight Connector 109">
            <a:extLst>
              <a:ext uri="{FF2B5EF4-FFF2-40B4-BE49-F238E27FC236}">
                <a16:creationId xmlns:a16="http://schemas.microsoft.com/office/drawing/2014/main" id="{B2572784-3851-4DB3-96F7-A7E72362259D}"/>
              </a:ext>
            </a:extLst>
          </p:cNvPr>
          <p:cNvCxnSpPr/>
          <p:nvPr/>
        </p:nvCxnSpPr>
        <p:spPr>
          <a:xfrm>
            <a:off x="4710043" y="1385435"/>
            <a:ext cx="0" cy="3778032"/>
          </a:xfrm>
          <a:prstGeom prst="line">
            <a:avLst/>
          </a:prstGeom>
          <a:noFill/>
          <a:ln w="9525" cap="flat" cmpd="sng" algn="ctr">
            <a:solidFill>
              <a:srgbClr val="999999"/>
            </a:solidFill>
            <a:prstDash val="dash"/>
            <a:headEnd type="none" w="med" len="med"/>
            <a:tailEnd type="none" w="med" len="med"/>
          </a:ln>
          <a:effectLst/>
        </p:spPr>
      </p:cxnSp>
      <p:cxnSp>
        <p:nvCxnSpPr>
          <p:cNvPr id="111" name="Straight Connector 110">
            <a:extLst>
              <a:ext uri="{FF2B5EF4-FFF2-40B4-BE49-F238E27FC236}">
                <a16:creationId xmlns:a16="http://schemas.microsoft.com/office/drawing/2014/main" id="{2B854938-7FBE-4F7E-973E-C92BCFE95ADB}"/>
              </a:ext>
            </a:extLst>
          </p:cNvPr>
          <p:cNvCxnSpPr/>
          <p:nvPr/>
        </p:nvCxnSpPr>
        <p:spPr>
          <a:xfrm>
            <a:off x="6081737" y="1385435"/>
            <a:ext cx="0" cy="3778032"/>
          </a:xfrm>
          <a:prstGeom prst="line">
            <a:avLst/>
          </a:prstGeom>
          <a:noFill/>
          <a:ln w="9525" cap="flat" cmpd="sng" algn="ctr">
            <a:solidFill>
              <a:srgbClr val="999999"/>
            </a:solidFill>
            <a:prstDash val="dash"/>
            <a:headEnd type="none" w="med" len="med"/>
            <a:tailEnd type="none" w="med" len="med"/>
          </a:ln>
          <a:effectLst/>
        </p:spPr>
      </p:cxnSp>
      <p:cxnSp>
        <p:nvCxnSpPr>
          <p:cNvPr id="112" name="Straight Connector 111">
            <a:extLst>
              <a:ext uri="{FF2B5EF4-FFF2-40B4-BE49-F238E27FC236}">
                <a16:creationId xmlns:a16="http://schemas.microsoft.com/office/drawing/2014/main" id="{CD7427CF-B19B-44CF-9702-D96ABF074D1A}"/>
              </a:ext>
            </a:extLst>
          </p:cNvPr>
          <p:cNvCxnSpPr/>
          <p:nvPr/>
        </p:nvCxnSpPr>
        <p:spPr>
          <a:xfrm>
            <a:off x="7561663" y="1385435"/>
            <a:ext cx="0" cy="3778032"/>
          </a:xfrm>
          <a:prstGeom prst="line">
            <a:avLst/>
          </a:prstGeom>
          <a:noFill/>
          <a:ln w="9525" cap="flat" cmpd="sng" algn="ctr">
            <a:solidFill>
              <a:srgbClr val="999999"/>
            </a:solidFill>
            <a:prstDash val="dash"/>
            <a:headEnd type="none" w="med" len="med"/>
            <a:tailEnd type="none" w="med" len="med"/>
          </a:ln>
          <a:effectLst/>
        </p:spPr>
      </p:cxnSp>
      <p:cxnSp>
        <p:nvCxnSpPr>
          <p:cNvPr id="113" name="Straight Connector 112">
            <a:extLst>
              <a:ext uri="{FF2B5EF4-FFF2-40B4-BE49-F238E27FC236}">
                <a16:creationId xmlns:a16="http://schemas.microsoft.com/office/drawing/2014/main" id="{626EB192-9C94-4223-B04D-D809E37B1FF5}"/>
              </a:ext>
            </a:extLst>
          </p:cNvPr>
          <p:cNvCxnSpPr/>
          <p:nvPr/>
        </p:nvCxnSpPr>
        <p:spPr>
          <a:xfrm>
            <a:off x="8849177" y="1385435"/>
            <a:ext cx="0" cy="3778032"/>
          </a:xfrm>
          <a:prstGeom prst="line">
            <a:avLst/>
          </a:prstGeom>
          <a:noFill/>
          <a:ln w="9525" cap="flat" cmpd="sng" algn="ctr">
            <a:solidFill>
              <a:srgbClr val="999999"/>
            </a:solidFill>
            <a:prstDash val="dash"/>
            <a:headEnd type="none" w="med" len="med"/>
            <a:tailEnd type="none" w="med" len="med"/>
          </a:ln>
          <a:effectLst/>
        </p:spPr>
      </p:cxnSp>
      <p:grpSp>
        <p:nvGrpSpPr>
          <p:cNvPr id="114" name="Group 113">
            <a:extLst>
              <a:ext uri="{FF2B5EF4-FFF2-40B4-BE49-F238E27FC236}">
                <a16:creationId xmlns:a16="http://schemas.microsoft.com/office/drawing/2014/main" id="{B8BFEB8B-C652-44A8-91DA-A2008CB02BB6}"/>
              </a:ext>
            </a:extLst>
          </p:cNvPr>
          <p:cNvGrpSpPr/>
          <p:nvPr/>
        </p:nvGrpSpPr>
        <p:grpSpPr>
          <a:xfrm>
            <a:off x="6412038" y="5656090"/>
            <a:ext cx="680342" cy="859755"/>
            <a:chOff x="7331078" y="5944526"/>
            <a:chExt cx="680696" cy="860203"/>
          </a:xfrm>
        </p:grpSpPr>
        <p:grpSp>
          <p:nvGrpSpPr>
            <p:cNvPr id="115" name="Group 114">
              <a:extLst>
                <a:ext uri="{FF2B5EF4-FFF2-40B4-BE49-F238E27FC236}">
                  <a16:creationId xmlns:a16="http://schemas.microsoft.com/office/drawing/2014/main" id="{10F01D3D-3A70-4761-81A2-DA3F9E2CBDCF}"/>
                </a:ext>
              </a:extLst>
            </p:cNvPr>
            <p:cNvGrpSpPr/>
            <p:nvPr/>
          </p:nvGrpSpPr>
          <p:grpSpPr>
            <a:xfrm>
              <a:off x="7331078" y="6121801"/>
              <a:ext cx="680696" cy="682928"/>
              <a:chOff x="7372692" y="6121801"/>
              <a:chExt cx="357679" cy="358852"/>
            </a:xfrm>
          </p:grpSpPr>
          <p:sp>
            <p:nvSpPr>
              <p:cNvPr id="117" name="AutoShape 45">
                <a:extLst>
                  <a:ext uri="{FF2B5EF4-FFF2-40B4-BE49-F238E27FC236}">
                    <a16:creationId xmlns:a16="http://schemas.microsoft.com/office/drawing/2014/main" id="{E539AE49-6A2C-410D-8F65-6D3E9D5E2F01}"/>
                  </a:ext>
                </a:extLst>
              </p:cNvPr>
              <p:cNvSpPr>
                <a:spLocks noChangeArrowheads="1"/>
              </p:cNvSpPr>
              <p:nvPr/>
            </p:nvSpPr>
            <p:spPr bwMode="auto">
              <a:xfrm flipH="1">
                <a:off x="7379625" y="6121801"/>
                <a:ext cx="350746" cy="358852"/>
              </a:xfrm>
              <a:custGeom>
                <a:avLst/>
                <a:gdLst>
                  <a:gd name="T0" fmla="*/ 860 w 21600"/>
                  <a:gd name="T1" fmla="*/ 0 h 21600"/>
                  <a:gd name="T2" fmla="*/ 252 w 21600"/>
                  <a:gd name="T3" fmla="*/ 252 h 21600"/>
                  <a:gd name="T4" fmla="*/ 0 w 21600"/>
                  <a:gd name="T5" fmla="*/ 860 h 21600"/>
                  <a:gd name="T6" fmla="*/ 252 w 21600"/>
                  <a:gd name="T7" fmla="*/ 1468 h 21600"/>
                  <a:gd name="T8" fmla="*/ 860 w 21600"/>
                  <a:gd name="T9" fmla="*/ 1720 h 21600"/>
                  <a:gd name="T10" fmla="*/ 1468 w 21600"/>
                  <a:gd name="T11" fmla="*/ 1468 h 21600"/>
                  <a:gd name="T12" fmla="*/ 1720 w 21600"/>
                  <a:gd name="T13" fmla="*/ 860 h 21600"/>
                  <a:gd name="T14" fmla="*/ 1468 w 21600"/>
                  <a:gd name="T15" fmla="*/ 252 h 21600"/>
                  <a:gd name="T16" fmla="*/ 0 60000 65536"/>
                  <a:gd name="T17" fmla="*/ 0 60000 65536"/>
                  <a:gd name="T18" fmla="*/ 0 60000 65536"/>
                  <a:gd name="T19" fmla="*/ 0 60000 65536"/>
                  <a:gd name="T20" fmla="*/ 0 60000 65536"/>
                  <a:gd name="T21" fmla="*/ 0 60000 65536"/>
                  <a:gd name="T22" fmla="*/ 0 60000 65536"/>
                  <a:gd name="T23" fmla="*/ 0 60000 65536"/>
                  <a:gd name="T24" fmla="*/ 3165 w 21600"/>
                  <a:gd name="T25" fmla="*/ 3165 h 21600"/>
                  <a:gd name="T26" fmla="*/ 18435 w 21600"/>
                  <a:gd name="T27" fmla="*/ 1843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99999"/>
              </a:solidFill>
              <a:ln w="9525">
                <a:solidFill>
                  <a:srgbClr val="FFFFFF"/>
                </a:solidFill>
                <a:round/>
                <a:headEnd/>
                <a:tailEnd/>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anchor="ctr"/>
              <a:lstStyle/>
              <a:p>
                <a:pPr algn="ctr" fontAlgn="base">
                  <a:spcBef>
                    <a:spcPct val="0"/>
                  </a:spcBef>
                  <a:spcAft>
                    <a:spcPct val="0"/>
                  </a:spcAft>
                  <a:buClr>
                    <a:srgbClr val="FFE600"/>
                  </a:buClr>
                  <a:buSzPct val="80000"/>
                  <a:buFont typeface="Arial" charset="0"/>
                  <a:buNone/>
                </a:pPr>
                <a:endParaRPr lang="nb-NO" sz="772">
                  <a:solidFill>
                    <a:srgbClr val="333333">
                      <a:lumMod val="50000"/>
                    </a:srgbClr>
                  </a:solidFill>
                  <a:latin typeface="Arial" panose="020B0604020202020204" pitchFamily="34" charset="0"/>
                  <a:cs typeface="Arial" panose="020B0604020202020204" pitchFamily="34" charset="0"/>
                </a:endParaRPr>
              </a:p>
            </p:txBody>
          </p:sp>
          <p:sp>
            <p:nvSpPr>
              <p:cNvPr id="118" name="AutoShape 46">
                <a:extLst>
                  <a:ext uri="{FF2B5EF4-FFF2-40B4-BE49-F238E27FC236}">
                    <a16:creationId xmlns:a16="http://schemas.microsoft.com/office/drawing/2014/main" id="{A0FAB1F5-E315-4356-B7A9-85E1B987E8B6}"/>
                  </a:ext>
                </a:extLst>
              </p:cNvPr>
              <p:cNvSpPr>
                <a:spLocks noChangeArrowheads="1"/>
              </p:cNvSpPr>
              <p:nvPr/>
            </p:nvSpPr>
            <p:spPr bwMode="auto">
              <a:xfrm rot="2369405" flipH="1">
                <a:off x="7393084" y="6186688"/>
                <a:ext cx="151718" cy="41519"/>
              </a:xfrm>
              <a:prstGeom prst="triangle">
                <a:avLst>
                  <a:gd name="adj" fmla="val 50000"/>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fontAlgn="base" hangingPunct="0">
                  <a:spcBef>
                    <a:spcPct val="0"/>
                  </a:spcBef>
                  <a:spcAft>
                    <a:spcPct val="0"/>
                  </a:spcAft>
                  <a:buClr>
                    <a:srgbClr val="FFE600"/>
                  </a:buClr>
                  <a:buSzPct val="80000"/>
                  <a:buFont typeface="Arial" charset="0"/>
                  <a:buNone/>
                </a:pPr>
                <a:endParaRPr lang="nb-NO" altLang="nb-NO" sz="772">
                  <a:solidFill>
                    <a:srgbClr val="333333">
                      <a:lumMod val="50000"/>
                    </a:srgbClr>
                  </a:solidFill>
                  <a:latin typeface="Arial" panose="020B0604020202020204" pitchFamily="34" charset="0"/>
                  <a:cs typeface="Arial" panose="020B0604020202020204" pitchFamily="34" charset="0"/>
                </a:endParaRPr>
              </a:p>
            </p:txBody>
          </p:sp>
          <p:sp>
            <p:nvSpPr>
              <p:cNvPr id="119" name="AutoShape 47">
                <a:extLst>
                  <a:ext uri="{FF2B5EF4-FFF2-40B4-BE49-F238E27FC236}">
                    <a16:creationId xmlns:a16="http://schemas.microsoft.com/office/drawing/2014/main" id="{2249294F-C608-4E81-9630-0708CAFD78A5}"/>
                  </a:ext>
                </a:extLst>
              </p:cNvPr>
              <p:cNvSpPr>
                <a:spLocks noChangeArrowheads="1"/>
              </p:cNvSpPr>
              <p:nvPr/>
            </p:nvSpPr>
            <p:spPr bwMode="auto">
              <a:xfrm rot="8454901" flipH="1">
                <a:off x="7577430" y="6201918"/>
                <a:ext cx="151718" cy="41519"/>
              </a:xfrm>
              <a:prstGeom prst="triangle">
                <a:avLst>
                  <a:gd name="adj" fmla="val 50000"/>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fontAlgn="base" hangingPunct="0">
                  <a:spcBef>
                    <a:spcPct val="0"/>
                  </a:spcBef>
                  <a:spcAft>
                    <a:spcPct val="0"/>
                  </a:spcAft>
                  <a:buClr>
                    <a:srgbClr val="FFE600"/>
                  </a:buClr>
                  <a:buSzPct val="80000"/>
                  <a:buFont typeface="Arial" charset="0"/>
                  <a:buNone/>
                </a:pPr>
                <a:endParaRPr lang="nb-NO" altLang="nb-NO" sz="772">
                  <a:solidFill>
                    <a:srgbClr val="333333">
                      <a:lumMod val="50000"/>
                    </a:srgbClr>
                  </a:solidFill>
                  <a:latin typeface="Arial" panose="020B0604020202020204" pitchFamily="34" charset="0"/>
                  <a:cs typeface="Arial" panose="020B0604020202020204" pitchFamily="34" charset="0"/>
                </a:endParaRPr>
              </a:p>
            </p:txBody>
          </p:sp>
          <p:sp>
            <p:nvSpPr>
              <p:cNvPr id="120" name="AutoShape 48">
                <a:extLst>
                  <a:ext uri="{FF2B5EF4-FFF2-40B4-BE49-F238E27FC236}">
                    <a16:creationId xmlns:a16="http://schemas.microsoft.com/office/drawing/2014/main" id="{CF0536ED-6486-4818-B1D6-A4ED3ADEA271}"/>
                  </a:ext>
                </a:extLst>
              </p:cNvPr>
              <p:cNvSpPr>
                <a:spLocks noChangeArrowheads="1"/>
              </p:cNvSpPr>
              <p:nvPr/>
            </p:nvSpPr>
            <p:spPr bwMode="auto">
              <a:xfrm rot="13696619" flipH="1">
                <a:off x="7567519" y="6377013"/>
                <a:ext cx="155224" cy="40581"/>
              </a:xfrm>
              <a:prstGeom prst="triangle">
                <a:avLst>
                  <a:gd name="adj" fmla="val 50000"/>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fontAlgn="base" hangingPunct="0">
                  <a:spcBef>
                    <a:spcPct val="0"/>
                  </a:spcBef>
                  <a:spcAft>
                    <a:spcPct val="0"/>
                  </a:spcAft>
                  <a:buClr>
                    <a:srgbClr val="FFE600"/>
                  </a:buClr>
                  <a:buSzPct val="80000"/>
                  <a:buFont typeface="Arial" charset="0"/>
                  <a:buNone/>
                </a:pPr>
                <a:endParaRPr lang="nb-NO" altLang="nb-NO" sz="772">
                  <a:solidFill>
                    <a:srgbClr val="333333">
                      <a:lumMod val="50000"/>
                    </a:srgbClr>
                  </a:solidFill>
                  <a:latin typeface="Arial" panose="020B0604020202020204" pitchFamily="34" charset="0"/>
                  <a:cs typeface="Arial" panose="020B0604020202020204" pitchFamily="34" charset="0"/>
                </a:endParaRPr>
              </a:p>
            </p:txBody>
          </p:sp>
          <p:sp>
            <p:nvSpPr>
              <p:cNvPr id="121" name="AutoShape 49">
                <a:extLst>
                  <a:ext uri="{FF2B5EF4-FFF2-40B4-BE49-F238E27FC236}">
                    <a16:creationId xmlns:a16="http://schemas.microsoft.com/office/drawing/2014/main" id="{64D97F08-207E-4CFB-8C01-A4AE848DF51E}"/>
                  </a:ext>
                </a:extLst>
              </p:cNvPr>
              <p:cNvSpPr>
                <a:spLocks noChangeArrowheads="1"/>
              </p:cNvSpPr>
              <p:nvPr/>
            </p:nvSpPr>
            <p:spPr bwMode="auto">
              <a:xfrm rot="19391765" flipH="1">
                <a:off x="7372692" y="6353386"/>
                <a:ext cx="151718" cy="41518"/>
              </a:xfrm>
              <a:prstGeom prst="triangle">
                <a:avLst>
                  <a:gd name="adj" fmla="val 50000"/>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fontAlgn="base" hangingPunct="0">
                  <a:spcBef>
                    <a:spcPct val="0"/>
                  </a:spcBef>
                  <a:spcAft>
                    <a:spcPct val="0"/>
                  </a:spcAft>
                  <a:buClr>
                    <a:srgbClr val="FFE600"/>
                  </a:buClr>
                  <a:buSzPct val="80000"/>
                  <a:buFont typeface="Arial" charset="0"/>
                  <a:buNone/>
                </a:pPr>
                <a:endParaRPr lang="nb-NO" altLang="nb-NO" sz="772">
                  <a:solidFill>
                    <a:srgbClr val="333333">
                      <a:lumMod val="50000"/>
                    </a:srgbClr>
                  </a:solidFill>
                  <a:latin typeface="Arial" panose="020B0604020202020204" pitchFamily="34" charset="0"/>
                  <a:cs typeface="Arial" panose="020B0604020202020204" pitchFamily="34" charset="0"/>
                </a:endParaRPr>
              </a:p>
            </p:txBody>
          </p:sp>
          <p:sp>
            <p:nvSpPr>
              <p:cNvPr id="122" name="AutoShape 50">
                <a:extLst>
                  <a:ext uri="{FF2B5EF4-FFF2-40B4-BE49-F238E27FC236}">
                    <a16:creationId xmlns:a16="http://schemas.microsoft.com/office/drawing/2014/main" id="{F5FD638B-4E7F-449D-B876-4E30AB17695C}"/>
                  </a:ext>
                </a:extLst>
              </p:cNvPr>
              <p:cNvSpPr>
                <a:spLocks noChangeArrowheads="1"/>
              </p:cNvSpPr>
              <p:nvPr/>
            </p:nvSpPr>
            <p:spPr bwMode="auto">
              <a:xfrm rot="2369405" flipH="1">
                <a:off x="7390025" y="6189607"/>
                <a:ext cx="151718" cy="41518"/>
              </a:xfrm>
              <a:prstGeom prst="triangle">
                <a:avLst>
                  <a:gd name="adj" fmla="val 50000"/>
                </a:avLst>
              </a:prstGeom>
              <a:solidFill>
                <a:srgbClr val="999999"/>
              </a:solidFill>
              <a:ln>
                <a:noFill/>
              </a:ln>
              <a:effectLst/>
              <a:extLst>
                <a:ext uri="{91240B29-F687-4F45-9708-019B960494DF}">
                  <a14:hiddenLine xmlns:a14="http://schemas.microsoft.com/office/drawing/2010/main" w="9525">
                    <a:solidFill>
                      <a:srgbClr val="3366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fontAlgn="base" hangingPunct="0">
                  <a:spcBef>
                    <a:spcPct val="0"/>
                  </a:spcBef>
                  <a:spcAft>
                    <a:spcPct val="0"/>
                  </a:spcAft>
                  <a:buClr>
                    <a:srgbClr val="FFE600"/>
                  </a:buClr>
                  <a:buSzPct val="80000"/>
                  <a:buFont typeface="Arial" charset="0"/>
                  <a:buNone/>
                </a:pPr>
                <a:endParaRPr lang="nb-NO" altLang="nb-NO" sz="772">
                  <a:solidFill>
                    <a:srgbClr val="333333">
                      <a:lumMod val="50000"/>
                    </a:srgbClr>
                  </a:solidFill>
                  <a:latin typeface="Arial" panose="020B0604020202020204" pitchFamily="34" charset="0"/>
                  <a:cs typeface="Arial" panose="020B0604020202020204" pitchFamily="34" charset="0"/>
                </a:endParaRPr>
              </a:p>
            </p:txBody>
          </p:sp>
          <p:sp>
            <p:nvSpPr>
              <p:cNvPr id="123" name="AutoShape 51">
                <a:extLst>
                  <a:ext uri="{FF2B5EF4-FFF2-40B4-BE49-F238E27FC236}">
                    <a16:creationId xmlns:a16="http://schemas.microsoft.com/office/drawing/2014/main" id="{0929131B-2868-4DAD-B3B2-9C6D6BDAA3F1}"/>
                  </a:ext>
                </a:extLst>
              </p:cNvPr>
              <p:cNvSpPr>
                <a:spLocks noChangeArrowheads="1"/>
              </p:cNvSpPr>
              <p:nvPr/>
            </p:nvSpPr>
            <p:spPr bwMode="auto">
              <a:xfrm rot="8454901" flipH="1">
                <a:off x="7575390" y="6197953"/>
                <a:ext cx="151718" cy="41518"/>
              </a:xfrm>
              <a:prstGeom prst="triangle">
                <a:avLst>
                  <a:gd name="adj" fmla="val 50000"/>
                </a:avLst>
              </a:prstGeom>
              <a:solidFill>
                <a:srgbClr val="999999"/>
              </a:solidFill>
              <a:ln>
                <a:noFill/>
              </a:ln>
              <a:effectLst/>
              <a:extLst>
                <a:ext uri="{91240B29-F687-4F45-9708-019B960494DF}">
                  <a14:hiddenLine xmlns:a14="http://schemas.microsoft.com/office/drawing/2010/main" w="9525">
                    <a:solidFill>
                      <a:srgbClr val="3366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fontAlgn="base" hangingPunct="0">
                  <a:spcBef>
                    <a:spcPct val="0"/>
                  </a:spcBef>
                  <a:spcAft>
                    <a:spcPct val="0"/>
                  </a:spcAft>
                  <a:buClr>
                    <a:srgbClr val="FFE600"/>
                  </a:buClr>
                  <a:buSzPct val="80000"/>
                  <a:buFont typeface="Arial" charset="0"/>
                  <a:buNone/>
                </a:pPr>
                <a:endParaRPr lang="nb-NO" altLang="nb-NO" sz="772">
                  <a:solidFill>
                    <a:srgbClr val="333333">
                      <a:lumMod val="50000"/>
                    </a:srgbClr>
                  </a:solidFill>
                  <a:latin typeface="Arial" panose="020B0604020202020204" pitchFamily="34" charset="0"/>
                  <a:cs typeface="Arial" panose="020B0604020202020204" pitchFamily="34" charset="0"/>
                </a:endParaRPr>
              </a:p>
            </p:txBody>
          </p:sp>
          <p:sp>
            <p:nvSpPr>
              <p:cNvPr id="124" name="AutoShape 52">
                <a:extLst>
                  <a:ext uri="{FF2B5EF4-FFF2-40B4-BE49-F238E27FC236}">
                    <a16:creationId xmlns:a16="http://schemas.microsoft.com/office/drawing/2014/main" id="{B97B5944-CBB6-40BC-90B2-9BC9DC70C479}"/>
                  </a:ext>
                </a:extLst>
              </p:cNvPr>
              <p:cNvSpPr>
                <a:spLocks noChangeArrowheads="1"/>
              </p:cNvSpPr>
              <p:nvPr/>
            </p:nvSpPr>
            <p:spPr bwMode="auto">
              <a:xfrm rot="13696619" flipH="1">
                <a:off x="7571190" y="6374718"/>
                <a:ext cx="155225" cy="40376"/>
              </a:xfrm>
              <a:prstGeom prst="triangle">
                <a:avLst>
                  <a:gd name="adj" fmla="val 50000"/>
                </a:avLst>
              </a:prstGeom>
              <a:solidFill>
                <a:srgbClr val="999999"/>
              </a:solidFill>
              <a:ln>
                <a:noFill/>
              </a:ln>
              <a:effectLst/>
              <a:extLst>
                <a:ext uri="{91240B29-F687-4F45-9708-019B960494DF}">
                  <a14:hiddenLine xmlns:a14="http://schemas.microsoft.com/office/drawing/2010/main" w="9525">
                    <a:solidFill>
                      <a:srgbClr val="3366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fontAlgn="base" hangingPunct="0">
                  <a:spcBef>
                    <a:spcPct val="0"/>
                  </a:spcBef>
                  <a:spcAft>
                    <a:spcPct val="0"/>
                  </a:spcAft>
                  <a:buClr>
                    <a:srgbClr val="FFE600"/>
                  </a:buClr>
                  <a:buSzPct val="80000"/>
                  <a:buFont typeface="Arial" charset="0"/>
                  <a:buNone/>
                </a:pPr>
                <a:endParaRPr lang="nb-NO" altLang="nb-NO" sz="772">
                  <a:solidFill>
                    <a:srgbClr val="333333">
                      <a:lumMod val="50000"/>
                    </a:srgbClr>
                  </a:solidFill>
                  <a:latin typeface="Arial" panose="020B0604020202020204" pitchFamily="34" charset="0"/>
                  <a:cs typeface="Arial" panose="020B0604020202020204" pitchFamily="34" charset="0"/>
                </a:endParaRPr>
              </a:p>
            </p:txBody>
          </p:sp>
          <p:sp>
            <p:nvSpPr>
              <p:cNvPr id="125" name="AutoShape 53">
                <a:extLst>
                  <a:ext uri="{FF2B5EF4-FFF2-40B4-BE49-F238E27FC236}">
                    <a16:creationId xmlns:a16="http://schemas.microsoft.com/office/drawing/2014/main" id="{995A4019-F64C-4499-A018-FF0E22864AEA}"/>
                  </a:ext>
                </a:extLst>
              </p:cNvPr>
              <p:cNvSpPr>
                <a:spLocks noChangeArrowheads="1"/>
              </p:cNvSpPr>
              <p:nvPr/>
            </p:nvSpPr>
            <p:spPr bwMode="auto">
              <a:xfrm rot="19391765" flipH="1">
                <a:off x="7374731" y="6357352"/>
                <a:ext cx="151718" cy="41519"/>
              </a:xfrm>
              <a:prstGeom prst="triangle">
                <a:avLst>
                  <a:gd name="adj" fmla="val 50000"/>
                </a:avLst>
              </a:prstGeom>
              <a:solidFill>
                <a:srgbClr val="999999"/>
              </a:solidFill>
              <a:ln>
                <a:noFill/>
              </a:ln>
              <a:effectLst/>
              <a:extLst>
                <a:ext uri="{91240B29-F687-4F45-9708-019B960494DF}">
                  <a14:hiddenLine xmlns:a14="http://schemas.microsoft.com/office/drawing/2010/main" w="9525">
                    <a:solidFill>
                      <a:srgbClr val="3366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fontAlgn="base" hangingPunct="0">
                  <a:spcBef>
                    <a:spcPct val="0"/>
                  </a:spcBef>
                  <a:spcAft>
                    <a:spcPct val="0"/>
                  </a:spcAft>
                  <a:buClr>
                    <a:srgbClr val="FFE600"/>
                  </a:buClr>
                  <a:buSzPct val="80000"/>
                  <a:buFont typeface="Arial" charset="0"/>
                  <a:buNone/>
                </a:pPr>
                <a:endParaRPr lang="nb-NO" altLang="nb-NO" sz="772">
                  <a:solidFill>
                    <a:srgbClr val="333333">
                      <a:lumMod val="50000"/>
                    </a:srgbClr>
                  </a:solidFill>
                  <a:latin typeface="Arial" panose="020B0604020202020204" pitchFamily="34" charset="0"/>
                  <a:cs typeface="Arial" panose="020B0604020202020204" pitchFamily="34" charset="0"/>
                </a:endParaRPr>
              </a:p>
            </p:txBody>
          </p:sp>
        </p:grpSp>
        <p:sp>
          <p:nvSpPr>
            <p:cNvPr id="116" name="Text Box 54">
              <a:extLst>
                <a:ext uri="{FF2B5EF4-FFF2-40B4-BE49-F238E27FC236}">
                  <a16:creationId xmlns:a16="http://schemas.microsoft.com/office/drawing/2014/main" id="{92682866-9E99-43B3-9E4D-779A4E60F42E}"/>
                </a:ext>
              </a:extLst>
            </p:cNvPr>
            <p:cNvSpPr txBox="1">
              <a:spLocks noChangeArrowheads="1"/>
            </p:cNvSpPr>
            <p:nvPr/>
          </p:nvSpPr>
          <p:spPr bwMode="auto">
            <a:xfrm flipH="1">
              <a:off x="7382558" y="5944526"/>
              <a:ext cx="577737" cy="169356"/>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9525">
                  <a:solidFill>
                    <a:srgbClr val="3366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fontAlgn="base" hangingPunct="0">
                <a:spcBef>
                  <a:spcPct val="0"/>
                </a:spcBef>
                <a:spcAft>
                  <a:spcPct val="0"/>
                </a:spcAft>
                <a:buClr>
                  <a:srgbClr val="FFE600"/>
                </a:buClr>
                <a:buSzPct val="80000"/>
                <a:buFont typeface="Arial" charset="0"/>
                <a:buNone/>
              </a:pPr>
              <a:r>
                <a:rPr lang="en-US" altLang="sv-SE" sz="1049" i="1" dirty="0">
                  <a:solidFill>
                    <a:srgbClr val="000000"/>
                  </a:solidFill>
                  <a:latin typeface="Arial" panose="020B0604020202020204" pitchFamily="34" charset="0"/>
                  <a:cs typeface="Arial" panose="020B0604020202020204" pitchFamily="34" charset="0"/>
                </a:rPr>
                <a:t>Iterative</a:t>
              </a:r>
            </a:p>
          </p:txBody>
        </p:sp>
      </p:grpSp>
      <p:sp>
        <p:nvSpPr>
          <p:cNvPr id="126" name="Left Brace 125">
            <a:extLst>
              <a:ext uri="{FF2B5EF4-FFF2-40B4-BE49-F238E27FC236}">
                <a16:creationId xmlns:a16="http://schemas.microsoft.com/office/drawing/2014/main" id="{77F1AE64-6C64-46E0-A2F3-4FA95A9FFE9F}"/>
              </a:ext>
            </a:extLst>
          </p:cNvPr>
          <p:cNvSpPr/>
          <p:nvPr/>
        </p:nvSpPr>
        <p:spPr>
          <a:xfrm rot="16200000">
            <a:off x="6612340" y="2079063"/>
            <a:ext cx="279743" cy="6827723"/>
          </a:xfrm>
          <a:prstGeom prst="leftBrace">
            <a:avLst/>
          </a:prstGeom>
          <a:noFill/>
          <a:ln w="12700" cap="flat" cmpd="sng" algn="ctr">
            <a:solidFill>
              <a:srgbClr val="999999"/>
            </a:solidFill>
            <a:prstDash val="solid"/>
            <a:headEnd type="none" w="med" len="med"/>
            <a:tailEnd type="none" w="med" len="med"/>
          </a:ln>
          <a:effectLst/>
        </p:spPr>
        <p:txBody>
          <a:bodyPr rtlCol="0" anchor="ctr"/>
          <a:lstStyle/>
          <a:p>
            <a:pPr algn="ctr" fontAlgn="base">
              <a:spcBef>
                <a:spcPct val="0"/>
              </a:spcBef>
              <a:spcAft>
                <a:spcPct val="50000"/>
              </a:spcAft>
              <a:buClr>
                <a:srgbClr val="FFE600"/>
              </a:buClr>
              <a:buSzPct val="80000"/>
              <a:defRPr/>
            </a:pPr>
            <a:endParaRPr lang="en-GB" sz="900" kern="0">
              <a:solidFill>
                <a:srgbClr val="000000"/>
              </a:solidFill>
              <a:latin typeface="EYInterstate Light"/>
            </a:endParaRPr>
          </a:p>
        </p:txBody>
      </p:sp>
    </p:spTree>
    <p:extLst>
      <p:ext uri="{BB962C8B-B14F-4D97-AF65-F5344CB8AC3E}">
        <p14:creationId xmlns:p14="http://schemas.microsoft.com/office/powerpoint/2010/main" val="1110308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081" y="343752"/>
            <a:ext cx="10972800" cy="859952"/>
          </a:xfrm>
        </p:spPr>
        <p:txBody>
          <a:bodyPr/>
          <a:lstStyle/>
          <a:p>
            <a:r>
              <a:rPr lang="en-IN" sz="2799" dirty="0"/>
              <a:t>Data Migration Concept</a:t>
            </a:r>
            <a:br>
              <a:rPr lang="en-US" sz="2799" dirty="0"/>
            </a:br>
            <a:br>
              <a:rPr lang="en-US" sz="2799" dirty="0">
                <a:solidFill>
                  <a:schemeClr val="accent2"/>
                </a:solidFill>
              </a:rPr>
            </a:br>
            <a:br>
              <a:rPr lang="en-US" sz="2799" dirty="0">
                <a:solidFill>
                  <a:srgbClr val="646464"/>
                </a:solidFill>
              </a:rPr>
            </a:br>
            <a:endParaRPr lang="en-IN" dirty="0"/>
          </a:p>
        </p:txBody>
      </p:sp>
      <p:sp>
        <p:nvSpPr>
          <p:cNvPr id="3" name="Text Box 13"/>
          <p:cNvSpPr txBox="1">
            <a:spLocks noChangeArrowheads="1"/>
          </p:cNvSpPr>
          <p:nvPr/>
        </p:nvSpPr>
        <p:spPr bwMode="auto">
          <a:xfrm>
            <a:off x="633110" y="1536654"/>
            <a:ext cx="10768315" cy="3944350"/>
          </a:xfrm>
          <a:prstGeom prst="rect">
            <a:avLst/>
          </a:prstGeom>
          <a:noFill/>
          <a:ln w="12700" algn="ctr">
            <a:noFill/>
            <a:miter lim="800000"/>
            <a:headEnd/>
            <a:tailEnd/>
          </a:ln>
        </p:spPr>
        <p:txBody>
          <a:bodyPr wrap="square" lIns="0" tIns="0" rIns="0" bIns="0">
            <a:spAutoFit/>
          </a:bodyPr>
          <a:lstStyle/>
          <a:p>
            <a:pPr marL="339498" indent="-339498">
              <a:lnSpc>
                <a:spcPct val="105000"/>
              </a:lnSpc>
              <a:spcBef>
                <a:spcPct val="25000"/>
              </a:spcBef>
              <a:buClr>
                <a:schemeClr val="accent3">
                  <a:lumMod val="75000"/>
                </a:schemeClr>
              </a:buClr>
              <a:buSzPct val="100000"/>
              <a:buFont typeface="Wingdings" panose="05000000000000000000" pitchFamily="2" charset="2"/>
              <a:buChar char="Ø"/>
              <a:tabLst>
                <a:tab pos="571117" algn="l"/>
              </a:tabLst>
              <a:defRPr/>
            </a:pPr>
            <a:r>
              <a:rPr lang="en-US" sz="1700" b="1" dirty="0">
                <a:solidFill>
                  <a:schemeClr val="bg1"/>
                </a:solidFill>
              </a:rPr>
              <a:t>Data Profiling </a:t>
            </a:r>
            <a:r>
              <a:rPr lang="en-US" sz="1700" b="1" dirty="0"/>
              <a:t>: </a:t>
            </a:r>
            <a:r>
              <a:rPr lang="en-IN" sz="1700" dirty="0"/>
              <a:t>It helps examine the data available in an existing data source (e.g. a database or a file) and collecting statistics and information about that data. It is used to identify data inconsistencies and problems for data, before it is used for reporting and intelligence purposes.</a:t>
            </a:r>
          </a:p>
          <a:p>
            <a:pPr marL="339498" indent="-339498">
              <a:lnSpc>
                <a:spcPct val="105000"/>
              </a:lnSpc>
              <a:spcBef>
                <a:spcPct val="25000"/>
              </a:spcBef>
              <a:buClr>
                <a:schemeClr val="accent3">
                  <a:lumMod val="75000"/>
                </a:schemeClr>
              </a:buClr>
              <a:buSzPct val="100000"/>
              <a:buFont typeface="Wingdings" panose="05000000000000000000" pitchFamily="2" charset="2"/>
              <a:buChar char="Ø"/>
              <a:tabLst>
                <a:tab pos="571117" algn="l"/>
              </a:tabLst>
              <a:defRPr/>
            </a:pPr>
            <a:r>
              <a:rPr lang="en-US" sz="1700" b="1" dirty="0">
                <a:solidFill>
                  <a:schemeClr val="bg1"/>
                </a:solidFill>
              </a:rPr>
              <a:t>Data Extraction </a:t>
            </a:r>
            <a:r>
              <a:rPr lang="en-US" sz="1700" b="1" dirty="0"/>
              <a:t>: </a:t>
            </a:r>
            <a:r>
              <a:rPr lang="en-US" sz="1700" dirty="0"/>
              <a:t>Extraction of Master/Transactional data from diverse source systems and can be based on the selection criteria needed for the target system</a:t>
            </a:r>
          </a:p>
          <a:p>
            <a:pPr marL="339498" indent="-339498">
              <a:lnSpc>
                <a:spcPct val="105000"/>
              </a:lnSpc>
              <a:spcBef>
                <a:spcPct val="25000"/>
              </a:spcBef>
              <a:buClr>
                <a:schemeClr val="accent3">
                  <a:lumMod val="75000"/>
                </a:schemeClr>
              </a:buClr>
              <a:buSzPct val="100000"/>
              <a:buFont typeface="Wingdings" panose="05000000000000000000" pitchFamily="2" charset="2"/>
              <a:buChar char="Ø"/>
              <a:tabLst>
                <a:tab pos="571117" algn="l"/>
              </a:tabLst>
              <a:defRPr/>
            </a:pPr>
            <a:r>
              <a:rPr lang="en-US" sz="1700" b="1" dirty="0">
                <a:solidFill>
                  <a:schemeClr val="bg1"/>
                </a:solidFill>
              </a:rPr>
              <a:t>Data Transformation </a:t>
            </a:r>
            <a:r>
              <a:rPr lang="en-US" sz="1700" b="1" dirty="0"/>
              <a:t>: </a:t>
            </a:r>
            <a:r>
              <a:rPr lang="en-US" sz="1700" dirty="0"/>
              <a:t>It helps to transform the source data into the required target system format</a:t>
            </a:r>
          </a:p>
          <a:p>
            <a:pPr marL="339498" indent="-339498">
              <a:lnSpc>
                <a:spcPct val="105000"/>
              </a:lnSpc>
              <a:spcBef>
                <a:spcPct val="25000"/>
              </a:spcBef>
              <a:buClr>
                <a:schemeClr val="accent3">
                  <a:lumMod val="75000"/>
                </a:schemeClr>
              </a:buClr>
              <a:buSzPct val="100000"/>
              <a:buFont typeface="Wingdings" panose="05000000000000000000" pitchFamily="2" charset="2"/>
              <a:buChar char="Ø"/>
              <a:tabLst>
                <a:tab pos="571117" algn="l"/>
              </a:tabLst>
              <a:defRPr/>
            </a:pPr>
            <a:r>
              <a:rPr lang="en-US" sz="1700" b="1" dirty="0">
                <a:solidFill>
                  <a:schemeClr val="bg1"/>
                </a:solidFill>
              </a:rPr>
              <a:t>Data Cleansing </a:t>
            </a:r>
            <a:r>
              <a:rPr lang="en-US" sz="1700" b="1" dirty="0"/>
              <a:t>:  </a:t>
            </a:r>
            <a:r>
              <a:rPr lang="en-US" sz="1700" dirty="0"/>
              <a:t>It is the process of parsing, standardizing and correction of source data to ensure that the data is clean before loading into the target system </a:t>
            </a:r>
          </a:p>
          <a:p>
            <a:pPr marL="339498" indent="-339498">
              <a:lnSpc>
                <a:spcPct val="105000"/>
              </a:lnSpc>
              <a:spcBef>
                <a:spcPct val="25000"/>
              </a:spcBef>
              <a:buClr>
                <a:schemeClr val="accent3">
                  <a:lumMod val="75000"/>
                </a:schemeClr>
              </a:buClr>
              <a:buSzPct val="100000"/>
              <a:buFont typeface="Wingdings" panose="05000000000000000000" pitchFamily="2" charset="2"/>
              <a:buChar char="Ø"/>
              <a:tabLst>
                <a:tab pos="571117" algn="l"/>
              </a:tabLst>
              <a:defRPr/>
            </a:pPr>
            <a:r>
              <a:rPr lang="en-US" sz="1700" b="1" dirty="0">
                <a:solidFill>
                  <a:schemeClr val="bg1"/>
                </a:solidFill>
              </a:rPr>
              <a:t>Data Validation </a:t>
            </a:r>
            <a:r>
              <a:rPr lang="en-US" sz="1700" b="1" dirty="0"/>
              <a:t>: </a:t>
            </a:r>
            <a:r>
              <a:rPr lang="en-US" sz="1700" dirty="0"/>
              <a:t>It is used to perform validation in the form of rules and checks to validate if the source data can be loaded into the target system</a:t>
            </a:r>
          </a:p>
          <a:p>
            <a:pPr marL="339498" indent="-339498">
              <a:lnSpc>
                <a:spcPct val="105000"/>
              </a:lnSpc>
              <a:spcBef>
                <a:spcPct val="25000"/>
              </a:spcBef>
              <a:buClr>
                <a:schemeClr val="accent3">
                  <a:lumMod val="75000"/>
                </a:schemeClr>
              </a:buClr>
              <a:buSzPct val="100000"/>
              <a:buFont typeface="Wingdings" panose="05000000000000000000" pitchFamily="2" charset="2"/>
              <a:buChar char="Ø"/>
              <a:tabLst>
                <a:tab pos="571117" algn="l"/>
              </a:tabLst>
              <a:defRPr/>
            </a:pPr>
            <a:r>
              <a:rPr lang="en-US" sz="1700" b="1" dirty="0">
                <a:solidFill>
                  <a:schemeClr val="bg1"/>
                </a:solidFill>
              </a:rPr>
              <a:t>Data Load </a:t>
            </a:r>
            <a:r>
              <a:rPr lang="en-US" sz="1700" b="1" dirty="0"/>
              <a:t>: </a:t>
            </a:r>
            <a:r>
              <a:rPr lang="en-US" sz="1700" dirty="0"/>
              <a:t>Data Load is used to load the data based to target system</a:t>
            </a:r>
          </a:p>
          <a:p>
            <a:pPr marL="339498" indent="-339498">
              <a:lnSpc>
                <a:spcPct val="105000"/>
              </a:lnSpc>
              <a:spcBef>
                <a:spcPct val="25000"/>
              </a:spcBef>
              <a:buClr>
                <a:schemeClr val="accent3">
                  <a:lumMod val="75000"/>
                </a:schemeClr>
              </a:buClr>
              <a:buSzPct val="100000"/>
              <a:buFont typeface="Wingdings" panose="05000000000000000000" pitchFamily="2" charset="2"/>
              <a:buChar char="Ø"/>
              <a:tabLst>
                <a:tab pos="571117" algn="l"/>
              </a:tabLst>
              <a:defRPr/>
            </a:pPr>
            <a:r>
              <a:rPr lang="en-US" sz="1700" b="1" dirty="0">
                <a:solidFill>
                  <a:schemeClr val="bg1"/>
                </a:solidFill>
              </a:rPr>
              <a:t>Data Reconciliation </a:t>
            </a:r>
            <a:r>
              <a:rPr lang="en-US" sz="1700" b="1" dirty="0"/>
              <a:t>: </a:t>
            </a:r>
            <a:r>
              <a:rPr lang="en-US" sz="1700" dirty="0"/>
              <a:t>It is used to compare the source and target systems data once the data is migrated into the target system</a:t>
            </a:r>
            <a:endParaRPr lang="en-US" sz="1700" b="1" dirty="0">
              <a:latin typeface="Arial" charset="0"/>
              <a:cs typeface="Arial" charset="0"/>
            </a:endParaRPr>
          </a:p>
        </p:txBody>
      </p:sp>
    </p:spTree>
    <p:extLst>
      <p:ext uri="{BB962C8B-B14F-4D97-AF65-F5344CB8AC3E}">
        <p14:creationId xmlns:p14="http://schemas.microsoft.com/office/powerpoint/2010/main" val="3221417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384451" y="406459"/>
            <a:ext cx="10978515" cy="624368"/>
          </a:xfrm>
        </p:spPr>
        <p:txBody>
          <a:bodyPr/>
          <a:lstStyle/>
          <a:p>
            <a:r>
              <a:rPr lang="en-GB" sz="4400" dirty="0"/>
              <a:t>Q&amp;A</a:t>
            </a:r>
          </a:p>
        </p:txBody>
      </p:sp>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38017" y="990600"/>
            <a:ext cx="7115704"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399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05159" y="2668265"/>
            <a:ext cx="4177733" cy="646331"/>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defRPr/>
            </a:pPr>
            <a:r>
              <a:rPr 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Thank You</a:t>
            </a:r>
          </a:p>
        </p:txBody>
      </p:sp>
    </p:spTree>
    <p:extLst>
      <p:ext uri="{BB962C8B-B14F-4D97-AF65-F5344CB8AC3E}">
        <p14:creationId xmlns:p14="http://schemas.microsoft.com/office/powerpoint/2010/main" val="3384406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 – Day 5</a:t>
            </a:r>
          </a:p>
        </p:txBody>
      </p:sp>
      <p:sp>
        <p:nvSpPr>
          <p:cNvPr id="3" name="Content Placeholder 2"/>
          <p:cNvSpPr>
            <a:spLocks noGrp="1"/>
          </p:cNvSpPr>
          <p:nvPr>
            <p:ph idx="1"/>
          </p:nvPr>
        </p:nvSpPr>
        <p:spPr/>
        <p:txBody>
          <a:bodyPr/>
          <a:lstStyle/>
          <a:p>
            <a:endParaRPr lang="en-US" sz="1600" dirty="0"/>
          </a:p>
          <a:p>
            <a:endParaRPr lang="en-US" sz="1600" dirty="0"/>
          </a:p>
          <a:p>
            <a:endParaRPr lang="en-US" dirty="0"/>
          </a:p>
          <a:p>
            <a:endParaRPr lang="en-GB" dirty="0"/>
          </a:p>
        </p:txBody>
      </p:sp>
      <p:sp>
        <p:nvSpPr>
          <p:cNvPr id="4" name="Content Placeholder 2"/>
          <p:cNvSpPr txBox="1">
            <a:spLocks/>
          </p:cNvSpPr>
          <p:nvPr/>
        </p:nvSpPr>
        <p:spPr>
          <a:xfrm>
            <a:off x="384947" y="1316742"/>
            <a:ext cx="10978515" cy="4700016"/>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t>Error Handling in Data Services</a:t>
            </a:r>
          </a:p>
          <a:p>
            <a:r>
              <a:rPr lang="en-US" sz="1600" dirty="0"/>
              <a:t>Recovery Mechanism in Data Services</a:t>
            </a:r>
          </a:p>
          <a:p>
            <a:r>
              <a:rPr lang="en-US" sz="1600" dirty="0"/>
              <a:t>Data Services Performance Tuning Techniques</a:t>
            </a:r>
          </a:p>
          <a:p>
            <a:r>
              <a:rPr lang="en-US" sz="1600" dirty="0"/>
              <a:t>Data Migration Concept</a:t>
            </a:r>
          </a:p>
          <a:p>
            <a:endParaRPr lang="en-US" sz="1600" dirty="0"/>
          </a:p>
          <a:p>
            <a:endParaRPr lang="en-US" sz="1600" dirty="0"/>
          </a:p>
          <a:p>
            <a:endParaRPr lang="en-US" sz="1600" dirty="0"/>
          </a:p>
          <a:p>
            <a:endParaRPr lang="en-US" sz="1600" dirty="0"/>
          </a:p>
          <a:p>
            <a:endParaRPr lang="en-US" sz="1600" dirty="0"/>
          </a:p>
          <a:p>
            <a:endParaRPr lang="en-US" dirty="0"/>
          </a:p>
          <a:p>
            <a:endParaRPr lang="en-GB" dirty="0"/>
          </a:p>
        </p:txBody>
      </p:sp>
    </p:spTree>
    <p:extLst>
      <p:ext uri="{BB962C8B-B14F-4D97-AF65-F5344CB8AC3E}">
        <p14:creationId xmlns:p14="http://schemas.microsoft.com/office/powerpoint/2010/main" val="2134961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ED06B-9499-4155-A62E-586A9F493BAF}"/>
              </a:ext>
            </a:extLst>
          </p:cNvPr>
          <p:cNvSpPr>
            <a:spLocks noGrp="1"/>
          </p:cNvSpPr>
          <p:nvPr>
            <p:ph type="title"/>
          </p:nvPr>
        </p:nvSpPr>
        <p:spPr/>
        <p:txBody>
          <a:bodyPr/>
          <a:lstStyle/>
          <a:p>
            <a:r>
              <a:rPr lang="en-IN" dirty="0"/>
              <a:t>Error Handling in Data Services</a:t>
            </a:r>
          </a:p>
        </p:txBody>
      </p:sp>
      <p:sp>
        <p:nvSpPr>
          <p:cNvPr id="3" name="Content Placeholder 2">
            <a:extLst>
              <a:ext uri="{FF2B5EF4-FFF2-40B4-BE49-F238E27FC236}">
                <a16:creationId xmlns:a16="http://schemas.microsoft.com/office/drawing/2014/main" id="{E86213AD-5543-4789-BA69-120A17B236F9}"/>
              </a:ext>
            </a:extLst>
          </p:cNvPr>
          <p:cNvSpPr>
            <a:spLocks noGrp="1"/>
          </p:cNvSpPr>
          <p:nvPr>
            <p:ph idx="1"/>
          </p:nvPr>
        </p:nvSpPr>
        <p:spPr>
          <a:xfrm>
            <a:off x="609918" y="1152524"/>
            <a:ext cx="10978515" cy="5095875"/>
          </a:xfrm>
        </p:spPr>
        <p:txBody>
          <a:bodyPr/>
          <a:lstStyle/>
          <a:p>
            <a:r>
              <a:rPr lang="en-IN" sz="1600" dirty="0"/>
              <a:t>Error handling refers to the anticipation, detection, and resolution of programming, application, and communications errors. For a successful Job, we need to provide a code path, which rectify the different exceptions and continue the job execution. </a:t>
            </a:r>
          </a:p>
          <a:p>
            <a:endParaRPr lang="en-IN" sz="1600" dirty="0"/>
          </a:p>
          <a:p>
            <a:r>
              <a:rPr lang="en-IN" sz="1600" dirty="0"/>
              <a:t>Error Handling is an important aspect of any ETL tool. BO Data Services has an in-built error-handling and automatic recovery mechanisms in place. Also by using different dataflow designs, we can manually recover a job from a failed execution and ensure proper data in the target.</a:t>
            </a:r>
          </a:p>
          <a:p>
            <a:endParaRPr lang="en-IN" sz="1600" dirty="0"/>
          </a:p>
          <a:p>
            <a:r>
              <a:rPr lang="en-IN" sz="1600" dirty="0"/>
              <a:t>There are different ways to handle Errors in BODS:</a:t>
            </a:r>
          </a:p>
          <a:p>
            <a:endParaRPr lang="en-IN" sz="1600" dirty="0"/>
          </a:p>
          <a:p>
            <a:pPr>
              <a:buFont typeface="Wingdings" panose="05000000000000000000" pitchFamily="2" charset="2"/>
              <a:buChar char="q"/>
            </a:pPr>
            <a:r>
              <a:rPr lang="en-IN" sz="1600" dirty="0"/>
              <a:t>Using Try &amp; Catch</a:t>
            </a:r>
          </a:p>
          <a:p>
            <a:pPr>
              <a:buFont typeface="Wingdings" panose="05000000000000000000" pitchFamily="2" charset="2"/>
              <a:buChar char="q"/>
            </a:pPr>
            <a:r>
              <a:rPr lang="en-IN" sz="1600" dirty="0"/>
              <a:t>Handling User Defined Exception</a:t>
            </a:r>
          </a:p>
          <a:p>
            <a:pPr>
              <a:buFont typeface="Wingdings" panose="05000000000000000000" pitchFamily="2" charset="2"/>
              <a:buChar char="q"/>
            </a:pPr>
            <a:r>
              <a:rPr lang="en-IN" sz="1600" dirty="0"/>
              <a:t>Error Handling using Files</a:t>
            </a:r>
          </a:p>
          <a:p>
            <a:endParaRPr lang="en-IN" dirty="0"/>
          </a:p>
        </p:txBody>
      </p:sp>
    </p:spTree>
    <p:extLst>
      <p:ext uri="{BB962C8B-B14F-4D97-AF65-F5344CB8AC3E}">
        <p14:creationId xmlns:p14="http://schemas.microsoft.com/office/powerpoint/2010/main" val="371528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ED06B-9499-4155-A62E-586A9F493BAF}"/>
              </a:ext>
            </a:extLst>
          </p:cNvPr>
          <p:cNvSpPr>
            <a:spLocks noGrp="1"/>
          </p:cNvSpPr>
          <p:nvPr>
            <p:ph type="title"/>
          </p:nvPr>
        </p:nvSpPr>
        <p:spPr/>
        <p:txBody>
          <a:bodyPr/>
          <a:lstStyle/>
          <a:p>
            <a:r>
              <a:rPr lang="en-IN" dirty="0"/>
              <a:t>Error Handling Using Try &amp; Catch</a:t>
            </a:r>
            <a:br>
              <a:rPr lang="en-IN" sz="3200" dirty="0"/>
            </a:br>
            <a:endParaRPr lang="en-IN" dirty="0"/>
          </a:p>
        </p:txBody>
      </p:sp>
      <p:sp>
        <p:nvSpPr>
          <p:cNvPr id="3" name="Content Placeholder 2">
            <a:extLst>
              <a:ext uri="{FF2B5EF4-FFF2-40B4-BE49-F238E27FC236}">
                <a16:creationId xmlns:a16="http://schemas.microsoft.com/office/drawing/2014/main" id="{E86213AD-5543-4789-BA69-120A17B236F9}"/>
              </a:ext>
            </a:extLst>
          </p:cNvPr>
          <p:cNvSpPr>
            <a:spLocks noGrp="1"/>
          </p:cNvSpPr>
          <p:nvPr>
            <p:ph idx="1"/>
          </p:nvPr>
        </p:nvSpPr>
        <p:spPr>
          <a:xfrm>
            <a:off x="609918" y="1152524"/>
            <a:ext cx="10978515" cy="5095875"/>
          </a:xfrm>
        </p:spPr>
        <p:txBody>
          <a:bodyPr/>
          <a:lstStyle/>
          <a:p>
            <a:r>
              <a:rPr lang="en-IN" sz="1600" dirty="0"/>
              <a:t>A try/catch block is a combination of one try object and one or more catch objects that allow us to specify alternative work flows if errors occur while executing a job. </a:t>
            </a:r>
          </a:p>
          <a:p>
            <a:endParaRPr lang="en-IN" sz="1600" dirty="0"/>
          </a:p>
          <a:p>
            <a:endParaRPr lang="en-IN" sz="1600" dirty="0"/>
          </a:p>
          <a:p>
            <a:endParaRPr lang="en-IN" sz="1600" dirty="0"/>
          </a:p>
          <a:p>
            <a:endParaRPr lang="en-IN" sz="1600" dirty="0"/>
          </a:p>
          <a:p>
            <a:r>
              <a:rPr lang="en-IN" b="1" dirty="0"/>
              <a:t>Catch Exceptions</a:t>
            </a:r>
          </a:p>
          <a:p>
            <a:pPr marL="0" indent="0">
              <a:buNone/>
            </a:pPr>
            <a:r>
              <a:rPr lang="en-IN" sz="1600" dirty="0"/>
              <a:t>The following screenshot describes exception groups that we can catch in a try/catch block:</a:t>
            </a:r>
          </a:p>
        </p:txBody>
      </p:sp>
      <p:pic>
        <p:nvPicPr>
          <p:cNvPr id="5" name="Picture 4">
            <a:extLst>
              <a:ext uri="{FF2B5EF4-FFF2-40B4-BE49-F238E27FC236}">
                <a16:creationId xmlns:a16="http://schemas.microsoft.com/office/drawing/2014/main" id="{06AA4832-1C9E-466F-A998-75D30548D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8012" y="1585911"/>
            <a:ext cx="3114675" cy="1514475"/>
          </a:xfrm>
          <a:prstGeom prst="rect">
            <a:avLst/>
          </a:prstGeom>
        </p:spPr>
      </p:pic>
      <p:pic>
        <p:nvPicPr>
          <p:cNvPr id="7" name="Picture 6">
            <a:extLst>
              <a:ext uri="{FF2B5EF4-FFF2-40B4-BE49-F238E27FC236}">
                <a16:creationId xmlns:a16="http://schemas.microsoft.com/office/drawing/2014/main" id="{D74D8E38-8630-46E0-B704-E29D2C863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17" y="3609974"/>
            <a:ext cx="6448425" cy="2638425"/>
          </a:xfrm>
          <a:prstGeom prst="rect">
            <a:avLst/>
          </a:prstGeom>
        </p:spPr>
      </p:pic>
    </p:spTree>
    <p:extLst>
      <p:ext uri="{BB962C8B-B14F-4D97-AF65-F5344CB8AC3E}">
        <p14:creationId xmlns:p14="http://schemas.microsoft.com/office/powerpoint/2010/main" val="2932134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228E5-CABB-4046-8BDC-4D732D6BD329}"/>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6B5F64FF-DDB3-4DDD-B28C-AE040A6BA010}"/>
              </a:ext>
            </a:extLst>
          </p:cNvPr>
          <p:cNvSpPr>
            <a:spLocks noGrp="1"/>
          </p:cNvSpPr>
          <p:nvPr>
            <p:ph idx="1"/>
          </p:nvPr>
        </p:nvSpPr>
        <p:spPr/>
        <p:txBody>
          <a:bodyPr/>
          <a:lstStyle/>
          <a:p>
            <a:r>
              <a:rPr lang="en-IN" b="1" dirty="0"/>
              <a:t>Catch scripts</a:t>
            </a:r>
          </a:p>
          <a:p>
            <a:pPr marL="0" indent="0">
              <a:buNone/>
            </a:pPr>
            <a:r>
              <a:rPr lang="en-IN" sz="1600" dirty="0"/>
              <a:t>A script is the most common action that a catch executes for a thrown exception. The catch script can contain the following:</a:t>
            </a:r>
          </a:p>
          <a:p>
            <a:pPr marL="0" indent="0">
              <a:buNone/>
            </a:pPr>
            <a:r>
              <a:rPr lang="en-IN" sz="1600" dirty="0"/>
              <a:t>·         Catch error functions and other function calls</a:t>
            </a:r>
          </a:p>
          <a:p>
            <a:pPr marL="0" indent="0">
              <a:buNone/>
            </a:pPr>
            <a:r>
              <a:rPr lang="en-IN" sz="1600" dirty="0"/>
              <a:t>·         Nested try/catch blocks</a:t>
            </a:r>
          </a:p>
          <a:p>
            <a:pPr marL="0" indent="0">
              <a:buNone/>
            </a:pPr>
            <a:r>
              <a:rPr lang="en-IN" sz="1600" dirty="0"/>
              <a:t>·         If statements to perform different actions for different exceptions</a:t>
            </a:r>
          </a:p>
          <a:p>
            <a:pPr marL="0" indent="0">
              <a:buNone/>
            </a:pPr>
            <a:endParaRPr lang="en-IN" sz="1600" dirty="0"/>
          </a:p>
          <a:p>
            <a:pPr marL="0" indent="0">
              <a:buNone/>
            </a:pPr>
            <a:endParaRPr lang="en-IN" sz="1600" dirty="0"/>
          </a:p>
          <a:p>
            <a:r>
              <a:rPr lang="en-IN" b="1" dirty="0"/>
              <a:t>Catch error functions</a:t>
            </a:r>
          </a:p>
          <a:p>
            <a:pPr marL="0" indent="0">
              <a:buNone/>
            </a:pPr>
            <a:r>
              <a:rPr lang="en-IN" sz="1600" dirty="0"/>
              <a:t>You can only invoke these error functions inside a catch script, a user function, or in an audit script for a data flow. </a:t>
            </a:r>
          </a:p>
          <a:p>
            <a:pPr marL="0" indent="0">
              <a:buNone/>
            </a:pPr>
            <a:r>
              <a:rPr lang="en-IN" sz="1600" dirty="0"/>
              <a:t>·         </a:t>
            </a:r>
            <a:r>
              <a:rPr lang="en-IN" sz="1600" dirty="0" err="1"/>
              <a:t>error_timestamp</a:t>
            </a:r>
            <a:r>
              <a:rPr lang="en-IN" sz="1600" dirty="0"/>
              <a:t>() – Returns the timestamp of the caught exception.</a:t>
            </a:r>
          </a:p>
          <a:p>
            <a:pPr marL="0" indent="0">
              <a:buNone/>
            </a:pPr>
            <a:r>
              <a:rPr lang="en-IN" sz="1600" dirty="0"/>
              <a:t>·         </a:t>
            </a:r>
            <a:r>
              <a:rPr lang="en-IN" sz="1600" dirty="0" err="1"/>
              <a:t>error_context</a:t>
            </a:r>
            <a:r>
              <a:rPr lang="en-IN" sz="1600" dirty="0"/>
              <a:t>() – Returns the context of the caught exception. </a:t>
            </a:r>
          </a:p>
          <a:p>
            <a:pPr marL="0" indent="0">
              <a:buNone/>
            </a:pPr>
            <a:r>
              <a:rPr lang="en-IN" sz="1600" dirty="0"/>
              <a:t>·         </a:t>
            </a:r>
            <a:r>
              <a:rPr lang="en-IN" sz="1600" dirty="0" err="1"/>
              <a:t>error_message</a:t>
            </a:r>
            <a:r>
              <a:rPr lang="en-IN" sz="1600" dirty="0"/>
              <a:t>() – Returns the error message of the caught exception.</a:t>
            </a:r>
          </a:p>
          <a:p>
            <a:pPr marL="0" indent="0">
              <a:buNone/>
            </a:pPr>
            <a:r>
              <a:rPr lang="en-IN" sz="1600" dirty="0"/>
              <a:t>·         </a:t>
            </a:r>
            <a:r>
              <a:rPr lang="en-IN" sz="1600" dirty="0" err="1"/>
              <a:t>error_number</a:t>
            </a:r>
            <a:r>
              <a:rPr lang="en-IN" sz="1600" dirty="0"/>
              <a:t>() –  Returns the error number of the caught exception.</a:t>
            </a:r>
          </a:p>
          <a:p>
            <a:endParaRPr lang="en-IN" dirty="0"/>
          </a:p>
        </p:txBody>
      </p:sp>
    </p:spTree>
    <p:extLst>
      <p:ext uri="{BB962C8B-B14F-4D97-AF65-F5344CB8AC3E}">
        <p14:creationId xmlns:p14="http://schemas.microsoft.com/office/powerpoint/2010/main" val="2479090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ED06B-9499-4155-A62E-586A9F493BAF}"/>
              </a:ext>
            </a:extLst>
          </p:cNvPr>
          <p:cNvSpPr>
            <a:spLocks noGrp="1"/>
          </p:cNvSpPr>
          <p:nvPr>
            <p:ph type="title"/>
          </p:nvPr>
        </p:nvSpPr>
        <p:spPr/>
        <p:txBody>
          <a:bodyPr/>
          <a:lstStyle/>
          <a:p>
            <a:r>
              <a:rPr lang="en-IN" dirty="0"/>
              <a:t>Error Handling with User Defined Exception</a:t>
            </a:r>
            <a:br>
              <a:rPr lang="en-IN" sz="3200" dirty="0"/>
            </a:br>
            <a:endParaRPr lang="en-IN" dirty="0"/>
          </a:p>
        </p:txBody>
      </p:sp>
      <p:sp>
        <p:nvSpPr>
          <p:cNvPr id="3" name="Content Placeholder 2">
            <a:extLst>
              <a:ext uri="{FF2B5EF4-FFF2-40B4-BE49-F238E27FC236}">
                <a16:creationId xmlns:a16="http://schemas.microsoft.com/office/drawing/2014/main" id="{E86213AD-5543-4789-BA69-120A17B236F9}"/>
              </a:ext>
            </a:extLst>
          </p:cNvPr>
          <p:cNvSpPr>
            <a:spLocks noGrp="1"/>
          </p:cNvSpPr>
          <p:nvPr>
            <p:ph idx="1"/>
          </p:nvPr>
        </p:nvSpPr>
        <p:spPr>
          <a:xfrm>
            <a:off x="609918" y="1152524"/>
            <a:ext cx="10978515" cy="5095875"/>
          </a:xfrm>
        </p:spPr>
        <p:txBody>
          <a:bodyPr/>
          <a:lstStyle/>
          <a:p>
            <a:pPr marL="0" indent="0">
              <a:buNone/>
            </a:pPr>
            <a:endParaRPr lang="en-IN" sz="1600" dirty="0"/>
          </a:p>
          <a:p>
            <a:pPr marL="0" indent="0">
              <a:buNone/>
            </a:pPr>
            <a:r>
              <a:rPr lang="en-IN" sz="1600" dirty="0"/>
              <a:t>BODS provide two functions to generate User Defined Exception. These functions are :</a:t>
            </a:r>
          </a:p>
          <a:p>
            <a:pPr marL="0" indent="0">
              <a:buNone/>
            </a:pPr>
            <a:endParaRPr lang="en-IN" sz="1600" dirty="0"/>
          </a:p>
          <a:p>
            <a:r>
              <a:rPr lang="en-IN" sz="1600" b="1" dirty="0" err="1"/>
              <a:t>Raise_Exception</a:t>
            </a:r>
            <a:r>
              <a:rPr lang="en-IN" sz="1600" b="1" dirty="0"/>
              <a:t>:</a:t>
            </a:r>
          </a:p>
          <a:p>
            <a:pPr marL="0" indent="0">
              <a:buNone/>
            </a:pPr>
            <a:r>
              <a:rPr lang="en-IN" sz="1600" dirty="0"/>
              <a:t>Calling this function causes an exception to be generated along with the user defined error message, which is provided as a parameter for this function.</a:t>
            </a:r>
          </a:p>
          <a:p>
            <a:endParaRPr lang="en-IN" sz="1600" dirty="0"/>
          </a:p>
          <a:p>
            <a:r>
              <a:rPr lang="en-IN" sz="1600" b="1" dirty="0" err="1"/>
              <a:t>Raise_Exception_Ext</a:t>
            </a:r>
            <a:r>
              <a:rPr lang="en-IN" sz="1600" b="1" dirty="0"/>
              <a:t>:</a:t>
            </a:r>
          </a:p>
          <a:p>
            <a:pPr marL="0" indent="0">
              <a:buNone/>
            </a:pPr>
            <a:r>
              <a:rPr lang="en-IN" sz="1600" dirty="0"/>
              <a:t>Calling this function causes an exception to be generated along with an exit code.</a:t>
            </a:r>
          </a:p>
          <a:p>
            <a:pPr marL="0" indent="0">
              <a:buNone/>
            </a:pPr>
            <a:endParaRPr lang="en-IN" sz="1600" dirty="0"/>
          </a:p>
          <a:p>
            <a:pPr marL="0" indent="0">
              <a:buNone/>
            </a:pPr>
            <a:r>
              <a:rPr lang="en-IN" sz="1600" dirty="0"/>
              <a:t>The work flow or job may or may not be terminated based on whether a try-catch block surrounds the call. </a:t>
            </a:r>
          </a:p>
          <a:p>
            <a:endParaRPr lang="en-IN" dirty="0"/>
          </a:p>
        </p:txBody>
      </p:sp>
    </p:spTree>
    <p:extLst>
      <p:ext uri="{BB962C8B-B14F-4D97-AF65-F5344CB8AC3E}">
        <p14:creationId xmlns:p14="http://schemas.microsoft.com/office/powerpoint/2010/main" val="41255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EC3A5-7D45-4C9B-9548-EAC43F14AEF3}"/>
              </a:ext>
            </a:extLst>
          </p:cNvPr>
          <p:cNvSpPr>
            <a:spLocks noGrp="1"/>
          </p:cNvSpPr>
          <p:nvPr>
            <p:ph type="title"/>
          </p:nvPr>
        </p:nvSpPr>
        <p:spPr/>
        <p:txBody>
          <a:bodyPr/>
          <a:lstStyle/>
          <a:p>
            <a:r>
              <a:rPr lang="en-IN" dirty="0"/>
              <a:t>Error Handling using Files</a:t>
            </a:r>
            <a:br>
              <a:rPr lang="en-IN" sz="3200" dirty="0"/>
            </a:br>
            <a:endParaRPr lang="en-IN" dirty="0"/>
          </a:p>
        </p:txBody>
      </p:sp>
      <p:sp>
        <p:nvSpPr>
          <p:cNvPr id="3" name="Content Placeholder 2">
            <a:extLst>
              <a:ext uri="{FF2B5EF4-FFF2-40B4-BE49-F238E27FC236}">
                <a16:creationId xmlns:a16="http://schemas.microsoft.com/office/drawing/2014/main" id="{739DB871-BC4B-412F-BA69-841F04D48854}"/>
              </a:ext>
            </a:extLst>
          </p:cNvPr>
          <p:cNvSpPr>
            <a:spLocks noGrp="1"/>
          </p:cNvSpPr>
          <p:nvPr>
            <p:ph idx="1"/>
          </p:nvPr>
        </p:nvSpPr>
        <p:spPr/>
        <p:txBody>
          <a:bodyPr/>
          <a:lstStyle/>
          <a:p>
            <a:pPr marL="0" indent="0">
              <a:buNone/>
            </a:pPr>
            <a:r>
              <a:rPr lang="en-IN" sz="1600" dirty="0"/>
              <a:t>Error handling with the use of Files( as source or target ) can be achieved by:</a:t>
            </a:r>
          </a:p>
          <a:p>
            <a:pPr marL="0" indent="0">
              <a:buNone/>
            </a:pPr>
            <a:endParaRPr lang="en-IN" sz="1600" dirty="0"/>
          </a:p>
          <a:p>
            <a:r>
              <a:rPr lang="sv-SE" sz="2000" b="1" dirty="0"/>
              <a:t>Error Handling in File Formats</a:t>
            </a:r>
            <a:r>
              <a:rPr lang="sv-SE" sz="1600" dirty="0"/>
              <a:t>: </a:t>
            </a:r>
          </a:p>
          <a:p>
            <a:endParaRPr lang="sv-SE" sz="1600" dirty="0"/>
          </a:p>
          <a:p>
            <a:pPr marL="0" indent="0">
              <a:buNone/>
            </a:pPr>
            <a:r>
              <a:rPr lang="en-IN" sz="1600" dirty="0"/>
              <a:t>We can configure the File Format Editor to identify rows in flat-file sources that </a:t>
            </a:r>
          </a:p>
          <a:p>
            <a:pPr marL="0" indent="0">
              <a:buNone/>
            </a:pPr>
            <a:r>
              <a:rPr lang="en-IN" sz="1600" dirty="0"/>
              <a:t>contain the following types of errors: </a:t>
            </a:r>
          </a:p>
          <a:p>
            <a:pPr marL="0" indent="0">
              <a:buNone/>
            </a:pPr>
            <a:endParaRPr lang="en-IN" sz="1600" dirty="0"/>
          </a:p>
          <a:p>
            <a:pPr marL="0" indent="0">
              <a:buNone/>
            </a:pPr>
            <a:r>
              <a:rPr lang="en-IN" sz="1600" b="1" dirty="0"/>
              <a:t>Data Conversion Errors: </a:t>
            </a:r>
          </a:p>
          <a:p>
            <a:pPr marL="0" indent="0">
              <a:buNone/>
            </a:pPr>
            <a:r>
              <a:rPr lang="en-IN" sz="1600" dirty="0"/>
              <a:t>Datatype mismatch between file format and data. Suppose a field might be </a:t>
            </a:r>
          </a:p>
          <a:p>
            <a:pPr marL="0" indent="0">
              <a:buNone/>
            </a:pPr>
            <a:r>
              <a:rPr lang="en-IN" sz="1600" dirty="0"/>
              <a:t>defined in the File Format Editor as having a data type of integer but the </a:t>
            </a:r>
          </a:p>
          <a:p>
            <a:pPr marL="0" indent="0">
              <a:buNone/>
            </a:pPr>
            <a:r>
              <a:rPr lang="en-IN" sz="1600" dirty="0"/>
              <a:t>data encountered is actually varchar. </a:t>
            </a:r>
          </a:p>
          <a:p>
            <a:pPr marL="0" indent="0">
              <a:buNone/>
            </a:pPr>
            <a:endParaRPr lang="en-IN" sz="1600" dirty="0"/>
          </a:p>
          <a:p>
            <a:pPr marL="0" indent="0">
              <a:buNone/>
            </a:pPr>
            <a:r>
              <a:rPr lang="en-IN" sz="1600" b="1" dirty="0"/>
              <a:t>Row Format Errors: </a:t>
            </a:r>
            <a:r>
              <a:rPr lang="en-IN" sz="1600" dirty="0"/>
              <a:t>In the case of a fixed-width file, the software identifies </a:t>
            </a:r>
          </a:p>
          <a:p>
            <a:pPr marL="0" indent="0">
              <a:buNone/>
            </a:pPr>
            <a:r>
              <a:rPr lang="en-IN" sz="1600" dirty="0"/>
              <a:t>a row that does not match the expected width value. </a:t>
            </a:r>
          </a:p>
          <a:p>
            <a:endParaRPr lang="sv-SE" sz="1600" dirty="0"/>
          </a:p>
        </p:txBody>
      </p:sp>
      <p:pic>
        <p:nvPicPr>
          <p:cNvPr id="5" name="Picture 4">
            <a:extLst>
              <a:ext uri="{FF2B5EF4-FFF2-40B4-BE49-F238E27FC236}">
                <a16:creationId xmlns:a16="http://schemas.microsoft.com/office/drawing/2014/main" id="{34618790-388E-4384-AEE7-85C964004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8339" y="1235101"/>
            <a:ext cx="3280093" cy="4721608"/>
          </a:xfrm>
          <a:prstGeom prst="rect">
            <a:avLst/>
          </a:prstGeom>
        </p:spPr>
      </p:pic>
    </p:spTree>
    <p:extLst>
      <p:ext uri="{BB962C8B-B14F-4D97-AF65-F5344CB8AC3E}">
        <p14:creationId xmlns:p14="http://schemas.microsoft.com/office/powerpoint/2010/main" val="2828770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1E32C-D779-4C9E-AE64-36791D562843}"/>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7E954F06-92CB-4914-9386-91757BF06FE9}"/>
              </a:ext>
            </a:extLst>
          </p:cNvPr>
          <p:cNvSpPr>
            <a:spLocks noGrp="1"/>
          </p:cNvSpPr>
          <p:nvPr>
            <p:ph idx="1"/>
          </p:nvPr>
        </p:nvSpPr>
        <p:spPr/>
        <p:txBody>
          <a:bodyPr/>
          <a:lstStyle/>
          <a:p>
            <a:pPr marL="0" indent="0">
              <a:buNone/>
            </a:pPr>
            <a:r>
              <a:rPr lang="en-IN" sz="1600" dirty="0"/>
              <a:t>In the File Format Editor, the Error Handling set of properties performs </a:t>
            </a:r>
          </a:p>
          <a:p>
            <a:pPr marL="0" indent="0">
              <a:buNone/>
            </a:pPr>
            <a:r>
              <a:rPr lang="en-IN" sz="1600" dirty="0"/>
              <a:t>the following actions on selection: </a:t>
            </a:r>
          </a:p>
          <a:p>
            <a:endParaRPr lang="en-IN" sz="1600" dirty="0"/>
          </a:p>
          <a:p>
            <a:r>
              <a:rPr lang="en-IN" sz="1600" dirty="0"/>
              <a:t>Log the data-type conversion or row-format warnings to the Error Log. </a:t>
            </a:r>
          </a:p>
          <a:p>
            <a:r>
              <a:rPr lang="en-IN" sz="1600" dirty="0"/>
              <a:t>Limit the number of warnings to log without stopping the job. </a:t>
            </a:r>
          </a:p>
          <a:p>
            <a:r>
              <a:rPr lang="en-IN" sz="1600" dirty="0"/>
              <a:t>Capture or write the errors in the Error File. </a:t>
            </a:r>
          </a:p>
          <a:p>
            <a:r>
              <a:rPr lang="en-IN" sz="1600" dirty="0"/>
              <a:t>Check for either of the two types of source </a:t>
            </a:r>
            <a:r>
              <a:rPr lang="en-IN" sz="1600" dirty="0" err="1"/>
              <a:t>flatfile</a:t>
            </a:r>
            <a:r>
              <a:rPr lang="en-IN" sz="1600" dirty="0"/>
              <a:t> error </a:t>
            </a:r>
          </a:p>
          <a:p>
            <a:pPr marL="0" indent="0">
              <a:buNone/>
            </a:pPr>
            <a:r>
              <a:rPr lang="en-IN" sz="1600" dirty="0"/>
              <a:t>      (Data Conversion &amp; Row Format ). </a:t>
            </a:r>
          </a:p>
          <a:p>
            <a:r>
              <a:rPr lang="en-IN" sz="1600" dirty="0"/>
              <a:t>Write the invalid rows to a specified Error file in the Job Server. </a:t>
            </a:r>
          </a:p>
          <a:p>
            <a:r>
              <a:rPr lang="en-IN" sz="1600" dirty="0"/>
              <a:t>Stop processing the source file after reaching a specified number </a:t>
            </a:r>
          </a:p>
          <a:p>
            <a:pPr marL="0" indent="0">
              <a:buNone/>
            </a:pPr>
            <a:r>
              <a:rPr lang="en-IN" sz="1600" dirty="0"/>
              <a:t>      of invalid row count. </a:t>
            </a:r>
          </a:p>
          <a:p>
            <a:r>
              <a:rPr lang="en-IN" sz="1600" dirty="0"/>
              <a:t>The error file format is a semicolon-delimited text file. </a:t>
            </a:r>
          </a:p>
          <a:p>
            <a:endParaRPr lang="en-IN" dirty="0"/>
          </a:p>
        </p:txBody>
      </p:sp>
      <p:pic>
        <p:nvPicPr>
          <p:cNvPr id="4" name="Picture 3">
            <a:extLst>
              <a:ext uri="{FF2B5EF4-FFF2-40B4-BE49-F238E27FC236}">
                <a16:creationId xmlns:a16="http://schemas.microsoft.com/office/drawing/2014/main" id="{9055D4E8-C602-47F3-B23C-D5C6693FA6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8339" y="1235101"/>
            <a:ext cx="3280093" cy="4721608"/>
          </a:xfrm>
          <a:prstGeom prst="rect">
            <a:avLst/>
          </a:prstGeom>
        </p:spPr>
      </p:pic>
    </p:spTree>
    <p:extLst>
      <p:ext uri="{BB962C8B-B14F-4D97-AF65-F5344CB8AC3E}">
        <p14:creationId xmlns:p14="http://schemas.microsoft.com/office/powerpoint/2010/main" val="2850471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Y widescreen presentation 2015 v1">
  <a:themeElements>
    <a:clrScheme name="Custom 2">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2.xml><?xml version="1.0" encoding="utf-8"?>
<a:theme xmlns:a="http://schemas.openxmlformats.org/drawingml/2006/main" name="EY dark print">
  <a:themeElements>
    <a:clrScheme name="Custom 2">
      <a:dk1>
        <a:srgbClr val="FFFFFF"/>
      </a:dk1>
      <a:lt1>
        <a:srgbClr val="FFFFFF"/>
      </a:lt1>
      <a:dk2>
        <a:srgbClr val="333333"/>
      </a:dk2>
      <a:lt2>
        <a:srgbClr val="FFE60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30CBA9E0E2A44E9CD9DA3D8CC28F6B" ma:contentTypeVersion="14" ma:contentTypeDescription="Create a new document." ma:contentTypeScope="" ma:versionID="e2dbd5227510d7369ef3366e44991ac5">
  <xsd:schema xmlns:xsd="http://www.w3.org/2001/XMLSchema" xmlns:xs="http://www.w3.org/2001/XMLSchema" xmlns:p="http://schemas.microsoft.com/office/2006/metadata/properties" xmlns:ns2="23a8fca3-c085-4d30-b558-8819423e23e7" xmlns:ns3="1158cc2b-4204-49f0-b69c-7928601b2cf9" targetNamespace="http://schemas.microsoft.com/office/2006/metadata/properties" ma:root="true" ma:fieldsID="3447a722750726786e4db042f12f3c76" ns2:_="" ns3:_="">
    <xsd:import namespace="23a8fca3-c085-4d30-b558-8819423e23e7"/>
    <xsd:import namespace="1158cc2b-4204-49f0-b69c-7928601b2cf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Location" minOccurs="0"/>
                <xsd:element ref="ns2:MediaServiceOCR" minOccurs="0"/>
                <xsd:element ref="ns3:SharedWithUsers" minOccurs="0"/>
                <xsd:element ref="ns3:SharedWithDetails"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a8fca3-c085-4d30-b558-8819423e23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158cc2b-4204-49f0-b69c-7928601b2cf9"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72CB5C-8E8D-4856-8800-D799658F32D5}"/>
</file>

<file path=customXml/itemProps2.xml><?xml version="1.0" encoding="utf-8"?>
<ds:datastoreItem xmlns:ds="http://schemas.openxmlformats.org/officeDocument/2006/customXml" ds:itemID="{4DD9FCAA-D552-474B-A33D-8A0091078B60}"/>
</file>

<file path=customXml/itemProps3.xml><?xml version="1.0" encoding="utf-8"?>
<ds:datastoreItem xmlns:ds="http://schemas.openxmlformats.org/officeDocument/2006/customXml" ds:itemID="{60FCACD0-2AB9-404A-BF40-2EB6538FFB39}"/>
</file>

<file path=docProps/app.xml><?xml version="1.0" encoding="utf-8"?>
<Properties xmlns="http://schemas.openxmlformats.org/officeDocument/2006/extended-properties" xmlns:vt="http://schemas.openxmlformats.org/officeDocument/2006/docPropsVTypes">
  <Template>EY widescreen presentation 2015 v1</Template>
  <TotalTime>2889</TotalTime>
  <Words>2020</Words>
  <Application>Microsoft Office PowerPoint</Application>
  <PresentationFormat>Custom</PresentationFormat>
  <Paragraphs>225</Paragraphs>
  <Slides>23</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30" baseType="lpstr">
      <vt:lpstr>Arial</vt:lpstr>
      <vt:lpstr>EYInterstate</vt:lpstr>
      <vt:lpstr>EYInterstate Light</vt:lpstr>
      <vt:lpstr>Wingdings</vt:lpstr>
      <vt:lpstr>EY widescreen presentation 2015 v1</vt:lpstr>
      <vt:lpstr>EY dark print</vt:lpstr>
      <vt:lpstr>think-cell Slide</vt:lpstr>
      <vt:lpstr>SAP Data Services  Day 5</vt:lpstr>
      <vt:lpstr>Day 4 Recap </vt:lpstr>
      <vt:lpstr>Agenda – Day 5</vt:lpstr>
      <vt:lpstr>Error Handling in Data Services</vt:lpstr>
      <vt:lpstr>Error Handling Using Try &amp; Catch </vt:lpstr>
      <vt:lpstr>Contd..</vt:lpstr>
      <vt:lpstr>Error Handling with User Defined Exception </vt:lpstr>
      <vt:lpstr>Error Handling using Files </vt:lpstr>
      <vt:lpstr>Contd..</vt:lpstr>
      <vt:lpstr>Contd..</vt:lpstr>
      <vt:lpstr>Contd..</vt:lpstr>
      <vt:lpstr>Recovery Mechanism</vt:lpstr>
      <vt:lpstr>Recovery Mechanism using automatically recovering jobs</vt:lpstr>
      <vt:lpstr>Recovery Mechanism using manually recovering jobs using status tables  </vt:lpstr>
      <vt:lpstr>Recovery Mechanism while ensuring data is not duplicated in target</vt:lpstr>
      <vt:lpstr>Performance Tuning Techniques</vt:lpstr>
      <vt:lpstr>Contd..</vt:lpstr>
      <vt:lpstr>Data Services Performance Tuning</vt:lpstr>
      <vt:lpstr>  SAP Data Migration Concept </vt:lpstr>
      <vt:lpstr>We employ an iterative, 7 step approach to manage data migration</vt:lpstr>
      <vt:lpstr>Data Migration Concept   </vt:lpstr>
      <vt:lpstr>PowerPoint Presentation</vt:lpstr>
      <vt:lpstr>PowerPoint Presentation</vt:lpstr>
    </vt:vector>
  </TitlesOfParts>
  <Company>Ernst &amp; Young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 widescreen presentation</dc:title>
  <dc:creator>Brand Marketing and Communications</dc:creator>
  <cp:keywords>global; PowerPoint; Templates; ribbon; Branding Zone; branding; brand; office</cp:keywords>
  <cp:lastModifiedBy>Rohit Gautam</cp:lastModifiedBy>
  <cp:revision>253</cp:revision>
  <cp:lastPrinted>2015-03-27T16:21:12Z</cp:lastPrinted>
  <dcterms:created xsi:type="dcterms:W3CDTF">2015-04-15T00:07:33Z</dcterms:created>
  <dcterms:modified xsi:type="dcterms:W3CDTF">2020-09-18T07:47:47Z</dcterms:modified>
  <cp:contentStatus>Approved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0x010100D630CBA9E0E2A44E9CD9DA3D8CC28F6B</vt:lpwstr>
  </property>
</Properties>
</file>