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60" r:id="rId4"/>
    <p:sldId id="259" r:id="rId5"/>
    <p:sldId id="262" r:id="rId6"/>
    <p:sldId id="263" r:id="rId7"/>
    <p:sldId id="265" r:id="rId8"/>
    <p:sldId id="266" r:id="rId9"/>
    <p:sldId id="267" r:id="rId10"/>
    <p:sldId id="268" r:id="rId11"/>
    <p:sldId id="264"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vathi Bharathi" initials="RB" lastIdx="1" clrIdx="0">
    <p:extLst>
      <p:ext uri="{19B8F6BF-5375-455C-9EA6-DF929625EA0E}">
        <p15:presenceInfo xmlns:p15="http://schemas.microsoft.com/office/powerpoint/2012/main" userId="S-1-5-21-1644491937-1275210071-1417001333-6303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824B-8241-4C40-9B28-32D78285D9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D72D7C-00C9-48A1-AC94-D8AA09737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834E3F-5BA7-4839-A5EF-F5D5E731FDD2}"/>
              </a:ext>
            </a:extLst>
          </p:cNvPr>
          <p:cNvSpPr>
            <a:spLocks noGrp="1"/>
          </p:cNvSpPr>
          <p:nvPr>
            <p:ph type="dt" sz="half" idx="10"/>
          </p:nvPr>
        </p:nvSpPr>
        <p:spPr/>
        <p:txBody>
          <a:bodyPr/>
          <a:lstStyle/>
          <a:p>
            <a:fld id="{54476612-6D87-4EB6-80B5-8C706475F372}" type="datetimeFigureOut">
              <a:rPr lang="en-IN" smtClean="0"/>
              <a:t>27-01-2020</a:t>
            </a:fld>
            <a:endParaRPr lang="en-IN"/>
          </a:p>
        </p:txBody>
      </p:sp>
      <p:sp>
        <p:nvSpPr>
          <p:cNvPr id="5" name="Footer Placeholder 4">
            <a:extLst>
              <a:ext uri="{FF2B5EF4-FFF2-40B4-BE49-F238E27FC236}">
                <a16:creationId xmlns:a16="http://schemas.microsoft.com/office/drawing/2014/main" id="{E0B50575-15A7-4953-956E-EB860B1C89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35CAA4-5300-4E03-84DC-CAFA08A98A28}"/>
              </a:ext>
            </a:extLst>
          </p:cNvPr>
          <p:cNvSpPr>
            <a:spLocks noGrp="1"/>
          </p:cNvSpPr>
          <p:nvPr>
            <p:ph type="sldNum" sz="quarter" idx="12"/>
          </p:nvPr>
        </p:nvSpPr>
        <p:spPr/>
        <p:txBody>
          <a:bodyPr/>
          <a:lstStyle/>
          <a:p>
            <a:fld id="{07B28F24-BF80-4EC5-A441-D88F53A3514C}" type="slidenum">
              <a:rPr lang="en-IN" smtClean="0"/>
              <a:t>‹#›</a:t>
            </a:fld>
            <a:endParaRPr lang="en-IN"/>
          </a:p>
        </p:txBody>
      </p:sp>
    </p:spTree>
    <p:extLst>
      <p:ext uri="{BB962C8B-B14F-4D97-AF65-F5344CB8AC3E}">
        <p14:creationId xmlns:p14="http://schemas.microsoft.com/office/powerpoint/2010/main" val="394696062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DD94-EA30-4A6A-884A-1A1C144E7F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C01987-B52F-4E27-926A-43E7B77C09B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20CB86-22A1-40DC-BDA1-39C04FE0888B}"/>
              </a:ext>
            </a:extLst>
          </p:cNvPr>
          <p:cNvSpPr>
            <a:spLocks noGrp="1"/>
          </p:cNvSpPr>
          <p:nvPr>
            <p:ph type="dt" sz="half" idx="10"/>
          </p:nvPr>
        </p:nvSpPr>
        <p:spPr/>
        <p:txBody>
          <a:bodyPr/>
          <a:lstStyle/>
          <a:p>
            <a:fld id="{54476612-6D87-4EB6-80B5-8C706475F372}" type="datetimeFigureOut">
              <a:rPr lang="en-IN" smtClean="0"/>
              <a:t>27-01-2020</a:t>
            </a:fld>
            <a:endParaRPr lang="en-IN"/>
          </a:p>
        </p:txBody>
      </p:sp>
      <p:sp>
        <p:nvSpPr>
          <p:cNvPr id="5" name="Footer Placeholder 4">
            <a:extLst>
              <a:ext uri="{FF2B5EF4-FFF2-40B4-BE49-F238E27FC236}">
                <a16:creationId xmlns:a16="http://schemas.microsoft.com/office/drawing/2014/main" id="{91C62144-1141-430A-987A-DFE777EFBF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E0A548-F6FC-44CF-8FB9-C4A49F740E29}"/>
              </a:ext>
            </a:extLst>
          </p:cNvPr>
          <p:cNvSpPr>
            <a:spLocks noGrp="1"/>
          </p:cNvSpPr>
          <p:nvPr>
            <p:ph type="sldNum" sz="quarter" idx="12"/>
          </p:nvPr>
        </p:nvSpPr>
        <p:spPr/>
        <p:txBody>
          <a:bodyPr/>
          <a:lstStyle/>
          <a:p>
            <a:fld id="{07B28F24-BF80-4EC5-A441-D88F53A3514C}" type="slidenum">
              <a:rPr lang="en-IN" smtClean="0"/>
              <a:t>‹#›</a:t>
            </a:fld>
            <a:endParaRPr lang="en-IN"/>
          </a:p>
        </p:txBody>
      </p:sp>
    </p:spTree>
    <p:extLst>
      <p:ext uri="{BB962C8B-B14F-4D97-AF65-F5344CB8AC3E}">
        <p14:creationId xmlns:p14="http://schemas.microsoft.com/office/powerpoint/2010/main" val="1198835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E71111-606D-45DA-B4DA-CBB4B3DEBA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613E88-D401-49F9-BC5B-337ADEBABC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85EC9A-7AAD-4165-A91C-95620B7369E3}"/>
              </a:ext>
            </a:extLst>
          </p:cNvPr>
          <p:cNvSpPr>
            <a:spLocks noGrp="1"/>
          </p:cNvSpPr>
          <p:nvPr>
            <p:ph type="dt" sz="half" idx="10"/>
          </p:nvPr>
        </p:nvSpPr>
        <p:spPr/>
        <p:txBody>
          <a:bodyPr/>
          <a:lstStyle/>
          <a:p>
            <a:fld id="{54476612-6D87-4EB6-80B5-8C706475F372}" type="datetimeFigureOut">
              <a:rPr lang="en-IN" smtClean="0"/>
              <a:t>27-01-2020</a:t>
            </a:fld>
            <a:endParaRPr lang="en-IN"/>
          </a:p>
        </p:txBody>
      </p:sp>
      <p:sp>
        <p:nvSpPr>
          <p:cNvPr id="5" name="Footer Placeholder 4">
            <a:extLst>
              <a:ext uri="{FF2B5EF4-FFF2-40B4-BE49-F238E27FC236}">
                <a16:creationId xmlns:a16="http://schemas.microsoft.com/office/drawing/2014/main" id="{30F741CD-F4C4-4966-B6D7-6908AB48CB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D246F8-240A-4119-A820-A8BE4E623A93}"/>
              </a:ext>
            </a:extLst>
          </p:cNvPr>
          <p:cNvSpPr>
            <a:spLocks noGrp="1"/>
          </p:cNvSpPr>
          <p:nvPr>
            <p:ph type="sldNum" sz="quarter" idx="12"/>
          </p:nvPr>
        </p:nvSpPr>
        <p:spPr/>
        <p:txBody>
          <a:bodyPr/>
          <a:lstStyle/>
          <a:p>
            <a:fld id="{07B28F24-BF80-4EC5-A441-D88F53A3514C}" type="slidenum">
              <a:rPr lang="en-IN" smtClean="0"/>
              <a:t>‹#›</a:t>
            </a:fld>
            <a:endParaRPr lang="en-IN"/>
          </a:p>
        </p:txBody>
      </p:sp>
    </p:spTree>
    <p:extLst>
      <p:ext uri="{BB962C8B-B14F-4D97-AF65-F5344CB8AC3E}">
        <p14:creationId xmlns:p14="http://schemas.microsoft.com/office/powerpoint/2010/main" val="79674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49E1-9D73-46F5-846D-90891FD10A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4416C2-2701-4466-B7C2-14FEB7BAF7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FF5B8A-9643-4223-887A-D4A91533E963}"/>
              </a:ext>
            </a:extLst>
          </p:cNvPr>
          <p:cNvSpPr>
            <a:spLocks noGrp="1"/>
          </p:cNvSpPr>
          <p:nvPr>
            <p:ph type="dt" sz="half" idx="10"/>
          </p:nvPr>
        </p:nvSpPr>
        <p:spPr/>
        <p:txBody>
          <a:bodyPr/>
          <a:lstStyle/>
          <a:p>
            <a:fld id="{54476612-6D87-4EB6-80B5-8C706475F372}" type="datetimeFigureOut">
              <a:rPr lang="en-IN" smtClean="0"/>
              <a:t>27-01-2020</a:t>
            </a:fld>
            <a:endParaRPr lang="en-IN"/>
          </a:p>
        </p:txBody>
      </p:sp>
      <p:sp>
        <p:nvSpPr>
          <p:cNvPr id="5" name="Footer Placeholder 4">
            <a:extLst>
              <a:ext uri="{FF2B5EF4-FFF2-40B4-BE49-F238E27FC236}">
                <a16:creationId xmlns:a16="http://schemas.microsoft.com/office/drawing/2014/main" id="{1FB8B3D5-1716-4870-BEAB-CC8C8B095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944DBC-CD56-467E-9366-1D6CB0BD3038}"/>
              </a:ext>
            </a:extLst>
          </p:cNvPr>
          <p:cNvSpPr>
            <a:spLocks noGrp="1"/>
          </p:cNvSpPr>
          <p:nvPr>
            <p:ph type="sldNum" sz="quarter" idx="12"/>
          </p:nvPr>
        </p:nvSpPr>
        <p:spPr/>
        <p:txBody>
          <a:bodyPr/>
          <a:lstStyle/>
          <a:p>
            <a:fld id="{07B28F24-BF80-4EC5-A441-D88F53A3514C}" type="slidenum">
              <a:rPr lang="en-IN" smtClean="0"/>
              <a:t>‹#›</a:t>
            </a:fld>
            <a:endParaRPr lang="en-IN"/>
          </a:p>
        </p:txBody>
      </p:sp>
    </p:spTree>
    <p:extLst>
      <p:ext uri="{BB962C8B-B14F-4D97-AF65-F5344CB8AC3E}">
        <p14:creationId xmlns:p14="http://schemas.microsoft.com/office/powerpoint/2010/main" val="281267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7D7D-42CE-4625-8B81-4862A8FF8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16C9F5-AACE-4E91-B15C-ADDD4C345B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110600D-1F36-4BF7-BD21-57519D7B0EB8}"/>
              </a:ext>
            </a:extLst>
          </p:cNvPr>
          <p:cNvSpPr>
            <a:spLocks noGrp="1"/>
          </p:cNvSpPr>
          <p:nvPr>
            <p:ph type="dt" sz="half" idx="10"/>
          </p:nvPr>
        </p:nvSpPr>
        <p:spPr/>
        <p:txBody>
          <a:bodyPr/>
          <a:lstStyle/>
          <a:p>
            <a:fld id="{54476612-6D87-4EB6-80B5-8C706475F372}" type="datetimeFigureOut">
              <a:rPr lang="en-IN" smtClean="0"/>
              <a:t>27-01-2020</a:t>
            </a:fld>
            <a:endParaRPr lang="en-IN"/>
          </a:p>
        </p:txBody>
      </p:sp>
      <p:sp>
        <p:nvSpPr>
          <p:cNvPr id="5" name="Footer Placeholder 4">
            <a:extLst>
              <a:ext uri="{FF2B5EF4-FFF2-40B4-BE49-F238E27FC236}">
                <a16:creationId xmlns:a16="http://schemas.microsoft.com/office/drawing/2014/main" id="{2F70D8B7-050A-4D2C-ADA4-3397B9736D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692385-4B4F-4007-BA00-0BE61DA9BA5A}"/>
              </a:ext>
            </a:extLst>
          </p:cNvPr>
          <p:cNvSpPr>
            <a:spLocks noGrp="1"/>
          </p:cNvSpPr>
          <p:nvPr>
            <p:ph type="sldNum" sz="quarter" idx="12"/>
          </p:nvPr>
        </p:nvSpPr>
        <p:spPr/>
        <p:txBody>
          <a:bodyPr/>
          <a:lstStyle/>
          <a:p>
            <a:fld id="{07B28F24-BF80-4EC5-A441-D88F53A3514C}" type="slidenum">
              <a:rPr lang="en-IN" smtClean="0"/>
              <a:t>‹#›</a:t>
            </a:fld>
            <a:endParaRPr lang="en-IN"/>
          </a:p>
        </p:txBody>
      </p:sp>
    </p:spTree>
    <p:extLst>
      <p:ext uri="{BB962C8B-B14F-4D97-AF65-F5344CB8AC3E}">
        <p14:creationId xmlns:p14="http://schemas.microsoft.com/office/powerpoint/2010/main" val="3901644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6FA8-A781-4043-A961-DA69B9A622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E4AC9E-A022-40F4-8CEC-CA60938E13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B25B79-F940-4963-8834-BC3016161EA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5EFE41-AA0A-4F50-8E2F-3726E8144939}"/>
              </a:ext>
            </a:extLst>
          </p:cNvPr>
          <p:cNvSpPr>
            <a:spLocks noGrp="1"/>
          </p:cNvSpPr>
          <p:nvPr>
            <p:ph type="dt" sz="half" idx="10"/>
          </p:nvPr>
        </p:nvSpPr>
        <p:spPr/>
        <p:txBody>
          <a:bodyPr/>
          <a:lstStyle/>
          <a:p>
            <a:fld id="{54476612-6D87-4EB6-80B5-8C706475F372}" type="datetimeFigureOut">
              <a:rPr lang="en-IN" smtClean="0"/>
              <a:t>27-01-2020</a:t>
            </a:fld>
            <a:endParaRPr lang="en-IN"/>
          </a:p>
        </p:txBody>
      </p:sp>
      <p:sp>
        <p:nvSpPr>
          <p:cNvPr id="6" name="Footer Placeholder 5">
            <a:extLst>
              <a:ext uri="{FF2B5EF4-FFF2-40B4-BE49-F238E27FC236}">
                <a16:creationId xmlns:a16="http://schemas.microsoft.com/office/drawing/2014/main" id="{D9452963-687C-41B7-B06A-8CBA4A580E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C69B9D-4DF5-40AA-A708-C04F03102A5D}"/>
              </a:ext>
            </a:extLst>
          </p:cNvPr>
          <p:cNvSpPr>
            <a:spLocks noGrp="1"/>
          </p:cNvSpPr>
          <p:nvPr>
            <p:ph type="sldNum" sz="quarter" idx="12"/>
          </p:nvPr>
        </p:nvSpPr>
        <p:spPr/>
        <p:txBody>
          <a:bodyPr/>
          <a:lstStyle/>
          <a:p>
            <a:fld id="{07B28F24-BF80-4EC5-A441-D88F53A3514C}" type="slidenum">
              <a:rPr lang="en-IN" smtClean="0"/>
              <a:t>‹#›</a:t>
            </a:fld>
            <a:endParaRPr lang="en-IN"/>
          </a:p>
        </p:txBody>
      </p:sp>
    </p:spTree>
    <p:extLst>
      <p:ext uri="{BB962C8B-B14F-4D97-AF65-F5344CB8AC3E}">
        <p14:creationId xmlns:p14="http://schemas.microsoft.com/office/powerpoint/2010/main" val="360260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6C08-7D5E-49B2-8AFF-40766A5AC5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10AF6C-CCB3-4041-B1EA-EBB0E8C476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55B2D9E-6310-4A12-B93A-0A1334CBA3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EB3AA2-8C90-4CCB-B17A-6E8C315718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5F1129-C870-4DA5-B68B-F8B67C8C8C6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D573F7-C097-46C1-A1BA-E21718C8CD4C}"/>
              </a:ext>
            </a:extLst>
          </p:cNvPr>
          <p:cNvSpPr>
            <a:spLocks noGrp="1"/>
          </p:cNvSpPr>
          <p:nvPr>
            <p:ph type="dt" sz="half" idx="10"/>
          </p:nvPr>
        </p:nvSpPr>
        <p:spPr/>
        <p:txBody>
          <a:bodyPr/>
          <a:lstStyle/>
          <a:p>
            <a:fld id="{54476612-6D87-4EB6-80B5-8C706475F372}" type="datetimeFigureOut">
              <a:rPr lang="en-IN" smtClean="0"/>
              <a:t>27-01-2020</a:t>
            </a:fld>
            <a:endParaRPr lang="en-IN"/>
          </a:p>
        </p:txBody>
      </p:sp>
      <p:sp>
        <p:nvSpPr>
          <p:cNvPr id="8" name="Footer Placeholder 7">
            <a:extLst>
              <a:ext uri="{FF2B5EF4-FFF2-40B4-BE49-F238E27FC236}">
                <a16:creationId xmlns:a16="http://schemas.microsoft.com/office/drawing/2014/main" id="{20C5F9B2-E25E-420D-8760-C985DBBB14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495A63-DFCC-4AFE-B78A-659DF250B3B4}"/>
              </a:ext>
            </a:extLst>
          </p:cNvPr>
          <p:cNvSpPr>
            <a:spLocks noGrp="1"/>
          </p:cNvSpPr>
          <p:nvPr>
            <p:ph type="sldNum" sz="quarter" idx="12"/>
          </p:nvPr>
        </p:nvSpPr>
        <p:spPr/>
        <p:txBody>
          <a:bodyPr/>
          <a:lstStyle/>
          <a:p>
            <a:fld id="{07B28F24-BF80-4EC5-A441-D88F53A3514C}" type="slidenum">
              <a:rPr lang="en-IN" smtClean="0"/>
              <a:t>‹#›</a:t>
            </a:fld>
            <a:endParaRPr lang="en-IN"/>
          </a:p>
        </p:txBody>
      </p:sp>
    </p:spTree>
    <p:extLst>
      <p:ext uri="{BB962C8B-B14F-4D97-AF65-F5344CB8AC3E}">
        <p14:creationId xmlns:p14="http://schemas.microsoft.com/office/powerpoint/2010/main" val="120502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2EA44-31FC-43A3-BDBF-97347CF837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C31F58-13D6-40DD-95E4-918D137DFB38}"/>
              </a:ext>
            </a:extLst>
          </p:cNvPr>
          <p:cNvSpPr>
            <a:spLocks noGrp="1"/>
          </p:cNvSpPr>
          <p:nvPr>
            <p:ph type="dt" sz="half" idx="10"/>
          </p:nvPr>
        </p:nvSpPr>
        <p:spPr/>
        <p:txBody>
          <a:bodyPr/>
          <a:lstStyle/>
          <a:p>
            <a:fld id="{54476612-6D87-4EB6-80B5-8C706475F372}" type="datetimeFigureOut">
              <a:rPr lang="en-IN" smtClean="0"/>
              <a:t>27-01-2020</a:t>
            </a:fld>
            <a:endParaRPr lang="en-IN"/>
          </a:p>
        </p:txBody>
      </p:sp>
      <p:sp>
        <p:nvSpPr>
          <p:cNvPr id="4" name="Footer Placeholder 3">
            <a:extLst>
              <a:ext uri="{FF2B5EF4-FFF2-40B4-BE49-F238E27FC236}">
                <a16:creationId xmlns:a16="http://schemas.microsoft.com/office/drawing/2014/main" id="{B182AD27-8566-40E7-9BE1-7240C24068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B0FB2C-D1E1-4232-A180-B732F29AA11E}"/>
              </a:ext>
            </a:extLst>
          </p:cNvPr>
          <p:cNvSpPr>
            <a:spLocks noGrp="1"/>
          </p:cNvSpPr>
          <p:nvPr>
            <p:ph type="sldNum" sz="quarter" idx="12"/>
          </p:nvPr>
        </p:nvSpPr>
        <p:spPr/>
        <p:txBody>
          <a:bodyPr/>
          <a:lstStyle/>
          <a:p>
            <a:fld id="{07B28F24-BF80-4EC5-A441-D88F53A3514C}" type="slidenum">
              <a:rPr lang="en-IN" smtClean="0"/>
              <a:t>‹#›</a:t>
            </a:fld>
            <a:endParaRPr lang="en-IN"/>
          </a:p>
        </p:txBody>
      </p:sp>
    </p:spTree>
    <p:extLst>
      <p:ext uri="{BB962C8B-B14F-4D97-AF65-F5344CB8AC3E}">
        <p14:creationId xmlns:p14="http://schemas.microsoft.com/office/powerpoint/2010/main" val="399978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89FCF1-5FF1-43BC-A93C-1DC3C776F70C}"/>
              </a:ext>
            </a:extLst>
          </p:cNvPr>
          <p:cNvSpPr>
            <a:spLocks noGrp="1"/>
          </p:cNvSpPr>
          <p:nvPr>
            <p:ph type="dt" sz="half" idx="10"/>
          </p:nvPr>
        </p:nvSpPr>
        <p:spPr/>
        <p:txBody>
          <a:bodyPr/>
          <a:lstStyle/>
          <a:p>
            <a:fld id="{54476612-6D87-4EB6-80B5-8C706475F372}" type="datetimeFigureOut">
              <a:rPr lang="en-IN" smtClean="0"/>
              <a:t>27-01-2020</a:t>
            </a:fld>
            <a:endParaRPr lang="en-IN"/>
          </a:p>
        </p:txBody>
      </p:sp>
      <p:sp>
        <p:nvSpPr>
          <p:cNvPr id="3" name="Footer Placeholder 2">
            <a:extLst>
              <a:ext uri="{FF2B5EF4-FFF2-40B4-BE49-F238E27FC236}">
                <a16:creationId xmlns:a16="http://schemas.microsoft.com/office/drawing/2014/main" id="{77D14261-E918-4DC1-8E88-F1AA856AF7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1998BE-1A2F-414E-B544-9D621EC2929F}"/>
              </a:ext>
            </a:extLst>
          </p:cNvPr>
          <p:cNvSpPr>
            <a:spLocks noGrp="1"/>
          </p:cNvSpPr>
          <p:nvPr>
            <p:ph type="sldNum" sz="quarter" idx="12"/>
          </p:nvPr>
        </p:nvSpPr>
        <p:spPr/>
        <p:txBody>
          <a:bodyPr/>
          <a:lstStyle/>
          <a:p>
            <a:fld id="{07B28F24-BF80-4EC5-A441-D88F53A3514C}" type="slidenum">
              <a:rPr lang="en-IN" smtClean="0"/>
              <a:t>‹#›</a:t>
            </a:fld>
            <a:endParaRPr lang="en-IN"/>
          </a:p>
        </p:txBody>
      </p:sp>
    </p:spTree>
    <p:extLst>
      <p:ext uri="{BB962C8B-B14F-4D97-AF65-F5344CB8AC3E}">
        <p14:creationId xmlns:p14="http://schemas.microsoft.com/office/powerpoint/2010/main" val="281518090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3671-3836-47CA-85E8-22E0F5B44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E97F71-ABFB-423F-AFB3-9F31A43D7E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03796A-C61E-4658-8018-8ADEEA2639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254D66-1597-4D6C-9EB1-1D2A7DB19C51}"/>
              </a:ext>
            </a:extLst>
          </p:cNvPr>
          <p:cNvSpPr>
            <a:spLocks noGrp="1"/>
          </p:cNvSpPr>
          <p:nvPr>
            <p:ph type="dt" sz="half" idx="10"/>
          </p:nvPr>
        </p:nvSpPr>
        <p:spPr/>
        <p:txBody>
          <a:bodyPr/>
          <a:lstStyle/>
          <a:p>
            <a:fld id="{54476612-6D87-4EB6-80B5-8C706475F372}" type="datetimeFigureOut">
              <a:rPr lang="en-IN" smtClean="0"/>
              <a:t>27-01-2020</a:t>
            </a:fld>
            <a:endParaRPr lang="en-IN"/>
          </a:p>
        </p:txBody>
      </p:sp>
      <p:sp>
        <p:nvSpPr>
          <p:cNvPr id="6" name="Footer Placeholder 5">
            <a:extLst>
              <a:ext uri="{FF2B5EF4-FFF2-40B4-BE49-F238E27FC236}">
                <a16:creationId xmlns:a16="http://schemas.microsoft.com/office/drawing/2014/main" id="{3A26B8A5-D7F2-4BCB-8905-7741F5A641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87C523-FF9A-4156-A426-564EC1348966}"/>
              </a:ext>
            </a:extLst>
          </p:cNvPr>
          <p:cNvSpPr>
            <a:spLocks noGrp="1"/>
          </p:cNvSpPr>
          <p:nvPr>
            <p:ph type="sldNum" sz="quarter" idx="12"/>
          </p:nvPr>
        </p:nvSpPr>
        <p:spPr/>
        <p:txBody>
          <a:bodyPr/>
          <a:lstStyle/>
          <a:p>
            <a:fld id="{07B28F24-BF80-4EC5-A441-D88F53A3514C}" type="slidenum">
              <a:rPr lang="en-IN" smtClean="0"/>
              <a:t>‹#›</a:t>
            </a:fld>
            <a:endParaRPr lang="en-IN"/>
          </a:p>
        </p:txBody>
      </p:sp>
    </p:spTree>
    <p:extLst>
      <p:ext uri="{BB962C8B-B14F-4D97-AF65-F5344CB8AC3E}">
        <p14:creationId xmlns:p14="http://schemas.microsoft.com/office/powerpoint/2010/main" val="260286226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D5642-F623-454F-9066-A6EC98CFDA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6D1B43-1336-4D9E-AC4C-37A1A9146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9752EC-024A-4514-BA17-3D1D3CD1B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5FFC3C-8E37-4FE2-9BD2-478340043EF7}"/>
              </a:ext>
            </a:extLst>
          </p:cNvPr>
          <p:cNvSpPr>
            <a:spLocks noGrp="1"/>
          </p:cNvSpPr>
          <p:nvPr>
            <p:ph type="dt" sz="half" idx="10"/>
          </p:nvPr>
        </p:nvSpPr>
        <p:spPr/>
        <p:txBody>
          <a:bodyPr/>
          <a:lstStyle/>
          <a:p>
            <a:fld id="{54476612-6D87-4EB6-80B5-8C706475F372}" type="datetimeFigureOut">
              <a:rPr lang="en-IN" smtClean="0"/>
              <a:t>27-01-2020</a:t>
            </a:fld>
            <a:endParaRPr lang="en-IN"/>
          </a:p>
        </p:txBody>
      </p:sp>
      <p:sp>
        <p:nvSpPr>
          <p:cNvPr id="6" name="Footer Placeholder 5">
            <a:extLst>
              <a:ext uri="{FF2B5EF4-FFF2-40B4-BE49-F238E27FC236}">
                <a16:creationId xmlns:a16="http://schemas.microsoft.com/office/drawing/2014/main" id="{84649E97-7351-49A6-9DD8-05248EED18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18CFCC-33A3-4E5B-BA8B-3C725D087DE3}"/>
              </a:ext>
            </a:extLst>
          </p:cNvPr>
          <p:cNvSpPr>
            <a:spLocks noGrp="1"/>
          </p:cNvSpPr>
          <p:nvPr>
            <p:ph type="sldNum" sz="quarter" idx="12"/>
          </p:nvPr>
        </p:nvSpPr>
        <p:spPr/>
        <p:txBody>
          <a:bodyPr/>
          <a:lstStyle/>
          <a:p>
            <a:fld id="{07B28F24-BF80-4EC5-A441-D88F53A3514C}" type="slidenum">
              <a:rPr lang="en-IN" smtClean="0"/>
              <a:t>‹#›</a:t>
            </a:fld>
            <a:endParaRPr lang="en-IN"/>
          </a:p>
        </p:txBody>
      </p:sp>
    </p:spTree>
    <p:extLst>
      <p:ext uri="{BB962C8B-B14F-4D97-AF65-F5344CB8AC3E}">
        <p14:creationId xmlns:p14="http://schemas.microsoft.com/office/powerpoint/2010/main" val="3034688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AA83E9-0309-4DEC-83A1-6E321C70D6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2DDA70-BC54-4961-99F0-306376F31C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6A06B4-75C4-4B0D-9CF2-F14F94081E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76612-6D87-4EB6-80B5-8C706475F372}" type="datetimeFigureOut">
              <a:rPr lang="en-IN" smtClean="0"/>
              <a:t>27-01-2020</a:t>
            </a:fld>
            <a:endParaRPr lang="en-IN"/>
          </a:p>
        </p:txBody>
      </p:sp>
      <p:sp>
        <p:nvSpPr>
          <p:cNvPr id="5" name="Footer Placeholder 4">
            <a:extLst>
              <a:ext uri="{FF2B5EF4-FFF2-40B4-BE49-F238E27FC236}">
                <a16:creationId xmlns:a16="http://schemas.microsoft.com/office/drawing/2014/main" id="{116C6C2D-5821-47C4-B6FA-CC1510AD2A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F81DE6-BFBE-47EE-A7C8-34AEC5FF6D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28F24-BF80-4EC5-A441-D88F53A3514C}" type="slidenum">
              <a:rPr lang="en-IN" smtClean="0"/>
              <a:t>‹#›</a:t>
            </a:fld>
            <a:endParaRPr lang="en-IN"/>
          </a:p>
        </p:txBody>
      </p:sp>
    </p:spTree>
    <p:extLst>
      <p:ext uri="{BB962C8B-B14F-4D97-AF65-F5344CB8AC3E}">
        <p14:creationId xmlns:p14="http://schemas.microsoft.com/office/powerpoint/2010/main" val="423900972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C48C-12F7-41FC-8D22-6A7EAC22C898}"/>
              </a:ext>
            </a:extLst>
          </p:cNvPr>
          <p:cNvSpPr>
            <a:spLocks noGrp="1"/>
          </p:cNvSpPr>
          <p:nvPr>
            <p:ph type="ctrTitle"/>
          </p:nvPr>
        </p:nvSpPr>
        <p:spPr>
          <a:xfrm>
            <a:off x="3163454" y="2706254"/>
            <a:ext cx="5865091" cy="883261"/>
          </a:xfrm>
        </p:spPr>
        <p:txBody>
          <a:bodyPr>
            <a:normAutofit fontScale="90000"/>
          </a:bodyPr>
          <a:lstStyle/>
          <a:p>
            <a:r>
              <a:rPr lang="en-IN" b="1" dirty="0">
                <a:latin typeface="+mn-lt"/>
              </a:rPr>
              <a:t>Google Analytics</a:t>
            </a:r>
          </a:p>
        </p:txBody>
      </p:sp>
    </p:spTree>
    <p:extLst>
      <p:ext uri="{BB962C8B-B14F-4D97-AF65-F5344CB8AC3E}">
        <p14:creationId xmlns:p14="http://schemas.microsoft.com/office/powerpoint/2010/main" val="1178357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65BC7D-D90A-4006-AE09-A091103F5F71}"/>
              </a:ext>
            </a:extLst>
          </p:cNvPr>
          <p:cNvSpPr txBox="1"/>
          <p:nvPr/>
        </p:nvSpPr>
        <p:spPr>
          <a:xfrm>
            <a:off x="260555" y="383458"/>
            <a:ext cx="11651225" cy="5632311"/>
          </a:xfrm>
          <a:prstGeom prst="rect">
            <a:avLst/>
          </a:prstGeom>
          <a:noFill/>
        </p:spPr>
        <p:txBody>
          <a:bodyPr wrap="square" rtlCol="0">
            <a:spAutoFit/>
          </a:bodyPr>
          <a:lstStyle/>
          <a:p>
            <a:endParaRPr lang="en-IN" b="1" dirty="0"/>
          </a:p>
          <a:p>
            <a:r>
              <a:rPr lang="en-IN" b="1" dirty="0" err="1"/>
              <a:t>Behavior</a:t>
            </a:r>
            <a:r>
              <a:rPr lang="en-IN" b="1" dirty="0"/>
              <a:t>:</a:t>
            </a:r>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marL="285750" indent="-285750" algn="just">
              <a:buFont typeface="Arial" panose="020B0604020202020204" pitchFamily="34" charset="0"/>
              <a:buChar char="•"/>
            </a:pPr>
            <a:r>
              <a:rPr lang="en-IN" dirty="0"/>
              <a:t>If we click on </a:t>
            </a:r>
            <a:r>
              <a:rPr lang="en-IN" dirty="0" err="1"/>
              <a:t>Behavior’s</a:t>
            </a:r>
            <a:r>
              <a:rPr lang="en-IN" dirty="0"/>
              <a:t> flow, it gives another one of those flow charts showing the path that visitors take and it is based on landing pages. </a:t>
            </a:r>
          </a:p>
          <a:p>
            <a:pPr marL="285750" indent="-285750" algn="just">
              <a:buFont typeface="Arial" panose="020B0604020202020204" pitchFamily="34" charset="0"/>
              <a:buChar char="•"/>
            </a:pPr>
            <a:r>
              <a:rPr lang="en-IN" dirty="0"/>
              <a:t>It tell about the Site content, Site speed and Site search.</a:t>
            </a:r>
            <a:endParaRPr lang="en-IN" b="1" dirty="0"/>
          </a:p>
          <a:p>
            <a:pPr algn="just"/>
            <a:endParaRPr lang="en-IN" b="1" dirty="0"/>
          </a:p>
          <a:p>
            <a:pPr algn="just"/>
            <a:r>
              <a:rPr lang="en-IN" b="1" dirty="0"/>
              <a:t>Conversion:</a:t>
            </a:r>
          </a:p>
          <a:p>
            <a:pPr algn="just"/>
            <a:endParaRPr lang="en-IN" b="1" dirty="0"/>
          </a:p>
          <a:p>
            <a:pPr marL="285750" indent="-285750" algn="just">
              <a:buFont typeface="Arial" panose="020B0604020202020204" pitchFamily="34" charset="0"/>
              <a:buChar char="•"/>
            </a:pPr>
            <a:r>
              <a:rPr lang="en-IN" dirty="0"/>
              <a:t>It will tell the </a:t>
            </a:r>
            <a:r>
              <a:rPr lang="en-IN" b="1" dirty="0"/>
              <a:t>goals</a:t>
            </a:r>
            <a:r>
              <a:rPr lang="en-IN" dirty="0"/>
              <a:t>, and </a:t>
            </a:r>
            <a:r>
              <a:rPr lang="en-IN" b="1" dirty="0"/>
              <a:t>detailed description </a:t>
            </a:r>
            <a:r>
              <a:rPr lang="en-IN" dirty="0"/>
              <a:t>of product and </a:t>
            </a:r>
            <a:r>
              <a:rPr lang="en-IN" b="1" dirty="0"/>
              <a:t>sales performance</a:t>
            </a:r>
            <a:r>
              <a:rPr lang="en-IN" dirty="0"/>
              <a:t>. It evaluates the effectiveness of the channel.</a:t>
            </a:r>
            <a:endParaRPr lang="en-IN" b="1" dirty="0"/>
          </a:p>
        </p:txBody>
      </p:sp>
      <p:pic>
        <p:nvPicPr>
          <p:cNvPr id="11266" name="Picture 2" descr="Behavior in Google Analytics">
            <a:extLst>
              <a:ext uri="{FF2B5EF4-FFF2-40B4-BE49-F238E27FC236}">
                <a16:creationId xmlns:a16="http://schemas.microsoft.com/office/drawing/2014/main" id="{D09D8589-53D3-48B9-A0EF-0318802A7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8" y="858516"/>
            <a:ext cx="5653549" cy="2730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92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65BC7D-D90A-4006-AE09-A091103F5F71}"/>
              </a:ext>
            </a:extLst>
          </p:cNvPr>
          <p:cNvSpPr txBox="1"/>
          <p:nvPr/>
        </p:nvSpPr>
        <p:spPr>
          <a:xfrm>
            <a:off x="260555" y="383458"/>
            <a:ext cx="11651225" cy="6370975"/>
          </a:xfrm>
          <a:prstGeom prst="rect">
            <a:avLst/>
          </a:prstGeom>
          <a:noFill/>
        </p:spPr>
        <p:txBody>
          <a:bodyPr wrap="square" rtlCol="0">
            <a:spAutoFit/>
          </a:bodyPr>
          <a:lstStyle/>
          <a:p>
            <a:pPr algn="just"/>
            <a:r>
              <a:rPr lang="en-IN" sz="2400" b="1" dirty="0"/>
              <a:t>Reporting views:</a:t>
            </a:r>
          </a:p>
          <a:p>
            <a:pPr algn="just"/>
            <a:endParaRPr lang="en-IN" sz="2400" b="1" dirty="0">
              <a:ea typeface="+mj-ea"/>
              <a:cs typeface="+mj-cs"/>
            </a:endParaRPr>
          </a:p>
          <a:p>
            <a:pPr marL="742950" lvl="1" indent="-285750" algn="just">
              <a:buFont typeface="Wingdings" panose="05000000000000000000" pitchFamily="2" charset="2"/>
              <a:buChar char="ü"/>
            </a:pPr>
            <a:r>
              <a:rPr lang="en-US" altLang="en-US" b="1" dirty="0"/>
              <a:t>Intelligence Reporting</a:t>
            </a:r>
          </a:p>
          <a:p>
            <a:pPr marL="1200150" lvl="2" indent="-285750" algn="just">
              <a:buFont typeface="Arial" panose="020B0604020202020204" pitchFamily="34" charset="0"/>
              <a:buChar char="•"/>
            </a:pPr>
            <a:r>
              <a:rPr lang="en-US" altLang="en-US" dirty="0"/>
              <a:t>Daily alerts</a:t>
            </a:r>
          </a:p>
          <a:p>
            <a:pPr marL="1200150" lvl="2" indent="-285750" algn="just">
              <a:buFont typeface="Arial" panose="020B0604020202020204" pitchFamily="34" charset="0"/>
              <a:buChar char="•"/>
            </a:pPr>
            <a:r>
              <a:rPr lang="en-US" altLang="en-US" dirty="0"/>
              <a:t>Weekly alerts</a:t>
            </a:r>
          </a:p>
          <a:p>
            <a:pPr marL="1200150" lvl="2" indent="-285750" algn="just">
              <a:buFont typeface="Arial" panose="020B0604020202020204" pitchFamily="34" charset="0"/>
              <a:buChar char="•"/>
            </a:pPr>
            <a:r>
              <a:rPr lang="en-US" altLang="en-US" dirty="0"/>
              <a:t>Monthly alerts</a:t>
            </a:r>
          </a:p>
          <a:p>
            <a:pPr marL="742950" lvl="1" indent="-285750" algn="just">
              <a:buFont typeface="Wingdings" panose="05000000000000000000" pitchFamily="2" charset="2"/>
              <a:buChar char="ü"/>
            </a:pPr>
            <a:r>
              <a:rPr lang="en-US" b="1" dirty="0"/>
              <a:t>Visitors Reporting</a:t>
            </a:r>
          </a:p>
          <a:p>
            <a:pPr marL="1200150" lvl="2" indent="-285750">
              <a:buFont typeface="Arial" panose="020B0604020202020204" pitchFamily="34" charset="0"/>
              <a:buChar char="•"/>
            </a:pPr>
            <a:r>
              <a:rPr lang="en-US" altLang="en-US" dirty="0"/>
              <a:t>Map</a:t>
            </a:r>
          </a:p>
          <a:p>
            <a:pPr marL="1200150" lvl="2" indent="-285750">
              <a:buFont typeface="Arial" panose="020B0604020202020204" pitchFamily="34" charset="0"/>
              <a:buChar char="•"/>
            </a:pPr>
            <a:r>
              <a:rPr lang="en-US" altLang="en-US" dirty="0"/>
              <a:t>New vs Returning</a:t>
            </a:r>
          </a:p>
          <a:p>
            <a:pPr marL="1200150" lvl="2" indent="-285750">
              <a:buFont typeface="Arial" panose="020B0604020202020204" pitchFamily="34" charset="0"/>
              <a:buChar char="•"/>
            </a:pPr>
            <a:r>
              <a:rPr lang="en-US" altLang="en-US" dirty="0"/>
              <a:t>Visitor Loyalty</a:t>
            </a:r>
          </a:p>
          <a:p>
            <a:pPr marL="1200150" lvl="2" indent="-285750">
              <a:buFont typeface="Arial" panose="020B0604020202020204" pitchFamily="34" charset="0"/>
              <a:buChar char="•"/>
            </a:pPr>
            <a:r>
              <a:rPr lang="en-US" altLang="en-US" dirty="0"/>
              <a:t>Browsers</a:t>
            </a:r>
          </a:p>
          <a:p>
            <a:pPr marL="742950" lvl="1" indent="-285750">
              <a:buFont typeface="Wingdings" panose="05000000000000000000" pitchFamily="2" charset="2"/>
              <a:buChar char="ü"/>
            </a:pPr>
            <a:r>
              <a:rPr lang="en-US" b="1" dirty="0"/>
              <a:t>Traffic Sources Reporting</a:t>
            </a:r>
            <a:endParaRPr lang="en-US" altLang="en-US" b="1" dirty="0"/>
          </a:p>
          <a:p>
            <a:pPr marL="1200150" lvl="2" indent="-285750">
              <a:buFont typeface="Arial" panose="020B0604020202020204" pitchFamily="34" charset="0"/>
              <a:buChar char="•"/>
            </a:pPr>
            <a:r>
              <a:rPr lang="en-US" altLang="en-US" dirty="0"/>
              <a:t>Direct Traffic</a:t>
            </a:r>
          </a:p>
          <a:p>
            <a:pPr marL="1200150" lvl="2" indent="-285750">
              <a:buFont typeface="Arial" panose="020B0604020202020204" pitchFamily="34" charset="0"/>
              <a:buChar char="•"/>
            </a:pPr>
            <a:r>
              <a:rPr lang="en-US" altLang="en-US" dirty="0"/>
              <a:t>Referring Sites</a:t>
            </a:r>
          </a:p>
          <a:p>
            <a:pPr marL="1200150" lvl="2" indent="-285750">
              <a:buFont typeface="Arial" panose="020B0604020202020204" pitchFamily="34" charset="0"/>
              <a:buChar char="•"/>
            </a:pPr>
            <a:r>
              <a:rPr lang="en-US" altLang="en-US" dirty="0"/>
              <a:t>Search Engines</a:t>
            </a:r>
          </a:p>
          <a:p>
            <a:pPr marL="1200150" lvl="2" indent="-285750">
              <a:buFont typeface="Arial" panose="020B0604020202020204" pitchFamily="34" charset="0"/>
              <a:buChar char="•"/>
            </a:pPr>
            <a:r>
              <a:rPr lang="en-US" altLang="en-US" dirty="0"/>
              <a:t>Keywords</a:t>
            </a:r>
          </a:p>
          <a:p>
            <a:pPr marL="742950" lvl="1" indent="-285750">
              <a:buFont typeface="Wingdings" panose="05000000000000000000" pitchFamily="2" charset="2"/>
              <a:buChar char="ü"/>
            </a:pPr>
            <a:r>
              <a:rPr lang="en-US" b="1" dirty="0"/>
              <a:t>Content Reporting</a:t>
            </a:r>
            <a:endParaRPr lang="en-US" altLang="en-US" b="1" dirty="0"/>
          </a:p>
          <a:p>
            <a:pPr marL="1200150" lvl="2" indent="-285750">
              <a:buFont typeface="Arial" panose="020B0604020202020204" pitchFamily="34" charset="0"/>
              <a:buChar char="•"/>
            </a:pPr>
            <a:r>
              <a:rPr lang="en-US" altLang="en-US" dirty="0"/>
              <a:t>Top Content</a:t>
            </a:r>
          </a:p>
          <a:p>
            <a:pPr marL="1200150" lvl="2" indent="-285750">
              <a:buFont typeface="Arial" panose="020B0604020202020204" pitchFamily="34" charset="0"/>
              <a:buChar char="•"/>
            </a:pPr>
            <a:r>
              <a:rPr lang="en-US" altLang="en-US" dirty="0"/>
              <a:t>Top Landing Pages</a:t>
            </a:r>
          </a:p>
          <a:p>
            <a:pPr marL="1200150" lvl="2" indent="-285750">
              <a:buFont typeface="Arial" panose="020B0604020202020204" pitchFamily="34" charset="0"/>
              <a:buChar char="•"/>
            </a:pPr>
            <a:r>
              <a:rPr lang="en-US" altLang="en-US" dirty="0"/>
              <a:t>Top Exiting Pages</a:t>
            </a:r>
          </a:p>
          <a:p>
            <a:pPr lvl="1"/>
            <a:endParaRPr lang="en-US" altLang="en-US" dirty="0"/>
          </a:p>
          <a:p>
            <a:pPr algn="just"/>
            <a:endParaRPr lang="en-US" altLang="en-US" b="1" dirty="0"/>
          </a:p>
        </p:txBody>
      </p:sp>
      <p:pic>
        <p:nvPicPr>
          <p:cNvPr id="4" name="Picture 2" descr="https://www.researchgate.net/profile/Ramesh_Vamanan3/publication/308161839/figure/fig1/AS:406844800552960@1474010767180/Google-Analytics-Architecture.png">
            <a:extLst>
              <a:ext uri="{FF2B5EF4-FFF2-40B4-BE49-F238E27FC236}">
                <a16:creationId xmlns:a16="http://schemas.microsoft.com/office/drawing/2014/main" id="{43DD0E2F-24D7-4449-B156-2261C250C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2670" y="1388806"/>
            <a:ext cx="6823587" cy="4080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142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C48C-12F7-41FC-8D22-6A7EAC22C898}"/>
              </a:ext>
            </a:extLst>
          </p:cNvPr>
          <p:cNvSpPr>
            <a:spLocks noGrp="1"/>
          </p:cNvSpPr>
          <p:nvPr>
            <p:ph type="ctrTitle"/>
          </p:nvPr>
        </p:nvSpPr>
        <p:spPr>
          <a:xfrm>
            <a:off x="3372465" y="2644877"/>
            <a:ext cx="4798141" cy="951271"/>
          </a:xfrm>
          <a:noFill/>
        </p:spPr>
        <p:txBody>
          <a:bodyPr>
            <a:noAutofit/>
          </a:bodyPr>
          <a:lstStyle/>
          <a:p>
            <a:r>
              <a:rPr lang="en-IN" b="1" dirty="0">
                <a:latin typeface="+mn-lt"/>
              </a:rPr>
              <a:t>THANK YOU</a:t>
            </a:r>
          </a:p>
        </p:txBody>
      </p:sp>
    </p:spTree>
    <p:extLst>
      <p:ext uri="{BB962C8B-B14F-4D97-AF65-F5344CB8AC3E}">
        <p14:creationId xmlns:p14="http://schemas.microsoft.com/office/powerpoint/2010/main" val="315389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C48C-12F7-41FC-8D22-6A7EAC22C898}"/>
              </a:ext>
            </a:extLst>
          </p:cNvPr>
          <p:cNvSpPr>
            <a:spLocks noGrp="1"/>
          </p:cNvSpPr>
          <p:nvPr>
            <p:ph type="ctrTitle"/>
          </p:nvPr>
        </p:nvSpPr>
        <p:spPr>
          <a:xfrm>
            <a:off x="285134" y="442452"/>
            <a:ext cx="11759381" cy="501445"/>
          </a:xfrm>
        </p:spPr>
        <p:txBody>
          <a:bodyPr>
            <a:noAutofit/>
          </a:bodyPr>
          <a:lstStyle/>
          <a:p>
            <a:pPr algn="l"/>
            <a:r>
              <a:rPr lang="en-IN" sz="2400" b="1" dirty="0">
                <a:latin typeface="+mn-lt"/>
              </a:rPr>
              <a:t>What is Google Analytics</a:t>
            </a:r>
          </a:p>
        </p:txBody>
      </p:sp>
      <p:sp>
        <p:nvSpPr>
          <p:cNvPr id="3" name="TextBox 2">
            <a:extLst>
              <a:ext uri="{FF2B5EF4-FFF2-40B4-BE49-F238E27FC236}">
                <a16:creationId xmlns:a16="http://schemas.microsoft.com/office/drawing/2014/main" id="{D265BC7D-D90A-4006-AE09-A091103F5F71}"/>
              </a:ext>
            </a:extLst>
          </p:cNvPr>
          <p:cNvSpPr txBox="1"/>
          <p:nvPr/>
        </p:nvSpPr>
        <p:spPr>
          <a:xfrm>
            <a:off x="176978" y="4139381"/>
            <a:ext cx="11651225" cy="2339102"/>
          </a:xfrm>
          <a:prstGeom prst="rect">
            <a:avLst/>
          </a:prstGeom>
          <a:noFill/>
        </p:spPr>
        <p:txBody>
          <a:bodyPr wrap="square" rtlCol="0">
            <a:spAutoFit/>
          </a:bodyPr>
          <a:lstStyle/>
          <a:p>
            <a:pPr marL="342900" indent="-342900" algn="just">
              <a:buFont typeface="Arial" panose="020B0604020202020204" pitchFamily="34" charset="0"/>
              <a:buChar char="•"/>
            </a:pPr>
            <a:r>
              <a:rPr lang="en-IN" dirty="0"/>
              <a:t>Google analytics helps to measure the website traffic and gather vital information about website visitors. This tool can give the answers to all of the aforementioned questions and, thus, enable to see how website is actually performing.</a:t>
            </a:r>
            <a:endParaRPr lang="en-US" altLang="en-US" dirty="0"/>
          </a:p>
          <a:p>
            <a:pPr marL="342900" indent="-342900" algn="just">
              <a:buFont typeface="Arial" panose="020B0604020202020204" pitchFamily="34" charset="0"/>
              <a:buChar char="•"/>
            </a:pPr>
            <a:endParaRPr lang="en-US" altLang="en-US" dirty="0"/>
          </a:p>
          <a:p>
            <a:pPr marL="342900" indent="-342900" algn="just">
              <a:buFont typeface="Arial" panose="020B0604020202020204" pitchFamily="34" charset="0"/>
              <a:buChar char="•"/>
            </a:pPr>
            <a:r>
              <a:rPr lang="en-US" altLang="en-US" dirty="0"/>
              <a:t>Basically it provides the measurement, collection, analysis and reporting of internet data for purposes of understanding and optimizing web usage.</a:t>
            </a:r>
          </a:p>
          <a:p>
            <a:pPr marL="342900" indent="-342900" algn="just">
              <a:buFont typeface="Arial" panose="020B0604020202020204" pitchFamily="34" charset="0"/>
              <a:buChar char="•"/>
            </a:pPr>
            <a:endParaRPr lang="en-US" altLang="en-US" dirty="0"/>
          </a:p>
          <a:p>
            <a:pPr marL="342900" indent="-342900" algn="just">
              <a:buFont typeface="Arial" panose="020B0604020202020204" pitchFamily="34" charset="0"/>
              <a:buChar char="•"/>
            </a:pPr>
            <a:r>
              <a:rPr lang="en-IN" dirty="0"/>
              <a:t>Google Analytics gives a clear picture of what changes need to implement to improve sites and maximize conversions.</a:t>
            </a:r>
            <a:endParaRPr lang="en-US" altLang="en-US" dirty="0"/>
          </a:p>
          <a:p>
            <a:pPr algn="just"/>
            <a:endParaRPr lang="en-IN" sz="2000" dirty="0"/>
          </a:p>
        </p:txBody>
      </p:sp>
      <p:pic>
        <p:nvPicPr>
          <p:cNvPr id="6" name="Picture 5">
            <a:extLst>
              <a:ext uri="{FF2B5EF4-FFF2-40B4-BE49-F238E27FC236}">
                <a16:creationId xmlns:a16="http://schemas.microsoft.com/office/drawing/2014/main" id="{62ECA739-7268-4F1F-9979-C605DD5602E3}"/>
              </a:ext>
            </a:extLst>
          </p:cNvPr>
          <p:cNvPicPr>
            <a:picLocks noChangeAspect="1"/>
          </p:cNvPicPr>
          <p:nvPr/>
        </p:nvPicPr>
        <p:blipFill>
          <a:blip r:embed="rId2"/>
          <a:stretch>
            <a:fillRect/>
          </a:stretch>
        </p:blipFill>
        <p:spPr>
          <a:xfrm>
            <a:off x="3496436" y="1043709"/>
            <a:ext cx="5380864" cy="2955255"/>
          </a:xfrm>
          <a:prstGeom prst="rect">
            <a:avLst/>
          </a:prstGeom>
        </p:spPr>
      </p:pic>
    </p:spTree>
    <p:extLst>
      <p:ext uri="{BB962C8B-B14F-4D97-AF65-F5344CB8AC3E}">
        <p14:creationId xmlns:p14="http://schemas.microsoft.com/office/powerpoint/2010/main" val="60388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C48C-12F7-41FC-8D22-6A7EAC22C898}"/>
              </a:ext>
            </a:extLst>
          </p:cNvPr>
          <p:cNvSpPr>
            <a:spLocks noGrp="1"/>
          </p:cNvSpPr>
          <p:nvPr>
            <p:ph type="ctrTitle"/>
          </p:nvPr>
        </p:nvSpPr>
        <p:spPr>
          <a:xfrm>
            <a:off x="285134" y="442452"/>
            <a:ext cx="11759381" cy="501445"/>
          </a:xfrm>
        </p:spPr>
        <p:txBody>
          <a:bodyPr>
            <a:noAutofit/>
          </a:bodyPr>
          <a:lstStyle/>
          <a:p>
            <a:pPr algn="l"/>
            <a:r>
              <a:rPr lang="en-IN" sz="2400" b="1" dirty="0">
                <a:latin typeface="+mn-lt"/>
              </a:rPr>
              <a:t>Types of Analytics</a:t>
            </a:r>
          </a:p>
        </p:txBody>
      </p:sp>
      <p:sp>
        <p:nvSpPr>
          <p:cNvPr id="3" name="TextBox 2">
            <a:extLst>
              <a:ext uri="{FF2B5EF4-FFF2-40B4-BE49-F238E27FC236}">
                <a16:creationId xmlns:a16="http://schemas.microsoft.com/office/drawing/2014/main" id="{D265BC7D-D90A-4006-AE09-A091103F5F71}"/>
              </a:ext>
            </a:extLst>
          </p:cNvPr>
          <p:cNvSpPr txBox="1"/>
          <p:nvPr/>
        </p:nvSpPr>
        <p:spPr>
          <a:xfrm>
            <a:off x="285134" y="943897"/>
            <a:ext cx="11651225" cy="1477328"/>
          </a:xfrm>
          <a:prstGeom prst="rect">
            <a:avLst/>
          </a:prstGeom>
          <a:noFill/>
        </p:spPr>
        <p:txBody>
          <a:bodyPr wrap="square" rtlCol="0">
            <a:spAutoFit/>
          </a:bodyPr>
          <a:lstStyle/>
          <a:p>
            <a:pPr marL="285750" indent="-285750">
              <a:buFont typeface="Arial" panose="020B0604020202020204" pitchFamily="34" charset="0"/>
              <a:buChar char="•"/>
            </a:pPr>
            <a:r>
              <a:rPr lang="en-US" altLang="en-US" b="1" dirty="0"/>
              <a:t>Off-site </a:t>
            </a:r>
            <a:br>
              <a:rPr lang="en-US" altLang="en-US" dirty="0"/>
            </a:br>
            <a:r>
              <a:rPr lang="en-US" altLang="en-US" dirty="0"/>
              <a:t>Web analytics measure a web site's potential audience, visibility and buzz around the Internet in general. Off-site analytics can be utilized whether you have your own web site or not</a:t>
            </a:r>
          </a:p>
          <a:p>
            <a:pPr marL="285750" indent="-285750">
              <a:buFont typeface="Arial" panose="020B0604020202020204" pitchFamily="34" charset="0"/>
              <a:buChar char="•"/>
            </a:pPr>
            <a:r>
              <a:rPr lang="en-US" altLang="en-US" b="1" dirty="0"/>
              <a:t>On-site </a:t>
            </a:r>
            <a:br>
              <a:rPr lang="en-US" altLang="en-US" dirty="0"/>
            </a:br>
            <a:r>
              <a:rPr lang="en-US" altLang="en-US" dirty="0"/>
              <a:t>Web analytics measures a visitor's usage behavior as they view your web site</a:t>
            </a:r>
          </a:p>
        </p:txBody>
      </p:sp>
      <p:sp>
        <p:nvSpPr>
          <p:cNvPr id="5" name="Title 1">
            <a:extLst>
              <a:ext uri="{FF2B5EF4-FFF2-40B4-BE49-F238E27FC236}">
                <a16:creationId xmlns:a16="http://schemas.microsoft.com/office/drawing/2014/main" id="{264CEB05-C3EB-44E7-A4DF-E1E4942B116E}"/>
              </a:ext>
            </a:extLst>
          </p:cNvPr>
          <p:cNvSpPr txBox="1">
            <a:spLocks/>
          </p:cNvSpPr>
          <p:nvPr/>
        </p:nvSpPr>
        <p:spPr>
          <a:xfrm>
            <a:off x="285134" y="2549044"/>
            <a:ext cx="11759381" cy="5014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dirty="0">
                <a:latin typeface="+mn-lt"/>
              </a:rPr>
              <a:t>Use of Analytics</a:t>
            </a:r>
          </a:p>
        </p:txBody>
      </p:sp>
      <p:sp>
        <p:nvSpPr>
          <p:cNvPr id="6" name="TextBox 5">
            <a:extLst>
              <a:ext uri="{FF2B5EF4-FFF2-40B4-BE49-F238E27FC236}">
                <a16:creationId xmlns:a16="http://schemas.microsoft.com/office/drawing/2014/main" id="{837D5C2E-731F-44A0-B370-D5148AA93EE6}"/>
              </a:ext>
            </a:extLst>
          </p:cNvPr>
          <p:cNvSpPr txBox="1"/>
          <p:nvPr/>
        </p:nvSpPr>
        <p:spPr>
          <a:xfrm>
            <a:off x="285134" y="3050489"/>
            <a:ext cx="11651225" cy="3416320"/>
          </a:xfrm>
          <a:prstGeom prst="rect">
            <a:avLst/>
          </a:prstGeom>
          <a:noFill/>
        </p:spPr>
        <p:txBody>
          <a:bodyPr wrap="square" rtlCol="0">
            <a:spAutoFit/>
          </a:bodyPr>
          <a:lstStyle/>
          <a:p>
            <a:pPr marL="285750" indent="-285750" algn="just">
              <a:buFont typeface="Arial" panose="020B0604020202020204" pitchFamily="34" charset="0"/>
              <a:buChar char="•"/>
            </a:pPr>
            <a:r>
              <a:rPr lang="en-US" altLang="en-US" b="1" dirty="0"/>
              <a:t>Measure for success</a:t>
            </a:r>
          </a:p>
          <a:p>
            <a:pPr marL="742950" lvl="1" indent="-285750" algn="just">
              <a:buFont typeface="Courier New" panose="02070309020205020404" pitchFamily="49" charset="0"/>
              <a:buChar char="o"/>
            </a:pPr>
            <a:r>
              <a:rPr lang="en-US" altLang="en-US" dirty="0"/>
              <a:t>Pick something to measure success on</a:t>
            </a:r>
          </a:p>
          <a:p>
            <a:pPr marL="1200150" lvl="2" indent="-285750" algn="just">
              <a:buFont typeface="Wingdings" panose="05000000000000000000" pitchFamily="2" charset="2"/>
              <a:buChar char="ü"/>
            </a:pPr>
            <a:r>
              <a:rPr lang="en-US" altLang="en-US" dirty="0"/>
              <a:t>Design and layout</a:t>
            </a:r>
          </a:p>
          <a:p>
            <a:pPr marL="1200150" lvl="2" indent="-285750" algn="just">
              <a:buFont typeface="Wingdings" panose="05000000000000000000" pitchFamily="2" charset="2"/>
              <a:buChar char="ü"/>
            </a:pPr>
            <a:r>
              <a:rPr lang="en-US" altLang="en-US" dirty="0"/>
              <a:t>Content</a:t>
            </a:r>
          </a:p>
          <a:p>
            <a:pPr marL="1200150" lvl="2" indent="-285750" algn="just">
              <a:buFont typeface="Wingdings" panose="05000000000000000000" pitchFamily="2" charset="2"/>
              <a:buChar char="ü"/>
            </a:pPr>
            <a:r>
              <a:rPr lang="en-US" altLang="en-US" dirty="0"/>
              <a:t>SEO</a:t>
            </a:r>
          </a:p>
          <a:p>
            <a:pPr marL="1200150" lvl="2" indent="-285750" algn="just">
              <a:buFont typeface="Wingdings" panose="05000000000000000000" pitchFamily="2" charset="2"/>
              <a:buChar char="ü"/>
            </a:pPr>
            <a:r>
              <a:rPr lang="en-US" altLang="en-US" dirty="0"/>
              <a:t>Internet Marketing</a:t>
            </a:r>
          </a:p>
          <a:p>
            <a:pPr marL="1200150" lvl="2" indent="-285750" algn="just">
              <a:buFont typeface="Wingdings" panose="05000000000000000000" pitchFamily="2" charset="2"/>
              <a:buChar char="ü"/>
            </a:pPr>
            <a:r>
              <a:rPr lang="en-US" altLang="en-US" dirty="0"/>
              <a:t>Bandwidth</a:t>
            </a:r>
          </a:p>
          <a:p>
            <a:pPr marL="285750" indent="-285750" algn="just">
              <a:buFont typeface="Arial" panose="020B0604020202020204" pitchFamily="34" charset="0"/>
              <a:buChar char="•"/>
            </a:pPr>
            <a:r>
              <a:rPr lang="en-US" altLang="en-US" b="1" dirty="0"/>
              <a:t>Understand what we are measuring</a:t>
            </a:r>
          </a:p>
          <a:p>
            <a:pPr marL="742950" lvl="1" indent="-285750" algn="just">
              <a:buFont typeface="Courier New" panose="02070309020205020404" pitchFamily="49" charset="0"/>
              <a:buChar char="o"/>
            </a:pPr>
            <a:r>
              <a:rPr lang="en-US" altLang="en-US" dirty="0"/>
              <a:t>Decide what data we will be looking at</a:t>
            </a:r>
          </a:p>
          <a:p>
            <a:pPr marL="285750" indent="-285750" algn="just">
              <a:buFont typeface="Arial" panose="020B0604020202020204" pitchFamily="34" charset="0"/>
              <a:buChar char="•"/>
            </a:pPr>
            <a:r>
              <a:rPr lang="en-US" altLang="en-US" b="1" dirty="0"/>
              <a:t>Make data driven decisions</a:t>
            </a:r>
          </a:p>
          <a:p>
            <a:pPr marL="742950" lvl="1" indent="-285750" algn="just">
              <a:buFont typeface="Courier New" panose="02070309020205020404" pitchFamily="49" charset="0"/>
              <a:buChar char="o"/>
            </a:pPr>
            <a:r>
              <a:rPr lang="en-US" altLang="en-US" dirty="0"/>
              <a:t>What are you going to do with this now</a:t>
            </a:r>
          </a:p>
          <a:p>
            <a:pPr marL="742950" lvl="1" indent="-285750" algn="just">
              <a:buFont typeface="Courier New" panose="02070309020205020404" pitchFamily="49" charset="0"/>
              <a:buChar char="o"/>
            </a:pPr>
            <a:r>
              <a:rPr lang="en-US" altLang="en-US" dirty="0"/>
              <a:t>What are you going to change</a:t>
            </a:r>
          </a:p>
        </p:txBody>
      </p:sp>
    </p:spTree>
    <p:extLst>
      <p:ext uri="{BB962C8B-B14F-4D97-AF65-F5344CB8AC3E}">
        <p14:creationId xmlns:p14="http://schemas.microsoft.com/office/powerpoint/2010/main" val="1480017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C48C-12F7-41FC-8D22-6A7EAC22C898}"/>
              </a:ext>
            </a:extLst>
          </p:cNvPr>
          <p:cNvSpPr>
            <a:spLocks noGrp="1"/>
          </p:cNvSpPr>
          <p:nvPr>
            <p:ph type="ctrTitle"/>
          </p:nvPr>
        </p:nvSpPr>
        <p:spPr>
          <a:xfrm>
            <a:off x="285134" y="442452"/>
            <a:ext cx="11759381" cy="501445"/>
          </a:xfrm>
        </p:spPr>
        <p:txBody>
          <a:bodyPr>
            <a:noAutofit/>
          </a:bodyPr>
          <a:lstStyle/>
          <a:p>
            <a:pPr algn="l"/>
            <a:r>
              <a:rPr lang="en-IN" sz="2400" b="1" dirty="0">
                <a:latin typeface="+mn-lt"/>
              </a:rPr>
              <a:t>Analytics Architecture</a:t>
            </a:r>
          </a:p>
        </p:txBody>
      </p:sp>
      <p:pic>
        <p:nvPicPr>
          <p:cNvPr id="2050" name="Picture 2" descr="Google Analytics Architecture">
            <a:extLst>
              <a:ext uri="{FF2B5EF4-FFF2-40B4-BE49-F238E27FC236}">
                <a16:creationId xmlns:a16="http://schemas.microsoft.com/office/drawing/2014/main" id="{6B269E24-8055-425C-975F-8B1D8C1CA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300623"/>
            <a:ext cx="9525000"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70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65BC7D-D90A-4006-AE09-A091103F5F71}"/>
              </a:ext>
            </a:extLst>
          </p:cNvPr>
          <p:cNvSpPr txBox="1"/>
          <p:nvPr/>
        </p:nvSpPr>
        <p:spPr>
          <a:xfrm>
            <a:off x="270387" y="383458"/>
            <a:ext cx="11651225" cy="6278642"/>
          </a:xfrm>
          <a:prstGeom prst="rect">
            <a:avLst/>
          </a:prstGeom>
          <a:noFill/>
        </p:spPr>
        <p:txBody>
          <a:bodyPr wrap="square" rtlCol="0">
            <a:spAutoFit/>
          </a:bodyPr>
          <a:lstStyle/>
          <a:p>
            <a:r>
              <a:rPr lang="en-IN" sz="2400" b="1" dirty="0">
                <a:ea typeface="+mj-ea"/>
                <a:cs typeface="+mj-cs"/>
              </a:rPr>
              <a:t>Collection</a:t>
            </a:r>
          </a:p>
          <a:p>
            <a:pPr algn="ctr"/>
            <a:r>
              <a:rPr lang="en-US" altLang="en-US" sz="2000" b="1" dirty="0">
                <a:solidFill>
                  <a:srgbClr val="002060"/>
                </a:solidFill>
              </a:rPr>
              <a:t>User -&gt; Session -&gt; Hit</a:t>
            </a:r>
          </a:p>
          <a:p>
            <a:pPr marL="285750" indent="-285750" algn="just">
              <a:buFont typeface="Arial" panose="020B0604020202020204" pitchFamily="34" charset="0"/>
              <a:buChar char="•"/>
            </a:pPr>
            <a:r>
              <a:rPr lang="en-IN" dirty="0"/>
              <a:t>Whenever a user views a page - a new snapshot about what is happening is sent to GA server. The GA server combines this Hit data into sessions and these sessions are then tied on to particular user matching his client ID saved in the browser cookie.</a:t>
            </a:r>
          </a:p>
          <a:p>
            <a:pPr marL="285750" indent="-285750" algn="just">
              <a:buFont typeface="Arial" panose="020B0604020202020204" pitchFamily="34" charset="0"/>
              <a:buChar char="•"/>
            </a:pPr>
            <a:r>
              <a:rPr lang="en-IN" dirty="0"/>
              <a:t>Then the analytics tracking code assigns a unique client ID. Unique client ID is like DNA in Analytics worlds. Hence, two users can never have a similar unique ID. So, the next time the visitor lands on your site will be tracked as returning visitor based on the information saved in the cookie.</a:t>
            </a:r>
          </a:p>
          <a:p>
            <a:pPr marL="285750" indent="-285750" algn="just">
              <a:buFont typeface="Arial" panose="020B0604020202020204" pitchFamily="34" charset="0"/>
              <a:buChar char="•"/>
            </a:pPr>
            <a:r>
              <a:rPr lang="en-IN" dirty="0"/>
              <a:t>It also combines data from other sources such as IP address, Server log files, and ad-serving data. From these additional sources, GA gets additional information about the user for example location, browser, operating system, age, gender, about the referral</a:t>
            </a:r>
          </a:p>
          <a:p>
            <a:pPr algn="just"/>
            <a:endParaRPr lang="en-IN" altLang="en-US" sz="2000" b="1" dirty="0">
              <a:solidFill>
                <a:srgbClr val="002060"/>
              </a:solidFill>
            </a:endParaRPr>
          </a:p>
          <a:p>
            <a:pPr algn="just"/>
            <a:r>
              <a:rPr lang="en-IN" sz="2400" b="1" dirty="0">
                <a:ea typeface="+mj-ea"/>
                <a:cs typeface="+mj-cs"/>
              </a:rPr>
              <a:t>Configuration</a:t>
            </a:r>
          </a:p>
          <a:p>
            <a:pPr algn="just"/>
            <a:endParaRPr lang="en-IN" sz="2400" b="1" dirty="0">
              <a:ea typeface="+mj-ea"/>
              <a:cs typeface="+mj-cs"/>
            </a:endParaRPr>
          </a:p>
          <a:p>
            <a:pPr marL="285750" indent="-285750">
              <a:buFont typeface="Arial" panose="020B0604020202020204" pitchFamily="34" charset="0"/>
              <a:buChar char="•"/>
            </a:pPr>
            <a:r>
              <a:rPr lang="en-IN" dirty="0"/>
              <a:t>Configuration can be thought of as the setting we apply to customize the data being collected. It’s about setting up the rules for data processing, which includes configuring Google Analytics features like setting up goals, applying filters, and creating custom dimensions/metrics.</a:t>
            </a:r>
          </a:p>
          <a:p>
            <a:pPr marL="285750" indent="-285750">
              <a:buFont typeface="Arial" panose="020B0604020202020204" pitchFamily="34" charset="0"/>
              <a:buChar char="•"/>
            </a:pPr>
            <a:r>
              <a:rPr lang="en-IN" dirty="0"/>
              <a:t>We can also unlock hidden power features at the property level like demographics and interest reports, in-page analytics or enhanced link attribution. These all features help to define data in analytics and enables to analyse data more critically.</a:t>
            </a:r>
          </a:p>
          <a:p>
            <a:pPr algn="just"/>
            <a:endParaRPr lang="en-US" altLang="en-US" sz="2000" b="1" dirty="0">
              <a:solidFill>
                <a:srgbClr val="002060"/>
              </a:solidFill>
            </a:endParaRPr>
          </a:p>
        </p:txBody>
      </p:sp>
    </p:spTree>
    <p:extLst>
      <p:ext uri="{BB962C8B-B14F-4D97-AF65-F5344CB8AC3E}">
        <p14:creationId xmlns:p14="http://schemas.microsoft.com/office/powerpoint/2010/main" val="204195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65BC7D-D90A-4006-AE09-A091103F5F71}"/>
              </a:ext>
            </a:extLst>
          </p:cNvPr>
          <p:cNvSpPr txBox="1"/>
          <p:nvPr/>
        </p:nvSpPr>
        <p:spPr>
          <a:xfrm>
            <a:off x="270387" y="383458"/>
            <a:ext cx="11651225" cy="5909310"/>
          </a:xfrm>
          <a:prstGeom prst="rect">
            <a:avLst/>
          </a:prstGeom>
          <a:noFill/>
        </p:spPr>
        <p:txBody>
          <a:bodyPr wrap="square" rtlCol="0">
            <a:spAutoFit/>
          </a:bodyPr>
          <a:lstStyle/>
          <a:p>
            <a:r>
              <a:rPr lang="en-IN" sz="2400" b="1" dirty="0">
                <a:ea typeface="+mj-ea"/>
                <a:cs typeface="+mj-cs"/>
              </a:rPr>
              <a:t>Processing</a:t>
            </a:r>
          </a:p>
          <a:p>
            <a:r>
              <a:rPr lang="en-IN" dirty="0"/>
              <a:t>Once a hit is sent to Google Analytics carrying the interaction information, it processes that data. It is important to understand how data gets processed in order to make more informed decisions about data collection.  </a:t>
            </a:r>
          </a:p>
          <a:p>
            <a:r>
              <a:rPr lang="en-IN" dirty="0"/>
              <a:t>Google analytics processes collected data in the following three steps.</a:t>
            </a:r>
          </a:p>
          <a:p>
            <a:endParaRPr lang="en-IN" dirty="0"/>
          </a:p>
          <a:p>
            <a:pPr marL="742950" lvl="1" indent="-285750">
              <a:buFont typeface="Courier New" panose="02070309020205020404" pitchFamily="49" charset="0"/>
              <a:buChar char="o"/>
            </a:pPr>
            <a:r>
              <a:rPr lang="en-IN" dirty="0"/>
              <a:t>New Vs Returning Users</a:t>
            </a:r>
          </a:p>
          <a:p>
            <a:pPr marL="742950" lvl="1" indent="-285750">
              <a:buFont typeface="Courier New" panose="02070309020205020404" pitchFamily="49" charset="0"/>
              <a:buChar char="o"/>
            </a:pPr>
            <a:r>
              <a:rPr lang="en-IN" dirty="0"/>
              <a:t>Sessions</a:t>
            </a:r>
          </a:p>
          <a:p>
            <a:pPr marL="742950" lvl="1" indent="-285750">
              <a:buFont typeface="Courier New" panose="02070309020205020404" pitchFamily="49" charset="0"/>
              <a:buChar char="o"/>
            </a:pPr>
            <a:r>
              <a:rPr lang="en-IN" dirty="0"/>
              <a:t>Other data sources</a:t>
            </a:r>
          </a:p>
          <a:p>
            <a:pPr lvl="1"/>
            <a:endParaRPr lang="en-IN" dirty="0"/>
          </a:p>
          <a:p>
            <a:r>
              <a:rPr lang="en-IN" b="1" dirty="0"/>
              <a:t>Identifies New Vs Returning User</a:t>
            </a:r>
          </a:p>
          <a:p>
            <a:r>
              <a:rPr lang="en-IN" dirty="0"/>
              <a:t>Google Analytics does is to identify the user type - new vs returning. It does this with the help of information stored in the browser cookies.</a:t>
            </a:r>
          </a:p>
          <a:p>
            <a:endParaRPr lang="en-IN" sz="2400" b="1" dirty="0">
              <a:ea typeface="+mj-ea"/>
              <a:cs typeface="+mj-cs"/>
            </a:endParaRPr>
          </a:p>
          <a:p>
            <a:pPr algn="just"/>
            <a:r>
              <a:rPr lang="en-IN" sz="2400" b="1" dirty="0"/>
              <a:t>Reporting</a:t>
            </a:r>
            <a:endParaRPr lang="en-IN" sz="2400" b="1" dirty="0">
              <a:ea typeface="+mj-ea"/>
              <a:cs typeface="+mj-cs"/>
            </a:endParaRPr>
          </a:p>
          <a:p>
            <a:pPr marL="285750" indent="-285750">
              <a:buFont typeface="Arial" panose="020B0604020202020204" pitchFamily="34" charset="0"/>
              <a:buChar char="•"/>
            </a:pPr>
            <a:r>
              <a:rPr lang="en-IN" dirty="0"/>
              <a:t>Reporting provides access to all the processed data in the form of infographics through web interface, and also allows to get the processed data through reporting API.</a:t>
            </a:r>
          </a:p>
          <a:p>
            <a:pPr marL="285750" indent="-285750">
              <a:buFont typeface="Arial" panose="020B0604020202020204" pitchFamily="34" charset="0"/>
              <a:buChar char="•"/>
            </a:pPr>
            <a:r>
              <a:rPr lang="en-IN" dirty="0"/>
              <a:t>However, GA allows great flexibility to create custom reports apart from these default reports can also create our own custom reports in order to analyse two different dimensions and metrics together.</a:t>
            </a:r>
          </a:p>
          <a:p>
            <a:pPr marL="285750" indent="-285750">
              <a:buFont typeface="Arial" panose="020B0604020202020204" pitchFamily="34" charset="0"/>
              <a:buChar char="•"/>
            </a:pPr>
            <a:r>
              <a:rPr lang="en-IN" dirty="0"/>
              <a:t>In web interface, we can look into reports of various types including: </a:t>
            </a:r>
            <a:r>
              <a:rPr lang="en-IN" b="1" i="1" dirty="0"/>
              <a:t>Real time, Acquisition, Audience, behaviour and Conversions</a:t>
            </a:r>
            <a:r>
              <a:rPr lang="en-IN" dirty="0"/>
              <a:t>.</a:t>
            </a:r>
          </a:p>
        </p:txBody>
      </p:sp>
    </p:spTree>
    <p:extLst>
      <p:ext uri="{BB962C8B-B14F-4D97-AF65-F5344CB8AC3E}">
        <p14:creationId xmlns:p14="http://schemas.microsoft.com/office/powerpoint/2010/main" val="323296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65BC7D-D90A-4006-AE09-A091103F5F71}"/>
              </a:ext>
            </a:extLst>
          </p:cNvPr>
          <p:cNvSpPr txBox="1"/>
          <p:nvPr/>
        </p:nvSpPr>
        <p:spPr>
          <a:xfrm>
            <a:off x="260555" y="383458"/>
            <a:ext cx="11651225" cy="5909310"/>
          </a:xfrm>
          <a:prstGeom prst="rect">
            <a:avLst/>
          </a:prstGeom>
          <a:noFill/>
        </p:spPr>
        <p:txBody>
          <a:bodyPr wrap="square" rtlCol="0">
            <a:spAutoFit/>
          </a:bodyPr>
          <a:lstStyle/>
          <a:p>
            <a:pPr algn="just"/>
            <a:r>
              <a:rPr lang="en-IN" b="1" dirty="0"/>
              <a:t>Real Time:</a:t>
            </a:r>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US" altLang="en-US" dirty="0"/>
          </a:p>
          <a:p>
            <a:pPr marL="285750" indent="-285750">
              <a:buFont typeface="Arial" panose="020B0604020202020204" pitchFamily="34" charset="0"/>
              <a:buChar char="•"/>
            </a:pPr>
            <a:r>
              <a:rPr lang="en-IN" dirty="0"/>
              <a:t>While clicking on </a:t>
            </a:r>
            <a:r>
              <a:rPr lang="en-IN" b="1" dirty="0"/>
              <a:t>Overview</a:t>
            </a:r>
            <a:r>
              <a:rPr lang="en-IN" dirty="0"/>
              <a:t>, it shows at the moment how many visitors are active on website. If there are </a:t>
            </a:r>
            <a:r>
              <a:rPr lang="en-IN" b="1" dirty="0"/>
              <a:t>Active Users</a:t>
            </a:r>
            <a:r>
              <a:rPr lang="en-IN" dirty="0"/>
              <a:t> on website, then it displays the information about the page which that person is viewing.</a:t>
            </a:r>
          </a:p>
          <a:p>
            <a:pPr marL="285750" indent="-285750">
              <a:buFont typeface="Arial" panose="020B0604020202020204" pitchFamily="34" charset="0"/>
              <a:buChar char="•"/>
            </a:pPr>
            <a:r>
              <a:rPr lang="en-IN" dirty="0"/>
              <a:t>If we click on the </a:t>
            </a:r>
            <a:r>
              <a:rPr lang="en-IN" b="1" dirty="0"/>
              <a:t>Location</a:t>
            </a:r>
            <a:r>
              <a:rPr lang="en-IN" dirty="0"/>
              <a:t>, it tells us from where the user is accessing our website and also tells page views per minute.</a:t>
            </a:r>
          </a:p>
          <a:p>
            <a:pPr marL="285750" indent="-285750">
              <a:buFont typeface="Arial" panose="020B0604020202020204" pitchFamily="34" charset="0"/>
              <a:buChar char="•"/>
            </a:pPr>
            <a:r>
              <a:rPr lang="en-IN" dirty="0"/>
              <a:t>If we click on </a:t>
            </a:r>
            <a:r>
              <a:rPr lang="en-IN" b="1" dirty="0"/>
              <a:t>Traffic Sources</a:t>
            </a:r>
            <a:r>
              <a:rPr lang="en-IN" dirty="0"/>
              <a:t>, it tells us the person who is viewing our web page came from organic search, referral website, social website etc.</a:t>
            </a:r>
          </a:p>
          <a:p>
            <a:pPr marL="285750" indent="-285750">
              <a:buFont typeface="Arial" panose="020B0604020202020204" pitchFamily="34" charset="0"/>
              <a:buChar char="•"/>
            </a:pPr>
            <a:r>
              <a:rPr lang="en-IN" dirty="0"/>
              <a:t>Other features such as </a:t>
            </a:r>
            <a:r>
              <a:rPr lang="en-IN" b="1" dirty="0"/>
              <a:t>Content</a:t>
            </a:r>
            <a:r>
              <a:rPr lang="en-IN" dirty="0"/>
              <a:t>, </a:t>
            </a:r>
            <a:r>
              <a:rPr lang="en-IN" b="1" dirty="0"/>
              <a:t>Event</a:t>
            </a:r>
            <a:r>
              <a:rPr lang="en-IN" dirty="0"/>
              <a:t> and </a:t>
            </a:r>
            <a:r>
              <a:rPr lang="en-IN" b="1" dirty="0"/>
              <a:t>Conversions </a:t>
            </a:r>
            <a:r>
              <a:rPr lang="en-IN" dirty="0"/>
              <a:t>provides nearby accuracy in real time for showing who is on web site.</a:t>
            </a:r>
          </a:p>
        </p:txBody>
      </p:sp>
      <p:pic>
        <p:nvPicPr>
          <p:cNvPr id="6" name="Picture 2" descr="real time in google analytics">
            <a:extLst>
              <a:ext uri="{FF2B5EF4-FFF2-40B4-BE49-F238E27FC236}">
                <a16:creationId xmlns:a16="http://schemas.microsoft.com/office/drawing/2014/main" id="{6E4E05D7-9490-4237-83B0-B3115CEC8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6545" y="737418"/>
            <a:ext cx="6378909" cy="3362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703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65BC7D-D90A-4006-AE09-A091103F5F71}"/>
              </a:ext>
            </a:extLst>
          </p:cNvPr>
          <p:cNvSpPr txBox="1"/>
          <p:nvPr/>
        </p:nvSpPr>
        <p:spPr>
          <a:xfrm>
            <a:off x="260555" y="383458"/>
            <a:ext cx="11651225" cy="6186309"/>
          </a:xfrm>
          <a:prstGeom prst="rect">
            <a:avLst/>
          </a:prstGeom>
          <a:noFill/>
        </p:spPr>
        <p:txBody>
          <a:bodyPr wrap="square" rtlCol="0">
            <a:spAutoFit/>
          </a:bodyPr>
          <a:lstStyle/>
          <a:p>
            <a:r>
              <a:rPr lang="en-IN" b="1" dirty="0"/>
              <a:t>Acquisition:</a:t>
            </a:r>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marL="285750" indent="-285750">
              <a:buFont typeface="Arial" panose="020B0604020202020204" pitchFamily="34" charset="0"/>
              <a:buChar char="•"/>
            </a:pPr>
            <a:r>
              <a:rPr lang="en-IN" dirty="0"/>
              <a:t>It tells, where visitors came from and how we acquired them. So, it tells us how many of them came from Google through organic search, how many directly punched into the URL into the address bar, how many came through referral, social and other sources.</a:t>
            </a:r>
          </a:p>
          <a:p>
            <a:pPr marL="285750" indent="-285750">
              <a:buFont typeface="Arial" panose="020B0604020202020204" pitchFamily="34" charset="0"/>
              <a:buChar char="•"/>
            </a:pPr>
            <a:r>
              <a:rPr lang="en-IN" dirty="0"/>
              <a:t>For more information, if we click on </a:t>
            </a:r>
            <a:r>
              <a:rPr lang="en-IN" b="1" dirty="0"/>
              <a:t>All Traffic</a:t>
            </a:r>
            <a:r>
              <a:rPr lang="en-IN" dirty="0"/>
              <a:t> it will tell us the name and URL’s of the places where the traffic is coming from.</a:t>
            </a:r>
          </a:p>
          <a:p>
            <a:pPr marL="742950" lvl="1" indent="-285750">
              <a:buFont typeface="Courier New" panose="02070309020205020404" pitchFamily="49" charset="0"/>
              <a:buChar char="o"/>
            </a:pPr>
            <a:r>
              <a:rPr lang="en-IN" b="1" dirty="0"/>
              <a:t>Campaigns</a:t>
            </a:r>
            <a:endParaRPr lang="en-IN" dirty="0"/>
          </a:p>
          <a:p>
            <a:pPr lvl="1"/>
            <a:r>
              <a:rPr lang="en-IN" dirty="0"/>
              <a:t>     Campaigns mainly gives information on how well campaigns are working. It depend which campaign we are</a:t>
            </a:r>
          </a:p>
          <a:p>
            <a:pPr lvl="1"/>
            <a:r>
              <a:rPr lang="en-IN" dirty="0"/>
              <a:t>     running either it’s Google Ad Words, Email or something else.</a:t>
            </a:r>
            <a:endParaRPr lang="en-US" altLang="en-US" dirty="0"/>
          </a:p>
        </p:txBody>
      </p:sp>
      <p:pic>
        <p:nvPicPr>
          <p:cNvPr id="5" name="Picture 4" descr="https://miro.medium.com/max/1973/1*-Xay9ZD9dKbGyN4ETfa6Hw.png">
            <a:extLst>
              <a:ext uri="{FF2B5EF4-FFF2-40B4-BE49-F238E27FC236}">
                <a16:creationId xmlns:a16="http://schemas.microsoft.com/office/drawing/2014/main" id="{741CF88A-116A-4CCC-A979-D264D70AD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2194" y="757084"/>
            <a:ext cx="6341806" cy="337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232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65BC7D-D90A-4006-AE09-A091103F5F71}"/>
              </a:ext>
            </a:extLst>
          </p:cNvPr>
          <p:cNvSpPr txBox="1"/>
          <p:nvPr/>
        </p:nvSpPr>
        <p:spPr>
          <a:xfrm>
            <a:off x="260555" y="383458"/>
            <a:ext cx="11651225" cy="6186309"/>
          </a:xfrm>
          <a:prstGeom prst="rect">
            <a:avLst/>
          </a:prstGeom>
          <a:noFill/>
        </p:spPr>
        <p:txBody>
          <a:bodyPr wrap="square" rtlCol="0">
            <a:spAutoFit/>
          </a:bodyPr>
          <a:lstStyle/>
          <a:p>
            <a:r>
              <a:rPr lang="en-IN" b="1" dirty="0"/>
              <a:t>Audience:</a:t>
            </a:r>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algn="just"/>
            <a:endParaRPr lang="en-IN" b="1" dirty="0"/>
          </a:p>
          <a:p>
            <a:pPr marL="285750" indent="-285750">
              <a:buFont typeface="Arial" panose="020B0604020202020204" pitchFamily="34" charset="0"/>
              <a:buChar char="•"/>
            </a:pPr>
            <a:r>
              <a:rPr lang="en-IN" dirty="0"/>
              <a:t>When click on </a:t>
            </a:r>
            <a:r>
              <a:rPr lang="en-IN" b="1" dirty="0"/>
              <a:t>Overview</a:t>
            </a:r>
            <a:r>
              <a:rPr lang="en-IN" dirty="0"/>
              <a:t>, it shows us the same graph about data. We can change the date range as well.</a:t>
            </a:r>
          </a:p>
          <a:p>
            <a:pPr marL="285750" indent="-285750">
              <a:buFont typeface="Arial" panose="020B0604020202020204" pitchFamily="34" charset="0"/>
              <a:buChar char="•"/>
            </a:pPr>
            <a:r>
              <a:rPr lang="en-IN" b="1" dirty="0"/>
              <a:t>Active users</a:t>
            </a:r>
            <a:r>
              <a:rPr lang="en-IN" dirty="0"/>
              <a:t>, it shows the active users on website.</a:t>
            </a:r>
          </a:p>
          <a:p>
            <a:pPr marL="285750" indent="-285750">
              <a:buFont typeface="Arial" panose="020B0604020202020204" pitchFamily="34" charset="0"/>
              <a:buChar char="•"/>
            </a:pPr>
            <a:r>
              <a:rPr lang="en-IN" dirty="0"/>
              <a:t>Audience also indulges the </a:t>
            </a:r>
            <a:r>
              <a:rPr lang="en-IN" b="1" dirty="0"/>
              <a:t>Lifetime Value Report</a:t>
            </a:r>
            <a:r>
              <a:rPr lang="en-IN" dirty="0"/>
              <a:t> which shows how users get valued and engaged including </a:t>
            </a:r>
            <a:r>
              <a:rPr lang="en-IN" b="1" dirty="0"/>
              <a:t>Page Views</a:t>
            </a:r>
            <a:r>
              <a:rPr lang="en-IN" dirty="0"/>
              <a:t>, </a:t>
            </a:r>
            <a:r>
              <a:rPr lang="en-IN" b="1" dirty="0"/>
              <a:t>Sessions</a:t>
            </a:r>
            <a:r>
              <a:rPr lang="en-IN" dirty="0"/>
              <a:t> and </a:t>
            </a:r>
            <a:r>
              <a:rPr lang="en-IN" b="1" dirty="0"/>
              <a:t>Goals</a:t>
            </a:r>
            <a:r>
              <a:rPr lang="en-IN" dirty="0"/>
              <a:t>.</a:t>
            </a:r>
          </a:p>
          <a:p>
            <a:pPr marL="285750" indent="-285750">
              <a:buFont typeface="Arial" panose="020B0604020202020204" pitchFamily="34" charset="0"/>
              <a:buChar char="•"/>
            </a:pPr>
            <a:r>
              <a:rPr lang="en-IN" b="1" dirty="0"/>
              <a:t>Cohort Analysis</a:t>
            </a:r>
            <a:r>
              <a:rPr lang="en-IN" dirty="0"/>
              <a:t>, which is a subset of behavioural analytics that takes the data from a given dataset and it doesn’t look at all users as one unit, it breaks them into related groups for analysis.</a:t>
            </a:r>
          </a:p>
          <a:p>
            <a:pPr marL="285750" indent="-285750">
              <a:buFont typeface="Arial" panose="020B0604020202020204" pitchFamily="34" charset="0"/>
              <a:buChar char="•"/>
            </a:pPr>
            <a:r>
              <a:rPr lang="en-IN" dirty="0"/>
              <a:t>Apart from these, we can view reports based on Demographic, Interest, Geo, Behaviour, Technology, Mobile and Users Flow here.</a:t>
            </a:r>
            <a:endParaRPr lang="en-IN" b="1" dirty="0"/>
          </a:p>
        </p:txBody>
      </p:sp>
      <p:pic>
        <p:nvPicPr>
          <p:cNvPr id="10242" name="Picture 2" descr="Audience in Google Analytics">
            <a:extLst>
              <a:ext uri="{FF2B5EF4-FFF2-40B4-BE49-F238E27FC236}">
                <a16:creationId xmlns:a16="http://schemas.microsoft.com/office/drawing/2014/main" id="{88D8F4A8-1D73-46E9-825A-D3B535736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336" y="705464"/>
            <a:ext cx="5564820" cy="320777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Demographic overview">
            <a:extLst>
              <a:ext uri="{FF2B5EF4-FFF2-40B4-BE49-F238E27FC236}">
                <a16:creationId xmlns:a16="http://schemas.microsoft.com/office/drawing/2014/main" id="{98CFF199-81B6-4B63-BB88-69A9031444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0701" y="705464"/>
            <a:ext cx="5564820" cy="320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227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949</TotalTime>
  <Words>481</Words>
  <Application>Microsoft Office PowerPoint</Application>
  <PresentationFormat>Widescreen</PresentationFormat>
  <Paragraphs>144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Wingdings</vt:lpstr>
      <vt:lpstr>Office Theme</vt:lpstr>
      <vt:lpstr>Google Analytics</vt:lpstr>
      <vt:lpstr>What is Google Analytics</vt:lpstr>
      <vt:lpstr>Types of Analytics</vt:lpstr>
      <vt:lpstr>Analytics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Analytics</dc:title>
  <dc:creator>Revathi Bharathi</dc:creator>
  <cp:lastModifiedBy>Revathi Bharathi</cp:lastModifiedBy>
  <cp:revision>59</cp:revision>
  <dcterms:created xsi:type="dcterms:W3CDTF">2020-01-24T15:44:51Z</dcterms:created>
  <dcterms:modified xsi:type="dcterms:W3CDTF">2020-01-27T05:59:59Z</dcterms:modified>
</cp:coreProperties>
</file>