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34"/>
  </p:sldMasterIdLst>
  <p:notesMasterIdLst>
    <p:notesMasterId r:id="rId98"/>
  </p:notesMasterIdLst>
  <p:handoutMasterIdLst>
    <p:handoutMasterId r:id="rId99"/>
  </p:handoutMasterIdLst>
  <p:sldIdLst>
    <p:sldId id="283" r:id="rId35"/>
    <p:sldId id="281" r:id="rId36"/>
    <p:sldId id="375" r:id="rId37"/>
    <p:sldId id="263" r:id="rId38"/>
    <p:sldId id="279" r:id="rId39"/>
    <p:sldId id="301" r:id="rId40"/>
    <p:sldId id="294" r:id="rId41"/>
    <p:sldId id="302" r:id="rId42"/>
    <p:sldId id="299" r:id="rId43"/>
    <p:sldId id="298" r:id="rId44"/>
    <p:sldId id="296" r:id="rId45"/>
    <p:sldId id="364" r:id="rId46"/>
    <p:sldId id="297" r:id="rId47"/>
    <p:sldId id="373" r:id="rId48"/>
    <p:sldId id="374" r:id="rId49"/>
    <p:sldId id="368" r:id="rId50"/>
    <p:sldId id="369" r:id="rId51"/>
    <p:sldId id="371" r:id="rId52"/>
    <p:sldId id="290" r:id="rId53"/>
    <p:sldId id="300" r:id="rId54"/>
    <p:sldId id="310" r:id="rId55"/>
    <p:sldId id="311" r:id="rId56"/>
    <p:sldId id="291" r:id="rId57"/>
    <p:sldId id="315" r:id="rId58"/>
    <p:sldId id="305" r:id="rId59"/>
    <p:sldId id="308" r:id="rId60"/>
    <p:sldId id="312" r:id="rId61"/>
    <p:sldId id="313" r:id="rId62"/>
    <p:sldId id="331" r:id="rId63"/>
    <p:sldId id="350" r:id="rId64"/>
    <p:sldId id="332" r:id="rId65"/>
    <p:sldId id="319" r:id="rId66"/>
    <p:sldId id="318" r:id="rId67"/>
    <p:sldId id="317" r:id="rId68"/>
    <p:sldId id="351" r:id="rId69"/>
    <p:sldId id="333" r:id="rId70"/>
    <p:sldId id="320" r:id="rId71"/>
    <p:sldId id="323" r:id="rId72"/>
    <p:sldId id="352" r:id="rId73"/>
    <p:sldId id="334" r:id="rId74"/>
    <p:sldId id="353" r:id="rId75"/>
    <p:sldId id="335" r:id="rId76"/>
    <p:sldId id="354" r:id="rId77"/>
    <p:sldId id="336" r:id="rId78"/>
    <p:sldId id="355" r:id="rId79"/>
    <p:sldId id="337" r:id="rId80"/>
    <p:sldId id="363" r:id="rId81"/>
    <p:sldId id="360" r:id="rId82"/>
    <p:sldId id="365" r:id="rId83"/>
    <p:sldId id="362" r:id="rId84"/>
    <p:sldId id="356" r:id="rId85"/>
    <p:sldId id="292" r:id="rId86"/>
    <p:sldId id="338" r:id="rId87"/>
    <p:sldId id="341" r:id="rId88"/>
    <p:sldId id="340" r:id="rId89"/>
    <p:sldId id="357" r:id="rId90"/>
    <p:sldId id="293" r:id="rId91"/>
    <p:sldId id="342" r:id="rId92"/>
    <p:sldId id="346" r:id="rId93"/>
    <p:sldId id="343" r:id="rId94"/>
    <p:sldId id="344" r:id="rId95"/>
    <p:sldId id="345" r:id="rId96"/>
    <p:sldId id="349" r:id="rId9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slides" id="{73C69594-0ADE-4BE2-8ADD-1BD08A5CD6F4}">
          <p14:sldIdLst>
            <p14:sldId id="283"/>
            <p14:sldId id="281"/>
            <p14:sldId id="375"/>
            <p14:sldId id="263"/>
            <p14:sldId id="279"/>
            <p14:sldId id="301"/>
            <p14:sldId id="294"/>
            <p14:sldId id="302"/>
            <p14:sldId id="299"/>
            <p14:sldId id="298"/>
            <p14:sldId id="296"/>
            <p14:sldId id="364"/>
            <p14:sldId id="297"/>
            <p14:sldId id="373"/>
            <p14:sldId id="374"/>
            <p14:sldId id="368"/>
            <p14:sldId id="369"/>
            <p14:sldId id="371"/>
            <p14:sldId id="290"/>
            <p14:sldId id="300"/>
            <p14:sldId id="310"/>
            <p14:sldId id="311"/>
            <p14:sldId id="291"/>
            <p14:sldId id="315"/>
            <p14:sldId id="305"/>
            <p14:sldId id="308"/>
            <p14:sldId id="312"/>
            <p14:sldId id="313"/>
            <p14:sldId id="331"/>
            <p14:sldId id="350"/>
            <p14:sldId id="332"/>
            <p14:sldId id="319"/>
            <p14:sldId id="318"/>
            <p14:sldId id="317"/>
            <p14:sldId id="351"/>
            <p14:sldId id="333"/>
            <p14:sldId id="320"/>
            <p14:sldId id="323"/>
            <p14:sldId id="352"/>
            <p14:sldId id="334"/>
            <p14:sldId id="353"/>
            <p14:sldId id="335"/>
            <p14:sldId id="354"/>
            <p14:sldId id="336"/>
            <p14:sldId id="355"/>
            <p14:sldId id="337"/>
            <p14:sldId id="363"/>
            <p14:sldId id="360"/>
            <p14:sldId id="365"/>
            <p14:sldId id="362"/>
            <p14:sldId id="356"/>
            <p14:sldId id="292"/>
            <p14:sldId id="338"/>
            <p14:sldId id="341"/>
            <p14:sldId id="340"/>
            <p14:sldId id="357"/>
            <p14:sldId id="293"/>
            <p14:sldId id="342"/>
            <p14:sldId id="346"/>
            <p14:sldId id="343"/>
            <p14:sldId id="344"/>
            <p14:sldId id="345"/>
            <p14:sldId id="3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68C5"/>
    <a:srgbClr val="00188F"/>
    <a:srgbClr val="00D8CC"/>
    <a:srgbClr val="FCD116"/>
    <a:srgbClr val="DC3C00"/>
    <a:srgbClr val="002050"/>
    <a:srgbClr val="0072C6"/>
    <a:srgbClr val="EEEEEE"/>
    <a:srgbClr val="737373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53772" autoAdjust="0"/>
  </p:normalViewPr>
  <p:slideViewPr>
    <p:cSldViewPr>
      <p:cViewPr varScale="1">
        <p:scale>
          <a:sx n="52" d="100"/>
          <a:sy n="52" d="100"/>
        </p:scale>
        <p:origin x="483" y="1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4" d="100"/>
        <a:sy n="254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slide" Target="slides/slide8.xml"/><Relationship Id="rId47" Type="http://schemas.openxmlformats.org/officeDocument/2006/relationships/slide" Target="slides/slide13.xml"/><Relationship Id="rId63" Type="http://schemas.openxmlformats.org/officeDocument/2006/relationships/slide" Target="slides/slide29.xml"/><Relationship Id="rId68" Type="http://schemas.openxmlformats.org/officeDocument/2006/relationships/slide" Target="slides/slide34.xml"/><Relationship Id="rId84" Type="http://schemas.openxmlformats.org/officeDocument/2006/relationships/slide" Target="slides/slide50.xml"/><Relationship Id="rId89" Type="http://schemas.openxmlformats.org/officeDocument/2006/relationships/slide" Target="slides/slide55.xml"/><Relationship Id="rId7" Type="http://schemas.openxmlformats.org/officeDocument/2006/relationships/customXml" Target="../customXml/item7.xml"/><Relationship Id="rId71" Type="http://schemas.openxmlformats.org/officeDocument/2006/relationships/slide" Target="slides/slide37.xml"/><Relationship Id="rId92" Type="http://schemas.openxmlformats.org/officeDocument/2006/relationships/slide" Target="slides/slide58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3.xml"/><Relationship Id="rId40" Type="http://schemas.openxmlformats.org/officeDocument/2006/relationships/slide" Target="slides/slide6.xml"/><Relationship Id="rId45" Type="http://schemas.openxmlformats.org/officeDocument/2006/relationships/slide" Target="slides/slide11.xml"/><Relationship Id="rId53" Type="http://schemas.openxmlformats.org/officeDocument/2006/relationships/slide" Target="slides/slide19.xml"/><Relationship Id="rId58" Type="http://schemas.openxmlformats.org/officeDocument/2006/relationships/slide" Target="slides/slide24.xml"/><Relationship Id="rId66" Type="http://schemas.openxmlformats.org/officeDocument/2006/relationships/slide" Target="slides/slide32.xml"/><Relationship Id="rId74" Type="http://schemas.openxmlformats.org/officeDocument/2006/relationships/slide" Target="slides/slide40.xml"/><Relationship Id="rId79" Type="http://schemas.openxmlformats.org/officeDocument/2006/relationships/slide" Target="slides/slide45.xml"/><Relationship Id="rId87" Type="http://schemas.openxmlformats.org/officeDocument/2006/relationships/slide" Target="slides/slide53.xml"/><Relationship Id="rId102" Type="http://schemas.openxmlformats.org/officeDocument/2006/relationships/viewProps" Target="viewProps.xml"/><Relationship Id="rId5" Type="http://schemas.openxmlformats.org/officeDocument/2006/relationships/customXml" Target="../customXml/item5.xml"/><Relationship Id="rId61" Type="http://schemas.openxmlformats.org/officeDocument/2006/relationships/slide" Target="slides/slide27.xml"/><Relationship Id="rId82" Type="http://schemas.openxmlformats.org/officeDocument/2006/relationships/slide" Target="slides/slide48.xml"/><Relationship Id="rId90" Type="http://schemas.openxmlformats.org/officeDocument/2006/relationships/slide" Target="slides/slide56.xml"/><Relationship Id="rId95" Type="http://schemas.openxmlformats.org/officeDocument/2006/relationships/slide" Target="slides/slide61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" Target="slides/slide1.xml"/><Relationship Id="rId43" Type="http://schemas.openxmlformats.org/officeDocument/2006/relationships/slide" Target="slides/slide9.xml"/><Relationship Id="rId48" Type="http://schemas.openxmlformats.org/officeDocument/2006/relationships/slide" Target="slides/slide14.xml"/><Relationship Id="rId56" Type="http://schemas.openxmlformats.org/officeDocument/2006/relationships/slide" Target="slides/slide22.xml"/><Relationship Id="rId64" Type="http://schemas.openxmlformats.org/officeDocument/2006/relationships/slide" Target="slides/slide30.xml"/><Relationship Id="rId69" Type="http://schemas.openxmlformats.org/officeDocument/2006/relationships/slide" Target="slides/slide35.xml"/><Relationship Id="rId77" Type="http://schemas.openxmlformats.org/officeDocument/2006/relationships/slide" Target="slides/slide43.xml"/><Relationship Id="rId100" Type="http://schemas.openxmlformats.org/officeDocument/2006/relationships/commentAuthors" Target="commentAuthors.xml"/><Relationship Id="rId8" Type="http://schemas.openxmlformats.org/officeDocument/2006/relationships/customXml" Target="../customXml/item8.xml"/><Relationship Id="rId51" Type="http://schemas.openxmlformats.org/officeDocument/2006/relationships/slide" Target="slides/slide17.xml"/><Relationship Id="rId72" Type="http://schemas.openxmlformats.org/officeDocument/2006/relationships/slide" Target="slides/slide38.xml"/><Relationship Id="rId80" Type="http://schemas.openxmlformats.org/officeDocument/2006/relationships/slide" Target="slides/slide46.xml"/><Relationship Id="rId85" Type="http://schemas.openxmlformats.org/officeDocument/2006/relationships/slide" Target="slides/slide51.xml"/><Relationship Id="rId93" Type="http://schemas.openxmlformats.org/officeDocument/2006/relationships/slide" Target="slides/slide59.xml"/><Relationship Id="rId9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4.xml"/><Relationship Id="rId46" Type="http://schemas.openxmlformats.org/officeDocument/2006/relationships/slide" Target="slides/slide12.xml"/><Relationship Id="rId59" Type="http://schemas.openxmlformats.org/officeDocument/2006/relationships/slide" Target="slides/slide25.xml"/><Relationship Id="rId67" Type="http://schemas.openxmlformats.org/officeDocument/2006/relationships/slide" Target="slides/slide33.xml"/><Relationship Id="rId103" Type="http://schemas.openxmlformats.org/officeDocument/2006/relationships/theme" Target="theme/theme1.xml"/><Relationship Id="rId20" Type="http://schemas.openxmlformats.org/officeDocument/2006/relationships/customXml" Target="../customXml/item20.xml"/><Relationship Id="rId41" Type="http://schemas.openxmlformats.org/officeDocument/2006/relationships/slide" Target="slides/slide7.xml"/><Relationship Id="rId54" Type="http://schemas.openxmlformats.org/officeDocument/2006/relationships/slide" Target="slides/slide20.xml"/><Relationship Id="rId62" Type="http://schemas.openxmlformats.org/officeDocument/2006/relationships/slide" Target="slides/slide28.xml"/><Relationship Id="rId70" Type="http://schemas.openxmlformats.org/officeDocument/2006/relationships/slide" Target="slides/slide36.xml"/><Relationship Id="rId75" Type="http://schemas.openxmlformats.org/officeDocument/2006/relationships/slide" Target="slides/slide41.xml"/><Relationship Id="rId83" Type="http://schemas.openxmlformats.org/officeDocument/2006/relationships/slide" Target="slides/slide49.xml"/><Relationship Id="rId88" Type="http://schemas.openxmlformats.org/officeDocument/2006/relationships/slide" Target="slides/slide54.xml"/><Relationship Id="rId91" Type="http://schemas.openxmlformats.org/officeDocument/2006/relationships/slide" Target="slides/slide57.xml"/><Relationship Id="rId96" Type="http://schemas.openxmlformats.org/officeDocument/2006/relationships/slide" Target="slides/slide6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2.xml"/><Relationship Id="rId49" Type="http://schemas.openxmlformats.org/officeDocument/2006/relationships/slide" Target="slides/slide15.xml"/><Relationship Id="rId57" Type="http://schemas.openxmlformats.org/officeDocument/2006/relationships/slide" Target="slides/slide2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slide" Target="slides/slide10.xml"/><Relationship Id="rId52" Type="http://schemas.openxmlformats.org/officeDocument/2006/relationships/slide" Target="slides/slide18.xml"/><Relationship Id="rId60" Type="http://schemas.openxmlformats.org/officeDocument/2006/relationships/slide" Target="slides/slide26.xml"/><Relationship Id="rId65" Type="http://schemas.openxmlformats.org/officeDocument/2006/relationships/slide" Target="slides/slide31.xml"/><Relationship Id="rId73" Type="http://schemas.openxmlformats.org/officeDocument/2006/relationships/slide" Target="slides/slide39.xml"/><Relationship Id="rId78" Type="http://schemas.openxmlformats.org/officeDocument/2006/relationships/slide" Target="slides/slide44.xml"/><Relationship Id="rId81" Type="http://schemas.openxmlformats.org/officeDocument/2006/relationships/slide" Target="slides/slide47.xml"/><Relationship Id="rId86" Type="http://schemas.openxmlformats.org/officeDocument/2006/relationships/slide" Target="slides/slide52.xml"/><Relationship Id="rId94" Type="http://schemas.openxmlformats.org/officeDocument/2006/relationships/slide" Target="slides/slide60.xml"/><Relationship Id="rId99" Type="http://schemas.openxmlformats.org/officeDocument/2006/relationships/handoutMaster" Target="handoutMasters/handoutMaster1.xml"/><Relationship Id="rId10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slide" Target="slides/slide5.xml"/><Relationship Id="rId34" Type="http://schemas.openxmlformats.org/officeDocument/2006/relationships/slideMaster" Target="slideMasters/slideMaster1.xml"/><Relationship Id="rId50" Type="http://schemas.openxmlformats.org/officeDocument/2006/relationships/slide" Target="slides/slide16.xml"/><Relationship Id="rId55" Type="http://schemas.openxmlformats.org/officeDocument/2006/relationships/slide" Target="slides/slide21.xml"/><Relationship Id="rId76" Type="http://schemas.openxmlformats.org/officeDocument/2006/relationships/slide" Target="slides/slide42.xml"/><Relationship Id="rId97" Type="http://schemas.openxmlformats.org/officeDocument/2006/relationships/slide" Target="slides/slide63.xml"/><Relationship Id="rId10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6/23/2016 8:23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6/23/2016 8:23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6/23/2016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74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the</a:t>
            </a:r>
            <a:r>
              <a:rPr lang="en-US" baseline="0" dirty="0"/>
              <a:t> code looks like</a:t>
            </a:r>
          </a:p>
          <a:p>
            <a:endParaRPr lang="en-US" baseline="0" dirty="0"/>
          </a:p>
          <a:p>
            <a:r>
              <a:rPr lang="en-US" dirty="0" err="1"/>
              <a:t>Aeda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108602D-D426-4C00-B215-BFA18C076426}" type="datetime8">
              <a:rPr lang="en-US" smtClean="0"/>
              <a:t>6/23/2016 8:23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9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Simple Application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Task List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Form</a:t>
            </a:r>
            <a:r>
              <a:rPr lang="en-US" baseline="0" dirty="0"/>
              <a:t> to add a Task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6/23/2016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11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Broken</a:t>
            </a:r>
            <a:r>
              <a:rPr lang="en-US" baseline="0" dirty="0"/>
              <a:t> down into 3 pieces in Angular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6/23/2016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11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0" dirty="0"/>
              <a:t> Components</a:t>
            </a:r>
          </a:p>
          <a:p>
            <a:r>
              <a:rPr lang="en-US" baseline="0" dirty="0"/>
              <a:t>Data stored in a Service Provider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6/23/2016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11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</a:t>
            </a:r>
            <a:r>
              <a:rPr lang="en-US" baseline="0" dirty="0"/>
              <a:t> 3 sections are they key components of Angular Apps.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6/23/2016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"</a:t>
            </a:r>
            <a:r>
              <a:rPr lang="is-IS" i="1" dirty="0"/>
              <a:t>…reusable building blocks for an application</a:t>
            </a:r>
            <a:r>
              <a:rPr lang="en-US" i="1" dirty="0"/>
              <a:t>"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6/23/2016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093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the</a:t>
            </a:r>
            <a:r>
              <a:rPr lang="en-US" baseline="0" dirty="0"/>
              <a:t> code looks like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108602D-D426-4C00-B215-BFA18C076426}" type="datetime8">
              <a:rPr lang="en-US" smtClean="0"/>
              <a:t>6/23/2016 8:23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9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also reference files for templates and</a:t>
            </a:r>
            <a:r>
              <a:rPr lang="en-US" baseline="0" dirty="0"/>
              <a:t> </a:t>
            </a:r>
            <a:r>
              <a:rPr lang="en-US" baseline="0" dirty="0" err="1"/>
              <a:t>css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108602D-D426-4C00-B215-BFA18C076426}" type="datetime8">
              <a:rPr lang="en-US" smtClean="0"/>
              <a:t>6/23/2016 8:23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9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also include other components inside</a:t>
            </a:r>
            <a:r>
              <a:rPr lang="en-US" baseline="0" dirty="0"/>
              <a:t> of it (directives)</a:t>
            </a:r>
          </a:p>
          <a:p>
            <a:r>
              <a:rPr lang="en-US" baseline="0" dirty="0"/>
              <a:t>Or providers such as services and other libraries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108602D-D426-4C00-B215-BFA18C076426}" type="datetime8">
              <a:rPr lang="en-US" smtClean="0"/>
              <a:t>6/23/2016 8:23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9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108602D-D426-4C00-B215-BFA18C076426}" type="datetime8">
              <a:rPr lang="en-US" smtClean="0"/>
              <a:t>6/23/2016 8:23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9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Angular?</a:t>
            </a:r>
          </a:p>
          <a:p>
            <a:endParaRPr lang="en-US" dirty="0"/>
          </a:p>
          <a:p>
            <a:r>
              <a:rPr lang="en-US" dirty="0"/>
              <a:t>Why learn Angular?</a:t>
            </a:r>
          </a:p>
          <a:p>
            <a:endParaRPr lang="en-US" dirty="0"/>
          </a:p>
          <a:p>
            <a:r>
              <a:rPr lang="en-US" dirty="0"/>
              <a:t>What are the core philosophies of Angular?</a:t>
            </a:r>
          </a:p>
          <a:p>
            <a:endParaRPr lang="en-US" dirty="0"/>
          </a:p>
          <a:p>
            <a:r>
              <a:rPr lang="en-US" dirty="0"/>
              <a:t>Angular 1 || Angular 2?</a:t>
            </a:r>
          </a:p>
          <a:p>
            <a:endParaRPr lang="en-US" dirty="0"/>
          </a:p>
          <a:p>
            <a:r>
              <a:rPr lang="en-US" dirty="0"/>
              <a:t>Reason to consider or reconsider Angular?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6/23/2016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2275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Just</a:t>
            </a:r>
            <a:r>
              <a:rPr lang="en-US" b="1" baseline="0" dirty="0"/>
              <a:t> use the </a:t>
            </a:r>
            <a:r>
              <a:rPr lang="en-US" b="1" dirty="0"/>
              <a:t>angular-quick start Guide to get</a:t>
            </a:r>
            <a:r>
              <a:rPr lang="en-US" b="1" baseline="0" dirty="0"/>
              <a:t> to this point.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angular-</a:t>
            </a:r>
            <a:r>
              <a:rPr lang="en-US" dirty="0" err="1"/>
              <a:t>init</a:t>
            </a:r>
            <a:r>
              <a:rPr lang="en-US" dirty="0"/>
              <a:t> – Initial Component must load first</a:t>
            </a:r>
          </a:p>
          <a:p>
            <a:endParaRPr lang="en-US" dirty="0"/>
          </a:p>
          <a:p>
            <a:r>
              <a:rPr lang="en-US" dirty="0"/>
              <a:t>angular-component – Another Component</a:t>
            </a:r>
            <a:r>
              <a:rPr lang="en-US" baseline="0" dirty="0"/>
              <a:t> we can make</a:t>
            </a:r>
          </a:p>
          <a:p>
            <a:endParaRPr lang="en-US" baseline="0" dirty="0"/>
          </a:p>
          <a:p>
            <a:r>
              <a:rPr lang="en-US" baseline="0" dirty="0"/>
              <a:t>Angular-component-full – Another Component with most available properties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6/23/2016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469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108602D-D426-4C00-B215-BFA18C076426}" type="datetime8">
              <a:rPr lang="en-US" smtClean="0"/>
              <a:t>6/23/2016 8:23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90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108602D-D426-4C00-B215-BFA18C076426}" type="datetime8">
              <a:rPr lang="en-US" smtClean="0"/>
              <a:t>6/23/2016 8:23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90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108602D-D426-4C00-B215-BFA18C076426}" type="datetime8">
              <a:rPr lang="en-US" smtClean="0"/>
              <a:t>6/23/2016 8:23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90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1" dirty="0"/>
              <a:t>@Component</a:t>
            </a:r>
            <a:r>
              <a:rPr lang="en-US" sz="900" dirty="0"/>
              <a:t>({</a:t>
            </a:r>
          </a:p>
          <a:p>
            <a:r>
              <a:rPr lang="en-US" sz="900" dirty="0"/>
              <a:t>   selector: '</a:t>
            </a:r>
            <a:r>
              <a:rPr lang="en-US" sz="900" dirty="0">
                <a:solidFill>
                  <a:srgbClr val="282828"/>
                </a:solidFill>
              </a:rPr>
              <a:t>my-app',</a:t>
            </a:r>
          </a:p>
          <a:p>
            <a:r>
              <a:rPr lang="en-US" sz="900" dirty="0"/>
              <a:t> 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 template: </a:t>
            </a:r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`</a:t>
            </a:r>
          </a:p>
          <a:p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sz="800" i="1" dirty="0">
                <a:solidFill>
                  <a:schemeClr val="accent6">
                    <a:lumMod val="50000"/>
                  </a:schemeClr>
                </a:solidFill>
              </a:rPr>
              <a:t>&lt;h3&gt;Task List Application&lt;/h3&gt;</a:t>
            </a:r>
          </a:p>
          <a:p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   &lt;span </a:t>
            </a:r>
            <a:r>
              <a:rPr lang="en-US" sz="900" b="1" i="1" dirty="0">
                <a:solidFill>
                  <a:srgbClr val="083E08"/>
                </a:solidFill>
              </a:rPr>
              <a:t>[</a:t>
            </a:r>
            <a:r>
              <a:rPr lang="en-US" sz="900" b="1" i="1" dirty="0" err="1">
                <a:solidFill>
                  <a:srgbClr val="083E08"/>
                </a:solidFill>
              </a:rPr>
              <a:t>class.red</a:t>
            </a:r>
            <a:r>
              <a:rPr lang="en-US" sz="900" b="1" i="1" dirty="0">
                <a:solidFill>
                  <a:srgbClr val="083E08"/>
                </a:solidFill>
              </a:rPr>
              <a:t>]="true"</a:t>
            </a:r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&gt;Test&lt;/span&gt;</a:t>
            </a:r>
          </a:p>
          <a:p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   `</a:t>
            </a:r>
            <a:r>
              <a:rPr lang="en-US" sz="900" dirty="0"/>
              <a:t>,</a:t>
            </a:r>
            <a:endParaRPr lang="en-US" sz="900" i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900" i="1" dirty="0">
                <a:solidFill>
                  <a:srgbClr val="083E08"/>
                </a:solidFill>
              </a:rPr>
              <a:t>   styles: </a:t>
            </a:r>
            <a:r>
              <a:rPr lang="en-US" sz="900" b="1" i="1" dirty="0">
                <a:solidFill>
                  <a:srgbClr val="083E08"/>
                </a:solidFill>
              </a:rPr>
              <a:t>[".red { color: red; }"]</a:t>
            </a:r>
          </a:p>
          <a:p>
            <a:r>
              <a:rPr lang="en-US" sz="900" dirty="0"/>
              <a:t>})</a:t>
            </a:r>
          </a:p>
          <a:p>
            <a:r>
              <a:rPr lang="en-US" sz="900" dirty="0"/>
              <a:t>export class </a:t>
            </a:r>
            <a:r>
              <a:rPr lang="en-US" sz="900" b="1" dirty="0">
                <a:solidFill>
                  <a:srgbClr val="0000FF"/>
                </a:solidFill>
              </a:rPr>
              <a:t>MyAppComponent</a:t>
            </a:r>
            <a:r>
              <a:rPr lang="en-US" sz="900" dirty="0">
                <a:solidFill>
                  <a:srgbClr val="0000FF"/>
                </a:solidFill>
              </a:rPr>
              <a:t> </a:t>
            </a:r>
            <a:r>
              <a:rPr lang="en-US" sz="900" dirty="0"/>
              <a:t>{</a:t>
            </a:r>
          </a:p>
          <a:p>
            <a:endParaRPr lang="en-US" sz="900" dirty="0"/>
          </a:p>
          <a:p>
            <a:r>
              <a:rPr lang="en-US" sz="900" dirty="0"/>
              <a:t>}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=============================================</a:t>
            </a:r>
          </a:p>
          <a:p>
            <a:r>
              <a:rPr lang="en-US" sz="900" b="1" dirty="0"/>
              <a:t>@Component</a:t>
            </a:r>
            <a:r>
              <a:rPr lang="en-US" sz="900" dirty="0"/>
              <a:t>({</a:t>
            </a:r>
          </a:p>
          <a:p>
            <a:r>
              <a:rPr lang="en-US" sz="900" dirty="0"/>
              <a:t>   selector: </a:t>
            </a:r>
            <a:r>
              <a:rPr lang="en-US" sz="900" dirty="0">
                <a:solidFill>
                  <a:srgbClr val="282828"/>
                </a:solidFill>
              </a:rPr>
              <a:t>'my-app',</a:t>
            </a:r>
          </a:p>
          <a:p>
            <a:r>
              <a:rPr lang="en-US" sz="900" dirty="0"/>
              <a:t>   </a:t>
            </a:r>
            <a:r>
              <a:rPr lang="en-US" sz="900" b="1" dirty="0">
                <a:solidFill>
                  <a:schemeClr val="accent6">
                    <a:lumMod val="50000"/>
                  </a:schemeClr>
                </a:solidFill>
              </a:rPr>
              <a:t>template</a:t>
            </a:r>
            <a:r>
              <a:rPr lang="en-US" sz="900" dirty="0"/>
              <a:t>: </a:t>
            </a:r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`</a:t>
            </a:r>
            <a:r>
              <a:rPr lang="en-US" sz="800" i="1" dirty="0">
                <a:solidFill>
                  <a:schemeClr val="accent6">
                    <a:lumMod val="50000"/>
                  </a:schemeClr>
                </a:solidFill>
              </a:rPr>
              <a:t>&lt;h3&gt;Task List Application&lt;/h3&gt;</a:t>
            </a:r>
          </a:p>
          <a:p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   &lt;span </a:t>
            </a:r>
            <a:r>
              <a:rPr lang="en-US" sz="900" b="1" i="1" dirty="0">
                <a:solidFill>
                  <a:srgbClr val="083E08"/>
                </a:solidFill>
              </a:rPr>
              <a:t>[</a:t>
            </a:r>
            <a:r>
              <a:rPr lang="en-US" sz="900" b="1" i="1" dirty="0" err="1">
                <a:solidFill>
                  <a:srgbClr val="083E08"/>
                </a:solidFill>
              </a:rPr>
              <a:t>ngClass</a:t>
            </a:r>
            <a:r>
              <a:rPr lang="en-US" sz="900" b="1" i="1" dirty="0">
                <a:solidFill>
                  <a:srgbClr val="083E08"/>
                </a:solidFill>
              </a:rPr>
              <a:t>]="{'red': true }"</a:t>
            </a:r>
          </a:p>
          <a:p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   &gt;Test&lt;/span&gt;`</a:t>
            </a:r>
            <a:r>
              <a:rPr lang="en-US" sz="900" dirty="0"/>
              <a:t>,</a:t>
            </a:r>
            <a:endParaRPr lang="en-US" sz="900" i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900" i="1" dirty="0">
                <a:solidFill>
                  <a:srgbClr val="083E08"/>
                </a:solidFill>
              </a:rPr>
              <a:t>   styles</a:t>
            </a:r>
            <a:r>
              <a:rPr lang="en-US" sz="900" b="1" i="1" dirty="0">
                <a:solidFill>
                  <a:srgbClr val="083E08"/>
                </a:solidFill>
              </a:rPr>
              <a:t>: [".red { color: red; }"]</a:t>
            </a:r>
          </a:p>
          <a:p>
            <a:r>
              <a:rPr lang="en-US" sz="900" dirty="0"/>
              <a:t>})</a:t>
            </a:r>
          </a:p>
          <a:p>
            <a:r>
              <a:rPr lang="en-US" sz="900" dirty="0"/>
              <a:t>export class </a:t>
            </a:r>
            <a:r>
              <a:rPr lang="en-US" sz="900" b="1" dirty="0">
                <a:solidFill>
                  <a:srgbClr val="0000FF"/>
                </a:solidFill>
              </a:rPr>
              <a:t>MyAppComponent</a:t>
            </a:r>
            <a:r>
              <a:rPr lang="en-US" sz="900" dirty="0">
                <a:solidFill>
                  <a:srgbClr val="0000FF"/>
                </a:solidFill>
              </a:rPr>
              <a:t> </a:t>
            </a:r>
            <a:r>
              <a:rPr lang="en-US" sz="900" dirty="0"/>
              <a:t>{</a:t>
            </a:r>
          </a:p>
          <a:p>
            <a:endParaRPr lang="en-US" sz="900" dirty="0"/>
          </a:p>
          <a:p>
            <a:r>
              <a:rPr lang="en-US" sz="900" dirty="0"/>
              <a:t>}</a:t>
            </a:r>
          </a:p>
          <a:p>
            <a:endParaRPr lang="en-US" dirty="0"/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=============================================</a:t>
            </a:r>
          </a:p>
          <a:p>
            <a:r>
              <a:rPr lang="en-US" sz="900" b="1" dirty="0"/>
              <a:t>@Component</a:t>
            </a:r>
            <a:r>
              <a:rPr lang="en-US" sz="900" dirty="0"/>
              <a:t>({</a:t>
            </a:r>
          </a:p>
          <a:p>
            <a:r>
              <a:rPr lang="en-US" sz="900" dirty="0"/>
              <a:t>  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selector: 'my-app',</a:t>
            </a:r>
          </a:p>
          <a:p>
            <a:r>
              <a:rPr lang="en-US" sz="900" dirty="0"/>
              <a:t>  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template</a:t>
            </a:r>
            <a:r>
              <a:rPr lang="en-US" sz="900" dirty="0"/>
              <a:t>: </a:t>
            </a:r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`</a:t>
            </a:r>
            <a:r>
              <a:rPr lang="en-US" sz="800" i="1" dirty="0">
                <a:solidFill>
                  <a:schemeClr val="accent6">
                    <a:lumMod val="50000"/>
                  </a:schemeClr>
                </a:solidFill>
              </a:rPr>
              <a:t>&lt;h3&gt;Task List Application&lt;/h3&gt;</a:t>
            </a:r>
          </a:p>
          <a:p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   &lt;span </a:t>
            </a:r>
          </a:p>
          <a:p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sz="900" b="1" i="1" dirty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en-US" sz="900" b="1" i="1" dirty="0" err="1">
                <a:solidFill>
                  <a:schemeClr val="accent1">
                    <a:lumMod val="50000"/>
                  </a:schemeClr>
                </a:solidFill>
              </a:rPr>
              <a:t>ngStyle</a:t>
            </a:r>
            <a:r>
              <a:rPr lang="en-US" sz="900" b="1" i="1" dirty="0">
                <a:solidFill>
                  <a:schemeClr val="accent1">
                    <a:lumMod val="50000"/>
                  </a:schemeClr>
                </a:solidFill>
              </a:rPr>
              <a:t>]="{</a:t>
            </a:r>
          </a:p>
          <a:p>
            <a:r>
              <a:rPr lang="en-US" sz="900" b="1" i="1" dirty="0">
                <a:solidFill>
                  <a:schemeClr val="accent1">
                    <a:lumMod val="50000"/>
                  </a:schemeClr>
                </a:solidFill>
              </a:rPr>
              <a:t>	'font-size': '12px', </a:t>
            </a:r>
          </a:p>
          <a:p>
            <a:r>
              <a:rPr lang="en-US" sz="900" b="1" i="1" dirty="0">
                <a:solidFill>
                  <a:schemeClr val="accent1">
                    <a:lumMod val="50000"/>
                  </a:schemeClr>
                </a:solidFill>
              </a:rPr>
              <a:t>	color: 'green'</a:t>
            </a:r>
          </a:p>
          <a:p>
            <a:r>
              <a:rPr lang="en-US" sz="900" b="1" i="1" dirty="0">
                <a:solidFill>
                  <a:schemeClr val="accent1">
                    <a:lumMod val="50000"/>
                  </a:schemeClr>
                </a:solidFill>
              </a:rPr>
              <a:t>   }"</a:t>
            </a:r>
          </a:p>
          <a:p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   &gt;Test&lt;/span&gt;`</a:t>
            </a:r>
          </a:p>
          <a:p>
            <a:r>
              <a:rPr lang="en-US" sz="900" dirty="0"/>
              <a:t>})</a:t>
            </a:r>
          </a:p>
          <a:p>
            <a:r>
              <a:rPr lang="en-US" sz="900" dirty="0">
                <a:solidFill>
                  <a:srgbClr val="0000FF"/>
                </a:solidFill>
              </a:rPr>
              <a:t>export class </a:t>
            </a:r>
            <a:r>
              <a:rPr lang="en-US" sz="900" b="1" dirty="0">
                <a:solidFill>
                  <a:srgbClr val="0000FF"/>
                </a:solidFill>
              </a:rPr>
              <a:t>MyAppComponent</a:t>
            </a:r>
            <a:r>
              <a:rPr lang="en-US" sz="900" dirty="0">
                <a:solidFill>
                  <a:srgbClr val="0000FF"/>
                </a:solidFill>
              </a:rPr>
              <a:t> {</a:t>
            </a:r>
          </a:p>
          <a:p>
            <a:endParaRPr lang="en-US" sz="900" dirty="0">
              <a:solidFill>
                <a:srgbClr val="0000FF"/>
              </a:solidFill>
            </a:endParaRPr>
          </a:p>
          <a:p>
            <a:r>
              <a:rPr lang="en-US" sz="900" dirty="0">
                <a:solidFill>
                  <a:srgbClr val="0000FF"/>
                </a:solidFill>
              </a:rPr>
              <a:t>}</a:t>
            </a:r>
          </a:p>
          <a:p>
            <a:endParaRPr lang="en-US" dirty="0"/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=============================================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6/23/2016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1082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108602D-D426-4C00-B215-BFA18C076426}" type="datetime8">
              <a:rPr lang="en-US" smtClean="0"/>
              <a:t>6/23/2016 8:23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90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108602D-D426-4C00-B215-BFA18C076426}" type="datetime8">
              <a:rPr lang="en-US" smtClean="0"/>
              <a:t>6/23/2016 8:23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90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1" dirty="0"/>
              <a:t>@Component</a:t>
            </a:r>
            <a:r>
              <a:rPr lang="en-US" sz="900" dirty="0"/>
              <a:t>({</a:t>
            </a:r>
          </a:p>
          <a:p>
            <a:r>
              <a:rPr lang="en-US" sz="900" dirty="0"/>
              <a:t>   selector: </a:t>
            </a:r>
            <a:r>
              <a:rPr lang="en-US" sz="900" dirty="0">
                <a:solidFill>
                  <a:srgbClr val="282828"/>
                </a:solidFill>
              </a:rPr>
              <a:t>'my-app',</a:t>
            </a:r>
          </a:p>
          <a:p>
            <a:r>
              <a:rPr lang="en-US" sz="900" dirty="0"/>
              <a:t>  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template</a:t>
            </a:r>
            <a:r>
              <a:rPr lang="en-US" sz="900" dirty="0"/>
              <a:t>: </a:t>
            </a:r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`</a:t>
            </a:r>
          </a:p>
          <a:p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sz="800" i="1" dirty="0">
                <a:solidFill>
                  <a:schemeClr val="accent6">
                    <a:lumMod val="50000"/>
                  </a:schemeClr>
                </a:solidFill>
              </a:rPr>
              <a:t>&lt;h3&gt;Task List Application&lt;/h3&gt;</a:t>
            </a:r>
          </a:p>
          <a:p>
            <a:r>
              <a:rPr lang="en-US" sz="800" i="1" dirty="0">
                <a:solidFill>
                  <a:schemeClr val="accent6">
                    <a:lumMod val="50000"/>
                  </a:schemeClr>
                </a:solidFill>
              </a:rPr>
              <a:t>   &lt;h4 </a:t>
            </a:r>
            <a:r>
              <a:rPr lang="en-US" sz="800" b="1" i="1" dirty="0">
                <a:solidFill>
                  <a:srgbClr val="000090"/>
                </a:solidFill>
              </a:rPr>
              <a:t>*ng-If="</a:t>
            </a:r>
            <a:r>
              <a:rPr lang="en-US" sz="800" b="1" i="1" dirty="0" err="1">
                <a:solidFill>
                  <a:srgbClr val="000090"/>
                </a:solidFill>
              </a:rPr>
              <a:t>imTrue</a:t>
            </a:r>
            <a:r>
              <a:rPr lang="en-US" sz="800" b="1" i="1" dirty="0">
                <a:solidFill>
                  <a:srgbClr val="000090"/>
                </a:solidFill>
              </a:rPr>
              <a:t>"</a:t>
            </a:r>
            <a:r>
              <a:rPr lang="en-US" sz="800" i="1" dirty="0">
                <a:solidFill>
                  <a:schemeClr val="accent6">
                    <a:lumMod val="50000"/>
                  </a:schemeClr>
                </a:solidFill>
              </a:rPr>
              <a:t>&gt;This will show&lt;h4&gt;</a:t>
            </a:r>
          </a:p>
          <a:p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   `</a:t>
            </a:r>
          </a:p>
          <a:p>
            <a:r>
              <a:rPr lang="en-US" sz="900" dirty="0"/>
              <a:t>})</a:t>
            </a:r>
          </a:p>
          <a:p>
            <a:r>
              <a:rPr lang="en-US" sz="900" dirty="0">
                <a:solidFill>
                  <a:srgbClr val="0000FF"/>
                </a:solidFill>
              </a:rPr>
              <a:t>export class </a:t>
            </a:r>
            <a:r>
              <a:rPr lang="en-US" sz="900" b="1" dirty="0">
                <a:solidFill>
                  <a:srgbClr val="0000FF"/>
                </a:solidFill>
              </a:rPr>
              <a:t>MyAppComponent</a:t>
            </a:r>
            <a:r>
              <a:rPr lang="en-US" sz="900" dirty="0">
                <a:solidFill>
                  <a:srgbClr val="0000FF"/>
                </a:solidFill>
              </a:rPr>
              <a:t> {</a:t>
            </a:r>
          </a:p>
          <a:p>
            <a:r>
              <a:rPr lang="en-US" sz="900" dirty="0">
                <a:solidFill>
                  <a:srgbClr val="0000FF"/>
                </a:solidFill>
              </a:rPr>
              <a:t>   </a:t>
            </a:r>
            <a:r>
              <a:rPr lang="en-US" sz="900" dirty="0" err="1">
                <a:solidFill>
                  <a:srgbClr val="0000FF"/>
                </a:solidFill>
              </a:rPr>
              <a:t>imTrue</a:t>
            </a:r>
            <a:r>
              <a:rPr lang="en-US" sz="900" dirty="0">
                <a:solidFill>
                  <a:srgbClr val="0000FF"/>
                </a:solidFill>
              </a:rPr>
              <a:t> = true;</a:t>
            </a:r>
          </a:p>
          <a:p>
            <a:r>
              <a:rPr lang="en-US" sz="900" dirty="0">
                <a:solidFill>
                  <a:srgbClr val="0000FF"/>
                </a:solidFill>
              </a:rPr>
              <a:t>}</a:t>
            </a:r>
          </a:p>
          <a:p>
            <a:r>
              <a:rPr lang="en-US" dirty="0"/>
              <a:t>========================================</a:t>
            </a:r>
          </a:p>
          <a:p>
            <a:r>
              <a:rPr lang="en-US" sz="900" b="1" dirty="0"/>
              <a:t>@Component</a:t>
            </a:r>
            <a:r>
              <a:rPr lang="en-US" sz="900" dirty="0"/>
              <a:t>({</a:t>
            </a:r>
          </a:p>
          <a:p>
            <a:r>
              <a:rPr lang="en-US" sz="900" dirty="0"/>
              <a:t>   selector: '</a:t>
            </a:r>
            <a:r>
              <a:rPr lang="en-US" sz="900" dirty="0">
                <a:solidFill>
                  <a:srgbClr val="282828"/>
                </a:solidFill>
              </a:rPr>
              <a:t>my-app'</a:t>
            </a:r>
            <a:r>
              <a:rPr lang="en-US" sz="900" dirty="0"/>
              <a:t>,</a:t>
            </a:r>
          </a:p>
          <a:p>
            <a:r>
              <a:rPr lang="en-US" sz="900" dirty="0"/>
              <a:t>  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template</a:t>
            </a:r>
            <a:r>
              <a:rPr lang="en-US" sz="900" dirty="0"/>
              <a:t>: </a:t>
            </a:r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`</a:t>
            </a:r>
          </a:p>
          <a:p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sz="800" i="1" dirty="0">
                <a:solidFill>
                  <a:schemeClr val="accent6">
                    <a:lumMod val="50000"/>
                  </a:schemeClr>
                </a:solidFill>
              </a:rPr>
              <a:t>&lt;h3&gt;Task List Application&lt;/h3&gt;</a:t>
            </a:r>
          </a:p>
          <a:p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   &lt;ul&gt;</a:t>
            </a:r>
          </a:p>
          <a:p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	&lt;li </a:t>
            </a:r>
            <a:r>
              <a:rPr lang="en-US" sz="900" b="1" i="1" dirty="0">
                <a:solidFill>
                  <a:srgbClr val="000090"/>
                </a:solidFill>
              </a:rPr>
              <a:t>*ng-For="let task of tasks"</a:t>
            </a:r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&gt;</a:t>
            </a:r>
          </a:p>
          <a:p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	   </a:t>
            </a:r>
            <a:r>
              <a:rPr lang="en-US" sz="900" i="1" dirty="0">
                <a:solidFill>
                  <a:srgbClr val="000090"/>
                </a:solidFill>
              </a:rPr>
              <a:t>{{ task }}</a:t>
            </a:r>
          </a:p>
          <a:p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	&lt;/li&gt;</a:t>
            </a:r>
          </a:p>
          <a:p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   &lt;/ul&gt;`</a:t>
            </a:r>
          </a:p>
          <a:p>
            <a:r>
              <a:rPr lang="en-US" sz="900" dirty="0"/>
              <a:t>})</a:t>
            </a:r>
          </a:p>
          <a:p>
            <a:r>
              <a:rPr lang="en-US" sz="900" dirty="0">
                <a:solidFill>
                  <a:srgbClr val="0000FF"/>
                </a:solidFill>
              </a:rPr>
              <a:t>export class </a:t>
            </a:r>
            <a:r>
              <a:rPr lang="en-US" sz="900" b="1" dirty="0">
                <a:solidFill>
                  <a:srgbClr val="0000FF"/>
                </a:solidFill>
              </a:rPr>
              <a:t>MyAppComponent</a:t>
            </a:r>
            <a:r>
              <a:rPr lang="en-US" sz="900" dirty="0">
                <a:solidFill>
                  <a:srgbClr val="0000FF"/>
                </a:solidFill>
              </a:rPr>
              <a:t> {</a:t>
            </a:r>
          </a:p>
          <a:p>
            <a:r>
              <a:rPr lang="en-US" sz="900" dirty="0">
                <a:solidFill>
                  <a:srgbClr val="0000FF"/>
                </a:solidFill>
              </a:rPr>
              <a:t>   tasks = ['First Task', 'Second Task']</a:t>
            </a:r>
          </a:p>
          <a:p>
            <a:r>
              <a:rPr lang="en-US" sz="900" dirty="0">
                <a:solidFill>
                  <a:srgbClr val="0000FF"/>
                </a:solidFill>
              </a:rPr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6/23/2016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757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</a:t>
            </a:r>
            <a:r>
              <a:rPr lang="en-US" baseline="0" dirty="0"/>
              <a:t> the value</a:t>
            </a:r>
          </a:p>
          <a:p>
            <a:endParaRPr lang="en-US" baseline="0" dirty="0"/>
          </a:p>
          <a:p>
            <a:r>
              <a:rPr lang="en-US" baseline="0" dirty="0"/>
              <a:t>Also able to set the attribute's value by using the brackets.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108602D-D426-4C00-B215-BFA18C076426}" type="datetime8">
              <a:rPr lang="en-US" smtClean="0"/>
              <a:t>6/23/2016 8:23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90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1" dirty="0"/>
              <a:t>@Component</a:t>
            </a:r>
            <a:r>
              <a:rPr lang="en-US" sz="900" dirty="0"/>
              <a:t>({</a:t>
            </a:r>
          </a:p>
          <a:p>
            <a:r>
              <a:rPr lang="en-US" sz="900" dirty="0"/>
              <a:t>   selector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: 'my-app'</a:t>
            </a:r>
            <a:r>
              <a:rPr lang="en-US" sz="900" dirty="0"/>
              <a:t>,</a:t>
            </a:r>
          </a:p>
          <a:p>
            <a:r>
              <a:rPr lang="en-US" sz="900" dirty="0"/>
              <a:t>   </a:t>
            </a:r>
            <a:r>
              <a:rPr lang="en-US" sz="900" b="1" dirty="0">
                <a:solidFill>
                  <a:schemeClr val="accent6">
                    <a:lumMod val="50000"/>
                  </a:schemeClr>
                </a:solidFill>
              </a:rPr>
              <a:t>template</a:t>
            </a:r>
            <a:r>
              <a:rPr lang="en-US" sz="900" dirty="0"/>
              <a:t>: </a:t>
            </a:r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`</a:t>
            </a:r>
          </a:p>
          <a:p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   &lt;h3&gt;Task List Application&lt;/h3&gt;</a:t>
            </a:r>
          </a:p>
          <a:p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   &lt;span&gt;</a:t>
            </a:r>
            <a:r>
              <a:rPr lang="en-US" sz="900" b="1" i="1" dirty="0">
                <a:solidFill>
                  <a:srgbClr val="282828"/>
                </a:solidFill>
              </a:rPr>
              <a:t>{{ </a:t>
            </a:r>
            <a:r>
              <a:rPr lang="en-US" sz="900" b="1" i="1" dirty="0" err="1">
                <a:solidFill>
                  <a:srgbClr val="282828"/>
                </a:solidFill>
              </a:rPr>
              <a:t>myNumber</a:t>
            </a:r>
            <a:r>
              <a:rPr lang="en-US" sz="900" b="1" i="1" dirty="0">
                <a:solidFill>
                  <a:srgbClr val="282828"/>
                </a:solidFill>
              </a:rPr>
              <a:t> }}</a:t>
            </a:r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&lt;/span&gt;</a:t>
            </a:r>
          </a:p>
          <a:p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   `</a:t>
            </a:r>
          </a:p>
          <a:p>
            <a:r>
              <a:rPr lang="en-US" sz="900" dirty="0"/>
              <a:t>})</a:t>
            </a:r>
          </a:p>
          <a:p>
            <a:r>
              <a:rPr lang="en-US" sz="900" dirty="0">
                <a:solidFill>
                  <a:srgbClr val="0000FF"/>
                </a:solidFill>
              </a:rPr>
              <a:t>export class </a:t>
            </a:r>
            <a:r>
              <a:rPr lang="en-US" sz="900" b="1" dirty="0">
                <a:solidFill>
                  <a:srgbClr val="0000FF"/>
                </a:solidFill>
              </a:rPr>
              <a:t>MyAppComponent</a:t>
            </a:r>
            <a:r>
              <a:rPr lang="en-US" sz="900" dirty="0">
                <a:solidFill>
                  <a:srgbClr val="0000FF"/>
                </a:solidFill>
              </a:rPr>
              <a:t> {</a:t>
            </a:r>
          </a:p>
          <a:p>
            <a:r>
              <a:rPr lang="en-US" sz="900" dirty="0">
                <a:solidFill>
                  <a:srgbClr val="0000FF"/>
                </a:solidFill>
              </a:rPr>
              <a:t>  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</a:rPr>
              <a:t>myNumber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 = 7</a:t>
            </a:r>
          </a:p>
          <a:p>
            <a:r>
              <a:rPr lang="en-US" sz="900" dirty="0">
                <a:solidFill>
                  <a:srgbClr val="0000FF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6/23/2016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62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MVC Structured</a:t>
            </a:r>
            <a:r>
              <a:rPr lang="en-US" b="1" baseline="0" dirty="0"/>
              <a:t> Framework helps us create SPAs w/ Client Side Templating and easy templating.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Lets identify </a:t>
            </a:r>
            <a:r>
              <a:rPr lang="en-US" b="1" u="sng" dirty="0"/>
              <a:t>why</a:t>
            </a:r>
            <a:r>
              <a:rPr lang="en-US" b="1" dirty="0"/>
              <a:t> these solutions were created.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+  </a:t>
            </a:r>
            <a:r>
              <a:rPr lang="en-US" b="1" u="sng" dirty="0"/>
              <a:t>You</a:t>
            </a:r>
            <a:r>
              <a:rPr lang="en-US" b="1" u="none" dirty="0"/>
              <a:t> </a:t>
            </a:r>
            <a:r>
              <a:rPr lang="en-US" dirty="0"/>
              <a:t>decide to build</a:t>
            </a:r>
            <a:r>
              <a:rPr lang="en-US" baseline="0" dirty="0"/>
              <a:t> a website like Github (http://www.github.com/keephopealive)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Too large for 1 person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+  3 of us Collaborate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Can't all work on the same page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+  Split the work into parts by</a:t>
            </a:r>
            <a:r>
              <a:rPr lang="en-US" baseline="0" dirty="0"/>
              <a:t> features (in folders for each feature)</a:t>
            </a:r>
            <a:endParaRPr lang="en-US" b="0" baseline="0" dirty="0"/>
          </a:p>
          <a:p>
            <a:pPr marL="0" indent="0">
              <a:buFontTx/>
              <a:buNone/>
            </a:pPr>
            <a:endParaRPr lang="en-US" b="1" baseline="0" dirty="0"/>
          </a:p>
          <a:p>
            <a:pPr marL="0" indent="0">
              <a:buFontTx/>
              <a:buNone/>
            </a:pPr>
            <a:r>
              <a:rPr lang="en-US" b="1" baseline="0" dirty="0"/>
              <a:t>= Framework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We are all using </a:t>
            </a:r>
            <a:r>
              <a:rPr lang="en-US" u="sng" baseline="0" dirty="0"/>
              <a:t>different libraries</a:t>
            </a:r>
            <a:r>
              <a:rPr lang="en-US" baseline="0" dirty="0"/>
              <a:t>, and </a:t>
            </a:r>
            <a:r>
              <a:rPr lang="en-US" u="sng" baseline="0" dirty="0"/>
              <a:t>coding styles </a:t>
            </a:r>
            <a:r>
              <a:rPr lang="en-US" baseline="0" dirty="0"/>
              <a:t>(different best practices)</a:t>
            </a:r>
          </a:p>
          <a:p>
            <a:pPr marL="0" indent="0">
              <a:buFontTx/>
              <a:buNone/>
            </a:pPr>
            <a:r>
              <a:rPr lang="en-US" dirty="0"/>
              <a:t>+  We</a:t>
            </a:r>
            <a:r>
              <a:rPr lang="en-US" baseline="0" dirty="0"/>
              <a:t> decide on the libraries, a certain coding style and a pattern of files for different purposes.</a:t>
            </a:r>
          </a:p>
          <a:p>
            <a:pPr marL="0" indent="0">
              <a:buFontTx/>
              <a:buNone/>
            </a:pPr>
            <a:r>
              <a:rPr lang="en-US" baseline="0" dirty="0"/>
              <a:t>    (so if we work on each other's files, it will be familiar/similar)</a:t>
            </a:r>
          </a:p>
          <a:p>
            <a:pPr marL="0" indent="0">
              <a:buFontTx/>
              <a:buNone/>
            </a:pPr>
            <a:r>
              <a:rPr lang="en-US" baseline="0" dirty="0"/>
              <a:t>+  We decide to use certain files for certain purposes</a:t>
            </a:r>
          </a:p>
          <a:p>
            <a:pPr marL="0" indent="0">
              <a:buFontTx/>
              <a:buNone/>
            </a:pPr>
            <a:r>
              <a:rPr lang="en-US" baseline="0" dirty="0"/>
              <a:t>   +  some files for utilizing the database</a:t>
            </a:r>
          </a:p>
          <a:p>
            <a:pPr marL="0" indent="0">
              <a:buFontTx/>
              <a:buNone/>
            </a:pPr>
            <a:r>
              <a:rPr lang="en-US" baseline="0" dirty="0"/>
              <a:t>   +  some files for the logic </a:t>
            </a:r>
          </a:p>
          <a:p>
            <a:pPr marL="0" indent="0">
              <a:buFontTx/>
              <a:buNone/>
            </a:pPr>
            <a:r>
              <a:rPr lang="en-US" baseline="0" dirty="0"/>
              <a:t>   +  some files for the view pages that will be given to the user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="1" baseline="0" dirty="0"/>
              <a:t>= Structured MVC Framework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(SHOW GITHUB PAGE)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realize</a:t>
            </a:r>
            <a:r>
              <a:rPr lang="is-IS" baseline="0" dirty="0"/>
              <a:t>… switching between tabs changes only a small part of our page but the page reloads.</a:t>
            </a:r>
          </a:p>
          <a:p>
            <a:pPr marL="0" indent="0">
              <a:buFontTx/>
              <a:buNone/>
            </a:pPr>
            <a:r>
              <a:rPr lang="is-IS" baseline="0" dirty="0"/>
              <a:t>    slow b/c it has to reload the entire page</a:t>
            </a:r>
          </a:p>
          <a:p>
            <a:pPr marL="0" indent="0">
              <a:buFontTx/>
              <a:buNone/>
            </a:pPr>
            <a:r>
              <a:rPr lang="is-IS" baseline="0" dirty="0"/>
              <a:t>    waste as its reloading the same data</a:t>
            </a:r>
          </a:p>
          <a:p>
            <a:pPr marL="0" indent="0">
              <a:buFontTx/>
              <a:buNone/>
            </a:pPr>
            <a:r>
              <a:rPr lang="is-IS" baseline="0" dirty="0"/>
              <a:t>+  we decide to only load part of our page when certain actions happen</a:t>
            </a:r>
          </a:p>
          <a:p>
            <a:pPr marL="0" indent="0">
              <a:buFontTx/>
              <a:buNone/>
            </a:pPr>
            <a:endParaRPr lang="is-IS" baseline="0" dirty="0"/>
          </a:p>
          <a:p>
            <a:pPr marL="0" indent="0">
              <a:buFontTx/>
              <a:buNone/>
            </a:pPr>
            <a:r>
              <a:rPr lang="is-IS" b="1" baseline="0" dirty="0"/>
              <a:t>= Single Page Application 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Now we built most of our website</a:t>
            </a:r>
            <a:r>
              <a:rPr lang="en-US" baseline="0" dirty="0"/>
              <a:t> and its getting popular </a:t>
            </a:r>
            <a:r>
              <a:rPr lang="is-IS" baseline="0" dirty="0"/>
              <a:t>…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b="0" dirty="0"/>
              <a:t>Scaling issues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We can handle 60 Requests/</a:t>
            </a:r>
            <a:r>
              <a:rPr lang="en-US" b="0" baseline="0" dirty="0"/>
              <a:t> </a:t>
            </a:r>
            <a:r>
              <a:rPr lang="en-US" b="0" dirty="0"/>
              <a:t>1 Minute (1 Request per second)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We receive</a:t>
            </a:r>
            <a:r>
              <a:rPr lang="en-US" b="0" baseline="0" dirty="0"/>
              <a:t> 100 Requests/ 1 Minute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We lose out / or delay the load time, every 100 guests, 40 will have issues, and it gets worse over time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Our server is doing all the rendering</a:t>
            </a:r>
          </a:p>
          <a:p>
            <a:pPr marL="388712" lvl="1" indent="-171450">
              <a:buFontTx/>
              <a:buChar char="-"/>
            </a:pPr>
            <a:r>
              <a:rPr lang="en-US" b="0" baseline="0" dirty="0"/>
              <a:t>Rendering is when a server takes an HTML file and JavaScript Variables and prints the variables on the HTML file before it sends it to the user.</a:t>
            </a:r>
          </a:p>
          <a:p>
            <a:pPr marL="0" lvl="0" indent="0">
              <a:buFontTx/>
              <a:buNone/>
            </a:pPr>
            <a:r>
              <a:rPr lang="en-US" b="0" baseline="0" dirty="0"/>
              <a:t>+  Lets put this </a:t>
            </a:r>
            <a:r>
              <a:rPr lang="en-US" b="0" u="sng" baseline="0" dirty="0"/>
              <a:t>processing load on each user's browser </a:t>
            </a:r>
            <a:r>
              <a:rPr lang="en-US" b="0" baseline="0" dirty="0"/>
              <a:t>– its not used much and it will overall be a faster experience for most users. </a:t>
            </a:r>
          </a:p>
          <a:p>
            <a:pPr marL="0" lvl="0" indent="0">
              <a:buFontTx/>
              <a:buNone/>
            </a:pPr>
            <a:r>
              <a:rPr lang="en-US" b="0" baseline="0" dirty="0"/>
              <a:t>+  Handle 300-500 Requests / 1 Minute ( 8 Requests per second) </a:t>
            </a:r>
          </a:p>
          <a:p>
            <a:pPr marL="0" lvl="0" indent="0">
              <a:buFontTx/>
              <a:buNone/>
            </a:pPr>
            <a:endParaRPr lang="en-US" b="0" baseline="0" dirty="0"/>
          </a:p>
          <a:p>
            <a:pPr marL="0" lvl="0" indent="0">
              <a:buFontTx/>
              <a:buNone/>
            </a:pPr>
            <a:r>
              <a:rPr lang="en-US" b="1" baseline="0" dirty="0"/>
              <a:t>= Client Side Templating </a:t>
            </a:r>
            <a:endParaRPr lang="en-US" b="1" dirty="0"/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baseline="0" dirty="0"/>
              <a:t>Our project is very large in side, as we add features, we may break other pre-existing features.</a:t>
            </a:r>
          </a:p>
          <a:p>
            <a:pPr marL="0" indent="0">
              <a:buFontTx/>
              <a:buNone/>
            </a:pPr>
            <a:r>
              <a:rPr lang="en-US" baseline="0" dirty="0"/>
              <a:t>+  Add Testing – to be informed if any previously integrated feature stops working while we add new features.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="1" baseline="0" dirty="0"/>
              <a:t>= Easy access to Testing our Code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6/23/2016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3281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HTML elements have </a:t>
            </a:r>
            <a:r>
              <a:rPr lang="en-US" b="1" dirty="0"/>
              <a:t>built in events </a:t>
            </a:r>
            <a:r>
              <a:rPr lang="en-US" dirty="0"/>
              <a:t>such as </a:t>
            </a:r>
            <a:r>
              <a:rPr lang="en-US" sz="900" i="1" dirty="0">
                <a:solidFill>
                  <a:srgbClr val="282828"/>
                </a:solidFill>
              </a:rPr>
              <a:t>click, hover, mouseeneter, mouseleave, etc</a:t>
            </a:r>
            <a:r>
              <a:rPr lang="is-IS" sz="900" i="1" dirty="0">
                <a:solidFill>
                  <a:srgbClr val="282828"/>
                </a:solidFill>
              </a:rPr>
              <a:t>…</a:t>
            </a:r>
            <a:endParaRPr lang="en-US" sz="900" i="0" dirty="0">
              <a:solidFill>
                <a:schemeClr val="tx1"/>
              </a:solidFill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i="0" dirty="0">
              <a:solidFill>
                <a:schemeClr val="tx1"/>
              </a:solidFill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chemeClr val="tx1"/>
                </a:solidFill>
              </a:rPr>
              <a:t>We</a:t>
            </a:r>
            <a:r>
              <a:rPr lang="en-US" sz="900" i="0" baseline="0" dirty="0">
                <a:solidFill>
                  <a:schemeClr val="tx1"/>
                </a:solidFill>
              </a:rPr>
              <a:t> can use these events, </a:t>
            </a:r>
            <a:r>
              <a:rPr lang="en-US" sz="900" b="1" i="0" baseline="0" dirty="0">
                <a:solidFill>
                  <a:schemeClr val="tx1"/>
                </a:solidFill>
              </a:rPr>
              <a:t>bind them to elements </a:t>
            </a:r>
            <a:r>
              <a:rPr lang="en-US" sz="900" i="0" baseline="0" dirty="0">
                <a:solidFill>
                  <a:schemeClr val="tx1"/>
                </a:solidFill>
              </a:rPr>
              <a:t>and invoke a function.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i="0" baseline="0" dirty="0">
              <a:solidFill>
                <a:schemeClr val="tx1"/>
              </a:solidFill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i="0" baseline="0" dirty="0">
                <a:solidFill>
                  <a:schemeClr val="tx1"/>
                </a:solidFill>
              </a:rPr>
              <a:t>We can pass the </a:t>
            </a:r>
            <a:r>
              <a:rPr lang="en-US" sz="900" b="1" i="0" baseline="0" dirty="0">
                <a:solidFill>
                  <a:schemeClr val="tx1"/>
                </a:solidFill>
              </a:rPr>
              <a:t>$event object </a:t>
            </a:r>
            <a:r>
              <a:rPr lang="en-US" sz="900" i="0" baseline="0" dirty="0">
                <a:solidFill>
                  <a:schemeClr val="tx1"/>
                </a:solidFill>
              </a:rPr>
              <a:t>into the functions to retrieve that event's information </a:t>
            </a:r>
            <a:endParaRPr lang="en-US" sz="900" i="1" dirty="0">
              <a:solidFill>
                <a:srgbClr val="28282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108602D-D426-4C00-B215-BFA18C076426}" type="datetime8">
              <a:rPr lang="en-US" smtClean="0"/>
              <a:t>6/23/2016 8:23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90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HTML elements have </a:t>
            </a:r>
            <a:r>
              <a:rPr lang="en-US" b="1" dirty="0"/>
              <a:t>built in events </a:t>
            </a:r>
            <a:r>
              <a:rPr lang="en-US" dirty="0"/>
              <a:t>such as </a:t>
            </a:r>
            <a:r>
              <a:rPr lang="en-US" sz="900" i="1" dirty="0">
                <a:solidFill>
                  <a:srgbClr val="282828"/>
                </a:solidFill>
              </a:rPr>
              <a:t>click, hover, </a:t>
            </a:r>
            <a:r>
              <a:rPr lang="en-US" sz="900" i="1" dirty="0" err="1">
                <a:solidFill>
                  <a:srgbClr val="282828"/>
                </a:solidFill>
              </a:rPr>
              <a:t>mouseeneter</a:t>
            </a:r>
            <a:r>
              <a:rPr lang="en-US" sz="900" i="1" dirty="0">
                <a:solidFill>
                  <a:srgbClr val="282828"/>
                </a:solidFill>
              </a:rPr>
              <a:t>, mouseleave, etc</a:t>
            </a:r>
            <a:r>
              <a:rPr lang="is-IS" sz="900" i="1" dirty="0">
                <a:solidFill>
                  <a:srgbClr val="282828"/>
                </a:solidFill>
              </a:rPr>
              <a:t>…</a:t>
            </a:r>
            <a:endParaRPr lang="en-US" sz="900" i="0" dirty="0">
              <a:solidFill>
                <a:schemeClr val="tx1"/>
              </a:solidFill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i="0" dirty="0">
              <a:solidFill>
                <a:schemeClr val="tx1"/>
              </a:solidFill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chemeClr val="tx1"/>
                </a:solidFill>
              </a:rPr>
              <a:t>We</a:t>
            </a:r>
            <a:r>
              <a:rPr lang="en-US" sz="900" i="0" baseline="0" dirty="0">
                <a:solidFill>
                  <a:schemeClr val="tx1"/>
                </a:solidFill>
              </a:rPr>
              <a:t> can use these events, </a:t>
            </a:r>
            <a:r>
              <a:rPr lang="en-US" sz="900" b="1" i="0" baseline="0" dirty="0">
                <a:solidFill>
                  <a:schemeClr val="tx1"/>
                </a:solidFill>
              </a:rPr>
              <a:t>bind them to elements </a:t>
            </a:r>
            <a:r>
              <a:rPr lang="en-US" sz="900" i="0" baseline="0" dirty="0">
                <a:solidFill>
                  <a:schemeClr val="tx1"/>
                </a:solidFill>
              </a:rPr>
              <a:t>and invoke a function.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i="0" baseline="0" dirty="0">
              <a:solidFill>
                <a:schemeClr val="tx1"/>
              </a:solidFill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i="0" baseline="0" dirty="0">
                <a:solidFill>
                  <a:schemeClr val="tx1"/>
                </a:solidFill>
              </a:rPr>
              <a:t>We can pass the </a:t>
            </a:r>
            <a:r>
              <a:rPr lang="en-US" sz="900" b="1" i="0" baseline="0" dirty="0">
                <a:solidFill>
                  <a:schemeClr val="tx1"/>
                </a:solidFill>
              </a:rPr>
              <a:t>$event object </a:t>
            </a:r>
            <a:r>
              <a:rPr lang="en-US" sz="900" i="0" baseline="0" dirty="0">
                <a:solidFill>
                  <a:schemeClr val="tx1"/>
                </a:solidFill>
              </a:rPr>
              <a:t>into the functions to retrieve that event's information </a:t>
            </a:r>
            <a:endParaRPr lang="en-US" sz="900" i="1" dirty="0">
              <a:solidFill>
                <a:srgbClr val="282828"/>
              </a:solidFill>
            </a:endParaRPr>
          </a:p>
          <a:p>
            <a:endParaRPr lang="en-US" dirty="0"/>
          </a:p>
          <a:p>
            <a:r>
              <a:rPr lang="en-US" sz="900" b="1" dirty="0"/>
              <a:t>@Component</a:t>
            </a:r>
            <a:r>
              <a:rPr lang="en-US" sz="900" dirty="0"/>
              <a:t>({</a:t>
            </a:r>
          </a:p>
          <a:p>
            <a:r>
              <a:rPr lang="en-US" sz="900" dirty="0"/>
              <a:t>   selector: '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my-app</a:t>
            </a:r>
            <a:r>
              <a:rPr lang="en-US" sz="900" dirty="0"/>
              <a:t>',</a:t>
            </a:r>
          </a:p>
          <a:p>
            <a:r>
              <a:rPr lang="en-US" sz="900" dirty="0"/>
              <a:t>   </a:t>
            </a:r>
            <a:r>
              <a:rPr lang="en-US" sz="900" b="1" dirty="0">
                <a:solidFill>
                  <a:schemeClr val="accent6">
                    <a:lumMod val="50000"/>
                  </a:schemeClr>
                </a:solidFill>
              </a:rPr>
              <a:t>template</a:t>
            </a:r>
            <a:r>
              <a:rPr lang="en-US" sz="900" dirty="0"/>
              <a:t>: </a:t>
            </a:r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`</a:t>
            </a:r>
          </a:p>
          <a:p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   &lt;h3&gt;Task List Application&lt;/h3&gt;</a:t>
            </a:r>
          </a:p>
          <a:p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   &lt;button </a:t>
            </a:r>
            <a:r>
              <a:rPr lang="en-US" sz="900" b="1" i="1" dirty="0">
                <a:solidFill>
                  <a:srgbClr val="282828"/>
                </a:solidFill>
              </a:rPr>
              <a:t>(click)="</a:t>
            </a:r>
            <a:r>
              <a:rPr lang="en-US" sz="900" b="1" i="1" dirty="0" err="1">
                <a:solidFill>
                  <a:srgbClr val="282828"/>
                </a:solidFill>
              </a:rPr>
              <a:t>doThis</a:t>
            </a:r>
            <a:r>
              <a:rPr lang="en-US" sz="900" b="1" i="1" dirty="0">
                <a:solidFill>
                  <a:srgbClr val="282828"/>
                </a:solidFill>
              </a:rPr>
              <a:t>()"</a:t>
            </a:r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&gt;&lt;/button&gt;</a:t>
            </a:r>
          </a:p>
          <a:p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   `</a:t>
            </a:r>
          </a:p>
          <a:p>
            <a:r>
              <a:rPr lang="en-US" sz="900" dirty="0"/>
              <a:t>})</a:t>
            </a:r>
          </a:p>
          <a:p>
            <a:r>
              <a:rPr lang="en-US" sz="900" dirty="0">
                <a:solidFill>
                  <a:srgbClr val="0000FF"/>
                </a:solidFill>
              </a:rPr>
              <a:t>export class </a:t>
            </a:r>
            <a:r>
              <a:rPr lang="en-US" sz="900" b="1" dirty="0">
                <a:solidFill>
                  <a:srgbClr val="0000FF"/>
                </a:solidFill>
              </a:rPr>
              <a:t>MyAppComponent</a:t>
            </a:r>
            <a:r>
              <a:rPr lang="en-US" sz="900" dirty="0">
                <a:solidFill>
                  <a:srgbClr val="0000FF"/>
                </a:solidFill>
              </a:rPr>
              <a:t> {</a:t>
            </a:r>
          </a:p>
          <a:p>
            <a:r>
              <a:rPr lang="en-US" sz="900" dirty="0">
                <a:solidFill>
                  <a:srgbClr val="0000FF"/>
                </a:solidFill>
              </a:rPr>
              <a:t>  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</a:rPr>
              <a:t>doThis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(){ </a:t>
            </a:r>
          </a:p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    	console.log("You clicked on the button");</a:t>
            </a:r>
          </a:p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   }</a:t>
            </a:r>
          </a:p>
          <a:p>
            <a:r>
              <a:rPr lang="en-US" sz="900" dirty="0">
                <a:solidFill>
                  <a:srgbClr val="0000FF"/>
                </a:solidFill>
              </a:rPr>
              <a:t>}</a:t>
            </a:r>
          </a:p>
          <a:p>
            <a:endParaRPr lang="en-US" sz="900" dirty="0">
              <a:solidFill>
                <a:srgbClr val="0000FF"/>
              </a:solidFill>
            </a:endParaRPr>
          </a:p>
          <a:p>
            <a:r>
              <a:rPr lang="en-US" sz="900" i="1" dirty="0">
                <a:solidFill>
                  <a:srgbClr val="282828"/>
                </a:solidFill>
              </a:rPr>
              <a:t>click, hover, </a:t>
            </a:r>
            <a:r>
              <a:rPr lang="en-US" sz="900" i="1" dirty="0" err="1">
                <a:solidFill>
                  <a:srgbClr val="282828"/>
                </a:solidFill>
              </a:rPr>
              <a:t>mouseeneter</a:t>
            </a:r>
            <a:r>
              <a:rPr lang="en-US" sz="900" i="1" dirty="0">
                <a:solidFill>
                  <a:srgbClr val="282828"/>
                </a:solidFill>
              </a:rPr>
              <a:t>, mouseleave, etc</a:t>
            </a:r>
            <a:r>
              <a:rPr lang="is-IS" sz="900" i="1" dirty="0">
                <a:solidFill>
                  <a:srgbClr val="282828"/>
                </a:solidFill>
              </a:rPr>
              <a:t>…</a:t>
            </a:r>
            <a:endParaRPr lang="en-US" sz="900" i="1" dirty="0">
              <a:solidFill>
                <a:srgbClr val="282828"/>
              </a:solidFill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6/23/2016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217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[value]=</a:t>
            </a:r>
            <a:r>
              <a:rPr lang="en-US" baseline="0" dirty="0"/>
              <a:t> num is the method used to print the variable num into the attribute of value.</a:t>
            </a:r>
          </a:p>
          <a:p>
            <a:endParaRPr lang="en-US" baseline="0" dirty="0"/>
          </a:p>
          <a:p>
            <a:r>
              <a:rPr lang="en-US" baseline="0" dirty="0"/>
              <a:t>(keyup) is the event and will trigger when it occurs</a:t>
            </a:r>
          </a:p>
          <a:p>
            <a:endParaRPr lang="en-US" baseline="0" dirty="0"/>
          </a:p>
          <a:p>
            <a:r>
              <a:rPr lang="en-US" baseline="0" dirty="0"/>
              <a:t>[ ( ) ] is the combination of causing an event and printing the value of the object – ngModel is used as a forum object for data.</a:t>
            </a:r>
          </a:p>
          <a:p>
            <a:endParaRPr lang="en-US" baseline="0" dirty="0"/>
          </a:p>
          <a:p>
            <a:r>
              <a:rPr lang="en-US" sz="900" b="1" dirty="0"/>
              <a:t>@Component</a:t>
            </a:r>
            <a:r>
              <a:rPr lang="en-US" sz="900" dirty="0"/>
              <a:t>({</a:t>
            </a:r>
          </a:p>
          <a:p>
            <a:r>
              <a:rPr lang="en-US" sz="900" dirty="0"/>
              <a:t>   selector: '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my-app</a:t>
            </a:r>
            <a:r>
              <a:rPr lang="en-US" sz="900" dirty="0"/>
              <a:t>',</a:t>
            </a:r>
          </a:p>
          <a:p>
            <a:r>
              <a:rPr lang="en-US" sz="900" dirty="0"/>
              <a:t>   </a:t>
            </a:r>
            <a:r>
              <a:rPr lang="en-US" sz="900" b="1" dirty="0">
                <a:solidFill>
                  <a:schemeClr val="accent6">
                    <a:lumMod val="50000"/>
                  </a:schemeClr>
                </a:solidFill>
              </a:rPr>
              <a:t>template</a:t>
            </a:r>
            <a:r>
              <a:rPr lang="en-US" sz="900" dirty="0"/>
              <a:t>: </a:t>
            </a:r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`</a:t>
            </a:r>
          </a:p>
          <a:p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   &lt;h3&gt;Task List Application&lt;/h3&gt;</a:t>
            </a:r>
          </a:p>
          <a:p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   &lt;input </a:t>
            </a:r>
            <a:r>
              <a:rPr lang="en-US" sz="900" i="1" dirty="0">
                <a:solidFill>
                  <a:srgbClr val="282828"/>
                </a:solidFill>
              </a:rPr>
              <a:t>[value]="</a:t>
            </a:r>
            <a:r>
              <a:rPr lang="en-US" sz="900" i="1" dirty="0" err="1">
                <a:solidFill>
                  <a:srgbClr val="282828"/>
                </a:solidFill>
              </a:rPr>
              <a:t>num</a:t>
            </a:r>
            <a:r>
              <a:rPr lang="en-US" sz="900" i="1" dirty="0">
                <a:solidFill>
                  <a:srgbClr val="282828"/>
                </a:solidFill>
              </a:rPr>
              <a:t>"</a:t>
            </a:r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sz="900" i="1" dirty="0">
                <a:solidFill>
                  <a:srgbClr val="282828"/>
                </a:solidFill>
              </a:rPr>
              <a:t>(</a:t>
            </a:r>
            <a:r>
              <a:rPr lang="en-US" sz="900" i="1" dirty="0" err="1">
                <a:solidFill>
                  <a:srgbClr val="282828"/>
                </a:solidFill>
              </a:rPr>
              <a:t>keyup</a:t>
            </a:r>
            <a:r>
              <a:rPr lang="en-US" sz="900" i="1" dirty="0">
                <a:solidFill>
                  <a:srgbClr val="282828"/>
                </a:solidFill>
              </a:rPr>
              <a:t>)="</a:t>
            </a:r>
            <a:r>
              <a:rPr lang="en-US" sz="900" i="1" dirty="0" err="1">
                <a:solidFill>
                  <a:srgbClr val="282828"/>
                </a:solidFill>
              </a:rPr>
              <a:t>num</a:t>
            </a:r>
            <a:r>
              <a:rPr lang="en-US" sz="900" i="1" dirty="0">
                <a:solidFill>
                  <a:srgbClr val="282828"/>
                </a:solidFill>
              </a:rPr>
              <a:t> = $</a:t>
            </a:r>
            <a:r>
              <a:rPr lang="en-US" sz="900" i="1" dirty="0" err="1">
                <a:solidFill>
                  <a:srgbClr val="282828"/>
                </a:solidFill>
              </a:rPr>
              <a:t>event.target.value</a:t>
            </a:r>
            <a:r>
              <a:rPr lang="en-US" sz="900" i="1" dirty="0">
                <a:solidFill>
                  <a:srgbClr val="282828"/>
                </a:solidFill>
              </a:rPr>
              <a:t>" </a:t>
            </a:r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&gt;</a:t>
            </a:r>
          </a:p>
          <a:p>
            <a:r>
              <a:rPr lang="en-US" sz="900" b="1" i="1" dirty="0">
                <a:solidFill>
                  <a:schemeClr val="accent6">
                    <a:lumMod val="50000"/>
                  </a:schemeClr>
                </a:solidFill>
              </a:rPr>
              <a:t>   &lt;input </a:t>
            </a:r>
            <a:r>
              <a:rPr lang="en-US" sz="900" b="1" i="1" dirty="0">
                <a:solidFill>
                  <a:srgbClr val="282828"/>
                </a:solidFill>
              </a:rPr>
              <a:t>[(</a:t>
            </a:r>
            <a:r>
              <a:rPr lang="en-US" sz="900" b="1" i="1" dirty="0" err="1">
                <a:solidFill>
                  <a:srgbClr val="282828"/>
                </a:solidFill>
              </a:rPr>
              <a:t>ngModel</a:t>
            </a:r>
            <a:r>
              <a:rPr lang="en-US" sz="900" b="1" i="1" dirty="0">
                <a:solidFill>
                  <a:srgbClr val="282828"/>
                </a:solidFill>
              </a:rPr>
              <a:t>)]="</a:t>
            </a:r>
            <a:r>
              <a:rPr lang="en-US" sz="900" b="1" i="1" dirty="0" err="1">
                <a:solidFill>
                  <a:srgbClr val="282828"/>
                </a:solidFill>
              </a:rPr>
              <a:t>num</a:t>
            </a:r>
            <a:r>
              <a:rPr lang="en-US" sz="900" b="1" i="1" dirty="0">
                <a:solidFill>
                  <a:srgbClr val="282828"/>
                </a:solidFill>
              </a:rPr>
              <a:t>"</a:t>
            </a:r>
            <a:r>
              <a:rPr lang="en-US" sz="900" b="1" i="1" dirty="0">
                <a:solidFill>
                  <a:schemeClr val="accent6">
                    <a:lumMod val="50000"/>
                  </a:schemeClr>
                </a:solidFill>
              </a:rPr>
              <a:t>&gt;</a:t>
            </a:r>
          </a:p>
          <a:p>
            <a:r>
              <a:rPr lang="en-US" sz="900" i="1" dirty="0">
                <a:solidFill>
                  <a:schemeClr val="accent6">
                    <a:lumMod val="50000"/>
                  </a:schemeClr>
                </a:solidFill>
              </a:rPr>
              <a:t>   `</a:t>
            </a:r>
          </a:p>
          <a:p>
            <a:r>
              <a:rPr lang="en-US" sz="900" dirty="0"/>
              <a:t>})</a:t>
            </a:r>
          </a:p>
          <a:p>
            <a:r>
              <a:rPr lang="en-US" sz="900" dirty="0">
                <a:solidFill>
                  <a:srgbClr val="0000FF"/>
                </a:solidFill>
              </a:rPr>
              <a:t>export class </a:t>
            </a:r>
            <a:r>
              <a:rPr lang="en-US" sz="900" b="1" dirty="0">
                <a:solidFill>
                  <a:srgbClr val="0000FF"/>
                </a:solidFill>
              </a:rPr>
              <a:t>MyAppComponent</a:t>
            </a:r>
            <a:r>
              <a:rPr lang="en-US" sz="900" dirty="0">
                <a:solidFill>
                  <a:srgbClr val="0000FF"/>
                </a:solidFill>
              </a:rPr>
              <a:t> {</a:t>
            </a:r>
          </a:p>
          <a:p>
            <a:r>
              <a:rPr lang="en-US" sz="900" dirty="0">
                <a:solidFill>
                  <a:srgbClr val="0000FF"/>
                </a:solidFill>
              </a:rPr>
              <a:t>  </a:t>
            </a:r>
            <a:r>
              <a:rPr lang="en-US" sz="900" dirty="0">
                <a:solidFill>
                  <a:srgbClr val="282828"/>
                </a:solidFill>
              </a:rPr>
              <a:t> num = "";</a:t>
            </a:r>
          </a:p>
          <a:p>
            <a:r>
              <a:rPr lang="en-US" sz="900" dirty="0">
                <a:solidFill>
                  <a:srgbClr val="0000FF"/>
                </a:solidFill>
              </a:rPr>
              <a:t>}</a:t>
            </a:r>
          </a:p>
          <a:p>
            <a:r>
              <a:rPr lang="en-US" sz="900" i="1" dirty="0">
                <a:solidFill>
                  <a:srgbClr val="282828"/>
                </a:solidFill>
              </a:rPr>
              <a:t>Click, </a:t>
            </a:r>
            <a:r>
              <a:rPr lang="en-US" sz="900" i="1" dirty="0" err="1">
                <a:solidFill>
                  <a:srgbClr val="282828"/>
                </a:solidFill>
              </a:rPr>
              <a:t>mouseeneter</a:t>
            </a:r>
            <a:r>
              <a:rPr lang="en-US" sz="900" i="1" dirty="0">
                <a:solidFill>
                  <a:srgbClr val="282828"/>
                </a:solidFill>
              </a:rPr>
              <a:t>, mouseleave, submit, etc</a:t>
            </a:r>
            <a:r>
              <a:rPr lang="is-IS" sz="900" i="1" dirty="0">
                <a:solidFill>
                  <a:srgbClr val="282828"/>
                </a:solidFill>
              </a:rPr>
              <a:t>…</a:t>
            </a:r>
            <a:endParaRPr lang="en-US" sz="900" i="1" dirty="0">
              <a:solidFill>
                <a:srgbClr val="282828"/>
              </a:solidFill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108602D-D426-4C00-B215-BFA18C076426}" type="datetime8">
              <a:rPr lang="en-US" smtClean="0"/>
              <a:t>6/23/2016 8:23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90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[value]=</a:t>
            </a:r>
            <a:r>
              <a:rPr lang="en-US" baseline="0" dirty="0"/>
              <a:t> num is the method used to print the variable num into the attribute of value.</a:t>
            </a:r>
          </a:p>
          <a:p>
            <a:endParaRPr lang="en-US" baseline="0" dirty="0"/>
          </a:p>
          <a:p>
            <a:r>
              <a:rPr lang="en-US" baseline="0" dirty="0"/>
              <a:t>(</a:t>
            </a:r>
            <a:r>
              <a:rPr lang="en-US" baseline="0" dirty="0" err="1"/>
              <a:t>keyup</a:t>
            </a:r>
            <a:r>
              <a:rPr lang="en-US" baseline="0" dirty="0"/>
              <a:t>) is the event and will trigger when it occurs</a:t>
            </a:r>
          </a:p>
          <a:p>
            <a:endParaRPr lang="en-US" baseline="0" dirty="0"/>
          </a:p>
          <a:p>
            <a:r>
              <a:rPr lang="en-US" baseline="0" dirty="0"/>
              <a:t>[ ( ) ] is the combination of causing an event and printing the value of the object – ngModel is used as a forum object for data.</a:t>
            </a:r>
            <a:endParaRPr lang="en-US" dirty="0"/>
          </a:p>
          <a:p>
            <a:r>
              <a:rPr lang="en-US" sz="900" i="1" dirty="0">
                <a:solidFill>
                  <a:srgbClr val="282828"/>
                </a:solidFill>
              </a:rPr>
              <a:t>Click, </a:t>
            </a:r>
            <a:r>
              <a:rPr lang="en-US" sz="900" i="1" dirty="0" err="1">
                <a:solidFill>
                  <a:srgbClr val="282828"/>
                </a:solidFill>
              </a:rPr>
              <a:t>mouseeneter</a:t>
            </a:r>
            <a:r>
              <a:rPr lang="en-US" sz="900" i="1" dirty="0">
                <a:solidFill>
                  <a:srgbClr val="282828"/>
                </a:solidFill>
              </a:rPr>
              <a:t>, mouseleave, submit, etc</a:t>
            </a:r>
            <a:r>
              <a:rPr lang="is-IS" sz="900" i="1" dirty="0">
                <a:solidFill>
                  <a:srgbClr val="282828"/>
                </a:solidFill>
              </a:rPr>
              <a:t>…</a:t>
            </a:r>
            <a:endParaRPr lang="en-US" sz="900" i="1" dirty="0">
              <a:solidFill>
                <a:srgbClr val="282828"/>
              </a:solidFill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6/23/2016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842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108602D-D426-4C00-B215-BFA18C076426}" type="datetime8">
              <a:rPr lang="en-US" smtClean="0"/>
              <a:t>6/23/2016 8:23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90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[value]=</a:t>
            </a:r>
            <a:r>
              <a:rPr lang="en-US" baseline="0" dirty="0"/>
              <a:t> num is the method used to print the variable num into the attribute of value.</a:t>
            </a:r>
          </a:p>
          <a:p>
            <a:endParaRPr lang="en-US" baseline="0" dirty="0"/>
          </a:p>
          <a:p>
            <a:r>
              <a:rPr lang="en-US" baseline="0" dirty="0"/>
              <a:t>(</a:t>
            </a:r>
            <a:r>
              <a:rPr lang="en-US" baseline="0" dirty="0" err="1"/>
              <a:t>keyup</a:t>
            </a:r>
            <a:r>
              <a:rPr lang="en-US" baseline="0" dirty="0"/>
              <a:t>) is the event and will trigger when it occurs</a:t>
            </a:r>
          </a:p>
          <a:p>
            <a:endParaRPr lang="en-US" baseline="0" dirty="0"/>
          </a:p>
          <a:p>
            <a:r>
              <a:rPr lang="en-US" baseline="0" dirty="0"/>
              <a:t>[ ( ) ] is the combination of causing an event and printing the value of the object – ngModel is used as a forum object for data.</a:t>
            </a:r>
            <a:endParaRPr lang="en-US" dirty="0"/>
          </a:p>
          <a:p>
            <a:r>
              <a:rPr lang="en-US" sz="900" i="1" dirty="0">
                <a:solidFill>
                  <a:srgbClr val="282828"/>
                </a:solidFill>
              </a:rPr>
              <a:t>Click, </a:t>
            </a:r>
            <a:r>
              <a:rPr lang="en-US" sz="900" i="1" dirty="0" err="1">
                <a:solidFill>
                  <a:srgbClr val="282828"/>
                </a:solidFill>
              </a:rPr>
              <a:t>mouseeneter</a:t>
            </a:r>
            <a:r>
              <a:rPr lang="en-US" sz="900" i="1" dirty="0">
                <a:solidFill>
                  <a:srgbClr val="282828"/>
                </a:solidFill>
              </a:rPr>
              <a:t>, mouseleave, submit, etc</a:t>
            </a:r>
            <a:r>
              <a:rPr lang="is-IS" sz="900" i="1" dirty="0">
                <a:solidFill>
                  <a:srgbClr val="282828"/>
                </a:solidFill>
              </a:rPr>
              <a:t>…</a:t>
            </a:r>
            <a:endParaRPr lang="en-US" sz="900" i="1" dirty="0">
              <a:solidFill>
                <a:srgbClr val="282828"/>
              </a:solidFill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6/23/2016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842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108602D-D426-4C00-B215-BFA18C076426}" type="datetime8">
              <a:rPr lang="en-US" smtClean="0"/>
              <a:t>6/23/2016 8:23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90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[value]=</a:t>
            </a:r>
            <a:r>
              <a:rPr lang="en-US" baseline="0" dirty="0"/>
              <a:t> num is the method used to print the variable num into the attribute of value.</a:t>
            </a:r>
          </a:p>
          <a:p>
            <a:endParaRPr lang="en-US" baseline="0" dirty="0"/>
          </a:p>
          <a:p>
            <a:r>
              <a:rPr lang="en-US" baseline="0" dirty="0"/>
              <a:t>(</a:t>
            </a:r>
            <a:r>
              <a:rPr lang="en-US" baseline="0" dirty="0" err="1"/>
              <a:t>keyup</a:t>
            </a:r>
            <a:r>
              <a:rPr lang="en-US" baseline="0" dirty="0"/>
              <a:t>) is the event and will trigger when it occurs</a:t>
            </a:r>
          </a:p>
          <a:p>
            <a:endParaRPr lang="en-US" baseline="0" dirty="0"/>
          </a:p>
          <a:p>
            <a:r>
              <a:rPr lang="en-US" baseline="0" dirty="0"/>
              <a:t>[ ( ) ] is the combination of causing an event and printing the value of the object – ngModel is used as a forum object for data.</a:t>
            </a:r>
            <a:endParaRPr lang="en-US" dirty="0"/>
          </a:p>
          <a:p>
            <a:r>
              <a:rPr lang="en-US" sz="900" i="1" dirty="0">
                <a:solidFill>
                  <a:srgbClr val="282828"/>
                </a:solidFill>
              </a:rPr>
              <a:t>Click, </a:t>
            </a:r>
            <a:r>
              <a:rPr lang="en-US" sz="900" i="1" dirty="0" err="1">
                <a:solidFill>
                  <a:srgbClr val="282828"/>
                </a:solidFill>
              </a:rPr>
              <a:t>mouseeneter</a:t>
            </a:r>
            <a:r>
              <a:rPr lang="en-US" sz="900" i="1" dirty="0">
                <a:solidFill>
                  <a:srgbClr val="282828"/>
                </a:solidFill>
              </a:rPr>
              <a:t>, mouseleave, submit, etc</a:t>
            </a:r>
            <a:r>
              <a:rPr lang="is-IS" sz="900" i="1" dirty="0">
                <a:solidFill>
                  <a:srgbClr val="282828"/>
                </a:solidFill>
              </a:rPr>
              <a:t>…</a:t>
            </a:r>
            <a:endParaRPr lang="en-US" sz="900" i="1" dirty="0">
              <a:solidFill>
                <a:srgbClr val="282828"/>
              </a:solidFill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6/23/2016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842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108602D-D426-4C00-B215-BFA18C076426}" type="datetime8">
              <a:rPr lang="en-US" smtClean="0"/>
              <a:t>6/23/2016 8:23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90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[value]=</a:t>
            </a:r>
            <a:r>
              <a:rPr lang="en-US" baseline="0" dirty="0"/>
              <a:t> num is the method used to print the variable num into the attribute of value.</a:t>
            </a:r>
          </a:p>
          <a:p>
            <a:endParaRPr lang="en-US" baseline="0" dirty="0"/>
          </a:p>
          <a:p>
            <a:r>
              <a:rPr lang="en-US" baseline="0" dirty="0"/>
              <a:t>(</a:t>
            </a:r>
            <a:r>
              <a:rPr lang="en-US" baseline="0" dirty="0" err="1"/>
              <a:t>keyup</a:t>
            </a:r>
            <a:r>
              <a:rPr lang="en-US" baseline="0" dirty="0"/>
              <a:t>) is the event and will trigger when it occurs</a:t>
            </a:r>
          </a:p>
          <a:p>
            <a:endParaRPr lang="en-US" baseline="0" dirty="0"/>
          </a:p>
          <a:p>
            <a:r>
              <a:rPr lang="en-US" baseline="0" dirty="0"/>
              <a:t>[ ( ) ] is the combination of causing an event and printing the value of the object – ngModel is used as a forum object for data.</a:t>
            </a:r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6/23/2016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84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</a:t>
            </a:r>
            <a:r>
              <a:rPr lang="en-US" baseline="0" dirty="0"/>
              <a:t> do we care to learn Angular over other frameworks and libraries?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New Developers</a:t>
            </a:r>
          </a:p>
          <a:p>
            <a:pPr lvl="1"/>
            <a:r>
              <a:rPr lang="en-US" dirty="0"/>
              <a:t>Popularity –</a:t>
            </a:r>
            <a:r>
              <a:rPr lang="en-US" baseline="0" dirty="0"/>
              <a:t> See graph shows searches by volume over time </a:t>
            </a:r>
            <a:endParaRPr lang="en-US" dirty="0"/>
          </a:p>
          <a:p>
            <a:pPr lvl="1"/>
            <a:r>
              <a:rPr lang="en-US" dirty="0"/>
              <a:t>Demand – High demand</a:t>
            </a:r>
            <a:r>
              <a:rPr lang="en-US" baseline="0" dirty="0"/>
              <a:t> for developers </a:t>
            </a:r>
            <a:endParaRPr lang="en-US" dirty="0"/>
          </a:p>
          <a:p>
            <a:pPr lvl="1"/>
            <a:r>
              <a:rPr lang="en-US" dirty="0"/>
              <a:t>Support and Resources</a:t>
            </a:r>
            <a:r>
              <a:rPr lang="en-US" baseline="0" dirty="0"/>
              <a:t> – Lots of support and available resources</a:t>
            </a:r>
            <a:endParaRPr lang="en-US" dirty="0"/>
          </a:p>
          <a:p>
            <a:pPr lvl="1"/>
            <a:r>
              <a:rPr lang="en-US" dirty="0"/>
              <a:t>Front End – As a new </a:t>
            </a:r>
            <a:r>
              <a:rPr lang="en-US" dirty="0" err="1"/>
              <a:t>Dev</a:t>
            </a:r>
            <a:r>
              <a:rPr lang="en-US" dirty="0"/>
              <a:t>, Front End jobs are common</a:t>
            </a:r>
          </a:p>
          <a:p>
            <a:r>
              <a:rPr lang="en-US" b="1" dirty="0"/>
              <a:t>Seasoned Developers</a:t>
            </a:r>
          </a:p>
          <a:p>
            <a:pPr lvl="1"/>
            <a:r>
              <a:rPr lang="en-US" dirty="0"/>
              <a:t>Structured and Opinionated Framework – Angular</a:t>
            </a:r>
            <a:r>
              <a:rPr lang="en-US" baseline="0" dirty="0"/>
              <a:t> Way</a:t>
            </a:r>
            <a:endParaRPr lang="en-US" dirty="0"/>
          </a:p>
          <a:p>
            <a:pPr lvl="1"/>
            <a:r>
              <a:rPr lang="en-US" dirty="0"/>
              <a:t>Productivity – DRY Approach and Modular Design</a:t>
            </a:r>
          </a:p>
          <a:p>
            <a:pPr lvl="1"/>
            <a:r>
              <a:rPr lang="en-US" dirty="0"/>
              <a:t>Consistency – Code patterns stay consistent </a:t>
            </a:r>
          </a:p>
          <a:p>
            <a:r>
              <a:rPr lang="en-US" b="1" dirty="0"/>
              <a:t>Team Leaders</a:t>
            </a:r>
          </a:p>
          <a:p>
            <a:pPr lvl="1"/>
            <a:r>
              <a:rPr lang="en-US" dirty="0"/>
              <a:t>Efficiency – help the team develop faster with a structured pattern</a:t>
            </a:r>
            <a:r>
              <a:rPr lang="en-US" baseline="0" dirty="0"/>
              <a:t> 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Longevity – last the test of time due to backing of Angular Team and community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6/23/2016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91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108602D-D426-4C00-B215-BFA18C076426}" type="datetime8">
              <a:rPr lang="en-US" smtClean="0"/>
              <a:t>6/23/2016 8:23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90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108602D-D426-4C00-B215-BFA18C076426}" type="datetime8">
              <a:rPr lang="en-US" smtClean="0"/>
              <a:t>6/23/2016 8:23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90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[value]=</a:t>
            </a:r>
            <a:r>
              <a:rPr lang="en-US" baseline="0" dirty="0"/>
              <a:t> num is the method used to print the variable num into the attribute of value.</a:t>
            </a:r>
          </a:p>
          <a:p>
            <a:endParaRPr lang="en-US" baseline="0" dirty="0"/>
          </a:p>
          <a:p>
            <a:r>
              <a:rPr lang="en-US" baseline="0" dirty="0"/>
              <a:t>(</a:t>
            </a:r>
            <a:r>
              <a:rPr lang="en-US" baseline="0" dirty="0" err="1"/>
              <a:t>keyup</a:t>
            </a:r>
            <a:r>
              <a:rPr lang="en-US" baseline="0" dirty="0"/>
              <a:t>) is the event and will trigger when it occurs</a:t>
            </a:r>
          </a:p>
          <a:p>
            <a:endParaRPr lang="en-US" baseline="0" dirty="0"/>
          </a:p>
          <a:p>
            <a:r>
              <a:rPr lang="en-US" baseline="0" dirty="0"/>
              <a:t>[ ( ) ] is the combination of causing an event and printing the value of the object – ngModel is used as a forum object for data.</a:t>
            </a:r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6/23/2016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842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6/23/2016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7092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from a base file </a:t>
            </a:r>
          </a:p>
          <a:p>
            <a:pPr marL="228600" indent="-228600">
              <a:buAutoNum type="arabicParenR"/>
            </a:pPr>
            <a:r>
              <a:rPr lang="en-US" baseline="0" dirty="0"/>
              <a:t>Create a Task Component and add it in the </a:t>
            </a:r>
            <a:r>
              <a:rPr lang="en-US" baseline="0" dirty="0" err="1"/>
              <a:t>AppComponent</a:t>
            </a:r>
            <a:endParaRPr lang="en-US" baseline="0" dirty="0"/>
          </a:p>
          <a:p>
            <a:pPr marL="228600" indent="-228600">
              <a:buAutoNum type="arabicParenR"/>
            </a:pPr>
            <a:r>
              <a:rPr lang="en-US" dirty="0"/>
              <a:t>Create a Task List Component and add it in the Task Component</a:t>
            </a:r>
          </a:p>
          <a:p>
            <a: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/>
              <a:t>Create a Task New Component and add it in the Task Component</a:t>
            </a:r>
          </a:p>
          <a:p>
            <a: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/>
              <a:t>Create a Task Service </a:t>
            </a:r>
          </a:p>
          <a:p>
            <a:pPr marL="228600" lvl="0" indent="-228600">
              <a:buAutoNum type="arabicParenR"/>
            </a:pPr>
            <a:r>
              <a:rPr lang="en-US" dirty="0"/>
              <a:t>Create</a:t>
            </a:r>
            <a:r>
              <a:rPr lang="en-US" baseline="0" dirty="0"/>
              <a:t> tasks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6/23/2016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10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6/23/2016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358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Separation of </a:t>
            </a:r>
            <a:r>
              <a:rPr lang="en-US" b="1" dirty="0"/>
              <a:t>HTML manipulation </a:t>
            </a:r>
            <a:r>
              <a:rPr lang="en-US" dirty="0"/>
              <a:t>and </a:t>
            </a:r>
            <a:r>
              <a:rPr lang="en-US" b="1" dirty="0"/>
              <a:t>logic</a:t>
            </a:r>
            <a:r>
              <a:rPr lang="en-US" dirty="0"/>
              <a:t>.</a:t>
            </a:r>
          </a:p>
          <a:p>
            <a:pPr marL="109306" lvl="1" indent="0">
              <a:buNone/>
            </a:pPr>
            <a:r>
              <a:rPr lang="en-US" u="sng" dirty="0"/>
              <a:t>Keeping HTML and JavaScript separate</a:t>
            </a:r>
            <a:r>
              <a:rPr lang="en-US" u="sng" baseline="0" dirty="0"/>
              <a:t> places</a:t>
            </a:r>
          </a:p>
          <a:p>
            <a:pPr marL="109306" lvl="1" indent="0">
              <a:buNone/>
            </a:pPr>
            <a:endParaRPr lang="en-US" dirty="0"/>
          </a:p>
          <a:p>
            <a:pPr lvl="1"/>
            <a:r>
              <a:rPr lang="en-US" dirty="0"/>
              <a:t>Separation of our </a:t>
            </a:r>
            <a:r>
              <a:rPr lang="en-US" b="1" dirty="0"/>
              <a:t>server</a:t>
            </a:r>
            <a:r>
              <a:rPr lang="en-US" dirty="0"/>
              <a:t> and our web </a:t>
            </a:r>
            <a:r>
              <a:rPr lang="en-US" b="1" dirty="0"/>
              <a:t>page</a:t>
            </a:r>
            <a:r>
              <a:rPr lang="en-US" dirty="0"/>
              <a:t>. (client side</a:t>
            </a:r>
            <a:r>
              <a:rPr lang="en-US" baseline="0" dirty="0"/>
              <a:t> templating)</a:t>
            </a:r>
          </a:p>
          <a:p>
            <a:pPr marL="109306" lvl="1" indent="0">
              <a:buNone/>
            </a:pPr>
            <a:r>
              <a:rPr lang="en-US" u="sng" dirty="0"/>
              <a:t>We only retrieve</a:t>
            </a:r>
            <a:r>
              <a:rPr lang="en-US" u="sng" baseline="0" dirty="0"/>
              <a:t> </a:t>
            </a:r>
            <a:r>
              <a:rPr lang="en-US" b="1" u="sng" baseline="0" dirty="0"/>
              <a:t>HTML files </a:t>
            </a:r>
            <a:r>
              <a:rPr lang="en-US" u="sng" baseline="0" dirty="0"/>
              <a:t>from our server, and the </a:t>
            </a:r>
            <a:r>
              <a:rPr lang="en-US" b="1" u="sng" baseline="0" dirty="0"/>
              <a:t>data </a:t>
            </a:r>
            <a:r>
              <a:rPr lang="en-US" u="sng" baseline="0" dirty="0"/>
              <a:t>separately, and we have our client's browser put them together. </a:t>
            </a:r>
            <a:endParaRPr lang="en-US" u="sng" dirty="0"/>
          </a:p>
          <a:p>
            <a:pPr lvl="1"/>
            <a:endParaRPr lang="en-US" dirty="0"/>
          </a:p>
          <a:p>
            <a:pPr lvl="1"/>
            <a:r>
              <a:rPr lang="en-US" b="1" dirty="0"/>
              <a:t>Structured and opinionated </a:t>
            </a:r>
            <a:r>
              <a:rPr lang="en-US" dirty="0"/>
              <a:t>on how the UI design, business logic and testing is used.</a:t>
            </a:r>
          </a:p>
          <a:p>
            <a:pPr marL="109306" lvl="1" indent="0">
              <a:buNone/>
            </a:pPr>
            <a:r>
              <a:rPr lang="en-US" u="sng" dirty="0" err="1"/>
              <a:t>Angular's</a:t>
            </a:r>
            <a:r>
              <a:rPr lang="en-US" u="sng" dirty="0"/>
              <a:t> way of coding</a:t>
            </a:r>
            <a:r>
              <a:rPr lang="en-US" u="sng" baseline="0" dirty="0"/>
              <a:t> – a structured and very much opinionated framework.</a:t>
            </a:r>
            <a:endParaRPr lang="en-US" u="sn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6/23/2016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37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Why change Angular?</a:t>
            </a:r>
          </a:p>
          <a:p>
            <a:endParaRPr lang="en-US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pPr marL="0" indent="0">
              <a:buNone/>
            </a:pPr>
            <a:r>
              <a:rPr lang="en-US" b="1" baseline="0" dirty="0"/>
              <a:t>Angular 1 gave us:</a:t>
            </a:r>
          </a:p>
          <a:p>
            <a:pPr marL="228600" indent="-228600">
              <a:buAutoNum type="arabicParenR"/>
            </a:pPr>
            <a:r>
              <a:rPr lang="en-US" baseline="0" dirty="0"/>
              <a:t>MVC Structured Framework</a:t>
            </a:r>
          </a:p>
          <a:p>
            <a:pPr marL="228600" indent="-228600">
              <a:buAutoNum type="arabicParenR"/>
            </a:pPr>
            <a:r>
              <a:rPr lang="en-US" baseline="0" dirty="0"/>
              <a:t>Separation of HTML and Logic</a:t>
            </a:r>
          </a:p>
          <a:p>
            <a:pPr marL="228600" indent="-228600">
              <a:buAutoNum type="arabicParenR"/>
            </a:pPr>
            <a:r>
              <a:rPr lang="en-US" baseline="0" dirty="0"/>
              <a:t>Put the rendering load on the client – Our server can just act as an API.</a:t>
            </a:r>
          </a:p>
          <a:p>
            <a:pPr marL="445862" lvl="1" indent="-228600">
              <a:buAutoNum type="arabicParenR"/>
            </a:pPr>
            <a:r>
              <a:rPr lang="en-US" baseline="0" dirty="0"/>
              <a:t>API – A server that serves out only Data and perhaps not entire HTML files with data inside of them.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Some reasons for Angular 2:</a:t>
            </a:r>
          </a:p>
          <a:p>
            <a:pPr marL="228600" indent="-228600">
              <a:buAutoNum type="arabicParenR"/>
            </a:pPr>
            <a:r>
              <a:rPr lang="en-US" baseline="0" dirty="0"/>
              <a:t>Reduce the learning curve of learning Angular</a:t>
            </a:r>
          </a:p>
          <a:p>
            <a:pPr marL="228600" indent="-228600">
              <a:buAutoNum type="arabicParenR"/>
            </a:pPr>
            <a:r>
              <a:rPr lang="en-US" baseline="0" dirty="0"/>
              <a:t>Improve performance - - loading time of pages (templating)</a:t>
            </a:r>
          </a:p>
          <a:p>
            <a:pPr marL="0" lvl="0" indent="0">
              <a:buNone/>
            </a:pPr>
            <a:endParaRPr lang="en-US" baseline="0" dirty="0"/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AUDIENCE CHECK – </a:t>
            </a:r>
            <a:r>
              <a:rPr lang="en-US" b="0" dirty="0"/>
              <a:t>Will need to know a little Angular for this section </a:t>
            </a: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pPr marL="0" indent="0">
              <a:buNone/>
            </a:pPr>
            <a:r>
              <a:rPr lang="en-US" b="1" baseline="0" dirty="0"/>
              <a:t>Angular 2 changed:</a:t>
            </a:r>
          </a:p>
          <a:p>
            <a:pPr marL="228600" indent="-228600">
              <a:buAutoNum type="arabicParenR"/>
            </a:pPr>
            <a:r>
              <a:rPr lang="en-US" baseline="0" dirty="0"/>
              <a:t>Component Based UI </a:t>
            </a:r>
          </a:p>
          <a:p>
            <a:pPr marL="445862" lvl="1" indent="-228600">
              <a:buAutoNum type="arabicParenR"/>
            </a:pPr>
            <a:r>
              <a:rPr lang="en-US" baseline="0" dirty="0"/>
              <a:t>– Each part of Angular is a self sustained piece</a:t>
            </a:r>
          </a:p>
          <a:p>
            <a:pPr marL="445862" lvl="1" indent="-228600">
              <a:buAutoNum type="arabicParenR"/>
            </a:pPr>
            <a:r>
              <a:rPr lang="en-US" baseline="0" dirty="0"/>
              <a:t>– Pieces put together like a puzzle</a:t>
            </a:r>
          </a:p>
          <a:p>
            <a:pPr marL="228600" indent="-228600">
              <a:buAutoNum type="arabicParenR"/>
            </a:pPr>
            <a:r>
              <a:rPr lang="en-US" baseline="0" dirty="0"/>
              <a:t>Modular Design – Pieces can be reused and don't have to rely on other pieces </a:t>
            </a:r>
          </a:p>
          <a:p>
            <a:pPr marL="228600" indent="-228600">
              <a:buAutoNum type="arabicParenR"/>
            </a:pPr>
            <a:r>
              <a:rPr lang="en-US" baseline="0" dirty="0"/>
              <a:t>TypeScript</a:t>
            </a:r>
          </a:p>
          <a:p>
            <a:pPr marL="445862" lvl="1" indent="-228600">
              <a:buAutoNum type="arabicParenR"/>
            </a:pPr>
            <a:r>
              <a:rPr lang="en-US" baseline="0" dirty="0"/>
              <a:t>JavaScript, every variable can be defined, redefined in any way we see fit.</a:t>
            </a:r>
          </a:p>
          <a:p>
            <a:pPr marL="445862" lvl="1" indent="-228600">
              <a:buAutoNum type="arabicParenR"/>
            </a:pPr>
            <a:r>
              <a:rPr lang="en-US" baseline="0" dirty="0"/>
              <a:t>TypeScript, all variables are initially defined and must remain that way</a:t>
            </a:r>
          </a:p>
          <a:p>
            <a:pPr marL="228600" lvl="0" indent="-228600">
              <a:buAutoNum type="arabicParenR"/>
            </a:pPr>
            <a:r>
              <a:rPr lang="en-US" baseline="0" dirty="0"/>
              <a:t>Backwards Compatible to Angular 1</a:t>
            </a:r>
          </a:p>
          <a:p>
            <a:pPr marL="228600" lvl="0" indent="-228600">
              <a:buAutoNum type="arabicParenR"/>
            </a:pPr>
            <a:r>
              <a:rPr lang="en-US" baseline="0" dirty="0"/>
              <a:t>Faster Templating (Printing/Manipulating HTML on the page)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LETS</a:t>
            </a:r>
            <a:r>
              <a:rPr lang="en-US" b="1" baseline="0" dirty="0"/>
              <a:t> LOOK AT A QUICK SAMPLE COMPARISON</a:t>
            </a:r>
          </a:p>
          <a:p>
            <a:pPr marL="0" indent="0">
              <a:buNone/>
            </a:pPr>
            <a:endParaRPr lang="en-US" b="1" baseline="0" dirty="0"/>
          </a:p>
          <a:p>
            <a:pPr marL="0" indent="0">
              <a:buNone/>
            </a:pPr>
            <a:endParaRPr lang="en-US" b="1" baseline="0" dirty="0"/>
          </a:p>
          <a:p>
            <a:pPr marL="0" indent="0">
              <a:buNone/>
            </a:pPr>
            <a:endParaRPr lang="en-US" b="1" baseline="0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6/23/2016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11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the</a:t>
            </a:r>
            <a:r>
              <a:rPr lang="en-US" baseline="0" dirty="0"/>
              <a:t> code looks like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108602D-D426-4C00-B215-BFA18C076426}" type="datetime8">
              <a:rPr lang="en-US" smtClean="0"/>
              <a:t>6/23/2016 8:23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9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Large Projects, Large Development Teams &amp;</a:t>
            </a:r>
            <a:r>
              <a:rPr lang="en-US" b="1" baseline="0" dirty="0"/>
              <a:t> </a:t>
            </a:r>
            <a:r>
              <a:rPr lang="en-US" b="1" dirty="0"/>
              <a:t>Opinionated Framework</a:t>
            </a:r>
            <a:r>
              <a:rPr lang="en-US" b="1" baseline="0" dirty="0"/>
              <a:t> </a:t>
            </a:r>
          </a:p>
          <a:p>
            <a:r>
              <a:rPr lang="en-US" baseline="0" dirty="0"/>
              <a:t>– Follow a structure, naming convention and </a:t>
            </a:r>
          </a:p>
          <a:p>
            <a:endParaRPr lang="en-US" dirty="0"/>
          </a:p>
          <a:p>
            <a:r>
              <a:rPr lang="en-US" b="1" dirty="0"/>
              <a:t>Complex</a:t>
            </a:r>
            <a:r>
              <a:rPr lang="en-US" b="1" baseline="0" dirty="0"/>
              <a:t> 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Data Manipulation (Two-Way Binding)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DOM Manipulation (HTML changing)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r>
              <a:rPr lang="en-US" b="1" baseline="0" dirty="0"/>
              <a:t>SPA </a:t>
            </a:r>
            <a:r>
              <a:rPr lang="en-US" baseline="0" dirty="0"/>
              <a:t>– Websites that update only parts of the page as needed without requesting the entire page over and over again.</a:t>
            </a:r>
          </a:p>
          <a:p>
            <a:endParaRPr lang="en-US" baseline="0" dirty="0"/>
          </a:p>
          <a:p>
            <a:r>
              <a:rPr lang="en-US" baseline="0" dirty="0"/>
              <a:t>Perhaps jQuery is a better option for small simple projects.</a:t>
            </a:r>
          </a:p>
          <a:p>
            <a:r>
              <a:rPr lang="en-US" b="1" baseline="0" dirty="0"/>
              <a:t>Personally I enjoy working on Angular</a:t>
            </a:r>
            <a:endParaRPr lang="en-US" b="1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6/23/2016 8:23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85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Strongly Typed – Type Annotations </a:t>
            </a:r>
            <a:r>
              <a:rPr lang="en-US" dirty="0" err="1"/>
              <a:t>vs</a:t>
            </a:r>
            <a:r>
              <a:rPr lang="en-US" dirty="0"/>
              <a:t> not.</a:t>
            </a:r>
          </a:p>
          <a:p>
            <a:endParaRPr lang="en-US" dirty="0"/>
          </a:p>
          <a:p>
            <a:r>
              <a:rPr lang="en-US" dirty="0"/>
              <a:t>Function expects a parameter</a:t>
            </a:r>
            <a:r>
              <a:rPr lang="en-US" baseline="0" dirty="0"/>
              <a:t> by type and returns something by type.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108602D-D426-4C00-B215-BFA18C076426}" type="datetime8">
              <a:rPr lang="en-US" smtClean="0"/>
              <a:t>6/23/2016 8:23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9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3.xml"/><Relationship Id="rId7" Type="http://schemas.openxmlformats.org/officeDocument/2006/relationships/image" Target="../media/image1.png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4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0.xml"/><Relationship Id="rId4" Type="http://schemas.openxmlformats.org/officeDocument/2006/relationships/customXml" Target="../../customXml/item1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.xml"/><Relationship Id="rId7" Type="http://schemas.openxmlformats.org/officeDocument/2006/relationships/image" Target="../media/image1.png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23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2.xml"/><Relationship Id="rId4" Type="http://schemas.openxmlformats.org/officeDocument/2006/relationships/customXml" Target="../../customXml/item1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2.xml"/><Relationship Id="rId7" Type="http://schemas.openxmlformats.org/officeDocument/2006/relationships/image" Target="../media/image1.png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31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33.xml"/><Relationship Id="rId4" Type="http://schemas.openxmlformats.org/officeDocument/2006/relationships/customXml" Target="../../customXml/item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0.xml"/><Relationship Id="rId7" Type="http://schemas.openxmlformats.org/officeDocument/2006/relationships/image" Target="../media/image1.png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11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8.xml"/><Relationship Id="rId4" Type="http://schemas.openxmlformats.org/officeDocument/2006/relationships/customXml" Target="../../customXml/item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4.xml"/><Relationship Id="rId7" Type="http://schemas.openxmlformats.org/officeDocument/2006/relationships/image" Target="../media/image2.png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15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7.xml"/><Relationship Id="rId4" Type="http://schemas.openxmlformats.org/officeDocument/2006/relationships/customXml" Target="../../customXml/item2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6.xml"/><Relationship Id="rId7" Type="http://schemas.openxmlformats.org/officeDocument/2006/relationships/image" Target="../media/image2.png"/><Relationship Id="rId2" Type="http://schemas.openxmlformats.org/officeDocument/2006/relationships/customXml" Target="../../customXml/item27.xml"/><Relationship Id="rId1" Type="http://schemas.openxmlformats.org/officeDocument/2006/relationships/customXml" Target="../../customXml/item28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9.xml"/><Relationship Id="rId4" Type="http://schemas.openxmlformats.org/officeDocument/2006/relationships/customXml" Target="../../customXml/item1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" name="TextBox 2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280160"/>
            <a:ext cx="11704320" cy="1877437"/>
          </a:xfrm>
        </p:spPr>
        <p:txBody>
          <a:bodyPr>
            <a:spAutoFit/>
          </a:bodyPr>
          <a:lstStyle>
            <a:lvl1pPr>
              <a:spcBef>
                <a:spcPts val="600"/>
              </a:spcBef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2000"/>
            </a:lvl4pPr>
            <a:lvl5pPr>
              <a:spcBef>
                <a:spcPts val="600"/>
              </a:spcBef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59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 noChangeAspect="1"/>
          </p:cNvSpPr>
          <p:nvPr>
            <p:ph type="body" sz="quarter" idx="17"/>
          </p:nvPr>
        </p:nvSpPr>
        <p:spPr>
          <a:xfrm>
            <a:off x="4663440" y="2560320"/>
            <a:ext cx="2103120" cy="2103120"/>
          </a:xfrm>
          <a:solidFill>
            <a:schemeClr val="accent4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 noChangeAspect="1"/>
          </p:cNvSpPr>
          <p:nvPr>
            <p:ph type="body" sz="quarter" idx="18"/>
          </p:nvPr>
        </p:nvSpPr>
        <p:spPr>
          <a:xfrm>
            <a:off x="2560320" y="2560320"/>
            <a:ext cx="2103120" cy="2103120"/>
          </a:xfrm>
          <a:solidFill>
            <a:schemeClr val="accent3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 noChangeAspect="1"/>
          </p:cNvSpPr>
          <p:nvPr>
            <p:ph type="body" sz="quarter" idx="19"/>
          </p:nvPr>
        </p:nvSpPr>
        <p:spPr>
          <a:xfrm>
            <a:off x="457200" y="2560320"/>
            <a:ext cx="2103120" cy="2103120"/>
          </a:xfrm>
          <a:solidFill>
            <a:schemeClr val="accent1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  <p:sp>
        <p:nvSpPr>
          <p:cNvPr id="7" name="Text Placeholder 4"/>
          <p:cNvSpPr>
            <a:spLocks noGrp="1" noChangeAspect="1"/>
          </p:cNvSpPr>
          <p:nvPr>
            <p:ph type="body" sz="quarter" idx="20"/>
          </p:nvPr>
        </p:nvSpPr>
        <p:spPr>
          <a:xfrm>
            <a:off x="6766560" y="2560320"/>
            <a:ext cx="2103120" cy="2103120"/>
          </a:xfrm>
          <a:solidFill>
            <a:schemeClr val="accent5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3" y="5051425"/>
            <a:ext cx="8928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1792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5759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826480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83680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731520"/>
            <a:ext cx="7772400" cy="615553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3069" y="3497580"/>
            <a:ext cx="734600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6562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0" y="731520"/>
            <a:ext cx="7772400" cy="615553"/>
          </a:xfrm>
        </p:spPr>
        <p:txBody>
          <a:bodyPr>
            <a:spAutoFit/>
          </a:bodyPr>
          <a:lstStyle>
            <a:lvl1pPr algn="r"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637" y="3268662"/>
            <a:ext cx="746369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912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097280"/>
            <a:ext cx="7315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8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1170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4218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86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572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858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144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365760" y="6292888"/>
            <a:ext cx="1170432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1000" baseline="0" dirty="0">
                <a:solidFill>
                  <a:schemeClr val="bg1"/>
                </a:soli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65760" y="1371600"/>
            <a:ext cx="11704320" cy="1877437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8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9144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430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3640"/>
            <a:ext cx="12436476" cy="731520"/>
          </a:xfrm>
          <a:prstGeom prst="rect">
            <a:avLst/>
          </a:prstGeom>
          <a:solidFill>
            <a:srgbClr val="FFFF99"/>
          </a:solidFill>
        </p:spPr>
        <p:txBody>
          <a:bodyPr wrap="square" lIns="365760" tIns="91440" rIns="365760" bIns="91440" anchor="ctr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07113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121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6143778"/>
            <a:ext cx="2283588" cy="37306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186086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6143778"/>
            <a:ext cx="2283588" cy="37306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43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2C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3157" y="5897245"/>
            <a:ext cx="7197633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258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78D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FontTx/>
              <a:buNone/>
              <a:defRPr sz="2000"/>
            </a:lvl2pPr>
            <a:lvl3pPr marL="228600" indent="0">
              <a:spcBef>
                <a:spcPts val="600"/>
              </a:spcBef>
              <a:buNone/>
              <a:defRPr/>
            </a:lvl3pPr>
            <a:lvl4pPr marL="457200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buFont typeface="Arial" charset="0"/>
              <a:buChar char="•"/>
              <a:defRPr sz="2000"/>
            </a:lvl2pPr>
            <a:lvl3pPr marL="457200" indent="-228600">
              <a:spcBef>
                <a:spcPts val="600"/>
              </a:spcBef>
              <a:buFont typeface="Arial" charset="0"/>
              <a:buChar char="•"/>
              <a:defRPr/>
            </a:lvl3pPr>
            <a:lvl4pPr marL="685800" indent="-228600">
              <a:spcBef>
                <a:spcPts val="600"/>
              </a:spcBef>
              <a:buFont typeface="Arial" charset="0"/>
              <a:buChar char="•"/>
              <a:defRPr/>
            </a:lvl4pPr>
            <a:lvl5pPr marL="914400" indent="-228600">
              <a:spcBef>
                <a:spcPts val="600"/>
              </a:spcBef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11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6.xml"/><Relationship Id="rId42" Type="http://schemas.openxmlformats.org/officeDocument/2006/relationships/tags" Target="../tags/tag14.xml"/><Relationship Id="rId47" Type="http://schemas.openxmlformats.org/officeDocument/2006/relationships/tags" Target="../tags/tag19.xml"/><Relationship Id="rId50" Type="http://schemas.openxmlformats.org/officeDocument/2006/relationships/tags" Target="../tags/tag22.xml"/><Relationship Id="rId55" Type="http://schemas.openxmlformats.org/officeDocument/2006/relationships/tags" Target="../tags/tag27.xml"/><Relationship Id="rId63" Type="http://schemas.openxmlformats.org/officeDocument/2006/relationships/tags" Target="../tags/tag3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4.xml"/><Relationship Id="rId37" Type="http://schemas.openxmlformats.org/officeDocument/2006/relationships/tags" Target="../tags/tag9.xml"/><Relationship Id="rId40" Type="http://schemas.openxmlformats.org/officeDocument/2006/relationships/tags" Target="../tags/tag12.xml"/><Relationship Id="rId45" Type="http://schemas.openxmlformats.org/officeDocument/2006/relationships/tags" Target="../tags/tag17.xml"/><Relationship Id="rId53" Type="http://schemas.openxmlformats.org/officeDocument/2006/relationships/tags" Target="../tags/tag25.xml"/><Relationship Id="rId58" Type="http://schemas.openxmlformats.org/officeDocument/2006/relationships/tags" Target="../tags/tag30.xml"/><Relationship Id="rId66" Type="http://schemas.openxmlformats.org/officeDocument/2006/relationships/tags" Target="../tags/tag3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36" Type="http://schemas.openxmlformats.org/officeDocument/2006/relationships/tags" Target="../tags/tag8.xml"/><Relationship Id="rId49" Type="http://schemas.openxmlformats.org/officeDocument/2006/relationships/tags" Target="../tags/tag21.xml"/><Relationship Id="rId57" Type="http://schemas.openxmlformats.org/officeDocument/2006/relationships/tags" Target="../tags/tag29.xml"/><Relationship Id="rId61" Type="http://schemas.openxmlformats.org/officeDocument/2006/relationships/tags" Target="../tags/tag3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3.xml"/><Relationship Id="rId44" Type="http://schemas.openxmlformats.org/officeDocument/2006/relationships/tags" Target="../tags/tag16.xml"/><Relationship Id="rId52" Type="http://schemas.openxmlformats.org/officeDocument/2006/relationships/tags" Target="../tags/tag24.xml"/><Relationship Id="rId60" Type="http://schemas.openxmlformats.org/officeDocument/2006/relationships/tags" Target="../tags/tag32.xml"/><Relationship Id="rId65" Type="http://schemas.openxmlformats.org/officeDocument/2006/relationships/tags" Target="../tags/tag3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2.xml"/><Relationship Id="rId35" Type="http://schemas.openxmlformats.org/officeDocument/2006/relationships/tags" Target="../tags/tag7.xml"/><Relationship Id="rId43" Type="http://schemas.openxmlformats.org/officeDocument/2006/relationships/tags" Target="../tags/tag15.xml"/><Relationship Id="rId48" Type="http://schemas.openxmlformats.org/officeDocument/2006/relationships/tags" Target="../tags/tag20.xml"/><Relationship Id="rId56" Type="http://schemas.openxmlformats.org/officeDocument/2006/relationships/tags" Target="../tags/tag28.xml"/><Relationship Id="rId64" Type="http://schemas.openxmlformats.org/officeDocument/2006/relationships/tags" Target="../tags/tag36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5.xml"/><Relationship Id="rId38" Type="http://schemas.openxmlformats.org/officeDocument/2006/relationships/tags" Target="../tags/tag10.xml"/><Relationship Id="rId46" Type="http://schemas.openxmlformats.org/officeDocument/2006/relationships/tags" Target="../tags/tag18.xml"/><Relationship Id="rId59" Type="http://schemas.openxmlformats.org/officeDocument/2006/relationships/tags" Target="../tags/tag31.xml"/><Relationship Id="rId67" Type="http://schemas.openxmlformats.org/officeDocument/2006/relationships/tags" Target="../tags/tag39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3.xml"/><Relationship Id="rId54" Type="http://schemas.openxmlformats.org/officeDocument/2006/relationships/tags" Target="../tags/tag26.xml"/><Relationship Id="rId62" Type="http://schemas.openxmlformats.org/officeDocument/2006/relationships/tags" Target="../tags/tag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914400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5760" y="1280160"/>
            <a:ext cx="11704320" cy="182880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Rectangle 44"/>
          <p:cNvSpPr/>
          <p:nvPr userDrawn="1">
            <p:custDataLst>
              <p:tags r:id="rId29"/>
            </p:custDataLst>
          </p:nvPr>
        </p:nvSpPr>
        <p:spPr bwMode="auto">
          <a:xfrm>
            <a:off x="-1681401" y="743"/>
            <a:ext cx="548640" cy="548640"/>
          </a:xfrm>
          <a:prstGeom prst="rect">
            <a:avLst/>
          </a:prstGeom>
          <a:solidFill>
            <a:srgbClr val="4668C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197</a:t>
            </a:r>
          </a:p>
        </p:txBody>
      </p:sp>
      <p:sp>
        <p:nvSpPr>
          <p:cNvPr id="46" name="Rectangle 45"/>
          <p:cNvSpPr/>
          <p:nvPr userDrawn="1">
            <p:custDataLst>
              <p:tags r:id="rId30"/>
            </p:custDataLst>
          </p:nvPr>
        </p:nvSpPr>
        <p:spPr bwMode="auto">
          <a:xfrm>
            <a:off x="-1133721" y="743"/>
            <a:ext cx="548640" cy="548640"/>
          </a:xfrm>
          <a:prstGeom prst="rect">
            <a:avLst/>
          </a:prstGeom>
          <a:solidFill>
            <a:srgbClr val="00188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143</a:t>
            </a:r>
          </a:p>
        </p:txBody>
      </p:sp>
      <p:sp>
        <p:nvSpPr>
          <p:cNvPr id="47" name="Rectangle 46"/>
          <p:cNvSpPr/>
          <p:nvPr userDrawn="1">
            <p:custDataLst>
              <p:tags r:id="rId31"/>
            </p:custDataLst>
          </p:nvPr>
        </p:nvSpPr>
        <p:spPr bwMode="auto">
          <a:xfrm>
            <a:off x="-576884" y="743"/>
            <a:ext cx="548640" cy="548640"/>
          </a:xfrm>
          <a:prstGeom prst="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/>
          <p:cNvSpPr/>
          <p:nvPr userDrawn="1">
            <p:custDataLst>
              <p:tags r:id="rId32"/>
            </p:custDataLst>
          </p:nvPr>
        </p:nvSpPr>
        <p:spPr bwMode="auto">
          <a:xfrm>
            <a:off x="-1681291" y="1103972"/>
            <a:ext cx="548640" cy="548640"/>
          </a:xfrm>
          <a:prstGeom prst="rect">
            <a:avLst/>
          </a:prstGeom>
          <a:solidFill>
            <a:srgbClr val="00D8C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204</a:t>
            </a:r>
          </a:p>
        </p:txBody>
      </p:sp>
      <p:sp>
        <p:nvSpPr>
          <p:cNvPr id="49" name="Rectangle 48"/>
          <p:cNvSpPr/>
          <p:nvPr userDrawn="1">
            <p:custDataLst>
              <p:tags r:id="rId33"/>
            </p:custDataLst>
          </p:nvPr>
        </p:nvSpPr>
        <p:spPr bwMode="auto">
          <a:xfrm>
            <a:off x="-1133841" y="1103972"/>
            <a:ext cx="548640" cy="548640"/>
          </a:xfrm>
          <a:prstGeom prst="rect">
            <a:avLst/>
          </a:prstGeom>
          <a:solidFill>
            <a:srgbClr val="00B29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148</a:t>
            </a:r>
          </a:p>
        </p:txBody>
      </p:sp>
      <p:sp>
        <p:nvSpPr>
          <p:cNvPr id="50" name="Rectangle 49"/>
          <p:cNvSpPr/>
          <p:nvPr userDrawn="1">
            <p:custDataLst>
              <p:tags r:id="rId34"/>
            </p:custDataLst>
          </p:nvPr>
        </p:nvSpPr>
        <p:spPr bwMode="auto">
          <a:xfrm>
            <a:off x="-576867" y="1103972"/>
            <a:ext cx="548640" cy="548640"/>
          </a:xfrm>
          <a:prstGeom prst="rect">
            <a:avLst/>
          </a:prstGeom>
          <a:solidFill>
            <a:srgbClr val="00827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</p:txBody>
      </p:sp>
      <p:sp>
        <p:nvSpPr>
          <p:cNvPr id="51" name="Rectangle 50"/>
          <p:cNvSpPr/>
          <p:nvPr userDrawn="1">
            <p:custDataLst>
              <p:tags r:id="rId35"/>
            </p:custDataLst>
          </p:nvPr>
        </p:nvSpPr>
        <p:spPr bwMode="auto">
          <a:xfrm>
            <a:off x="-1671156" y="2214110"/>
            <a:ext cx="558441" cy="548640"/>
          </a:xfrm>
          <a:prstGeom prst="rect">
            <a:avLst/>
          </a:prstGeom>
          <a:solidFill>
            <a:srgbClr val="BAD80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</a:t>
            </a:r>
          </a:p>
        </p:txBody>
      </p:sp>
      <p:sp>
        <p:nvSpPr>
          <p:cNvPr id="52" name="Rectangle 51"/>
          <p:cNvSpPr/>
          <p:nvPr userDrawn="1">
            <p:custDataLst>
              <p:tags r:id="rId36"/>
            </p:custDataLst>
          </p:nvPr>
        </p:nvSpPr>
        <p:spPr bwMode="auto">
          <a:xfrm>
            <a:off x="-1122239" y="2214110"/>
            <a:ext cx="554181" cy="548640"/>
          </a:xfrm>
          <a:prstGeom prst="rect">
            <a:avLst/>
          </a:prstGeom>
          <a:solidFill>
            <a:srgbClr val="7FB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3" name="Rectangle 52"/>
          <p:cNvSpPr/>
          <p:nvPr userDrawn="1">
            <p:custDataLst>
              <p:tags r:id="rId37"/>
            </p:custDataLst>
          </p:nvPr>
        </p:nvSpPr>
        <p:spPr bwMode="auto">
          <a:xfrm>
            <a:off x="-566730" y="2214110"/>
            <a:ext cx="548640" cy="548640"/>
          </a:xfrm>
          <a:prstGeom prst="rect">
            <a:avLst/>
          </a:prstGeom>
          <a:solidFill>
            <a:srgbClr val="008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4" name="Rectangle 53"/>
          <p:cNvSpPr/>
          <p:nvPr userDrawn="1">
            <p:custDataLst>
              <p:tags r:id="rId38"/>
            </p:custDataLst>
          </p:nvPr>
        </p:nvSpPr>
        <p:spPr bwMode="auto">
          <a:xfrm>
            <a:off x="-1692162" y="3309985"/>
            <a:ext cx="567965" cy="548640"/>
          </a:xfrm>
          <a:prstGeom prst="rect">
            <a:avLst/>
          </a:prstGeom>
          <a:solidFill>
            <a:srgbClr val="FFB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5" name="Rectangle 54"/>
          <p:cNvSpPr/>
          <p:nvPr userDrawn="1">
            <p:custDataLst>
              <p:tags r:id="rId39"/>
            </p:custDataLst>
          </p:nvPr>
        </p:nvSpPr>
        <p:spPr bwMode="auto">
          <a:xfrm>
            <a:off x="-1135187" y="3309985"/>
            <a:ext cx="558414" cy="548640"/>
          </a:xfrm>
          <a:prstGeom prst="rect">
            <a:avLst/>
          </a:prstGeom>
          <a:solidFill>
            <a:srgbClr val="FF8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6" name="Rectangle 55"/>
          <p:cNvSpPr/>
          <p:nvPr userDrawn="1">
            <p:custDataLst>
              <p:tags r:id="rId40"/>
            </p:custDataLst>
          </p:nvPr>
        </p:nvSpPr>
        <p:spPr bwMode="auto">
          <a:xfrm>
            <a:off x="-578211" y="3309985"/>
            <a:ext cx="548640" cy="548640"/>
          </a:xfrm>
          <a:prstGeom prst="rect">
            <a:avLst/>
          </a:prstGeom>
          <a:solidFill>
            <a:srgbClr val="DC3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7" name="Rectangle 56"/>
          <p:cNvSpPr/>
          <p:nvPr userDrawn="1">
            <p:custDataLst>
              <p:tags r:id="rId41"/>
            </p:custDataLst>
          </p:nvPr>
        </p:nvSpPr>
        <p:spPr bwMode="auto">
          <a:xfrm>
            <a:off x="-1683905" y="4403050"/>
            <a:ext cx="561903" cy="548640"/>
          </a:xfrm>
          <a:prstGeom prst="rect">
            <a:avLst/>
          </a:prstGeom>
          <a:solidFill>
            <a:srgbClr val="F472D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208</a:t>
            </a:r>
          </a:p>
        </p:txBody>
      </p:sp>
      <p:sp>
        <p:nvSpPr>
          <p:cNvPr id="58" name="Rectangle 57"/>
          <p:cNvSpPr/>
          <p:nvPr userDrawn="1">
            <p:custDataLst>
              <p:tags r:id="rId42"/>
            </p:custDataLst>
          </p:nvPr>
        </p:nvSpPr>
        <p:spPr bwMode="auto">
          <a:xfrm>
            <a:off x="-1130214" y="4403050"/>
            <a:ext cx="548640" cy="548640"/>
          </a:xfrm>
          <a:prstGeom prst="rect">
            <a:avLst/>
          </a:prstGeom>
          <a:solidFill>
            <a:srgbClr val="EC008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</p:txBody>
      </p:sp>
      <p:sp>
        <p:nvSpPr>
          <p:cNvPr id="59" name="Rectangle 58"/>
          <p:cNvSpPr/>
          <p:nvPr userDrawn="1">
            <p:custDataLst>
              <p:tags r:id="rId43"/>
            </p:custDataLst>
          </p:nvPr>
        </p:nvSpPr>
        <p:spPr bwMode="auto">
          <a:xfrm>
            <a:off x="-581452" y="4403050"/>
            <a:ext cx="548640" cy="548640"/>
          </a:xfrm>
          <a:prstGeom prst="rect">
            <a:avLst/>
          </a:prstGeom>
          <a:solidFill>
            <a:srgbClr val="B400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0" name="Rectangle 59"/>
          <p:cNvSpPr/>
          <p:nvPr userDrawn="1">
            <p:custDataLst>
              <p:tags r:id="rId44"/>
            </p:custDataLst>
          </p:nvPr>
        </p:nvSpPr>
        <p:spPr bwMode="auto">
          <a:xfrm>
            <a:off x="-1681291" y="556310"/>
            <a:ext cx="548640" cy="548640"/>
          </a:xfrm>
          <a:prstGeom prst="rect">
            <a:avLst/>
          </a:prstGeom>
          <a:solidFill>
            <a:srgbClr val="6DC2E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233</a:t>
            </a:r>
          </a:p>
        </p:txBody>
      </p:sp>
      <p:sp>
        <p:nvSpPr>
          <p:cNvPr id="61" name="Rectangle 60"/>
          <p:cNvSpPr/>
          <p:nvPr userDrawn="1">
            <p:custDataLst>
              <p:tags r:id="rId45"/>
            </p:custDataLst>
          </p:nvPr>
        </p:nvSpPr>
        <p:spPr bwMode="auto">
          <a:xfrm>
            <a:off x="-1133840" y="556302"/>
            <a:ext cx="557069" cy="548640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242</a:t>
            </a:r>
          </a:p>
        </p:txBody>
      </p:sp>
      <p:sp>
        <p:nvSpPr>
          <p:cNvPr id="62" name="Rectangle 61"/>
          <p:cNvSpPr/>
          <p:nvPr userDrawn="1">
            <p:custDataLst>
              <p:tags r:id="rId46"/>
            </p:custDataLst>
          </p:nvPr>
        </p:nvSpPr>
        <p:spPr bwMode="auto">
          <a:xfrm>
            <a:off x="-576884" y="556310"/>
            <a:ext cx="548640" cy="548640"/>
          </a:xfrm>
          <a:prstGeom prst="rect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198</a:t>
            </a:r>
          </a:p>
        </p:txBody>
      </p:sp>
      <p:sp>
        <p:nvSpPr>
          <p:cNvPr id="63" name="Rectangle 62"/>
          <p:cNvSpPr/>
          <p:nvPr userDrawn="1">
            <p:custDataLst>
              <p:tags r:id="rId47"/>
            </p:custDataLst>
          </p:nvPr>
        </p:nvSpPr>
        <p:spPr bwMode="auto">
          <a:xfrm>
            <a:off x="-1681539" y="1659530"/>
            <a:ext cx="548640" cy="548640"/>
          </a:xfrm>
          <a:prstGeom prst="rect">
            <a:avLst/>
          </a:prstGeom>
          <a:solidFill>
            <a:srgbClr val="55D45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</p:txBody>
      </p:sp>
      <p:sp>
        <p:nvSpPr>
          <p:cNvPr id="64" name="Rectangle 63"/>
          <p:cNvSpPr/>
          <p:nvPr userDrawn="1">
            <p:custDataLst>
              <p:tags r:id="rId48"/>
            </p:custDataLst>
          </p:nvPr>
        </p:nvSpPr>
        <p:spPr bwMode="auto">
          <a:xfrm>
            <a:off x="-1132925" y="1659530"/>
            <a:ext cx="548640" cy="54864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73</a:t>
            </a:r>
          </a:p>
        </p:txBody>
      </p:sp>
      <p:sp>
        <p:nvSpPr>
          <p:cNvPr id="65" name="Rectangle 64"/>
          <p:cNvSpPr/>
          <p:nvPr userDrawn="1">
            <p:custDataLst>
              <p:tags r:id="rId49"/>
            </p:custDataLst>
          </p:nvPr>
        </p:nvSpPr>
        <p:spPr bwMode="auto">
          <a:xfrm>
            <a:off x="-576884" y="1659530"/>
            <a:ext cx="548640" cy="548640"/>
          </a:xfrm>
          <a:prstGeom prst="rect">
            <a:avLst/>
          </a:prstGeom>
          <a:solidFill>
            <a:srgbClr val="0072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66" name="Rectangle 65"/>
          <p:cNvSpPr/>
          <p:nvPr userDrawn="1">
            <p:custDataLst>
              <p:tags r:id="rId50"/>
            </p:custDataLst>
          </p:nvPr>
        </p:nvSpPr>
        <p:spPr bwMode="auto">
          <a:xfrm>
            <a:off x="-1686837" y="2762750"/>
            <a:ext cx="545775" cy="548640"/>
          </a:xfrm>
          <a:prstGeom prst="rect">
            <a:avLst/>
          </a:prstGeom>
          <a:solidFill>
            <a:srgbClr val="FFFC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7" name="Rectangle 66"/>
          <p:cNvSpPr/>
          <p:nvPr userDrawn="1">
            <p:custDataLst>
              <p:tags r:id="rId51"/>
            </p:custDataLst>
          </p:nvPr>
        </p:nvSpPr>
        <p:spPr bwMode="auto">
          <a:xfrm>
            <a:off x="-1133483" y="2762750"/>
            <a:ext cx="549210" cy="548640"/>
          </a:xfrm>
          <a:prstGeom prst="rect">
            <a:avLst/>
          </a:prstGeom>
          <a:solidFill>
            <a:srgbClr val="FFF1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68" name="Rectangle 67"/>
          <p:cNvSpPr/>
          <p:nvPr userDrawn="1">
            <p:custDataLst>
              <p:tags r:id="rId52"/>
            </p:custDataLst>
          </p:nvPr>
        </p:nvSpPr>
        <p:spPr bwMode="auto">
          <a:xfrm>
            <a:off x="-585201" y="2762750"/>
            <a:ext cx="558182" cy="548640"/>
          </a:xfrm>
          <a:prstGeom prst="rect">
            <a:avLst/>
          </a:prstGeom>
          <a:solidFill>
            <a:srgbClr val="FCD11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/>
          <p:cNvSpPr/>
          <p:nvPr userDrawn="1">
            <p:custDataLst>
              <p:tags r:id="rId53"/>
            </p:custDataLst>
          </p:nvPr>
        </p:nvSpPr>
        <p:spPr bwMode="auto">
          <a:xfrm>
            <a:off x="-1692163" y="3857220"/>
            <a:ext cx="558680" cy="548640"/>
          </a:xfrm>
          <a:prstGeom prst="rect">
            <a:avLst/>
          </a:prstGeom>
          <a:solidFill>
            <a:srgbClr val="DD5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70" name="Rectangle 69"/>
          <p:cNvSpPr/>
          <p:nvPr userDrawn="1">
            <p:custDataLst>
              <p:tags r:id="rId54"/>
            </p:custDataLst>
          </p:nvPr>
        </p:nvSpPr>
        <p:spPr bwMode="auto">
          <a:xfrm>
            <a:off x="-1136129" y="3857220"/>
            <a:ext cx="576145" cy="548640"/>
          </a:xfrm>
          <a:prstGeom prst="rect">
            <a:avLst/>
          </a:prstGeom>
          <a:solidFill>
            <a:srgbClr val="E8112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</p:txBody>
      </p:sp>
      <p:sp>
        <p:nvSpPr>
          <p:cNvPr id="71" name="Rectangle 70"/>
          <p:cNvSpPr/>
          <p:nvPr userDrawn="1">
            <p:custDataLst>
              <p:tags r:id="rId55"/>
            </p:custDataLst>
          </p:nvPr>
        </p:nvSpPr>
        <p:spPr bwMode="auto">
          <a:xfrm>
            <a:off x="-579309" y="3857220"/>
            <a:ext cx="546497" cy="548640"/>
          </a:xfrm>
          <a:prstGeom prst="rect">
            <a:avLst/>
          </a:prstGeom>
          <a:solidFill>
            <a:srgbClr val="BA141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26</a:t>
            </a:r>
          </a:p>
        </p:txBody>
      </p:sp>
      <p:sp>
        <p:nvSpPr>
          <p:cNvPr id="72" name="Rectangle 71"/>
          <p:cNvSpPr/>
          <p:nvPr userDrawn="1">
            <p:custDataLst>
              <p:tags r:id="rId56"/>
            </p:custDataLst>
          </p:nvPr>
        </p:nvSpPr>
        <p:spPr bwMode="auto">
          <a:xfrm>
            <a:off x="-1683907" y="4957630"/>
            <a:ext cx="561904" cy="548640"/>
          </a:xfrm>
          <a:prstGeom prst="rect">
            <a:avLst/>
          </a:prstGeom>
          <a:solidFill>
            <a:srgbClr val="9B4F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3" name="Rectangle 72"/>
          <p:cNvSpPr/>
          <p:nvPr userDrawn="1">
            <p:custDataLst>
              <p:tags r:id="rId57"/>
            </p:custDataLst>
          </p:nvPr>
        </p:nvSpPr>
        <p:spPr bwMode="auto">
          <a:xfrm>
            <a:off x="-1129734" y="4957630"/>
            <a:ext cx="548640" cy="548640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33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122</a:t>
            </a:r>
          </a:p>
        </p:txBody>
      </p:sp>
      <p:sp>
        <p:nvSpPr>
          <p:cNvPr id="74" name="Rectangle 73"/>
          <p:cNvSpPr/>
          <p:nvPr userDrawn="1">
            <p:custDataLst>
              <p:tags r:id="rId58"/>
            </p:custDataLst>
          </p:nvPr>
        </p:nvSpPr>
        <p:spPr bwMode="auto">
          <a:xfrm>
            <a:off x="-581455" y="4957630"/>
            <a:ext cx="548889" cy="548640"/>
          </a:xfrm>
          <a:prstGeom prst="rect">
            <a:avLst/>
          </a:prstGeom>
          <a:solidFill>
            <a:srgbClr val="44235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</p:txBody>
      </p:sp>
      <p:sp>
        <p:nvSpPr>
          <p:cNvPr id="75" name="Rectangle 74"/>
          <p:cNvSpPr/>
          <p:nvPr userDrawn="1">
            <p:custDataLst>
              <p:tags r:id="rId59"/>
            </p:custDataLst>
          </p:nvPr>
        </p:nvSpPr>
        <p:spPr bwMode="auto">
          <a:xfrm>
            <a:off x="-1129642" y="5504243"/>
            <a:ext cx="548640" cy="548640"/>
          </a:xfrm>
          <a:prstGeom prst="rect">
            <a:avLst/>
          </a:prstGeom>
          <a:solidFill>
            <a:srgbClr val="D2D2D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</p:txBody>
      </p:sp>
      <p:sp>
        <p:nvSpPr>
          <p:cNvPr id="76" name="Rectangle 75"/>
          <p:cNvSpPr/>
          <p:nvPr userDrawn="1">
            <p:custDataLst>
              <p:tags r:id="rId60"/>
            </p:custDataLst>
          </p:nvPr>
        </p:nvSpPr>
        <p:spPr bwMode="auto">
          <a:xfrm>
            <a:off x="-581361" y="5504243"/>
            <a:ext cx="548889" cy="548640"/>
          </a:xfrm>
          <a:prstGeom prst="rect">
            <a:avLst/>
          </a:prstGeom>
          <a:solidFill>
            <a:srgbClr val="9696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7" name="Rectangle 76"/>
          <p:cNvSpPr/>
          <p:nvPr userDrawn="1">
            <p:custDataLst>
              <p:tags r:id="rId61"/>
            </p:custDataLst>
          </p:nvPr>
        </p:nvSpPr>
        <p:spPr bwMode="auto">
          <a:xfrm>
            <a:off x="-1141894" y="6052899"/>
            <a:ext cx="560892" cy="548640"/>
          </a:xfrm>
          <a:prstGeom prst="rect">
            <a:avLst/>
          </a:prstGeom>
          <a:solidFill>
            <a:srgbClr val="505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</p:txBody>
      </p:sp>
      <p:sp>
        <p:nvSpPr>
          <p:cNvPr id="78" name="Rectangle 77"/>
          <p:cNvSpPr/>
          <p:nvPr userDrawn="1">
            <p:custDataLst>
              <p:tags r:id="rId62"/>
            </p:custDataLst>
          </p:nvPr>
        </p:nvSpPr>
        <p:spPr bwMode="auto">
          <a:xfrm>
            <a:off x="-1683906" y="6051325"/>
            <a:ext cx="547972" cy="548640"/>
          </a:xfrm>
          <a:prstGeom prst="rect">
            <a:avLst/>
          </a:prstGeom>
          <a:solidFill>
            <a:srgbClr val="73737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</p:txBody>
      </p:sp>
      <p:sp>
        <p:nvSpPr>
          <p:cNvPr id="79" name="Rectangle 78"/>
          <p:cNvSpPr/>
          <p:nvPr userDrawn="1">
            <p:custDataLst>
              <p:tags r:id="rId63"/>
            </p:custDataLst>
          </p:nvPr>
        </p:nvSpPr>
        <p:spPr bwMode="auto">
          <a:xfrm>
            <a:off x="-585202" y="6052885"/>
            <a:ext cx="559864" cy="548655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80" name="Rectangle 79"/>
          <p:cNvSpPr/>
          <p:nvPr userDrawn="1">
            <p:custDataLst>
              <p:tags r:id="rId64"/>
            </p:custDataLst>
          </p:nvPr>
        </p:nvSpPr>
        <p:spPr bwMode="auto">
          <a:xfrm>
            <a:off x="-1683906" y="5504235"/>
            <a:ext cx="548640" cy="548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</p:txBody>
      </p:sp>
      <p:sp>
        <p:nvSpPr>
          <p:cNvPr id="81" name="Rectangle 80"/>
          <p:cNvSpPr/>
          <p:nvPr userDrawn="1">
            <p:custDataLst>
              <p:tags r:id="rId65"/>
            </p:custDataLst>
          </p:nvPr>
        </p:nvSpPr>
        <p:spPr bwMode="auto">
          <a:xfrm>
            <a:off x="-1144617" y="6766560"/>
            <a:ext cx="547174" cy="548640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82" name="Rectangle 81"/>
          <p:cNvSpPr/>
          <p:nvPr userDrawn="1">
            <p:custDataLst>
              <p:tags r:id="rId66"/>
            </p:custDataLst>
          </p:nvPr>
        </p:nvSpPr>
        <p:spPr bwMode="auto">
          <a:xfrm>
            <a:off x="-1695387" y="6766560"/>
            <a:ext cx="540618" cy="548640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</p:txBody>
      </p:sp>
      <p:sp>
        <p:nvSpPr>
          <p:cNvPr id="83" name="Rectangle 82"/>
          <p:cNvSpPr/>
          <p:nvPr userDrawn="1">
            <p:custDataLst>
              <p:tags r:id="rId67"/>
            </p:custDataLst>
          </p:nvPr>
        </p:nvSpPr>
        <p:spPr bwMode="auto">
          <a:xfrm>
            <a:off x="-587549" y="6766547"/>
            <a:ext cx="546250" cy="548655"/>
          </a:xfrm>
          <a:prstGeom prst="rect">
            <a:avLst/>
          </a:prstGeom>
          <a:solidFill>
            <a:srgbClr val="1570A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166</a:t>
            </a:r>
          </a:p>
        </p:txBody>
      </p:sp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207" r:id="rId2"/>
    <p:sldLayoutId id="2147484203" r:id="rId3"/>
    <p:sldLayoutId id="2147484208" r:id="rId4"/>
    <p:sldLayoutId id="2147484204" r:id="rId5"/>
    <p:sldLayoutId id="2147484209" r:id="rId6"/>
    <p:sldLayoutId id="2147484197" r:id="rId7"/>
    <p:sldLayoutId id="2147484087" r:id="rId8"/>
    <p:sldLayoutId id="2147484098" r:id="rId9"/>
    <p:sldLayoutId id="2147484086" r:id="rId10"/>
    <p:sldLayoutId id="2147484099" r:id="rId11"/>
    <p:sldLayoutId id="2147484106" r:id="rId12"/>
    <p:sldLayoutId id="2147484092" r:id="rId13"/>
    <p:sldLayoutId id="2147484196" r:id="rId14"/>
    <p:sldLayoutId id="2147484201" r:id="rId15"/>
    <p:sldLayoutId id="2147484198" r:id="rId16"/>
    <p:sldLayoutId id="2147484202" r:id="rId17"/>
    <p:sldLayoutId id="2147484199" r:id="rId18"/>
    <p:sldLayoutId id="2147484200" r:id="rId19"/>
    <p:sldLayoutId id="2147484130" r:id="rId20"/>
    <p:sldLayoutId id="2147484205" r:id="rId21"/>
    <p:sldLayoutId id="2147484206" r:id="rId22"/>
    <p:sldLayoutId id="2147484093" r:id="rId23"/>
    <p:sldLayoutId id="2147484127" r:id="rId24"/>
    <p:sldLayoutId id="2147484094" r:id="rId25"/>
    <p:sldLayoutId id="2147484195" r:id="rId26"/>
    <p:sldLayoutId id="2147484096" r:id="rId2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70" baseline="0" dirty="0" smtClean="0">
          <a:ln w="3175">
            <a:noFill/>
          </a:ln>
          <a:solidFill>
            <a:srgbClr val="0072C6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ypescriptlang.org/play/index.html" TargetMode="Externa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ular/angular-cli" TargetMode="External"/><Relationship Id="rId2" Type="http://schemas.openxmlformats.org/officeDocument/2006/relationships/hyperlink" Target="https://angular.io/docs/ts/latest/quickstart.html" TargetMode="External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/ts/latest/tutorial/" TargetMode="External"/><Relationship Id="rId2" Type="http://schemas.openxmlformats.org/officeDocument/2006/relationships/hyperlink" Target="https://angular.io/docs/ts/latest/quickstart.html" TargetMode="External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cognitive-services" TargetMode="Externa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2774679"/>
            <a:ext cx="8229599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Speaker Name(s)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74637" y="1677399"/>
            <a:ext cx="82296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Angular 2</a:t>
            </a:r>
          </a:p>
        </p:txBody>
      </p:sp>
    </p:spTree>
    <p:extLst>
      <p:ext uri="{BB962C8B-B14F-4D97-AF65-F5344CB8AC3E}">
        <p14:creationId xmlns:p14="http://schemas.microsoft.com/office/powerpoint/2010/main" val="184230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core philosophies of Angular?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328397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Separation of </a:t>
            </a:r>
            <a:r>
              <a:rPr lang="en-US" b="1" dirty="0"/>
              <a:t>HTML manipulation </a:t>
            </a:r>
            <a:r>
              <a:rPr lang="en-US" dirty="0"/>
              <a:t>and </a:t>
            </a:r>
            <a:r>
              <a:rPr lang="en-US" b="1" dirty="0"/>
              <a:t>logic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Separation of our </a:t>
            </a:r>
            <a:r>
              <a:rPr lang="en-US" b="1" dirty="0"/>
              <a:t>server</a:t>
            </a:r>
            <a:r>
              <a:rPr lang="en-US" dirty="0"/>
              <a:t> and our web </a:t>
            </a:r>
            <a:r>
              <a:rPr lang="en-US" b="1" dirty="0"/>
              <a:t>page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Structured and opinionated </a:t>
            </a:r>
            <a:r>
              <a:rPr lang="en-US" dirty="0"/>
              <a:t>on how the UI design, business logic and testing is used.</a:t>
            </a:r>
          </a:p>
        </p:txBody>
      </p:sp>
    </p:spTree>
    <p:extLst>
      <p:ext uri="{BB962C8B-B14F-4D97-AF65-F5344CB8AC3E}">
        <p14:creationId xmlns:p14="http://schemas.microsoft.com/office/powerpoint/2010/main" val="206704960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1 compared to Angular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852477" cy="2347309"/>
          </a:xfrm>
        </p:spPr>
        <p:txBody>
          <a:bodyPr/>
          <a:lstStyle/>
          <a:p>
            <a:r>
              <a:rPr lang="en-US" dirty="0"/>
              <a:t>Angular 1</a:t>
            </a:r>
          </a:p>
          <a:p>
            <a:pPr lvl="1"/>
            <a:r>
              <a:rPr lang="en-US" dirty="0"/>
              <a:t>Structured MVC Framework</a:t>
            </a:r>
          </a:p>
          <a:p>
            <a:pPr lvl="1"/>
            <a:r>
              <a:rPr lang="en-US" dirty="0"/>
              <a:t>Separation of HTML and Logic</a:t>
            </a:r>
          </a:p>
          <a:p>
            <a:pPr lvl="1"/>
            <a:r>
              <a:rPr lang="en-US" dirty="0"/>
              <a:t>Client Side Templating</a:t>
            </a:r>
          </a:p>
          <a:p>
            <a:pPr lvl="1"/>
            <a:endParaRPr lang="en-US" dirty="0"/>
          </a:p>
          <a:p>
            <a:pPr lvl="1"/>
            <a:endParaRPr lang="en-US" b="1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370637" y="1363662"/>
            <a:ext cx="5852477" cy="2347309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kern="1200" spc="-30" baseline="0">
                <a:solidFill>
                  <a:srgbClr val="0072C6"/>
                </a:solidFill>
                <a:latin typeface="+mj-lt"/>
                <a:ea typeface="+mn-ea"/>
                <a:cs typeface="+mn-cs"/>
              </a:defRPr>
            </a:lvl1pPr>
            <a:lvl2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Angular 2</a:t>
            </a:r>
          </a:p>
          <a:p>
            <a:pPr lvl="1"/>
            <a:r>
              <a:rPr lang="en-US" dirty="0"/>
              <a:t>Component Based UI</a:t>
            </a:r>
          </a:p>
          <a:p>
            <a:pPr lvl="1"/>
            <a:r>
              <a:rPr lang="en-US" dirty="0"/>
              <a:t>More Modular Design</a:t>
            </a:r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/>
              <a:t>Backwards Compatible</a:t>
            </a:r>
          </a:p>
          <a:p>
            <a:pPr lvl="1"/>
            <a:r>
              <a:rPr lang="en-US" dirty="0"/>
              <a:t>Faster </a:t>
            </a:r>
          </a:p>
        </p:txBody>
      </p:sp>
    </p:spTree>
    <p:extLst>
      <p:ext uri="{BB962C8B-B14F-4D97-AF65-F5344CB8AC3E}">
        <p14:creationId xmlns:p14="http://schemas.microsoft.com/office/powerpoint/2010/main" val="91798699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1 compared to Angular 2 (code)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8437" y="1516062"/>
            <a:ext cx="5943600" cy="4714112"/>
          </a:xfrm>
        </p:spPr>
        <p:txBody>
          <a:bodyPr/>
          <a:lstStyle/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 err="1"/>
              <a:t>angular.module</a:t>
            </a:r>
            <a:r>
              <a:rPr lang="en-US" sz="2000" b="1" dirty="0"/>
              <a:t>('</a:t>
            </a:r>
            <a:r>
              <a:rPr lang="en-US" sz="2000" b="1" dirty="0" err="1"/>
              <a:t>myModule</a:t>
            </a:r>
            <a:r>
              <a:rPr lang="en-US" sz="2000" b="1" dirty="0"/>
              <a:t>')</a:t>
            </a:r>
          </a:p>
          <a:p>
            <a:r>
              <a:rPr lang="en-US" sz="2000" b="1" dirty="0"/>
              <a:t>   </a:t>
            </a:r>
            <a:r>
              <a:rPr lang="en-US" sz="2000" b="1" dirty="0">
                <a:solidFill>
                  <a:srgbClr val="0000FF"/>
                </a:solidFill>
              </a:rPr>
              <a:t>.controller('</a:t>
            </a:r>
            <a:r>
              <a:rPr lang="en-US" sz="2000" b="1" dirty="0" err="1">
                <a:solidFill>
                  <a:srgbClr val="0000FF"/>
                </a:solidFill>
              </a:rPr>
              <a:t>myController</a:t>
            </a:r>
            <a:r>
              <a:rPr lang="en-US" sz="2000" b="1" dirty="0">
                <a:solidFill>
                  <a:srgbClr val="0000FF"/>
                </a:solidFill>
              </a:rPr>
              <a:t>',function(){</a:t>
            </a:r>
          </a:p>
          <a:p>
            <a:r>
              <a:rPr lang="en-US" sz="2000" b="1" dirty="0">
                <a:solidFill>
                  <a:srgbClr val="0000FF"/>
                </a:solidFill>
              </a:rPr>
              <a:t>   </a:t>
            </a:r>
          </a:p>
          <a:p>
            <a:r>
              <a:rPr lang="en-US" sz="2000" b="1" dirty="0">
                <a:solidFill>
                  <a:srgbClr val="0000FF"/>
                </a:solidFill>
              </a:rPr>
              <a:t>   })</a:t>
            </a:r>
            <a:endParaRPr lang="en-US" sz="2000" b="1" i="1" dirty="0">
              <a:solidFill>
                <a:srgbClr val="0000FF"/>
              </a:solidFill>
            </a:endParaRPr>
          </a:p>
          <a:p>
            <a:endParaRPr lang="en-US" sz="2000" b="1" i="1" dirty="0">
              <a:solidFill>
                <a:srgbClr val="0000FF"/>
              </a:solidFill>
            </a:endParaRPr>
          </a:p>
          <a:p>
            <a:endParaRPr lang="en-US" sz="2000" b="1" i="1" dirty="0">
              <a:solidFill>
                <a:srgbClr val="0000FF"/>
              </a:solidFill>
            </a:endParaRP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&lt;body&gt;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	&lt;div ng-controller="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myController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"&gt;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		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	&lt;/div&gt;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&lt;/body&gt;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355398" y="1516062"/>
            <a:ext cx="6081077" cy="4360168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import { Component } from '@angular/core'</a:t>
            </a:r>
          </a:p>
          <a:p>
            <a:endParaRPr lang="en-US" sz="2000" b="1" dirty="0"/>
          </a:p>
          <a:p>
            <a:r>
              <a:rPr lang="en-US" sz="2000" b="1" dirty="0"/>
              <a:t>@Component</a:t>
            </a:r>
            <a:r>
              <a:rPr lang="en-US" sz="2000" dirty="0"/>
              <a:t>({</a:t>
            </a:r>
          </a:p>
          <a:p>
            <a:r>
              <a:rPr lang="en-US" sz="2000" dirty="0"/>
              <a:t>   selector: '</a:t>
            </a:r>
            <a:r>
              <a:rPr lang="en-US" sz="2000" b="1" dirty="0">
                <a:solidFill>
                  <a:srgbClr val="0072C6"/>
                </a:solidFill>
              </a:rPr>
              <a:t>my-app</a:t>
            </a:r>
            <a:r>
              <a:rPr lang="en-US" sz="2000" dirty="0"/>
              <a:t>',</a:t>
            </a:r>
          </a:p>
          <a:p>
            <a:r>
              <a:rPr lang="en-US" sz="2000" dirty="0"/>
              <a:t>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template</a:t>
            </a:r>
            <a:r>
              <a:rPr lang="en-US" sz="2000" dirty="0"/>
              <a:t>: 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``</a:t>
            </a:r>
          </a:p>
          <a:p>
            <a:r>
              <a:rPr lang="en-US" sz="2000" dirty="0"/>
              <a:t>})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export class </a:t>
            </a:r>
            <a:r>
              <a:rPr lang="en-US" sz="2000" b="1" dirty="0">
                <a:solidFill>
                  <a:srgbClr val="0000FF"/>
                </a:solidFill>
              </a:rPr>
              <a:t>MyAppComponent</a:t>
            </a:r>
            <a:r>
              <a:rPr lang="en-US" sz="2000" dirty="0">
                <a:solidFill>
                  <a:srgbClr val="0000FF"/>
                </a:solidFill>
              </a:rPr>
              <a:t> {</a:t>
            </a:r>
          </a:p>
          <a:p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}</a:t>
            </a:r>
          </a:p>
          <a:p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&lt;my-app&gt;&lt;/my-app&gt;</a:t>
            </a:r>
          </a:p>
          <a:p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38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to Consider or Reconsider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529564"/>
              </p:ext>
            </p:extLst>
          </p:nvPr>
        </p:nvGraphicFramePr>
        <p:xfrm>
          <a:off x="457198" y="1463040"/>
          <a:ext cx="1132363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1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1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b="0" dirty="0"/>
                        <a:t>Reasons</a:t>
                      </a:r>
                      <a:r>
                        <a:rPr lang="en-US" b="0" baseline="0" dirty="0"/>
                        <a:t> to Consider</a:t>
                      </a:r>
                      <a:endParaRPr lang="en-US" b="0" dirty="0"/>
                    </a:p>
                  </a:txBody>
                  <a:tcPr marT="137160" marB="137160">
                    <a:solidFill>
                      <a:srgbClr val="0072C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Reasons</a:t>
                      </a:r>
                      <a:r>
                        <a:rPr lang="en-US" b="0" baseline="0" dirty="0"/>
                        <a:t> to Reconsider</a:t>
                      </a:r>
                      <a:endParaRPr lang="en-US" b="0" dirty="0"/>
                    </a:p>
                  </a:txBody>
                  <a:tcPr marT="137160" marB="137160">
                    <a:solidFill>
                      <a:srgbClr val="007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Large Projects</a:t>
                      </a:r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Projects</a:t>
                      </a:r>
                    </a:p>
                  </a:txBody>
                  <a:tcPr marT="137160" marB="1371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Large Development</a:t>
                      </a:r>
                      <a:r>
                        <a:rPr lang="en-US" baseline="0" dirty="0"/>
                        <a:t> Teams</a:t>
                      </a:r>
                      <a:endParaRPr lang="en-US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Development Teams</a:t>
                      </a:r>
                    </a:p>
                  </a:txBody>
                  <a:tcPr marT="137160" marB="1371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Opinionated Framework</a:t>
                      </a:r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Opinionated Framework</a:t>
                      </a:r>
                    </a:p>
                  </a:txBody>
                  <a:tcPr marT="137160" marB="1371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Complex</a:t>
                      </a:r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</a:t>
                      </a:r>
                    </a:p>
                  </a:txBody>
                  <a:tcPr marT="137160" marB="1371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Single Page Application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Multi-Page Application</a:t>
                      </a:r>
                    </a:p>
                  </a:txBody>
                  <a:tcPr marT="137160" marB="1371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0512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TypeScript</a:t>
            </a:r>
          </a:p>
        </p:txBody>
      </p:sp>
    </p:spTree>
    <p:extLst>
      <p:ext uri="{BB962C8B-B14F-4D97-AF65-F5344CB8AC3E}">
        <p14:creationId xmlns:p14="http://schemas.microsoft.com/office/powerpoint/2010/main" val="5226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–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431435"/>
          </a:xfrm>
        </p:spPr>
        <p:txBody>
          <a:bodyPr/>
          <a:lstStyle/>
          <a:p>
            <a:r>
              <a:rPr lang="en-US" dirty="0"/>
              <a:t>Strongly typed</a:t>
            </a:r>
          </a:p>
          <a:p>
            <a:r>
              <a:rPr lang="en-US" dirty="0"/>
              <a:t>Modules and classes</a:t>
            </a:r>
          </a:p>
          <a:p>
            <a:r>
              <a:rPr lang="en-US" dirty="0"/>
              <a:t>Template strings</a:t>
            </a:r>
          </a:p>
          <a:p>
            <a:r>
              <a:rPr lang="en-US" dirty="0"/>
              <a:t>Interfaces</a:t>
            </a:r>
          </a:p>
          <a:p>
            <a:r>
              <a:rPr lang="en-US" dirty="0"/>
              <a:t>Generics</a:t>
            </a:r>
          </a:p>
        </p:txBody>
      </p:sp>
    </p:spTree>
    <p:extLst>
      <p:ext uri="{BB962C8B-B14F-4D97-AF65-F5344CB8AC3E}">
        <p14:creationId xmlns:p14="http://schemas.microsoft.com/office/powerpoint/2010/main" val="300737025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– Type Annotations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242877" cy="4839274"/>
          </a:xfrm>
        </p:spPr>
        <p:txBody>
          <a:bodyPr/>
          <a:lstStyle/>
          <a:p>
            <a:r>
              <a:rPr lang="en-US" sz="4000" spc="-70" dirty="0">
                <a:ln w="3175">
                  <a:noFill/>
                </a:ln>
                <a:solidFill>
                  <a:srgbClr val="0072C6"/>
                </a:solidFill>
                <a:cs typeface="Segoe UI" pitchFamily="34" charset="0"/>
              </a:rPr>
              <a:t>JavaScript</a:t>
            </a:r>
            <a:endParaRPr lang="en-US" sz="2400" dirty="0"/>
          </a:p>
          <a:p>
            <a:r>
              <a:rPr lang="en-US" sz="2400" dirty="0"/>
              <a:t>var num = 5;</a:t>
            </a:r>
          </a:p>
          <a:p>
            <a:r>
              <a:rPr lang="en-US" sz="2400" dirty="0"/>
              <a:t>var name = "Speros";</a:t>
            </a:r>
          </a:p>
          <a:p>
            <a:r>
              <a:rPr lang="en-US" sz="2400" dirty="0"/>
              <a:t>var something = 123;</a:t>
            </a:r>
          </a:p>
          <a:p>
            <a:r>
              <a:rPr lang="en-US" sz="2400" dirty="0"/>
              <a:t>var list = [1,2,3];</a:t>
            </a:r>
          </a:p>
          <a:p>
            <a:endParaRPr lang="en-US" sz="2800" dirty="0"/>
          </a:p>
          <a:p>
            <a:r>
              <a:rPr lang="en-US" sz="2000" b="1" dirty="0"/>
              <a:t>function </a:t>
            </a:r>
            <a:r>
              <a:rPr lang="en-US" sz="2000" dirty="0"/>
              <a:t>square(num) { </a:t>
            </a:r>
          </a:p>
          <a:p>
            <a:r>
              <a:rPr lang="en-US" sz="2000" b="1" dirty="0"/>
              <a:t>	return</a:t>
            </a:r>
            <a:r>
              <a:rPr lang="en-US" sz="2000" dirty="0"/>
              <a:t> num </a:t>
            </a:r>
            <a:r>
              <a:rPr lang="en-US" sz="2000" b="1" dirty="0"/>
              <a:t>*</a:t>
            </a:r>
            <a:r>
              <a:rPr lang="en-US" sz="2000" dirty="0"/>
              <a:t> num; </a:t>
            </a:r>
          </a:p>
          <a:p>
            <a:r>
              <a:rPr lang="en-US" sz="2000" dirty="0"/>
              <a:t>}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5608637" y="1363662"/>
            <a:ext cx="6827838" cy="4256550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spc="-70" dirty="0">
                <a:ln w="3175">
                  <a:noFill/>
                </a:ln>
                <a:solidFill>
                  <a:srgbClr val="0072C6"/>
                </a:solidFill>
                <a:cs typeface="Segoe UI" pitchFamily="34" charset="0"/>
              </a:rPr>
              <a:t>TypeScript</a:t>
            </a:r>
          </a:p>
          <a:p>
            <a:r>
              <a:rPr lang="en-US" sz="2400" dirty="0"/>
              <a:t>var num</a:t>
            </a:r>
            <a:r>
              <a:rPr lang="en-US" sz="2400" dirty="0">
                <a:solidFill>
                  <a:srgbClr val="4668C5"/>
                </a:solidFill>
              </a:rPr>
              <a:t>: number </a:t>
            </a:r>
            <a:r>
              <a:rPr lang="en-US" sz="2400" dirty="0"/>
              <a:t>= 5;</a:t>
            </a:r>
          </a:p>
          <a:p>
            <a:r>
              <a:rPr lang="en-US" sz="2400" dirty="0"/>
              <a:t>var name</a:t>
            </a:r>
            <a:r>
              <a:rPr lang="en-US" sz="2400" dirty="0">
                <a:solidFill>
                  <a:srgbClr val="4668C5"/>
                </a:solidFill>
              </a:rPr>
              <a:t>: string </a:t>
            </a:r>
            <a:r>
              <a:rPr lang="en-US" sz="2400" dirty="0"/>
              <a:t>= "Speros"</a:t>
            </a:r>
          </a:p>
          <a:p>
            <a:r>
              <a:rPr lang="en-US" sz="2400" dirty="0"/>
              <a:t>var something</a:t>
            </a:r>
            <a:r>
              <a:rPr lang="en-US" sz="2400" dirty="0">
                <a:solidFill>
                  <a:srgbClr val="4668C5"/>
                </a:solidFill>
              </a:rPr>
              <a:t>: any </a:t>
            </a:r>
            <a:r>
              <a:rPr lang="en-US" sz="2400" dirty="0"/>
              <a:t>= 123;</a:t>
            </a:r>
          </a:p>
          <a:p>
            <a:r>
              <a:rPr lang="en-US" sz="2400" dirty="0"/>
              <a:t>var list</a:t>
            </a:r>
            <a:r>
              <a:rPr lang="en-US" sz="2400" dirty="0">
                <a:solidFill>
                  <a:srgbClr val="4668C5"/>
                </a:solidFill>
              </a:rPr>
              <a:t>: Array&lt;number&gt; </a:t>
            </a:r>
            <a:r>
              <a:rPr lang="en-US" sz="2400" dirty="0"/>
              <a:t>= [1,2,3];</a:t>
            </a:r>
          </a:p>
          <a:p>
            <a:endParaRPr lang="en-US" sz="2800" dirty="0"/>
          </a:p>
          <a:p>
            <a:r>
              <a:rPr lang="en-US" sz="2000" b="1" dirty="0"/>
              <a:t>function </a:t>
            </a:r>
            <a:r>
              <a:rPr lang="en-US" sz="2000" dirty="0"/>
              <a:t>square(num</a:t>
            </a:r>
            <a:r>
              <a:rPr lang="en-US" sz="2000" dirty="0">
                <a:solidFill>
                  <a:srgbClr val="4668C5"/>
                </a:solidFill>
              </a:rPr>
              <a:t>: number</a:t>
            </a:r>
            <a:r>
              <a:rPr lang="en-US" sz="2000" dirty="0"/>
              <a:t>)</a:t>
            </a:r>
            <a:r>
              <a:rPr lang="en-US" sz="2000" dirty="0">
                <a:solidFill>
                  <a:srgbClr val="4668C5"/>
                </a:solidFill>
              </a:rPr>
              <a:t>: number </a:t>
            </a:r>
            <a:r>
              <a:rPr lang="en-US" sz="2000" dirty="0"/>
              <a:t>{ </a:t>
            </a:r>
          </a:p>
          <a:p>
            <a:r>
              <a:rPr lang="en-US" sz="2000" b="1" dirty="0"/>
              <a:t>	return</a:t>
            </a:r>
            <a:r>
              <a:rPr lang="en-US" sz="2000" dirty="0"/>
              <a:t> num </a:t>
            </a:r>
            <a:r>
              <a:rPr lang="en-US" sz="2000" b="1" dirty="0"/>
              <a:t>*</a:t>
            </a:r>
            <a:r>
              <a:rPr lang="en-US" sz="2000" dirty="0"/>
              <a:t> num; 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499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2TypeScript – Classes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242877" cy="4894673"/>
          </a:xfrm>
        </p:spPr>
        <p:txBody>
          <a:bodyPr/>
          <a:lstStyle/>
          <a:p>
            <a:r>
              <a:rPr lang="en-US" sz="4000" spc="-70" dirty="0">
                <a:ln w="3175">
                  <a:noFill/>
                </a:ln>
                <a:solidFill>
                  <a:srgbClr val="0072C6"/>
                </a:solidFill>
                <a:cs typeface="Segoe UI" pitchFamily="34" charset="0"/>
              </a:rPr>
              <a:t>JavaScript</a:t>
            </a:r>
            <a:endParaRPr lang="en-US" sz="2400" dirty="0"/>
          </a:p>
          <a:p>
            <a:r>
              <a:rPr lang="en-US" sz="2400" dirty="0"/>
              <a:t>var </a:t>
            </a:r>
            <a:r>
              <a:rPr lang="en-US" sz="2400" b="1" dirty="0"/>
              <a:t>Person</a:t>
            </a:r>
            <a:r>
              <a:rPr lang="en-US" sz="2400" dirty="0"/>
              <a:t> = (function () {</a:t>
            </a:r>
          </a:p>
          <a:p>
            <a:r>
              <a:rPr lang="en-US" sz="2400" dirty="0"/>
              <a:t>    function Person(name) {</a:t>
            </a:r>
          </a:p>
          <a:p>
            <a:r>
              <a:rPr lang="en-US" sz="2400" dirty="0"/>
              <a:t>        this.name = name;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    return Person;</a:t>
            </a:r>
          </a:p>
          <a:p>
            <a:r>
              <a:rPr lang="en-US" sz="2400" dirty="0"/>
              <a:t>}());</a:t>
            </a:r>
          </a:p>
          <a:p>
            <a:endParaRPr lang="en-US" sz="2400" dirty="0"/>
          </a:p>
          <a:p>
            <a:r>
              <a:rPr lang="en-US" sz="2000" dirty="0"/>
              <a:t>var </a:t>
            </a:r>
            <a:r>
              <a:rPr lang="en-US" sz="2000" dirty="0" err="1"/>
              <a:t>aPerson</a:t>
            </a:r>
            <a:r>
              <a:rPr lang="en-US" sz="2000" dirty="0"/>
              <a:t> = new </a:t>
            </a:r>
            <a:r>
              <a:rPr lang="en-US" sz="2000" b="1" dirty="0"/>
              <a:t>Person(</a:t>
            </a:r>
            <a:r>
              <a:rPr lang="en-US" sz="2000" dirty="0"/>
              <a:t>"Ada"</a:t>
            </a:r>
            <a:r>
              <a:rPr lang="en-US" sz="2000" b="1" dirty="0"/>
              <a:t>)</a:t>
            </a:r>
            <a:r>
              <a:rPr lang="en-US" sz="2000" dirty="0"/>
              <a:t>;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5608637" y="1363662"/>
            <a:ext cx="6827838" cy="3963136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spc="-70" dirty="0">
                <a:ln w="3175">
                  <a:noFill/>
                </a:ln>
                <a:solidFill>
                  <a:srgbClr val="0072C6"/>
                </a:solidFill>
                <a:cs typeface="Segoe UI" pitchFamily="34" charset="0"/>
              </a:rPr>
              <a:t>TypeScript</a:t>
            </a:r>
          </a:p>
          <a:p>
            <a:r>
              <a:rPr lang="en-US" sz="2400" b="1" dirty="0"/>
              <a:t>class</a:t>
            </a:r>
            <a:r>
              <a:rPr lang="en-US" sz="2400" dirty="0"/>
              <a:t> </a:t>
            </a:r>
            <a:r>
              <a:rPr lang="en-US" sz="2400" b="1" dirty="0"/>
              <a:t>Person</a:t>
            </a:r>
            <a:r>
              <a:rPr lang="en-US" sz="2400" dirty="0"/>
              <a:t> {</a:t>
            </a:r>
          </a:p>
          <a:p>
            <a:r>
              <a:rPr lang="en-US" sz="2400" dirty="0"/>
              <a:t>   constructor(</a:t>
            </a:r>
            <a:r>
              <a:rPr lang="en-US" sz="2400" dirty="0">
                <a:solidFill>
                  <a:srgbClr val="4668C5"/>
                </a:solidFill>
              </a:rPr>
              <a:t>public name: string</a:t>
            </a:r>
            <a:r>
              <a:rPr lang="en-US" sz="2400" dirty="0"/>
              <a:t>){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   }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000" dirty="0"/>
              <a:t>var </a:t>
            </a:r>
            <a:r>
              <a:rPr lang="en-US" sz="2000" dirty="0" err="1"/>
              <a:t>aPerson</a:t>
            </a:r>
            <a:r>
              <a:rPr lang="en-US" sz="2000" dirty="0"/>
              <a:t> = new </a:t>
            </a:r>
            <a:r>
              <a:rPr lang="en-US" sz="2000" b="1" dirty="0"/>
              <a:t>Person(</a:t>
            </a:r>
            <a:r>
              <a:rPr lang="en-US" sz="2000" dirty="0"/>
              <a:t>"Ada Lovelace"</a:t>
            </a:r>
            <a:r>
              <a:rPr lang="en-US" sz="2000" b="1" dirty="0"/>
              <a:t>)</a:t>
            </a:r>
            <a:r>
              <a:rPr lang="en-US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6434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9" y="1209973"/>
            <a:ext cx="10056812" cy="1200329"/>
          </a:xfrm>
        </p:spPr>
        <p:txBody>
          <a:bodyPr/>
          <a:lstStyle/>
          <a:p>
            <a:r>
              <a:rPr lang="en-US" dirty="0"/>
              <a:t>TypeScript Demo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3954463"/>
            <a:ext cx="10058401" cy="80329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>
                <a:hlinkClick r:id="rId2"/>
              </a:rPr>
              <a:t>http://www.typescriptlang.org/play/index.html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Big Picture</a:t>
            </a:r>
          </a:p>
        </p:txBody>
      </p:sp>
    </p:spTree>
    <p:extLst>
      <p:ext uri="{BB962C8B-B14F-4D97-AF65-F5344CB8AC3E}">
        <p14:creationId xmlns:p14="http://schemas.microsoft.com/office/powerpoint/2010/main" val="322126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770437" y="601662"/>
            <a:ext cx="6858000" cy="777240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0" baseline="0" dirty="0" smtClean="0">
                <a:ln w="3175">
                  <a:noFill/>
                </a:ln>
                <a:solidFill>
                  <a:srgbClr val="0072C6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5400" dirty="0">
                <a:solidFill>
                  <a:schemeClr val="tx1"/>
                </a:solidFill>
              </a:rPr>
              <a:t>Speros Misirlakis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4770437" y="1744662"/>
            <a:ext cx="7391400" cy="3984942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Director, Onsite Programs – Coding Dojo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MBA, Grand Canyon University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Continuing Education, MIT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Love working with cyber security, new tech and the Matrix 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chemeClr val="tx1"/>
                </a:solidFill>
              </a:rPr>
              <a:t>01100111 01101001 01110100 01101000 01110101 01100010 00101110 01100011 01101111 01101101 00101111 01101011 01100101 01100101 01110000 01101000 01101111 01110000 01100101 01100001 01101100 01101001 01110110 01100101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28935" y="4946735"/>
            <a:ext cx="3810000" cy="777240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0" baseline="0" dirty="0" smtClean="0">
                <a:ln w="3175">
                  <a:noFill/>
                </a:ln>
                <a:solidFill>
                  <a:srgbClr val="0072C6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3600" dirty="0">
                <a:solidFill>
                  <a:schemeClr val="tx1"/>
                </a:solidFill>
              </a:rPr>
              <a:t>@</a:t>
            </a:r>
            <a:r>
              <a:rPr lang="en-US" sz="3600" dirty="0" err="1">
                <a:solidFill>
                  <a:schemeClr val="tx1"/>
                </a:solidFill>
              </a:rPr>
              <a:t>keephopealivegr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26" y="723628"/>
            <a:ext cx="3580892" cy="3566350"/>
          </a:xfrm>
          <a:prstGeom prst="ellipse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144355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pic>
        <p:nvPicPr>
          <p:cNvPr id="55" name="Picture 54" descr="Screen Shot 2016-06-06 at 4.59.56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8" b="39549"/>
          <a:stretch/>
        </p:blipFill>
        <p:spPr>
          <a:xfrm>
            <a:off x="503237" y="2125662"/>
            <a:ext cx="3661203" cy="3081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913388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pic>
        <p:nvPicPr>
          <p:cNvPr id="36" name="Picture 35" descr="Screen Shot 2016-06-06 at 4.47.36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1" b="8081"/>
          <a:stretch/>
        </p:blipFill>
        <p:spPr>
          <a:xfrm>
            <a:off x="4694237" y="2139696"/>
            <a:ext cx="4102570" cy="3026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5" name="Picture 54" descr="Screen Shot 2016-06-06 at 4.59.56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8" b="39549"/>
          <a:stretch/>
        </p:blipFill>
        <p:spPr>
          <a:xfrm>
            <a:off x="503237" y="2125662"/>
            <a:ext cx="3661203" cy="3081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453392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ded Corner 13"/>
          <p:cNvSpPr/>
          <p:nvPr/>
        </p:nvSpPr>
        <p:spPr bwMode="auto">
          <a:xfrm>
            <a:off x="9418637" y="5326062"/>
            <a:ext cx="2743200" cy="137160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Providers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9266237" y="2278062"/>
            <a:ext cx="2971800" cy="28956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Component 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(Task App)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9418637" y="3192462"/>
            <a:ext cx="2514600" cy="6858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Component (Task List)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1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9418637" y="4106862"/>
            <a:ext cx="2514600" cy="6858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Component (New Task Forum)</a:t>
            </a:r>
          </a:p>
        </p:txBody>
      </p:sp>
      <p:pic>
        <p:nvPicPr>
          <p:cNvPr id="36" name="Picture 35" descr="Screen Shot 2016-06-06 at 4.47.36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1" b="8081"/>
          <a:stretch/>
        </p:blipFill>
        <p:spPr>
          <a:xfrm>
            <a:off x="4694237" y="2139696"/>
            <a:ext cx="4102570" cy="3026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8" name="Straight Arrow Connector 37"/>
          <p:cNvCxnSpPr/>
          <p:nvPr/>
        </p:nvCxnSpPr>
        <p:spPr>
          <a:xfrm flipH="1">
            <a:off x="8580437" y="2659062"/>
            <a:ext cx="990600" cy="0"/>
          </a:xfrm>
          <a:prstGeom prst="straightConnector1">
            <a:avLst/>
          </a:prstGeom>
          <a:ln w="38100" cmpd="sng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8351837" y="3421062"/>
            <a:ext cx="1295400" cy="0"/>
          </a:xfrm>
          <a:prstGeom prst="straightConnector1">
            <a:avLst/>
          </a:prstGeom>
          <a:ln w="38100" cmpd="sng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8351837" y="4335462"/>
            <a:ext cx="1295400" cy="0"/>
          </a:xfrm>
          <a:prstGeom prst="straightConnector1">
            <a:avLst/>
          </a:prstGeom>
          <a:ln w="38100" cmpd="sng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5" name="Picture 54" descr="Screen Shot 2016-06-06 at 4.59.56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8" b="39549"/>
          <a:stretch/>
        </p:blipFill>
        <p:spPr>
          <a:xfrm>
            <a:off x="503237" y="2125662"/>
            <a:ext cx="3661203" cy="3081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6" name="Folded Corner 55"/>
          <p:cNvSpPr/>
          <p:nvPr/>
        </p:nvSpPr>
        <p:spPr bwMode="auto">
          <a:xfrm>
            <a:off x="9723437" y="5859462"/>
            <a:ext cx="2286000" cy="685800"/>
          </a:xfrm>
          <a:prstGeom prst="foldedCorner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(Tasks)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11552237" y="4564062"/>
            <a:ext cx="0" cy="1371600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11780837" y="3649662"/>
            <a:ext cx="0" cy="2286000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53392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322126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5400453"/>
          </a:xfrm>
        </p:spPr>
        <p:txBody>
          <a:bodyPr/>
          <a:lstStyle/>
          <a:p>
            <a:pPr lvl="1"/>
            <a:endParaRPr lang="en-US" dirty="0"/>
          </a:p>
          <a:p>
            <a:r>
              <a:rPr lang="en-US" dirty="0"/>
              <a:t>Directives</a:t>
            </a:r>
          </a:p>
          <a:p>
            <a:pPr lvl="1"/>
            <a:r>
              <a:rPr lang="en-US" b="1" dirty="0"/>
              <a:t>Component</a:t>
            </a:r>
            <a:r>
              <a:rPr lang="en-US" dirty="0"/>
              <a:t> – </a:t>
            </a:r>
            <a:r>
              <a:rPr lang="en-US" i="1" dirty="0"/>
              <a:t>Templates (HTML), Styles (CSS), &amp; Logic (JavaScript)</a:t>
            </a:r>
          </a:p>
          <a:p>
            <a:pPr lvl="1"/>
            <a:r>
              <a:rPr lang="en-US" b="1" dirty="0"/>
              <a:t>Attribute</a:t>
            </a:r>
            <a:r>
              <a:rPr lang="en-US" dirty="0"/>
              <a:t> – </a:t>
            </a:r>
            <a:r>
              <a:rPr lang="en-US" i="1" dirty="0"/>
              <a:t>Styling HTML</a:t>
            </a:r>
          </a:p>
          <a:p>
            <a:pPr lvl="1"/>
            <a:r>
              <a:rPr lang="en-US" b="1" dirty="0"/>
              <a:t>Structural</a:t>
            </a:r>
            <a:r>
              <a:rPr lang="en-US" dirty="0"/>
              <a:t> – </a:t>
            </a:r>
            <a:r>
              <a:rPr lang="en-US" i="1" dirty="0"/>
              <a:t>Manipulating HTML</a:t>
            </a:r>
          </a:p>
          <a:p>
            <a:r>
              <a:rPr lang="en-US" dirty="0"/>
              <a:t>Data Flow</a:t>
            </a:r>
          </a:p>
          <a:p>
            <a:pPr lvl="1"/>
            <a:r>
              <a:rPr lang="en-US" b="1" dirty="0"/>
              <a:t>Interpolation</a:t>
            </a:r>
            <a:r>
              <a:rPr lang="en-US" dirty="0"/>
              <a:t> – </a:t>
            </a:r>
            <a:r>
              <a:rPr lang="en-US" i="1" dirty="0"/>
              <a:t>Variable Printing in Templates</a:t>
            </a:r>
          </a:p>
          <a:p>
            <a:pPr lvl="1"/>
            <a:r>
              <a:rPr lang="en-US" b="1" dirty="0"/>
              <a:t>Event Binding </a:t>
            </a:r>
            <a:r>
              <a:rPr lang="en-US" dirty="0"/>
              <a:t>– </a:t>
            </a:r>
            <a:r>
              <a:rPr lang="en-US" i="1" dirty="0"/>
              <a:t>Trigger Events</a:t>
            </a:r>
          </a:p>
          <a:p>
            <a:pPr lvl="1"/>
            <a:r>
              <a:rPr lang="en-US" b="1" dirty="0"/>
              <a:t>2-Way Binding </a:t>
            </a:r>
            <a:r>
              <a:rPr lang="en-US" dirty="0"/>
              <a:t>– </a:t>
            </a:r>
            <a:r>
              <a:rPr lang="en-US" i="1" dirty="0"/>
              <a:t>Variables updated in real time</a:t>
            </a:r>
          </a:p>
          <a:p>
            <a:r>
              <a:rPr lang="en-US" dirty="0"/>
              <a:t>Providers</a:t>
            </a:r>
          </a:p>
          <a:p>
            <a:pPr lvl="1"/>
            <a:r>
              <a:rPr lang="en-US" b="1" dirty="0"/>
              <a:t>Services</a:t>
            </a:r>
          </a:p>
          <a:p>
            <a:pPr lvl="2"/>
            <a:r>
              <a:rPr lang="en-US" b="1" dirty="0"/>
              <a:t>Reusable Logic</a:t>
            </a:r>
          </a:p>
          <a:p>
            <a:pPr lvl="2"/>
            <a:r>
              <a:rPr lang="en-US" b="1" dirty="0"/>
              <a:t>Data Storing and Manipulation </a:t>
            </a:r>
          </a:p>
          <a:p>
            <a:pPr lvl="1"/>
            <a:r>
              <a:rPr lang="en-US" b="1" dirty="0"/>
              <a:t>Libraries</a:t>
            </a:r>
          </a:p>
        </p:txBody>
      </p:sp>
    </p:spTree>
    <p:extLst>
      <p:ext uri="{BB962C8B-B14F-4D97-AF65-F5344CB8AC3E}">
        <p14:creationId xmlns:p14="http://schemas.microsoft.com/office/powerpoint/2010/main" val="398512539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Directives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852477" cy="4129336"/>
          </a:xfrm>
        </p:spPr>
        <p:txBody>
          <a:bodyPr/>
          <a:lstStyle/>
          <a:p>
            <a:r>
              <a:rPr lang="en-US" i="1" dirty="0"/>
              <a:t>"</a:t>
            </a:r>
            <a:r>
              <a:rPr lang="is-IS" i="1" dirty="0"/>
              <a:t>…reusable building blocks for an application</a:t>
            </a:r>
            <a:r>
              <a:rPr lang="en-US" i="1" dirty="0"/>
              <a:t>"</a:t>
            </a:r>
          </a:p>
          <a:p>
            <a:endParaRPr lang="en-US" dirty="0"/>
          </a:p>
          <a:p>
            <a:r>
              <a:rPr lang="en-US" dirty="0"/>
              <a:t>Components have:</a:t>
            </a:r>
          </a:p>
          <a:p>
            <a:endParaRPr lang="en-US" dirty="0"/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HTML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CSS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000090"/>
                </a:solidFill>
              </a:rPr>
              <a:t>JavaScript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7361237" y="2049462"/>
            <a:ext cx="4953000" cy="3962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Component</a:t>
            </a:r>
          </a:p>
        </p:txBody>
      </p:sp>
      <p:sp>
        <p:nvSpPr>
          <p:cNvPr id="19" name="Folded Corner 18"/>
          <p:cNvSpPr/>
          <p:nvPr/>
        </p:nvSpPr>
        <p:spPr bwMode="auto">
          <a:xfrm>
            <a:off x="7742237" y="2887662"/>
            <a:ext cx="4267200" cy="685800"/>
          </a:xfrm>
          <a:prstGeom prst="foldedCorner">
            <a:avLst/>
          </a:prstGeom>
          <a:solidFill>
            <a:schemeClr val="accent6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Template (HTML)</a:t>
            </a:r>
          </a:p>
        </p:txBody>
      </p:sp>
      <p:sp>
        <p:nvSpPr>
          <p:cNvPr id="20" name="Folded Corner 19"/>
          <p:cNvSpPr/>
          <p:nvPr/>
        </p:nvSpPr>
        <p:spPr bwMode="auto">
          <a:xfrm>
            <a:off x="7742237" y="4564062"/>
            <a:ext cx="4267200" cy="1066800"/>
          </a:xfrm>
          <a:prstGeom prst="foldedCorner">
            <a:avLst/>
          </a:prstGeom>
          <a:solidFill>
            <a:srgbClr val="00009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Class (JavaScript)</a:t>
            </a:r>
          </a:p>
        </p:txBody>
      </p:sp>
      <p:sp>
        <p:nvSpPr>
          <p:cNvPr id="21" name="Folded Corner 20"/>
          <p:cNvSpPr/>
          <p:nvPr/>
        </p:nvSpPr>
        <p:spPr bwMode="auto">
          <a:xfrm>
            <a:off x="7742237" y="3725862"/>
            <a:ext cx="2743200" cy="685800"/>
          </a:xfrm>
          <a:prstGeom prst="foldedCorner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Styles (CSS)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646237" y="3268662"/>
            <a:ext cx="5867400" cy="533400"/>
          </a:xfrm>
          <a:prstGeom prst="straightConnector1">
            <a:avLst/>
          </a:prstGeom>
          <a:ln w="76200" cmpd="sng">
            <a:solidFill>
              <a:srgbClr val="282828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722437" y="4030662"/>
            <a:ext cx="5867400" cy="533400"/>
          </a:xfrm>
          <a:prstGeom prst="straightConnector1">
            <a:avLst/>
          </a:prstGeom>
          <a:ln w="76200" cmpd="sng">
            <a:solidFill>
              <a:srgbClr val="282828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255837" y="5097462"/>
            <a:ext cx="5410200" cy="152400"/>
          </a:xfrm>
          <a:prstGeom prst="straightConnector1">
            <a:avLst/>
          </a:prstGeom>
          <a:ln w="76200" cmpd="sng">
            <a:solidFill>
              <a:schemeClr val="tx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75156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Directives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6843077" cy="4006225"/>
          </a:xfrm>
        </p:spPr>
        <p:txBody>
          <a:bodyPr/>
          <a:lstStyle/>
          <a:p>
            <a:r>
              <a:rPr lang="en-US" sz="2000" b="1" dirty="0"/>
              <a:t>@Component</a:t>
            </a:r>
            <a:r>
              <a:rPr lang="en-US" sz="2000" dirty="0"/>
              <a:t>({</a:t>
            </a:r>
          </a:p>
          <a:p>
            <a:r>
              <a:rPr lang="en-US" sz="2000" dirty="0"/>
              <a:t>   selector: '</a:t>
            </a:r>
            <a:r>
              <a:rPr lang="en-US" sz="2000" b="1" dirty="0">
                <a:solidFill>
                  <a:srgbClr val="0072C6"/>
                </a:solidFill>
              </a:rPr>
              <a:t>my-app</a:t>
            </a:r>
            <a:r>
              <a:rPr lang="en-US" sz="2000" dirty="0"/>
              <a:t>',</a:t>
            </a:r>
          </a:p>
          <a:p>
            <a:r>
              <a:rPr lang="en-US" sz="2000" dirty="0"/>
              <a:t>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template</a:t>
            </a:r>
            <a:r>
              <a:rPr lang="en-US" sz="2000" dirty="0"/>
              <a:t>: 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`&lt;h3&gt;Task List Application&lt;/h3&gt;`</a:t>
            </a:r>
            <a:r>
              <a:rPr lang="en-US" sz="2000" dirty="0"/>
              <a:t>,</a:t>
            </a:r>
            <a:endParaRPr lang="en-US" sz="2000" i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dirty="0"/>
              <a:t>   </a:t>
            </a:r>
            <a:r>
              <a:rPr lang="en-US" sz="2000" b="1" dirty="0">
                <a:solidFill>
                  <a:srgbClr val="00594A"/>
                </a:solidFill>
              </a:rPr>
              <a:t>styles</a:t>
            </a:r>
            <a:r>
              <a:rPr lang="en-US" sz="2000" dirty="0"/>
              <a:t>: </a:t>
            </a:r>
            <a:r>
              <a:rPr lang="en-US" sz="2000" i="1" dirty="0">
                <a:solidFill>
                  <a:schemeClr val="accent3">
                    <a:lumMod val="50000"/>
                  </a:schemeClr>
                </a:solidFill>
              </a:rPr>
              <a:t>['h3 { color: gray; }']</a:t>
            </a:r>
          </a:p>
          <a:p>
            <a:r>
              <a:rPr lang="en-US" sz="2000" dirty="0"/>
              <a:t>})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export class </a:t>
            </a:r>
            <a:r>
              <a:rPr lang="en-US" sz="2000" b="1" dirty="0">
                <a:solidFill>
                  <a:srgbClr val="0000FF"/>
                </a:solidFill>
              </a:rPr>
              <a:t>MyAppComponent</a:t>
            </a:r>
            <a:r>
              <a:rPr lang="en-US" sz="2000" dirty="0">
                <a:solidFill>
                  <a:srgbClr val="0000FF"/>
                </a:solidFill>
              </a:rPr>
              <a:t> {</a:t>
            </a:r>
          </a:p>
          <a:p>
            <a:r>
              <a:rPr lang="en-US" sz="2000" i="1" dirty="0">
                <a:solidFill>
                  <a:srgbClr val="0000FF"/>
                </a:solidFill>
              </a:rPr>
              <a:t>   console.log("Hello Angular")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}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i="1" dirty="0">
                <a:solidFill>
                  <a:srgbClr val="0072C6"/>
                </a:solidFill>
              </a:rPr>
              <a:t>&lt;my-app&gt;&lt;/my-app&gt;</a:t>
            </a:r>
            <a:endParaRPr lang="en-US" sz="2000" b="1" i="1" dirty="0">
              <a:solidFill>
                <a:srgbClr val="660066"/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7361237" y="2049462"/>
            <a:ext cx="4953000" cy="3962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Component</a:t>
            </a:r>
          </a:p>
        </p:txBody>
      </p:sp>
      <p:sp>
        <p:nvSpPr>
          <p:cNvPr id="11" name="Folded Corner 10"/>
          <p:cNvSpPr/>
          <p:nvPr/>
        </p:nvSpPr>
        <p:spPr bwMode="auto">
          <a:xfrm>
            <a:off x="7742237" y="2887662"/>
            <a:ext cx="4267200" cy="685800"/>
          </a:xfrm>
          <a:prstGeom prst="foldedCorner">
            <a:avLst/>
          </a:prstGeom>
          <a:solidFill>
            <a:schemeClr val="accent6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Template (HTML)</a:t>
            </a:r>
          </a:p>
        </p:txBody>
      </p:sp>
      <p:sp>
        <p:nvSpPr>
          <p:cNvPr id="12" name="Folded Corner 11"/>
          <p:cNvSpPr/>
          <p:nvPr/>
        </p:nvSpPr>
        <p:spPr bwMode="auto">
          <a:xfrm>
            <a:off x="7742237" y="4564062"/>
            <a:ext cx="4267200" cy="1066800"/>
          </a:xfrm>
          <a:prstGeom prst="foldedCorner">
            <a:avLst/>
          </a:prstGeom>
          <a:solidFill>
            <a:srgbClr val="00009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Class (JavaScript)</a:t>
            </a:r>
          </a:p>
        </p:txBody>
      </p:sp>
      <p:sp>
        <p:nvSpPr>
          <p:cNvPr id="13" name="Folded Corner 12"/>
          <p:cNvSpPr/>
          <p:nvPr/>
        </p:nvSpPr>
        <p:spPr bwMode="auto">
          <a:xfrm>
            <a:off x="7742237" y="3725862"/>
            <a:ext cx="2743200" cy="685800"/>
          </a:xfrm>
          <a:prstGeom prst="foldedCorner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Styles (CSS)</a:t>
            </a:r>
          </a:p>
        </p:txBody>
      </p:sp>
    </p:spTree>
    <p:extLst>
      <p:ext uri="{BB962C8B-B14F-4D97-AF65-F5344CB8AC3E}">
        <p14:creationId xmlns:p14="http://schemas.microsoft.com/office/powerpoint/2010/main" val="212740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Directives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6843077" cy="4006225"/>
          </a:xfrm>
        </p:spPr>
        <p:txBody>
          <a:bodyPr/>
          <a:lstStyle/>
          <a:p>
            <a:r>
              <a:rPr lang="en-US" sz="2000" b="1" dirty="0"/>
              <a:t>@Component</a:t>
            </a:r>
            <a:r>
              <a:rPr lang="en-US" sz="2000" dirty="0"/>
              <a:t>({</a:t>
            </a:r>
          </a:p>
          <a:p>
            <a:r>
              <a:rPr lang="en-US" sz="2000" dirty="0"/>
              <a:t>   selector: '</a:t>
            </a:r>
            <a:r>
              <a:rPr lang="en-US" sz="2000" b="1" dirty="0">
                <a:solidFill>
                  <a:srgbClr val="0072C6"/>
                </a:solidFill>
              </a:rPr>
              <a:t>my-app</a:t>
            </a:r>
            <a:r>
              <a:rPr lang="en-US" sz="2000" dirty="0"/>
              <a:t>',</a:t>
            </a:r>
          </a:p>
          <a:p>
            <a:r>
              <a:rPr lang="en-US" sz="2000" dirty="0"/>
              <a:t>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templateUrl</a:t>
            </a:r>
            <a:r>
              <a:rPr lang="en-US" sz="2000" dirty="0"/>
              <a:t>: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'app.component.html'</a:t>
            </a:r>
            <a:r>
              <a:rPr lang="en-US" sz="2000" dirty="0"/>
              <a:t>,</a:t>
            </a:r>
            <a:endParaRPr lang="en-US" sz="2000" i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dirty="0"/>
              <a:t>   </a:t>
            </a:r>
            <a:r>
              <a:rPr lang="en-US" sz="2000" b="1" dirty="0">
                <a:solidFill>
                  <a:srgbClr val="00594A"/>
                </a:solidFill>
              </a:rPr>
              <a:t>styleUrls</a:t>
            </a:r>
            <a:r>
              <a:rPr lang="en-US" sz="2000" dirty="0"/>
              <a:t>: </a:t>
            </a:r>
            <a:r>
              <a:rPr lang="en-US" sz="2000" i="1" dirty="0">
                <a:solidFill>
                  <a:schemeClr val="accent3">
                    <a:lumMod val="50000"/>
                  </a:schemeClr>
                </a:solidFill>
              </a:rPr>
              <a:t>['app.component.css']</a:t>
            </a:r>
          </a:p>
          <a:p>
            <a:r>
              <a:rPr lang="en-US" sz="2000" dirty="0"/>
              <a:t>})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export class </a:t>
            </a:r>
            <a:r>
              <a:rPr lang="en-US" sz="2000" b="1" dirty="0">
                <a:solidFill>
                  <a:srgbClr val="0000FF"/>
                </a:solidFill>
              </a:rPr>
              <a:t>MyAppComponent</a:t>
            </a:r>
            <a:r>
              <a:rPr lang="en-US" sz="2000" dirty="0">
                <a:solidFill>
                  <a:srgbClr val="0000FF"/>
                </a:solidFill>
              </a:rPr>
              <a:t> {</a:t>
            </a:r>
          </a:p>
          <a:p>
            <a:r>
              <a:rPr lang="en-US" sz="2000" i="1" dirty="0">
                <a:solidFill>
                  <a:srgbClr val="0000FF"/>
                </a:solidFill>
              </a:rPr>
              <a:t>   console.log("Hello Angular")</a:t>
            </a:r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}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i="1" dirty="0">
                <a:solidFill>
                  <a:srgbClr val="0072C6"/>
                </a:solidFill>
              </a:rPr>
              <a:t>&lt;my-app&gt;&lt;/my-app&gt;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361237" y="2049462"/>
            <a:ext cx="4953000" cy="3962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Component</a:t>
            </a:r>
          </a:p>
        </p:txBody>
      </p:sp>
      <p:sp>
        <p:nvSpPr>
          <p:cNvPr id="11" name="Folded Corner 10"/>
          <p:cNvSpPr/>
          <p:nvPr/>
        </p:nvSpPr>
        <p:spPr bwMode="auto">
          <a:xfrm>
            <a:off x="7742237" y="2887662"/>
            <a:ext cx="4267200" cy="685800"/>
          </a:xfrm>
          <a:prstGeom prst="foldedCorner">
            <a:avLst/>
          </a:prstGeom>
          <a:solidFill>
            <a:schemeClr val="accent6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Template (HTML)</a:t>
            </a:r>
          </a:p>
        </p:txBody>
      </p:sp>
      <p:sp>
        <p:nvSpPr>
          <p:cNvPr id="12" name="Folded Corner 11"/>
          <p:cNvSpPr/>
          <p:nvPr/>
        </p:nvSpPr>
        <p:spPr bwMode="auto">
          <a:xfrm>
            <a:off x="7742237" y="4564062"/>
            <a:ext cx="4267200" cy="1066800"/>
          </a:xfrm>
          <a:prstGeom prst="foldedCorner">
            <a:avLst/>
          </a:prstGeom>
          <a:solidFill>
            <a:srgbClr val="00009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Class (JavaScript)</a:t>
            </a:r>
          </a:p>
        </p:txBody>
      </p:sp>
      <p:sp>
        <p:nvSpPr>
          <p:cNvPr id="13" name="Folded Corner 12"/>
          <p:cNvSpPr/>
          <p:nvPr/>
        </p:nvSpPr>
        <p:spPr bwMode="auto">
          <a:xfrm>
            <a:off x="7742237" y="3725862"/>
            <a:ext cx="2743200" cy="685800"/>
          </a:xfrm>
          <a:prstGeom prst="foldedCorner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Styles (CSS)</a:t>
            </a:r>
          </a:p>
        </p:txBody>
      </p:sp>
    </p:spTree>
    <p:extLst>
      <p:ext uri="{BB962C8B-B14F-4D97-AF65-F5344CB8AC3E}">
        <p14:creationId xmlns:p14="http://schemas.microsoft.com/office/powerpoint/2010/main" val="85894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Directives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6843077" cy="4714112"/>
          </a:xfrm>
        </p:spPr>
        <p:txBody>
          <a:bodyPr/>
          <a:lstStyle/>
          <a:p>
            <a:r>
              <a:rPr lang="en-US" sz="2000" b="1" dirty="0"/>
              <a:t>@Component</a:t>
            </a:r>
            <a:r>
              <a:rPr lang="en-US" sz="2000" dirty="0"/>
              <a:t>({</a:t>
            </a:r>
          </a:p>
          <a:p>
            <a:r>
              <a:rPr lang="en-US" sz="2000" dirty="0"/>
              <a:t>   selector: '</a:t>
            </a:r>
            <a:r>
              <a:rPr lang="en-US" sz="2000" b="1" dirty="0">
                <a:solidFill>
                  <a:srgbClr val="0072C6"/>
                </a:solidFill>
              </a:rPr>
              <a:t>my-app</a:t>
            </a:r>
            <a:r>
              <a:rPr lang="en-US" sz="2000" dirty="0"/>
              <a:t>',</a:t>
            </a:r>
          </a:p>
          <a:p>
            <a:r>
              <a:rPr lang="en-US" sz="2000" dirty="0"/>
              <a:t>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templateUrl</a:t>
            </a:r>
            <a:r>
              <a:rPr lang="en-US" sz="2000" dirty="0"/>
              <a:t>: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'app.component.html'</a:t>
            </a:r>
            <a:r>
              <a:rPr lang="en-US" sz="2000" dirty="0"/>
              <a:t>,</a:t>
            </a:r>
            <a:endParaRPr lang="en-US" sz="2000" i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dirty="0"/>
              <a:t>   </a:t>
            </a:r>
            <a:r>
              <a:rPr lang="en-US" sz="2000" b="1" dirty="0">
                <a:solidFill>
                  <a:srgbClr val="00594A"/>
                </a:solidFill>
              </a:rPr>
              <a:t>styleUrls</a:t>
            </a:r>
            <a:r>
              <a:rPr lang="en-US" sz="2000" dirty="0"/>
              <a:t>: </a:t>
            </a:r>
            <a:r>
              <a:rPr lang="en-US" sz="2000" i="1" dirty="0">
                <a:solidFill>
                  <a:schemeClr val="accent3">
                    <a:lumMod val="50000"/>
                  </a:schemeClr>
                </a:solidFill>
              </a:rPr>
              <a:t>['app.component.css']</a:t>
            </a:r>
            <a:r>
              <a:rPr lang="en-US" sz="2000" dirty="0"/>
              <a:t>,</a:t>
            </a:r>
          </a:p>
          <a:p>
            <a:r>
              <a:rPr lang="en-US" sz="2000" dirty="0"/>
              <a:t> 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directives: [],</a:t>
            </a:r>
          </a:p>
          <a:p>
            <a:r>
              <a:rPr lang="en-US" sz="20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providers: [],</a:t>
            </a:r>
          </a:p>
          <a:p>
            <a:r>
              <a:rPr lang="en-US" sz="2000" dirty="0"/>
              <a:t>})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export class </a:t>
            </a:r>
            <a:r>
              <a:rPr lang="en-US" sz="2000" b="1" dirty="0">
                <a:solidFill>
                  <a:srgbClr val="0000FF"/>
                </a:solidFill>
              </a:rPr>
              <a:t>MyAppComponent</a:t>
            </a:r>
            <a:r>
              <a:rPr lang="en-US" sz="2000" dirty="0">
                <a:solidFill>
                  <a:srgbClr val="0000FF"/>
                </a:solidFill>
              </a:rPr>
              <a:t> {</a:t>
            </a:r>
          </a:p>
          <a:p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}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i="1" dirty="0">
                <a:solidFill>
                  <a:srgbClr val="0072C6"/>
                </a:solidFill>
              </a:rPr>
              <a:t>&lt;my-app&gt;&lt;/my-app&gt;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7361237" y="2049462"/>
            <a:ext cx="4953000" cy="3962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Component</a:t>
            </a:r>
          </a:p>
        </p:txBody>
      </p:sp>
      <p:sp>
        <p:nvSpPr>
          <p:cNvPr id="14" name="Folded Corner 13"/>
          <p:cNvSpPr/>
          <p:nvPr/>
        </p:nvSpPr>
        <p:spPr bwMode="auto">
          <a:xfrm>
            <a:off x="7742237" y="2887662"/>
            <a:ext cx="4267200" cy="685800"/>
          </a:xfrm>
          <a:prstGeom prst="foldedCorner">
            <a:avLst/>
          </a:prstGeom>
          <a:solidFill>
            <a:schemeClr val="accent6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Template (HTML)</a:t>
            </a:r>
          </a:p>
        </p:txBody>
      </p:sp>
      <p:sp>
        <p:nvSpPr>
          <p:cNvPr id="15" name="Folded Corner 14"/>
          <p:cNvSpPr/>
          <p:nvPr/>
        </p:nvSpPr>
        <p:spPr bwMode="auto">
          <a:xfrm>
            <a:off x="7742237" y="4564062"/>
            <a:ext cx="4267200" cy="1066800"/>
          </a:xfrm>
          <a:prstGeom prst="foldedCorner">
            <a:avLst/>
          </a:prstGeom>
          <a:solidFill>
            <a:srgbClr val="00009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Class (JavaScript)</a:t>
            </a:r>
          </a:p>
        </p:txBody>
      </p:sp>
      <p:sp>
        <p:nvSpPr>
          <p:cNvPr id="16" name="Folded Corner 15"/>
          <p:cNvSpPr/>
          <p:nvPr/>
        </p:nvSpPr>
        <p:spPr bwMode="auto">
          <a:xfrm>
            <a:off x="7742237" y="3725862"/>
            <a:ext cx="2743200" cy="685800"/>
          </a:xfrm>
          <a:prstGeom prst="foldedCorner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Styles (CSS)</a:t>
            </a:r>
          </a:p>
        </p:txBody>
      </p:sp>
    </p:spTree>
    <p:extLst>
      <p:ext uri="{BB962C8B-B14F-4D97-AF65-F5344CB8AC3E}">
        <p14:creationId xmlns:p14="http://schemas.microsoft.com/office/powerpoint/2010/main" val="115896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Directives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6843077" cy="4006225"/>
          </a:xfrm>
        </p:spPr>
        <p:txBody>
          <a:bodyPr/>
          <a:lstStyle/>
          <a:p>
            <a:r>
              <a:rPr lang="en-US" sz="2000" b="1" dirty="0"/>
              <a:t>@Component</a:t>
            </a:r>
            <a:r>
              <a:rPr lang="en-US" sz="2000" dirty="0"/>
              <a:t>({</a:t>
            </a:r>
          </a:p>
          <a:p>
            <a:r>
              <a:rPr lang="en-US" sz="2000" dirty="0"/>
              <a:t>   selector: '</a:t>
            </a:r>
            <a:r>
              <a:rPr lang="en-US" sz="2000" b="1" dirty="0">
                <a:solidFill>
                  <a:srgbClr val="0072C6"/>
                </a:solidFill>
              </a:rPr>
              <a:t>my-app</a:t>
            </a:r>
            <a:r>
              <a:rPr lang="en-US" sz="2000" dirty="0"/>
              <a:t>',</a:t>
            </a:r>
          </a:p>
          <a:p>
            <a:r>
              <a:rPr lang="en-US" sz="2000" dirty="0"/>
              <a:t>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template</a:t>
            </a:r>
            <a:r>
              <a:rPr lang="en-US" sz="2000" dirty="0"/>
              <a:t>: 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`&lt;h3&gt;Task List Application&lt;/h3&gt;`</a:t>
            </a:r>
            <a:r>
              <a:rPr lang="en-US" sz="2000" dirty="0"/>
              <a:t>,</a:t>
            </a:r>
            <a:endParaRPr lang="en-US" sz="2000" i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dirty="0"/>
              <a:t>   </a:t>
            </a:r>
            <a:r>
              <a:rPr lang="en-US" sz="2000" b="1" dirty="0">
                <a:solidFill>
                  <a:srgbClr val="00594A"/>
                </a:solidFill>
              </a:rPr>
              <a:t>styles</a:t>
            </a:r>
            <a:r>
              <a:rPr lang="en-US" sz="2000" dirty="0"/>
              <a:t>: </a:t>
            </a:r>
            <a:r>
              <a:rPr lang="en-US" sz="2000" i="1" dirty="0">
                <a:solidFill>
                  <a:schemeClr val="accent3">
                    <a:lumMod val="50000"/>
                  </a:schemeClr>
                </a:solidFill>
              </a:rPr>
              <a:t>['h3 { color: gray; }']</a:t>
            </a:r>
          </a:p>
          <a:p>
            <a:r>
              <a:rPr lang="en-US" sz="2000" dirty="0"/>
              <a:t>})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export class </a:t>
            </a:r>
            <a:r>
              <a:rPr lang="en-US" sz="2000" b="1" dirty="0">
                <a:solidFill>
                  <a:srgbClr val="0000FF"/>
                </a:solidFill>
              </a:rPr>
              <a:t>MyAppComponent</a:t>
            </a:r>
            <a:r>
              <a:rPr lang="en-US" sz="2000" dirty="0">
                <a:solidFill>
                  <a:srgbClr val="0000FF"/>
                </a:solidFill>
              </a:rPr>
              <a:t> {</a:t>
            </a:r>
          </a:p>
          <a:p>
            <a:r>
              <a:rPr lang="en-US" sz="2000" i="1" dirty="0">
                <a:solidFill>
                  <a:srgbClr val="0000FF"/>
                </a:solidFill>
              </a:rPr>
              <a:t>   console.log("Hello Angular")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}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i="1" dirty="0">
                <a:solidFill>
                  <a:srgbClr val="0072C6"/>
                </a:solidFill>
              </a:rPr>
              <a:t>&lt;my-app&gt;&lt;/my-app&gt;</a:t>
            </a:r>
            <a:endParaRPr lang="en-US" sz="2000" b="1" i="1" dirty="0">
              <a:solidFill>
                <a:srgbClr val="660066"/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7361237" y="2049462"/>
            <a:ext cx="4953000" cy="3962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Component</a:t>
            </a:r>
          </a:p>
        </p:txBody>
      </p:sp>
      <p:sp>
        <p:nvSpPr>
          <p:cNvPr id="11" name="Folded Corner 10"/>
          <p:cNvSpPr/>
          <p:nvPr/>
        </p:nvSpPr>
        <p:spPr bwMode="auto">
          <a:xfrm>
            <a:off x="7742237" y="2887662"/>
            <a:ext cx="4267200" cy="685800"/>
          </a:xfrm>
          <a:prstGeom prst="foldedCorner">
            <a:avLst/>
          </a:prstGeom>
          <a:solidFill>
            <a:schemeClr val="accent6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Template (HTML)</a:t>
            </a:r>
          </a:p>
        </p:txBody>
      </p:sp>
      <p:sp>
        <p:nvSpPr>
          <p:cNvPr id="12" name="Folded Corner 11"/>
          <p:cNvSpPr/>
          <p:nvPr/>
        </p:nvSpPr>
        <p:spPr bwMode="auto">
          <a:xfrm>
            <a:off x="7742237" y="4564062"/>
            <a:ext cx="4267200" cy="1066800"/>
          </a:xfrm>
          <a:prstGeom prst="foldedCorner">
            <a:avLst/>
          </a:prstGeom>
          <a:solidFill>
            <a:srgbClr val="00009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Class (JavaScript)</a:t>
            </a:r>
          </a:p>
        </p:txBody>
      </p:sp>
      <p:sp>
        <p:nvSpPr>
          <p:cNvPr id="13" name="Folded Corner 12"/>
          <p:cNvSpPr/>
          <p:nvPr/>
        </p:nvSpPr>
        <p:spPr bwMode="auto">
          <a:xfrm>
            <a:off x="7742237" y="3725862"/>
            <a:ext cx="2743200" cy="685800"/>
          </a:xfrm>
          <a:prstGeom prst="foldedCorner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Styles (CSS)</a:t>
            </a:r>
          </a:p>
        </p:txBody>
      </p:sp>
    </p:spTree>
    <p:extLst>
      <p:ext uri="{BB962C8B-B14F-4D97-AF65-F5344CB8AC3E}">
        <p14:creationId xmlns:p14="http://schemas.microsoft.com/office/powerpoint/2010/main" val="60166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38" y="716357"/>
            <a:ext cx="3577867" cy="3580892"/>
          </a:xfrm>
          <a:prstGeom prst="ellipse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770643" y="602073"/>
            <a:ext cx="6857027" cy="777130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0" baseline="0" dirty="0" smtClean="0">
                <a:ln w="3175">
                  <a:noFill/>
                </a:ln>
                <a:solidFill>
                  <a:srgbClr val="0072C6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5400" dirty="0">
                <a:solidFill>
                  <a:schemeClr val="tx1"/>
                </a:solidFill>
              </a:rPr>
              <a:t>Christopher Harrison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4770642" y="1744911"/>
            <a:ext cx="7085595" cy="3984376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199"/>
              </a:spcBef>
            </a:pPr>
            <a:r>
              <a:rPr lang="en-US" dirty="0">
                <a:solidFill>
                  <a:schemeClr val="tx1"/>
                </a:solidFill>
              </a:rPr>
              <a:t>Senior Content Producer - Microsoft Virtual Academy</a:t>
            </a:r>
          </a:p>
          <a:p>
            <a:pPr>
              <a:spcBef>
                <a:spcPts val="1199"/>
              </a:spcBef>
            </a:pPr>
            <a:r>
              <a:rPr lang="en-US" dirty="0">
                <a:solidFill>
                  <a:schemeClr val="tx1"/>
                </a:solidFill>
              </a:rPr>
              <a:t>Web guy</a:t>
            </a:r>
          </a:p>
          <a:p>
            <a:pPr>
              <a:spcBef>
                <a:spcPts val="1199"/>
              </a:spcBef>
            </a:pPr>
            <a:r>
              <a:rPr lang="en-US" dirty="0">
                <a:solidFill>
                  <a:schemeClr val="tx1"/>
                </a:solidFill>
              </a:rPr>
              <a:t>&lt;3 OSS</a:t>
            </a:r>
          </a:p>
          <a:p>
            <a:pPr>
              <a:spcBef>
                <a:spcPts val="1199"/>
              </a:spcBef>
            </a:pPr>
            <a:r>
              <a:rPr lang="en-US" dirty="0">
                <a:solidFill>
                  <a:schemeClr val="tx1"/>
                </a:solidFill>
              </a:rPr>
              <a:t>Long-time Microsoft Certified Trainer</a:t>
            </a:r>
          </a:p>
          <a:p>
            <a:pPr>
              <a:spcBef>
                <a:spcPts val="1199"/>
              </a:spcBef>
            </a:pPr>
            <a:r>
              <a:rPr lang="en-US" dirty="0">
                <a:solidFill>
                  <a:schemeClr val="tx1"/>
                </a:solidFill>
              </a:rPr>
              <a:t>Periodic blogger (blog.geektrainer.com)</a:t>
            </a:r>
          </a:p>
          <a:p>
            <a:pPr>
              <a:spcBef>
                <a:spcPts val="1199"/>
              </a:spcBef>
            </a:pPr>
            <a:r>
              <a:rPr lang="en-US" dirty="0">
                <a:solidFill>
                  <a:schemeClr val="tx1"/>
                </a:solidFill>
              </a:rPr>
              <a:t>Marathoner, husband, father of one four-legged child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56427" y="4934697"/>
            <a:ext cx="3580891" cy="777130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0" baseline="0" dirty="0" smtClean="0">
                <a:ln w="3175">
                  <a:noFill/>
                </a:ln>
                <a:solidFill>
                  <a:srgbClr val="0072C6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3999" dirty="0">
                <a:solidFill>
                  <a:schemeClr val="tx1"/>
                </a:solidFill>
              </a:rPr>
              <a:t>@</a:t>
            </a:r>
            <a:r>
              <a:rPr lang="en-US" sz="3999" dirty="0" err="1">
                <a:solidFill>
                  <a:schemeClr val="tx1"/>
                </a:solidFill>
              </a:rPr>
              <a:t>geektrainer</a:t>
            </a:r>
            <a:endParaRPr lang="en-US" sz="399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63490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9" y="1209973"/>
            <a:ext cx="10056812" cy="1200329"/>
          </a:xfrm>
        </p:spPr>
        <p:txBody>
          <a:bodyPr/>
          <a:lstStyle/>
          <a:p>
            <a:r>
              <a:rPr lang="en-US" dirty="0"/>
              <a:t>Component Demo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3954463"/>
            <a:ext cx="10058401" cy="80329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42656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Directives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6081077" cy="5109091"/>
          </a:xfrm>
        </p:spPr>
        <p:txBody>
          <a:bodyPr/>
          <a:lstStyle/>
          <a:p>
            <a:r>
              <a:rPr lang="en-US" i="1" dirty="0"/>
              <a:t>"</a:t>
            </a:r>
            <a:r>
              <a:rPr lang="is-IS" i="1" dirty="0"/>
              <a:t>…can change the appearance or behavior of an element</a:t>
            </a:r>
            <a:r>
              <a:rPr lang="en-US" i="1" dirty="0"/>
              <a:t>"</a:t>
            </a:r>
          </a:p>
          <a:p>
            <a:endParaRPr lang="en-US" dirty="0"/>
          </a:p>
          <a:p>
            <a:r>
              <a:rPr lang="en-US" dirty="0"/>
              <a:t>Attribute Directives include:</a:t>
            </a:r>
          </a:p>
          <a:p>
            <a:endParaRPr lang="en-US" dirty="0"/>
          </a:p>
          <a:p>
            <a:pPr lvl="1"/>
            <a:r>
              <a:rPr lang="en-US" dirty="0"/>
              <a:t>[</a:t>
            </a:r>
            <a:r>
              <a:rPr lang="en-US" dirty="0" err="1"/>
              <a:t>class.red</a:t>
            </a:r>
            <a:r>
              <a:rPr lang="en-US" dirty="0"/>
              <a:t>]="true"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[ngClass]= "{ red: true, box: true }"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[</a:t>
            </a:r>
            <a:r>
              <a:rPr lang="en-US" dirty="0" err="1"/>
              <a:t>ngStyle</a:t>
            </a:r>
            <a:r>
              <a:rPr lang="en-US" dirty="0"/>
              <a:t>]="{ background-color: blue, color: black }"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[</a:t>
            </a:r>
            <a:r>
              <a:rPr lang="en-US" dirty="0" err="1"/>
              <a:t>customOnHoverHighlight</a:t>
            </a:r>
            <a:r>
              <a:rPr lang="en-US" dirty="0"/>
              <a:t>]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7361237" y="2049462"/>
            <a:ext cx="4953000" cy="3962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Component</a:t>
            </a:r>
          </a:p>
        </p:txBody>
      </p:sp>
      <p:sp>
        <p:nvSpPr>
          <p:cNvPr id="17" name="Folded Corner 16"/>
          <p:cNvSpPr/>
          <p:nvPr/>
        </p:nvSpPr>
        <p:spPr bwMode="auto">
          <a:xfrm>
            <a:off x="7742237" y="2887662"/>
            <a:ext cx="4267200" cy="685800"/>
          </a:xfrm>
          <a:prstGeom prst="foldedCorner">
            <a:avLst/>
          </a:prstGeom>
          <a:solidFill>
            <a:schemeClr val="accent6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Template (HTML)</a:t>
            </a:r>
          </a:p>
        </p:txBody>
      </p:sp>
      <p:sp>
        <p:nvSpPr>
          <p:cNvPr id="18" name="Folded Corner 17"/>
          <p:cNvSpPr/>
          <p:nvPr/>
        </p:nvSpPr>
        <p:spPr bwMode="auto">
          <a:xfrm>
            <a:off x="7742237" y="4564062"/>
            <a:ext cx="4267200" cy="1066800"/>
          </a:xfrm>
          <a:prstGeom prst="foldedCorner">
            <a:avLst/>
          </a:prstGeom>
          <a:solidFill>
            <a:srgbClr val="00009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Class (JavaScript)</a:t>
            </a:r>
          </a:p>
        </p:txBody>
      </p:sp>
      <p:sp>
        <p:nvSpPr>
          <p:cNvPr id="19" name="Folded Corner 18"/>
          <p:cNvSpPr/>
          <p:nvPr/>
        </p:nvSpPr>
        <p:spPr bwMode="auto">
          <a:xfrm>
            <a:off x="7742237" y="3725862"/>
            <a:ext cx="2743200" cy="685800"/>
          </a:xfrm>
          <a:prstGeom prst="foldedCorner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Styles (CSS)</a:t>
            </a:r>
          </a:p>
        </p:txBody>
      </p:sp>
    </p:spTree>
    <p:extLst>
      <p:ext uri="{BB962C8B-B14F-4D97-AF65-F5344CB8AC3E}">
        <p14:creationId xmlns:p14="http://schemas.microsoft.com/office/powerpoint/2010/main" val="186483590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Directives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6843077" cy="4006225"/>
          </a:xfrm>
        </p:spPr>
        <p:txBody>
          <a:bodyPr/>
          <a:lstStyle/>
          <a:p>
            <a:r>
              <a:rPr lang="en-US" sz="2000" b="1" dirty="0"/>
              <a:t>@Component</a:t>
            </a:r>
            <a:r>
              <a:rPr lang="en-US" sz="2000" dirty="0"/>
              <a:t>({</a:t>
            </a:r>
          </a:p>
          <a:p>
            <a:r>
              <a:rPr lang="en-US" sz="2000" dirty="0"/>
              <a:t>   selector: '</a:t>
            </a:r>
            <a:r>
              <a:rPr lang="en-US" sz="2000" dirty="0">
                <a:solidFill>
                  <a:srgbClr val="282828"/>
                </a:solidFill>
              </a:rPr>
              <a:t>my-app',</a:t>
            </a:r>
          </a:p>
          <a:p>
            <a:r>
              <a:rPr lang="en-US" sz="2000" dirty="0"/>
              <a:t> 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template: 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`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sz="1800" i="1" dirty="0">
                <a:solidFill>
                  <a:schemeClr val="accent6">
                    <a:lumMod val="50000"/>
                  </a:schemeClr>
                </a:solidFill>
              </a:rPr>
              <a:t>&lt;h3&gt;Task List Application&lt;/h3&gt;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&lt;span </a:t>
            </a:r>
            <a:r>
              <a:rPr lang="en-US" sz="2000" b="1" i="1" dirty="0">
                <a:solidFill>
                  <a:srgbClr val="083E08"/>
                </a:solidFill>
              </a:rPr>
              <a:t>[</a:t>
            </a:r>
            <a:r>
              <a:rPr lang="en-US" sz="2000" b="1" i="1" dirty="0" err="1">
                <a:solidFill>
                  <a:srgbClr val="083E08"/>
                </a:solidFill>
              </a:rPr>
              <a:t>class.red</a:t>
            </a:r>
            <a:r>
              <a:rPr lang="en-US" sz="2000" b="1" i="1" dirty="0">
                <a:solidFill>
                  <a:srgbClr val="083E08"/>
                </a:solidFill>
              </a:rPr>
              <a:t>]="true"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&gt;Test&lt;/span&gt;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`</a:t>
            </a:r>
            <a:r>
              <a:rPr lang="en-US" sz="2000" dirty="0"/>
              <a:t>,</a:t>
            </a:r>
            <a:endParaRPr lang="en-US" sz="2000" i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i="1" dirty="0">
                <a:solidFill>
                  <a:srgbClr val="083E08"/>
                </a:solidFill>
              </a:rPr>
              <a:t>   styles: [".red { color: red; }"]</a:t>
            </a:r>
          </a:p>
          <a:p>
            <a:r>
              <a:rPr lang="en-US" sz="2000" dirty="0"/>
              <a:t>})</a:t>
            </a:r>
          </a:p>
          <a:p>
            <a:r>
              <a:rPr lang="en-US" sz="2000" dirty="0"/>
              <a:t>export class </a:t>
            </a:r>
            <a:r>
              <a:rPr lang="en-US" sz="2000" b="1" dirty="0">
                <a:solidFill>
                  <a:srgbClr val="0000FF"/>
                </a:solidFill>
              </a:rPr>
              <a:t>MyAppComponent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{</a:t>
            </a:r>
          </a:p>
          <a:p>
            <a:endParaRPr lang="en-US" sz="2000" dirty="0"/>
          </a:p>
          <a:p>
            <a:r>
              <a:rPr lang="en-US" sz="2000" dirty="0"/>
              <a:t>}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361237" y="2049462"/>
            <a:ext cx="4953000" cy="3962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Component</a:t>
            </a:r>
          </a:p>
        </p:txBody>
      </p:sp>
      <p:sp>
        <p:nvSpPr>
          <p:cNvPr id="11" name="Folded Corner 10"/>
          <p:cNvSpPr/>
          <p:nvPr/>
        </p:nvSpPr>
        <p:spPr bwMode="auto">
          <a:xfrm>
            <a:off x="7742237" y="2887662"/>
            <a:ext cx="4267200" cy="685800"/>
          </a:xfrm>
          <a:prstGeom prst="foldedCorner">
            <a:avLst/>
          </a:prstGeom>
          <a:solidFill>
            <a:schemeClr val="accent6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Template (HTML)</a:t>
            </a:r>
          </a:p>
        </p:txBody>
      </p:sp>
      <p:sp>
        <p:nvSpPr>
          <p:cNvPr id="12" name="Folded Corner 11"/>
          <p:cNvSpPr/>
          <p:nvPr/>
        </p:nvSpPr>
        <p:spPr bwMode="auto">
          <a:xfrm>
            <a:off x="7742237" y="4564062"/>
            <a:ext cx="4267200" cy="1066800"/>
          </a:xfrm>
          <a:prstGeom prst="foldedCorner">
            <a:avLst/>
          </a:prstGeom>
          <a:solidFill>
            <a:srgbClr val="00009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Class (JavaScript)</a:t>
            </a:r>
          </a:p>
        </p:txBody>
      </p:sp>
      <p:sp>
        <p:nvSpPr>
          <p:cNvPr id="13" name="Folded Corner 12"/>
          <p:cNvSpPr/>
          <p:nvPr/>
        </p:nvSpPr>
        <p:spPr bwMode="auto">
          <a:xfrm>
            <a:off x="7742237" y="3725862"/>
            <a:ext cx="2743200" cy="685800"/>
          </a:xfrm>
          <a:prstGeom prst="foldedCorner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Styles (CSS)</a:t>
            </a:r>
          </a:p>
        </p:txBody>
      </p:sp>
    </p:spTree>
    <p:extLst>
      <p:ext uri="{BB962C8B-B14F-4D97-AF65-F5344CB8AC3E}">
        <p14:creationId xmlns:p14="http://schemas.microsoft.com/office/powerpoint/2010/main" val="282653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Directives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6843077" cy="3652282"/>
          </a:xfrm>
        </p:spPr>
        <p:txBody>
          <a:bodyPr/>
          <a:lstStyle/>
          <a:p>
            <a:r>
              <a:rPr lang="en-US" sz="2000" b="1" dirty="0"/>
              <a:t>@Component</a:t>
            </a:r>
            <a:r>
              <a:rPr lang="en-US" sz="2000" dirty="0"/>
              <a:t>({</a:t>
            </a:r>
          </a:p>
          <a:p>
            <a:r>
              <a:rPr lang="en-US" sz="2000" dirty="0"/>
              <a:t>   selector: </a:t>
            </a:r>
            <a:r>
              <a:rPr lang="en-US" sz="2000" dirty="0">
                <a:solidFill>
                  <a:srgbClr val="282828"/>
                </a:solidFill>
              </a:rPr>
              <a:t>'my-app',</a:t>
            </a:r>
          </a:p>
          <a:p>
            <a:r>
              <a:rPr lang="en-US" sz="2000" dirty="0"/>
              <a:t>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template</a:t>
            </a:r>
            <a:r>
              <a:rPr lang="en-US" sz="2000" dirty="0"/>
              <a:t>: 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`</a:t>
            </a:r>
            <a:r>
              <a:rPr lang="en-US" sz="1800" i="1" dirty="0">
                <a:solidFill>
                  <a:schemeClr val="accent6">
                    <a:lumMod val="50000"/>
                  </a:schemeClr>
                </a:solidFill>
              </a:rPr>
              <a:t>&lt;h3&gt;Task List Application&lt;/h3&gt;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&lt;span </a:t>
            </a:r>
            <a:r>
              <a:rPr lang="en-US" sz="2000" b="1" i="1" dirty="0">
                <a:solidFill>
                  <a:srgbClr val="083E08"/>
                </a:solidFill>
              </a:rPr>
              <a:t>[</a:t>
            </a:r>
            <a:r>
              <a:rPr lang="en-US" sz="2000" b="1" i="1" dirty="0" err="1">
                <a:solidFill>
                  <a:srgbClr val="083E08"/>
                </a:solidFill>
              </a:rPr>
              <a:t>ngClass</a:t>
            </a:r>
            <a:r>
              <a:rPr lang="en-US" sz="2000" b="1" i="1" dirty="0">
                <a:solidFill>
                  <a:srgbClr val="083E08"/>
                </a:solidFill>
              </a:rPr>
              <a:t>]="{'red': true }"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&gt;Test&lt;/span&gt;`</a:t>
            </a:r>
            <a:r>
              <a:rPr lang="en-US" sz="2000" dirty="0"/>
              <a:t>,</a:t>
            </a:r>
            <a:endParaRPr lang="en-US" sz="2000" i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i="1" dirty="0">
                <a:solidFill>
                  <a:srgbClr val="083E08"/>
                </a:solidFill>
              </a:rPr>
              <a:t>   styles: [".red { color: red; }"]</a:t>
            </a:r>
          </a:p>
          <a:p>
            <a:r>
              <a:rPr lang="en-US" sz="2000" dirty="0"/>
              <a:t>})</a:t>
            </a:r>
          </a:p>
          <a:p>
            <a:r>
              <a:rPr lang="en-US" sz="2000" dirty="0"/>
              <a:t>export class </a:t>
            </a:r>
            <a:r>
              <a:rPr lang="en-US" sz="2000" b="1" dirty="0">
                <a:solidFill>
                  <a:srgbClr val="0000FF"/>
                </a:solidFill>
              </a:rPr>
              <a:t>MyAppComponent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{</a:t>
            </a:r>
          </a:p>
          <a:p>
            <a:endParaRPr lang="en-US" sz="2000" dirty="0"/>
          </a:p>
          <a:p>
            <a:r>
              <a:rPr lang="en-US" sz="2000" dirty="0"/>
              <a:t>}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361237" y="2049462"/>
            <a:ext cx="4953000" cy="3962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Component</a:t>
            </a:r>
          </a:p>
        </p:txBody>
      </p:sp>
      <p:sp>
        <p:nvSpPr>
          <p:cNvPr id="11" name="Folded Corner 10"/>
          <p:cNvSpPr/>
          <p:nvPr/>
        </p:nvSpPr>
        <p:spPr bwMode="auto">
          <a:xfrm>
            <a:off x="7742237" y="2887662"/>
            <a:ext cx="4267200" cy="685800"/>
          </a:xfrm>
          <a:prstGeom prst="foldedCorner">
            <a:avLst/>
          </a:prstGeom>
          <a:solidFill>
            <a:schemeClr val="accent6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Template (HTML)</a:t>
            </a:r>
          </a:p>
        </p:txBody>
      </p:sp>
      <p:sp>
        <p:nvSpPr>
          <p:cNvPr id="12" name="Folded Corner 11"/>
          <p:cNvSpPr/>
          <p:nvPr/>
        </p:nvSpPr>
        <p:spPr bwMode="auto">
          <a:xfrm>
            <a:off x="7742237" y="4564062"/>
            <a:ext cx="4267200" cy="1066800"/>
          </a:xfrm>
          <a:prstGeom prst="foldedCorner">
            <a:avLst/>
          </a:prstGeom>
          <a:solidFill>
            <a:srgbClr val="00009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Class (JavaScript)</a:t>
            </a:r>
          </a:p>
        </p:txBody>
      </p:sp>
      <p:sp>
        <p:nvSpPr>
          <p:cNvPr id="13" name="Folded Corner 12"/>
          <p:cNvSpPr/>
          <p:nvPr/>
        </p:nvSpPr>
        <p:spPr bwMode="auto">
          <a:xfrm>
            <a:off x="7742237" y="3725862"/>
            <a:ext cx="2743200" cy="685800"/>
          </a:xfrm>
          <a:prstGeom prst="foldedCorner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Styles (CSS)</a:t>
            </a:r>
          </a:p>
        </p:txBody>
      </p:sp>
    </p:spTree>
    <p:extLst>
      <p:ext uri="{BB962C8B-B14F-4D97-AF65-F5344CB8AC3E}">
        <p14:creationId xmlns:p14="http://schemas.microsoft.com/office/powerpoint/2010/main" val="386804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Directives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6843077" cy="4714112"/>
          </a:xfrm>
        </p:spPr>
        <p:txBody>
          <a:bodyPr/>
          <a:lstStyle/>
          <a:p>
            <a:r>
              <a:rPr lang="en-US" sz="2000" b="1" dirty="0"/>
              <a:t>@Component</a:t>
            </a:r>
            <a:r>
              <a:rPr lang="en-US" sz="2000" dirty="0"/>
              <a:t>({</a:t>
            </a:r>
          </a:p>
          <a:p>
            <a:r>
              <a:rPr lang="en-US" sz="2000" dirty="0"/>
              <a:t>  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selector: 'my-app',</a:t>
            </a:r>
          </a:p>
          <a:p>
            <a:r>
              <a:rPr lang="en-US" sz="2000" dirty="0"/>
              <a:t>  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template</a:t>
            </a:r>
            <a:r>
              <a:rPr lang="en-US" sz="2000" dirty="0"/>
              <a:t>: 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`</a:t>
            </a:r>
            <a:r>
              <a:rPr lang="en-US" sz="1800" i="1" dirty="0">
                <a:solidFill>
                  <a:schemeClr val="accent6">
                    <a:lumMod val="50000"/>
                  </a:schemeClr>
                </a:solidFill>
              </a:rPr>
              <a:t>&lt;h3&gt;Task List Application&lt;/h3&gt;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&lt;span 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sz="2000" b="1" i="1" dirty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en-US" sz="2000" b="1" i="1" dirty="0" err="1">
                <a:solidFill>
                  <a:schemeClr val="accent1">
                    <a:lumMod val="50000"/>
                  </a:schemeClr>
                </a:solidFill>
              </a:rPr>
              <a:t>ngStyle</a:t>
            </a:r>
            <a:r>
              <a:rPr lang="en-US" sz="2000" b="1" i="1" dirty="0">
                <a:solidFill>
                  <a:schemeClr val="accent1">
                    <a:lumMod val="50000"/>
                  </a:schemeClr>
                </a:solidFill>
              </a:rPr>
              <a:t>]="{</a:t>
            </a:r>
          </a:p>
          <a:p>
            <a:r>
              <a:rPr lang="en-US" sz="2000" b="1" i="1" dirty="0">
                <a:solidFill>
                  <a:schemeClr val="accent1">
                    <a:lumMod val="50000"/>
                  </a:schemeClr>
                </a:solidFill>
              </a:rPr>
              <a:t>	'font-size': '12px', </a:t>
            </a:r>
          </a:p>
          <a:p>
            <a:r>
              <a:rPr lang="en-US" sz="2000" b="1" i="1" dirty="0">
                <a:solidFill>
                  <a:schemeClr val="accent1">
                    <a:lumMod val="50000"/>
                  </a:schemeClr>
                </a:solidFill>
              </a:rPr>
              <a:t>	color: 'green'</a:t>
            </a:r>
          </a:p>
          <a:p>
            <a:r>
              <a:rPr lang="en-US" sz="2000" b="1" i="1" dirty="0">
                <a:solidFill>
                  <a:schemeClr val="accent1">
                    <a:lumMod val="50000"/>
                  </a:schemeClr>
                </a:solidFill>
              </a:rPr>
              <a:t>   }"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&gt;Test&lt;/span&gt;`</a:t>
            </a:r>
          </a:p>
          <a:p>
            <a:r>
              <a:rPr lang="en-US" sz="2000" dirty="0"/>
              <a:t>})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export class </a:t>
            </a:r>
            <a:r>
              <a:rPr lang="en-US" sz="2000" b="1" dirty="0">
                <a:solidFill>
                  <a:srgbClr val="0000FF"/>
                </a:solidFill>
              </a:rPr>
              <a:t>MyAppComponent</a:t>
            </a:r>
            <a:r>
              <a:rPr lang="en-US" sz="2000" dirty="0">
                <a:solidFill>
                  <a:srgbClr val="0000FF"/>
                </a:solidFill>
              </a:rPr>
              <a:t> {</a:t>
            </a:r>
          </a:p>
          <a:p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361237" y="2049462"/>
            <a:ext cx="4953000" cy="3962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Component</a:t>
            </a:r>
          </a:p>
        </p:txBody>
      </p:sp>
      <p:sp>
        <p:nvSpPr>
          <p:cNvPr id="11" name="Folded Corner 10"/>
          <p:cNvSpPr/>
          <p:nvPr/>
        </p:nvSpPr>
        <p:spPr bwMode="auto">
          <a:xfrm>
            <a:off x="7742237" y="2887662"/>
            <a:ext cx="4267200" cy="685800"/>
          </a:xfrm>
          <a:prstGeom prst="foldedCorner">
            <a:avLst/>
          </a:prstGeom>
          <a:solidFill>
            <a:schemeClr val="accent6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Template (HTML)</a:t>
            </a:r>
          </a:p>
        </p:txBody>
      </p:sp>
      <p:sp>
        <p:nvSpPr>
          <p:cNvPr id="12" name="Folded Corner 11"/>
          <p:cNvSpPr/>
          <p:nvPr/>
        </p:nvSpPr>
        <p:spPr bwMode="auto">
          <a:xfrm>
            <a:off x="7742237" y="4564062"/>
            <a:ext cx="4267200" cy="1066800"/>
          </a:xfrm>
          <a:prstGeom prst="foldedCorner">
            <a:avLst/>
          </a:prstGeom>
          <a:solidFill>
            <a:srgbClr val="00009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Class (JavaScript)</a:t>
            </a:r>
          </a:p>
        </p:txBody>
      </p:sp>
      <p:sp>
        <p:nvSpPr>
          <p:cNvPr id="13" name="Folded Corner 12"/>
          <p:cNvSpPr/>
          <p:nvPr/>
        </p:nvSpPr>
        <p:spPr bwMode="auto">
          <a:xfrm>
            <a:off x="7742237" y="3725862"/>
            <a:ext cx="2743200" cy="685800"/>
          </a:xfrm>
          <a:prstGeom prst="foldedCorner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Styles (CSS)</a:t>
            </a:r>
          </a:p>
        </p:txBody>
      </p:sp>
    </p:spTree>
    <p:extLst>
      <p:ext uri="{BB962C8B-B14F-4D97-AF65-F5344CB8AC3E}">
        <p14:creationId xmlns:p14="http://schemas.microsoft.com/office/powerpoint/2010/main" val="323626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9" y="1209973"/>
            <a:ext cx="10056812" cy="2197525"/>
          </a:xfrm>
        </p:spPr>
        <p:txBody>
          <a:bodyPr/>
          <a:lstStyle/>
          <a:p>
            <a:r>
              <a:rPr lang="en-US" dirty="0"/>
              <a:t>Attribute Demo 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3954463"/>
            <a:ext cx="10058401" cy="80329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Showing how to add styling into the template</a:t>
            </a:r>
          </a:p>
        </p:txBody>
      </p:sp>
    </p:spTree>
    <p:extLst>
      <p:ext uri="{BB962C8B-B14F-4D97-AF65-F5344CB8AC3E}">
        <p14:creationId xmlns:p14="http://schemas.microsoft.com/office/powerpoint/2010/main" val="174900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Directives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6081077" cy="3775393"/>
          </a:xfrm>
        </p:spPr>
        <p:txBody>
          <a:bodyPr/>
          <a:lstStyle/>
          <a:p>
            <a:r>
              <a:rPr lang="en-US" i="1" dirty="0"/>
              <a:t>"</a:t>
            </a:r>
            <a:r>
              <a:rPr lang="is-IS" i="1" dirty="0"/>
              <a:t>…can change the appearance or behavior of an element</a:t>
            </a:r>
            <a:r>
              <a:rPr lang="en-US" i="1" dirty="0"/>
              <a:t>"</a:t>
            </a:r>
          </a:p>
          <a:p>
            <a:endParaRPr lang="en-US" dirty="0"/>
          </a:p>
          <a:p>
            <a:r>
              <a:rPr lang="en-US" dirty="0"/>
              <a:t>Structural Directives include:</a:t>
            </a:r>
          </a:p>
          <a:p>
            <a:endParaRPr lang="en-US" dirty="0"/>
          </a:p>
          <a:p>
            <a:pPr lvl="1"/>
            <a:r>
              <a:rPr lang="en-US" dirty="0"/>
              <a:t>*ng-If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*ng-For</a:t>
            </a:r>
          </a:p>
          <a:p>
            <a:pPr lvl="1"/>
            <a:endParaRPr lang="en-US" dirty="0"/>
          </a:p>
        </p:txBody>
      </p:sp>
      <p:sp>
        <p:nvSpPr>
          <p:cNvPr id="18" name="Rounded Rectangle 17"/>
          <p:cNvSpPr/>
          <p:nvPr/>
        </p:nvSpPr>
        <p:spPr bwMode="auto">
          <a:xfrm>
            <a:off x="7361237" y="2049462"/>
            <a:ext cx="4953000" cy="3962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Component</a:t>
            </a:r>
          </a:p>
        </p:txBody>
      </p:sp>
      <p:sp>
        <p:nvSpPr>
          <p:cNvPr id="19" name="Folded Corner 18"/>
          <p:cNvSpPr/>
          <p:nvPr/>
        </p:nvSpPr>
        <p:spPr bwMode="auto">
          <a:xfrm>
            <a:off x="7742237" y="2887662"/>
            <a:ext cx="4267200" cy="685800"/>
          </a:xfrm>
          <a:prstGeom prst="foldedCorner">
            <a:avLst/>
          </a:prstGeom>
          <a:solidFill>
            <a:schemeClr val="accent6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Template (HTML)</a:t>
            </a:r>
          </a:p>
        </p:txBody>
      </p:sp>
      <p:sp>
        <p:nvSpPr>
          <p:cNvPr id="20" name="Folded Corner 19"/>
          <p:cNvSpPr/>
          <p:nvPr/>
        </p:nvSpPr>
        <p:spPr bwMode="auto">
          <a:xfrm>
            <a:off x="7742237" y="4564062"/>
            <a:ext cx="4267200" cy="1066800"/>
          </a:xfrm>
          <a:prstGeom prst="foldedCorner">
            <a:avLst/>
          </a:prstGeom>
          <a:solidFill>
            <a:srgbClr val="00009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Class (JavaScript)</a:t>
            </a:r>
          </a:p>
        </p:txBody>
      </p:sp>
    </p:spTree>
    <p:extLst>
      <p:ext uri="{BB962C8B-B14F-4D97-AF65-F5344CB8AC3E}">
        <p14:creationId xmlns:p14="http://schemas.microsoft.com/office/powerpoint/2010/main" val="340507240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Directives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6843077" cy="3596882"/>
          </a:xfrm>
        </p:spPr>
        <p:txBody>
          <a:bodyPr/>
          <a:lstStyle/>
          <a:p>
            <a:r>
              <a:rPr lang="en-US" sz="2000" b="1" dirty="0"/>
              <a:t>@Component</a:t>
            </a:r>
            <a:r>
              <a:rPr lang="en-US" sz="2000" dirty="0"/>
              <a:t>({</a:t>
            </a:r>
          </a:p>
          <a:p>
            <a:r>
              <a:rPr lang="en-US" sz="2000" dirty="0"/>
              <a:t>   selector: </a:t>
            </a:r>
            <a:r>
              <a:rPr lang="en-US" sz="2000" dirty="0">
                <a:solidFill>
                  <a:srgbClr val="282828"/>
                </a:solidFill>
              </a:rPr>
              <a:t>'my-app',</a:t>
            </a:r>
          </a:p>
          <a:p>
            <a:r>
              <a:rPr lang="en-US" sz="2000" dirty="0"/>
              <a:t>  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template</a:t>
            </a:r>
            <a:r>
              <a:rPr lang="en-US" sz="2000" dirty="0"/>
              <a:t>: 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`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sz="1800" i="1" dirty="0">
                <a:solidFill>
                  <a:schemeClr val="accent6">
                    <a:lumMod val="50000"/>
                  </a:schemeClr>
                </a:solidFill>
              </a:rPr>
              <a:t>&lt;h3&gt;Task List Application&lt;/h3&gt;</a:t>
            </a:r>
          </a:p>
          <a:p>
            <a:r>
              <a:rPr lang="en-US" sz="1800" i="1" dirty="0">
                <a:solidFill>
                  <a:schemeClr val="accent6">
                    <a:lumMod val="50000"/>
                  </a:schemeClr>
                </a:solidFill>
              </a:rPr>
              <a:t>   &lt;h4 </a:t>
            </a:r>
            <a:r>
              <a:rPr lang="en-US" sz="1800" b="1" i="1" dirty="0">
                <a:solidFill>
                  <a:srgbClr val="000090"/>
                </a:solidFill>
              </a:rPr>
              <a:t>*ng-If="</a:t>
            </a:r>
            <a:r>
              <a:rPr lang="en-US" sz="1800" b="1" i="1" dirty="0" err="1">
                <a:solidFill>
                  <a:srgbClr val="000090"/>
                </a:solidFill>
              </a:rPr>
              <a:t>imTrue</a:t>
            </a:r>
            <a:r>
              <a:rPr lang="en-US" sz="1800" b="1" i="1" dirty="0">
                <a:solidFill>
                  <a:srgbClr val="000090"/>
                </a:solidFill>
              </a:rPr>
              <a:t>"</a:t>
            </a:r>
            <a:r>
              <a:rPr lang="en-US" sz="1800" i="1" dirty="0">
                <a:solidFill>
                  <a:schemeClr val="accent6">
                    <a:lumMod val="50000"/>
                  </a:schemeClr>
                </a:solidFill>
              </a:rPr>
              <a:t>&gt;This will show&lt;h4&gt;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`</a:t>
            </a:r>
          </a:p>
          <a:p>
            <a:r>
              <a:rPr lang="en-US" sz="2000" dirty="0"/>
              <a:t>})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export class </a:t>
            </a:r>
            <a:r>
              <a:rPr lang="en-US" sz="2000" b="1" dirty="0">
                <a:solidFill>
                  <a:srgbClr val="0000FF"/>
                </a:solidFill>
              </a:rPr>
              <a:t>MyAppComponent</a:t>
            </a:r>
            <a:r>
              <a:rPr lang="en-US" sz="2000" dirty="0">
                <a:solidFill>
                  <a:srgbClr val="0000FF"/>
                </a:solidFill>
              </a:rPr>
              <a:t> {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 imTrue = true;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361237" y="2049462"/>
            <a:ext cx="4953000" cy="3962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Component</a:t>
            </a:r>
          </a:p>
        </p:txBody>
      </p:sp>
      <p:sp>
        <p:nvSpPr>
          <p:cNvPr id="11" name="Folded Corner 10"/>
          <p:cNvSpPr/>
          <p:nvPr/>
        </p:nvSpPr>
        <p:spPr bwMode="auto">
          <a:xfrm>
            <a:off x="7742237" y="2887662"/>
            <a:ext cx="4267200" cy="685800"/>
          </a:xfrm>
          <a:prstGeom prst="foldedCorner">
            <a:avLst/>
          </a:prstGeom>
          <a:solidFill>
            <a:schemeClr val="accent6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Template (HTML)</a:t>
            </a:r>
          </a:p>
        </p:txBody>
      </p:sp>
      <p:sp>
        <p:nvSpPr>
          <p:cNvPr id="12" name="Folded Corner 11"/>
          <p:cNvSpPr/>
          <p:nvPr/>
        </p:nvSpPr>
        <p:spPr bwMode="auto">
          <a:xfrm>
            <a:off x="7742237" y="4564062"/>
            <a:ext cx="4267200" cy="1066800"/>
          </a:xfrm>
          <a:prstGeom prst="foldedCorner">
            <a:avLst/>
          </a:prstGeom>
          <a:solidFill>
            <a:srgbClr val="00009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Class (JavaScript)</a:t>
            </a:r>
          </a:p>
        </p:txBody>
      </p:sp>
    </p:spTree>
    <p:extLst>
      <p:ext uri="{BB962C8B-B14F-4D97-AF65-F5344CB8AC3E}">
        <p14:creationId xmlns:p14="http://schemas.microsoft.com/office/powerpoint/2010/main" val="31684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Directives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6843077" cy="4686412"/>
          </a:xfrm>
        </p:spPr>
        <p:txBody>
          <a:bodyPr/>
          <a:lstStyle/>
          <a:p>
            <a:r>
              <a:rPr lang="en-US" sz="2000" b="1" dirty="0"/>
              <a:t>@Component</a:t>
            </a:r>
            <a:r>
              <a:rPr lang="en-US" sz="2000" dirty="0"/>
              <a:t>({</a:t>
            </a:r>
          </a:p>
          <a:p>
            <a:r>
              <a:rPr lang="en-US" sz="2000" dirty="0"/>
              <a:t>   selector: '</a:t>
            </a:r>
            <a:r>
              <a:rPr lang="en-US" sz="2000" dirty="0">
                <a:solidFill>
                  <a:srgbClr val="282828"/>
                </a:solidFill>
              </a:rPr>
              <a:t>my-app'</a:t>
            </a:r>
            <a:r>
              <a:rPr lang="en-US" sz="2000" dirty="0"/>
              <a:t>,</a:t>
            </a:r>
          </a:p>
          <a:p>
            <a:r>
              <a:rPr lang="en-US" sz="2000" dirty="0"/>
              <a:t>  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template</a:t>
            </a:r>
            <a:r>
              <a:rPr lang="en-US" sz="2000" dirty="0"/>
              <a:t>: 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`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sz="1800" i="1" dirty="0">
                <a:solidFill>
                  <a:schemeClr val="accent6">
                    <a:lumMod val="50000"/>
                  </a:schemeClr>
                </a:solidFill>
              </a:rPr>
              <a:t>&lt;h3&gt;Task List Application&lt;/h3&gt;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&lt;ul&gt;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	&lt;li </a:t>
            </a:r>
            <a:r>
              <a:rPr lang="en-US" sz="2000" b="1" i="1" dirty="0">
                <a:solidFill>
                  <a:srgbClr val="000090"/>
                </a:solidFill>
              </a:rPr>
              <a:t>*ng-For="let task of tasks"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&gt;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	   </a:t>
            </a:r>
            <a:r>
              <a:rPr lang="en-US" sz="2000" i="1" dirty="0">
                <a:solidFill>
                  <a:srgbClr val="000090"/>
                </a:solidFill>
              </a:rPr>
              <a:t>{{ task }}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	&lt;/li&gt;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&lt;/ul&gt;`</a:t>
            </a:r>
          </a:p>
          <a:p>
            <a:r>
              <a:rPr lang="en-US" sz="2000" dirty="0"/>
              <a:t>})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export class </a:t>
            </a:r>
            <a:r>
              <a:rPr lang="en-US" sz="2000" b="1" dirty="0">
                <a:solidFill>
                  <a:srgbClr val="0000FF"/>
                </a:solidFill>
              </a:rPr>
              <a:t>MyAppComponent</a:t>
            </a:r>
            <a:r>
              <a:rPr lang="en-US" sz="2000" dirty="0">
                <a:solidFill>
                  <a:srgbClr val="0000FF"/>
                </a:solidFill>
              </a:rPr>
              <a:t> {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 tasks = ['First Task', 'Second Task']</a:t>
            </a:r>
          </a:p>
          <a:p>
            <a:r>
              <a:rPr lang="en-US" sz="200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361237" y="2049462"/>
            <a:ext cx="4953000" cy="3962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Component</a:t>
            </a:r>
          </a:p>
        </p:txBody>
      </p:sp>
      <p:sp>
        <p:nvSpPr>
          <p:cNvPr id="11" name="Folded Corner 10"/>
          <p:cNvSpPr/>
          <p:nvPr/>
        </p:nvSpPr>
        <p:spPr bwMode="auto">
          <a:xfrm>
            <a:off x="7742237" y="2887662"/>
            <a:ext cx="4267200" cy="685800"/>
          </a:xfrm>
          <a:prstGeom prst="foldedCorner">
            <a:avLst/>
          </a:prstGeom>
          <a:solidFill>
            <a:schemeClr val="accent6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Template (HTML)</a:t>
            </a:r>
          </a:p>
        </p:txBody>
      </p:sp>
      <p:sp>
        <p:nvSpPr>
          <p:cNvPr id="12" name="Folded Corner 11"/>
          <p:cNvSpPr/>
          <p:nvPr/>
        </p:nvSpPr>
        <p:spPr bwMode="auto">
          <a:xfrm>
            <a:off x="7742237" y="4564062"/>
            <a:ext cx="4267200" cy="1066800"/>
          </a:xfrm>
          <a:prstGeom prst="foldedCorner">
            <a:avLst/>
          </a:prstGeom>
          <a:solidFill>
            <a:srgbClr val="00009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Class (JavaScript)</a:t>
            </a:r>
          </a:p>
        </p:txBody>
      </p:sp>
    </p:spTree>
    <p:extLst>
      <p:ext uri="{BB962C8B-B14F-4D97-AF65-F5344CB8AC3E}">
        <p14:creationId xmlns:p14="http://schemas.microsoft.com/office/powerpoint/2010/main" val="17732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9" y="1209973"/>
            <a:ext cx="10056812" cy="2197525"/>
          </a:xfrm>
        </p:spPr>
        <p:txBody>
          <a:bodyPr/>
          <a:lstStyle/>
          <a:p>
            <a:r>
              <a:rPr lang="en-US" dirty="0"/>
              <a:t>Structural Demo 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3954463"/>
            <a:ext cx="10058401" cy="80329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Showing </a:t>
            </a:r>
            <a:r>
              <a:rPr lang="en-US" dirty="0" err="1"/>
              <a:t>ngFor</a:t>
            </a:r>
            <a:r>
              <a:rPr lang="en-US" dirty="0"/>
              <a:t> and </a:t>
            </a:r>
            <a:r>
              <a:rPr lang="en-US" dirty="0" err="1"/>
              <a:t>ngIf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1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57200" y="146304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57200" y="224028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57200" y="301752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" y="379476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324917" y="1451585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188720" y="1463040"/>
            <a:ext cx="49377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Angular Overview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188720" y="2240280"/>
            <a:ext cx="49377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TypeScript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188720" y="3017520"/>
            <a:ext cx="49377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Big Picture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188720" y="3794760"/>
            <a:ext cx="49377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Building Blocks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7056437" y="1451585"/>
            <a:ext cx="49377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Connecting the Blocks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324917" y="2280407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6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056437" y="2280407"/>
            <a:ext cx="49377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Build Process - '</a:t>
            </a:r>
            <a:r>
              <a:rPr lang="en-US" sz="2000" dirty="0" err="1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Todo</a:t>
            </a: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 List' App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340157" y="3072887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7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7071677" y="3072887"/>
            <a:ext cx="49377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Review and Resources</a:t>
            </a:r>
          </a:p>
        </p:txBody>
      </p:sp>
    </p:spTree>
    <p:extLst>
      <p:ext uri="{BB962C8B-B14F-4D97-AF65-F5344CB8AC3E}">
        <p14:creationId xmlns:p14="http://schemas.microsoft.com/office/powerpoint/2010/main" val="274325361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- Interpolation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6843077" cy="4714112"/>
          </a:xfrm>
        </p:spPr>
        <p:txBody>
          <a:bodyPr/>
          <a:lstStyle/>
          <a:p>
            <a:r>
              <a:rPr lang="en-US" sz="2000" b="1" dirty="0"/>
              <a:t>@Component</a:t>
            </a:r>
            <a:r>
              <a:rPr lang="en-US" sz="2000" dirty="0"/>
              <a:t>({</a:t>
            </a:r>
          </a:p>
          <a:p>
            <a:r>
              <a:rPr lang="en-US" sz="2000" dirty="0"/>
              <a:t>   selector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: 'my-app'</a:t>
            </a:r>
            <a:r>
              <a:rPr lang="en-US" sz="2000" dirty="0"/>
              <a:t>,</a:t>
            </a:r>
          </a:p>
          <a:p>
            <a:r>
              <a:rPr lang="en-US" sz="2000" dirty="0"/>
              <a:t>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template</a:t>
            </a:r>
            <a:r>
              <a:rPr lang="en-US" sz="2000" dirty="0"/>
              <a:t>: 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`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&lt;h3&gt;Task List Application&lt;/h3&gt;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</a:rPr>
              <a:t>   &lt;span&gt;</a:t>
            </a:r>
            <a:r>
              <a:rPr lang="en-US" sz="2000" b="1" i="1" dirty="0">
                <a:solidFill>
                  <a:srgbClr val="282828"/>
                </a:solidFill>
              </a:rPr>
              <a:t>{{ </a:t>
            </a:r>
            <a:r>
              <a:rPr lang="en-US" sz="2000" b="1" i="1" dirty="0" err="1">
                <a:solidFill>
                  <a:srgbClr val="282828"/>
                </a:solidFill>
              </a:rPr>
              <a:t>myNumber</a:t>
            </a:r>
            <a:r>
              <a:rPr lang="en-US" sz="2000" b="1" i="1" dirty="0">
                <a:solidFill>
                  <a:srgbClr val="282828"/>
                </a:solidFill>
              </a:rPr>
              <a:t> }}</a:t>
            </a:r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</a:rPr>
              <a:t>&lt;/span&gt;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&lt;input [value]="</a:t>
            </a:r>
            <a:r>
              <a:rPr lang="en-US" sz="2000" i="1" dirty="0" err="1">
                <a:solidFill>
                  <a:schemeClr val="accent6">
                    <a:lumMod val="50000"/>
                  </a:schemeClr>
                </a:solidFill>
              </a:rPr>
              <a:t>myNumber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"&gt;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`</a:t>
            </a:r>
          </a:p>
          <a:p>
            <a:r>
              <a:rPr lang="en-US" sz="2000" dirty="0"/>
              <a:t>})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export class </a:t>
            </a:r>
            <a:r>
              <a:rPr lang="en-US" sz="2000" b="1" dirty="0">
                <a:solidFill>
                  <a:srgbClr val="0000FF"/>
                </a:solidFill>
              </a:rPr>
              <a:t>MyAppComponent</a:t>
            </a:r>
            <a:r>
              <a:rPr lang="en-US" sz="2000" dirty="0">
                <a:solidFill>
                  <a:srgbClr val="0000FF"/>
                </a:solidFill>
              </a:rPr>
              <a:t> {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myNumber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= 7</a:t>
            </a:r>
          </a:p>
          <a:p>
            <a:r>
              <a:rPr lang="en-US" sz="200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361237" y="2049462"/>
            <a:ext cx="4953000" cy="3962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Component</a:t>
            </a:r>
          </a:p>
        </p:txBody>
      </p:sp>
      <p:sp>
        <p:nvSpPr>
          <p:cNvPr id="7" name="Folded Corner 6"/>
          <p:cNvSpPr/>
          <p:nvPr/>
        </p:nvSpPr>
        <p:spPr bwMode="auto">
          <a:xfrm>
            <a:off x="7742237" y="2887662"/>
            <a:ext cx="4267200" cy="685800"/>
          </a:xfrm>
          <a:prstGeom prst="foldedCorner">
            <a:avLst/>
          </a:prstGeom>
          <a:solidFill>
            <a:schemeClr val="accent6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Template (HTML)</a:t>
            </a:r>
          </a:p>
        </p:txBody>
      </p:sp>
      <p:sp>
        <p:nvSpPr>
          <p:cNvPr id="8" name="Folded Corner 7"/>
          <p:cNvSpPr/>
          <p:nvPr/>
        </p:nvSpPr>
        <p:spPr bwMode="auto">
          <a:xfrm>
            <a:off x="7742237" y="4564062"/>
            <a:ext cx="4267200" cy="1066800"/>
          </a:xfrm>
          <a:prstGeom prst="foldedCorner">
            <a:avLst/>
          </a:prstGeom>
          <a:solidFill>
            <a:srgbClr val="00009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Class (JavaScript)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199437" y="3344862"/>
            <a:ext cx="0" cy="1447800"/>
          </a:xfrm>
          <a:prstGeom prst="straightConnector1">
            <a:avLst/>
          </a:prstGeom>
          <a:ln w="101600" cmpd="sng">
            <a:solidFill>
              <a:schemeClr val="bg1"/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90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9" y="1209973"/>
            <a:ext cx="10056812" cy="1200329"/>
          </a:xfrm>
        </p:spPr>
        <p:txBody>
          <a:bodyPr/>
          <a:lstStyle/>
          <a:p>
            <a:r>
              <a:rPr lang="en-US" dirty="0"/>
              <a:t>Interpolation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3954463"/>
            <a:ext cx="10058401" cy="80329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Showing the printing of {{ }}</a:t>
            </a:r>
          </a:p>
        </p:txBody>
      </p:sp>
    </p:spTree>
    <p:extLst>
      <p:ext uri="{BB962C8B-B14F-4D97-AF65-F5344CB8AC3E}">
        <p14:creationId xmlns:p14="http://schemas.microsoft.com/office/powerpoint/2010/main" val="112111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– Event Binding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6843077" cy="5339923"/>
          </a:xfrm>
        </p:spPr>
        <p:txBody>
          <a:bodyPr/>
          <a:lstStyle/>
          <a:p>
            <a:r>
              <a:rPr lang="en-US" sz="2000" b="1" dirty="0"/>
              <a:t>@Component</a:t>
            </a:r>
            <a:r>
              <a:rPr lang="en-US" sz="2000" dirty="0"/>
              <a:t>({</a:t>
            </a:r>
          </a:p>
          <a:p>
            <a:r>
              <a:rPr lang="en-US" sz="2000" dirty="0"/>
              <a:t>   selector: '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my-app</a:t>
            </a:r>
            <a:r>
              <a:rPr lang="en-US" sz="2000" dirty="0"/>
              <a:t>',</a:t>
            </a:r>
          </a:p>
          <a:p>
            <a:r>
              <a:rPr lang="en-US" sz="2000" dirty="0"/>
              <a:t>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template</a:t>
            </a:r>
            <a:r>
              <a:rPr lang="en-US" sz="2000" dirty="0"/>
              <a:t>: 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`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&lt;h3&gt;Task List Application&lt;/h3&gt;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&lt;button </a:t>
            </a:r>
            <a:r>
              <a:rPr lang="en-US" sz="2000" b="1" i="1" dirty="0">
                <a:solidFill>
                  <a:srgbClr val="282828"/>
                </a:solidFill>
              </a:rPr>
              <a:t>(click)="</a:t>
            </a:r>
            <a:r>
              <a:rPr lang="en-US" sz="2000" b="1" i="1" dirty="0" err="1">
                <a:solidFill>
                  <a:srgbClr val="282828"/>
                </a:solidFill>
              </a:rPr>
              <a:t>doThis</a:t>
            </a:r>
            <a:r>
              <a:rPr lang="en-US" sz="2000" b="1" i="1" dirty="0">
                <a:solidFill>
                  <a:srgbClr val="282828"/>
                </a:solidFill>
              </a:rPr>
              <a:t>()"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&gt;&lt;/button&gt;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`</a:t>
            </a:r>
          </a:p>
          <a:p>
            <a:r>
              <a:rPr lang="en-US" sz="2000" dirty="0"/>
              <a:t>})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export class </a:t>
            </a:r>
            <a:r>
              <a:rPr lang="en-US" sz="2000" b="1" dirty="0">
                <a:solidFill>
                  <a:srgbClr val="0000FF"/>
                </a:solidFill>
              </a:rPr>
              <a:t>MyAppComponent</a:t>
            </a:r>
            <a:r>
              <a:rPr lang="en-US" sz="2000" dirty="0">
                <a:solidFill>
                  <a:srgbClr val="0000FF"/>
                </a:solidFill>
              </a:rPr>
              <a:t> {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doThis(){ 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   	console.log("You clicked on the button");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  }</a:t>
            </a:r>
          </a:p>
          <a:p>
            <a:r>
              <a:rPr lang="en-US" sz="2000" dirty="0">
                <a:solidFill>
                  <a:srgbClr val="0000FF"/>
                </a:solidFill>
              </a:rPr>
              <a:t>}</a:t>
            </a:r>
          </a:p>
          <a:p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i="1" dirty="0">
                <a:solidFill>
                  <a:srgbClr val="282828"/>
                </a:solidFill>
              </a:rPr>
              <a:t>click, hover, mouseeneter, mouseleave, etc</a:t>
            </a:r>
            <a:r>
              <a:rPr lang="is-IS" sz="2000" i="1" dirty="0">
                <a:solidFill>
                  <a:srgbClr val="282828"/>
                </a:solidFill>
              </a:rPr>
              <a:t>…</a:t>
            </a:r>
            <a:endParaRPr lang="en-US" sz="2000" i="1" dirty="0">
              <a:solidFill>
                <a:srgbClr val="282828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7361237" y="2049462"/>
            <a:ext cx="4953000" cy="3962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Component</a:t>
            </a:r>
          </a:p>
        </p:txBody>
      </p:sp>
      <p:sp>
        <p:nvSpPr>
          <p:cNvPr id="7" name="Folded Corner 6"/>
          <p:cNvSpPr/>
          <p:nvPr/>
        </p:nvSpPr>
        <p:spPr bwMode="auto">
          <a:xfrm>
            <a:off x="7742237" y="2887662"/>
            <a:ext cx="4267200" cy="685800"/>
          </a:xfrm>
          <a:prstGeom prst="foldedCorner">
            <a:avLst/>
          </a:prstGeom>
          <a:solidFill>
            <a:schemeClr val="accent6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Template (HTML)</a:t>
            </a:r>
          </a:p>
        </p:txBody>
      </p:sp>
      <p:sp>
        <p:nvSpPr>
          <p:cNvPr id="8" name="Folded Corner 7"/>
          <p:cNvSpPr/>
          <p:nvPr/>
        </p:nvSpPr>
        <p:spPr bwMode="auto">
          <a:xfrm>
            <a:off x="7742237" y="4564062"/>
            <a:ext cx="4267200" cy="1066800"/>
          </a:xfrm>
          <a:prstGeom prst="foldedCorner">
            <a:avLst/>
          </a:prstGeom>
          <a:solidFill>
            <a:srgbClr val="00009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Class (JavaScript)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199437" y="3344862"/>
            <a:ext cx="0" cy="1447800"/>
          </a:xfrm>
          <a:prstGeom prst="straightConnector1">
            <a:avLst/>
          </a:prstGeom>
          <a:ln w="101600" cmpd="sng">
            <a:solidFill>
              <a:schemeClr val="bg1"/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58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9" y="1209973"/>
            <a:ext cx="10056812" cy="1200329"/>
          </a:xfrm>
        </p:spPr>
        <p:txBody>
          <a:bodyPr/>
          <a:lstStyle/>
          <a:p>
            <a:r>
              <a:rPr lang="en-US" dirty="0"/>
              <a:t>Event Binding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3954463"/>
            <a:ext cx="10058401" cy="1301895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Showing the (click) event on a button or element.</a:t>
            </a:r>
          </a:p>
        </p:txBody>
      </p:sp>
    </p:spTree>
    <p:extLst>
      <p:ext uri="{BB962C8B-B14F-4D97-AF65-F5344CB8AC3E}">
        <p14:creationId xmlns:p14="http://schemas.microsoft.com/office/powerpoint/2010/main" val="145175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– 2 Way Binding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6843077" cy="5068055"/>
          </a:xfrm>
        </p:spPr>
        <p:txBody>
          <a:bodyPr/>
          <a:lstStyle/>
          <a:p>
            <a:r>
              <a:rPr lang="en-US" sz="2000" b="1" dirty="0"/>
              <a:t>@Component</a:t>
            </a:r>
            <a:r>
              <a:rPr lang="en-US" sz="2000" dirty="0"/>
              <a:t>({</a:t>
            </a:r>
          </a:p>
          <a:p>
            <a:r>
              <a:rPr lang="en-US" sz="2000" dirty="0"/>
              <a:t>   selector: '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my-app</a:t>
            </a:r>
            <a:r>
              <a:rPr lang="en-US" sz="2000" dirty="0"/>
              <a:t>',</a:t>
            </a:r>
          </a:p>
          <a:p>
            <a:r>
              <a:rPr lang="en-US" sz="2000" dirty="0"/>
              <a:t>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template</a:t>
            </a:r>
            <a:r>
              <a:rPr lang="en-US" sz="2000" dirty="0"/>
              <a:t>: 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`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&lt;h3&gt;Task List Application&lt;/h3&gt;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&lt;input </a:t>
            </a:r>
            <a:r>
              <a:rPr lang="en-US" sz="2000" i="1" dirty="0">
                <a:solidFill>
                  <a:srgbClr val="282828"/>
                </a:solidFill>
              </a:rPr>
              <a:t>[value]="</a:t>
            </a:r>
            <a:r>
              <a:rPr lang="en-US" sz="2000" i="1" dirty="0" err="1">
                <a:solidFill>
                  <a:srgbClr val="282828"/>
                </a:solidFill>
              </a:rPr>
              <a:t>num</a:t>
            </a:r>
            <a:r>
              <a:rPr lang="en-US" sz="2000" i="1" dirty="0">
                <a:solidFill>
                  <a:srgbClr val="282828"/>
                </a:solidFill>
              </a:rPr>
              <a:t>"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sz="2000" i="1" dirty="0">
                <a:solidFill>
                  <a:srgbClr val="282828"/>
                </a:solidFill>
              </a:rPr>
              <a:t>(</a:t>
            </a:r>
            <a:r>
              <a:rPr lang="en-US" sz="2000" i="1" dirty="0" err="1">
                <a:solidFill>
                  <a:srgbClr val="282828"/>
                </a:solidFill>
              </a:rPr>
              <a:t>keyup</a:t>
            </a:r>
            <a:r>
              <a:rPr lang="en-US" sz="2000" i="1" dirty="0">
                <a:solidFill>
                  <a:srgbClr val="282828"/>
                </a:solidFill>
              </a:rPr>
              <a:t>)="</a:t>
            </a:r>
            <a:r>
              <a:rPr lang="en-US" sz="2000" i="1" dirty="0" err="1">
                <a:solidFill>
                  <a:srgbClr val="282828"/>
                </a:solidFill>
              </a:rPr>
              <a:t>num</a:t>
            </a:r>
            <a:r>
              <a:rPr lang="en-US" sz="2000" i="1" dirty="0">
                <a:solidFill>
                  <a:srgbClr val="282828"/>
                </a:solidFill>
              </a:rPr>
              <a:t> = $</a:t>
            </a:r>
            <a:r>
              <a:rPr lang="en-US" sz="2000" i="1" dirty="0" err="1">
                <a:solidFill>
                  <a:srgbClr val="282828"/>
                </a:solidFill>
              </a:rPr>
              <a:t>event.target.value</a:t>
            </a:r>
            <a:r>
              <a:rPr lang="en-US" sz="2000" i="1" dirty="0">
                <a:solidFill>
                  <a:srgbClr val="282828"/>
                </a:solidFill>
              </a:rPr>
              <a:t>" 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&gt;</a:t>
            </a:r>
          </a:p>
          <a:p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</a:rPr>
              <a:t>   </a:t>
            </a:r>
          </a:p>
          <a:p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</a:rPr>
              <a:t>   &lt;input </a:t>
            </a:r>
            <a:r>
              <a:rPr lang="en-US" sz="2000" b="1" i="1" dirty="0">
                <a:solidFill>
                  <a:srgbClr val="282828"/>
                </a:solidFill>
              </a:rPr>
              <a:t>[(</a:t>
            </a:r>
            <a:r>
              <a:rPr lang="en-US" sz="2000" b="1" i="1" dirty="0" err="1">
                <a:solidFill>
                  <a:srgbClr val="282828"/>
                </a:solidFill>
              </a:rPr>
              <a:t>ngModel</a:t>
            </a:r>
            <a:r>
              <a:rPr lang="en-US" sz="2000" b="1" i="1" dirty="0">
                <a:solidFill>
                  <a:srgbClr val="282828"/>
                </a:solidFill>
              </a:rPr>
              <a:t>)]="</a:t>
            </a:r>
            <a:r>
              <a:rPr lang="en-US" sz="2000" b="1" i="1" dirty="0" err="1">
                <a:solidFill>
                  <a:srgbClr val="282828"/>
                </a:solidFill>
              </a:rPr>
              <a:t>num</a:t>
            </a:r>
            <a:r>
              <a:rPr lang="en-US" sz="2000" b="1" i="1" dirty="0">
                <a:solidFill>
                  <a:srgbClr val="282828"/>
                </a:solidFill>
              </a:rPr>
              <a:t>"</a:t>
            </a:r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</a:rPr>
              <a:t>&gt;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`</a:t>
            </a:r>
          </a:p>
          <a:p>
            <a:r>
              <a:rPr lang="en-US" sz="2000" dirty="0"/>
              <a:t>})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export class </a:t>
            </a:r>
            <a:r>
              <a:rPr lang="en-US" sz="2000" b="1" dirty="0">
                <a:solidFill>
                  <a:srgbClr val="0000FF"/>
                </a:solidFill>
              </a:rPr>
              <a:t>MyAppComponent</a:t>
            </a:r>
            <a:r>
              <a:rPr lang="en-US" sz="2000" dirty="0">
                <a:solidFill>
                  <a:srgbClr val="0000FF"/>
                </a:solidFill>
              </a:rPr>
              <a:t> {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</a:t>
            </a:r>
            <a:r>
              <a:rPr lang="en-US" sz="2000" dirty="0">
                <a:solidFill>
                  <a:srgbClr val="282828"/>
                </a:solidFill>
              </a:rPr>
              <a:t> num = "";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}</a:t>
            </a:r>
          </a:p>
          <a:p>
            <a:r>
              <a:rPr lang="en-US" sz="2000" i="1" dirty="0">
                <a:solidFill>
                  <a:srgbClr val="282828"/>
                </a:solidFill>
              </a:rPr>
              <a:t>Click, mouseeneter, mouseleave, submit, etc</a:t>
            </a:r>
            <a:r>
              <a:rPr lang="is-IS" sz="2000" i="1" dirty="0">
                <a:solidFill>
                  <a:srgbClr val="282828"/>
                </a:solidFill>
              </a:rPr>
              <a:t>…</a:t>
            </a:r>
            <a:endParaRPr lang="en-US" sz="2000" i="1" dirty="0">
              <a:solidFill>
                <a:srgbClr val="282828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7361237" y="2049462"/>
            <a:ext cx="4953000" cy="3962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Component</a:t>
            </a:r>
          </a:p>
        </p:txBody>
      </p:sp>
      <p:sp>
        <p:nvSpPr>
          <p:cNvPr id="7" name="Folded Corner 6"/>
          <p:cNvSpPr/>
          <p:nvPr/>
        </p:nvSpPr>
        <p:spPr bwMode="auto">
          <a:xfrm>
            <a:off x="7742237" y="2887662"/>
            <a:ext cx="4267200" cy="685800"/>
          </a:xfrm>
          <a:prstGeom prst="foldedCorner">
            <a:avLst/>
          </a:prstGeom>
          <a:solidFill>
            <a:schemeClr val="accent6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Template (HTML)</a:t>
            </a:r>
          </a:p>
        </p:txBody>
      </p:sp>
      <p:sp>
        <p:nvSpPr>
          <p:cNvPr id="8" name="Folded Corner 7"/>
          <p:cNvSpPr/>
          <p:nvPr/>
        </p:nvSpPr>
        <p:spPr bwMode="auto">
          <a:xfrm>
            <a:off x="7742237" y="4564062"/>
            <a:ext cx="4267200" cy="1066800"/>
          </a:xfrm>
          <a:prstGeom prst="foldedCorner">
            <a:avLst/>
          </a:prstGeom>
          <a:solidFill>
            <a:srgbClr val="00009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Class (JavaScript)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199437" y="3344862"/>
            <a:ext cx="0" cy="1447800"/>
          </a:xfrm>
          <a:prstGeom prst="straightConnector1">
            <a:avLst/>
          </a:prstGeom>
          <a:ln w="101600" cmpd="sng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56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9" y="1209973"/>
            <a:ext cx="10056812" cy="1200329"/>
          </a:xfrm>
        </p:spPr>
        <p:txBody>
          <a:bodyPr/>
          <a:lstStyle/>
          <a:p>
            <a:r>
              <a:rPr lang="en-US" dirty="0"/>
              <a:t>2 Way Binding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3954463"/>
            <a:ext cx="10058401" cy="1301895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Show how variables are updated on change and printed.</a:t>
            </a:r>
          </a:p>
        </p:txBody>
      </p:sp>
    </p:spTree>
    <p:extLst>
      <p:ext uri="{BB962C8B-B14F-4D97-AF65-F5344CB8AC3E}">
        <p14:creationId xmlns:p14="http://schemas.microsoft.com/office/powerpoint/2010/main" val="268789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Providers – Services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6843077" cy="4714112"/>
          </a:xfrm>
        </p:spPr>
        <p:txBody>
          <a:bodyPr/>
          <a:lstStyle/>
          <a:p>
            <a:r>
              <a:rPr lang="en-US" sz="2000" b="1" dirty="0"/>
              <a:t>@Input</a:t>
            </a:r>
            <a:r>
              <a:rPr lang="en-US" sz="2000" dirty="0"/>
              <a:t>()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export class </a:t>
            </a:r>
            <a:r>
              <a:rPr lang="en-US" sz="2000" b="1" dirty="0">
                <a:solidFill>
                  <a:srgbClr val="0000FF"/>
                </a:solidFill>
              </a:rPr>
              <a:t>TaskService</a:t>
            </a:r>
            <a:r>
              <a:rPr lang="en-US" sz="2000" dirty="0">
                <a:solidFill>
                  <a:srgbClr val="0000FF"/>
                </a:solidFill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</a:t>
            </a:r>
            <a:r>
              <a:rPr lang="en-US" sz="2000" dirty="0">
                <a:solidFill>
                  <a:srgbClr val="282828"/>
                </a:solidFill>
              </a:rPr>
              <a:t> tasks = ["First Task", </a:t>
            </a:r>
          </a:p>
          <a:p>
            <a:r>
              <a:rPr lang="en-US" sz="2000" dirty="0">
                <a:solidFill>
                  <a:srgbClr val="282828"/>
                </a:solidFill>
              </a:rPr>
              <a:t>   "Second Task", "Third Task"];</a:t>
            </a:r>
          </a:p>
          <a:p>
            <a:r>
              <a:rPr lang="en-US" sz="2000" dirty="0">
                <a:solidFill>
                  <a:srgbClr val="282828"/>
                </a:solidFill>
              </a:rPr>
              <a:t>  </a:t>
            </a:r>
          </a:p>
          <a:p>
            <a:r>
              <a:rPr lang="en-US" sz="2000" dirty="0">
                <a:solidFill>
                  <a:srgbClr val="282828"/>
                </a:solidFill>
              </a:rPr>
              <a:t>   getTasks(){</a:t>
            </a:r>
          </a:p>
          <a:p>
            <a:r>
              <a:rPr lang="en-US" sz="2000" dirty="0">
                <a:solidFill>
                  <a:srgbClr val="282828"/>
                </a:solidFill>
              </a:rPr>
              <a:t>	return this.tasks;</a:t>
            </a:r>
          </a:p>
          <a:p>
            <a:r>
              <a:rPr lang="en-US" sz="2000" dirty="0">
                <a:solidFill>
                  <a:srgbClr val="282828"/>
                </a:solidFill>
              </a:rPr>
              <a:t>   }</a:t>
            </a:r>
          </a:p>
          <a:p>
            <a:endParaRPr lang="en-US" sz="2000" dirty="0">
              <a:solidFill>
                <a:srgbClr val="282828"/>
              </a:solidFill>
            </a:endParaRPr>
          </a:p>
          <a:p>
            <a:r>
              <a:rPr lang="en-US" sz="2000" dirty="0">
                <a:solidFill>
                  <a:srgbClr val="282828"/>
                </a:solidFill>
              </a:rPr>
              <a:t>   addTask(task){</a:t>
            </a:r>
          </a:p>
          <a:p>
            <a:r>
              <a:rPr lang="en-US" sz="2000" dirty="0">
                <a:solidFill>
                  <a:srgbClr val="282828"/>
                </a:solidFill>
              </a:rPr>
              <a:t> 	this.tasks.push(task);</a:t>
            </a:r>
          </a:p>
          <a:p>
            <a:r>
              <a:rPr lang="en-US" sz="2000" dirty="0">
                <a:solidFill>
                  <a:srgbClr val="282828"/>
                </a:solidFill>
              </a:rPr>
              <a:t>   }</a:t>
            </a:r>
          </a:p>
          <a:p>
            <a:r>
              <a:rPr lang="en-US" sz="200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16" name="Folded Corner 15"/>
          <p:cNvSpPr/>
          <p:nvPr/>
        </p:nvSpPr>
        <p:spPr bwMode="auto">
          <a:xfrm>
            <a:off x="8885237" y="1439862"/>
            <a:ext cx="3352800" cy="495300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Providers </a:t>
            </a:r>
          </a:p>
        </p:txBody>
      </p:sp>
      <p:sp>
        <p:nvSpPr>
          <p:cNvPr id="9" name="Folded Corner 8"/>
          <p:cNvSpPr/>
          <p:nvPr/>
        </p:nvSpPr>
        <p:spPr bwMode="auto">
          <a:xfrm>
            <a:off x="9342437" y="2659062"/>
            <a:ext cx="2514600" cy="3048000"/>
          </a:xfrm>
          <a:prstGeom prst="foldedCorner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TaskService</a:t>
            </a: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tasks;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getTasks()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addTask()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deleteTask()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updateTask()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4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9" y="1209973"/>
            <a:ext cx="10056812" cy="1200329"/>
          </a:xfrm>
        </p:spPr>
        <p:txBody>
          <a:bodyPr/>
          <a:lstStyle/>
          <a:p>
            <a:r>
              <a:rPr lang="en-US" dirty="0"/>
              <a:t>Service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3954463"/>
            <a:ext cx="10058401" cy="80329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Create a service </a:t>
            </a:r>
          </a:p>
        </p:txBody>
      </p:sp>
    </p:spTree>
    <p:extLst>
      <p:ext uri="{BB962C8B-B14F-4D97-AF65-F5344CB8AC3E}">
        <p14:creationId xmlns:p14="http://schemas.microsoft.com/office/powerpoint/2010/main" val="369903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Providers – Routes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0837" y="1218584"/>
            <a:ext cx="12786677" cy="5658473"/>
          </a:xfrm>
        </p:spPr>
        <p:txBody>
          <a:bodyPr/>
          <a:lstStyle/>
          <a:p>
            <a:r>
              <a:rPr lang="en-US" sz="1800" dirty="0">
                <a:solidFill>
                  <a:srgbClr val="282828"/>
                </a:solidFill>
              </a:rPr>
              <a:t>import { </a:t>
            </a:r>
            <a:r>
              <a:rPr lang="en-US" sz="1800" dirty="0" err="1">
                <a:solidFill>
                  <a:srgbClr val="282828"/>
                </a:solidFill>
              </a:rPr>
              <a:t>RouteConfig</a:t>
            </a:r>
            <a:r>
              <a:rPr lang="en-US" sz="1800" dirty="0">
                <a:solidFill>
                  <a:srgbClr val="282828"/>
                </a:solidFill>
              </a:rPr>
              <a:t>, ROUTER_DIRECTIVES, ROUTER_PROVIDERS} </a:t>
            </a:r>
          </a:p>
          <a:p>
            <a:r>
              <a:rPr lang="en-US" sz="1800" dirty="0">
                <a:solidFill>
                  <a:srgbClr val="282828"/>
                </a:solidFill>
              </a:rPr>
              <a:t>from '@angular/router-deprecated';</a:t>
            </a:r>
          </a:p>
          <a:p>
            <a:r>
              <a:rPr lang="en-US" sz="1800" dirty="0">
                <a:solidFill>
                  <a:srgbClr val="282828"/>
                </a:solidFill>
              </a:rPr>
              <a:t>@</a:t>
            </a:r>
            <a:r>
              <a:rPr lang="en-US" sz="1800" b="1" dirty="0">
                <a:solidFill>
                  <a:srgbClr val="282828"/>
                </a:solidFill>
              </a:rPr>
              <a:t>Component</a:t>
            </a:r>
            <a:r>
              <a:rPr lang="en-US" sz="1800" dirty="0">
                <a:solidFill>
                  <a:srgbClr val="282828"/>
                </a:solidFill>
              </a:rPr>
              <a:t>({</a:t>
            </a:r>
          </a:p>
          <a:p>
            <a:r>
              <a:rPr lang="en-US" sz="1800" dirty="0">
                <a:solidFill>
                  <a:srgbClr val="282828"/>
                </a:solidFill>
              </a:rPr>
              <a:t>    selector: 'my-app',</a:t>
            </a:r>
          </a:p>
          <a:p>
            <a:r>
              <a:rPr lang="en-US" sz="1800" dirty="0">
                <a:solidFill>
                  <a:srgbClr val="282828"/>
                </a:solidFill>
              </a:rPr>
              <a:t>    directives: [</a:t>
            </a:r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ROUTER_DIRECTIVES</a:t>
            </a:r>
            <a:r>
              <a:rPr lang="en-US" sz="1800" dirty="0">
                <a:solidFill>
                  <a:srgbClr val="282828"/>
                </a:solidFill>
              </a:rPr>
              <a:t>],</a:t>
            </a:r>
          </a:p>
          <a:p>
            <a:r>
              <a:rPr lang="en-US" sz="1800" dirty="0">
                <a:solidFill>
                  <a:srgbClr val="282828"/>
                </a:solidFill>
              </a:rPr>
              <a:t>    providers: [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ROUTER_PROVIDERS</a:t>
            </a:r>
            <a:r>
              <a:rPr lang="en-US" sz="1800" dirty="0">
                <a:solidFill>
                  <a:srgbClr val="282828"/>
                </a:solidFill>
              </a:rPr>
              <a:t>],</a:t>
            </a:r>
          </a:p>
          <a:p>
            <a:r>
              <a:rPr lang="en-US" sz="1800" dirty="0">
                <a:solidFill>
                  <a:srgbClr val="282828"/>
                </a:solidFill>
              </a:rPr>
              <a:t>    template: `</a:t>
            </a:r>
          </a:p>
          <a:p>
            <a:r>
              <a:rPr lang="en-US" sz="1800" dirty="0">
                <a:solidFill>
                  <a:srgbClr val="282828"/>
                </a:solidFill>
              </a:rPr>
              <a:t>    &lt;</a:t>
            </a:r>
            <a:r>
              <a:rPr lang="en-US" sz="1800" dirty="0" err="1">
                <a:solidFill>
                  <a:srgbClr val="282828"/>
                </a:solidFill>
              </a:rPr>
              <a:t>nav</a:t>
            </a:r>
            <a:r>
              <a:rPr lang="en-US" sz="1800" dirty="0">
                <a:solidFill>
                  <a:srgbClr val="282828"/>
                </a:solidFill>
              </a:rPr>
              <a:t>&gt;</a:t>
            </a:r>
          </a:p>
          <a:p>
            <a:r>
              <a:rPr lang="en-US" sz="1800" dirty="0">
                <a:solidFill>
                  <a:srgbClr val="282828"/>
                </a:solidFill>
              </a:rPr>
              <a:t>        &lt;a </a:t>
            </a:r>
            <a:r>
              <a:rPr lang="en-US" sz="1800" dirty="0" err="1">
                <a:solidFill>
                  <a:srgbClr val="282828"/>
                </a:solidFill>
              </a:rPr>
              <a:t>href</a:t>
            </a:r>
            <a:r>
              <a:rPr lang="en-US" sz="1800" dirty="0">
                <a:solidFill>
                  <a:srgbClr val="282828"/>
                </a:solidFill>
              </a:rPr>
              <a:t>="" </a:t>
            </a:r>
            <a:r>
              <a:rPr lang="en-US" sz="1800" dirty="0">
                <a:solidFill>
                  <a:srgbClr val="013C6B"/>
                </a:solidFill>
              </a:rPr>
              <a:t>[</a:t>
            </a:r>
            <a:r>
              <a:rPr lang="en-US" sz="1800" dirty="0" err="1">
                <a:solidFill>
                  <a:srgbClr val="013C6B"/>
                </a:solidFill>
              </a:rPr>
              <a:t>routerLink</a:t>
            </a:r>
            <a:r>
              <a:rPr lang="en-US" sz="1800" dirty="0">
                <a:solidFill>
                  <a:srgbClr val="013C6B"/>
                </a:solidFill>
              </a:rPr>
              <a:t>]</a:t>
            </a:r>
            <a:r>
              <a:rPr lang="en-US" sz="1800" dirty="0">
                <a:solidFill>
                  <a:srgbClr val="282828"/>
                </a:solidFill>
              </a:rPr>
              <a:t>="['Notes']"&gt;Notes&lt;/a&gt;</a:t>
            </a:r>
          </a:p>
          <a:p>
            <a:r>
              <a:rPr lang="en-US" sz="1800" dirty="0">
                <a:solidFill>
                  <a:srgbClr val="282828"/>
                </a:solidFill>
              </a:rPr>
              <a:t>        &lt;a </a:t>
            </a:r>
            <a:r>
              <a:rPr lang="en-US" sz="1800" dirty="0" err="1">
                <a:solidFill>
                  <a:srgbClr val="282828"/>
                </a:solidFill>
              </a:rPr>
              <a:t>href</a:t>
            </a:r>
            <a:r>
              <a:rPr lang="en-US" sz="1800" dirty="0">
                <a:solidFill>
                  <a:srgbClr val="282828"/>
                </a:solidFill>
              </a:rPr>
              <a:t>="" </a:t>
            </a:r>
            <a:r>
              <a:rPr lang="en-US" sz="1800" dirty="0">
                <a:solidFill>
                  <a:srgbClr val="013C6B"/>
                </a:solidFill>
              </a:rPr>
              <a:t>[</a:t>
            </a:r>
            <a:r>
              <a:rPr lang="en-US" sz="1800" dirty="0" err="1">
                <a:solidFill>
                  <a:srgbClr val="013C6B"/>
                </a:solidFill>
              </a:rPr>
              <a:t>routerLink</a:t>
            </a:r>
            <a:r>
              <a:rPr lang="en-US" sz="1800" dirty="0">
                <a:solidFill>
                  <a:srgbClr val="013C6B"/>
                </a:solidFill>
              </a:rPr>
              <a:t>]</a:t>
            </a:r>
            <a:r>
              <a:rPr lang="en-US" sz="1800" dirty="0">
                <a:solidFill>
                  <a:srgbClr val="282828"/>
                </a:solidFill>
              </a:rPr>
              <a:t>="['Tasks']"&gt;Tasks&lt;/a&gt;</a:t>
            </a:r>
          </a:p>
          <a:p>
            <a:r>
              <a:rPr lang="en-US" sz="1800" dirty="0">
                <a:solidFill>
                  <a:srgbClr val="282828"/>
                </a:solidFill>
              </a:rPr>
              <a:t>    &lt;/</a:t>
            </a:r>
            <a:r>
              <a:rPr lang="en-US" sz="1800" dirty="0" err="1">
                <a:solidFill>
                  <a:srgbClr val="282828"/>
                </a:solidFill>
              </a:rPr>
              <a:t>nav</a:t>
            </a:r>
            <a:r>
              <a:rPr lang="en-US" sz="1800" dirty="0">
                <a:solidFill>
                  <a:srgbClr val="282828"/>
                </a:solidFill>
              </a:rPr>
              <a:t>&gt;</a:t>
            </a:r>
          </a:p>
          <a:p>
            <a:r>
              <a:rPr lang="en-US" sz="1800" dirty="0">
                <a:solidFill>
                  <a:srgbClr val="00594A"/>
                </a:solidFill>
              </a:rPr>
              <a:t>    &lt;router-outlet&gt;&lt;/router-outlet&gt;`</a:t>
            </a:r>
          </a:p>
          <a:p>
            <a:r>
              <a:rPr lang="en-US" sz="1800" dirty="0">
                <a:solidFill>
                  <a:srgbClr val="282828"/>
                </a:solidFill>
              </a:rPr>
              <a:t>})</a:t>
            </a:r>
          </a:p>
          <a:p>
            <a:r>
              <a:rPr lang="en-US" sz="1800" dirty="0">
                <a:solidFill>
                  <a:srgbClr val="282828"/>
                </a:solidFill>
              </a:rPr>
              <a:t>@</a:t>
            </a:r>
            <a:r>
              <a:rPr lang="en-US" sz="1800" b="1" dirty="0" err="1">
                <a:solidFill>
                  <a:srgbClr val="282828"/>
                </a:solidFill>
              </a:rPr>
              <a:t>RouteConfig</a:t>
            </a:r>
            <a:r>
              <a:rPr lang="en-US" sz="1800" dirty="0">
                <a:solidFill>
                  <a:srgbClr val="282828"/>
                </a:solidFill>
              </a:rPr>
              <a:t>([</a:t>
            </a:r>
          </a:p>
          <a:p>
            <a:r>
              <a:rPr lang="en-US" sz="1800" dirty="0">
                <a:solidFill>
                  <a:srgbClr val="282828"/>
                </a:solidFill>
              </a:rPr>
              <a:t>    {path: '/notes', name: 'Notes', component: </a:t>
            </a:r>
            <a:r>
              <a:rPr lang="en-US" sz="1800" dirty="0" err="1">
                <a:solidFill>
                  <a:srgbClr val="282828"/>
                </a:solidFill>
              </a:rPr>
              <a:t>NotesComponent</a:t>
            </a:r>
            <a:r>
              <a:rPr lang="en-US" sz="1800" dirty="0">
                <a:solidFill>
                  <a:srgbClr val="282828"/>
                </a:solidFill>
              </a:rPr>
              <a:t>, </a:t>
            </a:r>
            <a:r>
              <a:rPr lang="en-US" sz="1800" dirty="0" err="1">
                <a:solidFill>
                  <a:srgbClr val="282828"/>
                </a:solidFill>
              </a:rPr>
              <a:t>useAsDefault:true</a:t>
            </a:r>
            <a:r>
              <a:rPr lang="en-US" sz="1800" dirty="0">
                <a:solidFill>
                  <a:srgbClr val="282828"/>
                </a:solidFill>
              </a:rPr>
              <a:t>  },</a:t>
            </a:r>
          </a:p>
          <a:p>
            <a:r>
              <a:rPr lang="en-US" sz="1800" dirty="0">
                <a:solidFill>
                  <a:srgbClr val="282828"/>
                </a:solidFill>
              </a:rPr>
              <a:t>    {path: '/tasks', name: 'Tasks', component: </a:t>
            </a:r>
            <a:r>
              <a:rPr lang="en-US" sz="1800" dirty="0" err="1">
                <a:solidFill>
                  <a:srgbClr val="282828"/>
                </a:solidFill>
              </a:rPr>
              <a:t>TasksComponent</a:t>
            </a:r>
            <a:r>
              <a:rPr lang="en-US" sz="1800" dirty="0">
                <a:solidFill>
                  <a:srgbClr val="282828"/>
                </a:solidFill>
              </a:rPr>
              <a:t> }</a:t>
            </a:r>
          </a:p>
          <a:p>
            <a:r>
              <a:rPr lang="en-US" sz="1800" dirty="0">
                <a:solidFill>
                  <a:srgbClr val="282828"/>
                </a:solidFill>
              </a:rPr>
              <a:t>])</a:t>
            </a:r>
          </a:p>
        </p:txBody>
      </p:sp>
      <p:sp>
        <p:nvSpPr>
          <p:cNvPr id="10" name="Folded Corner 9"/>
          <p:cNvSpPr/>
          <p:nvPr/>
        </p:nvSpPr>
        <p:spPr bwMode="auto">
          <a:xfrm>
            <a:off x="9053512" y="220662"/>
            <a:ext cx="3352800" cy="190500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Providers </a:t>
            </a:r>
          </a:p>
        </p:txBody>
      </p:sp>
      <p:sp>
        <p:nvSpPr>
          <p:cNvPr id="12" name="Folded Corner 11"/>
          <p:cNvSpPr/>
          <p:nvPr/>
        </p:nvSpPr>
        <p:spPr bwMode="auto">
          <a:xfrm>
            <a:off x="9494837" y="906462"/>
            <a:ext cx="2514600" cy="685800"/>
          </a:xfrm>
          <a:prstGeom prst="foldedCorner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Routes</a:t>
            </a: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29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9" y="1209973"/>
            <a:ext cx="10056812" cy="1200329"/>
          </a:xfrm>
        </p:spPr>
        <p:txBody>
          <a:bodyPr/>
          <a:lstStyle/>
          <a:p>
            <a:r>
              <a:rPr lang="en-US" dirty="0"/>
              <a:t>Routes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3954463"/>
            <a:ext cx="10058401" cy="80329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Show Routes Working</a:t>
            </a:r>
          </a:p>
        </p:txBody>
      </p:sp>
    </p:spTree>
    <p:extLst>
      <p:ext uri="{BB962C8B-B14F-4D97-AF65-F5344CB8AC3E}">
        <p14:creationId xmlns:p14="http://schemas.microsoft.com/office/powerpoint/2010/main" val="290641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Angular Overview</a:t>
            </a:r>
          </a:p>
        </p:txBody>
      </p:sp>
    </p:spTree>
    <p:extLst>
      <p:ext uri="{BB962C8B-B14F-4D97-AF65-F5344CB8AC3E}">
        <p14:creationId xmlns:p14="http://schemas.microsoft.com/office/powerpoint/2010/main" val="125160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Providers – Observables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19877" cy="5332229"/>
          </a:xfrm>
        </p:spPr>
        <p:txBody>
          <a:bodyPr/>
          <a:lstStyle/>
          <a:p>
            <a:r>
              <a:rPr lang="en-US" sz="1800" dirty="0"/>
              <a:t>import { HTTP_PROVIDERS, Http, Response } from '@angular/http';</a:t>
            </a:r>
          </a:p>
          <a:p>
            <a:r>
              <a:rPr lang="en-US" sz="1800" dirty="0"/>
              <a:t>import { Observable } from '</a:t>
            </a:r>
            <a:r>
              <a:rPr lang="en-US" sz="1800" dirty="0" err="1"/>
              <a:t>rxjs</a:t>
            </a:r>
            <a:r>
              <a:rPr lang="en-US" sz="1800" dirty="0"/>
              <a:t>/Observable';</a:t>
            </a:r>
          </a:p>
          <a:p>
            <a:r>
              <a:rPr lang="en-US" sz="1800" b="1" dirty="0"/>
              <a:t>@Input</a:t>
            </a:r>
            <a:r>
              <a:rPr lang="en-US" sz="1800" dirty="0"/>
              <a:t>()</a:t>
            </a:r>
          </a:p>
          <a:p>
            <a:r>
              <a:rPr lang="en-US" sz="1800" dirty="0">
                <a:solidFill>
                  <a:srgbClr val="0000FF"/>
                </a:solidFill>
              </a:rPr>
              <a:t>export class </a:t>
            </a:r>
            <a:r>
              <a:rPr lang="en-US" sz="1800" b="1" dirty="0">
                <a:solidFill>
                  <a:srgbClr val="0000FF"/>
                </a:solidFill>
              </a:rPr>
              <a:t>TaskService</a:t>
            </a:r>
            <a:r>
              <a:rPr lang="en-US" sz="1800" dirty="0">
                <a:solidFill>
                  <a:srgbClr val="0000FF"/>
                </a:solidFill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</a:rPr>
              <a:t>  </a:t>
            </a:r>
            <a:r>
              <a:rPr lang="en-US" sz="1800" dirty="0">
                <a:solidFill>
                  <a:srgbClr val="282828"/>
                </a:solidFill>
              </a:rPr>
              <a:t> tasks;</a:t>
            </a:r>
          </a:p>
          <a:p>
            <a:r>
              <a:rPr lang="en-US" sz="1800" b="1" dirty="0">
                <a:solidFill>
                  <a:srgbClr val="282828"/>
                </a:solidFill>
              </a:rPr>
              <a:t>   </a:t>
            </a:r>
            <a:r>
              <a:rPr lang="en-US" sz="1800" b="1" dirty="0" err="1">
                <a:solidFill>
                  <a:srgbClr val="282828"/>
                </a:solidFill>
              </a:rPr>
              <a:t>getTasks</a:t>
            </a:r>
            <a:r>
              <a:rPr lang="en-US" sz="1800" b="1" dirty="0">
                <a:solidFill>
                  <a:srgbClr val="282828"/>
                </a:solidFill>
              </a:rPr>
              <a:t>() {</a:t>
            </a:r>
          </a:p>
          <a:p>
            <a:r>
              <a:rPr lang="en-US" sz="1800" dirty="0">
                <a:solidFill>
                  <a:srgbClr val="282828"/>
                </a:solidFill>
              </a:rPr>
              <a:t>	var </a:t>
            </a:r>
            <a:r>
              <a:rPr lang="en-US" sz="1800" dirty="0" err="1">
                <a:solidFill>
                  <a:srgbClr val="282828"/>
                </a:solidFill>
              </a:rPr>
              <a:t>aPromise</a:t>
            </a:r>
            <a:r>
              <a:rPr lang="en-US" sz="1800" dirty="0">
                <a:solidFill>
                  <a:srgbClr val="282828"/>
                </a:solidFill>
              </a:rPr>
              <a:t> = </a:t>
            </a:r>
            <a:r>
              <a:rPr lang="en-US" sz="1800" b="1" dirty="0">
                <a:solidFill>
                  <a:srgbClr val="282828"/>
                </a:solidFill>
              </a:rPr>
              <a:t>this._</a:t>
            </a:r>
            <a:r>
              <a:rPr lang="en-US" sz="1800" b="1" dirty="0" err="1">
                <a:solidFill>
                  <a:srgbClr val="282828"/>
                </a:solidFill>
              </a:rPr>
              <a:t>http.get</a:t>
            </a:r>
            <a:r>
              <a:rPr lang="en-US" sz="1800" b="1" dirty="0">
                <a:solidFill>
                  <a:srgbClr val="282828"/>
                </a:solidFill>
              </a:rPr>
              <a:t>('</a:t>
            </a:r>
            <a:r>
              <a:rPr lang="en-US" sz="1800" b="1" dirty="0" err="1">
                <a:solidFill>
                  <a:srgbClr val="282828"/>
                </a:solidFill>
              </a:rPr>
              <a:t>tasks.json</a:t>
            </a:r>
            <a:r>
              <a:rPr lang="en-US" sz="1800" b="1" dirty="0">
                <a:solidFill>
                  <a:srgbClr val="282828"/>
                </a:solidFill>
              </a:rPr>
              <a:t>')</a:t>
            </a:r>
          </a:p>
          <a:p>
            <a:r>
              <a:rPr lang="en-US" sz="1800" dirty="0">
                <a:solidFill>
                  <a:srgbClr val="282828"/>
                </a:solidFill>
              </a:rPr>
              <a:t>	   .map((response: Response) =&gt; </a:t>
            </a:r>
            <a:r>
              <a:rPr lang="en-US" sz="1800" dirty="0" err="1">
                <a:solidFill>
                  <a:srgbClr val="282828"/>
                </a:solidFill>
              </a:rPr>
              <a:t>response.json</a:t>
            </a:r>
            <a:r>
              <a:rPr lang="en-US" sz="1800" dirty="0">
                <a:solidFill>
                  <a:srgbClr val="282828"/>
                </a:solidFill>
              </a:rPr>
              <a:t>().data)</a:t>
            </a:r>
          </a:p>
          <a:p>
            <a:r>
              <a:rPr lang="en-US" sz="1800" dirty="0">
                <a:solidFill>
                  <a:srgbClr val="282828"/>
                </a:solidFill>
              </a:rPr>
              <a:t>          .</a:t>
            </a:r>
            <a:r>
              <a:rPr lang="en-US" sz="1800" dirty="0" err="1">
                <a:solidFill>
                  <a:srgbClr val="282828"/>
                </a:solidFill>
              </a:rPr>
              <a:t>toPromise</a:t>
            </a:r>
            <a:r>
              <a:rPr lang="en-US" sz="1800" dirty="0">
                <a:solidFill>
                  <a:srgbClr val="282828"/>
                </a:solidFill>
              </a:rPr>
              <a:t>()</a:t>
            </a:r>
          </a:p>
          <a:p>
            <a:r>
              <a:rPr lang="en-US" sz="1800" dirty="0">
                <a:solidFill>
                  <a:srgbClr val="282828"/>
                </a:solidFill>
              </a:rPr>
              <a:t>          .catch(</a:t>
            </a:r>
            <a:r>
              <a:rPr lang="en-US" sz="1800" dirty="0" err="1">
                <a:solidFill>
                  <a:srgbClr val="282828"/>
                </a:solidFill>
              </a:rPr>
              <a:t>this.handleError</a:t>
            </a:r>
            <a:r>
              <a:rPr lang="en-US" sz="1800" dirty="0">
                <a:solidFill>
                  <a:srgbClr val="282828"/>
                </a:solidFill>
              </a:rPr>
              <a:t>)</a:t>
            </a:r>
          </a:p>
          <a:p>
            <a:r>
              <a:rPr lang="en-US" sz="1800" dirty="0">
                <a:solidFill>
                  <a:srgbClr val="282828"/>
                </a:solidFill>
              </a:rPr>
              <a:t>	</a:t>
            </a:r>
            <a:r>
              <a:rPr lang="en-US" sz="1800" dirty="0" err="1">
                <a:solidFill>
                  <a:srgbClr val="282828"/>
                </a:solidFill>
              </a:rPr>
              <a:t>aPromise</a:t>
            </a:r>
            <a:r>
              <a:rPr lang="en-US" sz="1800" b="1" dirty="0" err="1">
                <a:solidFill>
                  <a:srgbClr val="282828"/>
                </a:solidFill>
              </a:rPr>
              <a:t>.then</a:t>
            </a:r>
            <a:r>
              <a:rPr lang="en-US" sz="1800" b="1" dirty="0">
                <a:solidFill>
                  <a:srgbClr val="282828"/>
                </a:solidFill>
              </a:rPr>
              <a:t>(</a:t>
            </a:r>
            <a:r>
              <a:rPr lang="en-US" sz="1800" dirty="0">
                <a:solidFill>
                  <a:srgbClr val="282828"/>
                </a:solidFill>
              </a:rPr>
              <a:t>tasks =&gt; {</a:t>
            </a:r>
          </a:p>
          <a:p>
            <a:r>
              <a:rPr lang="en-US" sz="1800" dirty="0">
                <a:solidFill>
                  <a:srgbClr val="282828"/>
                </a:solidFill>
              </a:rPr>
              <a:t>          console.log("Then:", tasks)</a:t>
            </a:r>
          </a:p>
          <a:p>
            <a:r>
              <a:rPr lang="en-US" sz="1800" dirty="0">
                <a:solidFill>
                  <a:srgbClr val="282828"/>
                </a:solidFill>
              </a:rPr>
              <a:t>	   </a:t>
            </a:r>
            <a:r>
              <a:rPr lang="en-US" sz="1800" dirty="0" err="1">
                <a:solidFill>
                  <a:srgbClr val="282828"/>
                </a:solidFill>
              </a:rPr>
              <a:t>this.tasks</a:t>
            </a:r>
            <a:r>
              <a:rPr lang="en-US" sz="1800" dirty="0">
                <a:solidFill>
                  <a:srgbClr val="282828"/>
                </a:solidFill>
              </a:rPr>
              <a:t> = tasks;</a:t>
            </a:r>
          </a:p>
          <a:p>
            <a:r>
              <a:rPr lang="en-US" sz="1800" dirty="0">
                <a:solidFill>
                  <a:srgbClr val="282828"/>
                </a:solidFill>
              </a:rPr>
              <a:t>       }</a:t>
            </a:r>
            <a:r>
              <a:rPr lang="en-US" sz="1800" b="1" dirty="0">
                <a:solidFill>
                  <a:srgbClr val="282828"/>
                </a:solidFill>
              </a:rPr>
              <a:t>)</a:t>
            </a:r>
            <a:r>
              <a:rPr lang="en-US" sz="1800" dirty="0">
                <a:solidFill>
                  <a:srgbClr val="282828"/>
                </a:solidFill>
              </a:rPr>
              <a:t>;</a:t>
            </a:r>
          </a:p>
          <a:p>
            <a:r>
              <a:rPr lang="en-US" sz="1800" b="1" dirty="0">
                <a:solidFill>
                  <a:srgbClr val="282828"/>
                </a:solidFill>
              </a:rPr>
              <a:t>   }</a:t>
            </a:r>
          </a:p>
          <a:p>
            <a:r>
              <a:rPr lang="en-US" sz="180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10" name="Folded Corner 9"/>
          <p:cNvSpPr/>
          <p:nvPr/>
        </p:nvSpPr>
        <p:spPr bwMode="auto">
          <a:xfrm>
            <a:off x="9053512" y="220662"/>
            <a:ext cx="3352800" cy="190500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Providers </a:t>
            </a:r>
          </a:p>
        </p:txBody>
      </p:sp>
      <p:sp>
        <p:nvSpPr>
          <p:cNvPr id="11" name="Folded Corner 10"/>
          <p:cNvSpPr/>
          <p:nvPr/>
        </p:nvSpPr>
        <p:spPr bwMode="auto">
          <a:xfrm>
            <a:off x="9494837" y="906462"/>
            <a:ext cx="2514600" cy="685800"/>
          </a:xfrm>
          <a:prstGeom prst="foldedCorner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Observables</a:t>
            </a: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7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9" y="1209973"/>
            <a:ext cx="10056812" cy="1200329"/>
          </a:xfrm>
        </p:spPr>
        <p:txBody>
          <a:bodyPr/>
          <a:lstStyle/>
          <a:p>
            <a:r>
              <a:rPr lang="en-US" dirty="0"/>
              <a:t>Observables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3954463"/>
            <a:ext cx="10058401" cy="80329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Showing a Service Provider being built</a:t>
            </a:r>
          </a:p>
        </p:txBody>
      </p:sp>
    </p:spTree>
    <p:extLst>
      <p:ext uri="{BB962C8B-B14F-4D97-AF65-F5344CB8AC3E}">
        <p14:creationId xmlns:p14="http://schemas.microsoft.com/office/powerpoint/2010/main" val="179173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Connecting the Blocks</a:t>
            </a:r>
          </a:p>
        </p:txBody>
      </p:sp>
    </p:spTree>
    <p:extLst>
      <p:ext uri="{BB962C8B-B14F-4D97-AF65-F5344CB8AC3E}">
        <p14:creationId xmlns:p14="http://schemas.microsoft.com/office/powerpoint/2010/main" val="322126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the Blocks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4160837" y="1363662"/>
            <a:ext cx="3733800" cy="47244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Component </a:t>
            </a: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(Task App)</a:t>
            </a: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526206" y="2201862"/>
            <a:ext cx="3063631" cy="1322832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Component (Task List)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Folded Corner 9"/>
          <p:cNvSpPr/>
          <p:nvPr/>
        </p:nvSpPr>
        <p:spPr bwMode="auto">
          <a:xfrm>
            <a:off x="8656637" y="1287462"/>
            <a:ext cx="3429000" cy="487680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Providers </a:t>
            </a:r>
          </a:p>
        </p:txBody>
      </p:sp>
      <p:sp>
        <p:nvSpPr>
          <p:cNvPr id="11" name="Folded Corner 10"/>
          <p:cNvSpPr/>
          <p:nvPr/>
        </p:nvSpPr>
        <p:spPr bwMode="auto">
          <a:xfrm>
            <a:off x="8885237" y="3192462"/>
            <a:ext cx="2901462" cy="685800"/>
          </a:xfrm>
          <a:prstGeom prst="foldedCorner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HTTP</a:t>
            </a: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olded Corner 11"/>
          <p:cNvSpPr/>
          <p:nvPr/>
        </p:nvSpPr>
        <p:spPr bwMode="auto">
          <a:xfrm>
            <a:off x="8885237" y="4868862"/>
            <a:ext cx="2901462" cy="685800"/>
          </a:xfrm>
          <a:prstGeom prst="foldedCorner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Observables</a:t>
            </a: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olded Corner 12"/>
          <p:cNvSpPr/>
          <p:nvPr/>
        </p:nvSpPr>
        <p:spPr bwMode="auto">
          <a:xfrm>
            <a:off x="8885237" y="4030662"/>
            <a:ext cx="2901462" cy="685800"/>
          </a:xfrm>
          <a:prstGeom prst="foldedCorner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Routes</a:t>
            </a: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Folded Corner 13"/>
          <p:cNvSpPr/>
          <p:nvPr/>
        </p:nvSpPr>
        <p:spPr bwMode="auto">
          <a:xfrm>
            <a:off x="8885237" y="1973262"/>
            <a:ext cx="2901462" cy="990600"/>
          </a:xfrm>
          <a:prstGeom prst="foldedCorner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</a:t>
            </a: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1247437" y="2811462"/>
            <a:ext cx="0" cy="1219200"/>
          </a:xfrm>
          <a:prstGeom prst="straightConnector1">
            <a:avLst/>
          </a:prstGeom>
          <a:ln w="76200" cmpd="sng">
            <a:solidFill>
              <a:schemeClr val="accent3">
                <a:lumMod val="20000"/>
                <a:lumOff val="8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 bwMode="auto">
          <a:xfrm>
            <a:off x="4541837" y="4030662"/>
            <a:ext cx="3063631" cy="1322832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Component (New Task)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1552237" y="2811462"/>
            <a:ext cx="0" cy="2057400"/>
          </a:xfrm>
          <a:prstGeom prst="straightConnector1">
            <a:avLst/>
          </a:prstGeom>
          <a:ln w="76200" cmpd="sng">
            <a:solidFill>
              <a:schemeClr val="accent3">
                <a:lumMod val="20000"/>
                <a:lumOff val="8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0942637" y="2811462"/>
            <a:ext cx="0" cy="381000"/>
          </a:xfrm>
          <a:prstGeom prst="straightConnector1">
            <a:avLst/>
          </a:prstGeom>
          <a:ln w="76200" cmpd="sng">
            <a:solidFill>
              <a:schemeClr val="accent3">
                <a:lumMod val="20000"/>
                <a:lumOff val="8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361237" y="2430462"/>
            <a:ext cx="1524000" cy="152400"/>
          </a:xfrm>
          <a:prstGeom prst="straightConnector1">
            <a:avLst/>
          </a:prstGeom>
          <a:ln w="76200" cmpd="sng">
            <a:solidFill>
              <a:schemeClr val="accent1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4" idx="1"/>
          </p:cNvCxnSpPr>
          <p:nvPr/>
        </p:nvCxnSpPr>
        <p:spPr>
          <a:xfrm flipH="1">
            <a:off x="7361237" y="2468562"/>
            <a:ext cx="1524000" cy="1790700"/>
          </a:xfrm>
          <a:prstGeom prst="straightConnector1">
            <a:avLst/>
          </a:prstGeom>
          <a:ln w="76200" cmpd="sng">
            <a:solidFill>
              <a:schemeClr val="accent1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3033651"/>
          </a:xfrm>
        </p:spPr>
        <p:txBody>
          <a:bodyPr/>
          <a:lstStyle/>
          <a:p>
            <a:r>
              <a:rPr lang="en-US" dirty="0"/>
              <a:t>5.1 Components in 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b="1" dirty="0"/>
              <a:t>Injecting Directives</a:t>
            </a:r>
          </a:p>
          <a:p>
            <a:pPr lvl="1"/>
            <a:endParaRPr lang="en-US" dirty="0"/>
          </a:p>
          <a:p>
            <a:r>
              <a:rPr lang="en-US" dirty="0"/>
              <a:t>5.2 Providers in 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b="1" dirty="0"/>
              <a:t>Dependency Injection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4237037" y="2582862"/>
            <a:ext cx="609600" cy="0"/>
          </a:xfrm>
          <a:prstGeom prst="straightConnector1">
            <a:avLst/>
          </a:prstGeom>
          <a:ln w="57150" cmpd="sng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4237037" y="4411662"/>
            <a:ext cx="609600" cy="0"/>
          </a:xfrm>
          <a:prstGeom prst="straightConnector1">
            <a:avLst/>
          </a:prstGeom>
          <a:ln w="57150" cmpd="sng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126789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in Components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090477" cy="2944396"/>
          </a:xfrm>
        </p:spPr>
        <p:txBody>
          <a:bodyPr/>
          <a:lstStyle/>
          <a:p>
            <a:r>
              <a:rPr lang="en-US" sz="2000" b="1" dirty="0"/>
              <a:t>@Component</a:t>
            </a:r>
            <a:r>
              <a:rPr lang="en-US" sz="2000" dirty="0"/>
              <a:t>({</a:t>
            </a:r>
          </a:p>
          <a:p>
            <a:r>
              <a:rPr lang="en-US" sz="2000" dirty="0">
                <a:solidFill>
                  <a:srgbClr val="282828"/>
                </a:solidFill>
              </a:rPr>
              <a:t>   selector: '</a:t>
            </a:r>
            <a:r>
              <a:rPr lang="en-US" sz="2000" b="1" dirty="0">
                <a:solidFill>
                  <a:srgbClr val="00188F"/>
                </a:solidFill>
              </a:rPr>
              <a:t>parent</a:t>
            </a:r>
            <a:r>
              <a:rPr lang="en-US" sz="2000" dirty="0">
                <a:solidFill>
                  <a:srgbClr val="282828"/>
                </a:solidFill>
              </a:rPr>
              <a:t>',</a:t>
            </a:r>
          </a:p>
          <a:p>
            <a:r>
              <a:rPr lang="en-US" sz="2000" b="1" dirty="0"/>
              <a:t>   directives: [</a:t>
            </a:r>
            <a:r>
              <a:rPr lang="en-US" sz="2000" b="1" dirty="0">
                <a:solidFill>
                  <a:srgbClr val="00D8CC"/>
                </a:solidFill>
              </a:rPr>
              <a:t>ChildComponent</a:t>
            </a:r>
            <a:r>
              <a:rPr lang="en-US" sz="2000" b="1" dirty="0"/>
              <a:t>]</a:t>
            </a:r>
          </a:p>
          <a:p>
            <a:r>
              <a:rPr lang="en-US" sz="2000" dirty="0"/>
              <a:t>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template</a:t>
            </a:r>
            <a:r>
              <a:rPr lang="en-US" sz="2000" dirty="0"/>
              <a:t>: 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`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&lt;h3&gt;Parent Component&lt;/h3&gt;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sz="2000" b="1" i="1" dirty="0">
                <a:solidFill>
                  <a:srgbClr val="00D8CC"/>
                </a:solidFill>
              </a:rPr>
              <a:t>&lt;child&gt;&lt;/child&gt;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`</a:t>
            </a:r>
          </a:p>
          <a:p>
            <a:r>
              <a:rPr lang="en-US" sz="2000" dirty="0"/>
              <a:t>})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export class </a:t>
            </a:r>
            <a:r>
              <a:rPr lang="en-US" sz="2000" b="1" dirty="0">
                <a:solidFill>
                  <a:srgbClr val="00188F"/>
                </a:solidFill>
              </a:rPr>
              <a:t>ParentComponent</a:t>
            </a:r>
            <a:r>
              <a:rPr lang="en-US" sz="2000" dirty="0">
                <a:solidFill>
                  <a:srgbClr val="00188F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{ }</a:t>
            </a: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6446837" y="1363662"/>
            <a:ext cx="5090477" cy="2236510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@Component</a:t>
            </a:r>
            <a:r>
              <a:rPr lang="en-US" sz="2000" dirty="0"/>
              <a:t>({</a:t>
            </a:r>
          </a:p>
          <a:p>
            <a:r>
              <a:rPr lang="en-US" sz="2000" dirty="0"/>
              <a:t>   selector: '</a:t>
            </a:r>
            <a:r>
              <a:rPr lang="en-US" sz="2000" b="1" dirty="0">
                <a:solidFill>
                  <a:srgbClr val="00D8CC"/>
                </a:solidFill>
              </a:rPr>
              <a:t>child</a:t>
            </a:r>
            <a:r>
              <a:rPr lang="en-US" sz="2000" dirty="0"/>
              <a:t>',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  template</a:t>
            </a:r>
            <a:r>
              <a:rPr lang="en-US" sz="2000" dirty="0"/>
              <a:t>: 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`</a:t>
            </a:r>
          </a:p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   &lt;h4&gt;Child Component&lt;/h4&gt;`</a:t>
            </a:r>
          </a:p>
          <a:p>
            <a:r>
              <a:rPr lang="en-US" sz="2000" dirty="0"/>
              <a:t>})</a:t>
            </a:r>
          </a:p>
          <a:p>
            <a:r>
              <a:rPr lang="en-US" sz="2000" dirty="0">
                <a:solidFill>
                  <a:srgbClr val="282828"/>
                </a:solidFill>
              </a:rPr>
              <a:t>export class </a:t>
            </a:r>
            <a:r>
              <a:rPr lang="en-US" sz="2000" b="1" dirty="0">
                <a:solidFill>
                  <a:srgbClr val="00D8CC"/>
                </a:solidFill>
              </a:rPr>
              <a:t>ChildComponent</a:t>
            </a:r>
            <a:r>
              <a:rPr lang="en-US" sz="2000" dirty="0">
                <a:solidFill>
                  <a:srgbClr val="00D8CC"/>
                </a:solidFill>
              </a:rPr>
              <a:t> </a:t>
            </a:r>
            <a:r>
              <a:rPr lang="en-US" sz="2000" dirty="0">
                <a:solidFill>
                  <a:srgbClr val="282828"/>
                </a:solidFill>
              </a:rPr>
              <a:t>{ }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5608637" y="4183062"/>
            <a:ext cx="3581400" cy="20653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Parent Component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6065837" y="5029200"/>
            <a:ext cx="2667000" cy="762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Child Component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761037" y="5326062"/>
            <a:ext cx="609600" cy="0"/>
          </a:xfrm>
          <a:prstGeom prst="straightConnector1">
            <a:avLst/>
          </a:prstGeom>
          <a:ln w="57150" cmpd="sng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95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Providers in Components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7224077" cy="3652282"/>
          </a:xfrm>
        </p:spPr>
        <p:txBody>
          <a:bodyPr/>
          <a:lstStyle/>
          <a:p>
            <a:r>
              <a:rPr lang="en-US" sz="2000" b="1" dirty="0"/>
              <a:t>@Component</a:t>
            </a:r>
            <a:r>
              <a:rPr lang="en-US" sz="2000" dirty="0"/>
              <a:t>({</a:t>
            </a:r>
          </a:p>
          <a:p>
            <a:r>
              <a:rPr lang="en-US" sz="2000" dirty="0">
                <a:solidFill>
                  <a:srgbClr val="282828"/>
                </a:solidFill>
              </a:rPr>
              <a:t>   selector: '</a:t>
            </a:r>
            <a:r>
              <a:rPr lang="en-US" sz="2000" b="1" dirty="0">
                <a:solidFill>
                  <a:srgbClr val="00188F"/>
                </a:solidFill>
              </a:rPr>
              <a:t>parent</a:t>
            </a:r>
            <a:r>
              <a:rPr lang="en-US" sz="2000" dirty="0">
                <a:solidFill>
                  <a:srgbClr val="282828"/>
                </a:solidFill>
              </a:rPr>
              <a:t>',</a:t>
            </a:r>
          </a:p>
          <a:p>
            <a:r>
              <a:rPr lang="en-US" sz="2000" b="1" dirty="0"/>
              <a:t>   providers: [</a:t>
            </a:r>
            <a:r>
              <a:rPr lang="en-US" sz="2000" b="1" dirty="0" err="1">
                <a:solidFill>
                  <a:srgbClr val="0000FF"/>
                </a:solidFill>
              </a:rPr>
              <a:t>TaskService</a:t>
            </a:r>
            <a:r>
              <a:rPr lang="en-US" sz="2000" b="1" dirty="0">
                <a:solidFill>
                  <a:srgbClr val="0000FF"/>
                </a:solidFill>
              </a:rPr>
              <a:t>, HTTP_PROVIDERS</a:t>
            </a:r>
            <a:r>
              <a:rPr lang="en-US" sz="2000" b="1" dirty="0"/>
              <a:t>]</a:t>
            </a:r>
          </a:p>
          <a:p>
            <a:r>
              <a:rPr lang="en-US" sz="2000" dirty="0"/>
              <a:t>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template</a:t>
            </a:r>
            <a:r>
              <a:rPr lang="en-US" sz="2000" dirty="0"/>
              <a:t>: 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`&lt;h3&gt;Parent Component&lt;/h3&gt;`</a:t>
            </a:r>
          </a:p>
          <a:p>
            <a:r>
              <a:rPr lang="en-US" sz="2000" dirty="0"/>
              <a:t>})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export class </a:t>
            </a:r>
            <a:r>
              <a:rPr lang="en-US" sz="2000" b="1" dirty="0">
                <a:solidFill>
                  <a:srgbClr val="00188F"/>
                </a:solidFill>
              </a:rPr>
              <a:t>ParentComponent</a:t>
            </a:r>
            <a:r>
              <a:rPr lang="en-US" sz="2000" dirty="0">
                <a:solidFill>
                  <a:srgbClr val="00188F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{ 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  constructor(</a:t>
            </a:r>
            <a:r>
              <a:rPr lang="en-US" sz="2000" dirty="0">
                <a:solidFill>
                  <a:srgbClr val="00188F"/>
                </a:solidFill>
              </a:rPr>
              <a:t>public taskService: </a:t>
            </a:r>
            <a:r>
              <a:rPr lang="en-US" sz="2000" b="1" dirty="0">
                <a:solidFill>
                  <a:srgbClr val="0000FF"/>
                </a:solidFill>
              </a:rPr>
              <a:t>TaskService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){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tasks = this.taskService.tasks;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  }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7666037" y="1363662"/>
            <a:ext cx="4648199" cy="3570208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@Input</a:t>
            </a:r>
            <a:r>
              <a:rPr lang="en-US" sz="2000" dirty="0"/>
              <a:t>()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export class </a:t>
            </a:r>
            <a:r>
              <a:rPr lang="en-US" sz="2000" b="1" dirty="0">
                <a:solidFill>
                  <a:srgbClr val="0000FF"/>
                </a:solidFill>
              </a:rPr>
              <a:t>TaskService</a:t>
            </a:r>
            <a:r>
              <a:rPr lang="en-US" sz="2000" dirty="0">
                <a:solidFill>
                  <a:srgbClr val="0000FF"/>
                </a:solidFill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</a:t>
            </a:r>
            <a:r>
              <a:rPr lang="en-US" sz="2000" dirty="0">
                <a:solidFill>
                  <a:srgbClr val="282828"/>
                </a:solidFill>
              </a:rPr>
              <a:t> tasks = ["First Task", </a:t>
            </a:r>
          </a:p>
          <a:p>
            <a:r>
              <a:rPr lang="en-US" sz="2000" dirty="0">
                <a:solidFill>
                  <a:srgbClr val="282828"/>
                </a:solidFill>
              </a:rPr>
              <a:t>   "Second Task", "Third Task"];</a:t>
            </a:r>
          </a:p>
          <a:p>
            <a:r>
              <a:rPr lang="en-US" sz="2000" dirty="0">
                <a:solidFill>
                  <a:srgbClr val="282828"/>
                </a:solidFill>
              </a:rPr>
              <a:t>  </a:t>
            </a:r>
          </a:p>
          <a:p>
            <a:r>
              <a:rPr lang="en-US" sz="2000" dirty="0">
                <a:solidFill>
                  <a:srgbClr val="282828"/>
                </a:solidFill>
              </a:rPr>
              <a:t>   getTasks(){</a:t>
            </a:r>
          </a:p>
          <a:p>
            <a:r>
              <a:rPr lang="en-US" sz="2000" dirty="0">
                <a:solidFill>
                  <a:srgbClr val="282828"/>
                </a:solidFill>
              </a:rPr>
              <a:t>	return this.tasks;</a:t>
            </a:r>
          </a:p>
          <a:p>
            <a:r>
              <a:rPr lang="en-US" sz="2000" dirty="0">
                <a:solidFill>
                  <a:srgbClr val="282828"/>
                </a:solidFill>
              </a:rPr>
              <a:t>   }</a:t>
            </a:r>
          </a:p>
          <a:p>
            <a:r>
              <a:rPr lang="en-US" sz="200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84637" y="5097462"/>
            <a:ext cx="3200400" cy="1371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Parent Component</a:t>
            </a:r>
          </a:p>
        </p:txBody>
      </p:sp>
      <p:sp>
        <p:nvSpPr>
          <p:cNvPr id="14" name="Folded Corner 13"/>
          <p:cNvSpPr/>
          <p:nvPr/>
        </p:nvSpPr>
        <p:spPr bwMode="auto">
          <a:xfrm>
            <a:off x="7818437" y="5478462"/>
            <a:ext cx="2215662" cy="685800"/>
          </a:xfrm>
          <a:prstGeom prst="foldedCorner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</a:t>
            </a: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904037" y="5783262"/>
            <a:ext cx="1219200" cy="0"/>
          </a:xfrm>
          <a:prstGeom prst="straightConnector1">
            <a:avLst/>
          </a:prstGeom>
          <a:ln w="57150" cmpd="sng">
            <a:solidFill>
              <a:schemeClr val="tx1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86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9" y="1209973"/>
            <a:ext cx="10056812" cy="3194721"/>
          </a:xfrm>
        </p:spPr>
        <p:txBody>
          <a:bodyPr/>
          <a:lstStyle/>
          <a:p>
            <a:r>
              <a:rPr lang="en-US" dirty="0"/>
              <a:t>Connecting  Components &amp; Providers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3954463"/>
            <a:ext cx="10058401" cy="80329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Showing how to add components in </a:t>
            </a:r>
            <a:r>
              <a:rPr lang="en-US" dirty="0" err="1"/>
              <a:t>eachother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3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Building Process</a:t>
            </a:r>
          </a:p>
        </p:txBody>
      </p:sp>
    </p:spTree>
    <p:extLst>
      <p:ext uri="{BB962C8B-B14F-4D97-AF65-F5344CB8AC3E}">
        <p14:creationId xmlns:p14="http://schemas.microsoft.com/office/powerpoint/2010/main" val="322126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build an App together.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3852337"/>
          </a:xfrm>
        </p:spPr>
        <p:txBody>
          <a:bodyPr/>
          <a:lstStyle/>
          <a:p>
            <a:r>
              <a:rPr lang="en-US" dirty="0"/>
              <a:t>Install Angular </a:t>
            </a:r>
          </a:p>
          <a:p>
            <a:r>
              <a:rPr lang="en-US" dirty="0"/>
              <a:t>Quick and Simple: </a:t>
            </a:r>
            <a:r>
              <a:rPr lang="en-US" dirty="0">
                <a:hlinkClick r:id="rId2"/>
              </a:rPr>
              <a:t>https://angular.io/docs/ts/latest/quickstart.html</a:t>
            </a:r>
            <a:endParaRPr lang="en-US" dirty="0"/>
          </a:p>
          <a:p>
            <a:r>
              <a:rPr lang="en-US" dirty="0"/>
              <a:t>Quick and Extensive: </a:t>
            </a:r>
            <a:r>
              <a:rPr lang="en-US" dirty="0">
                <a:hlinkClick r:id="rId3"/>
              </a:rPr>
              <a:t>https://github.com/angular/angular-cli</a:t>
            </a: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  <a:p>
            <a:r>
              <a:rPr lang="en-US" dirty="0"/>
              <a:t>Angular CLI</a:t>
            </a:r>
          </a:p>
          <a:p>
            <a:pPr lvl="1"/>
            <a:r>
              <a:rPr lang="en-US" dirty="0"/>
              <a:t>Command Line Tool</a:t>
            </a:r>
          </a:p>
          <a:p>
            <a:pPr lvl="2"/>
            <a:r>
              <a:rPr lang="en-US" dirty="0"/>
              <a:t>ng new </a:t>
            </a:r>
            <a:r>
              <a:rPr lang="en-US" dirty="0" err="1"/>
              <a:t>TaskApp</a:t>
            </a:r>
            <a:endParaRPr lang="en-US" dirty="0"/>
          </a:p>
          <a:p>
            <a:pPr lvl="2"/>
            <a:r>
              <a:rPr lang="en-US" dirty="0"/>
              <a:t>ng generate component </a:t>
            </a:r>
            <a:r>
              <a:rPr lang="en-US" dirty="0" err="1"/>
              <a:t>TaskCompontent</a:t>
            </a:r>
            <a:endParaRPr lang="en-US" dirty="0"/>
          </a:p>
          <a:p>
            <a:pPr lvl="2"/>
            <a:r>
              <a:rPr lang="en-US" dirty="0"/>
              <a:t>ng generate route</a:t>
            </a:r>
          </a:p>
        </p:txBody>
      </p:sp>
    </p:spTree>
    <p:extLst>
      <p:ext uri="{BB962C8B-B14F-4D97-AF65-F5344CB8AC3E}">
        <p14:creationId xmlns:p14="http://schemas.microsoft.com/office/powerpoint/2010/main" val="1925702540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9" y="1209973"/>
            <a:ext cx="10056812" cy="1200329"/>
          </a:xfrm>
        </p:spPr>
        <p:txBody>
          <a:bodyPr/>
          <a:lstStyle/>
          <a:p>
            <a:r>
              <a:rPr lang="en-US" dirty="0"/>
              <a:t>Task List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3954463"/>
            <a:ext cx="10058401" cy="80329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Building a Task List Application</a:t>
            </a:r>
          </a:p>
        </p:txBody>
      </p:sp>
    </p:spTree>
    <p:extLst>
      <p:ext uri="{BB962C8B-B14F-4D97-AF65-F5344CB8AC3E}">
        <p14:creationId xmlns:p14="http://schemas.microsoft.com/office/powerpoint/2010/main" val="246513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4297586"/>
          </a:xfrm>
        </p:spPr>
        <p:txBody>
          <a:bodyPr/>
          <a:lstStyle/>
          <a:p>
            <a:r>
              <a:rPr lang="en-US" dirty="0"/>
              <a:t>1.1 What is Angular?</a:t>
            </a:r>
          </a:p>
          <a:p>
            <a:endParaRPr lang="en-US" dirty="0"/>
          </a:p>
          <a:p>
            <a:r>
              <a:rPr lang="en-US" dirty="0"/>
              <a:t>1.2 Why learn Angular?</a:t>
            </a:r>
          </a:p>
          <a:p>
            <a:endParaRPr lang="en-US" dirty="0"/>
          </a:p>
          <a:p>
            <a:r>
              <a:rPr lang="en-US" dirty="0"/>
              <a:t>1.3 What are the core philosophies of Angular?</a:t>
            </a:r>
          </a:p>
          <a:p>
            <a:endParaRPr lang="en-US" dirty="0"/>
          </a:p>
          <a:p>
            <a:r>
              <a:rPr lang="en-US" dirty="0"/>
              <a:t>1.4 Angular 1 || Angular 2?</a:t>
            </a:r>
          </a:p>
          <a:p>
            <a:endParaRPr lang="en-US" dirty="0"/>
          </a:p>
          <a:p>
            <a:r>
              <a:rPr lang="en-US" dirty="0"/>
              <a:t>1.5 Reason to consider or reconsider Angular?</a:t>
            </a:r>
          </a:p>
        </p:txBody>
      </p:sp>
    </p:spTree>
    <p:extLst>
      <p:ext uri="{BB962C8B-B14F-4D97-AF65-F5344CB8AC3E}">
        <p14:creationId xmlns:p14="http://schemas.microsoft.com/office/powerpoint/2010/main" val="534844670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Recap and Extra Resources</a:t>
            </a:r>
          </a:p>
        </p:txBody>
      </p:sp>
    </p:spTree>
    <p:extLst>
      <p:ext uri="{BB962C8B-B14F-4D97-AF65-F5344CB8AC3E}">
        <p14:creationId xmlns:p14="http://schemas.microsoft.com/office/powerpoint/2010/main" val="219832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438616"/>
          </a:xfrm>
        </p:spPr>
        <p:txBody>
          <a:bodyPr/>
          <a:lstStyle/>
          <a:p>
            <a:r>
              <a:rPr lang="en-US" dirty="0"/>
              <a:t>Angular Overview</a:t>
            </a:r>
          </a:p>
          <a:p>
            <a:r>
              <a:rPr lang="en-US" dirty="0"/>
              <a:t>Big Picture</a:t>
            </a:r>
          </a:p>
          <a:p>
            <a:r>
              <a:rPr lang="en-US" dirty="0"/>
              <a:t>Building Blocks</a:t>
            </a:r>
          </a:p>
          <a:p>
            <a:r>
              <a:rPr lang="en-US" dirty="0"/>
              <a:t>Connecting the Blocks</a:t>
            </a:r>
          </a:p>
          <a:p>
            <a:r>
              <a:rPr lang="en-US" dirty="0"/>
              <a:t>Building Process</a:t>
            </a:r>
          </a:p>
        </p:txBody>
      </p:sp>
    </p:spTree>
    <p:extLst>
      <p:ext uri="{BB962C8B-B14F-4D97-AF65-F5344CB8AC3E}">
        <p14:creationId xmlns:p14="http://schemas.microsoft.com/office/powerpoint/2010/main" val="1388282396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852477" cy="1509131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keephopealivegr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geektrainer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218237" y="1287462"/>
            <a:ext cx="5852477" cy="2585323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kern="1200" spc="-30" baseline="0">
                <a:solidFill>
                  <a:srgbClr val="0072C6"/>
                </a:solidFill>
                <a:latin typeface="+mj-lt"/>
                <a:ea typeface="+mn-ea"/>
                <a:cs typeface="+mn-cs"/>
              </a:defRPr>
            </a:lvl1pPr>
            <a:lvl2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Source code</a:t>
            </a:r>
          </a:p>
          <a:p>
            <a:endParaRPr lang="en-US" sz="2000" dirty="0"/>
          </a:p>
          <a:p>
            <a:r>
              <a:rPr lang="en-US" sz="2000" dirty="0"/>
              <a:t>Quick Start</a:t>
            </a:r>
            <a:endParaRPr lang="en-US" sz="2000" dirty="0">
              <a:hlinkClick r:id="rId2"/>
            </a:endParaRPr>
          </a:p>
          <a:p>
            <a:r>
              <a:rPr lang="en-US" sz="2000" dirty="0">
                <a:hlinkClick r:id="rId2"/>
              </a:rPr>
              <a:t>https://angular.io/docs/ts/latest/quickstart.html</a:t>
            </a:r>
            <a:endParaRPr lang="en-US" sz="2000" dirty="0"/>
          </a:p>
          <a:p>
            <a:r>
              <a:rPr lang="en-US" sz="2000" dirty="0"/>
              <a:t>Angular 2 Tutorial</a:t>
            </a:r>
          </a:p>
          <a:p>
            <a:r>
              <a:rPr lang="en-US" sz="2000" dirty="0">
                <a:hlinkClick r:id="rId3"/>
              </a:rPr>
              <a:t>https://angular.io/docs/ts/latest/tutorial/</a:t>
            </a:r>
            <a:endParaRPr lang="en-US" sz="2000" dirty="0"/>
          </a:p>
          <a:p>
            <a:r>
              <a:rPr lang="en-US" sz="2000" dirty="0"/>
              <a:t>Angular Meet-ups </a:t>
            </a:r>
          </a:p>
        </p:txBody>
      </p:sp>
    </p:spTree>
    <p:extLst>
      <p:ext uri="{BB962C8B-B14F-4D97-AF65-F5344CB8AC3E}">
        <p14:creationId xmlns:p14="http://schemas.microsoft.com/office/powerpoint/2010/main" val="1083008954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156868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4119077"/>
          </a:xfrm>
        </p:spPr>
        <p:txBody>
          <a:bodyPr/>
          <a:lstStyle/>
          <a:p>
            <a:pPr lvl="1"/>
            <a:r>
              <a:rPr lang="en-US" dirty="0"/>
              <a:t>MVC Structure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Framework</a:t>
            </a:r>
          </a:p>
          <a:p>
            <a:pPr marL="0" lvl="1" indent="0">
              <a:buNone/>
            </a:pPr>
            <a:endParaRPr lang="en-US" dirty="0"/>
          </a:p>
          <a:p>
            <a:pPr lvl="1"/>
            <a:r>
              <a:rPr lang="en-US" dirty="0"/>
              <a:t>Single Page Applications</a:t>
            </a:r>
          </a:p>
          <a:p>
            <a:pPr marL="0" lvl="1" indent="0">
              <a:buNone/>
            </a:pPr>
            <a:endParaRPr lang="en-US" dirty="0"/>
          </a:p>
          <a:p>
            <a:pPr lvl="1"/>
            <a:r>
              <a:rPr lang="en-US" dirty="0"/>
              <a:t>Client Side Templating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Testing</a:t>
            </a:r>
          </a:p>
          <a:p>
            <a:pPr lvl="1"/>
            <a:endParaRPr lang="en-US" dirty="0"/>
          </a:p>
          <a:p>
            <a:r>
              <a:rPr lang="en-US" dirty="0"/>
              <a:t>Why does this all matter?</a:t>
            </a:r>
          </a:p>
        </p:txBody>
      </p:sp>
    </p:spTree>
    <p:extLst>
      <p:ext uri="{BB962C8B-B14F-4D97-AF65-F5344CB8AC3E}">
        <p14:creationId xmlns:p14="http://schemas.microsoft.com/office/powerpoint/2010/main" val="243188084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9" y="1209973"/>
            <a:ext cx="10056812" cy="1200329"/>
          </a:xfrm>
        </p:spPr>
        <p:txBody>
          <a:bodyPr/>
          <a:lstStyle/>
          <a:p>
            <a:r>
              <a:rPr lang="en-US" dirty="0"/>
              <a:t>Single Page Application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3954463"/>
            <a:ext cx="10058401" cy="80329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>
                <a:hlinkClick r:id="rId2"/>
              </a:rPr>
              <a:t>https://www.github.com/keephopealive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3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Angular?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5046510"/>
          </a:xfrm>
        </p:spPr>
        <p:txBody>
          <a:bodyPr/>
          <a:lstStyle/>
          <a:p>
            <a:r>
              <a:rPr lang="en-US" dirty="0"/>
              <a:t>New Developers</a:t>
            </a:r>
          </a:p>
          <a:p>
            <a:pPr lvl="1"/>
            <a:r>
              <a:rPr lang="en-US" dirty="0"/>
              <a:t>Popularity </a:t>
            </a:r>
          </a:p>
          <a:p>
            <a:pPr lvl="1"/>
            <a:r>
              <a:rPr lang="en-US" dirty="0"/>
              <a:t>Demand</a:t>
            </a:r>
          </a:p>
          <a:p>
            <a:pPr lvl="1"/>
            <a:r>
              <a:rPr lang="en-US" dirty="0"/>
              <a:t>Support and Resources</a:t>
            </a:r>
          </a:p>
          <a:p>
            <a:pPr lvl="1"/>
            <a:r>
              <a:rPr lang="en-US" dirty="0"/>
              <a:t>Front End</a:t>
            </a:r>
          </a:p>
          <a:p>
            <a:r>
              <a:rPr lang="en-US" dirty="0"/>
              <a:t>Seasoned Developers</a:t>
            </a:r>
          </a:p>
          <a:p>
            <a:pPr lvl="1"/>
            <a:r>
              <a:rPr lang="en-US" dirty="0"/>
              <a:t>Structured and Opinionated Framework</a:t>
            </a:r>
          </a:p>
          <a:p>
            <a:pPr lvl="1"/>
            <a:r>
              <a:rPr lang="en-US" dirty="0"/>
              <a:t>Productivity</a:t>
            </a:r>
          </a:p>
          <a:p>
            <a:pPr lvl="1"/>
            <a:r>
              <a:rPr lang="en-US" dirty="0"/>
              <a:t>Consistency</a:t>
            </a:r>
          </a:p>
          <a:p>
            <a:r>
              <a:rPr lang="en-US" dirty="0"/>
              <a:t>Team Leaders</a:t>
            </a:r>
          </a:p>
          <a:p>
            <a:pPr lvl="1"/>
            <a:r>
              <a:rPr lang="en-US" dirty="0"/>
              <a:t>Efficiency</a:t>
            </a:r>
          </a:p>
          <a:p>
            <a:pPr lvl="1"/>
            <a:r>
              <a:rPr lang="en-US" dirty="0"/>
              <a:t>Longevity</a:t>
            </a:r>
          </a:p>
          <a:p>
            <a:pPr lvl="1"/>
            <a:endParaRPr lang="en-US" dirty="0"/>
          </a:p>
        </p:txBody>
      </p:sp>
      <p:pic>
        <p:nvPicPr>
          <p:cNvPr id="5" name="Picture 4" descr="Screen Shot 2016-06-16 at 8.54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229" y="2659062"/>
            <a:ext cx="5915473" cy="370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8299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heme/theme1.xml><?xml version="1.0" encoding="utf-8"?>
<a:theme xmlns:a="http://schemas.openxmlformats.org/drawingml/2006/main" name="WHITE TEMPLATE">
  <a:themeElements>
    <a:clrScheme name="Custom 6">
      <a:dk1>
        <a:srgbClr val="505050"/>
      </a:dk1>
      <a:lt1>
        <a:srgbClr val="FFFFFF"/>
      </a:lt1>
      <a:dk2>
        <a:srgbClr val="107C10"/>
      </a:dk2>
      <a:lt2>
        <a:srgbClr val="D5F7F6"/>
      </a:lt2>
      <a:accent1>
        <a:srgbClr val="107C10"/>
      </a:accent1>
      <a:accent2>
        <a:srgbClr val="0377D6"/>
      </a:accent2>
      <a:accent3>
        <a:srgbClr val="00B294"/>
      </a:accent3>
      <a:accent4>
        <a:srgbClr val="A80000"/>
      </a:accent4>
      <a:accent5>
        <a:srgbClr val="D83B01"/>
      </a:accent5>
      <a:accent6>
        <a:srgbClr val="FEB900"/>
      </a:accent6>
      <a:hlink>
        <a:srgbClr val="107C10"/>
      </a:hlink>
      <a:folHlink>
        <a:srgbClr val="107C1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GREEN_1.potx" id="{E6351070-060E-4EB7-8FC9-7F6CD9537A4B}" vid="{9FBE0A09-7139-47DB-B6B8-8BE9F30C10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0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1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2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3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4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5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6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7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8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3cd2334-221a-48c3-9034-bfd1542dfe28">
      <UserInfo>
        <DisplayName>Gilad Turbahn</DisplayName>
        <AccountId>511</AccountId>
        <AccountType/>
      </UserInfo>
      <UserInfo>
        <DisplayName>Keith Boyd</DisplayName>
        <AccountId>993</AccountId>
        <AccountType/>
      </UserInfo>
      <UserInfo>
        <DisplayName>Christopher Harrison</DisplayName>
        <AccountId>1176</AccountId>
        <AccountType/>
      </UserInfo>
    </SharedWithUsers>
  </documentManagement>
</p:properties>
</file>

<file path=customXml/item19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0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1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2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3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4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5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6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7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8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9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3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30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31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32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33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4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5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6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7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EDBEC711BD14FBA6FF5C10FEFEAC7" ma:contentTypeVersion="2" ma:contentTypeDescription="Create a new document." ma:contentTypeScope="" ma:versionID="2439c5e21841780d4f192983b535a097">
  <xsd:schema xmlns:xsd="http://www.w3.org/2001/XMLSchema" xmlns:xs="http://www.w3.org/2001/XMLSchema" xmlns:p="http://schemas.microsoft.com/office/2006/metadata/properties" xmlns:ns2="83cd2334-221a-48c3-9034-bfd1542dfe28" targetNamespace="http://schemas.microsoft.com/office/2006/metadata/properties" ma:root="true" ma:fieldsID="2bca9163d8d0b233c3086236a9289b04" ns2:_="">
    <xsd:import namespace="83cd2334-221a-48c3-9034-bfd1542dfe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d2334-221a-48c3-9034-bfd1542dfe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8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9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D603BF-B513-4201-A599-21BA0F4FFC4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4E8278DB-3CDD-48A7-992E-A7596AD335B9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FB9D450-4C47-4A44-8C0D-C78D8A54C46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4E805D65-1532-4BB0-8F41-8013167C0009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8BD595CA-AC5E-43B9-B966-E468A16E8322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7959CC6A-F423-4783-B968-3BCC86A7394E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D6FEE829-2115-45B4-8110-670FD454542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376216F9-AF6B-4844-AE8C-B9F953F916AB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8257D6BC-B71E-4D95-81E4-A1D4A8174168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3cd2334-221a-48c3-9034-bfd1542dfe2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19.xml><?xml version="1.0" encoding="utf-8"?>
<ds:datastoreItem xmlns:ds="http://schemas.openxmlformats.org/officeDocument/2006/customXml" ds:itemID="{4C1B3C27-4803-4D72-A3F8-6668A3F0A24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B16F4FE-7C26-4443-B426-81998D23ED87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21F6B647-976A-41D0-B760-9DF9DFC6AE3C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3DC6CABD-46E1-4C27-A0B3-616DC56F8E5C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FE651ABA-5DC1-4ABD-A06E-055AE54B337B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38217AA1-CC95-49A9-B284-2ED4D347D7CA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3C954CC5-1CAC-4EC3-9791-8630483065B9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ED350DFE-2319-4AB0-BC96-1D36D125365A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B5105A87-47B6-44F6-97FD-4619C0556604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C0F92A87-A216-45A9-B9C0-0515663D35BF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D4B5F268-5930-44CD-BDF1-D0A04D4BBC1C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0B54C583-7BAB-4080-8093-C5F84F5A225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32851C6-BC05-4673-B853-6D08AB80CDC4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0282FB20-2D4C-459D-8468-77D1D3C6925D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C63AC2F0-1DEB-4E91-A88A-7A014A172F4F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8893E80D-6D0C-4E0F-AA22-E5615BB87E5B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F68D8396-E21C-4AFF-8FDD-70D00673D0E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7213E6F-7B96-4222-888B-63710B06D88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66CA990-F93D-4100-9654-65D9E30F4E1C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08C4EE12-DF69-4FFC-9E40-C7991F3490A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1F98F69-7518-4AE2-AE7B-E037DC9DDC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cd2334-221a-48c3-9034-bfd1542df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8.xml><?xml version="1.0" encoding="utf-8"?>
<ds:datastoreItem xmlns:ds="http://schemas.openxmlformats.org/officeDocument/2006/customXml" ds:itemID="{82DB428A-B8F8-483F-8276-095629A8ECDB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Brand_template_16-9_Consumer_GREEN_1</Template>
  <TotalTime>9839</TotalTime>
  <Words>5222</Words>
  <Application>Microsoft Office PowerPoint</Application>
  <PresentationFormat>Custom</PresentationFormat>
  <Paragraphs>1048</Paragraphs>
  <Slides>63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Consolas</vt:lpstr>
      <vt:lpstr>Segoe UI</vt:lpstr>
      <vt:lpstr>Segoe UI Light</vt:lpstr>
      <vt:lpstr>Wingdings</vt:lpstr>
      <vt:lpstr>WHITE TEMPLATE</vt:lpstr>
      <vt:lpstr>Angular 2</vt:lpstr>
      <vt:lpstr>PowerPoint Presentation</vt:lpstr>
      <vt:lpstr>PowerPoint Presentation</vt:lpstr>
      <vt:lpstr>Agenda</vt:lpstr>
      <vt:lpstr>Angular Overview</vt:lpstr>
      <vt:lpstr>Angular Overview</vt:lpstr>
      <vt:lpstr>What is Angular?</vt:lpstr>
      <vt:lpstr>Single Page Application</vt:lpstr>
      <vt:lpstr>Why learn Angular?</vt:lpstr>
      <vt:lpstr>What are the core philosophies of Angular?</vt:lpstr>
      <vt:lpstr>Angular 1 compared to Angular 2</vt:lpstr>
      <vt:lpstr>Angular 1 compared to Angular 2 (code)</vt:lpstr>
      <vt:lpstr>Reasons to Consider or Reconsider</vt:lpstr>
      <vt:lpstr>Introducing TypeScript</vt:lpstr>
      <vt:lpstr>TypeScript – Features</vt:lpstr>
      <vt:lpstr>TypeScript – Type Annotations</vt:lpstr>
      <vt:lpstr>2TypeScript – Classes</vt:lpstr>
      <vt:lpstr>TypeScript Demo</vt:lpstr>
      <vt:lpstr>Big Picture</vt:lpstr>
      <vt:lpstr>Big Picture</vt:lpstr>
      <vt:lpstr>Big Picture</vt:lpstr>
      <vt:lpstr>Big Picture</vt:lpstr>
      <vt:lpstr>Building Blocks</vt:lpstr>
      <vt:lpstr>Building Blocks</vt:lpstr>
      <vt:lpstr>Component Directives</vt:lpstr>
      <vt:lpstr>Component Directives</vt:lpstr>
      <vt:lpstr>Component Directives</vt:lpstr>
      <vt:lpstr>Component Directives</vt:lpstr>
      <vt:lpstr>Component Directives</vt:lpstr>
      <vt:lpstr>Component Demo</vt:lpstr>
      <vt:lpstr>Attribute Directives</vt:lpstr>
      <vt:lpstr>Attribute Directives</vt:lpstr>
      <vt:lpstr>Attribute Directives</vt:lpstr>
      <vt:lpstr>Attribute Directives</vt:lpstr>
      <vt:lpstr>Attribute Demo  </vt:lpstr>
      <vt:lpstr>Structural Directives</vt:lpstr>
      <vt:lpstr>Structural Directives</vt:lpstr>
      <vt:lpstr>Structural Directives</vt:lpstr>
      <vt:lpstr>Structural Demo  </vt:lpstr>
      <vt:lpstr>Data Flow - Interpolation</vt:lpstr>
      <vt:lpstr>Interpolation</vt:lpstr>
      <vt:lpstr>Data Flow – Event Binding</vt:lpstr>
      <vt:lpstr>Event Binding</vt:lpstr>
      <vt:lpstr>Data Flow – 2 Way Binding</vt:lpstr>
      <vt:lpstr>2 Way Binding</vt:lpstr>
      <vt:lpstr>Providers – Services</vt:lpstr>
      <vt:lpstr>Service</vt:lpstr>
      <vt:lpstr>Providers – Routes</vt:lpstr>
      <vt:lpstr>Routes</vt:lpstr>
      <vt:lpstr>Providers – Observables</vt:lpstr>
      <vt:lpstr>Observables</vt:lpstr>
      <vt:lpstr>Connecting the Blocks</vt:lpstr>
      <vt:lpstr>Connecting the Blocks</vt:lpstr>
      <vt:lpstr>Components in Components</vt:lpstr>
      <vt:lpstr>Providers in Components</vt:lpstr>
      <vt:lpstr>Connecting  Components &amp; Providers</vt:lpstr>
      <vt:lpstr>Building Process</vt:lpstr>
      <vt:lpstr>Lets build an App together.</vt:lpstr>
      <vt:lpstr>Task List</vt:lpstr>
      <vt:lpstr>Recap and Extra Resources</vt:lpstr>
      <vt:lpstr>Review</vt:lpstr>
      <vt:lpstr>Resources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subject>&lt;Speech title here&gt;</dc:subject>
  <dc:creator>Microsoft Office User</dc:creator>
  <cp:keywords>MSVID, Brand Guidelines, Branding, Visual Identity, grid</cp:keywords>
  <dc:description>Template: Maryfj_x000d_
Formatting: _x000d_
Audience Type:</dc:description>
  <cp:lastModifiedBy>Christopher Harrison</cp:lastModifiedBy>
  <cp:revision>528</cp:revision>
  <dcterms:created xsi:type="dcterms:W3CDTF">2015-06-04T21:40:17Z</dcterms:created>
  <dcterms:modified xsi:type="dcterms:W3CDTF">2016-06-23T15:50:32Z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0x010100674EDBEC711BD14FBA6FF5C10FEFEAC7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