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</p:sldMasterIdLst>
  <p:notesMasterIdLst>
    <p:notesMasterId r:id="rId96"/>
  </p:notesMasterIdLst>
  <p:handoutMasterIdLst>
    <p:handoutMasterId r:id="rId97"/>
  </p:handoutMasterIdLst>
  <p:sldIdLst>
    <p:sldId id="283" r:id="rId35"/>
    <p:sldId id="281" r:id="rId36"/>
    <p:sldId id="375" r:id="rId37"/>
    <p:sldId id="263" r:id="rId38"/>
    <p:sldId id="279" r:id="rId39"/>
    <p:sldId id="301" r:id="rId40"/>
    <p:sldId id="294" r:id="rId41"/>
    <p:sldId id="302" r:id="rId42"/>
    <p:sldId id="299" r:id="rId43"/>
    <p:sldId id="298" r:id="rId44"/>
    <p:sldId id="296" r:id="rId45"/>
    <p:sldId id="364" r:id="rId46"/>
    <p:sldId id="297" r:id="rId47"/>
    <p:sldId id="373" r:id="rId48"/>
    <p:sldId id="374" r:id="rId49"/>
    <p:sldId id="368" r:id="rId50"/>
    <p:sldId id="369" r:id="rId51"/>
    <p:sldId id="371" r:id="rId52"/>
    <p:sldId id="290" r:id="rId53"/>
    <p:sldId id="300" r:id="rId54"/>
    <p:sldId id="310" r:id="rId55"/>
    <p:sldId id="311" r:id="rId56"/>
    <p:sldId id="291" r:id="rId57"/>
    <p:sldId id="315" r:id="rId58"/>
    <p:sldId id="305" r:id="rId59"/>
    <p:sldId id="308" r:id="rId60"/>
    <p:sldId id="312" r:id="rId61"/>
    <p:sldId id="313" r:id="rId62"/>
    <p:sldId id="331" r:id="rId63"/>
    <p:sldId id="350" r:id="rId64"/>
    <p:sldId id="332" r:id="rId65"/>
    <p:sldId id="319" r:id="rId66"/>
    <p:sldId id="318" r:id="rId67"/>
    <p:sldId id="317" r:id="rId68"/>
    <p:sldId id="351" r:id="rId69"/>
    <p:sldId id="333" r:id="rId70"/>
    <p:sldId id="320" r:id="rId71"/>
    <p:sldId id="323" r:id="rId72"/>
    <p:sldId id="352" r:id="rId73"/>
    <p:sldId id="334" r:id="rId74"/>
    <p:sldId id="335" r:id="rId75"/>
    <p:sldId id="336" r:id="rId76"/>
    <p:sldId id="355" r:id="rId77"/>
    <p:sldId id="337" r:id="rId78"/>
    <p:sldId id="363" r:id="rId79"/>
    <p:sldId id="360" r:id="rId80"/>
    <p:sldId id="365" r:id="rId81"/>
    <p:sldId id="362" r:id="rId82"/>
    <p:sldId id="356" r:id="rId83"/>
    <p:sldId id="292" r:id="rId84"/>
    <p:sldId id="338" r:id="rId85"/>
    <p:sldId id="341" r:id="rId86"/>
    <p:sldId id="340" r:id="rId87"/>
    <p:sldId id="357" r:id="rId88"/>
    <p:sldId id="293" r:id="rId89"/>
    <p:sldId id="342" r:id="rId90"/>
    <p:sldId id="346" r:id="rId91"/>
    <p:sldId id="343" r:id="rId92"/>
    <p:sldId id="344" r:id="rId93"/>
    <p:sldId id="345" r:id="rId94"/>
    <p:sldId id="349" r:id="rId9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lides" id="{73C69594-0ADE-4BE2-8ADD-1BD08A5CD6F4}">
          <p14:sldIdLst>
            <p14:sldId id="283"/>
            <p14:sldId id="281"/>
            <p14:sldId id="375"/>
            <p14:sldId id="263"/>
            <p14:sldId id="279"/>
            <p14:sldId id="301"/>
            <p14:sldId id="294"/>
            <p14:sldId id="302"/>
            <p14:sldId id="299"/>
            <p14:sldId id="298"/>
            <p14:sldId id="296"/>
            <p14:sldId id="364"/>
            <p14:sldId id="297"/>
            <p14:sldId id="373"/>
            <p14:sldId id="374"/>
            <p14:sldId id="368"/>
            <p14:sldId id="369"/>
            <p14:sldId id="371"/>
            <p14:sldId id="290"/>
            <p14:sldId id="300"/>
            <p14:sldId id="310"/>
            <p14:sldId id="311"/>
            <p14:sldId id="291"/>
            <p14:sldId id="315"/>
            <p14:sldId id="305"/>
            <p14:sldId id="308"/>
            <p14:sldId id="312"/>
            <p14:sldId id="313"/>
            <p14:sldId id="331"/>
            <p14:sldId id="350"/>
            <p14:sldId id="332"/>
            <p14:sldId id="319"/>
            <p14:sldId id="318"/>
            <p14:sldId id="317"/>
            <p14:sldId id="351"/>
            <p14:sldId id="333"/>
            <p14:sldId id="320"/>
            <p14:sldId id="323"/>
            <p14:sldId id="352"/>
            <p14:sldId id="334"/>
            <p14:sldId id="335"/>
            <p14:sldId id="336"/>
            <p14:sldId id="355"/>
            <p14:sldId id="337"/>
            <p14:sldId id="363"/>
            <p14:sldId id="360"/>
            <p14:sldId id="365"/>
            <p14:sldId id="362"/>
            <p14:sldId id="356"/>
            <p14:sldId id="292"/>
            <p14:sldId id="338"/>
            <p14:sldId id="341"/>
            <p14:sldId id="340"/>
            <p14:sldId id="357"/>
            <p14:sldId id="293"/>
            <p14:sldId id="342"/>
            <p14:sldId id="346"/>
            <p14:sldId id="343"/>
            <p14:sldId id="344"/>
            <p14:sldId id="345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8C5"/>
    <a:srgbClr val="00188F"/>
    <a:srgbClr val="00D8CC"/>
    <a:srgbClr val="FCD116"/>
    <a:srgbClr val="DC3C00"/>
    <a:srgbClr val="002050"/>
    <a:srgbClr val="0072C6"/>
    <a:srgbClr val="EEEEEE"/>
    <a:srgbClr val="73737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53772" autoAdjust="0"/>
  </p:normalViewPr>
  <p:slideViewPr>
    <p:cSldViewPr>
      <p:cViewPr varScale="1">
        <p:scale>
          <a:sx n="89" d="100"/>
          <a:sy n="89" d="100"/>
        </p:scale>
        <p:origin x="117" y="579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4" d="100"/>
        <a:sy n="254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8.xml"/><Relationship Id="rId47" Type="http://schemas.openxmlformats.org/officeDocument/2006/relationships/slide" Target="slides/slide13.xml"/><Relationship Id="rId50" Type="http://schemas.openxmlformats.org/officeDocument/2006/relationships/slide" Target="slides/slide16.xml"/><Relationship Id="rId55" Type="http://schemas.openxmlformats.org/officeDocument/2006/relationships/slide" Target="slides/slide21.xml"/><Relationship Id="rId63" Type="http://schemas.openxmlformats.org/officeDocument/2006/relationships/slide" Target="slides/slide29.xml"/><Relationship Id="rId68" Type="http://schemas.openxmlformats.org/officeDocument/2006/relationships/slide" Target="slides/slide34.xml"/><Relationship Id="rId76" Type="http://schemas.openxmlformats.org/officeDocument/2006/relationships/slide" Target="slides/slide42.xml"/><Relationship Id="rId84" Type="http://schemas.openxmlformats.org/officeDocument/2006/relationships/slide" Target="slides/slide50.xml"/><Relationship Id="rId89" Type="http://schemas.openxmlformats.org/officeDocument/2006/relationships/slide" Target="slides/slide55.xml"/><Relationship Id="rId97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71" Type="http://schemas.openxmlformats.org/officeDocument/2006/relationships/slide" Target="slides/slide37.xml"/><Relationship Id="rId92" Type="http://schemas.openxmlformats.org/officeDocument/2006/relationships/slide" Target="slides/slide58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3" Type="http://schemas.openxmlformats.org/officeDocument/2006/relationships/slide" Target="slides/slide19.xml"/><Relationship Id="rId58" Type="http://schemas.openxmlformats.org/officeDocument/2006/relationships/slide" Target="slides/slide24.xml"/><Relationship Id="rId66" Type="http://schemas.openxmlformats.org/officeDocument/2006/relationships/slide" Target="slides/slide32.xml"/><Relationship Id="rId74" Type="http://schemas.openxmlformats.org/officeDocument/2006/relationships/slide" Target="slides/slide40.xml"/><Relationship Id="rId79" Type="http://schemas.openxmlformats.org/officeDocument/2006/relationships/slide" Target="slides/slide45.xml"/><Relationship Id="rId87" Type="http://schemas.openxmlformats.org/officeDocument/2006/relationships/slide" Target="slides/slide53.xml"/><Relationship Id="rId102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slide" Target="slides/slide27.xml"/><Relationship Id="rId82" Type="http://schemas.openxmlformats.org/officeDocument/2006/relationships/slide" Target="slides/slide48.xml"/><Relationship Id="rId90" Type="http://schemas.openxmlformats.org/officeDocument/2006/relationships/slide" Target="slides/slide56.xml"/><Relationship Id="rId95" Type="http://schemas.openxmlformats.org/officeDocument/2006/relationships/slide" Target="slides/slide6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slide" Target="slides/slide14.xml"/><Relationship Id="rId56" Type="http://schemas.openxmlformats.org/officeDocument/2006/relationships/slide" Target="slides/slide22.xml"/><Relationship Id="rId64" Type="http://schemas.openxmlformats.org/officeDocument/2006/relationships/slide" Target="slides/slide30.xml"/><Relationship Id="rId69" Type="http://schemas.openxmlformats.org/officeDocument/2006/relationships/slide" Target="slides/slide35.xml"/><Relationship Id="rId77" Type="http://schemas.openxmlformats.org/officeDocument/2006/relationships/slide" Target="slides/slide43.xml"/><Relationship Id="rId100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17.xml"/><Relationship Id="rId72" Type="http://schemas.openxmlformats.org/officeDocument/2006/relationships/slide" Target="slides/slide38.xml"/><Relationship Id="rId80" Type="http://schemas.openxmlformats.org/officeDocument/2006/relationships/slide" Target="slides/slide46.xml"/><Relationship Id="rId85" Type="http://schemas.openxmlformats.org/officeDocument/2006/relationships/slide" Target="slides/slide51.xml"/><Relationship Id="rId93" Type="http://schemas.openxmlformats.org/officeDocument/2006/relationships/slide" Target="slides/slide59.xml"/><Relationship Id="rId9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slide" Target="slides/slide12.xml"/><Relationship Id="rId59" Type="http://schemas.openxmlformats.org/officeDocument/2006/relationships/slide" Target="slides/slide25.xml"/><Relationship Id="rId67" Type="http://schemas.openxmlformats.org/officeDocument/2006/relationships/slide" Target="slides/slide33.xml"/><Relationship Id="rId20" Type="http://schemas.openxmlformats.org/officeDocument/2006/relationships/customXml" Target="../customXml/item20.xml"/><Relationship Id="rId41" Type="http://schemas.openxmlformats.org/officeDocument/2006/relationships/slide" Target="slides/slide7.xml"/><Relationship Id="rId54" Type="http://schemas.openxmlformats.org/officeDocument/2006/relationships/slide" Target="slides/slide20.xml"/><Relationship Id="rId62" Type="http://schemas.openxmlformats.org/officeDocument/2006/relationships/slide" Target="slides/slide28.xml"/><Relationship Id="rId70" Type="http://schemas.openxmlformats.org/officeDocument/2006/relationships/slide" Target="slides/slide36.xml"/><Relationship Id="rId75" Type="http://schemas.openxmlformats.org/officeDocument/2006/relationships/slide" Target="slides/slide41.xml"/><Relationship Id="rId83" Type="http://schemas.openxmlformats.org/officeDocument/2006/relationships/slide" Target="slides/slide49.xml"/><Relationship Id="rId88" Type="http://schemas.openxmlformats.org/officeDocument/2006/relationships/slide" Target="slides/slide54.xml"/><Relationship Id="rId91" Type="http://schemas.openxmlformats.org/officeDocument/2006/relationships/slide" Target="slides/slide57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slide" Target="slides/slide15.xml"/><Relationship Id="rId57" Type="http://schemas.openxmlformats.org/officeDocument/2006/relationships/slide" Target="slides/slide2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slide" Target="slides/slide10.xml"/><Relationship Id="rId52" Type="http://schemas.openxmlformats.org/officeDocument/2006/relationships/slide" Target="slides/slide18.xml"/><Relationship Id="rId60" Type="http://schemas.openxmlformats.org/officeDocument/2006/relationships/slide" Target="slides/slide26.xml"/><Relationship Id="rId65" Type="http://schemas.openxmlformats.org/officeDocument/2006/relationships/slide" Target="slides/slide31.xml"/><Relationship Id="rId73" Type="http://schemas.openxmlformats.org/officeDocument/2006/relationships/slide" Target="slides/slide39.xml"/><Relationship Id="rId78" Type="http://schemas.openxmlformats.org/officeDocument/2006/relationships/slide" Target="slides/slide44.xml"/><Relationship Id="rId81" Type="http://schemas.openxmlformats.org/officeDocument/2006/relationships/slide" Target="slides/slide47.xml"/><Relationship Id="rId86" Type="http://schemas.openxmlformats.org/officeDocument/2006/relationships/slide" Target="slides/slide52.xml"/><Relationship Id="rId94" Type="http://schemas.openxmlformats.org/officeDocument/2006/relationships/slide" Target="slides/slide6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6/23/2016 10:37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7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</a:t>
            </a:r>
            <a:r>
              <a:rPr lang="en-US" baseline="0" dirty="0"/>
              <a:t> code looks like</a:t>
            </a:r>
          </a:p>
          <a:p>
            <a:endParaRPr lang="en-US" baseline="0" dirty="0"/>
          </a:p>
          <a:p>
            <a:r>
              <a:rPr lang="en-US" dirty="0" err="1"/>
              <a:t>Aeda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Application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Task List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Form</a:t>
            </a:r>
            <a:r>
              <a:rPr lang="en-US" baseline="0" dirty="0"/>
              <a:t> to add a Task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11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Broken</a:t>
            </a:r>
            <a:r>
              <a:rPr lang="en-US" baseline="0" dirty="0"/>
              <a:t> down into 3 pieces in Angular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1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0" dirty="0"/>
              <a:t> Components</a:t>
            </a:r>
          </a:p>
          <a:p>
            <a:r>
              <a:rPr lang="en-US" baseline="0" dirty="0"/>
              <a:t>Data stored in a Service Provider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11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</a:t>
            </a:r>
            <a:r>
              <a:rPr lang="en-US" baseline="0" dirty="0"/>
              <a:t> 3 sections are they key components of Angular Apps.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"</a:t>
            </a:r>
            <a:r>
              <a:rPr lang="is-IS" i="1" dirty="0"/>
              <a:t>…reusable building blocks for an application</a:t>
            </a:r>
            <a:r>
              <a:rPr lang="en-US" i="1" dirty="0"/>
              <a:t>"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9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</a:t>
            </a:r>
            <a:r>
              <a:rPr lang="en-US" baseline="0" dirty="0"/>
              <a:t> code looks like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also reference files for templates and</a:t>
            </a:r>
            <a:r>
              <a:rPr lang="en-US" baseline="0" dirty="0"/>
              <a:t> </a:t>
            </a:r>
            <a:r>
              <a:rPr lang="en-US" baseline="0" dirty="0" err="1"/>
              <a:t>css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also include other components inside</a:t>
            </a:r>
            <a:r>
              <a:rPr lang="en-US" baseline="0" dirty="0"/>
              <a:t> of it (directives)</a:t>
            </a:r>
          </a:p>
          <a:p>
            <a:r>
              <a:rPr lang="en-US" baseline="0" dirty="0"/>
              <a:t>Or providers such as services and other libraries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endParaRPr lang="en-US" dirty="0"/>
          </a:p>
          <a:p>
            <a:r>
              <a:rPr lang="en-US" dirty="0"/>
              <a:t>Why learn Angular?</a:t>
            </a:r>
          </a:p>
          <a:p>
            <a:endParaRPr lang="en-US" dirty="0"/>
          </a:p>
          <a:p>
            <a:r>
              <a:rPr lang="en-US" dirty="0"/>
              <a:t>What are the core philosophies of Angular?</a:t>
            </a:r>
          </a:p>
          <a:p>
            <a:endParaRPr lang="en-US" dirty="0"/>
          </a:p>
          <a:p>
            <a:r>
              <a:rPr lang="en-US" dirty="0"/>
              <a:t>Angular 1 || Angular 2?</a:t>
            </a:r>
          </a:p>
          <a:p>
            <a:endParaRPr lang="en-US" dirty="0"/>
          </a:p>
          <a:p>
            <a:r>
              <a:rPr lang="en-US" dirty="0"/>
              <a:t>Reason to consider or reconsider Angular?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27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Just</a:t>
            </a:r>
            <a:r>
              <a:rPr lang="en-US" b="1" baseline="0" dirty="0"/>
              <a:t> use the </a:t>
            </a:r>
            <a:r>
              <a:rPr lang="en-US" b="1" dirty="0"/>
              <a:t>angular-quick start Guide to get</a:t>
            </a:r>
            <a:r>
              <a:rPr lang="en-US" b="1" baseline="0" dirty="0"/>
              <a:t> to this point.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angular-</a:t>
            </a:r>
            <a:r>
              <a:rPr lang="en-US" dirty="0" err="1"/>
              <a:t>init</a:t>
            </a:r>
            <a:r>
              <a:rPr lang="en-US" dirty="0"/>
              <a:t> – Initial Component must load first</a:t>
            </a:r>
          </a:p>
          <a:p>
            <a:endParaRPr lang="en-US" dirty="0"/>
          </a:p>
          <a:p>
            <a:r>
              <a:rPr lang="en-US" dirty="0"/>
              <a:t>angular-component – Another Component</a:t>
            </a:r>
            <a:r>
              <a:rPr lang="en-US" baseline="0" dirty="0"/>
              <a:t> we can make</a:t>
            </a:r>
          </a:p>
          <a:p>
            <a:endParaRPr lang="en-US" baseline="0" dirty="0"/>
          </a:p>
          <a:p>
            <a:r>
              <a:rPr lang="en-US" baseline="0" dirty="0"/>
              <a:t>Angular-component-full – Another Component with most available properties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46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dirty="0"/>
              <a:t>@Component</a:t>
            </a:r>
            <a:r>
              <a:rPr lang="en-US" sz="900" dirty="0"/>
              <a:t>({</a:t>
            </a:r>
          </a:p>
          <a:p>
            <a:r>
              <a:rPr lang="en-US" sz="900" dirty="0"/>
              <a:t>   selector: '</a:t>
            </a:r>
            <a:r>
              <a:rPr lang="en-US" sz="900" dirty="0">
                <a:solidFill>
                  <a:srgbClr val="282828"/>
                </a:solidFill>
              </a:rPr>
              <a:t>my-app',</a:t>
            </a:r>
          </a:p>
          <a:p>
            <a:r>
              <a:rPr lang="en-US" sz="900" dirty="0"/>
              <a:t> 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 template: 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&lt;span </a:t>
            </a:r>
            <a:r>
              <a:rPr lang="en-US" sz="900" b="1" i="1" dirty="0">
                <a:solidFill>
                  <a:srgbClr val="083E08"/>
                </a:solidFill>
              </a:rPr>
              <a:t>[</a:t>
            </a:r>
            <a:r>
              <a:rPr lang="en-US" sz="900" b="1" i="1" dirty="0" err="1">
                <a:solidFill>
                  <a:srgbClr val="083E08"/>
                </a:solidFill>
              </a:rPr>
              <a:t>class.red</a:t>
            </a:r>
            <a:r>
              <a:rPr lang="en-US" sz="900" b="1" i="1" dirty="0">
                <a:solidFill>
                  <a:srgbClr val="083E08"/>
                </a:solidFill>
              </a:rPr>
              <a:t>]="true"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&gt;Test&lt;/span&gt;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  <a:r>
              <a:rPr lang="en-US" sz="900" dirty="0"/>
              <a:t>,</a:t>
            </a:r>
            <a:endParaRPr lang="en-US" sz="9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900" i="1" dirty="0">
                <a:solidFill>
                  <a:srgbClr val="083E08"/>
                </a:solidFill>
              </a:rPr>
              <a:t>   styles: </a:t>
            </a:r>
            <a:r>
              <a:rPr lang="en-US" sz="900" b="1" i="1" dirty="0">
                <a:solidFill>
                  <a:srgbClr val="083E08"/>
                </a:solidFill>
              </a:rPr>
              <a:t>[".red { color: red; }"]</a:t>
            </a:r>
          </a:p>
          <a:p>
            <a:r>
              <a:rPr lang="en-US" sz="900" dirty="0"/>
              <a:t>})</a:t>
            </a:r>
          </a:p>
          <a:p>
            <a:r>
              <a:rPr lang="en-US" sz="900" dirty="0"/>
              <a:t>export class </a:t>
            </a:r>
            <a:r>
              <a:rPr lang="en-US" sz="900" b="1" dirty="0">
                <a:solidFill>
                  <a:srgbClr val="0000FF"/>
                </a:solidFill>
              </a:rPr>
              <a:t>MyAppComponent</a:t>
            </a:r>
            <a:r>
              <a:rPr lang="en-US" sz="900" dirty="0">
                <a:solidFill>
                  <a:srgbClr val="0000FF"/>
                </a:solidFill>
              </a:rPr>
              <a:t> </a:t>
            </a:r>
            <a:r>
              <a:rPr lang="en-US" sz="900" dirty="0"/>
              <a:t>{</a:t>
            </a:r>
          </a:p>
          <a:p>
            <a:endParaRPr lang="en-US" sz="900" dirty="0"/>
          </a:p>
          <a:p>
            <a:r>
              <a:rPr lang="en-US" sz="900" dirty="0"/>
              <a:t>}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=============================================</a:t>
            </a:r>
          </a:p>
          <a:p>
            <a:r>
              <a:rPr lang="en-US" sz="900" b="1" dirty="0"/>
              <a:t>@Component</a:t>
            </a:r>
            <a:r>
              <a:rPr lang="en-US" sz="900" dirty="0"/>
              <a:t>({</a:t>
            </a:r>
          </a:p>
          <a:p>
            <a:r>
              <a:rPr lang="en-US" sz="900" dirty="0"/>
              <a:t>   selector: </a:t>
            </a:r>
            <a:r>
              <a:rPr lang="en-US" sz="900" dirty="0">
                <a:solidFill>
                  <a:srgbClr val="282828"/>
                </a:solidFill>
              </a:rPr>
              <a:t>'my-app',</a:t>
            </a:r>
          </a:p>
          <a:p>
            <a:r>
              <a:rPr lang="en-US" sz="900" dirty="0"/>
              <a:t>   </a:t>
            </a:r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900" dirty="0"/>
              <a:t>: 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  <a:r>
              <a:rPr lang="en-US" sz="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&lt;span </a:t>
            </a:r>
            <a:r>
              <a:rPr lang="en-US" sz="900" b="1" i="1" dirty="0">
                <a:solidFill>
                  <a:srgbClr val="083E08"/>
                </a:solidFill>
              </a:rPr>
              <a:t>[</a:t>
            </a:r>
            <a:r>
              <a:rPr lang="en-US" sz="900" b="1" i="1" dirty="0" err="1">
                <a:solidFill>
                  <a:srgbClr val="083E08"/>
                </a:solidFill>
              </a:rPr>
              <a:t>ngClass</a:t>
            </a:r>
            <a:r>
              <a:rPr lang="en-US" sz="900" b="1" i="1" dirty="0">
                <a:solidFill>
                  <a:srgbClr val="083E08"/>
                </a:solidFill>
              </a:rPr>
              <a:t>]="{'red': true }"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&gt;Test&lt;/span&gt;`</a:t>
            </a:r>
            <a:r>
              <a:rPr lang="en-US" sz="900" dirty="0"/>
              <a:t>,</a:t>
            </a:r>
            <a:endParaRPr lang="en-US" sz="9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900" i="1" dirty="0">
                <a:solidFill>
                  <a:srgbClr val="083E08"/>
                </a:solidFill>
              </a:rPr>
              <a:t>   styles</a:t>
            </a:r>
            <a:r>
              <a:rPr lang="en-US" sz="900" b="1" i="1" dirty="0">
                <a:solidFill>
                  <a:srgbClr val="083E08"/>
                </a:solidFill>
              </a:rPr>
              <a:t>: [".red { color: red; }"]</a:t>
            </a:r>
          </a:p>
          <a:p>
            <a:r>
              <a:rPr lang="en-US" sz="900" dirty="0"/>
              <a:t>})</a:t>
            </a:r>
          </a:p>
          <a:p>
            <a:r>
              <a:rPr lang="en-US" sz="900" dirty="0"/>
              <a:t>export class </a:t>
            </a:r>
            <a:r>
              <a:rPr lang="en-US" sz="900" b="1" dirty="0">
                <a:solidFill>
                  <a:srgbClr val="0000FF"/>
                </a:solidFill>
              </a:rPr>
              <a:t>MyAppComponent</a:t>
            </a:r>
            <a:r>
              <a:rPr lang="en-US" sz="900" dirty="0">
                <a:solidFill>
                  <a:srgbClr val="0000FF"/>
                </a:solidFill>
              </a:rPr>
              <a:t> </a:t>
            </a:r>
            <a:r>
              <a:rPr lang="en-US" sz="900" dirty="0"/>
              <a:t>{</a:t>
            </a:r>
          </a:p>
          <a:p>
            <a:endParaRPr lang="en-US" sz="900" dirty="0"/>
          </a:p>
          <a:p>
            <a:r>
              <a:rPr lang="en-US" sz="900" dirty="0"/>
              <a:t>}</a:t>
            </a:r>
          </a:p>
          <a:p>
            <a:endParaRPr lang="en-US" dirty="0"/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=============================================</a:t>
            </a:r>
          </a:p>
          <a:p>
            <a:r>
              <a:rPr lang="en-US" sz="900" b="1" dirty="0"/>
              <a:t>@Component</a:t>
            </a:r>
            <a:r>
              <a:rPr lang="en-US" sz="900" dirty="0"/>
              <a:t>({</a:t>
            </a:r>
          </a:p>
          <a:p>
            <a:r>
              <a:rPr lang="en-US" sz="900" dirty="0"/>
              <a:t>  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selector: 'my-app',</a:t>
            </a:r>
          </a:p>
          <a:p>
            <a:r>
              <a:rPr lang="en-US" sz="900" dirty="0"/>
              <a:t>  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template</a:t>
            </a:r>
            <a:r>
              <a:rPr lang="en-US" sz="900" dirty="0"/>
              <a:t>: 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  <a:r>
              <a:rPr lang="en-US" sz="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&lt;span 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900" b="1" i="1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900" b="1" i="1" dirty="0" err="1">
                <a:solidFill>
                  <a:schemeClr val="accent1">
                    <a:lumMod val="50000"/>
                  </a:schemeClr>
                </a:solidFill>
              </a:rPr>
              <a:t>ngStyle</a:t>
            </a:r>
            <a:r>
              <a:rPr lang="en-US" sz="900" b="1" i="1" dirty="0">
                <a:solidFill>
                  <a:schemeClr val="accent1">
                    <a:lumMod val="50000"/>
                  </a:schemeClr>
                </a:solidFill>
              </a:rPr>
              <a:t>]="{</a:t>
            </a:r>
          </a:p>
          <a:p>
            <a:r>
              <a:rPr lang="en-US" sz="900" b="1" i="1" dirty="0">
                <a:solidFill>
                  <a:schemeClr val="accent1">
                    <a:lumMod val="50000"/>
                  </a:schemeClr>
                </a:solidFill>
              </a:rPr>
              <a:t>	'font-size': '12px', </a:t>
            </a:r>
          </a:p>
          <a:p>
            <a:r>
              <a:rPr lang="en-US" sz="900" b="1" i="1" dirty="0">
                <a:solidFill>
                  <a:schemeClr val="accent1">
                    <a:lumMod val="50000"/>
                  </a:schemeClr>
                </a:solidFill>
              </a:rPr>
              <a:t>	color: 'green'</a:t>
            </a:r>
          </a:p>
          <a:p>
            <a:r>
              <a:rPr lang="en-US" sz="900" b="1" i="1" dirty="0">
                <a:solidFill>
                  <a:schemeClr val="accent1">
                    <a:lumMod val="50000"/>
                  </a:schemeClr>
                </a:solidFill>
              </a:rPr>
              <a:t>   }"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&gt;Test&lt;/span&gt;`</a:t>
            </a:r>
          </a:p>
          <a:p>
            <a:r>
              <a:rPr lang="en-US" sz="900" dirty="0"/>
              <a:t>})</a:t>
            </a:r>
          </a:p>
          <a:p>
            <a:r>
              <a:rPr lang="en-US" sz="900" dirty="0">
                <a:solidFill>
                  <a:srgbClr val="0000FF"/>
                </a:solidFill>
              </a:rPr>
              <a:t>export class </a:t>
            </a:r>
            <a:r>
              <a:rPr lang="en-US" sz="900" b="1" dirty="0">
                <a:solidFill>
                  <a:srgbClr val="0000FF"/>
                </a:solidFill>
              </a:rPr>
              <a:t>MyAppComponent</a:t>
            </a:r>
            <a:r>
              <a:rPr lang="en-US" sz="900" dirty="0">
                <a:solidFill>
                  <a:srgbClr val="0000FF"/>
                </a:solidFill>
              </a:rPr>
              <a:t> {</a:t>
            </a:r>
          </a:p>
          <a:p>
            <a:endParaRPr lang="en-US" sz="900" dirty="0">
              <a:solidFill>
                <a:srgbClr val="0000FF"/>
              </a:solidFill>
            </a:endParaRPr>
          </a:p>
          <a:p>
            <a:r>
              <a:rPr lang="en-US" sz="900" dirty="0">
                <a:solidFill>
                  <a:srgbClr val="0000FF"/>
                </a:solidFill>
              </a:rPr>
              <a:t>}</a:t>
            </a:r>
          </a:p>
          <a:p>
            <a:endParaRPr lang="en-US" dirty="0"/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=============================================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08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dirty="0"/>
              <a:t>@Component</a:t>
            </a:r>
            <a:r>
              <a:rPr lang="en-US" sz="900" dirty="0"/>
              <a:t>({</a:t>
            </a:r>
          </a:p>
          <a:p>
            <a:r>
              <a:rPr lang="en-US" sz="900" dirty="0"/>
              <a:t>   selector: </a:t>
            </a:r>
            <a:r>
              <a:rPr lang="en-US" sz="900" dirty="0">
                <a:solidFill>
                  <a:srgbClr val="282828"/>
                </a:solidFill>
              </a:rPr>
              <a:t>'my-app',</a:t>
            </a:r>
          </a:p>
          <a:p>
            <a:r>
              <a:rPr lang="en-US" sz="900" dirty="0"/>
              <a:t>  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template</a:t>
            </a:r>
            <a:r>
              <a:rPr lang="en-US" sz="900" dirty="0"/>
              <a:t>: 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800" i="1" dirty="0">
                <a:solidFill>
                  <a:schemeClr val="accent6">
                    <a:lumMod val="50000"/>
                  </a:schemeClr>
                </a:solidFill>
              </a:rPr>
              <a:t>   &lt;h4 </a:t>
            </a:r>
            <a:r>
              <a:rPr lang="en-US" sz="800" b="1" i="1" dirty="0">
                <a:solidFill>
                  <a:srgbClr val="000090"/>
                </a:solidFill>
              </a:rPr>
              <a:t>*ng-If="</a:t>
            </a:r>
            <a:r>
              <a:rPr lang="en-US" sz="800" b="1" i="1" dirty="0" err="1">
                <a:solidFill>
                  <a:srgbClr val="000090"/>
                </a:solidFill>
              </a:rPr>
              <a:t>imTrue</a:t>
            </a:r>
            <a:r>
              <a:rPr lang="en-US" sz="800" b="1" i="1" dirty="0">
                <a:solidFill>
                  <a:srgbClr val="000090"/>
                </a:solidFill>
              </a:rPr>
              <a:t>"</a:t>
            </a:r>
            <a:r>
              <a:rPr lang="en-US" sz="800" i="1" dirty="0">
                <a:solidFill>
                  <a:schemeClr val="accent6">
                    <a:lumMod val="50000"/>
                  </a:schemeClr>
                </a:solidFill>
              </a:rPr>
              <a:t>&gt;This will show&lt;h4&gt;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</a:p>
          <a:p>
            <a:r>
              <a:rPr lang="en-US" sz="900" dirty="0"/>
              <a:t>})</a:t>
            </a:r>
          </a:p>
          <a:p>
            <a:r>
              <a:rPr lang="en-US" sz="900" dirty="0">
                <a:solidFill>
                  <a:srgbClr val="0000FF"/>
                </a:solidFill>
              </a:rPr>
              <a:t>export class </a:t>
            </a:r>
            <a:r>
              <a:rPr lang="en-US" sz="900" b="1" dirty="0">
                <a:solidFill>
                  <a:srgbClr val="0000FF"/>
                </a:solidFill>
              </a:rPr>
              <a:t>MyAppComponent</a:t>
            </a:r>
            <a:r>
              <a:rPr lang="en-US" sz="900" dirty="0">
                <a:solidFill>
                  <a:srgbClr val="0000FF"/>
                </a:solidFill>
              </a:rPr>
              <a:t> {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</a:t>
            </a:r>
            <a:r>
              <a:rPr lang="en-US" sz="900" dirty="0" err="1">
                <a:solidFill>
                  <a:srgbClr val="0000FF"/>
                </a:solidFill>
              </a:rPr>
              <a:t>imTrue</a:t>
            </a:r>
            <a:r>
              <a:rPr lang="en-US" sz="900" dirty="0">
                <a:solidFill>
                  <a:srgbClr val="0000FF"/>
                </a:solidFill>
              </a:rPr>
              <a:t> = true;</a:t>
            </a:r>
          </a:p>
          <a:p>
            <a:r>
              <a:rPr lang="en-US" sz="900" dirty="0">
                <a:solidFill>
                  <a:srgbClr val="0000FF"/>
                </a:solidFill>
              </a:rPr>
              <a:t>}</a:t>
            </a:r>
          </a:p>
          <a:p>
            <a:r>
              <a:rPr lang="en-US" dirty="0"/>
              <a:t>========================================</a:t>
            </a:r>
          </a:p>
          <a:p>
            <a:r>
              <a:rPr lang="en-US" sz="900" b="1" dirty="0"/>
              <a:t>@Component</a:t>
            </a:r>
            <a:r>
              <a:rPr lang="en-US" sz="900" dirty="0"/>
              <a:t>({</a:t>
            </a:r>
          </a:p>
          <a:p>
            <a:r>
              <a:rPr lang="en-US" sz="900" dirty="0"/>
              <a:t>   selector: '</a:t>
            </a:r>
            <a:r>
              <a:rPr lang="en-US" sz="900" dirty="0">
                <a:solidFill>
                  <a:srgbClr val="282828"/>
                </a:solidFill>
              </a:rPr>
              <a:t>my-app'</a:t>
            </a:r>
            <a:r>
              <a:rPr lang="en-US" sz="900" dirty="0"/>
              <a:t>,</a:t>
            </a:r>
          </a:p>
          <a:p>
            <a:r>
              <a:rPr lang="en-US" sz="900" dirty="0"/>
              <a:t>  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template</a:t>
            </a:r>
            <a:r>
              <a:rPr lang="en-US" sz="900" dirty="0"/>
              <a:t>: 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&lt;ul&gt;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	&lt;li </a:t>
            </a:r>
            <a:r>
              <a:rPr lang="en-US" sz="900" b="1" i="1" dirty="0">
                <a:solidFill>
                  <a:srgbClr val="000090"/>
                </a:solidFill>
              </a:rPr>
              <a:t>*ng-For="let task of tasks"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	   </a:t>
            </a:r>
            <a:r>
              <a:rPr lang="en-US" sz="900" i="1" dirty="0">
                <a:solidFill>
                  <a:srgbClr val="000090"/>
                </a:solidFill>
              </a:rPr>
              <a:t>{{ task }}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	&lt;/li&gt;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&lt;/ul&gt;`</a:t>
            </a:r>
          </a:p>
          <a:p>
            <a:r>
              <a:rPr lang="en-US" sz="900" dirty="0"/>
              <a:t>})</a:t>
            </a:r>
          </a:p>
          <a:p>
            <a:r>
              <a:rPr lang="en-US" sz="900" dirty="0">
                <a:solidFill>
                  <a:srgbClr val="0000FF"/>
                </a:solidFill>
              </a:rPr>
              <a:t>export class </a:t>
            </a:r>
            <a:r>
              <a:rPr lang="en-US" sz="900" b="1" dirty="0">
                <a:solidFill>
                  <a:srgbClr val="0000FF"/>
                </a:solidFill>
              </a:rPr>
              <a:t>MyAppComponent</a:t>
            </a:r>
            <a:r>
              <a:rPr lang="en-US" sz="900" dirty="0">
                <a:solidFill>
                  <a:srgbClr val="0000FF"/>
                </a:solidFill>
              </a:rPr>
              <a:t> {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tasks = ['First Task', 'Second Task']</a:t>
            </a:r>
          </a:p>
          <a:p>
            <a:r>
              <a:rPr lang="en-US" sz="900" dirty="0">
                <a:solidFill>
                  <a:srgbClr val="0000FF"/>
                </a:solidFill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5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</a:t>
            </a:r>
            <a:r>
              <a:rPr lang="en-US" baseline="0" dirty="0"/>
              <a:t> the value</a:t>
            </a:r>
          </a:p>
          <a:p>
            <a:endParaRPr lang="en-US" baseline="0" dirty="0"/>
          </a:p>
          <a:p>
            <a:r>
              <a:rPr lang="en-US" baseline="0" dirty="0"/>
              <a:t>Also able to set the attribute's value by using the brackets.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HTML elements have </a:t>
            </a:r>
            <a:r>
              <a:rPr lang="en-US" b="1" dirty="0"/>
              <a:t>built in events </a:t>
            </a:r>
            <a:r>
              <a:rPr lang="en-US" dirty="0"/>
              <a:t>such as </a:t>
            </a:r>
            <a:r>
              <a:rPr lang="en-US" sz="900" i="1" dirty="0">
                <a:solidFill>
                  <a:srgbClr val="282828"/>
                </a:solidFill>
              </a:rPr>
              <a:t>click, hover, mouseeneter, mouseleave, etc</a:t>
            </a:r>
            <a:r>
              <a:rPr lang="is-IS" sz="900" i="1" dirty="0">
                <a:solidFill>
                  <a:srgbClr val="282828"/>
                </a:solidFill>
              </a:rPr>
              <a:t>…</a:t>
            </a:r>
            <a:endParaRPr lang="en-US" sz="900" i="0" dirty="0">
              <a:solidFill>
                <a:schemeClr val="tx1"/>
              </a:solidFill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i="0" dirty="0">
              <a:solidFill>
                <a:schemeClr val="tx1"/>
              </a:solidFill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chemeClr val="tx1"/>
                </a:solidFill>
              </a:rPr>
              <a:t>We</a:t>
            </a:r>
            <a:r>
              <a:rPr lang="en-US" sz="900" i="0" baseline="0" dirty="0">
                <a:solidFill>
                  <a:schemeClr val="tx1"/>
                </a:solidFill>
              </a:rPr>
              <a:t> can use these events, </a:t>
            </a:r>
            <a:r>
              <a:rPr lang="en-US" sz="900" b="1" i="0" baseline="0" dirty="0">
                <a:solidFill>
                  <a:schemeClr val="tx1"/>
                </a:solidFill>
              </a:rPr>
              <a:t>bind them to elements </a:t>
            </a:r>
            <a:r>
              <a:rPr lang="en-US" sz="900" i="0" baseline="0" dirty="0">
                <a:solidFill>
                  <a:schemeClr val="tx1"/>
                </a:solidFill>
              </a:rPr>
              <a:t>and invoke a function.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i="0" baseline="0" dirty="0">
              <a:solidFill>
                <a:schemeClr val="tx1"/>
              </a:solidFill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i="0" baseline="0" dirty="0">
                <a:solidFill>
                  <a:schemeClr val="tx1"/>
                </a:solidFill>
              </a:rPr>
              <a:t>We can pass the </a:t>
            </a:r>
            <a:r>
              <a:rPr lang="en-US" sz="900" b="1" i="0" baseline="0" dirty="0">
                <a:solidFill>
                  <a:schemeClr val="tx1"/>
                </a:solidFill>
              </a:rPr>
              <a:t>$event object </a:t>
            </a:r>
            <a:r>
              <a:rPr lang="en-US" sz="900" i="0" baseline="0" dirty="0">
                <a:solidFill>
                  <a:schemeClr val="tx1"/>
                </a:solidFill>
              </a:rPr>
              <a:t>into the functions to retrieve that event's information </a:t>
            </a:r>
            <a:endParaRPr lang="en-US" sz="900" i="1" dirty="0">
              <a:solidFill>
                <a:srgbClr val="28282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MVC Structured</a:t>
            </a:r>
            <a:r>
              <a:rPr lang="en-US" b="1" baseline="0" dirty="0"/>
              <a:t> Framework helps us create SPAs w/ Client Side Templating and easy templating.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Lets identify </a:t>
            </a:r>
            <a:r>
              <a:rPr lang="en-US" b="1" u="sng" dirty="0"/>
              <a:t>why</a:t>
            </a:r>
            <a:r>
              <a:rPr lang="en-US" b="1" dirty="0"/>
              <a:t> these solutions were created.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  </a:t>
            </a:r>
            <a:r>
              <a:rPr lang="en-US" b="1" u="sng" dirty="0"/>
              <a:t>You</a:t>
            </a:r>
            <a:r>
              <a:rPr lang="en-US" b="1" u="none" dirty="0"/>
              <a:t> </a:t>
            </a:r>
            <a:r>
              <a:rPr lang="en-US" dirty="0"/>
              <a:t>decide to build</a:t>
            </a:r>
            <a:r>
              <a:rPr lang="en-US" baseline="0" dirty="0"/>
              <a:t> a website like Github (http://www.github.com/keephopealive)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Too large for 1 person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+  3 of us Collaborate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Can't all work on the same page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+  Split the work into parts by</a:t>
            </a:r>
            <a:r>
              <a:rPr lang="en-US" baseline="0" dirty="0"/>
              <a:t> features (in folders for each feature)</a:t>
            </a:r>
            <a:endParaRPr lang="en-US" b="0" baseline="0" dirty="0"/>
          </a:p>
          <a:p>
            <a:pPr marL="0" indent="0">
              <a:buFontTx/>
              <a:buNone/>
            </a:pPr>
            <a:endParaRPr lang="en-US" b="1" baseline="0" dirty="0"/>
          </a:p>
          <a:p>
            <a:pPr marL="0" indent="0">
              <a:buFontTx/>
              <a:buNone/>
            </a:pPr>
            <a:r>
              <a:rPr lang="en-US" b="1" baseline="0" dirty="0"/>
              <a:t>= Framework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We are all using </a:t>
            </a:r>
            <a:r>
              <a:rPr lang="en-US" u="sng" baseline="0" dirty="0"/>
              <a:t>different libraries</a:t>
            </a:r>
            <a:r>
              <a:rPr lang="en-US" baseline="0" dirty="0"/>
              <a:t>, and </a:t>
            </a:r>
            <a:r>
              <a:rPr lang="en-US" u="sng" baseline="0" dirty="0"/>
              <a:t>coding styles </a:t>
            </a:r>
            <a:r>
              <a:rPr lang="en-US" baseline="0" dirty="0"/>
              <a:t>(different best practices)</a:t>
            </a:r>
          </a:p>
          <a:p>
            <a:pPr marL="0" indent="0">
              <a:buFontTx/>
              <a:buNone/>
            </a:pPr>
            <a:r>
              <a:rPr lang="en-US" dirty="0"/>
              <a:t>+  We</a:t>
            </a:r>
            <a:r>
              <a:rPr lang="en-US" baseline="0" dirty="0"/>
              <a:t> decide on the libraries, a certain coding style and a pattern of files for different purposes.</a:t>
            </a:r>
          </a:p>
          <a:p>
            <a:pPr marL="0" indent="0">
              <a:buFontTx/>
              <a:buNone/>
            </a:pPr>
            <a:r>
              <a:rPr lang="en-US" baseline="0" dirty="0"/>
              <a:t>    (so if we work on each other's files, it will be familiar/similar)</a:t>
            </a:r>
          </a:p>
          <a:p>
            <a:pPr marL="0" indent="0">
              <a:buFontTx/>
              <a:buNone/>
            </a:pPr>
            <a:r>
              <a:rPr lang="en-US" baseline="0" dirty="0"/>
              <a:t>+  We decide to use certain files for certain purposes</a:t>
            </a:r>
          </a:p>
          <a:p>
            <a:pPr marL="0" indent="0">
              <a:buFontTx/>
              <a:buNone/>
            </a:pPr>
            <a:r>
              <a:rPr lang="en-US" baseline="0" dirty="0"/>
              <a:t>   +  some files for utilizing the database</a:t>
            </a:r>
          </a:p>
          <a:p>
            <a:pPr marL="0" indent="0">
              <a:buFontTx/>
              <a:buNone/>
            </a:pPr>
            <a:r>
              <a:rPr lang="en-US" baseline="0" dirty="0"/>
              <a:t>   +  some files for the logic </a:t>
            </a:r>
          </a:p>
          <a:p>
            <a:pPr marL="0" indent="0">
              <a:buFontTx/>
              <a:buNone/>
            </a:pPr>
            <a:r>
              <a:rPr lang="en-US" baseline="0" dirty="0"/>
              <a:t>   +  some files for the view pages that will be given to the user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="1" baseline="0" dirty="0"/>
              <a:t>= Structured MVC Framework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(SHOW GITHUB PAGE)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realize</a:t>
            </a:r>
            <a:r>
              <a:rPr lang="is-IS" baseline="0" dirty="0"/>
              <a:t>… switching between tabs changes only a small part of our page but the page reloads.</a:t>
            </a:r>
          </a:p>
          <a:p>
            <a:pPr marL="0" indent="0">
              <a:buFontTx/>
              <a:buNone/>
            </a:pPr>
            <a:r>
              <a:rPr lang="is-IS" baseline="0" dirty="0"/>
              <a:t>    slow b/c it has to reload the entire page</a:t>
            </a:r>
          </a:p>
          <a:p>
            <a:pPr marL="0" indent="0">
              <a:buFontTx/>
              <a:buNone/>
            </a:pPr>
            <a:r>
              <a:rPr lang="is-IS" baseline="0" dirty="0"/>
              <a:t>    waste as its reloading the same data</a:t>
            </a:r>
          </a:p>
          <a:p>
            <a:pPr marL="0" indent="0">
              <a:buFontTx/>
              <a:buNone/>
            </a:pPr>
            <a:r>
              <a:rPr lang="is-IS" baseline="0" dirty="0"/>
              <a:t>+  we decide to only load part of our page when certain actions happen</a:t>
            </a:r>
          </a:p>
          <a:p>
            <a:pPr marL="0" indent="0">
              <a:buFontTx/>
              <a:buNone/>
            </a:pPr>
            <a:endParaRPr lang="is-IS" baseline="0" dirty="0"/>
          </a:p>
          <a:p>
            <a:pPr marL="0" indent="0">
              <a:buFontTx/>
              <a:buNone/>
            </a:pPr>
            <a:r>
              <a:rPr lang="is-IS" b="1" baseline="0" dirty="0"/>
              <a:t>= Single Page Application 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Now we built most of our website</a:t>
            </a:r>
            <a:r>
              <a:rPr lang="en-US" baseline="0" dirty="0"/>
              <a:t> and its getting popular </a:t>
            </a:r>
            <a:r>
              <a:rPr lang="is-IS" baseline="0" dirty="0"/>
              <a:t>…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b="0" dirty="0"/>
              <a:t>Scaling issues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We can handle 60 Requests/</a:t>
            </a:r>
            <a:r>
              <a:rPr lang="en-US" b="0" baseline="0" dirty="0"/>
              <a:t> </a:t>
            </a:r>
            <a:r>
              <a:rPr lang="en-US" b="0" dirty="0"/>
              <a:t>1 Minute (1 Request per second)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We receive</a:t>
            </a:r>
            <a:r>
              <a:rPr lang="en-US" b="0" baseline="0" dirty="0"/>
              <a:t> 100 Requests/ 1 Minute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We lose out / or delay the load time, every 100 guests, 40 will have issues, and it gets worse over time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Our server is doing all the rendering</a:t>
            </a:r>
          </a:p>
          <a:p>
            <a:pPr marL="388712" lvl="1" indent="-171450">
              <a:buFontTx/>
              <a:buChar char="-"/>
            </a:pPr>
            <a:r>
              <a:rPr lang="en-US" b="0" baseline="0" dirty="0"/>
              <a:t>Rendering is when a server takes an HTML file and JavaScript Variables and prints the variables on the HTML file before it sends it to the user.</a:t>
            </a:r>
          </a:p>
          <a:p>
            <a:pPr marL="0" lvl="0" indent="0">
              <a:buFontTx/>
              <a:buNone/>
            </a:pPr>
            <a:r>
              <a:rPr lang="en-US" b="0" baseline="0" dirty="0"/>
              <a:t>+  Lets put this </a:t>
            </a:r>
            <a:r>
              <a:rPr lang="en-US" b="0" u="sng" baseline="0" dirty="0"/>
              <a:t>processing load on each user's browser </a:t>
            </a:r>
            <a:r>
              <a:rPr lang="en-US" b="0" baseline="0" dirty="0"/>
              <a:t>– its not used much and it will overall be a faster experience for most users. </a:t>
            </a:r>
          </a:p>
          <a:p>
            <a:pPr marL="0" lvl="0" indent="0">
              <a:buFontTx/>
              <a:buNone/>
            </a:pPr>
            <a:r>
              <a:rPr lang="en-US" b="0" baseline="0" dirty="0"/>
              <a:t>+  Handle 300-500 Requests / 1 Minute ( 8 Requests per second) </a:t>
            </a:r>
          </a:p>
          <a:p>
            <a:pPr marL="0" lvl="0" indent="0">
              <a:buFontTx/>
              <a:buNone/>
            </a:pPr>
            <a:endParaRPr lang="en-US" b="0" baseline="0" dirty="0"/>
          </a:p>
          <a:p>
            <a:pPr marL="0" lvl="0" indent="0">
              <a:buFontTx/>
              <a:buNone/>
            </a:pPr>
            <a:r>
              <a:rPr lang="en-US" b="1" baseline="0" dirty="0"/>
              <a:t>= Client Side Templating </a:t>
            </a:r>
            <a:endParaRPr lang="en-US" b="1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baseline="0" dirty="0"/>
              <a:t>Our project is very large in side, as we add features, we may break other pre-existing features.</a:t>
            </a:r>
          </a:p>
          <a:p>
            <a:pPr marL="0" indent="0">
              <a:buFontTx/>
              <a:buNone/>
            </a:pPr>
            <a:r>
              <a:rPr lang="en-US" baseline="0" dirty="0"/>
              <a:t>+  Add Testing – to be informed if any previously integrated feature stops working while we add new features.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="1" baseline="0" dirty="0"/>
              <a:t>= Easy access to Testing our Code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28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[value]=</a:t>
            </a:r>
            <a:r>
              <a:rPr lang="en-US" baseline="0" dirty="0"/>
              <a:t> num is the method used to print the variable num into the attribute of value.</a:t>
            </a:r>
          </a:p>
          <a:p>
            <a:endParaRPr lang="en-US" baseline="0" dirty="0"/>
          </a:p>
          <a:p>
            <a:r>
              <a:rPr lang="en-US" baseline="0" dirty="0"/>
              <a:t>(keyup) is the event and will trigger when it occurs</a:t>
            </a:r>
          </a:p>
          <a:p>
            <a:endParaRPr lang="en-US" baseline="0" dirty="0"/>
          </a:p>
          <a:p>
            <a:r>
              <a:rPr lang="en-US" baseline="0" dirty="0"/>
              <a:t>[ ( ) ] is the combination of causing an event and printing the value of the object – ngModel is used as a forum object for data.</a:t>
            </a:r>
          </a:p>
          <a:p>
            <a:endParaRPr lang="en-US" baseline="0" dirty="0"/>
          </a:p>
          <a:p>
            <a:r>
              <a:rPr lang="en-US" sz="900" b="1" dirty="0"/>
              <a:t>@Component</a:t>
            </a:r>
            <a:r>
              <a:rPr lang="en-US" sz="900" dirty="0"/>
              <a:t>({</a:t>
            </a:r>
          </a:p>
          <a:p>
            <a:r>
              <a:rPr lang="en-US" sz="900" dirty="0"/>
              <a:t>   selector: '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my-app</a:t>
            </a:r>
            <a:r>
              <a:rPr lang="en-US" sz="900" dirty="0"/>
              <a:t>',</a:t>
            </a:r>
          </a:p>
          <a:p>
            <a:r>
              <a:rPr lang="en-US" sz="900" dirty="0"/>
              <a:t>   </a:t>
            </a:r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900" dirty="0"/>
              <a:t>: 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&lt;h3&gt;Task List Application&lt;/h3&gt;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&lt;input </a:t>
            </a:r>
            <a:r>
              <a:rPr lang="en-US" sz="900" i="1" dirty="0">
                <a:solidFill>
                  <a:srgbClr val="282828"/>
                </a:solidFill>
              </a:rPr>
              <a:t>[value]="</a:t>
            </a:r>
            <a:r>
              <a:rPr lang="en-US" sz="900" i="1" dirty="0" err="1">
                <a:solidFill>
                  <a:srgbClr val="282828"/>
                </a:solidFill>
              </a:rPr>
              <a:t>num</a:t>
            </a:r>
            <a:r>
              <a:rPr lang="en-US" sz="900" i="1" dirty="0">
                <a:solidFill>
                  <a:srgbClr val="282828"/>
                </a:solidFill>
              </a:rPr>
              <a:t>"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900" i="1" dirty="0">
                <a:solidFill>
                  <a:srgbClr val="282828"/>
                </a:solidFill>
              </a:rPr>
              <a:t>(</a:t>
            </a:r>
            <a:r>
              <a:rPr lang="en-US" sz="900" i="1" dirty="0" err="1">
                <a:solidFill>
                  <a:srgbClr val="282828"/>
                </a:solidFill>
              </a:rPr>
              <a:t>keyup</a:t>
            </a:r>
            <a:r>
              <a:rPr lang="en-US" sz="900" i="1" dirty="0">
                <a:solidFill>
                  <a:srgbClr val="282828"/>
                </a:solidFill>
              </a:rPr>
              <a:t>)="</a:t>
            </a:r>
            <a:r>
              <a:rPr lang="en-US" sz="900" i="1" dirty="0" err="1">
                <a:solidFill>
                  <a:srgbClr val="282828"/>
                </a:solidFill>
              </a:rPr>
              <a:t>num</a:t>
            </a:r>
            <a:r>
              <a:rPr lang="en-US" sz="900" i="1" dirty="0">
                <a:solidFill>
                  <a:srgbClr val="282828"/>
                </a:solidFill>
              </a:rPr>
              <a:t> = $</a:t>
            </a:r>
            <a:r>
              <a:rPr lang="en-US" sz="900" i="1" dirty="0" err="1">
                <a:solidFill>
                  <a:srgbClr val="282828"/>
                </a:solidFill>
              </a:rPr>
              <a:t>event.target.value</a:t>
            </a:r>
            <a:r>
              <a:rPr lang="en-US" sz="900" i="1" dirty="0">
                <a:solidFill>
                  <a:srgbClr val="282828"/>
                </a:solidFill>
              </a:rPr>
              <a:t>" 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sz="900" b="1" i="1" dirty="0">
                <a:solidFill>
                  <a:schemeClr val="accent6">
                    <a:lumMod val="50000"/>
                  </a:schemeClr>
                </a:solidFill>
              </a:rPr>
              <a:t>   &lt;input </a:t>
            </a:r>
            <a:r>
              <a:rPr lang="en-US" sz="900" b="1" i="1" dirty="0">
                <a:solidFill>
                  <a:srgbClr val="282828"/>
                </a:solidFill>
              </a:rPr>
              <a:t>[(</a:t>
            </a:r>
            <a:r>
              <a:rPr lang="en-US" sz="900" b="1" i="1" dirty="0" err="1">
                <a:solidFill>
                  <a:srgbClr val="282828"/>
                </a:solidFill>
              </a:rPr>
              <a:t>ngModel</a:t>
            </a:r>
            <a:r>
              <a:rPr lang="en-US" sz="900" b="1" i="1" dirty="0">
                <a:solidFill>
                  <a:srgbClr val="282828"/>
                </a:solidFill>
              </a:rPr>
              <a:t>)]="</a:t>
            </a:r>
            <a:r>
              <a:rPr lang="en-US" sz="900" b="1" i="1" dirty="0" err="1">
                <a:solidFill>
                  <a:srgbClr val="282828"/>
                </a:solidFill>
              </a:rPr>
              <a:t>num</a:t>
            </a:r>
            <a:r>
              <a:rPr lang="en-US" sz="900" b="1" i="1" dirty="0">
                <a:solidFill>
                  <a:srgbClr val="282828"/>
                </a:solidFill>
              </a:rPr>
              <a:t>"</a:t>
            </a:r>
            <a:r>
              <a:rPr lang="en-US" sz="900" b="1" i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</a:p>
          <a:p>
            <a:r>
              <a:rPr lang="en-US" sz="900" dirty="0"/>
              <a:t>})</a:t>
            </a:r>
          </a:p>
          <a:p>
            <a:r>
              <a:rPr lang="en-US" sz="900" dirty="0">
                <a:solidFill>
                  <a:srgbClr val="0000FF"/>
                </a:solidFill>
              </a:rPr>
              <a:t>export class </a:t>
            </a:r>
            <a:r>
              <a:rPr lang="en-US" sz="900" b="1" dirty="0">
                <a:solidFill>
                  <a:srgbClr val="0000FF"/>
                </a:solidFill>
              </a:rPr>
              <a:t>MyAppComponent</a:t>
            </a:r>
            <a:r>
              <a:rPr lang="en-US" sz="900" dirty="0">
                <a:solidFill>
                  <a:srgbClr val="0000FF"/>
                </a:solidFill>
              </a:rPr>
              <a:t> {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</a:t>
            </a:r>
            <a:r>
              <a:rPr lang="en-US" sz="900" dirty="0">
                <a:solidFill>
                  <a:srgbClr val="282828"/>
                </a:solidFill>
              </a:rPr>
              <a:t> num = "";</a:t>
            </a:r>
          </a:p>
          <a:p>
            <a:r>
              <a:rPr lang="en-US" sz="900" dirty="0">
                <a:solidFill>
                  <a:srgbClr val="0000FF"/>
                </a:solidFill>
              </a:rPr>
              <a:t>}</a:t>
            </a:r>
          </a:p>
          <a:p>
            <a:r>
              <a:rPr lang="en-US" sz="900" i="1" dirty="0">
                <a:solidFill>
                  <a:srgbClr val="282828"/>
                </a:solidFill>
              </a:rPr>
              <a:t>Click, </a:t>
            </a:r>
            <a:r>
              <a:rPr lang="en-US" sz="900" i="1" dirty="0" err="1">
                <a:solidFill>
                  <a:srgbClr val="282828"/>
                </a:solidFill>
              </a:rPr>
              <a:t>mouseeneter</a:t>
            </a:r>
            <a:r>
              <a:rPr lang="en-US" sz="900" i="1" dirty="0">
                <a:solidFill>
                  <a:srgbClr val="282828"/>
                </a:solidFill>
              </a:rPr>
              <a:t>, mouseleave, submit, etc</a:t>
            </a:r>
            <a:r>
              <a:rPr lang="is-IS" sz="900" i="1" dirty="0">
                <a:solidFill>
                  <a:srgbClr val="282828"/>
                </a:solidFill>
              </a:rPr>
              <a:t>…</a:t>
            </a:r>
            <a:endParaRPr lang="en-US" sz="900" i="1" dirty="0">
              <a:solidFill>
                <a:srgbClr val="282828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[value]=</a:t>
            </a:r>
            <a:r>
              <a:rPr lang="en-US" baseline="0" dirty="0"/>
              <a:t> num is the method used to print the variable num into the attribute of value.</a:t>
            </a:r>
          </a:p>
          <a:p>
            <a:endParaRPr lang="en-US" baseline="0" dirty="0"/>
          </a:p>
          <a:p>
            <a:r>
              <a:rPr lang="en-US" baseline="0" dirty="0"/>
              <a:t>(</a:t>
            </a:r>
            <a:r>
              <a:rPr lang="en-US" baseline="0" dirty="0" err="1"/>
              <a:t>keyup</a:t>
            </a:r>
            <a:r>
              <a:rPr lang="en-US" baseline="0" dirty="0"/>
              <a:t>) is the event and will trigger when it occurs</a:t>
            </a:r>
          </a:p>
          <a:p>
            <a:endParaRPr lang="en-US" baseline="0" dirty="0"/>
          </a:p>
          <a:p>
            <a:r>
              <a:rPr lang="en-US" baseline="0" dirty="0"/>
              <a:t>[ ( ) ] is the combination of causing an event and printing the value of the object – ngModel is used as a forum object for data.</a:t>
            </a:r>
            <a:endParaRPr lang="en-US" dirty="0"/>
          </a:p>
          <a:p>
            <a:r>
              <a:rPr lang="en-US" sz="900" i="1" dirty="0">
                <a:solidFill>
                  <a:srgbClr val="282828"/>
                </a:solidFill>
              </a:rPr>
              <a:t>Click, </a:t>
            </a:r>
            <a:r>
              <a:rPr lang="en-US" sz="900" i="1" dirty="0" err="1">
                <a:solidFill>
                  <a:srgbClr val="282828"/>
                </a:solidFill>
              </a:rPr>
              <a:t>mouseeneter</a:t>
            </a:r>
            <a:r>
              <a:rPr lang="en-US" sz="900" i="1" dirty="0">
                <a:solidFill>
                  <a:srgbClr val="282828"/>
                </a:solidFill>
              </a:rPr>
              <a:t>, mouseleave, submit, etc</a:t>
            </a:r>
            <a:r>
              <a:rPr lang="is-IS" sz="900" i="1" dirty="0">
                <a:solidFill>
                  <a:srgbClr val="282828"/>
                </a:solidFill>
              </a:rPr>
              <a:t>…</a:t>
            </a:r>
            <a:endParaRPr lang="en-US" sz="900" i="1" dirty="0">
              <a:solidFill>
                <a:srgbClr val="282828"/>
              </a:solidFill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842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[value]=</a:t>
            </a:r>
            <a:r>
              <a:rPr lang="en-US" baseline="0" dirty="0"/>
              <a:t> num is the method used to print the variable num into the attribute of value.</a:t>
            </a:r>
          </a:p>
          <a:p>
            <a:endParaRPr lang="en-US" baseline="0" dirty="0"/>
          </a:p>
          <a:p>
            <a:r>
              <a:rPr lang="en-US" baseline="0" dirty="0"/>
              <a:t>(</a:t>
            </a:r>
            <a:r>
              <a:rPr lang="en-US" baseline="0" dirty="0" err="1"/>
              <a:t>keyup</a:t>
            </a:r>
            <a:r>
              <a:rPr lang="en-US" baseline="0" dirty="0"/>
              <a:t>) is the event and will trigger when it occurs</a:t>
            </a:r>
          </a:p>
          <a:p>
            <a:endParaRPr lang="en-US" baseline="0" dirty="0"/>
          </a:p>
          <a:p>
            <a:r>
              <a:rPr lang="en-US" baseline="0" dirty="0"/>
              <a:t>[ ( ) ] is the combination of causing an event and printing the value of the object – ngModel is used as a forum object for data.</a:t>
            </a:r>
            <a:endParaRPr lang="en-US" dirty="0"/>
          </a:p>
          <a:p>
            <a:r>
              <a:rPr lang="en-US" sz="900" i="1" dirty="0">
                <a:solidFill>
                  <a:srgbClr val="282828"/>
                </a:solidFill>
              </a:rPr>
              <a:t>Click, </a:t>
            </a:r>
            <a:r>
              <a:rPr lang="en-US" sz="900" i="1" dirty="0" err="1">
                <a:solidFill>
                  <a:srgbClr val="282828"/>
                </a:solidFill>
              </a:rPr>
              <a:t>mouseeneter</a:t>
            </a:r>
            <a:r>
              <a:rPr lang="en-US" sz="900" i="1" dirty="0">
                <a:solidFill>
                  <a:srgbClr val="282828"/>
                </a:solidFill>
              </a:rPr>
              <a:t>, mouseleave, submit, etc</a:t>
            </a:r>
            <a:r>
              <a:rPr lang="is-IS" sz="900" i="1" dirty="0">
                <a:solidFill>
                  <a:srgbClr val="282828"/>
                </a:solidFill>
              </a:rPr>
              <a:t>…</a:t>
            </a:r>
            <a:endParaRPr lang="en-US" sz="900" i="1" dirty="0">
              <a:solidFill>
                <a:srgbClr val="282828"/>
              </a:solidFill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84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[value]=</a:t>
            </a:r>
            <a:r>
              <a:rPr lang="en-US" baseline="0" dirty="0"/>
              <a:t> num is the method used to print the variable num into the attribute of value.</a:t>
            </a:r>
          </a:p>
          <a:p>
            <a:endParaRPr lang="en-US" baseline="0" dirty="0"/>
          </a:p>
          <a:p>
            <a:r>
              <a:rPr lang="en-US" baseline="0" dirty="0"/>
              <a:t>(</a:t>
            </a:r>
            <a:r>
              <a:rPr lang="en-US" baseline="0" dirty="0" err="1"/>
              <a:t>keyup</a:t>
            </a:r>
            <a:r>
              <a:rPr lang="en-US" baseline="0" dirty="0"/>
              <a:t>) is the event and will trigger when it occurs</a:t>
            </a:r>
          </a:p>
          <a:p>
            <a:endParaRPr lang="en-US" baseline="0" dirty="0"/>
          </a:p>
          <a:p>
            <a:r>
              <a:rPr lang="en-US" baseline="0" dirty="0"/>
              <a:t>[ ( ) ] is the combination of causing an event and printing the value of the object – ngModel is used as a forum object for data.</a:t>
            </a:r>
            <a:endParaRPr lang="en-US" dirty="0"/>
          </a:p>
          <a:p>
            <a:r>
              <a:rPr lang="en-US" sz="900" i="1" dirty="0">
                <a:solidFill>
                  <a:srgbClr val="282828"/>
                </a:solidFill>
              </a:rPr>
              <a:t>Click, </a:t>
            </a:r>
            <a:r>
              <a:rPr lang="en-US" sz="900" i="1" dirty="0" err="1">
                <a:solidFill>
                  <a:srgbClr val="282828"/>
                </a:solidFill>
              </a:rPr>
              <a:t>mouseeneter</a:t>
            </a:r>
            <a:r>
              <a:rPr lang="en-US" sz="900" i="1" dirty="0">
                <a:solidFill>
                  <a:srgbClr val="282828"/>
                </a:solidFill>
              </a:rPr>
              <a:t>, mouseleave, submit, etc</a:t>
            </a:r>
            <a:r>
              <a:rPr lang="is-IS" sz="900" i="1" dirty="0">
                <a:solidFill>
                  <a:srgbClr val="282828"/>
                </a:solidFill>
              </a:rPr>
              <a:t>…</a:t>
            </a:r>
            <a:endParaRPr lang="en-US" sz="900" i="1" dirty="0">
              <a:solidFill>
                <a:srgbClr val="282828"/>
              </a:solidFill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84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[value]=</a:t>
            </a:r>
            <a:r>
              <a:rPr lang="en-US" baseline="0" dirty="0"/>
              <a:t> num is the method used to print the variable num into the attribute of value.</a:t>
            </a:r>
          </a:p>
          <a:p>
            <a:endParaRPr lang="en-US" baseline="0" dirty="0"/>
          </a:p>
          <a:p>
            <a:r>
              <a:rPr lang="en-US" baseline="0" dirty="0"/>
              <a:t>(</a:t>
            </a:r>
            <a:r>
              <a:rPr lang="en-US" baseline="0" dirty="0" err="1"/>
              <a:t>keyup</a:t>
            </a:r>
            <a:r>
              <a:rPr lang="en-US" baseline="0" dirty="0"/>
              <a:t>) is the event and will trigger when it occurs</a:t>
            </a:r>
          </a:p>
          <a:p>
            <a:endParaRPr lang="en-US" baseline="0" dirty="0"/>
          </a:p>
          <a:p>
            <a:r>
              <a:rPr lang="en-US" baseline="0" dirty="0"/>
              <a:t>[ ( ) ] is the combination of causing an event and printing the value of the object – ngModel is used as a forum object for data.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842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do we care to learn Angular over other frameworks and libraries?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New Developers</a:t>
            </a:r>
          </a:p>
          <a:p>
            <a:pPr lvl="1"/>
            <a:r>
              <a:rPr lang="en-US" dirty="0"/>
              <a:t>Popularity –</a:t>
            </a:r>
            <a:r>
              <a:rPr lang="en-US" baseline="0" dirty="0"/>
              <a:t> See graph shows searches by volume over time </a:t>
            </a:r>
            <a:endParaRPr lang="en-US" dirty="0"/>
          </a:p>
          <a:p>
            <a:pPr lvl="1"/>
            <a:r>
              <a:rPr lang="en-US" dirty="0"/>
              <a:t>Demand – High demand</a:t>
            </a:r>
            <a:r>
              <a:rPr lang="en-US" baseline="0" dirty="0"/>
              <a:t> for developers </a:t>
            </a:r>
            <a:endParaRPr lang="en-US" dirty="0"/>
          </a:p>
          <a:p>
            <a:pPr lvl="1"/>
            <a:r>
              <a:rPr lang="en-US" dirty="0"/>
              <a:t>Support and Resources</a:t>
            </a:r>
            <a:r>
              <a:rPr lang="en-US" baseline="0" dirty="0"/>
              <a:t> – Lots of support and available resources</a:t>
            </a:r>
            <a:endParaRPr lang="en-US" dirty="0"/>
          </a:p>
          <a:p>
            <a:pPr lvl="1"/>
            <a:r>
              <a:rPr lang="en-US" dirty="0"/>
              <a:t>Front End – As a new </a:t>
            </a:r>
            <a:r>
              <a:rPr lang="en-US" dirty="0" err="1"/>
              <a:t>Dev</a:t>
            </a:r>
            <a:r>
              <a:rPr lang="en-US" dirty="0"/>
              <a:t>, Front End jobs are common</a:t>
            </a:r>
          </a:p>
          <a:p>
            <a:r>
              <a:rPr lang="en-US" b="1" dirty="0"/>
              <a:t>Seasoned Developers</a:t>
            </a:r>
          </a:p>
          <a:p>
            <a:pPr lvl="1"/>
            <a:r>
              <a:rPr lang="en-US" dirty="0"/>
              <a:t>Structured and Opinionated Framework – Angular</a:t>
            </a:r>
            <a:r>
              <a:rPr lang="en-US" baseline="0" dirty="0"/>
              <a:t> Way</a:t>
            </a:r>
            <a:endParaRPr lang="en-US" dirty="0"/>
          </a:p>
          <a:p>
            <a:pPr lvl="1"/>
            <a:r>
              <a:rPr lang="en-US" dirty="0"/>
              <a:t>Productivity – DRY Approach and Modular Design</a:t>
            </a:r>
          </a:p>
          <a:p>
            <a:pPr lvl="1"/>
            <a:r>
              <a:rPr lang="en-US" dirty="0"/>
              <a:t>Consistency – Code patterns stay consistent </a:t>
            </a:r>
          </a:p>
          <a:p>
            <a:r>
              <a:rPr lang="en-US" b="1" dirty="0"/>
              <a:t>Team Leaders</a:t>
            </a:r>
          </a:p>
          <a:p>
            <a:pPr lvl="1"/>
            <a:r>
              <a:rPr lang="en-US" dirty="0"/>
              <a:t>Efficiency – help the team develop faster with a structured pattern</a:t>
            </a:r>
            <a:r>
              <a:rPr lang="en-US" baseline="0" dirty="0"/>
              <a:t>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Longevity – last the test of time due to backing of Angular Team and community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9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[value]=</a:t>
            </a:r>
            <a:r>
              <a:rPr lang="en-US" baseline="0" dirty="0"/>
              <a:t> num is the method used to print the variable num into the attribute of value.</a:t>
            </a:r>
          </a:p>
          <a:p>
            <a:endParaRPr lang="en-US" baseline="0" dirty="0"/>
          </a:p>
          <a:p>
            <a:r>
              <a:rPr lang="en-US" baseline="0" dirty="0"/>
              <a:t>(</a:t>
            </a:r>
            <a:r>
              <a:rPr lang="en-US" baseline="0" dirty="0" err="1"/>
              <a:t>keyup</a:t>
            </a:r>
            <a:r>
              <a:rPr lang="en-US" baseline="0" dirty="0"/>
              <a:t>) is the event and will trigger when it occurs</a:t>
            </a:r>
          </a:p>
          <a:p>
            <a:endParaRPr lang="en-US" baseline="0" dirty="0"/>
          </a:p>
          <a:p>
            <a:r>
              <a:rPr lang="en-US" baseline="0" dirty="0"/>
              <a:t>[ ( ) ] is the combination of causing an event and printing the value of the object – ngModel is used as a forum object for data.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842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092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from a base file </a:t>
            </a:r>
          </a:p>
          <a:p>
            <a:pPr marL="228600" indent="-228600">
              <a:buAutoNum type="arabicParenR"/>
            </a:pPr>
            <a:r>
              <a:rPr lang="en-US" baseline="0" dirty="0"/>
              <a:t>Create a Task Component and add it in the </a:t>
            </a:r>
            <a:r>
              <a:rPr lang="en-US" baseline="0" dirty="0" err="1"/>
              <a:t>AppComponent</a:t>
            </a:r>
            <a:endParaRPr lang="en-US" baseline="0" dirty="0"/>
          </a:p>
          <a:p>
            <a:pPr marL="228600" indent="-228600">
              <a:buAutoNum type="arabicParenR"/>
            </a:pPr>
            <a:r>
              <a:rPr lang="en-US" dirty="0"/>
              <a:t>Create a Task List Component and add it in the Task Component</a:t>
            </a: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Create a Task New Component and add it in the Task Component</a:t>
            </a: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Create a Task Service </a:t>
            </a:r>
          </a:p>
          <a:p>
            <a:pPr marL="228600" lvl="0" indent="-228600">
              <a:buAutoNum type="arabicParenR"/>
            </a:pPr>
            <a:r>
              <a:rPr lang="en-US" dirty="0"/>
              <a:t>Create</a:t>
            </a:r>
            <a:r>
              <a:rPr lang="en-US" baseline="0" dirty="0"/>
              <a:t> tasks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10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5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Separation of </a:t>
            </a:r>
            <a:r>
              <a:rPr lang="en-US" b="1" dirty="0"/>
              <a:t>HTML manipulation </a:t>
            </a:r>
            <a:r>
              <a:rPr lang="en-US" dirty="0"/>
              <a:t>and </a:t>
            </a:r>
            <a:r>
              <a:rPr lang="en-US" b="1" dirty="0"/>
              <a:t>logic</a:t>
            </a:r>
            <a:r>
              <a:rPr lang="en-US" dirty="0"/>
              <a:t>.</a:t>
            </a:r>
          </a:p>
          <a:p>
            <a:pPr marL="109306" lvl="1" indent="0">
              <a:buNone/>
            </a:pPr>
            <a:r>
              <a:rPr lang="en-US" u="sng" dirty="0"/>
              <a:t>Keeping HTML and JavaScript separate</a:t>
            </a:r>
            <a:r>
              <a:rPr lang="en-US" u="sng" baseline="0" dirty="0"/>
              <a:t> places</a:t>
            </a:r>
          </a:p>
          <a:p>
            <a:pPr marL="109306" lvl="1" indent="0">
              <a:buNone/>
            </a:pPr>
            <a:endParaRPr lang="en-US" dirty="0"/>
          </a:p>
          <a:p>
            <a:pPr lvl="1"/>
            <a:r>
              <a:rPr lang="en-US" dirty="0"/>
              <a:t>Separation of our </a:t>
            </a:r>
            <a:r>
              <a:rPr lang="en-US" b="1" dirty="0"/>
              <a:t>server</a:t>
            </a:r>
            <a:r>
              <a:rPr lang="en-US" dirty="0"/>
              <a:t> and our web </a:t>
            </a:r>
            <a:r>
              <a:rPr lang="en-US" b="1" dirty="0"/>
              <a:t>page</a:t>
            </a:r>
            <a:r>
              <a:rPr lang="en-US" dirty="0"/>
              <a:t>. (client side</a:t>
            </a:r>
            <a:r>
              <a:rPr lang="en-US" baseline="0" dirty="0"/>
              <a:t> templating)</a:t>
            </a:r>
          </a:p>
          <a:p>
            <a:pPr marL="109306" lvl="1" indent="0">
              <a:buNone/>
            </a:pPr>
            <a:r>
              <a:rPr lang="en-US" u="sng" dirty="0"/>
              <a:t>We only retrieve</a:t>
            </a:r>
            <a:r>
              <a:rPr lang="en-US" u="sng" baseline="0" dirty="0"/>
              <a:t> </a:t>
            </a:r>
            <a:r>
              <a:rPr lang="en-US" b="1" u="sng" baseline="0" dirty="0"/>
              <a:t>HTML files </a:t>
            </a:r>
            <a:r>
              <a:rPr lang="en-US" u="sng" baseline="0" dirty="0"/>
              <a:t>from our server, and the </a:t>
            </a:r>
            <a:r>
              <a:rPr lang="en-US" b="1" u="sng" baseline="0" dirty="0"/>
              <a:t>data </a:t>
            </a:r>
            <a:r>
              <a:rPr lang="en-US" u="sng" baseline="0" dirty="0"/>
              <a:t>separately, and we have our client's browser put them together. </a:t>
            </a:r>
            <a:endParaRPr lang="en-US" u="sng" dirty="0"/>
          </a:p>
          <a:p>
            <a:pPr lvl="1"/>
            <a:endParaRPr lang="en-US" dirty="0"/>
          </a:p>
          <a:p>
            <a:pPr lvl="1"/>
            <a:r>
              <a:rPr lang="en-US" b="1" dirty="0"/>
              <a:t>Structured and opinionated </a:t>
            </a:r>
            <a:r>
              <a:rPr lang="en-US" dirty="0"/>
              <a:t>on how the UI design, business logic and testing is used.</a:t>
            </a:r>
          </a:p>
          <a:p>
            <a:pPr marL="109306" lvl="1" indent="0">
              <a:buNone/>
            </a:pPr>
            <a:r>
              <a:rPr lang="en-US" u="sng" dirty="0" err="1"/>
              <a:t>Angular's</a:t>
            </a:r>
            <a:r>
              <a:rPr lang="en-US" u="sng" dirty="0"/>
              <a:t> way of coding</a:t>
            </a:r>
            <a:r>
              <a:rPr lang="en-US" u="sng" baseline="0" dirty="0"/>
              <a:t> – a structured and very much opinionated framework.</a:t>
            </a:r>
            <a:endParaRPr lang="en-US" u="sn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3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Why change Angular?</a:t>
            </a:r>
          </a:p>
          <a:p>
            <a:endParaRPr lang="en-US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Angular 1 gave us:</a:t>
            </a:r>
          </a:p>
          <a:p>
            <a:pPr marL="228600" indent="-228600">
              <a:buAutoNum type="arabicParenR"/>
            </a:pPr>
            <a:r>
              <a:rPr lang="en-US" baseline="0" dirty="0"/>
              <a:t>MVC Structured Framework</a:t>
            </a:r>
          </a:p>
          <a:p>
            <a:pPr marL="228600" indent="-228600">
              <a:buAutoNum type="arabicParenR"/>
            </a:pPr>
            <a:r>
              <a:rPr lang="en-US" baseline="0" dirty="0"/>
              <a:t>Separation of HTML and Logic</a:t>
            </a:r>
          </a:p>
          <a:p>
            <a:pPr marL="228600" indent="-228600">
              <a:buAutoNum type="arabicParenR"/>
            </a:pPr>
            <a:r>
              <a:rPr lang="en-US" baseline="0" dirty="0"/>
              <a:t>Put the rendering load on the client – Our server can just act as an API.</a:t>
            </a:r>
          </a:p>
          <a:p>
            <a:pPr marL="445862" lvl="1" indent="-228600">
              <a:buAutoNum type="arabicParenR"/>
            </a:pPr>
            <a:r>
              <a:rPr lang="en-US" baseline="0" dirty="0"/>
              <a:t>API – A server that serves out only Data and perhaps not entire HTML files with data inside of them.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Some reasons for Angular 2:</a:t>
            </a:r>
          </a:p>
          <a:p>
            <a:pPr marL="228600" indent="-228600">
              <a:buAutoNum type="arabicParenR"/>
            </a:pPr>
            <a:r>
              <a:rPr lang="en-US" baseline="0" dirty="0"/>
              <a:t>Reduce the learning curve of learning Angular</a:t>
            </a:r>
          </a:p>
          <a:p>
            <a:pPr marL="228600" indent="-228600">
              <a:buAutoNum type="arabicParenR"/>
            </a:pPr>
            <a:r>
              <a:rPr lang="en-US" baseline="0" dirty="0"/>
              <a:t>Improve performance - - loading time of pages (templating)</a:t>
            </a:r>
          </a:p>
          <a:p>
            <a:pPr marL="0" lvl="0" indent="0">
              <a:buNone/>
            </a:pPr>
            <a:endParaRPr lang="en-US" baseline="0" dirty="0"/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AUDIENCE CHECK – </a:t>
            </a:r>
            <a:r>
              <a:rPr lang="en-US" b="0" dirty="0"/>
              <a:t>Will need to know a little Angular for this section </a:t>
            </a: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Angular 2 changed:</a:t>
            </a:r>
          </a:p>
          <a:p>
            <a:pPr marL="228600" indent="-228600">
              <a:buAutoNum type="arabicParenR"/>
            </a:pPr>
            <a:r>
              <a:rPr lang="en-US" baseline="0" dirty="0"/>
              <a:t>Component Based UI </a:t>
            </a:r>
          </a:p>
          <a:p>
            <a:pPr marL="445862" lvl="1" indent="-228600">
              <a:buAutoNum type="arabicParenR"/>
            </a:pPr>
            <a:r>
              <a:rPr lang="en-US" baseline="0" dirty="0"/>
              <a:t>– Each part of Angular is a self sustained piece</a:t>
            </a:r>
          </a:p>
          <a:p>
            <a:pPr marL="445862" lvl="1" indent="-228600">
              <a:buAutoNum type="arabicParenR"/>
            </a:pPr>
            <a:r>
              <a:rPr lang="en-US" baseline="0" dirty="0"/>
              <a:t>– Pieces put together like a puzzle</a:t>
            </a:r>
          </a:p>
          <a:p>
            <a:pPr marL="228600" indent="-228600">
              <a:buAutoNum type="arabicParenR"/>
            </a:pPr>
            <a:r>
              <a:rPr lang="en-US" baseline="0" dirty="0"/>
              <a:t>Modular Design – Pieces can be reused and don't have to rely on other pieces </a:t>
            </a:r>
          </a:p>
          <a:p>
            <a:pPr marL="228600" indent="-228600">
              <a:buAutoNum type="arabicParenR"/>
            </a:pPr>
            <a:r>
              <a:rPr lang="en-US" baseline="0" dirty="0"/>
              <a:t>TypeScript</a:t>
            </a:r>
          </a:p>
          <a:p>
            <a:pPr marL="445862" lvl="1" indent="-228600">
              <a:buAutoNum type="arabicParenR"/>
            </a:pPr>
            <a:r>
              <a:rPr lang="en-US" baseline="0" dirty="0"/>
              <a:t>JavaScript, every variable can be defined, redefined in any way we see fit.</a:t>
            </a:r>
          </a:p>
          <a:p>
            <a:pPr marL="445862" lvl="1" indent="-228600">
              <a:buAutoNum type="arabicParenR"/>
            </a:pPr>
            <a:r>
              <a:rPr lang="en-US" baseline="0" dirty="0"/>
              <a:t>TypeScript, all variables are initially defined and must remain that way</a:t>
            </a:r>
          </a:p>
          <a:p>
            <a:pPr marL="228600" lvl="0" indent="-228600">
              <a:buAutoNum type="arabicParenR"/>
            </a:pPr>
            <a:r>
              <a:rPr lang="en-US" baseline="0" dirty="0"/>
              <a:t>Backwards Compatible to Angular 1</a:t>
            </a:r>
          </a:p>
          <a:p>
            <a:pPr marL="228600" lvl="0" indent="-228600">
              <a:buAutoNum type="arabicParenR"/>
            </a:pPr>
            <a:r>
              <a:rPr lang="en-US" baseline="0" dirty="0"/>
              <a:t>Faster Templating (Printing/Manipulating HTML on the page)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LETS</a:t>
            </a:r>
            <a:r>
              <a:rPr lang="en-US" b="1" baseline="0" dirty="0"/>
              <a:t> LOOK AT A QUICK SAMPLE COMPARISON</a:t>
            </a:r>
          </a:p>
          <a:p>
            <a:pPr marL="0" indent="0">
              <a:buNone/>
            </a:pPr>
            <a:endParaRPr lang="en-US" b="1" baseline="0" dirty="0"/>
          </a:p>
          <a:p>
            <a:pPr marL="0" indent="0">
              <a:buNone/>
            </a:pPr>
            <a:endParaRPr lang="en-US" b="1" baseline="0" dirty="0"/>
          </a:p>
          <a:p>
            <a:pPr marL="0" indent="0">
              <a:buNone/>
            </a:pPr>
            <a:endParaRPr lang="en-US" b="1" baseline="0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1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</a:t>
            </a:r>
            <a:r>
              <a:rPr lang="en-US" baseline="0" dirty="0"/>
              <a:t> code looks like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Large Projects, Large Development Teams &amp;</a:t>
            </a:r>
            <a:r>
              <a:rPr lang="en-US" b="1" baseline="0" dirty="0"/>
              <a:t> </a:t>
            </a:r>
            <a:r>
              <a:rPr lang="en-US" b="1" dirty="0"/>
              <a:t>Opinionated Framework</a:t>
            </a:r>
            <a:r>
              <a:rPr lang="en-US" b="1" baseline="0" dirty="0"/>
              <a:t> </a:t>
            </a:r>
          </a:p>
          <a:p>
            <a:r>
              <a:rPr lang="en-US" baseline="0" dirty="0"/>
              <a:t>– Follow a structure, naming convention and </a:t>
            </a:r>
          </a:p>
          <a:p>
            <a:endParaRPr lang="en-US" dirty="0"/>
          </a:p>
          <a:p>
            <a:r>
              <a:rPr lang="en-US" b="1" dirty="0"/>
              <a:t>Complex</a:t>
            </a:r>
            <a:r>
              <a:rPr lang="en-US" b="1" baseline="0" dirty="0"/>
              <a:t> 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Data Manipulation (Two-Way Binding)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DOM Manipulation (HTML changing)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r>
              <a:rPr lang="en-US" b="1" baseline="0" dirty="0"/>
              <a:t>SPA </a:t>
            </a:r>
            <a:r>
              <a:rPr lang="en-US" baseline="0" dirty="0"/>
              <a:t>– Websites that update only parts of the page as needed without requesting the entire page over and over again.</a:t>
            </a:r>
          </a:p>
          <a:p>
            <a:endParaRPr lang="en-US" baseline="0" dirty="0"/>
          </a:p>
          <a:p>
            <a:r>
              <a:rPr lang="en-US" baseline="0" dirty="0"/>
              <a:t>Perhaps jQuery is a better option for small simple projects.</a:t>
            </a:r>
          </a:p>
          <a:p>
            <a:r>
              <a:rPr lang="en-US" b="1" baseline="0" dirty="0"/>
              <a:t>Personally I enjoy working on Angular</a:t>
            </a:r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85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Strongly Typed – Type Annotations </a:t>
            </a:r>
            <a:r>
              <a:rPr lang="en-US" dirty="0" err="1"/>
              <a:t>vs</a:t>
            </a:r>
            <a:r>
              <a:rPr lang="en-US" dirty="0"/>
              <a:t> not.</a:t>
            </a:r>
          </a:p>
          <a:p>
            <a:endParaRPr lang="en-US" dirty="0"/>
          </a:p>
          <a:p>
            <a:r>
              <a:rPr lang="en-US" dirty="0"/>
              <a:t>Function expects a parameter</a:t>
            </a:r>
            <a:r>
              <a:rPr lang="en-US" baseline="0" dirty="0"/>
              <a:t> by type and returns something by type.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10:37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8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.xml"/><Relationship Id="rId4" Type="http://schemas.openxmlformats.org/officeDocument/2006/relationships/customXml" Target="../../customXml/item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7.xml"/><Relationship Id="rId4" Type="http://schemas.openxmlformats.org/officeDocument/2006/relationships/customXml" Target="../../customXml/item18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7" Type="http://schemas.openxmlformats.org/officeDocument/2006/relationships/image" Target="../media/image1.png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2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1.xml"/><Relationship Id="rId4" Type="http://schemas.openxmlformats.org/officeDocument/2006/relationships/customXml" Target="../../customXml/item2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8.xml"/><Relationship Id="rId4" Type="http://schemas.openxmlformats.org/officeDocument/2006/relationships/customXml" Target="../../customXml/item1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7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.xml"/><Relationship Id="rId4" Type="http://schemas.openxmlformats.org/officeDocument/2006/relationships/customXml" Target="../../customXml/item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0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3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3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play/index.html" TargetMode="Externa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-cli" TargetMode="External"/><Relationship Id="rId2" Type="http://schemas.openxmlformats.org/officeDocument/2006/relationships/hyperlink" Target="https://angular.io/docs/ts/latest/quickstart.html" TargetMode="Externa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quickstart.html" TargetMode="External"/><Relationship Id="rId2" Type="http://schemas.openxmlformats.org/officeDocument/2006/relationships/hyperlink" Target="https://github.com/MicrosoftLearning/angular2-typescript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angular.io/docs/ts/latest/tutorial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cognitive-services" TargetMode="Externa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2774679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Speaker Name(s)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Angular 2</a:t>
            </a:r>
          </a:p>
        </p:txBody>
      </p:sp>
    </p:spTree>
    <p:extLst>
      <p:ext uri="{BB962C8B-B14F-4D97-AF65-F5344CB8AC3E}">
        <p14:creationId xmlns:p14="http://schemas.microsoft.com/office/powerpoint/2010/main" val="18423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core philosophies of Angular?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28397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Separation of </a:t>
            </a:r>
            <a:r>
              <a:rPr lang="en-US" b="1" dirty="0"/>
              <a:t>HTML manipulation </a:t>
            </a:r>
            <a:r>
              <a:rPr lang="en-US" dirty="0"/>
              <a:t>and </a:t>
            </a:r>
            <a:r>
              <a:rPr lang="en-US" b="1" dirty="0"/>
              <a:t>logic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Separation of our </a:t>
            </a:r>
            <a:r>
              <a:rPr lang="en-US" b="1" dirty="0"/>
              <a:t>server</a:t>
            </a:r>
            <a:r>
              <a:rPr lang="en-US" dirty="0"/>
              <a:t> and our web </a:t>
            </a:r>
            <a:r>
              <a:rPr lang="en-US" b="1" dirty="0"/>
              <a:t>page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Structured and opinionated </a:t>
            </a:r>
            <a:r>
              <a:rPr lang="en-US" dirty="0"/>
              <a:t>on how the UI design, business logic and testing is used.</a:t>
            </a:r>
          </a:p>
        </p:txBody>
      </p:sp>
    </p:spTree>
    <p:extLst>
      <p:ext uri="{BB962C8B-B14F-4D97-AF65-F5344CB8AC3E}">
        <p14:creationId xmlns:p14="http://schemas.microsoft.com/office/powerpoint/2010/main" val="20670496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compared to Angular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852477" cy="2347309"/>
          </a:xfrm>
        </p:spPr>
        <p:txBody>
          <a:bodyPr/>
          <a:lstStyle/>
          <a:p>
            <a:r>
              <a:rPr lang="en-US" dirty="0"/>
              <a:t>Angular 1</a:t>
            </a:r>
          </a:p>
          <a:p>
            <a:pPr lvl="1"/>
            <a:r>
              <a:rPr lang="en-US" dirty="0"/>
              <a:t>Structured MVC Framework</a:t>
            </a:r>
          </a:p>
          <a:p>
            <a:pPr lvl="1"/>
            <a:r>
              <a:rPr lang="en-US" dirty="0"/>
              <a:t>Separation of HTML and Logic</a:t>
            </a:r>
          </a:p>
          <a:p>
            <a:pPr lvl="1"/>
            <a:r>
              <a:rPr lang="en-US" dirty="0"/>
              <a:t>Client Side Templating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370637" y="1363662"/>
            <a:ext cx="5852477" cy="2347309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kern="1200" spc="-30" baseline="0">
                <a:solidFill>
                  <a:srgbClr val="0072C6"/>
                </a:solidFill>
                <a:latin typeface="+mj-lt"/>
                <a:ea typeface="+mn-ea"/>
                <a:cs typeface="+mn-cs"/>
              </a:defRPr>
            </a:lvl1pPr>
            <a:lvl2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Angular 2</a:t>
            </a:r>
          </a:p>
          <a:p>
            <a:pPr lvl="1"/>
            <a:r>
              <a:rPr lang="en-US" dirty="0"/>
              <a:t>Component Based UI</a:t>
            </a:r>
          </a:p>
          <a:p>
            <a:pPr lvl="1"/>
            <a:r>
              <a:rPr lang="en-US" dirty="0"/>
              <a:t>More Modular Design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Backwards Compatible</a:t>
            </a:r>
          </a:p>
          <a:p>
            <a:pPr lvl="1"/>
            <a:r>
              <a:rPr lang="en-US" dirty="0"/>
              <a:t>Faster </a:t>
            </a:r>
          </a:p>
        </p:txBody>
      </p:sp>
    </p:spTree>
    <p:extLst>
      <p:ext uri="{BB962C8B-B14F-4D97-AF65-F5344CB8AC3E}">
        <p14:creationId xmlns:p14="http://schemas.microsoft.com/office/powerpoint/2010/main" val="9179869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compared to Angular 2 (code)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437" y="1516062"/>
            <a:ext cx="5943600" cy="4714112"/>
          </a:xfrm>
        </p:spPr>
        <p:txBody>
          <a:bodyPr/>
          <a:lstStyle/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angular.module</a:t>
            </a:r>
            <a:r>
              <a:rPr lang="en-US" sz="2000" b="1" dirty="0"/>
              <a:t>('</a:t>
            </a:r>
            <a:r>
              <a:rPr lang="en-US" sz="2000" b="1" dirty="0" err="1"/>
              <a:t>myModule</a:t>
            </a:r>
            <a:r>
              <a:rPr lang="en-US" sz="2000" b="1" dirty="0"/>
              <a:t>')</a:t>
            </a:r>
          </a:p>
          <a:p>
            <a:r>
              <a:rPr lang="en-US" sz="2000" b="1" dirty="0"/>
              <a:t>   </a:t>
            </a:r>
            <a:r>
              <a:rPr lang="en-US" sz="2000" b="1" dirty="0">
                <a:solidFill>
                  <a:srgbClr val="0000FF"/>
                </a:solidFill>
              </a:rPr>
              <a:t>.controller('</a:t>
            </a:r>
            <a:r>
              <a:rPr lang="en-US" sz="2000" b="1" dirty="0" err="1">
                <a:solidFill>
                  <a:srgbClr val="0000FF"/>
                </a:solidFill>
              </a:rPr>
              <a:t>myController</a:t>
            </a:r>
            <a:r>
              <a:rPr lang="en-US" sz="2000" b="1" dirty="0">
                <a:solidFill>
                  <a:srgbClr val="0000FF"/>
                </a:solidFill>
              </a:rPr>
              <a:t>',function(){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   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   })</a:t>
            </a:r>
            <a:endParaRPr lang="en-US" sz="2000" b="1" i="1" dirty="0">
              <a:solidFill>
                <a:srgbClr val="0000FF"/>
              </a:solidFill>
            </a:endParaRPr>
          </a:p>
          <a:p>
            <a:endParaRPr lang="en-US" sz="2000" b="1" i="1" dirty="0">
              <a:solidFill>
                <a:srgbClr val="0000FF"/>
              </a:solidFill>
            </a:endParaRPr>
          </a:p>
          <a:p>
            <a:endParaRPr lang="en-US" sz="2000" b="1" i="1" dirty="0">
              <a:solidFill>
                <a:srgbClr val="0000FF"/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&lt;body&gt;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&lt;div ng-controller="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myController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"&gt;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	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&lt;/div&gt;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&lt;/body&gt;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355398" y="1516062"/>
            <a:ext cx="6081077" cy="4360168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import { Component } from '@angular/core'</a:t>
            </a:r>
          </a:p>
          <a:p>
            <a:endParaRPr lang="en-US" sz="2000" b="1" dirty="0"/>
          </a:p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b="1" dirty="0">
                <a:solidFill>
                  <a:srgbClr val="0072C6"/>
                </a:solidFill>
              </a:rPr>
              <a:t>my-app</a:t>
            </a:r>
            <a:r>
              <a:rPr lang="en-US" sz="2000" dirty="0"/>
              <a:t>',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&lt;my-app&gt;&lt;/my-app&gt;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8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Consider or Reconsider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29564"/>
              </p:ext>
            </p:extLst>
          </p:nvPr>
        </p:nvGraphicFramePr>
        <p:xfrm>
          <a:off x="457198" y="1463040"/>
          <a:ext cx="1132363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1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b="0" dirty="0"/>
                        <a:t>Reasons</a:t>
                      </a:r>
                      <a:r>
                        <a:rPr lang="en-US" b="0" baseline="0" dirty="0"/>
                        <a:t> to Consider</a:t>
                      </a:r>
                      <a:endParaRPr lang="en-US" b="0" dirty="0"/>
                    </a:p>
                  </a:txBody>
                  <a:tcPr marT="137160" marB="137160">
                    <a:solidFill>
                      <a:srgbClr val="0072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Reasons</a:t>
                      </a:r>
                      <a:r>
                        <a:rPr lang="en-US" b="0" baseline="0" dirty="0"/>
                        <a:t> to Reconsider</a:t>
                      </a:r>
                      <a:endParaRPr lang="en-US" b="0" dirty="0"/>
                    </a:p>
                  </a:txBody>
                  <a:tcPr marT="137160" marB="137160">
                    <a:solidFill>
                      <a:srgbClr val="007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Large Projects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Projects</a:t>
                      </a:r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Large Development</a:t>
                      </a:r>
                      <a:r>
                        <a:rPr lang="en-US" baseline="0" dirty="0"/>
                        <a:t> Teams</a:t>
                      </a:r>
                      <a:endParaRPr lang="en-US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Development Teams</a:t>
                      </a:r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Opinionated Framework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Opinionated Framework</a:t>
                      </a:r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Single Page Application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Multi-Page Application</a:t>
                      </a:r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051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TypeScript</a:t>
            </a:r>
          </a:p>
        </p:txBody>
      </p:sp>
    </p:spTree>
    <p:extLst>
      <p:ext uri="{BB962C8B-B14F-4D97-AF65-F5344CB8AC3E}">
        <p14:creationId xmlns:p14="http://schemas.microsoft.com/office/powerpoint/2010/main" val="522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–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431435"/>
          </a:xfrm>
        </p:spPr>
        <p:txBody>
          <a:bodyPr/>
          <a:lstStyle/>
          <a:p>
            <a:r>
              <a:rPr lang="en-US" dirty="0"/>
              <a:t>Strongly typed</a:t>
            </a:r>
          </a:p>
          <a:p>
            <a:r>
              <a:rPr lang="en-US" dirty="0"/>
              <a:t>Modules and classes</a:t>
            </a:r>
          </a:p>
          <a:p>
            <a:r>
              <a:rPr lang="en-US" dirty="0"/>
              <a:t>Template strings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300737025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– Type Annotations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242877" cy="4839274"/>
          </a:xfrm>
        </p:spPr>
        <p:txBody>
          <a:bodyPr/>
          <a:lstStyle/>
          <a:p>
            <a:r>
              <a:rPr lang="en-US" sz="4000" spc="-70" dirty="0">
                <a:ln w="3175">
                  <a:noFill/>
                </a:ln>
                <a:solidFill>
                  <a:srgbClr val="0072C6"/>
                </a:solidFill>
                <a:cs typeface="Segoe UI" pitchFamily="34" charset="0"/>
              </a:rPr>
              <a:t>JavaScript</a:t>
            </a:r>
            <a:endParaRPr lang="en-US" sz="2400" dirty="0"/>
          </a:p>
          <a:p>
            <a:r>
              <a:rPr lang="en-US" sz="2400" dirty="0"/>
              <a:t>var num = 5;</a:t>
            </a:r>
          </a:p>
          <a:p>
            <a:r>
              <a:rPr lang="en-US" sz="2400" dirty="0"/>
              <a:t>var name = "Speros";</a:t>
            </a:r>
          </a:p>
          <a:p>
            <a:r>
              <a:rPr lang="en-US" sz="2400" dirty="0"/>
              <a:t>var something = 123;</a:t>
            </a:r>
          </a:p>
          <a:p>
            <a:r>
              <a:rPr lang="en-US" sz="2400" dirty="0"/>
              <a:t>var list = [1,2,3];</a:t>
            </a:r>
          </a:p>
          <a:p>
            <a:endParaRPr lang="en-US" sz="2800" dirty="0"/>
          </a:p>
          <a:p>
            <a:r>
              <a:rPr lang="en-US" sz="2000" b="1" dirty="0"/>
              <a:t>function </a:t>
            </a:r>
            <a:r>
              <a:rPr lang="en-US" sz="2000" dirty="0"/>
              <a:t>square(num) { </a:t>
            </a:r>
          </a:p>
          <a:p>
            <a:r>
              <a:rPr lang="en-US" sz="2000" b="1" dirty="0"/>
              <a:t>	return</a:t>
            </a:r>
            <a:r>
              <a:rPr lang="en-US" sz="2000" dirty="0"/>
              <a:t> num </a:t>
            </a:r>
            <a:r>
              <a:rPr lang="en-US" sz="2000" b="1" dirty="0"/>
              <a:t>*</a:t>
            </a:r>
            <a:r>
              <a:rPr lang="en-US" sz="2000" dirty="0"/>
              <a:t> num; </a:t>
            </a:r>
          </a:p>
          <a:p>
            <a:r>
              <a:rPr lang="en-US" sz="2000" dirty="0"/>
              <a:t>}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08637" y="1363662"/>
            <a:ext cx="6827838" cy="425655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pc="-70" dirty="0">
                <a:ln w="3175">
                  <a:noFill/>
                </a:ln>
                <a:solidFill>
                  <a:srgbClr val="0072C6"/>
                </a:solidFill>
                <a:cs typeface="Segoe UI" pitchFamily="34" charset="0"/>
              </a:rPr>
              <a:t>TypeScript</a:t>
            </a:r>
          </a:p>
          <a:p>
            <a:r>
              <a:rPr lang="en-US" sz="2400" dirty="0"/>
              <a:t>var num</a:t>
            </a:r>
            <a:r>
              <a:rPr lang="en-US" sz="2400" dirty="0">
                <a:solidFill>
                  <a:srgbClr val="4668C5"/>
                </a:solidFill>
              </a:rPr>
              <a:t>: number </a:t>
            </a:r>
            <a:r>
              <a:rPr lang="en-US" sz="2400" dirty="0"/>
              <a:t>= 5;</a:t>
            </a:r>
          </a:p>
          <a:p>
            <a:r>
              <a:rPr lang="en-US" sz="2400" dirty="0"/>
              <a:t>var name</a:t>
            </a:r>
            <a:r>
              <a:rPr lang="en-US" sz="2400" dirty="0">
                <a:solidFill>
                  <a:srgbClr val="4668C5"/>
                </a:solidFill>
              </a:rPr>
              <a:t>: string </a:t>
            </a:r>
            <a:r>
              <a:rPr lang="en-US" sz="2400" dirty="0"/>
              <a:t>= "Speros"</a:t>
            </a:r>
          </a:p>
          <a:p>
            <a:r>
              <a:rPr lang="en-US" sz="2400" dirty="0"/>
              <a:t>var something</a:t>
            </a:r>
            <a:r>
              <a:rPr lang="en-US" sz="2400" dirty="0">
                <a:solidFill>
                  <a:srgbClr val="4668C5"/>
                </a:solidFill>
              </a:rPr>
              <a:t>: any </a:t>
            </a:r>
            <a:r>
              <a:rPr lang="en-US" sz="2400" dirty="0"/>
              <a:t>= 123;</a:t>
            </a:r>
          </a:p>
          <a:p>
            <a:r>
              <a:rPr lang="en-US" sz="2400" dirty="0"/>
              <a:t>var list</a:t>
            </a:r>
            <a:r>
              <a:rPr lang="en-US" sz="2400" dirty="0">
                <a:solidFill>
                  <a:srgbClr val="4668C5"/>
                </a:solidFill>
              </a:rPr>
              <a:t>: Array&lt;number&gt; </a:t>
            </a:r>
            <a:r>
              <a:rPr lang="en-US" sz="2400" dirty="0"/>
              <a:t>= [1,2,3];</a:t>
            </a:r>
          </a:p>
          <a:p>
            <a:endParaRPr lang="en-US" sz="2800" dirty="0"/>
          </a:p>
          <a:p>
            <a:r>
              <a:rPr lang="en-US" sz="2000" b="1" dirty="0"/>
              <a:t>function </a:t>
            </a:r>
            <a:r>
              <a:rPr lang="en-US" sz="2000" dirty="0"/>
              <a:t>square(num</a:t>
            </a:r>
            <a:r>
              <a:rPr lang="en-US" sz="2000" dirty="0">
                <a:solidFill>
                  <a:srgbClr val="4668C5"/>
                </a:solidFill>
              </a:rPr>
              <a:t>: number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4668C5"/>
                </a:solidFill>
              </a:rPr>
              <a:t>: number </a:t>
            </a:r>
            <a:r>
              <a:rPr lang="en-US" sz="2000" dirty="0"/>
              <a:t>{ </a:t>
            </a:r>
          </a:p>
          <a:p>
            <a:r>
              <a:rPr lang="en-US" sz="2000" b="1" dirty="0"/>
              <a:t>	return</a:t>
            </a:r>
            <a:r>
              <a:rPr lang="en-US" sz="2000" dirty="0"/>
              <a:t> num </a:t>
            </a:r>
            <a:r>
              <a:rPr lang="en-US" sz="2000" b="1" dirty="0"/>
              <a:t>*</a:t>
            </a:r>
            <a:r>
              <a:rPr lang="en-US" sz="2000" dirty="0"/>
              <a:t> num; 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49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2TypeScript – Classes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242877" cy="4894673"/>
          </a:xfrm>
        </p:spPr>
        <p:txBody>
          <a:bodyPr/>
          <a:lstStyle/>
          <a:p>
            <a:r>
              <a:rPr lang="en-US" sz="4000" spc="-70" dirty="0">
                <a:ln w="3175">
                  <a:noFill/>
                </a:ln>
                <a:solidFill>
                  <a:srgbClr val="0072C6"/>
                </a:solidFill>
                <a:cs typeface="Segoe UI" pitchFamily="34" charset="0"/>
              </a:rPr>
              <a:t>JavaScript</a:t>
            </a:r>
            <a:endParaRPr lang="en-US" sz="2400" dirty="0"/>
          </a:p>
          <a:p>
            <a:r>
              <a:rPr lang="en-US" sz="2400" dirty="0"/>
              <a:t>var </a:t>
            </a:r>
            <a:r>
              <a:rPr lang="en-US" sz="2400" b="1" dirty="0"/>
              <a:t>Person</a:t>
            </a:r>
            <a:r>
              <a:rPr lang="en-US" sz="2400" dirty="0"/>
              <a:t> = (function () {</a:t>
            </a:r>
          </a:p>
          <a:p>
            <a:r>
              <a:rPr lang="en-US" sz="2400" dirty="0"/>
              <a:t>    function Person(name) {</a:t>
            </a:r>
          </a:p>
          <a:p>
            <a:r>
              <a:rPr lang="en-US" sz="2400" dirty="0"/>
              <a:t>        this.name = name;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return Person;</a:t>
            </a:r>
          </a:p>
          <a:p>
            <a:r>
              <a:rPr lang="en-US" sz="2400" dirty="0"/>
              <a:t>}());</a:t>
            </a:r>
          </a:p>
          <a:p>
            <a:endParaRPr lang="en-US" sz="2400" dirty="0"/>
          </a:p>
          <a:p>
            <a:r>
              <a:rPr lang="en-US" sz="2000" dirty="0"/>
              <a:t>var </a:t>
            </a:r>
            <a:r>
              <a:rPr lang="en-US" sz="2000" dirty="0" err="1"/>
              <a:t>aPerson</a:t>
            </a:r>
            <a:r>
              <a:rPr lang="en-US" sz="2000" dirty="0"/>
              <a:t> = new </a:t>
            </a:r>
            <a:r>
              <a:rPr lang="en-US" sz="2000" b="1" dirty="0"/>
              <a:t>Person(</a:t>
            </a:r>
            <a:r>
              <a:rPr lang="en-US" sz="2000" dirty="0"/>
              <a:t>"Ada"</a:t>
            </a:r>
            <a:r>
              <a:rPr lang="en-US" sz="2000" b="1" dirty="0"/>
              <a:t>)</a:t>
            </a:r>
            <a:r>
              <a:rPr lang="en-US" sz="2000" dirty="0"/>
              <a:t>;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08637" y="1363662"/>
            <a:ext cx="6827838" cy="396313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pc="-70" dirty="0">
                <a:ln w="3175">
                  <a:noFill/>
                </a:ln>
                <a:solidFill>
                  <a:srgbClr val="0072C6"/>
                </a:solidFill>
                <a:cs typeface="Segoe UI" pitchFamily="34" charset="0"/>
              </a:rPr>
              <a:t>TypeScript</a:t>
            </a:r>
          </a:p>
          <a:p>
            <a:r>
              <a:rPr lang="en-US" sz="2400" b="1" dirty="0"/>
              <a:t>class</a:t>
            </a:r>
            <a:r>
              <a:rPr lang="en-US" sz="2400" dirty="0"/>
              <a:t> </a:t>
            </a:r>
            <a:r>
              <a:rPr lang="en-US" sz="2400" b="1" dirty="0"/>
              <a:t>Person</a:t>
            </a:r>
            <a:r>
              <a:rPr lang="en-US" sz="2400" dirty="0"/>
              <a:t> {</a:t>
            </a:r>
          </a:p>
          <a:p>
            <a:r>
              <a:rPr lang="en-US" sz="2400" dirty="0"/>
              <a:t>   constructor(</a:t>
            </a:r>
            <a:r>
              <a:rPr lang="en-US" sz="2400" dirty="0">
                <a:solidFill>
                  <a:srgbClr val="4668C5"/>
                </a:solidFill>
              </a:rPr>
              <a:t>public name: string</a:t>
            </a:r>
            <a:r>
              <a:rPr lang="en-US" sz="2400" dirty="0"/>
              <a:t>){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var </a:t>
            </a:r>
            <a:r>
              <a:rPr lang="en-US" sz="2000" dirty="0" err="1"/>
              <a:t>aPerson</a:t>
            </a:r>
            <a:r>
              <a:rPr lang="en-US" sz="2000" dirty="0"/>
              <a:t> = new </a:t>
            </a:r>
            <a:r>
              <a:rPr lang="en-US" sz="2000" b="1" dirty="0"/>
              <a:t>Person(</a:t>
            </a:r>
            <a:r>
              <a:rPr lang="en-US" sz="2000" dirty="0"/>
              <a:t>"Ada Lovelace"</a:t>
            </a:r>
            <a:r>
              <a:rPr lang="en-US" sz="2000" b="1" dirty="0"/>
              <a:t>)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434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TypeScript Demo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hlinkClick r:id="rId2"/>
              </a:rPr>
              <a:t>http://www.typescriptlang.org/play/index.html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Big Picture</a:t>
            </a:r>
          </a:p>
        </p:txBody>
      </p:sp>
    </p:spTree>
    <p:extLst>
      <p:ext uri="{BB962C8B-B14F-4D97-AF65-F5344CB8AC3E}">
        <p14:creationId xmlns:p14="http://schemas.microsoft.com/office/powerpoint/2010/main" val="322126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70437" y="601662"/>
            <a:ext cx="6858000" cy="77724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Speros Misirlakis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770437" y="1744662"/>
            <a:ext cx="7391400" cy="398494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Director, Onsite Programs – Coding Dojo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MBA, Grand Canyon University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Continuing Education, MIT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Love working with cyber security, new tech and the Matrix 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chemeClr val="tx1"/>
                </a:solidFill>
              </a:rPr>
              <a:t>01100111 01101001 01110100 01101000 01110101 01100010 00101110 01100011 01101111 01101101 00101111 01101011 01100101 01100101 01110000 01101000 01101111 01110000 01100101 01100001 01101100 01101001 01110110 01100101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28935" y="4946735"/>
            <a:ext cx="3810000" cy="77724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@</a:t>
            </a:r>
            <a:r>
              <a:rPr lang="en-US" sz="3600" dirty="0" err="1">
                <a:solidFill>
                  <a:schemeClr val="tx1"/>
                </a:solidFill>
              </a:rPr>
              <a:t>keephopealivegr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6" y="723628"/>
            <a:ext cx="3580892" cy="3566350"/>
          </a:xfrm>
          <a:prstGeom prst="ellipse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44355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pic>
        <p:nvPicPr>
          <p:cNvPr id="55" name="Picture 54" descr="Screen Shot 2016-06-06 at 4.59.5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" b="39549"/>
          <a:stretch/>
        </p:blipFill>
        <p:spPr>
          <a:xfrm>
            <a:off x="503237" y="2125662"/>
            <a:ext cx="3661203" cy="3081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913388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pic>
        <p:nvPicPr>
          <p:cNvPr id="36" name="Picture 35" descr="Screen Shot 2016-06-06 at 4.47.3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" b="8081"/>
          <a:stretch/>
        </p:blipFill>
        <p:spPr>
          <a:xfrm>
            <a:off x="4694237" y="2139696"/>
            <a:ext cx="4102570" cy="3026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5" name="Picture 54" descr="Screen Shot 2016-06-06 at 4.59.5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" b="39549"/>
          <a:stretch/>
        </p:blipFill>
        <p:spPr>
          <a:xfrm>
            <a:off x="503237" y="2125662"/>
            <a:ext cx="3661203" cy="3081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5339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ded Corner 13"/>
          <p:cNvSpPr/>
          <p:nvPr/>
        </p:nvSpPr>
        <p:spPr bwMode="auto">
          <a:xfrm>
            <a:off x="9418637" y="5326062"/>
            <a:ext cx="2743200" cy="13716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Providers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9266237" y="2278062"/>
            <a:ext cx="2971800" cy="28956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 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(Task App)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9418637" y="3192462"/>
            <a:ext cx="2514600" cy="6858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 (Task List)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9418637" y="4106862"/>
            <a:ext cx="2514600" cy="6858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 (New Task Forum)</a:t>
            </a:r>
          </a:p>
        </p:txBody>
      </p:sp>
      <p:pic>
        <p:nvPicPr>
          <p:cNvPr id="36" name="Picture 35" descr="Screen Shot 2016-06-06 at 4.47.3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" b="8081"/>
          <a:stretch/>
        </p:blipFill>
        <p:spPr>
          <a:xfrm>
            <a:off x="4694237" y="2139696"/>
            <a:ext cx="4102570" cy="3026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8" name="Straight Arrow Connector 37"/>
          <p:cNvCxnSpPr/>
          <p:nvPr/>
        </p:nvCxnSpPr>
        <p:spPr>
          <a:xfrm flipH="1">
            <a:off x="8580437" y="2659062"/>
            <a:ext cx="990600" cy="0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351837" y="3421062"/>
            <a:ext cx="1295400" cy="0"/>
          </a:xfrm>
          <a:prstGeom prst="straightConnector1">
            <a:avLst/>
          </a:prstGeom>
          <a:ln w="38100" cmpd="sng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51837" y="4335462"/>
            <a:ext cx="1295400" cy="0"/>
          </a:xfrm>
          <a:prstGeom prst="straightConnector1">
            <a:avLst/>
          </a:prstGeom>
          <a:ln w="38100" cmpd="sng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5" name="Picture 54" descr="Screen Shot 2016-06-06 at 4.59.5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" b="39549"/>
          <a:stretch/>
        </p:blipFill>
        <p:spPr>
          <a:xfrm>
            <a:off x="503237" y="2125662"/>
            <a:ext cx="3661203" cy="3081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Folded Corner 55"/>
          <p:cNvSpPr/>
          <p:nvPr/>
        </p:nvSpPr>
        <p:spPr bwMode="auto">
          <a:xfrm>
            <a:off x="9723437" y="5859462"/>
            <a:ext cx="2286000" cy="6858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(Tasks)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1552237" y="4564062"/>
            <a:ext cx="0" cy="137160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1780837" y="3649662"/>
            <a:ext cx="0" cy="228600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339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22126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400453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dirty="0"/>
              <a:t>Directives</a:t>
            </a:r>
          </a:p>
          <a:p>
            <a:pPr lvl="1"/>
            <a:r>
              <a:rPr lang="en-US" b="1" dirty="0"/>
              <a:t>Component</a:t>
            </a:r>
            <a:r>
              <a:rPr lang="en-US" dirty="0"/>
              <a:t> – </a:t>
            </a:r>
            <a:r>
              <a:rPr lang="en-US" i="1" dirty="0"/>
              <a:t>Templates (HTML), Styles (CSS), &amp; Logic (JavaScript)</a:t>
            </a:r>
          </a:p>
          <a:p>
            <a:pPr lvl="1"/>
            <a:r>
              <a:rPr lang="en-US" b="1" dirty="0"/>
              <a:t>Attribute</a:t>
            </a:r>
            <a:r>
              <a:rPr lang="en-US" dirty="0"/>
              <a:t> – </a:t>
            </a:r>
            <a:r>
              <a:rPr lang="en-US" i="1" dirty="0"/>
              <a:t>Styling HTML</a:t>
            </a:r>
          </a:p>
          <a:p>
            <a:pPr lvl="1"/>
            <a:r>
              <a:rPr lang="en-US" b="1" dirty="0"/>
              <a:t>Structural</a:t>
            </a:r>
            <a:r>
              <a:rPr lang="en-US" dirty="0"/>
              <a:t> – </a:t>
            </a:r>
            <a:r>
              <a:rPr lang="en-US" i="1" dirty="0"/>
              <a:t>Manipulating HTML</a:t>
            </a:r>
          </a:p>
          <a:p>
            <a:r>
              <a:rPr lang="en-US" dirty="0"/>
              <a:t>Data Flow</a:t>
            </a:r>
          </a:p>
          <a:p>
            <a:pPr lvl="1"/>
            <a:r>
              <a:rPr lang="en-US" b="1" dirty="0"/>
              <a:t>Interpolation</a:t>
            </a:r>
            <a:r>
              <a:rPr lang="en-US" dirty="0"/>
              <a:t> – </a:t>
            </a:r>
            <a:r>
              <a:rPr lang="en-US" i="1" dirty="0"/>
              <a:t>Variable Printing in Templates</a:t>
            </a:r>
          </a:p>
          <a:p>
            <a:pPr lvl="1"/>
            <a:r>
              <a:rPr lang="en-US" b="1" dirty="0"/>
              <a:t>Event Binding </a:t>
            </a:r>
            <a:r>
              <a:rPr lang="en-US" dirty="0"/>
              <a:t>– </a:t>
            </a:r>
            <a:r>
              <a:rPr lang="en-US" i="1" dirty="0"/>
              <a:t>Trigger Events</a:t>
            </a:r>
          </a:p>
          <a:p>
            <a:pPr lvl="1"/>
            <a:r>
              <a:rPr lang="en-US" b="1" dirty="0"/>
              <a:t>2-Way Binding </a:t>
            </a:r>
            <a:r>
              <a:rPr lang="en-US" dirty="0"/>
              <a:t>– </a:t>
            </a:r>
            <a:r>
              <a:rPr lang="en-US" i="1" dirty="0"/>
              <a:t>Variables updated in real time</a:t>
            </a:r>
          </a:p>
          <a:p>
            <a:r>
              <a:rPr lang="en-US" dirty="0"/>
              <a:t>Providers</a:t>
            </a:r>
          </a:p>
          <a:p>
            <a:pPr lvl="1"/>
            <a:r>
              <a:rPr lang="en-US" b="1" dirty="0"/>
              <a:t>Services</a:t>
            </a:r>
          </a:p>
          <a:p>
            <a:pPr lvl="2"/>
            <a:r>
              <a:rPr lang="en-US" b="1" dirty="0"/>
              <a:t>Reusable Logic</a:t>
            </a:r>
          </a:p>
          <a:p>
            <a:pPr lvl="2"/>
            <a:r>
              <a:rPr lang="en-US" b="1" dirty="0"/>
              <a:t>Data Storing and Manipulation </a:t>
            </a:r>
          </a:p>
          <a:p>
            <a:pPr lvl="1"/>
            <a:r>
              <a:rPr lang="en-US" b="1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398512539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852477" cy="4129336"/>
          </a:xfrm>
        </p:spPr>
        <p:txBody>
          <a:bodyPr/>
          <a:lstStyle/>
          <a:p>
            <a:r>
              <a:rPr lang="en-US" i="1" dirty="0"/>
              <a:t>"</a:t>
            </a:r>
            <a:r>
              <a:rPr lang="is-IS" i="1" dirty="0"/>
              <a:t>…reusable building blocks for an application</a:t>
            </a:r>
            <a:r>
              <a:rPr lang="en-US" i="1" dirty="0"/>
              <a:t>"</a:t>
            </a:r>
          </a:p>
          <a:p>
            <a:endParaRPr lang="en-US" dirty="0"/>
          </a:p>
          <a:p>
            <a:r>
              <a:rPr lang="en-US" dirty="0"/>
              <a:t>Components have: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HTML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CSS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0090"/>
                </a:solidFill>
              </a:rPr>
              <a:t>JavaScript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9" name="Folded Corner 18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20" name="Folded Corner 19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21" name="Folded Corner 20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46237" y="3268662"/>
            <a:ext cx="5867400" cy="533400"/>
          </a:xfrm>
          <a:prstGeom prst="straightConnector1">
            <a:avLst/>
          </a:prstGeom>
          <a:ln w="76200" cmpd="sng">
            <a:solidFill>
              <a:srgbClr val="28282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22437" y="4030662"/>
            <a:ext cx="5867400" cy="533400"/>
          </a:xfrm>
          <a:prstGeom prst="straightConnector1">
            <a:avLst/>
          </a:prstGeom>
          <a:ln w="76200" cmpd="sng">
            <a:solidFill>
              <a:srgbClr val="28282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55837" y="5097462"/>
            <a:ext cx="5410200" cy="152400"/>
          </a:xfrm>
          <a:prstGeom prst="straightConnector1">
            <a:avLst/>
          </a:prstGeom>
          <a:ln w="76200" cmpd="sng">
            <a:solidFill>
              <a:schemeClr val="tx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5156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006225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b="1" dirty="0">
                <a:solidFill>
                  <a:srgbClr val="0072C6"/>
                </a:solidFill>
              </a:rPr>
              <a:t>my-app</a:t>
            </a:r>
            <a:r>
              <a:rPr lang="en-US" sz="2000" dirty="0"/>
              <a:t>',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`&lt;h3&gt;Task List Application&lt;/h3&gt;`</a:t>
            </a:r>
            <a:r>
              <a:rPr lang="en-US" sz="2000" dirty="0"/>
              <a:t>,</a:t>
            </a:r>
            <a:endParaRPr lang="en-US" sz="20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rgbClr val="00594A"/>
                </a:solidFill>
              </a:rPr>
              <a:t>styles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  <a:t>['h3 { color: gray; }']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r>
              <a:rPr lang="en-US" sz="2000" i="1" dirty="0">
                <a:solidFill>
                  <a:srgbClr val="0000FF"/>
                </a:solidFill>
              </a:rPr>
              <a:t>   console.log("Hello Angular")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i="1" dirty="0">
                <a:solidFill>
                  <a:srgbClr val="0072C6"/>
                </a:solidFill>
              </a:rPr>
              <a:t>&lt;my-app&gt;&lt;/my-app&gt;</a:t>
            </a:r>
            <a:endParaRPr lang="en-US" sz="2000" b="1" i="1" dirty="0">
              <a:solidFill>
                <a:srgbClr val="660066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13" name="Folded Corner 12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</p:spTree>
    <p:extLst>
      <p:ext uri="{BB962C8B-B14F-4D97-AF65-F5344CB8AC3E}">
        <p14:creationId xmlns:p14="http://schemas.microsoft.com/office/powerpoint/2010/main" val="21274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006225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b="1" dirty="0">
                <a:solidFill>
                  <a:srgbClr val="0072C6"/>
                </a:solidFill>
              </a:rPr>
              <a:t>my-app</a:t>
            </a:r>
            <a:r>
              <a:rPr lang="en-US" sz="2000" dirty="0"/>
              <a:t>',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templateUrl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'app.component.html'</a:t>
            </a:r>
            <a:r>
              <a:rPr lang="en-US" sz="2000" dirty="0"/>
              <a:t>,</a:t>
            </a:r>
            <a:endParaRPr lang="en-US" sz="20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rgbClr val="00594A"/>
                </a:solidFill>
              </a:rPr>
              <a:t>styleUrls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  <a:t>['app.component.css']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r>
              <a:rPr lang="en-US" sz="2000" i="1" dirty="0">
                <a:solidFill>
                  <a:srgbClr val="0000FF"/>
                </a:solidFill>
              </a:rPr>
              <a:t>   console.log("Hello Angular")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i="1" dirty="0">
                <a:solidFill>
                  <a:srgbClr val="0072C6"/>
                </a:solidFill>
              </a:rPr>
              <a:t>&lt;my-app&gt;&lt;/my-app&gt;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13" name="Folded Corner 12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</p:spTree>
    <p:extLst>
      <p:ext uri="{BB962C8B-B14F-4D97-AF65-F5344CB8AC3E}">
        <p14:creationId xmlns:p14="http://schemas.microsoft.com/office/powerpoint/2010/main" val="85894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714112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b="1" dirty="0">
                <a:solidFill>
                  <a:srgbClr val="0072C6"/>
                </a:solidFill>
              </a:rPr>
              <a:t>my-app</a:t>
            </a:r>
            <a:r>
              <a:rPr lang="en-US" sz="2000" dirty="0"/>
              <a:t>',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templateUrl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'app.component.html'</a:t>
            </a:r>
            <a:r>
              <a:rPr lang="en-US" sz="2000" dirty="0"/>
              <a:t>,</a:t>
            </a:r>
            <a:endParaRPr lang="en-US" sz="20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rgbClr val="00594A"/>
                </a:solidFill>
              </a:rPr>
              <a:t>styleUrls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  <a:t>['app.component.css']</a:t>
            </a:r>
            <a:r>
              <a:rPr lang="en-US" sz="2000" dirty="0"/>
              <a:t>,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directives: [],</a:t>
            </a:r>
          </a:p>
          <a:p>
            <a:r>
              <a:rPr lang="en-US" sz="20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providers: [],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i="1" dirty="0">
                <a:solidFill>
                  <a:srgbClr val="0072C6"/>
                </a:solidFill>
              </a:rPr>
              <a:t>&lt;my-app&gt;&lt;/my-app&gt;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4" name="Folded Corner 13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5" name="Folded Corner 14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16" name="Folded Corner 15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</p:spTree>
    <p:extLst>
      <p:ext uri="{BB962C8B-B14F-4D97-AF65-F5344CB8AC3E}">
        <p14:creationId xmlns:p14="http://schemas.microsoft.com/office/powerpoint/2010/main" val="11589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006225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b="1" dirty="0">
                <a:solidFill>
                  <a:srgbClr val="0072C6"/>
                </a:solidFill>
              </a:rPr>
              <a:t>my-app</a:t>
            </a:r>
            <a:r>
              <a:rPr lang="en-US" sz="2000" dirty="0"/>
              <a:t>',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`&lt;h3&gt;Task List Application&lt;/h3&gt;`</a:t>
            </a:r>
            <a:r>
              <a:rPr lang="en-US" sz="2000" dirty="0"/>
              <a:t>,</a:t>
            </a:r>
            <a:endParaRPr lang="en-US" sz="20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rgbClr val="00594A"/>
                </a:solidFill>
              </a:rPr>
              <a:t>styles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  <a:t>['h3 { color: gray; }']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r>
              <a:rPr lang="en-US" sz="2000" i="1" dirty="0">
                <a:solidFill>
                  <a:srgbClr val="0000FF"/>
                </a:solidFill>
              </a:rPr>
              <a:t>   console.log("Hello Angular")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i="1" dirty="0">
                <a:solidFill>
                  <a:srgbClr val="0072C6"/>
                </a:solidFill>
              </a:rPr>
              <a:t>&lt;my-app&gt;&lt;/my-app&gt;</a:t>
            </a:r>
            <a:endParaRPr lang="en-US" sz="2000" b="1" i="1" dirty="0">
              <a:solidFill>
                <a:srgbClr val="660066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13" name="Folded Corner 12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</p:spTree>
    <p:extLst>
      <p:ext uri="{BB962C8B-B14F-4D97-AF65-F5344CB8AC3E}">
        <p14:creationId xmlns:p14="http://schemas.microsoft.com/office/powerpoint/2010/main" val="60166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8" y="716357"/>
            <a:ext cx="3577867" cy="3580892"/>
          </a:xfrm>
          <a:prstGeom prst="ellipse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770643" y="602073"/>
            <a:ext cx="6857027" cy="77713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Christopher Harrison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770642" y="1744911"/>
            <a:ext cx="7085595" cy="398437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Developer Evangelist - Microsoft Virtual Academy</a:t>
            </a:r>
          </a:p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Web guy</a:t>
            </a:r>
          </a:p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&lt;3 OSS</a:t>
            </a:r>
          </a:p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Long-time Microsoft Certified Trainer</a:t>
            </a:r>
          </a:p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Periodic blogger (blog.geektrainer.com)</a:t>
            </a:r>
          </a:p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Marathoner, husband, father of one four-legged child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6427" y="4934697"/>
            <a:ext cx="3580891" cy="77713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999" dirty="0">
                <a:solidFill>
                  <a:schemeClr val="tx1"/>
                </a:solidFill>
              </a:rPr>
              <a:t>@</a:t>
            </a:r>
            <a:r>
              <a:rPr lang="en-US" sz="3999" dirty="0" err="1">
                <a:solidFill>
                  <a:schemeClr val="tx1"/>
                </a:solidFill>
              </a:rPr>
              <a:t>geektrainer</a:t>
            </a:r>
            <a:endParaRPr lang="en-US" sz="39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349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Component Demo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2656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081077" cy="5109091"/>
          </a:xfrm>
        </p:spPr>
        <p:txBody>
          <a:bodyPr/>
          <a:lstStyle/>
          <a:p>
            <a:r>
              <a:rPr lang="en-US" i="1" dirty="0"/>
              <a:t>"</a:t>
            </a:r>
            <a:r>
              <a:rPr lang="is-IS" i="1" dirty="0"/>
              <a:t>…can change the appearance or behavior of an element</a:t>
            </a:r>
            <a:r>
              <a:rPr lang="en-US" i="1" dirty="0"/>
              <a:t>"</a:t>
            </a:r>
          </a:p>
          <a:p>
            <a:endParaRPr lang="en-US" dirty="0"/>
          </a:p>
          <a:p>
            <a:r>
              <a:rPr lang="en-US" dirty="0"/>
              <a:t>Attribute Directives include:</a:t>
            </a:r>
          </a:p>
          <a:p>
            <a:endParaRPr lang="en-US" dirty="0"/>
          </a:p>
          <a:p>
            <a:pPr lvl="1"/>
            <a:r>
              <a:rPr lang="en-US" dirty="0"/>
              <a:t>[</a:t>
            </a:r>
            <a:r>
              <a:rPr lang="en-US" dirty="0" err="1"/>
              <a:t>class.red</a:t>
            </a:r>
            <a:r>
              <a:rPr lang="en-US" dirty="0"/>
              <a:t>]="true"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[ngClass]= "{ red: true, box: true }"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[</a:t>
            </a:r>
            <a:r>
              <a:rPr lang="en-US" dirty="0" err="1"/>
              <a:t>ngStyle</a:t>
            </a:r>
            <a:r>
              <a:rPr lang="en-US" dirty="0"/>
              <a:t>]="{ background-color: blue, color: black }"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[</a:t>
            </a:r>
            <a:r>
              <a:rPr lang="en-US" dirty="0" err="1"/>
              <a:t>customOnHoverHighlight</a:t>
            </a:r>
            <a:r>
              <a:rPr lang="en-US" dirty="0"/>
              <a:t>]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7" name="Folded Corner 16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8" name="Folded Corner 17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19" name="Folded Corner 18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</p:spTree>
    <p:extLst>
      <p:ext uri="{BB962C8B-B14F-4D97-AF65-F5344CB8AC3E}">
        <p14:creationId xmlns:p14="http://schemas.microsoft.com/office/powerpoint/2010/main" val="186483590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006225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dirty="0">
                <a:solidFill>
                  <a:srgbClr val="282828"/>
                </a:solidFill>
              </a:rPr>
              <a:t>my-app',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template: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&lt;span </a:t>
            </a:r>
            <a:r>
              <a:rPr lang="en-US" sz="2000" b="1" i="1" dirty="0">
                <a:solidFill>
                  <a:srgbClr val="083E08"/>
                </a:solidFill>
              </a:rPr>
              <a:t>[</a:t>
            </a:r>
            <a:r>
              <a:rPr lang="en-US" sz="2000" b="1" i="1" dirty="0" err="1">
                <a:solidFill>
                  <a:srgbClr val="083E08"/>
                </a:solidFill>
              </a:rPr>
              <a:t>class.red</a:t>
            </a:r>
            <a:r>
              <a:rPr lang="en-US" sz="2000" b="1" i="1" dirty="0">
                <a:solidFill>
                  <a:srgbClr val="083E08"/>
                </a:solidFill>
              </a:rPr>
              <a:t>]="true"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&gt;Test&lt;/span&gt;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  <a:r>
              <a:rPr lang="en-US" sz="2000" dirty="0"/>
              <a:t>,</a:t>
            </a:r>
            <a:endParaRPr lang="en-US" sz="20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i="1" dirty="0">
                <a:solidFill>
                  <a:srgbClr val="083E08"/>
                </a:solidFill>
              </a:rPr>
              <a:t>   styles: [".red { color: red; }"]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/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{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13" name="Folded Corner 12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</p:spTree>
    <p:extLst>
      <p:ext uri="{BB962C8B-B14F-4D97-AF65-F5344CB8AC3E}">
        <p14:creationId xmlns:p14="http://schemas.microsoft.com/office/powerpoint/2010/main" val="282653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3652282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</a:t>
            </a:r>
            <a:r>
              <a:rPr lang="en-US" sz="2000" dirty="0">
                <a:solidFill>
                  <a:srgbClr val="282828"/>
                </a:solidFill>
              </a:rPr>
              <a:t>'my-app',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&lt;span </a:t>
            </a:r>
            <a:r>
              <a:rPr lang="en-US" sz="2000" b="1" i="1" dirty="0">
                <a:solidFill>
                  <a:srgbClr val="083E08"/>
                </a:solidFill>
              </a:rPr>
              <a:t>[</a:t>
            </a:r>
            <a:r>
              <a:rPr lang="en-US" sz="2000" b="1" i="1" dirty="0" err="1">
                <a:solidFill>
                  <a:srgbClr val="083E08"/>
                </a:solidFill>
              </a:rPr>
              <a:t>ngClass</a:t>
            </a:r>
            <a:r>
              <a:rPr lang="en-US" sz="2000" b="1" i="1" dirty="0">
                <a:solidFill>
                  <a:srgbClr val="083E08"/>
                </a:solidFill>
              </a:rPr>
              <a:t>]="{'red': true }"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&gt;Test&lt;/span&gt;`</a:t>
            </a:r>
            <a:r>
              <a:rPr lang="en-US" sz="2000" dirty="0"/>
              <a:t>,</a:t>
            </a:r>
            <a:endParaRPr lang="en-US" sz="20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i="1" dirty="0">
                <a:solidFill>
                  <a:srgbClr val="083E08"/>
                </a:solidFill>
              </a:rPr>
              <a:t>   styles: [".red { color: red; }"]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/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{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13" name="Folded Corner 12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</p:spTree>
    <p:extLst>
      <p:ext uri="{BB962C8B-B14F-4D97-AF65-F5344CB8AC3E}">
        <p14:creationId xmlns:p14="http://schemas.microsoft.com/office/powerpoint/2010/main" val="38680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714112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selector: 'my-app',</a:t>
            </a:r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&lt;span 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2000" b="1" i="1" dirty="0" err="1">
                <a:solidFill>
                  <a:schemeClr val="accent1">
                    <a:lumMod val="50000"/>
                  </a:schemeClr>
                </a:solidFill>
              </a:rPr>
              <a:t>ngStyle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</a:rPr>
              <a:t>]="{</a:t>
            </a:r>
          </a:p>
          <a:p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</a:rPr>
              <a:t>	'font-size': '12px', </a:t>
            </a:r>
          </a:p>
          <a:p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</a:rPr>
              <a:t>	color: 'green'</a:t>
            </a:r>
          </a:p>
          <a:p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</a:rPr>
              <a:t>   }"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&gt;Test&lt;/span&gt;`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13" name="Folded Corner 12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</p:spTree>
    <p:extLst>
      <p:ext uri="{BB962C8B-B14F-4D97-AF65-F5344CB8AC3E}">
        <p14:creationId xmlns:p14="http://schemas.microsoft.com/office/powerpoint/2010/main" val="323626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197525"/>
          </a:xfrm>
        </p:spPr>
        <p:txBody>
          <a:bodyPr/>
          <a:lstStyle/>
          <a:p>
            <a:r>
              <a:rPr lang="en-US" dirty="0"/>
              <a:t>Attribute Demo 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Showing how to add styling into the template</a:t>
            </a:r>
          </a:p>
        </p:txBody>
      </p:sp>
    </p:spTree>
    <p:extLst>
      <p:ext uri="{BB962C8B-B14F-4D97-AF65-F5344CB8AC3E}">
        <p14:creationId xmlns:p14="http://schemas.microsoft.com/office/powerpoint/2010/main" val="17490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081077" cy="3775393"/>
          </a:xfrm>
        </p:spPr>
        <p:txBody>
          <a:bodyPr/>
          <a:lstStyle/>
          <a:p>
            <a:r>
              <a:rPr lang="en-US" i="1" dirty="0"/>
              <a:t>"</a:t>
            </a:r>
            <a:r>
              <a:rPr lang="is-IS" i="1" dirty="0"/>
              <a:t>…can change the appearance or behavior of an element</a:t>
            </a:r>
            <a:r>
              <a:rPr lang="en-US" i="1" dirty="0"/>
              <a:t>"</a:t>
            </a:r>
          </a:p>
          <a:p>
            <a:endParaRPr lang="en-US" dirty="0"/>
          </a:p>
          <a:p>
            <a:r>
              <a:rPr lang="en-US" dirty="0"/>
              <a:t>Structural Directives include:</a:t>
            </a:r>
          </a:p>
          <a:p>
            <a:endParaRPr lang="en-US" dirty="0"/>
          </a:p>
          <a:p>
            <a:pPr lvl="1"/>
            <a:r>
              <a:rPr lang="en-US" dirty="0"/>
              <a:t>*ng-If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*ng-For</a:t>
            </a:r>
          </a:p>
          <a:p>
            <a:pPr lvl="1"/>
            <a:endParaRPr lang="en-US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9" name="Folded Corner 18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20" name="Folded Corner 19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</p:spTree>
    <p:extLst>
      <p:ext uri="{BB962C8B-B14F-4D97-AF65-F5344CB8AC3E}">
        <p14:creationId xmlns:p14="http://schemas.microsoft.com/office/powerpoint/2010/main" val="340507240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3596882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</a:t>
            </a:r>
            <a:r>
              <a:rPr lang="en-US" sz="2000" dirty="0">
                <a:solidFill>
                  <a:srgbClr val="282828"/>
                </a:solidFill>
              </a:rPr>
              <a:t>'my-app',</a:t>
            </a:r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   &lt;h4 </a:t>
            </a:r>
            <a:r>
              <a:rPr lang="en-US" sz="1800" b="1" i="1" dirty="0">
                <a:solidFill>
                  <a:srgbClr val="000090"/>
                </a:solidFill>
              </a:rPr>
              <a:t>*ng-If="</a:t>
            </a:r>
            <a:r>
              <a:rPr lang="en-US" sz="1800" b="1" i="1" dirty="0" err="1">
                <a:solidFill>
                  <a:srgbClr val="000090"/>
                </a:solidFill>
              </a:rPr>
              <a:t>imTrue</a:t>
            </a:r>
            <a:r>
              <a:rPr lang="en-US" sz="1800" b="1" i="1" dirty="0">
                <a:solidFill>
                  <a:srgbClr val="000090"/>
                </a:solidFill>
              </a:rPr>
              <a:t>"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&gt;This will show&lt;h4&gt;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imTrue = true;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</p:spTree>
    <p:extLst>
      <p:ext uri="{BB962C8B-B14F-4D97-AF65-F5344CB8AC3E}">
        <p14:creationId xmlns:p14="http://schemas.microsoft.com/office/powerpoint/2010/main" val="31684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686412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dirty="0">
                <a:solidFill>
                  <a:srgbClr val="282828"/>
                </a:solidFill>
              </a:rPr>
              <a:t>my-app'</a:t>
            </a:r>
            <a:r>
              <a:rPr lang="en-US" sz="2000" dirty="0"/>
              <a:t>,</a:t>
            </a:r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&lt;ul&gt;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	&lt;li </a:t>
            </a:r>
            <a:r>
              <a:rPr lang="en-US" sz="2000" b="1" i="1" dirty="0">
                <a:solidFill>
                  <a:srgbClr val="000090"/>
                </a:solidFill>
              </a:rPr>
              <a:t>*ng-For="let task of tasks"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	   </a:t>
            </a:r>
            <a:r>
              <a:rPr lang="en-US" sz="2000" i="1" dirty="0">
                <a:solidFill>
                  <a:srgbClr val="000090"/>
                </a:solidFill>
              </a:rPr>
              <a:t>{{ task }}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	&lt;/li&gt;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&lt;/ul&gt;`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tasks = ['First Task', 'Second Task']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</p:spTree>
    <p:extLst>
      <p:ext uri="{BB962C8B-B14F-4D97-AF65-F5344CB8AC3E}">
        <p14:creationId xmlns:p14="http://schemas.microsoft.com/office/powerpoint/2010/main" val="1773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197525"/>
          </a:xfrm>
        </p:spPr>
        <p:txBody>
          <a:bodyPr/>
          <a:lstStyle/>
          <a:p>
            <a:r>
              <a:rPr lang="en-US" dirty="0"/>
              <a:t>Structural Demo 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Showing </a:t>
            </a:r>
            <a:r>
              <a:rPr lang="en-US" dirty="0" err="1"/>
              <a:t>ngFor</a:t>
            </a:r>
            <a:r>
              <a:rPr lang="en-US" dirty="0"/>
              <a:t> and </a:t>
            </a:r>
            <a:r>
              <a:rPr lang="en-US" dirty="0" err="1"/>
              <a:t>ngIf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4630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24028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01752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79476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917" y="1451585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8720" y="1463040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Angular Overview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188720" y="2240280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TypeScript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88720" y="3017520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Big Picture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88720" y="3794760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Building Blocks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056437" y="1451585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Connecting the Blocks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324917" y="2280407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056437" y="2280407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Build Process - '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Todo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 List' App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340157" y="3072887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071677" y="3072887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Review and Resources</a:t>
            </a:r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- Interpolation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714112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: 'my-app'</a:t>
            </a:r>
            <a:r>
              <a:rPr lang="en-US" sz="2000" dirty="0"/>
              <a:t>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&lt;h3&gt;Task List Application&lt;/h3&gt;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   &lt;span&gt;</a:t>
            </a:r>
            <a:r>
              <a:rPr lang="en-US" sz="2000" b="1" i="1" dirty="0">
                <a:solidFill>
                  <a:srgbClr val="282828"/>
                </a:solidFill>
              </a:rPr>
              <a:t>{{ </a:t>
            </a:r>
            <a:r>
              <a:rPr lang="en-US" sz="2000" b="1" i="1" dirty="0" err="1">
                <a:solidFill>
                  <a:srgbClr val="282828"/>
                </a:solidFill>
              </a:rPr>
              <a:t>myNumber</a:t>
            </a:r>
            <a:r>
              <a:rPr lang="en-US" sz="2000" b="1" i="1" dirty="0">
                <a:solidFill>
                  <a:srgbClr val="282828"/>
                </a:solidFill>
              </a:rPr>
              <a:t> }}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&lt;/span&gt;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&lt;input [value]="</a:t>
            </a:r>
            <a:r>
              <a:rPr lang="en-US" sz="2000" i="1" dirty="0" err="1">
                <a:solidFill>
                  <a:schemeClr val="accent6">
                    <a:lumMod val="50000"/>
                  </a:schemeClr>
                </a:solidFill>
              </a:rPr>
              <a:t>myNumber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"&gt;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myNumber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= 7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7" name="Folded Corner 6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8" name="Folded Corner 7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199437" y="3344862"/>
            <a:ext cx="0" cy="1447800"/>
          </a:xfrm>
          <a:prstGeom prst="straightConnector1">
            <a:avLst/>
          </a:prstGeom>
          <a:ln w="101600" cmpd="sng">
            <a:solidFill>
              <a:schemeClr val="bg1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0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– Event Binding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5339923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my-app</a:t>
            </a:r>
            <a:r>
              <a:rPr lang="en-US" sz="2000" dirty="0"/>
              <a:t>',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&lt;h3&gt;Task List Application&lt;/h3&gt;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&lt;button </a:t>
            </a:r>
            <a:r>
              <a:rPr lang="en-US" sz="2000" b="1" i="1" dirty="0">
                <a:solidFill>
                  <a:srgbClr val="282828"/>
                </a:solidFill>
              </a:rPr>
              <a:t>(click)="</a:t>
            </a:r>
            <a:r>
              <a:rPr lang="en-US" sz="2000" b="1" i="1" dirty="0" err="1">
                <a:solidFill>
                  <a:srgbClr val="282828"/>
                </a:solidFill>
              </a:rPr>
              <a:t>doThis</a:t>
            </a:r>
            <a:r>
              <a:rPr lang="en-US" sz="2000" b="1" i="1" dirty="0">
                <a:solidFill>
                  <a:srgbClr val="282828"/>
                </a:solidFill>
              </a:rPr>
              <a:t>()"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&gt;&lt;/button&gt;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doThis(){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 	console.log("You clicked on the button");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}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i="1" dirty="0">
                <a:solidFill>
                  <a:srgbClr val="282828"/>
                </a:solidFill>
              </a:rPr>
              <a:t>click, hover, mouseeneter, mouseleave, etc</a:t>
            </a:r>
            <a:r>
              <a:rPr lang="is-IS" sz="2000" i="1" dirty="0">
                <a:solidFill>
                  <a:srgbClr val="282828"/>
                </a:solidFill>
              </a:rPr>
              <a:t>…</a:t>
            </a:r>
            <a:endParaRPr lang="en-US" sz="2000" i="1" dirty="0">
              <a:solidFill>
                <a:srgbClr val="282828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7" name="Folded Corner 6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8" name="Folded Corner 7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199437" y="3344862"/>
            <a:ext cx="0" cy="1447800"/>
          </a:xfrm>
          <a:prstGeom prst="straightConnector1">
            <a:avLst/>
          </a:prstGeom>
          <a:ln w="101600" cmpd="sng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5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– 2 Way Binding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5068055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my-app</a:t>
            </a:r>
            <a:r>
              <a:rPr lang="en-US" sz="2000" dirty="0"/>
              <a:t>',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&lt;h3&gt;Task List Application&lt;/h3&gt;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&lt;input </a:t>
            </a:r>
            <a:r>
              <a:rPr lang="en-US" sz="2000" i="1" dirty="0">
                <a:solidFill>
                  <a:srgbClr val="282828"/>
                </a:solidFill>
              </a:rPr>
              <a:t>[value]="</a:t>
            </a:r>
            <a:r>
              <a:rPr lang="en-US" sz="2000" i="1" dirty="0" err="1">
                <a:solidFill>
                  <a:srgbClr val="282828"/>
                </a:solidFill>
              </a:rPr>
              <a:t>num</a:t>
            </a:r>
            <a:r>
              <a:rPr lang="en-US" sz="2000" i="1" dirty="0">
                <a:solidFill>
                  <a:srgbClr val="282828"/>
                </a:solidFill>
              </a:rPr>
              <a:t>"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2000" i="1" dirty="0">
                <a:solidFill>
                  <a:srgbClr val="282828"/>
                </a:solidFill>
              </a:rPr>
              <a:t>(</a:t>
            </a:r>
            <a:r>
              <a:rPr lang="en-US" sz="2000" i="1" dirty="0" err="1">
                <a:solidFill>
                  <a:srgbClr val="282828"/>
                </a:solidFill>
              </a:rPr>
              <a:t>keyup</a:t>
            </a:r>
            <a:r>
              <a:rPr lang="en-US" sz="2000" i="1" dirty="0">
                <a:solidFill>
                  <a:srgbClr val="282828"/>
                </a:solidFill>
              </a:rPr>
              <a:t>)="</a:t>
            </a:r>
            <a:r>
              <a:rPr lang="en-US" sz="2000" i="1" dirty="0" err="1">
                <a:solidFill>
                  <a:srgbClr val="282828"/>
                </a:solidFill>
              </a:rPr>
              <a:t>num</a:t>
            </a:r>
            <a:r>
              <a:rPr lang="en-US" sz="2000" i="1" dirty="0">
                <a:solidFill>
                  <a:srgbClr val="282828"/>
                </a:solidFill>
              </a:rPr>
              <a:t> = $</a:t>
            </a:r>
            <a:r>
              <a:rPr lang="en-US" sz="2000" i="1" dirty="0" err="1">
                <a:solidFill>
                  <a:srgbClr val="282828"/>
                </a:solidFill>
              </a:rPr>
              <a:t>event.target.value</a:t>
            </a:r>
            <a:r>
              <a:rPr lang="en-US" sz="2000" i="1" dirty="0">
                <a:solidFill>
                  <a:srgbClr val="282828"/>
                </a:solidFill>
              </a:rPr>
              <a:t>"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</a:p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   &lt;input </a:t>
            </a:r>
            <a:r>
              <a:rPr lang="en-US" sz="2000" b="1" i="1" dirty="0">
                <a:solidFill>
                  <a:srgbClr val="282828"/>
                </a:solidFill>
              </a:rPr>
              <a:t>[(</a:t>
            </a:r>
            <a:r>
              <a:rPr lang="en-US" sz="2000" b="1" i="1" dirty="0" err="1">
                <a:solidFill>
                  <a:srgbClr val="282828"/>
                </a:solidFill>
              </a:rPr>
              <a:t>ngModel</a:t>
            </a:r>
            <a:r>
              <a:rPr lang="en-US" sz="2000" b="1" i="1" dirty="0">
                <a:solidFill>
                  <a:srgbClr val="282828"/>
                </a:solidFill>
              </a:rPr>
              <a:t>)]="</a:t>
            </a:r>
            <a:r>
              <a:rPr lang="en-US" sz="2000" b="1" i="1" dirty="0" err="1">
                <a:solidFill>
                  <a:srgbClr val="282828"/>
                </a:solidFill>
              </a:rPr>
              <a:t>num</a:t>
            </a:r>
            <a:r>
              <a:rPr lang="en-US" sz="2000" b="1" i="1" dirty="0">
                <a:solidFill>
                  <a:srgbClr val="282828"/>
                </a:solidFill>
              </a:rPr>
              <a:t>"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rgbClr val="282828"/>
                </a:solidFill>
              </a:rPr>
              <a:t> num = "";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r>
              <a:rPr lang="en-US" sz="2000" i="1" dirty="0">
                <a:solidFill>
                  <a:srgbClr val="282828"/>
                </a:solidFill>
              </a:rPr>
              <a:t>Click, mouseeneter, mouseleave, submit, etc</a:t>
            </a:r>
            <a:r>
              <a:rPr lang="is-IS" sz="2000" i="1" dirty="0">
                <a:solidFill>
                  <a:srgbClr val="282828"/>
                </a:solidFill>
              </a:rPr>
              <a:t>…</a:t>
            </a:r>
            <a:endParaRPr lang="en-US" sz="2000" i="1" dirty="0">
              <a:solidFill>
                <a:srgbClr val="282828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7" name="Folded Corner 6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8" name="Folded Corner 7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199437" y="3344862"/>
            <a:ext cx="0" cy="1447800"/>
          </a:xfrm>
          <a:prstGeom prst="straightConnector1">
            <a:avLst/>
          </a:prstGeom>
          <a:ln w="101600" cmpd="sng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6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9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 –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714112"/>
          </a:xfrm>
        </p:spPr>
        <p:txBody>
          <a:bodyPr/>
          <a:lstStyle/>
          <a:p>
            <a:r>
              <a:rPr lang="en-US" sz="2000" b="1" dirty="0"/>
              <a:t>@Input</a:t>
            </a:r>
            <a:r>
              <a:rPr lang="en-US" sz="2000" dirty="0"/>
              <a:t>()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TaskService</a:t>
            </a:r>
            <a:r>
              <a:rPr lang="en-US" sz="2000" dirty="0">
                <a:solidFill>
                  <a:srgbClr val="0000FF"/>
                </a:solidFill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rgbClr val="282828"/>
                </a:solidFill>
              </a:rPr>
              <a:t> tasks = ["First Task", 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"Second Task", "Third Task"];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getTasks(){</a:t>
            </a:r>
          </a:p>
          <a:p>
            <a:r>
              <a:rPr lang="en-US" sz="2000" dirty="0">
                <a:solidFill>
                  <a:srgbClr val="282828"/>
                </a:solidFill>
              </a:rPr>
              <a:t>	return this.tasks;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}</a:t>
            </a:r>
          </a:p>
          <a:p>
            <a:endParaRPr lang="en-US" sz="2000" dirty="0">
              <a:solidFill>
                <a:srgbClr val="282828"/>
              </a:solidFill>
            </a:endParaRPr>
          </a:p>
          <a:p>
            <a:r>
              <a:rPr lang="en-US" sz="2000" dirty="0">
                <a:solidFill>
                  <a:srgbClr val="282828"/>
                </a:solidFill>
              </a:rPr>
              <a:t>   addTask(task){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	this.tasks.push(task);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}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6" name="Folded Corner 15"/>
          <p:cNvSpPr/>
          <p:nvPr/>
        </p:nvSpPr>
        <p:spPr bwMode="auto">
          <a:xfrm>
            <a:off x="8885237" y="1439862"/>
            <a:ext cx="3352800" cy="4953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Providers </a:t>
            </a:r>
          </a:p>
        </p:txBody>
      </p:sp>
      <p:sp>
        <p:nvSpPr>
          <p:cNvPr id="9" name="Folded Corner 8"/>
          <p:cNvSpPr/>
          <p:nvPr/>
        </p:nvSpPr>
        <p:spPr bwMode="auto">
          <a:xfrm>
            <a:off x="9342437" y="2659062"/>
            <a:ext cx="2514600" cy="30480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TaskService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tasks;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getTasks()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addTask()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deleteTask()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updateTask()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Create a service </a:t>
            </a:r>
          </a:p>
        </p:txBody>
      </p:sp>
    </p:spTree>
    <p:extLst>
      <p:ext uri="{BB962C8B-B14F-4D97-AF65-F5344CB8AC3E}">
        <p14:creationId xmlns:p14="http://schemas.microsoft.com/office/powerpoint/2010/main" val="369903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 – Routes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0837" y="1218584"/>
            <a:ext cx="12786677" cy="5658473"/>
          </a:xfrm>
        </p:spPr>
        <p:txBody>
          <a:bodyPr/>
          <a:lstStyle/>
          <a:p>
            <a:r>
              <a:rPr lang="en-US" sz="1800" dirty="0">
                <a:solidFill>
                  <a:srgbClr val="282828"/>
                </a:solidFill>
              </a:rPr>
              <a:t>import { </a:t>
            </a:r>
            <a:r>
              <a:rPr lang="en-US" sz="1800" dirty="0" err="1">
                <a:solidFill>
                  <a:srgbClr val="282828"/>
                </a:solidFill>
              </a:rPr>
              <a:t>RouteConfig</a:t>
            </a:r>
            <a:r>
              <a:rPr lang="en-US" sz="1800" dirty="0">
                <a:solidFill>
                  <a:srgbClr val="282828"/>
                </a:solidFill>
              </a:rPr>
              <a:t>, ROUTER_DIRECTIVES, ROUTER_PROVIDERS} </a:t>
            </a:r>
          </a:p>
          <a:p>
            <a:r>
              <a:rPr lang="en-US" sz="1800" dirty="0">
                <a:solidFill>
                  <a:srgbClr val="282828"/>
                </a:solidFill>
              </a:rPr>
              <a:t>from '@angular/router-deprecated';</a:t>
            </a:r>
          </a:p>
          <a:p>
            <a:r>
              <a:rPr lang="en-US" sz="1800" dirty="0">
                <a:solidFill>
                  <a:srgbClr val="282828"/>
                </a:solidFill>
              </a:rPr>
              <a:t>@</a:t>
            </a:r>
            <a:r>
              <a:rPr lang="en-US" sz="1800" b="1" dirty="0">
                <a:solidFill>
                  <a:srgbClr val="282828"/>
                </a:solidFill>
              </a:rPr>
              <a:t>Component</a:t>
            </a:r>
            <a:r>
              <a:rPr lang="en-US" sz="1800" dirty="0">
                <a:solidFill>
                  <a:srgbClr val="282828"/>
                </a:solidFill>
              </a:rPr>
              <a:t>({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selector: 'my-app',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directives: [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ROUTER_DIRECTIVES</a:t>
            </a:r>
            <a:r>
              <a:rPr lang="en-US" sz="1800" dirty="0">
                <a:solidFill>
                  <a:srgbClr val="282828"/>
                </a:solidFill>
              </a:rPr>
              <a:t>],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providers: [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ROUTER_PROVIDERS</a:t>
            </a:r>
            <a:r>
              <a:rPr lang="en-US" sz="1800" dirty="0">
                <a:solidFill>
                  <a:srgbClr val="282828"/>
                </a:solidFill>
              </a:rPr>
              <a:t>],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template: `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&lt;</a:t>
            </a:r>
            <a:r>
              <a:rPr lang="en-US" sz="1800" dirty="0" err="1">
                <a:solidFill>
                  <a:srgbClr val="282828"/>
                </a:solidFill>
              </a:rPr>
              <a:t>nav</a:t>
            </a:r>
            <a:r>
              <a:rPr lang="en-US" sz="1800" dirty="0">
                <a:solidFill>
                  <a:srgbClr val="282828"/>
                </a:solidFill>
              </a:rPr>
              <a:t>&gt;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    &lt;a </a:t>
            </a:r>
            <a:r>
              <a:rPr lang="en-US" sz="1800" dirty="0" err="1">
                <a:solidFill>
                  <a:srgbClr val="282828"/>
                </a:solidFill>
              </a:rPr>
              <a:t>href</a:t>
            </a:r>
            <a:r>
              <a:rPr lang="en-US" sz="1800" dirty="0">
                <a:solidFill>
                  <a:srgbClr val="282828"/>
                </a:solidFill>
              </a:rPr>
              <a:t>="" </a:t>
            </a:r>
            <a:r>
              <a:rPr lang="en-US" sz="1800" dirty="0">
                <a:solidFill>
                  <a:srgbClr val="013C6B"/>
                </a:solidFill>
              </a:rPr>
              <a:t>[</a:t>
            </a:r>
            <a:r>
              <a:rPr lang="en-US" sz="1800" dirty="0" err="1">
                <a:solidFill>
                  <a:srgbClr val="013C6B"/>
                </a:solidFill>
              </a:rPr>
              <a:t>routerLink</a:t>
            </a:r>
            <a:r>
              <a:rPr lang="en-US" sz="1800" dirty="0">
                <a:solidFill>
                  <a:srgbClr val="013C6B"/>
                </a:solidFill>
              </a:rPr>
              <a:t>]</a:t>
            </a:r>
            <a:r>
              <a:rPr lang="en-US" sz="1800" dirty="0">
                <a:solidFill>
                  <a:srgbClr val="282828"/>
                </a:solidFill>
              </a:rPr>
              <a:t>="['Notes']"&gt;Notes&lt;/a&gt;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    &lt;a </a:t>
            </a:r>
            <a:r>
              <a:rPr lang="en-US" sz="1800" dirty="0" err="1">
                <a:solidFill>
                  <a:srgbClr val="282828"/>
                </a:solidFill>
              </a:rPr>
              <a:t>href</a:t>
            </a:r>
            <a:r>
              <a:rPr lang="en-US" sz="1800" dirty="0">
                <a:solidFill>
                  <a:srgbClr val="282828"/>
                </a:solidFill>
              </a:rPr>
              <a:t>="" </a:t>
            </a:r>
            <a:r>
              <a:rPr lang="en-US" sz="1800" dirty="0">
                <a:solidFill>
                  <a:srgbClr val="013C6B"/>
                </a:solidFill>
              </a:rPr>
              <a:t>[</a:t>
            </a:r>
            <a:r>
              <a:rPr lang="en-US" sz="1800" dirty="0" err="1">
                <a:solidFill>
                  <a:srgbClr val="013C6B"/>
                </a:solidFill>
              </a:rPr>
              <a:t>routerLink</a:t>
            </a:r>
            <a:r>
              <a:rPr lang="en-US" sz="1800" dirty="0">
                <a:solidFill>
                  <a:srgbClr val="013C6B"/>
                </a:solidFill>
              </a:rPr>
              <a:t>]</a:t>
            </a:r>
            <a:r>
              <a:rPr lang="en-US" sz="1800" dirty="0">
                <a:solidFill>
                  <a:srgbClr val="282828"/>
                </a:solidFill>
              </a:rPr>
              <a:t>="['Tasks']"&gt;Tasks&lt;/a&gt;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&lt;/</a:t>
            </a:r>
            <a:r>
              <a:rPr lang="en-US" sz="1800" dirty="0" err="1">
                <a:solidFill>
                  <a:srgbClr val="282828"/>
                </a:solidFill>
              </a:rPr>
              <a:t>nav</a:t>
            </a:r>
            <a:r>
              <a:rPr lang="en-US" sz="1800" dirty="0">
                <a:solidFill>
                  <a:srgbClr val="282828"/>
                </a:solidFill>
              </a:rPr>
              <a:t>&gt;</a:t>
            </a:r>
          </a:p>
          <a:p>
            <a:r>
              <a:rPr lang="en-US" sz="1800" dirty="0">
                <a:solidFill>
                  <a:srgbClr val="00594A"/>
                </a:solidFill>
              </a:rPr>
              <a:t>    &lt;router-outlet&gt;&lt;/router-outlet&gt;`</a:t>
            </a:r>
          </a:p>
          <a:p>
            <a:r>
              <a:rPr lang="en-US" sz="1800" dirty="0">
                <a:solidFill>
                  <a:srgbClr val="282828"/>
                </a:solidFill>
              </a:rPr>
              <a:t>})</a:t>
            </a:r>
          </a:p>
          <a:p>
            <a:r>
              <a:rPr lang="en-US" sz="1800" dirty="0">
                <a:solidFill>
                  <a:srgbClr val="282828"/>
                </a:solidFill>
              </a:rPr>
              <a:t>@</a:t>
            </a:r>
            <a:r>
              <a:rPr lang="en-US" sz="1800" b="1" dirty="0" err="1">
                <a:solidFill>
                  <a:srgbClr val="282828"/>
                </a:solidFill>
              </a:rPr>
              <a:t>RouteConfig</a:t>
            </a:r>
            <a:r>
              <a:rPr lang="en-US" sz="1800" dirty="0">
                <a:solidFill>
                  <a:srgbClr val="282828"/>
                </a:solidFill>
              </a:rPr>
              <a:t>([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{path: '/notes', name: 'Notes', component: </a:t>
            </a:r>
            <a:r>
              <a:rPr lang="en-US" sz="1800" dirty="0" err="1">
                <a:solidFill>
                  <a:srgbClr val="282828"/>
                </a:solidFill>
              </a:rPr>
              <a:t>NotesComponent</a:t>
            </a:r>
            <a:r>
              <a:rPr lang="en-US" sz="1800" dirty="0">
                <a:solidFill>
                  <a:srgbClr val="282828"/>
                </a:solidFill>
              </a:rPr>
              <a:t>, </a:t>
            </a:r>
            <a:r>
              <a:rPr lang="en-US" sz="1800" dirty="0" err="1">
                <a:solidFill>
                  <a:srgbClr val="282828"/>
                </a:solidFill>
              </a:rPr>
              <a:t>useAsDefault:true</a:t>
            </a:r>
            <a:r>
              <a:rPr lang="en-US" sz="1800" dirty="0">
                <a:solidFill>
                  <a:srgbClr val="282828"/>
                </a:solidFill>
              </a:rPr>
              <a:t>  },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{path: '/tasks', name: 'Tasks', component: </a:t>
            </a:r>
            <a:r>
              <a:rPr lang="en-US" sz="1800" dirty="0" err="1">
                <a:solidFill>
                  <a:srgbClr val="282828"/>
                </a:solidFill>
              </a:rPr>
              <a:t>TasksComponent</a:t>
            </a:r>
            <a:r>
              <a:rPr lang="en-US" sz="1800" dirty="0">
                <a:solidFill>
                  <a:srgbClr val="282828"/>
                </a:solidFill>
              </a:rPr>
              <a:t> }</a:t>
            </a:r>
          </a:p>
          <a:p>
            <a:r>
              <a:rPr lang="en-US" sz="1800" dirty="0">
                <a:solidFill>
                  <a:srgbClr val="282828"/>
                </a:solidFill>
              </a:rPr>
              <a:t>])</a:t>
            </a:r>
          </a:p>
        </p:txBody>
      </p:sp>
      <p:sp>
        <p:nvSpPr>
          <p:cNvPr id="10" name="Folded Corner 9"/>
          <p:cNvSpPr/>
          <p:nvPr/>
        </p:nvSpPr>
        <p:spPr bwMode="auto">
          <a:xfrm>
            <a:off x="9053512" y="220662"/>
            <a:ext cx="3352800" cy="1905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Providers 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9494837" y="906462"/>
            <a:ext cx="2514600" cy="6858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Routes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9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Show Routes Working</a:t>
            </a:r>
          </a:p>
        </p:txBody>
      </p:sp>
    </p:spTree>
    <p:extLst>
      <p:ext uri="{BB962C8B-B14F-4D97-AF65-F5344CB8AC3E}">
        <p14:creationId xmlns:p14="http://schemas.microsoft.com/office/powerpoint/2010/main" val="290641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 – Observables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19877" cy="5332229"/>
          </a:xfrm>
        </p:spPr>
        <p:txBody>
          <a:bodyPr/>
          <a:lstStyle/>
          <a:p>
            <a:r>
              <a:rPr lang="en-US" sz="1800" dirty="0"/>
              <a:t>import { HTTP_PROVIDERS, Http, Response } from '@angular/http';</a:t>
            </a:r>
          </a:p>
          <a:p>
            <a:r>
              <a:rPr lang="en-US" sz="1800" dirty="0"/>
              <a:t>import { Observable } from '</a:t>
            </a:r>
            <a:r>
              <a:rPr lang="en-US" sz="1800" dirty="0" err="1"/>
              <a:t>rxjs</a:t>
            </a:r>
            <a:r>
              <a:rPr lang="en-US" sz="1800" dirty="0"/>
              <a:t>/Observable';</a:t>
            </a:r>
          </a:p>
          <a:p>
            <a:r>
              <a:rPr lang="en-US" sz="1800" b="1" dirty="0"/>
              <a:t>@Input</a:t>
            </a:r>
            <a:r>
              <a:rPr lang="en-US" sz="1800" dirty="0"/>
              <a:t>()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export class </a:t>
            </a:r>
            <a:r>
              <a:rPr lang="en-US" sz="1800" b="1" dirty="0">
                <a:solidFill>
                  <a:srgbClr val="0000FF"/>
                </a:solidFill>
              </a:rPr>
              <a:t>TaskService</a:t>
            </a:r>
            <a:r>
              <a:rPr lang="en-US" sz="1800" dirty="0">
                <a:solidFill>
                  <a:srgbClr val="0000FF"/>
                </a:solidFill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</a:rPr>
              <a:t>  </a:t>
            </a:r>
            <a:r>
              <a:rPr lang="en-US" sz="1800" dirty="0">
                <a:solidFill>
                  <a:srgbClr val="282828"/>
                </a:solidFill>
              </a:rPr>
              <a:t> tasks;</a:t>
            </a:r>
          </a:p>
          <a:p>
            <a:r>
              <a:rPr lang="en-US" sz="1800" b="1" dirty="0">
                <a:solidFill>
                  <a:srgbClr val="282828"/>
                </a:solidFill>
              </a:rPr>
              <a:t>   </a:t>
            </a:r>
            <a:r>
              <a:rPr lang="en-US" sz="1800" b="1" dirty="0" err="1">
                <a:solidFill>
                  <a:srgbClr val="282828"/>
                </a:solidFill>
              </a:rPr>
              <a:t>getTasks</a:t>
            </a:r>
            <a:r>
              <a:rPr lang="en-US" sz="1800" b="1" dirty="0">
                <a:solidFill>
                  <a:srgbClr val="282828"/>
                </a:solidFill>
              </a:rPr>
              <a:t>() {</a:t>
            </a:r>
          </a:p>
          <a:p>
            <a:r>
              <a:rPr lang="en-US" sz="1800" dirty="0">
                <a:solidFill>
                  <a:srgbClr val="282828"/>
                </a:solidFill>
              </a:rPr>
              <a:t>	var </a:t>
            </a:r>
            <a:r>
              <a:rPr lang="en-US" sz="1800" dirty="0" err="1">
                <a:solidFill>
                  <a:srgbClr val="282828"/>
                </a:solidFill>
              </a:rPr>
              <a:t>aPromise</a:t>
            </a:r>
            <a:r>
              <a:rPr lang="en-US" sz="1800" dirty="0">
                <a:solidFill>
                  <a:srgbClr val="282828"/>
                </a:solidFill>
              </a:rPr>
              <a:t> = </a:t>
            </a:r>
            <a:r>
              <a:rPr lang="en-US" sz="1800" b="1" dirty="0">
                <a:solidFill>
                  <a:srgbClr val="282828"/>
                </a:solidFill>
              </a:rPr>
              <a:t>this._</a:t>
            </a:r>
            <a:r>
              <a:rPr lang="en-US" sz="1800" b="1" dirty="0" err="1">
                <a:solidFill>
                  <a:srgbClr val="282828"/>
                </a:solidFill>
              </a:rPr>
              <a:t>http.get</a:t>
            </a:r>
            <a:r>
              <a:rPr lang="en-US" sz="1800" b="1" dirty="0">
                <a:solidFill>
                  <a:srgbClr val="282828"/>
                </a:solidFill>
              </a:rPr>
              <a:t>('</a:t>
            </a:r>
            <a:r>
              <a:rPr lang="en-US" sz="1800" b="1" dirty="0" err="1">
                <a:solidFill>
                  <a:srgbClr val="282828"/>
                </a:solidFill>
              </a:rPr>
              <a:t>tasks.json</a:t>
            </a:r>
            <a:r>
              <a:rPr lang="en-US" sz="1800" b="1" dirty="0">
                <a:solidFill>
                  <a:srgbClr val="282828"/>
                </a:solidFill>
              </a:rPr>
              <a:t>')</a:t>
            </a:r>
          </a:p>
          <a:p>
            <a:r>
              <a:rPr lang="en-US" sz="1800" dirty="0">
                <a:solidFill>
                  <a:srgbClr val="282828"/>
                </a:solidFill>
              </a:rPr>
              <a:t>	   .map((response: Response) =&gt; </a:t>
            </a:r>
            <a:r>
              <a:rPr lang="en-US" sz="1800" dirty="0" err="1">
                <a:solidFill>
                  <a:srgbClr val="282828"/>
                </a:solidFill>
              </a:rPr>
              <a:t>response.json</a:t>
            </a:r>
            <a:r>
              <a:rPr lang="en-US" sz="1800" dirty="0">
                <a:solidFill>
                  <a:srgbClr val="282828"/>
                </a:solidFill>
              </a:rPr>
              <a:t>().data)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      .</a:t>
            </a:r>
            <a:r>
              <a:rPr lang="en-US" sz="1800" dirty="0" err="1">
                <a:solidFill>
                  <a:srgbClr val="282828"/>
                </a:solidFill>
              </a:rPr>
              <a:t>toPromise</a:t>
            </a:r>
            <a:r>
              <a:rPr lang="en-US" sz="1800" dirty="0">
                <a:solidFill>
                  <a:srgbClr val="282828"/>
                </a:solidFill>
              </a:rPr>
              <a:t>()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      .catch(</a:t>
            </a:r>
            <a:r>
              <a:rPr lang="en-US" sz="1800" dirty="0" err="1">
                <a:solidFill>
                  <a:srgbClr val="282828"/>
                </a:solidFill>
              </a:rPr>
              <a:t>this.handleError</a:t>
            </a:r>
            <a:r>
              <a:rPr lang="en-US" sz="1800" dirty="0">
                <a:solidFill>
                  <a:srgbClr val="282828"/>
                </a:solidFill>
              </a:rPr>
              <a:t>)</a:t>
            </a:r>
          </a:p>
          <a:p>
            <a:r>
              <a:rPr lang="en-US" sz="1800" dirty="0">
                <a:solidFill>
                  <a:srgbClr val="282828"/>
                </a:solidFill>
              </a:rPr>
              <a:t>	</a:t>
            </a:r>
            <a:r>
              <a:rPr lang="en-US" sz="1800" dirty="0" err="1">
                <a:solidFill>
                  <a:srgbClr val="282828"/>
                </a:solidFill>
              </a:rPr>
              <a:t>aPromise</a:t>
            </a:r>
            <a:r>
              <a:rPr lang="en-US" sz="1800" b="1" dirty="0" err="1">
                <a:solidFill>
                  <a:srgbClr val="282828"/>
                </a:solidFill>
              </a:rPr>
              <a:t>.then</a:t>
            </a:r>
            <a:r>
              <a:rPr lang="en-US" sz="1800" b="1" dirty="0">
                <a:solidFill>
                  <a:srgbClr val="282828"/>
                </a:solidFill>
              </a:rPr>
              <a:t>(</a:t>
            </a:r>
            <a:r>
              <a:rPr lang="en-US" sz="1800" dirty="0">
                <a:solidFill>
                  <a:srgbClr val="282828"/>
                </a:solidFill>
              </a:rPr>
              <a:t>tasks =&gt; {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      console.log("Then:", tasks)</a:t>
            </a:r>
          </a:p>
          <a:p>
            <a:r>
              <a:rPr lang="en-US" sz="1800" dirty="0">
                <a:solidFill>
                  <a:srgbClr val="282828"/>
                </a:solidFill>
              </a:rPr>
              <a:t>	   </a:t>
            </a:r>
            <a:r>
              <a:rPr lang="en-US" sz="1800" dirty="0" err="1">
                <a:solidFill>
                  <a:srgbClr val="282828"/>
                </a:solidFill>
              </a:rPr>
              <a:t>this.tasks</a:t>
            </a:r>
            <a:r>
              <a:rPr lang="en-US" sz="1800" dirty="0">
                <a:solidFill>
                  <a:srgbClr val="282828"/>
                </a:solidFill>
              </a:rPr>
              <a:t> = tasks;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   }</a:t>
            </a:r>
            <a:r>
              <a:rPr lang="en-US" sz="1800" b="1" dirty="0">
                <a:solidFill>
                  <a:srgbClr val="282828"/>
                </a:solidFill>
              </a:rPr>
              <a:t>)</a:t>
            </a:r>
            <a:r>
              <a:rPr lang="en-US" sz="1800" dirty="0">
                <a:solidFill>
                  <a:srgbClr val="282828"/>
                </a:solidFill>
              </a:rPr>
              <a:t>;</a:t>
            </a:r>
          </a:p>
          <a:p>
            <a:r>
              <a:rPr lang="en-US" sz="1800" b="1" dirty="0">
                <a:solidFill>
                  <a:srgbClr val="282828"/>
                </a:solidFill>
              </a:rPr>
              <a:t>   }</a:t>
            </a:r>
          </a:p>
          <a:p>
            <a:r>
              <a:rPr lang="en-US" sz="18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0" name="Folded Corner 9"/>
          <p:cNvSpPr/>
          <p:nvPr/>
        </p:nvSpPr>
        <p:spPr bwMode="auto">
          <a:xfrm>
            <a:off x="9053512" y="220662"/>
            <a:ext cx="3352800" cy="1905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Providers 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9494837" y="906462"/>
            <a:ext cx="2514600" cy="6858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Observables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Showing a Service Provider being built</a:t>
            </a:r>
          </a:p>
        </p:txBody>
      </p:sp>
    </p:spTree>
    <p:extLst>
      <p:ext uri="{BB962C8B-B14F-4D97-AF65-F5344CB8AC3E}">
        <p14:creationId xmlns:p14="http://schemas.microsoft.com/office/powerpoint/2010/main" val="17917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Angular Overview</a:t>
            </a:r>
          </a:p>
        </p:txBody>
      </p:sp>
    </p:spTree>
    <p:extLst>
      <p:ext uri="{BB962C8B-B14F-4D97-AF65-F5344CB8AC3E}">
        <p14:creationId xmlns:p14="http://schemas.microsoft.com/office/powerpoint/2010/main" val="12516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Connecting the Blocks</a:t>
            </a:r>
          </a:p>
        </p:txBody>
      </p:sp>
    </p:spTree>
    <p:extLst>
      <p:ext uri="{BB962C8B-B14F-4D97-AF65-F5344CB8AC3E}">
        <p14:creationId xmlns:p14="http://schemas.microsoft.com/office/powerpoint/2010/main" val="322126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 Blocks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160837" y="1363662"/>
            <a:ext cx="3733800" cy="4724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 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(Task App)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526206" y="2201862"/>
            <a:ext cx="3063631" cy="1322832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 (Task List)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Folded Corner 9"/>
          <p:cNvSpPr/>
          <p:nvPr/>
        </p:nvSpPr>
        <p:spPr bwMode="auto">
          <a:xfrm>
            <a:off x="8656637" y="1287462"/>
            <a:ext cx="3429000" cy="48768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Providers 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8885237" y="3192462"/>
            <a:ext cx="2901462" cy="6858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HTTP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olded Corner 11"/>
          <p:cNvSpPr/>
          <p:nvPr/>
        </p:nvSpPr>
        <p:spPr bwMode="auto">
          <a:xfrm>
            <a:off x="8885237" y="4868862"/>
            <a:ext cx="2901462" cy="6858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Observables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olded Corner 12"/>
          <p:cNvSpPr/>
          <p:nvPr/>
        </p:nvSpPr>
        <p:spPr bwMode="auto">
          <a:xfrm>
            <a:off x="8885237" y="4030662"/>
            <a:ext cx="2901462" cy="6858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Routes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olded Corner 13"/>
          <p:cNvSpPr/>
          <p:nvPr/>
        </p:nvSpPr>
        <p:spPr bwMode="auto">
          <a:xfrm>
            <a:off x="8885237" y="1973262"/>
            <a:ext cx="2901462" cy="9906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247437" y="2811462"/>
            <a:ext cx="0" cy="1219200"/>
          </a:xfrm>
          <a:prstGeom prst="straightConnector1">
            <a:avLst/>
          </a:prstGeom>
          <a:ln w="76200" cmpd="sng">
            <a:solidFill>
              <a:schemeClr val="accent3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4541837" y="4030662"/>
            <a:ext cx="3063631" cy="1322832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 (New Task)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1552237" y="2811462"/>
            <a:ext cx="0" cy="2057400"/>
          </a:xfrm>
          <a:prstGeom prst="straightConnector1">
            <a:avLst/>
          </a:prstGeom>
          <a:ln w="76200" cmpd="sng">
            <a:solidFill>
              <a:schemeClr val="accent3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942637" y="2811462"/>
            <a:ext cx="0" cy="381000"/>
          </a:xfrm>
          <a:prstGeom prst="straightConnector1">
            <a:avLst/>
          </a:prstGeom>
          <a:ln w="76200" cmpd="sng">
            <a:solidFill>
              <a:schemeClr val="accent3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361237" y="2430462"/>
            <a:ext cx="1524000" cy="152400"/>
          </a:xfrm>
          <a:prstGeom prst="straightConnector1">
            <a:avLst/>
          </a:prstGeom>
          <a:ln w="76200" cmpd="sng">
            <a:solidFill>
              <a:schemeClr val="accent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1"/>
          </p:cNvCxnSpPr>
          <p:nvPr/>
        </p:nvCxnSpPr>
        <p:spPr>
          <a:xfrm flipH="1">
            <a:off x="7361237" y="2468562"/>
            <a:ext cx="1524000" cy="1790700"/>
          </a:xfrm>
          <a:prstGeom prst="straightConnector1">
            <a:avLst/>
          </a:prstGeom>
          <a:ln w="76200" cmpd="sng">
            <a:solidFill>
              <a:schemeClr val="accent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033651"/>
          </a:xfrm>
        </p:spPr>
        <p:txBody>
          <a:bodyPr/>
          <a:lstStyle/>
          <a:p>
            <a:r>
              <a:rPr lang="en-US" dirty="0"/>
              <a:t>5.1 Components in 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b="1" dirty="0"/>
              <a:t>Injecting Directives</a:t>
            </a:r>
          </a:p>
          <a:p>
            <a:pPr lvl="1"/>
            <a:endParaRPr lang="en-US" dirty="0"/>
          </a:p>
          <a:p>
            <a:r>
              <a:rPr lang="en-US" dirty="0"/>
              <a:t>5.2 Providers in 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b="1" dirty="0"/>
              <a:t>Dependency Injection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237037" y="2582862"/>
            <a:ext cx="609600" cy="0"/>
          </a:xfrm>
          <a:prstGeom prst="straightConnector1">
            <a:avLst/>
          </a:prstGeom>
          <a:ln w="57150" cmpd="sng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237037" y="4411662"/>
            <a:ext cx="609600" cy="0"/>
          </a:xfrm>
          <a:prstGeom prst="straightConnector1">
            <a:avLst/>
          </a:prstGeom>
          <a:ln w="57150" cmpd="sng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2678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Components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090477" cy="2944396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selector: '</a:t>
            </a:r>
            <a:r>
              <a:rPr lang="en-US" sz="2000" b="1" dirty="0">
                <a:solidFill>
                  <a:srgbClr val="00188F"/>
                </a:solidFill>
              </a:rPr>
              <a:t>parent</a:t>
            </a:r>
            <a:r>
              <a:rPr lang="en-US" sz="2000" dirty="0">
                <a:solidFill>
                  <a:srgbClr val="282828"/>
                </a:solidFill>
              </a:rPr>
              <a:t>',</a:t>
            </a:r>
          </a:p>
          <a:p>
            <a:r>
              <a:rPr lang="en-US" sz="2000" b="1" dirty="0"/>
              <a:t>   directives: [</a:t>
            </a:r>
            <a:r>
              <a:rPr lang="en-US" sz="2000" b="1" dirty="0">
                <a:solidFill>
                  <a:srgbClr val="00D8CC"/>
                </a:solidFill>
              </a:rPr>
              <a:t>ChildComponent</a:t>
            </a:r>
            <a:r>
              <a:rPr lang="en-US" sz="2000" b="1" dirty="0"/>
              <a:t>]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&lt;h3&gt;Parent Component&lt;/h3&gt;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2000" b="1" i="1" dirty="0">
                <a:solidFill>
                  <a:srgbClr val="00D8CC"/>
                </a:solidFill>
              </a:rPr>
              <a:t>&lt;child&gt;&lt;/child&gt;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export class </a:t>
            </a:r>
            <a:r>
              <a:rPr lang="en-US" sz="2000" b="1" dirty="0">
                <a:solidFill>
                  <a:srgbClr val="00188F"/>
                </a:solidFill>
              </a:rPr>
              <a:t>ParentComponent</a:t>
            </a:r>
            <a:r>
              <a:rPr lang="en-US" sz="2000" dirty="0">
                <a:solidFill>
                  <a:srgbClr val="00188F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{ }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6446837" y="1363662"/>
            <a:ext cx="5090477" cy="223651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b="1" dirty="0">
                <a:solidFill>
                  <a:srgbClr val="00D8CC"/>
                </a:solidFill>
              </a:rPr>
              <a:t>child</a:t>
            </a:r>
            <a:r>
              <a:rPr lang="en-US" sz="2000" dirty="0"/>
              <a:t>',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  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&lt;h4&gt;Child Component&lt;/h4&gt;`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282828"/>
                </a:solidFill>
              </a:rPr>
              <a:t>export class </a:t>
            </a:r>
            <a:r>
              <a:rPr lang="en-US" sz="2000" b="1" dirty="0">
                <a:solidFill>
                  <a:srgbClr val="00D8CC"/>
                </a:solidFill>
              </a:rPr>
              <a:t>ChildComponent</a:t>
            </a:r>
            <a:r>
              <a:rPr lang="en-US" sz="2000" dirty="0">
                <a:solidFill>
                  <a:srgbClr val="00D8CC"/>
                </a:solidFill>
              </a:rPr>
              <a:t> </a:t>
            </a:r>
            <a:r>
              <a:rPr lang="en-US" sz="2000" dirty="0">
                <a:solidFill>
                  <a:srgbClr val="282828"/>
                </a:solidFill>
              </a:rPr>
              <a:t>{ }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608637" y="4183062"/>
            <a:ext cx="3581400" cy="20653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Parent Component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065837" y="5029200"/>
            <a:ext cx="26670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Component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61037" y="5326062"/>
            <a:ext cx="609600" cy="0"/>
          </a:xfrm>
          <a:prstGeom prst="straightConnector1">
            <a:avLst/>
          </a:prstGeom>
          <a:ln w="57150" cmpd="sng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9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 in Components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7224077" cy="3652282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selector: '</a:t>
            </a:r>
            <a:r>
              <a:rPr lang="en-US" sz="2000" b="1" dirty="0">
                <a:solidFill>
                  <a:srgbClr val="00188F"/>
                </a:solidFill>
              </a:rPr>
              <a:t>parent</a:t>
            </a:r>
            <a:r>
              <a:rPr lang="en-US" sz="2000" dirty="0">
                <a:solidFill>
                  <a:srgbClr val="282828"/>
                </a:solidFill>
              </a:rPr>
              <a:t>',</a:t>
            </a:r>
          </a:p>
          <a:p>
            <a:r>
              <a:rPr lang="en-US" sz="2000" b="1" dirty="0"/>
              <a:t>   providers: [</a:t>
            </a:r>
            <a:r>
              <a:rPr lang="en-US" sz="2000" b="1" dirty="0" err="1">
                <a:solidFill>
                  <a:srgbClr val="0000FF"/>
                </a:solidFill>
              </a:rPr>
              <a:t>TaskService</a:t>
            </a:r>
            <a:r>
              <a:rPr lang="en-US" sz="2000" b="1" dirty="0">
                <a:solidFill>
                  <a:srgbClr val="0000FF"/>
                </a:solidFill>
              </a:rPr>
              <a:t>, HTTP_PROVIDERS</a:t>
            </a:r>
            <a:r>
              <a:rPr lang="en-US" sz="2000" b="1" dirty="0"/>
              <a:t>]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`&lt;h3&gt;Parent Component&lt;/h3&gt;`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export class </a:t>
            </a:r>
            <a:r>
              <a:rPr lang="en-US" sz="2000" b="1" dirty="0">
                <a:solidFill>
                  <a:srgbClr val="00188F"/>
                </a:solidFill>
              </a:rPr>
              <a:t>ParentComponent</a:t>
            </a:r>
            <a:r>
              <a:rPr lang="en-US" sz="2000" dirty="0">
                <a:solidFill>
                  <a:srgbClr val="00188F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{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constructor(</a:t>
            </a:r>
            <a:r>
              <a:rPr lang="en-US" sz="2000" dirty="0">
                <a:solidFill>
                  <a:srgbClr val="00188F"/>
                </a:solidFill>
              </a:rPr>
              <a:t>public taskService: </a:t>
            </a:r>
            <a:r>
              <a:rPr lang="en-US" sz="2000" b="1" dirty="0">
                <a:solidFill>
                  <a:srgbClr val="0000FF"/>
                </a:solidFill>
              </a:rPr>
              <a:t>TaskService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){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tasks = this.taskService.tasks;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7666037" y="1363662"/>
            <a:ext cx="4648199" cy="3570208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@Input</a:t>
            </a:r>
            <a:r>
              <a:rPr lang="en-US" sz="2000" dirty="0"/>
              <a:t>()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TaskService</a:t>
            </a:r>
            <a:r>
              <a:rPr lang="en-US" sz="2000" dirty="0">
                <a:solidFill>
                  <a:srgbClr val="0000FF"/>
                </a:solidFill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rgbClr val="282828"/>
                </a:solidFill>
              </a:rPr>
              <a:t> tasks = ["First Task", 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"Second Task", "Third Task"];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getTasks(){</a:t>
            </a:r>
          </a:p>
          <a:p>
            <a:r>
              <a:rPr lang="en-US" sz="2000" dirty="0">
                <a:solidFill>
                  <a:srgbClr val="282828"/>
                </a:solidFill>
              </a:rPr>
              <a:t>	return this.tasks;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}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84637" y="5097462"/>
            <a:ext cx="32004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Parent Component</a:t>
            </a:r>
          </a:p>
        </p:txBody>
      </p:sp>
      <p:sp>
        <p:nvSpPr>
          <p:cNvPr id="14" name="Folded Corner 13"/>
          <p:cNvSpPr/>
          <p:nvPr/>
        </p:nvSpPr>
        <p:spPr bwMode="auto">
          <a:xfrm>
            <a:off x="7818437" y="5478462"/>
            <a:ext cx="2215662" cy="6858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904037" y="5783262"/>
            <a:ext cx="1219200" cy="0"/>
          </a:xfrm>
          <a:prstGeom prst="straightConnector1">
            <a:avLst/>
          </a:prstGeom>
          <a:ln w="57150" cmpd="sng"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6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3194721"/>
          </a:xfrm>
        </p:spPr>
        <p:txBody>
          <a:bodyPr/>
          <a:lstStyle/>
          <a:p>
            <a:r>
              <a:rPr lang="en-US" dirty="0"/>
              <a:t>Connecting  Components &amp; Providers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Showing how to add components in </a:t>
            </a:r>
            <a:r>
              <a:rPr lang="en-US" dirty="0" err="1"/>
              <a:t>eachother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Building Process</a:t>
            </a:r>
          </a:p>
        </p:txBody>
      </p:sp>
    </p:spTree>
    <p:extLst>
      <p:ext uri="{BB962C8B-B14F-4D97-AF65-F5344CB8AC3E}">
        <p14:creationId xmlns:p14="http://schemas.microsoft.com/office/powerpoint/2010/main" val="322126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an App together.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852337"/>
          </a:xfrm>
        </p:spPr>
        <p:txBody>
          <a:bodyPr/>
          <a:lstStyle/>
          <a:p>
            <a:r>
              <a:rPr lang="en-US" dirty="0"/>
              <a:t>Install Angular </a:t>
            </a:r>
          </a:p>
          <a:p>
            <a:r>
              <a:rPr lang="en-US" dirty="0"/>
              <a:t>Quick and Simple: </a:t>
            </a:r>
            <a:r>
              <a:rPr lang="en-US" dirty="0">
                <a:hlinkClick r:id="rId2"/>
              </a:rPr>
              <a:t>https://angular.io/docs/ts/latest/quickstart.html</a:t>
            </a:r>
            <a:endParaRPr lang="en-US" dirty="0"/>
          </a:p>
          <a:p>
            <a:r>
              <a:rPr lang="en-US" dirty="0"/>
              <a:t>Quick and Extensive: </a:t>
            </a:r>
            <a:r>
              <a:rPr lang="en-US" dirty="0">
                <a:hlinkClick r:id="rId3"/>
              </a:rPr>
              <a:t>https://github.com/angular/angular-cli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r>
              <a:rPr lang="en-US" dirty="0"/>
              <a:t>Angular CLI</a:t>
            </a:r>
          </a:p>
          <a:p>
            <a:pPr lvl="1"/>
            <a:r>
              <a:rPr lang="en-US" dirty="0"/>
              <a:t>Command Line Tool</a:t>
            </a:r>
          </a:p>
          <a:p>
            <a:pPr lvl="2"/>
            <a:r>
              <a:rPr lang="en-US" dirty="0"/>
              <a:t>ng new </a:t>
            </a:r>
            <a:r>
              <a:rPr lang="en-US" dirty="0" err="1"/>
              <a:t>TaskApp</a:t>
            </a:r>
            <a:endParaRPr lang="en-US" dirty="0"/>
          </a:p>
          <a:p>
            <a:pPr lvl="2"/>
            <a:r>
              <a:rPr lang="en-US" dirty="0"/>
              <a:t>ng generate component </a:t>
            </a:r>
            <a:r>
              <a:rPr lang="en-US" dirty="0" err="1"/>
              <a:t>TaskCompontent</a:t>
            </a:r>
            <a:endParaRPr lang="en-US" dirty="0"/>
          </a:p>
          <a:p>
            <a:pPr lvl="2"/>
            <a:r>
              <a:rPr lang="en-US" dirty="0"/>
              <a:t>ng generate route</a:t>
            </a:r>
          </a:p>
        </p:txBody>
      </p:sp>
    </p:spTree>
    <p:extLst>
      <p:ext uri="{BB962C8B-B14F-4D97-AF65-F5344CB8AC3E}">
        <p14:creationId xmlns:p14="http://schemas.microsoft.com/office/powerpoint/2010/main" val="192570254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Task List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Building a Task List Application</a:t>
            </a:r>
          </a:p>
        </p:txBody>
      </p:sp>
    </p:spTree>
    <p:extLst>
      <p:ext uri="{BB962C8B-B14F-4D97-AF65-F5344CB8AC3E}">
        <p14:creationId xmlns:p14="http://schemas.microsoft.com/office/powerpoint/2010/main" val="246513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Recap and Extra Resources</a:t>
            </a:r>
          </a:p>
        </p:txBody>
      </p:sp>
    </p:spTree>
    <p:extLst>
      <p:ext uri="{BB962C8B-B14F-4D97-AF65-F5344CB8AC3E}">
        <p14:creationId xmlns:p14="http://schemas.microsoft.com/office/powerpoint/2010/main" val="21983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438616"/>
          </a:xfrm>
        </p:spPr>
        <p:txBody>
          <a:bodyPr/>
          <a:lstStyle/>
          <a:p>
            <a:r>
              <a:rPr lang="en-US" dirty="0"/>
              <a:t>Angular Overview</a:t>
            </a:r>
          </a:p>
          <a:p>
            <a:r>
              <a:rPr lang="en-US" dirty="0"/>
              <a:t>Big Picture</a:t>
            </a:r>
          </a:p>
          <a:p>
            <a:r>
              <a:rPr lang="en-US" dirty="0"/>
              <a:t>Building Blocks</a:t>
            </a:r>
          </a:p>
          <a:p>
            <a:r>
              <a:rPr lang="en-US" dirty="0"/>
              <a:t>Connecting the Blocks</a:t>
            </a:r>
          </a:p>
          <a:p>
            <a:r>
              <a:rPr lang="en-US" dirty="0"/>
              <a:t>Building Process</a:t>
            </a:r>
          </a:p>
        </p:txBody>
      </p:sp>
    </p:spTree>
    <p:extLst>
      <p:ext uri="{BB962C8B-B14F-4D97-AF65-F5344CB8AC3E}">
        <p14:creationId xmlns:p14="http://schemas.microsoft.com/office/powerpoint/2010/main" val="13882823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297586"/>
          </a:xfrm>
        </p:spPr>
        <p:txBody>
          <a:bodyPr/>
          <a:lstStyle/>
          <a:p>
            <a:r>
              <a:rPr lang="en-US" dirty="0"/>
              <a:t>1.1 What is Angular?</a:t>
            </a:r>
          </a:p>
          <a:p>
            <a:endParaRPr lang="en-US" dirty="0"/>
          </a:p>
          <a:p>
            <a:r>
              <a:rPr lang="en-US" dirty="0"/>
              <a:t>1.2 Why learn Angular?</a:t>
            </a:r>
          </a:p>
          <a:p>
            <a:endParaRPr lang="en-US" dirty="0"/>
          </a:p>
          <a:p>
            <a:r>
              <a:rPr lang="en-US" dirty="0"/>
              <a:t>1.3 What are the core philosophies of Angular?</a:t>
            </a:r>
          </a:p>
          <a:p>
            <a:endParaRPr lang="en-US" dirty="0"/>
          </a:p>
          <a:p>
            <a:r>
              <a:rPr lang="en-US" dirty="0"/>
              <a:t>1.4 Angular 1 || Angular 2?</a:t>
            </a:r>
          </a:p>
          <a:p>
            <a:endParaRPr lang="en-US" dirty="0"/>
          </a:p>
          <a:p>
            <a:r>
              <a:rPr lang="en-US" dirty="0"/>
              <a:t>1.5 Reason to consider or reconsider Angular?</a:t>
            </a:r>
          </a:p>
        </p:txBody>
      </p:sp>
    </p:spTree>
    <p:extLst>
      <p:ext uri="{BB962C8B-B14F-4D97-AF65-F5344CB8AC3E}">
        <p14:creationId xmlns:p14="http://schemas.microsoft.com/office/powerpoint/2010/main" val="534844670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852477" cy="150913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keephopealivegr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geektrainer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389437" y="1287462"/>
            <a:ext cx="7681277" cy="258532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kern="1200" spc="-30" baseline="0">
                <a:solidFill>
                  <a:srgbClr val="0072C6"/>
                </a:solidFill>
                <a:latin typeface="+mj-lt"/>
                <a:ea typeface="+mn-ea"/>
                <a:cs typeface="+mn-cs"/>
              </a:defRPr>
            </a:lvl1pPr>
            <a:lvl2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Source code</a:t>
            </a:r>
          </a:p>
          <a:p>
            <a:r>
              <a:rPr lang="en-US" sz="2000" dirty="0">
                <a:hlinkClick r:id="rId2"/>
              </a:rPr>
              <a:t>https://github.com/MicrosoftLearning/angular2-typescript</a:t>
            </a:r>
            <a:endParaRPr lang="en-US" sz="2000" dirty="0"/>
          </a:p>
          <a:p>
            <a:r>
              <a:rPr lang="en-US" sz="2000" dirty="0"/>
              <a:t>Quick Start</a:t>
            </a:r>
            <a:endParaRPr lang="en-US" sz="2000" dirty="0">
              <a:hlinkClick r:id="rId3"/>
            </a:endParaRPr>
          </a:p>
          <a:p>
            <a:r>
              <a:rPr lang="en-US" sz="2000" dirty="0">
                <a:hlinkClick r:id="rId3"/>
              </a:rPr>
              <a:t>https://angular.io/docs/ts/latest/quickstart.html</a:t>
            </a:r>
            <a:endParaRPr lang="en-US" sz="2000" dirty="0"/>
          </a:p>
          <a:p>
            <a:r>
              <a:rPr lang="en-US" sz="2000" dirty="0"/>
              <a:t>Angular 2 Tutorial</a:t>
            </a:r>
          </a:p>
          <a:p>
            <a:r>
              <a:rPr lang="en-US" sz="2000" dirty="0">
                <a:hlinkClick r:id="rId4"/>
              </a:rPr>
              <a:t>https://angular.io/docs/ts/latest/tutorial/</a:t>
            </a:r>
            <a:endParaRPr lang="en-US" sz="2000" dirty="0"/>
          </a:p>
          <a:p>
            <a:r>
              <a:rPr lang="en-US" sz="2000" dirty="0"/>
              <a:t>Angular Meet-ups </a:t>
            </a:r>
          </a:p>
        </p:txBody>
      </p:sp>
    </p:spTree>
    <p:extLst>
      <p:ext uri="{BB962C8B-B14F-4D97-AF65-F5344CB8AC3E}">
        <p14:creationId xmlns:p14="http://schemas.microsoft.com/office/powerpoint/2010/main" val="108300895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5686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119077"/>
          </a:xfrm>
        </p:spPr>
        <p:txBody>
          <a:bodyPr/>
          <a:lstStyle/>
          <a:p>
            <a:pPr lvl="1"/>
            <a:r>
              <a:rPr lang="en-US" dirty="0"/>
              <a:t>MVC Structure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Framework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r>
              <a:rPr lang="en-US" dirty="0"/>
              <a:t>Single Page Applications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r>
              <a:rPr lang="en-US" dirty="0"/>
              <a:t>Client Side Templating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Testing</a:t>
            </a:r>
          </a:p>
          <a:p>
            <a:pPr lvl="1"/>
            <a:endParaRPr lang="en-US" dirty="0"/>
          </a:p>
          <a:p>
            <a:r>
              <a:rPr lang="en-US" dirty="0"/>
              <a:t>Why does this all matter?</a:t>
            </a:r>
          </a:p>
        </p:txBody>
      </p:sp>
    </p:spTree>
    <p:extLst>
      <p:ext uri="{BB962C8B-B14F-4D97-AF65-F5344CB8AC3E}">
        <p14:creationId xmlns:p14="http://schemas.microsoft.com/office/powerpoint/2010/main" val="24318808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hlinkClick r:id="rId2"/>
              </a:rPr>
              <a:t>https://www.github.com/keephopealive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3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Angular?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046510"/>
          </a:xfrm>
        </p:spPr>
        <p:txBody>
          <a:bodyPr/>
          <a:lstStyle/>
          <a:p>
            <a:r>
              <a:rPr lang="en-US" dirty="0"/>
              <a:t>New Developers</a:t>
            </a:r>
          </a:p>
          <a:p>
            <a:pPr lvl="1"/>
            <a:r>
              <a:rPr lang="en-US" dirty="0"/>
              <a:t>Popularity </a:t>
            </a:r>
          </a:p>
          <a:p>
            <a:pPr lvl="1"/>
            <a:r>
              <a:rPr lang="en-US" dirty="0"/>
              <a:t>Demand</a:t>
            </a:r>
          </a:p>
          <a:p>
            <a:pPr lvl="1"/>
            <a:r>
              <a:rPr lang="en-US" dirty="0"/>
              <a:t>Support and Resources</a:t>
            </a:r>
          </a:p>
          <a:p>
            <a:pPr lvl="1"/>
            <a:r>
              <a:rPr lang="en-US" dirty="0"/>
              <a:t>Front End</a:t>
            </a:r>
          </a:p>
          <a:p>
            <a:r>
              <a:rPr lang="en-US" dirty="0"/>
              <a:t>Seasoned Developers</a:t>
            </a:r>
          </a:p>
          <a:p>
            <a:pPr lvl="1"/>
            <a:r>
              <a:rPr lang="en-US" dirty="0"/>
              <a:t>Structured and Opinionated Framework</a:t>
            </a:r>
          </a:p>
          <a:p>
            <a:pPr lvl="1"/>
            <a:r>
              <a:rPr lang="en-US" dirty="0"/>
              <a:t>Productivity</a:t>
            </a:r>
          </a:p>
          <a:p>
            <a:pPr lvl="1"/>
            <a:r>
              <a:rPr lang="en-US" dirty="0"/>
              <a:t>Consistency</a:t>
            </a:r>
          </a:p>
          <a:p>
            <a:r>
              <a:rPr lang="en-US" dirty="0"/>
              <a:t>Team Leaders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Longevity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6-16 at 8.54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229" y="2659062"/>
            <a:ext cx="5915473" cy="3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8299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9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4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15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0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9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10211</TotalTime>
  <Words>5003</Words>
  <Application>Microsoft Office PowerPoint</Application>
  <PresentationFormat>Custom</PresentationFormat>
  <Paragraphs>1007</Paragraphs>
  <Slides>61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Consolas</vt:lpstr>
      <vt:lpstr>Segoe UI</vt:lpstr>
      <vt:lpstr>Segoe UI Light</vt:lpstr>
      <vt:lpstr>Wingdings</vt:lpstr>
      <vt:lpstr>WHITE TEMPLATE</vt:lpstr>
      <vt:lpstr>Angular 2</vt:lpstr>
      <vt:lpstr>PowerPoint Presentation</vt:lpstr>
      <vt:lpstr>PowerPoint Presentation</vt:lpstr>
      <vt:lpstr>Agenda</vt:lpstr>
      <vt:lpstr>Angular Overview</vt:lpstr>
      <vt:lpstr>Angular Overview</vt:lpstr>
      <vt:lpstr>What is Angular?</vt:lpstr>
      <vt:lpstr>Single Page Application</vt:lpstr>
      <vt:lpstr>Why learn Angular?</vt:lpstr>
      <vt:lpstr>What are the core philosophies of Angular?</vt:lpstr>
      <vt:lpstr>Angular 1 compared to Angular 2</vt:lpstr>
      <vt:lpstr>Angular 1 compared to Angular 2 (code)</vt:lpstr>
      <vt:lpstr>Reasons to Consider or Reconsider</vt:lpstr>
      <vt:lpstr>Introducing TypeScript</vt:lpstr>
      <vt:lpstr>TypeScript – Features</vt:lpstr>
      <vt:lpstr>TypeScript – Type Annotations</vt:lpstr>
      <vt:lpstr>2TypeScript – Classes</vt:lpstr>
      <vt:lpstr>TypeScript Demo</vt:lpstr>
      <vt:lpstr>Big Picture</vt:lpstr>
      <vt:lpstr>Big Picture</vt:lpstr>
      <vt:lpstr>Big Picture</vt:lpstr>
      <vt:lpstr>Big Picture</vt:lpstr>
      <vt:lpstr>Building Blocks</vt:lpstr>
      <vt:lpstr>Building Blocks</vt:lpstr>
      <vt:lpstr>Component Directives</vt:lpstr>
      <vt:lpstr>Component Directives</vt:lpstr>
      <vt:lpstr>Component Directives</vt:lpstr>
      <vt:lpstr>Component Directives</vt:lpstr>
      <vt:lpstr>Component Directives</vt:lpstr>
      <vt:lpstr>Component Demo</vt:lpstr>
      <vt:lpstr>Attribute Directives</vt:lpstr>
      <vt:lpstr>Attribute Directives</vt:lpstr>
      <vt:lpstr>Attribute Directives</vt:lpstr>
      <vt:lpstr>Attribute Directives</vt:lpstr>
      <vt:lpstr>Attribute Demo  </vt:lpstr>
      <vt:lpstr>Structural Directives</vt:lpstr>
      <vt:lpstr>Structural Directives</vt:lpstr>
      <vt:lpstr>Structural Directives</vt:lpstr>
      <vt:lpstr>Structural Demo  </vt:lpstr>
      <vt:lpstr>Data Flow - Interpolation</vt:lpstr>
      <vt:lpstr>Data Flow – Event Binding</vt:lpstr>
      <vt:lpstr>Data Flow – 2 Way Binding</vt:lpstr>
      <vt:lpstr>Data flow</vt:lpstr>
      <vt:lpstr>Providers – Services</vt:lpstr>
      <vt:lpstr>Service</vt:lpstr>
      <vt:lpstr>Providers – Routes</vt:lpstr>
      <vt:lpstr>Routes</vt:lpstr>
      <vt:lpstr>Providers – Observables</vt:lpstr>
      <vt:lpstr>Observables</vt:lpstr>
      <vt:lpstr>Connecting the Blocks</vt:lpstr>
      <vt:lpstr>Connecting the Blocks</vt:lpstr>
      <vt:lpstr>Components in Components</vt:lpstr>
      <vt:lpstr>Providers in Components</vt:lpstr>
      <vt:lpstr>Connecting  Components &amp; Providers</vt:lpstr>
      <vt:lpstr>Building Process</vt:lpstr>
      <vt:lpstr>Lets build an App together.</vt:lpstr>
      <vt:lpstr>Task List</vt:lpstr>
      <vt:lpstr>Recap and Extra Resources</vt:lpstr>
      <vt:lpstr>Review</vt:lpstr>
      <vt:lpstr>Resources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Christopher Harrison</cp:lastModifiedBy>
  <cp:revision>534</cp:revision>
  <dcterms:created xsi:type="dcterms:W3CDTF">2015-06-04T21:40:17Z</dcterms:created>
  <dcterms:modified xsi:type="dcterms:W3CDTF">2016-06-23T23:08:16Z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