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126"/>
  </p:notesMasterIdLst>
  <p:handoutMasterIdLst>
    <p:handoutMasterId r:id="rId127"/>
  </p:handoutMasterIdLst>
  <p:sldIdLst>
    <p:sldId id="283" r:id="rId35"/>
    <p:sldId id="281" r:id="rId36"/>
    <p:sldId id="375" r:id="rId37"/>
    <p:sldId id="263" r:id="rId38"/>
    <p:sldId id="279" r:id="rId39"/>
    <p:sldId id="301" r:id="rId40"/>
    <p:sldId id="294" r:id="rId41"/>
    <p:sldId id="302" r:id="rId42"/>
    <p:sldId id="299" r:id="rId43"/>
    <p:sldId id="298" r:id="rId44"/>
    <p:sldId id="296" r:id="rId45"/>
    <p:sldId id="364" r:id="rId46"/>
    <p:sldId id="297" r:id="rId47"/>
    <p:sldId id="373" r:id="rId48"/>
    <p:sldId id="374" r:id="rId49"/>
    <p:sldId id="368" r:id="rId50"/>
    <p:sldId id="369" r:id="rId51"/>
    <p:sldId id="371" r:id="rId52"/>
    <p:sldId id="290" r:id="rId53"/>
    <p:sldId id="300" r:id="rId54"/>
    <p:sldId id="310" r:id="rId55"/>
    <p:sldId id="311" r:id="rId56"/>
    <p:sldId id="291" r:id="rId57"/>
    <p:sldId id="315" r:id="rId58"/>
    <p:sldId id="305" r:id="rId59"/>
    <p:sldId id="308" r:id="rId60"/>
    <p:sldId id="312" r:id="rId61"/>
    <p:sldId id="313" r:id="rId62"/>
    <p:sldId id="331" r:id="rId63"/>
    <p:sldId id="350" r:id="rId64"/>
    <p:sldId id="332" r:id="rId65"/>
    <p:sldId id="319" r:id="rId66"/>
    <p:sldId id="318" r:id="rId67"/>
    <p:sldId id="317" r:id="rId68"/>
    <p:sldId id="351" r:id="rId69"/>
    <p:sldId id="322" r:id="rId70"/>
    <p:sldId id="333" r:id="rId71"/>
    <p:sldId id="320" r:id="rId72"/>
    <p:sldId id="323" r:id="rId73"/>
    <p:sldId id="352" r:id="rId74"/>
    <p:sldId id="334" r:id="rId75"/>
    <p:sldId id="353" r:id="rId76"/>
    <p:sldId id="325" r:id="rId77"/>
    <p:sldId id="335" r:id="rId78"/>
    <p:sldId id="354" r:id="rId79"/>
    <p:sldId id="336" r:id="rId80"/>
    <p:sldId id="355" r:id="rId81"/>
    <p:sldId id="337" r:id="rId82"/>
    <p:sldId id="363" r:id="rId83"/>
    <p:sldId id="359" r:id="rId84"/>
    <p:sldId id="360" r:id="rId85"/>
    <p:sldId id="365" r:id="rId86"/>
    <p:sldId id="361" r:id="rId87"/>
    <p:sldId id="362" r:id="rId88"/>
    <p:sldId id="356" r:id="rId89"/>
    <p:sldId id="328" r:id="rId90"/>
    <p:sldId id="292" r:id="rId91"/>
    <p:sldId id="338" r:id="rId92"/>
    <p:sldId id="341" r:id="rId93"/>
    <p:sldId id="340" r:id="rId94"/>
    <p:sldId id="357" r:id="rId95"/>
    <p:sldId id="293" r:id="rId96"/>
    <p:sldId id="342" r:id="rId97"/>
    <p:sldId id="346" r:id="rId98"/>
    <p:sldId id="343" r:id="rId99"/>
    <p:sldId id="344" r:id="rId100"/>
    <p:sldId id="345" r:id="rId101"/>
    <p:sldId id="348" r:id="rId102"/>
    <p:sldId id="349" r:id="rId103"/>
    <p:sldId id="261" r:id="rId104"/>
    <p:sldId id="260" r:id="rId105"/>
    <p:sldId id="271" r:id="rId106"/>
    <p:sldId id="264" r:id="rId107"/>
    <p:sldId id="268" r:id="rId108"/>
    <p:sldId id="275" r:id="rId109"/>
    <p:sldId id="265" r:id="rId110"/>
    <p:sldId id="269" r:id="rId111"/>
    <p:sldId id="288" r:id="rId112"/>
    <p:sldId id="347" r:id="rId113"/>
    <p:sldId id="257" r:id="rId114"/>
    <p:sldId id="286" r:id="rId115"/>
    <p:sldId id="272" r:id="rId116"/>
    <p:sldId id="273" r:id="rId117"/>
    <p:sldId id="274" r:id="rId118"/>
    <p:sldId id="267" r:id="rId119"/>
    <p:sldId id="259" r:id="rId120"/>
    <p:sldId id="289" r:id="rId121"/>
    <p:sldId id="280" r:id="rId122"/>
    <p:sldId id="285" r:id="rId123"/>
    <p:sldId id="277" r:id="rId124"/>
    <p:sldId id="256" r:id="rId12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81"/>
            <p14:sldId id="375"/>
            <p14:sldId id="263"/>
            <p14:sldId id="279"/>
            <p14:sldId id="301"/>
            <p14:sldId id="294"/>
            <p14:sldId id="302"/>
            <p14:sldId id="299"/>
            <p14:sldId id="298"/>
            <p14:sldId id="296"/>
            <p14:sldId id="364"/>
            <p14:sldId id="297"/>
            <p14:sldId id="373"/>
            <p14:sldId id="374"/>
            <p14:sldId id="368"/>
            <p14:sldId id="369"/>
            <p14:sldId id="371"/>
            <p14:sldId id="290"/>
            <p14:sldId id="300"/>
            <p14:sldId id="310"/>
            <p14:sldId id="311"/>
            <p14:sldId id="291"/>
            <p14:sldId id="315"/>
            <p14:sldId id="305"/>
            <p14:sldId id="308"/>
            <p14:sldId id="312"/>
            <p14:sldId id="313"/>
            <p14:sldId id="331"/>
            <p14:sldId id="350"/>
            <p14:sldId id="332"/>
            <p14:sldId id="319"/>
            <p14:sldId id="318"/>
            <p14:sldId id="317"/>
            <p14:sldId id="351"/>
            <p14:sldId id="322"/>
            <p14:sldId id="333"/>
            <p14:sldId id="320"/>
            <p14:sldId id="323"/>
            <p14:sldId id="352"/>
            <p14:sldId id="334"/>
            <p14:sldId id="353"/>
            <p14:sldId id="325"/>
            <p14:sldId id="335"/>
            <p14:sldId id="354"/>
            <p14:sldId id="336"/>
            <p14:sldId id="355"/>
            <p14:sldId id="337"/>
            <p14:sldId id="363"/>
            <p14:sldId id="359"/>
            <p14:sldId id="360"/>
            <p14:sldId id="365"/>
            <p14:sldId id="361"/>
            <p14:sldId id="362"/>
            <p14:sldId id="356"/>
            <p14:sldId id="328"/>
            <p14:sldId id="292"/>
            <p14:sldId id="338"/>
            <p14:sldId id="341"/>
            <p14:sldId id="340"/>
            <p14:sldId id="357"/>
            <p14:sldId id="293"/>
            <p14:sldId id="342"/>
            <p14:sldId id="346"/>
            <p14:sldId id="343"/>
            <p14:sldId id="344"/>
            <p14:sldId id="345"/>
            <p14:sldId id="348"/>
            <p14:sldId id="349"/>
          </p14:sldIdLst>
        </p14:section>
        <p14:section name="Core slides" id="{FF466C69-19BE-4E1E-8DF5-FB5312CDA77C}">
          <p14:sldIdLst>
            <p14:sldId id="261"/>
            <p14:sldId id="260"/>
            <p14:sldId id="271"/>
            <p14:sldId id="264"/>
            <p14:sldId id="268"/>
            <p14:sldId id="275"/>
            <p14:sldId id="265"/>
            <p14:sldId id="269"/>
            <p14:sldId id="288"/>
            <p14:sldId id="347"/>
            <p14:sldId id="257"/>
          </p14:sldIdLst>
        </p14:section>
        <p14:section name="Special slides" id="{3245921A-B4EE-4C7D-9357-4E62ECE050B7}">
          <p14:sldIdLst>
            <p14:sldId id="286"/>
            <p14:sldId id="272"/>
            <p14:sldId id="273"/>
            <p14:sldId id="274"/>
            <p14:sldId id="267"/>
            <p14:sldId id="259"/>
          </p14:sldIdLst>
        </p14:section>
        <p14:section name="Art resources" id="{CBC1A4F8-5BA2-494C-BFBB-0E5365426327}">
          <p14:sldIdLst>
            <p14:sldId id="289"/>
            <p14:sldId id="280"/>
            <p14:sldId id="285"/>
            <p14:sldId id="277"/>
            <p14:sldId id="25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68C5"/>
    <a:srgbClr val="00188F"/>
    <a:srgbClr val="00D8CC"/>
    <a:srgbClr val="FCD116"/>
    <a:srgbClr val="DC3C00"/>
    <a:srgbClr val="002050"/>
    <a:srgbClr val="0072C6"/>
    <a:srgbClr val="EEEEEE"/>
    <a:srgbClr val="737373"/>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53772" autoAdjust="0"/>
  </p:normalViewPr>
  <p:slideViewPr>
    <p:cSldViewPr>
      <p:cViewPr varScale="1">
        <p:scale>
          <a:sx n="52" d="100"/>
          <a:sy n="52" d="100"/>
        </p:scale>
        <p:origin x="483" y="18"/>
      </p:cViewPr>
      <p:guideLst>
        <p:guide orient="horz" pos="2203"/>
        <p:guide pos="3917"/>
      </p:guideLst>
    </p:cSldViewPr>
  </p:slideViewPr>
  <p:outlineViewPr>
    <p:cViewPr>
      <p:scale>
        <a:sx n="33" d="100"/>
        <a:sy n="33" d="100"/>
      </p:scale>
      <p:origin x="0" y="0"/>
    </p:cViewPr>
  </p:outlineViewPr>
  <p:notesTextViewPr>
    <p:cViewPr>
      <p:scale>
        <a:sx n="254" d="100"/>
        <a:sy n="254"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117" Type="http://schemas.openxmlformats.org/officeDocument/2006/relationships/slide" Target="slides/slide83.xml"/><Relationship Id="rId21" Type="http://schemas.openxmlformats.org/officeDocument/2006/relationships/customXml" Target="../customXml/item21.xml"/><Relationship Id="rId42" Type="http://schemas.openxmlformats.org/officeDocument/2006/relationships/slide" Target="slides/slide8.xml"/><Relationship Id="rId47" Type="http://schemas.openxmlformats.org/officeDocument/2006/relationships/slide" Target="slides/slide13.xml"/><Relationship Id="rId63" Type="http://schemas.openxmlformats.org/officeDocument/2006/relationships/slide" Target="slides/slide29.xml"/><Relationship Id="rId68" Type="http://schemas.openxmlformats.org/officeDocument/2006/relationships/slide" Target="slides/slide34.xml"/><Relationship Id="rId84" Type="http://schemas.openxmlformats.org/officeDocument/2006/relationships/slide" Target="slides/slide50.xml"/><Relationship Id="rId89" Type="http://schemas.openxmlformats.org/officeDocument/2006/relationships/slide" Target="slides/slide55.xml"/><Relationship Id="rId112" Type="http://schemas.openxmlformats.org/officeDocument/2006/relationships/slide" Target="slides/slide78.xml"/><Relationship Id="rId16" Type="http://schemas.openxmlformats.org/officeDocument/2006/relationships/customXml" Target="../customXml/item16.xml"/><Relationship Id="rId107" Type="http://schemas.openxmlformats.org/officeDocument/2006/relationships/slide" Target="slides/slide73.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slide" Target="slides/slide3.xml"/><Relationship Id="rId53" Type="http://schemas.openxmlformats.org/officeDocument/2006/relationships/slide" Target="slides/slide19.xml"/><Relationship Id="rId58" Type="http://schemas.openxmlformats.org/officeDocument/2006/relationships/slide" Target="slides/slide24.xml"/><Relationship Id="rId74" Type="http://schemas.openxmlformats.org/officeDocument/2006/relationships/slide" Target="slides/slide40.xml"/><Relationship Id="rId79" Type="http://schemas.openxmlformats.org/officeDocument/2006/relationships/slide" Target="slides/slide45.xml"/><Relationship Id="rId102" Type="http://schemas.openxmlformats.org/officeDocument/2006/relationships/slide" Target="slides/slide68.xml"/><Relationship Id="rId123" Type="http://schemas.openxmlformats.org/officeDocument/2006/relationships/slide" Target="slides/slide89.xml"/><Relationship Id="rId128" Type="http://schemas.openxmlformats.org/officeDocument/2006/relationships/commentAuthors" Target="commentAuthors.xml"/><Relationship Id="rId5" Type="http://schemas.openxmlformats.org/officeDocument/2006/relationships/customXml" Target="../customXml/item5.xml"/><Relationship Id="rId90" Type="http://schemas.openxmlformats.org/officeDocument/2006/relationships/slide" Target="slides/slide56.xml"/><Relationship Id="rId95" Type="http://schemas.openxmlformats.org/officeDocument/2006/relationships/slide" Target="slides/slide61.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slide" Target="slides/slide35.xml"/><Relationship Id="rId77" Type="http://schemas.openxmlformats.org/officeDocument/2006/relationships/slide" Target="slides/slide43.xml"/><Relationship Id="rId100" Type="http://schemas.openxmlformats.org/officeDocument/2006/relationships/slide" Target="slides/slide66.xml"/><Relationship Id="rId105" Type="http://schemas.openxmlformats.org/officeDocument/2006/relationships/slide" Target="slides/slide71.xml"/><Relationship Id="rId113" Type="http://schemas.openxmlformats.org/officeDocument/2006/relationships/slide" Target="slides/slide79.xml"/><Relationship Id="rId118" Type="http://schemas.openxmlformats.org/officeDocument/2006/relationships/slide" Target="slides/slide84.xml"/><Relationship Id="rId126" Type="http://schemas.openxmlformats.org/officeDocument/2006/relationships/notesMaster" Target="notesMasters/notesMaster1.xml"/><Relationship Id="rId8" Type="http://schemas.openxmlformats.org/officeDocument/2006/relationships/customXml" Target="../customXml/item8.xml"/><Relationship Id="rId51" Type="http://schemas.openxmlformats.org/officeDocument/2006/relationships/slide" Target="slides/slide17.xml"/><Relationship Id="rId72" Type="http://schemas.openxmlformats.org/officeDocument/2006/relationships/slide" Target="slides/slide38.xml"/><Relationship Id="rId80" Type="http://schemas.openxmlformats.org/officeDocument/2006/relationships/slide" Target="slides/slide46.xml"/><Relationship Id="rId85" Type="http://schemas.openxmlformats.org/officeDocument/2006/relationships/slide" Target="slides/slide51.xml"/><Relationship Id="rId93" Type="http://schemas.openxmlformats.org/officeDocument/2006/relationships/slide" Target="slides/slide59.xml"/><Relationship Id="rId98" Type="http://schemas.openxmlformats.org/officeDocument/2006/relationships/slide" Target="slides/slide64.xml"/><Relationship Id="rId121" Type="http://schemas.openxmlformats.org/officeDocument/2006/relationships/slide" Target="slides/slide8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slide" Target="slides/slide33.xml"/><Relationship Id="rId103" Type="http://schemas.openxmlformats.org/officeDocument/2006/relationships/slide" Target="slides/slide69.xml"/><Relationship Id="rId108" Type="http://schemas.openxmlformats.org/officeDocument/2006/relationships/slide" Target="slides/slide74.xml"/><Relationship Id="rId116" Type="http://schemas.openxmlformats.org/officeDocument/2006/relationships/slide" Target="slides/slide82.xml"/><Relationship Id="rId124" Type="http://schemas.openxmlformats.org/officeDocument/2006/relationships/slide" Target="slides/slide90.xml"/><Relationship Id="rId129" Type="http://schemas.openxmlformats.org/officeDocument/2006/relationships/presProps" Target="presProps.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slide" Target="slides/slide36.xml"/><Relationship Id="rId75" Type="http://schemas.openxmlformats.org/officeDocument/2006/relationships/slide" Target="slides/slide41.xml"/><Relationship Id="rId83" Type="http://schemas.openxmlformats.org/officeDocument/2006/relationships/slide" Target="slides/slide49.xml"/><Relationship Id="rId88" Type="http://schemas.openxmlformats.org/officeDocument/2006/relationships/slide" Target="slides/slide54.xml"/><Relationship Id="rId91" Type="http://schemas.openxmlformats.org/officeDocument/2006/relationships/slide" Target="slides/slide57.xml"/><Relationship Id="rId96" Type="http://schemas.openxmlformats.org/officeDocument/2006/relationships/slide" Target="slides/slide62.xml"/><Relationship Id="rId111" Type="http://schemas.openxmlformats.org/officeDocument/2006/relationships/slide" Target="slides/slide77.xml"/><Relationship Id="rId13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106" Type="http://schemas.openxmlformats.org/officeDocument/2006/relationships/slide" Target="slides/slide72.xml"/><Relationship Id="rId114" Type="http://schemas.openxmlformats.org/officeDocument/2006/relationships/slide" Target="slides/slide80.xml"/><Relationship Id="rId119" Type="http://schemas.openxmlformats.org/officeDocument/2006/relationships/slide" Target="slides/slide85.xml"/><Relationship Id="rId127" Type="http://schemas.openxmlformats.org/officeDocument/2006/relationships/handoutMaster" Target="handoutMasters/handoutMaster1.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slide" Target="slides/slide31.xml"/><Relationship Id="rId73" Type="http://schemas.openxmlformats.org/officeDocument/2006/relationships/slide" Target="slides/slide39.xml"/><Relationship Id="rId78" Type="http://schemas.openxmlformats.org/officeDocument/2006/relationships/slide" Target="slides/slide44.xml"/><Relationship Id="rId81" Type="http://schemas.openxmlformats.org/officeDocument/2006/relationships/slide" Target="slides/slide47.xml"/><Relationship Id="rId86" Type="http://schemas.openxmlformats.org/officeDocument/2006/relationships/slide" Target="slides/slide52.xml"/><Relationship Id="rId94" Type="http://schemas.openxmlformats.org/officeDocument/2006/relationships/slide" Target="slides/slide60.xml"/><Relationship Id="rId99" Type="http://schemas.openxmlformats.org/officeDocument/2006/relationships/slide" Target="slides/slide65.xml"/><Relationship Id="rId101" Type="http://schemas.openxmlformats.org/officeDocument/2006/relationships/slide" Target="slides/slide67.xml"/><Relationship Id="rId122" Type="http://schemas.openxmlformats.org/officeDocument/2006/relationships/slide" Target="slides/slide88.xml"/><Relationship Id="rId13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5.xml"/><Relationship Id="rId109" Type="http://schemas.openxmlformats.org/officeDocument/2006/relationships/slide" Target="slides/slide75.xml"/><Relationship Id="rId34" Type="http://schemas.openxmlformats.org/officeDocument/2006/relationships/slideMaster" Target="slideMasters/slideMaster1.xml"/><Relationship Id="rId50" Type="http://schemas.openxmlformats.org/officeDocument/2006/relationships/slide" Target="slides/slide16.xml"/><Relationship Id="rId55" Type="http://schemas.openxmlformats.org/officeDocument/2006/relationships/slide" Target="slides/slide21.xml"/><Relationship Id="rId76" Type="http://schemas.openxmlformats.org/officeDocument/2006/relationships/slide" Target="slides/slide42.xml"/><Relationship Id="rId97" Type="http://schemas.openxmlformats.org/officeDocument/2006/relationships/slide" Target="slides/slide63.xml"/><Relationship Id="rId104" Type="http://schemas.openxmlformats.org/officeDocument/2006/relationships/slide" Target="slides/slide70.xml"/><Relationship Id="rId120" Type="http://schemas.openxmlformats.org/officeDocument/2006/relationships/slide" Target="slides/slide86.xml"/><Relationship Id="rId125" Type="http://schemas.openxmlformats.org/officeDocument/2006/relationships/slide" Target="slides/slide91.xml"/><Relationship Id="rId7" Type="http://schemas.openxmlformats.org/officeDocument/2006/relationships/customXml" Target="../customXml/item7.xml"/><Relationship Id="rId71" Type="http://schemas.openxmlformats.org/officeDocument/2006/relationships/slide" Target="slides/slide37.xml"/><Relationship Id="rId92" Type="http://schemas.openxmlformats.org/officeDocument/2006/relationships/slide" Target="slides/slide58.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slide" Target="slides/slide6.xml"/><Relationship Id="rId45" Type="http://schemas.openxmlformats.org/officeDocument/2006/relationships/slide" Target="slides/slide11.xml"/><Relationship Id="rId66" Type="http://schemas.openxmlformats.org/officeDocument/2006/relationships/slide" Target="slides/slide32.xml"/><Relationship Id="rId87" Type="http://schemas.openxmlformats.org/officeDocument/2006/relationships/slide" Target="slides/slide53.xml"/><Relationship Id="rId110" Type="http://schemas.openxmlformats.org/officeDocument/2006/relationships/slide" Target="slides/slide76.xml"/><Relationship Id="rId115" Type="http://schemas.openxmlformats.org/officeDocument/2006/relationships/slide" Target="slides/slide81.xml"/><Relationship Id="rId131" Type="http://schemas.openxmlformats.org/officeDocument/2006/relationships/theme" Target="theme/theme1.xml"/><Relationship Id="rId61" Type="http://schemas.openxmlformats.org/officeDocument/2006/relationships/slide" Target="slides/slide27.xml"/><Relationship Id="rId82"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4F9A-4500-9528-A4D973DBD609}"/>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4F9A-4500-9528-A4D973DBD609}"/>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4F9A-4500-9528-A4D973DBD6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6DC7-4A8C-BBD5-FA5F4F590EF5}"/>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6DC7-4A8C-BBD5-FA5F4F590EF5}"/>
              </c:ext>
            </c:extLst>
          </c:dPt>
          <c:dPt>
            <c:idx val="2"/>
            <c:bubble3D val="0"/>
            <c:spPr>
              <a:solidFill>
                <a:schemeClr val="accent3"/>
              </a:solidFill>
              <a:ln w="19050">
                <a:noFill/>
              </a:ln>
              <a:effectLst/>
            </c:spPr>
            <c:extLst>
              <c:ext xmlns:c16="http://schemas.microsoft.com/office/drawing/2014/chart" uri="{C3380CC4-5D6E-409C-BE32-E72D297353CC}">
                <c16:uniqueId val="{00000005-6DC7-4A8C-BBD5-FA5F4F590EF5}"/>
              </c:ext>
            </c:extLst>
          </c:dPt>
          <c:cat>
            <c:strRef>
              <c:f>Sheet1!$A$2:$A$4</c:f>
              <c:strCache>
                <c:ptCount val="2"/>
                <c:pt idx="0">
                  <c:v>1st Qtr</c:v>
                </c:pt>
                <c:pt idx="1">
                  <c:v>2nd Qtr</c:v>
                </c:pt>
              </c:strCache>
            </c:strRef>
          </c:cat>
          <c:val>
            <c:numRef>
              <c:f>Sheet1!$B$2:$B$4</c:f>
              <c:numCache>
                <c:formatCode>General</c:formatCode>
                <c:ptCount val="3"/>
                <c:pt idx="0">
                  <c:v>44</c:v>
                </c:pt>
                <c:pt idx="1">
                  <c:v>56</c:v>
                </c:pt>
              </c:numCache>
            </c:numRef>
          </c:val>
          <c:extLst>
            <c:ext xmlns:c16="http://schemas.microsoft.com/office/drawing/2014/chart" uri="{C3380CC4-5D6E-409C-BE32-E72D297353CC}">
              <c16:uniqueId val="{00000006-6DC7-4A8C-BBD5-FA5F4F590E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36A6-43E8-9EA3-B27A7C43ACEF}"/>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6A6-43E8-9EA3-B27A7C43ACEF}"/>
              </c:ext>
            </c:extLst>
          </c:dPt>
          <c:cat>
            <c:strRef>
              <c:f>Sheet1!$A$2:$A$3</c:f>
              <c:strCache>
                <c:ptCount val="2"/>
                <c:pt idx="0">
                  <c:v>1st Qtr</c:v>
                </c:pt>
                <c:pt idx="1">
                  <c:v>2nd Qtr</c:v>
                </c:pt>
              </c:strCache>
            </c:strRef>
          </c:cat>
          <c:val>
            <c:numRef>
              <c:f>Sheet1!$B$2:$B$3</c:f>
              <c:numCache>
                <c:formatCode>General</c:formatCode>
                <c:ptCount val="2"/>
                <c:pt idx="0">
                  <c:v>33</c:v>
                </c:pt>
                <c:pt idx="1">
                  <c:v>74</c:v>
                </c:pt>
              </c:numCache>
            </c:numRef>
          </c:val>
          <c:extLst>
            <c:ext xmlns:c16="http://schemas.microsoft.com/office/drawing/2014/chart" uri="{C3380CC4-5D6E-409C-BE32-E72D297353CC}">
              <c16:uniqueId val="{00000004-36A6-43E8-9EA3-B27A7C43A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E8A1-40D3-B3B9-EF9CF4FD7B24}"/>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E8A1-40D3-B3B9-EF9CF4FD7B24}"/>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E8A1-40D3-B3B9-EF9CF4FD7B2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20</c:v>
                </c:pt>
              </c:numCache>
            </c:numRef>
          </c:val>
          <c:extLst>
            <c:ext xmlns:c16="http://schemas.microsoft.com/office/drawing/2014/chart" uri="{C3380CC4-5D6E-409C-BE32-E72D297353CC}">
              <c16:uniqueId val="{00000000-274F-4976-905D-A739E7A44AE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40</c:v>
                </c:pt>
              </c:numCache>
            </c:numRef>
          </c:val>
          <c:extLst>
            <c:ext xmlns:c16="http://schemas.microsoft.com/office/drawing/2014/chart" uri="{C3380CC4-5D6E-409C-BE32-E72D297353CC}">
              <c16:uniqueId val="{00000001-274F-4976-905D-A739E7A44AEC}"/>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60</c:v>
                </c:pt>
              </c:numCache>
            </c:numRef>
          </c:val>
          <c:extLst>
            <c:ext xmlns:c16="http://schemas.microsoft.com/office/drawing/2014/chart" uri="{C3380CC4-5D6E-409C-BE32-E72D297353CC}">
              <c16:uniqueId val="{00000002-274F-4976-905D-A739E7A44AEC}"/>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80</c:v>
                </c:pt>
              </c:numCache>
            </c:numRef>
          </c:val>
          <c:extLst>
            <c:ext xmlns:c16="http://schemas.microsoft.com/office/drawing/2014/chart" uri="{C3380CC4-5D6E-409C-BE32-E72D297353CC}">
              <c16:uniqueId val="{00000003-274F-4976-905D-A739E7A44AEC}"/>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100</c:v>
                </c:pt>
              </c:numCache>
            </c:numRef>
          </c:val>
          <c:extLst>
            <c:ext xmlns:c16="http://schemas.microsoft.com/office/drawing/2014/chart" uri="{C3380CC4-5D6E-409C-BE32-E72D297353CC}">
              <c16:uniqueId val="{00000004-274F-4976-905D-A739E7A44AEC}"/>
            </c:ext>
          </c:extLst>
        </c:ser>
        <c:dLbls>
          <c:dLblPos val="inEnd"/>
          <c:showLegendKey val="0"/>
          <c:showVal val="1"/>
          <c:showCatName val="0"/>
          <c:showSerName val="0"/>
          <c:showPercent val="0"/>
          <c:showBubbleSize val="0"/>
        </c:dLbls>
        <c:gapWidth val="100"/>
        <c:axId val="-2074837544"/>
        <c:axId val="-2074834584"/>
      </c:barChart>
      <c:catAx>
        <c:axId val="-2074837544"/>
        <c:scaling>
          <c:orientation val="minMax"/>
        </c:scaling>
        <c:delete val="1"/>
        <c:axPos val="b"/>
        <c:numFmt formatCode="General" sourceLinked="1"/>
        <c:majorTickMark val="none"/>
        <c:minorTickMark val="none"/>
        <c:tickLblPos val="nextTo"/>
        <c:crossAx val="-2074834584"/>
        <c:crosses val="autoZero"/>
        <c:auto val="1"/>
        <c:lblAlgn val="ctr"/>
        <c:lblOffset val="100"/>
        <c:noMultiLvlLbl val="0"/>
      </c:catAx>
      <c:valAx>
        <c:axId val="-2074834584"/>
        <c:scaling>
          <c:orientation val="minMax"/>
        </c:scaling>
        <c:delete val="1"/>
        <c:axPos val="l"/>
        <c:numFmt formatCode="General" sourceLinked="1"/>
        <c:majorTickMark val="none"/>
        <c:minorTickMark val="none"/>
        <c:tickLblPos val="nextTo"/>
        <c:crossAx val="-2074837544"/>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6/23/2016 8:23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6/23/2016 8:23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586574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the</a:t>
            </a:r>
            <a:r>
              <a:rPr lang="en-US" baseline="0" dirty="0"/>
              <a:t> code looks like</a:t>
            </a:r>
          </a:p>
          <a:p>
            <a:endParaRPr lang="en-US" baseline="0" dirty="0"/>
          </a:p>
          <a:p>
            <a:r>
              <a:rPr lang="en-US" dirty="0" err="1"/>
              <a:t>Aeda</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6/23/2016 8:23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Simple Application</a:t>
            </a:r>
          </a:p>
          <a:p>
            <a:endParaRPr lang="en-US" dirty="0"/>
          </a:p>
          <a:p>
            <a:pPr marL="171450" indent="-171450">
              <a:buFontTx/>
              <a:buChar char="-"/>
            </a:pPr>
            <a:r>
              <a:rPr lang="en-US" dirty="0"/>
              <a:t>Task List</a:t>
            </a:r>
          </a:p>
          <a:p>
            <a:pPr marL="171450" indent="-171450">
              <a:buFontTx/>
              <a:buChar char="-"/>
            </a:pPr>
            <a:r>
              <a:rPr lang="en-US" dirty="0"/>
              <a:t>Form</a:t>
            </a:r>
            <a:r>
              <a:rPr lang="en-US" baseline="0" dirty="0"/>
              <a:t> to add a Task</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207311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Broken</a:t>
            </a:r>
            <a:r>
              <a:rPr lang="en-US" baseline="0" dirty="0"/>
              <a:t> down into 3 pieces in Angular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207311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a:t>
            </a:r>
            <a:r>
              <a:rPr lang="en-US" baseline="0" dirty="0"/>
              <a:t> Components</a:t>
            </a:r>
          </a:p>
          <a:p>
            <a:r>
              <a:rPr lang="en-US" baseline="0" dirty="0"/>
              <a:t>Data stored in a Service Provider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207311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3 sections are they key components of Angular Apps.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994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i="1" dirty="0"/>
              <a:t>"</a:t>
            </a:r>
            <a:r>
              <a:rPr lang="is-IS" i="1" dirty="0"/>
              <a:t>…reusable building blocks for an application</a:t>
            </a:r>
            <a:r>
              <a:rPr lang="en-US" i="1" dirty="0"/>
              <a: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158093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the</a:t>
            </a:r>
            <a:r>
              <a:rPr lang="en-US" baseline="0" dirty="0"/>
              <a:t> code looks like</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6/23/2016 8:23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reference files for templates and</a:t>
            </a:r>
            <a:r>
              <a:rPr lang="en-US" baseline="0" dirty="0"/>
              <a:t> </a:t>
            </a:r>
            <a:r>
              <a:rPr lang="en-US" baseline="0" dirty="0" err="1"/>
              <a:t>css</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6/23/2016 8:23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include other components inside</a:t>
            </a:r>
            <a:r>
              <a:rPr lang="en-US" baseline="0" dirty="0"/>
              <a:t> of it (directives)</a:t>
            </a:r>
          </a:p>
          <a:p>
            <a:r>
              <a:rPr lang="en-US" baseline="0" dirty="0"/>
              <a:t>Or providers such as services and other libraries</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6/23/2016 8:23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6/23/2016 8:23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Angular?</a:t>
            </a:r>
          </a:p>
          <a:p>
            <a:endParaRPr lang="en-US" dirty="0"/>
          </a:p>
          <a:p>
            <a:r>
              <a:rPr lang="en-US" dirty="0"/>
              <a:t>Why learn Angular?</a:t>
            </a:r>
          </a:p>
          <a:p>
            <a:endParaRPr lang="en-US" dirty="0"/>
          </a:p>
          <a:p>
            <a:r>
              <a:rPr lang="en-US" dirty="0"/>
              <a:t>What are the core philosophies of Angular?</a:t>
            </a:r>
          </a:p>
          <a:p>
            <a:endParaRPr lang="en-US" dirty="0"/>
          </a:p>
          <a:p>
            <a:r>
              <a:rPr lang="en-US" dirty="0"/>
              <a:t>Angular 1 || Angular 2?</a:t>
            </a:r>
          </a:p>
          <a:p>
            <a:endParaRPr lang="en-US" dirty="0"/>
          </a:p>
          <a:p>
            <a:r>
              <a:rPr lang="en-US" dirty="0"/>
              <a:t>Reason to consider or reconsider Angular?</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561227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Just</a:t>
            </a:r>
            <a:r>
              <a:rPr lang="en-US" b="1" baseline="0" dirty="0"/>
              <a:t> use the </a:t>
            </a:r>
            <a:r>
              <a:rPr lang="en-US" b="1" dirty="0"/>
              <a:t>angular-quick start Guide to get</a:t>
            </a:r>
            <a:r>
              <a:rPr lang="en-US" b="1" baseline="0" dirty="0"/>
              <a:t> to this point.</a:t>
            </a:r>
            <a:endParaRPr lang="en-US" b="1" dirty="0"/>
          </a:p>
          <a:p>
            <a:endParaRPr lang="en-US" dirty="0"/>
          </a:p>
          <a:p>
            <a:r>
              <a:rPr lang="en-US" dirty="0"/>
              <a:t>angular-</a:t>
            </a:r>
            <a:r>
              <a:rPr lang="en-US" dirty="0" err="1"/>
              <a:t>init</a:t>
            </a:r>
            <a:r>
              <a:rPr lang="en-US" dirty="0"/>
              <a:t> – Initial Component must load first</a:t>
            </a:r>
          </a:p>
          <a:p>
            <a:endParaRPr lang="en-US" dirty="0"/>
          </a:p>
          <a:p>
            <a:r>
              <a:rPr lang="en-US" dirty="0"/>
              <a:t>angular-component – Another Component</a:t>
            </a:r>
            <a:r>
              <a:rPr lang="en-US" baseline="0" dirty="0"/>
              <a:t> we can make</a:t>
            </a:r>
          </a:p>
          <a:p>
            <a:endParaRPr lang="en-US" baseline="0" dirty="0"/>
          </a:p>
          <a:p>
            <a:r>
              <a:rPr lang="en-US" baseline="0" dirty="0"/>
              <a:t>Angular-component-full – Another Component with most available properties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356246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6/23/2016 8:23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6/23/2016 8:23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6/23/2016 8:23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@Component</a:t>
            </a:r>
            <a:r>
              <a:rPr lang="en-US" sz="900" dirty="0"/>
              <a:t>({</a:t>
            </a:r>
          </a:p>
          <a:p>
            <a:r>
              <a:rPr lang="en-US" sz="900" dirty="0"/>
              <a:t>   selector: '</a:t>
            </a:r>
            <a:r>
              <a:rPr lang="en-US" sz="900" dirty="0">
                <a:solidFill>
                  <a:srgbClr val="282828"/>
                </a:solidFill>
              </a:rPr>
              <a:t>my-app',</a:t>
            </a:r>
          </a:p>
          <a:p>
            <a:r>
              <a:rPr lang="en-US" sz="900" dirty="0"/>
              <a:t>  </a:t>
            </a:r>
            <a:r>
              <a:rPr lang="en-US" sz="900" dirty="0">
                <a:solidFill>
                  <a:schemeClr val="tx1">
                    <a:lumMod val="50000"/>
                  </a:schemeClr>
                </a:solidFill>
              </a:rPr>
              <a:t> template: </a:t>
            </a:r>
            <a:r>
              <a:rPr lang="en-US" sz="900" i="1" dirty="0">
                <a:solidFill>
                  <a:schemeClr val="accent6">
                    <a:lumMod val="50000"/>
                  </a:schemeClr>
                </a:solidFill>
              </a:rPr>
              <a:t>`</a:t>
            </a:r>
          </a:p>
          <a:p>
            <a:r>
              <a:rPr lang="en-US" sz="900" i="1" dirty="0">
                <a:solidFill>
                  <a:schemeClr val="accent6">
                    <a:lumMod val="50000"/>
                  </a:schemeClr>
                </a:solidFill>
              </a:rPr>
              <a:t>   </a:t>
            </a:r>
            <a:r>
              <a:rPr lang="en-US" sz="800" i="1" dirty="0">
                <a:solidFill>
                  <a:schemeClr val="accent6">
                    <a:lumMod val="50000"/>
                  </a:schemeClr>
                </a:solidFill>
              </a:rPr>
              <a:t>&lt;h3&gt;Task List Application&lt;/h3&gt;</a:t>
            </a:r>
          </a:p>
          <a:p>
            <a:r>
              <a:rPr lang="en-US" sz="900" i="1" dirty="0">
                <a:solidFill>
                  <a:schemeClr val="accent6">
                    <a:lumMod val="50000"/>
                  </a:schemeClr>
                </a:solidFill>
              </a:rPr>
              <a:t>   &lt;span </a:t>
            </a:r>
            <a:r>
              <a:rPr lang="en-US" sz="900" b="1" i="1" dirty="0">
                <a:solidFill>
                  <a:srgbClr val="083E08"/>
                </a:solidFill>
              </a:rPr>
              <a:t>[</a:t>
            </a:r>
            <a:r>
              <a:rPr lang="en-US" sz="900" b="1" i="1" dirty="0" err="1">
                <a:solidFill>
                  <a:srgbClr val="083E08"/>
                </a:solidFill>
              </a:rPr>
              <a:t>class.red</a:t>
            </a:r>
            <a:r>
              <a:rPr lang="en-US" sz="900" b="1" i="1" dirty="0">
                <a:solidFill>
                  <a:srgbClr val="083E08"/>
                </a:solidFill>
              </a:rPr>
              <a:t>]="true"</a:t>
            </a:r>
            <a:r>
              <a:rPr lang="en-US" sz="900" i="1" dirty="0">
                <a:solidFill>
                  <a:schemeClr val="accent6">
                    <a:lumMod val="50000"/>
                  </a:schemeClr>
                </a:solidFill>
              </a:rPr>
              <a:t>&gt;Test&lt;/span&gt;</a:t>
            </a:r>
          </a:p>
          <a:p>
            <a:r>
              <a:rPr lang="en-US" sz="900" i="1" dirty="0">
                <a:solidFill>
                  <a:schemeClr val="accent6">
                    <a:lumMod val="50000"/>
                  </a:schemeClr>
                </a:solidFill>
              </a:rPr>
              <a:t>   `</a:t>
            </a:r>
            <a:r>
              <a:rPr lang="en-US" sz="900" dirty="0"/>
              <a:t>,</a:t>
            </a:r>
            <a:endParaRPr lang="en-US" sz="900" i="1" dirty="0">
              <a:solidFill>
                <a:schemeClr val="accent6">
                  <a:lumMod val="50000"/>
                </a:schemeClr>
              </a:solidFill>
            </a:endParaRPr>
          </a:p>
          <a:p>
            <a:r>
              <a:rPr lang="en-US" sz="900" i="1" dirty="0">
                <a:solidFill>
                  <a:srgbClr val="083E08"/>
                </a:solidFill>
              </a:rPr>
              <a:t>   styles: </a:t>
            </a:r>
            <a:r>
              <a:rPr lang="en-US" sz="900" b="1" i="1" dirty="0">
                <a:solidFill>
                  <a:srgbClr val="083E08"/>
                </a:solidFill>
              </a:rPr>
              <a:t>[".red { color: red; }"]</a:t>
            </a:r>
          </a:p>
          <a:p>
            <a:r>
              <a:rPr lang="en-US" sz="900" dirty="0"/>
              <a:t>})</a:t>
            </a:r>
          </a:p>
          <a:p>
            <a:r>
              <a:rPr lang="en-US" sz="900" dirty="0"/>
              <a:t>export class </a:t>
            </a:r>
            <a:r>
              <a:rPr lang="en-US" sz="900" b="1" dirty="0">
                <a:solidFill>
                  <a:srgbClr val="0000FF"/>
                </a:solidFill>
              </a:rPr>
              <a:t>MyAppComponent</a:t>
            </a:r>
            <a:r>
              <a:rPr lang="en-US" sz="900" dirty="0">
                <a:solidFill>
                  <a:srgbClr val="0000FF"/>
                </a:solidFill>
              </a:rPr>
              <a:t> </a:t>
            </a:r>
            <a:r>
              <a:rPr lang="en-US" sz="900" dirty="0"/>
              <a:t>{</a:t>
            </a:r>
          </a:p>
          <a:p>
            <a:endParaRPr lang="en-US" sz="900" dirty="0"/>
          </a:p>
          <a:p>
            <a:r>
              <a:rPr lang="en-US" sz="900" dirty="0"/>
              <a:t>}</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a:t>=============================================</a:t>
            </a:r>
          </a:p>
          <a:p>
            <a:r>
              <a:rPr lang="en-US" sz="900" b="1" dirty="0"/>
              <a:t>@Component</a:t>
            </a:r>
            <a:r>
              <a:rPr lang="en-US" sz="900" dirty="0"/>
              <a:t>({</a:t>
            </a:r>
          </a:p>
          <a:p>
            <a:r>
              <a:rPr lang="en-US" sz="900" dirty="0"/>
              <a:t>   selector: </a:t>
            </a:r>
            <a:r>
              <a:rPr lang="en-US" sz="900" dirty="0">
                <a:solidFill>
                  <a:srgbClr val="282828"/>
                </a:solidFill>
              </a:rPr>
              <a:t>'my-app',</a:t>
            </a:r>
          </a:p>
          <a:p>
            <a:r>
              <a:rPr lang="en-US" sz="900" dirty="0"/>
              <a:t>   </a:t>
            </a:r>
            <a:r>
              <a:rPr lang="en-US" sz="900" b="1" dirty="0">
                <a:solidFill>
                  <a:schemeClr val="accent6">
                    <a:lumMod val="50000"/>
                  </a:schemeClr>
                </a:solidFill>
              </a:rPr>
              <a:t>template</a:t>
            </a:r>
            <a:r>
              <a:rPr lang="en-US" sz="900" dirty="0"/>
              <a:t>: </a:t>
            </a:r>
            <a:r>
              <a:rPr lang="en-US" sz="900" i="1" dirty="0">
                <a:solidFill>
                  <a:schemeClr val="accent6">
                    <a:lumMod val="50000"/>
                  </a:schemeClr>
                </a:solidFill>
              </a:rPr>
              <a:t>`</a:t>
            </a:r>
            <a:r>
              <a:rPr lang="en-US" sz="800" i="1" dirty="0">
                <a:solidFill>
                  <a:schemeClr val="accent6">
                    <a:lumMod val="50000"/>
                  </a:schemeClr>
                </a:solidFill>
              </a:rPr>
              <a:t>&lt;h3&gt;Task List Application&lt;/h3&gt;</a:t>
            </a:r>
          </a:p>
          <a:p>
            <a:r>
              <a:rPr lang="en-US" sz="900" i="1" dirty="0">
                <a:solidFill>
                  <a:schemeClr val="accent6">
                    <a:lumMod val="50000"/>
                  </a:schemeClr>
                </a:solidFill>
              </a:rPr>
              <a:t>   &lt;span </a:t>
            </a:r>
            <a:r>
              <a:rPr lang="en-US" sz="900" b="1" i="1" dirty="0">
                <a:solidFill>
                  <a:srgbClr val="083E08"/>
                </a:solidFill>
              </a:rPr>
              <a:t>[</a:t>
            </a:r>
            <a:r>
              <a:rPr lang="en-US" sz="900" b="1" i="1" dirty="0" err="1">
                <a:solidFill>
                  <a:srgbClr val="083E08"/>
                </a:solidFill>
              </a:rPr>
              <a:t>ngClass</a:t>
            </a:r>
            <a:r>
              <a:rPr lang="en-US" sz="900" b="1" i="1" dirty="0">
                <a:solidFill>
                  <a:srgbClr val="083E08"/>
                </a:solidFill>
              </a:rPr>
              <a:t>]="{'red': true }"</a:t>
            </a:r>
          </a:p>
          <a:p>
            <a:r>
              <a:rPr lang="en-US" sz="900" i="1" dirty="0">
                <a:solidFill>
                  <a:schemeClr val="accent6">
                    <a:lumMod val="50000"/>
                  </a:schemeClr>
                </a:solidFill>
              </a:rPr>
              <a:t>   &gt;Test&lt;/span&gt;`</a:t>
            </a:r>
            <a:r>
              <a:rPr lang="en-US" sz="900" dirty="0"/>
              <a:t>,</a:t>
            </a:r>
            <a:endParaRPr lang="en-US" sz="900" i="1" dirty="0">
              <a:solidFill>
                <a:schemeClr val="accent6">
                  <a:lumMod val="50000"/>
                </a:schemeClr>
              </a:solidFill>
            </a:endParaRPr>
          </a:p>
          <a:p>
            <a:r>
              <a:rPr lang="en-US" sz="900" i="1" dirty="0">
                <a:solidFill>
                  <a:srgbClr val="083E08"/>
                </a:solidFill>
              </a:rPr>
              <a:t>   styles</a:t>
            </a:r>
            <a:r>
              <a:rPr lang="en-US" sz="900" b="1" i="1" dirty="0">
                <a:solidFill>
                  <a:srgbClr val="083E08"/>
                </a:solidFill>
              </a:rPr>
              <a:t>: [".red { color: red; }"]</a:t>
            </a:r>
          </a:p>
          <a:p>
            <a:r>
              <a:rPr lang="en-US" sz="900" dirty="0"/>
              <a:t>})</a:t>
            </a:r>
          </a:p>
          <a:p>
            <a:r>
              <a:rPr lang="en-US" sz="900" dirty="0"/>
              <a:t>export class </a:t>
            </a:r>
            <a:r>
              <a:rPr lang="en-US" sz="900" b="1" dirty="0">
                <a:solidFill>
                  <a:srgbClr val="0000FF"/>
                </a:solidFill>
              </a:rPr>
              <a:t>MyAppComponent</a:t>
            </a:r>
            <a:r>
              <a:rPr lang="en-US" sz="900" dirty="0">
                <a:solidFill>
                  <a:srgbClr val="0000FF"/>
                </a:solidFill>
              </a:rPr>
              <a:t> </a:t>
            </a:r>
            <a:r>
              <a:rPr lang="en-US" sz="900" dirty="0"/>
              <a:t>{</a:t>
            </a:r>
          </a:p>
          <a:p>
            <a:endParaRPr lang="en-US" sz="900" dirty="0"/>
          </a:p>
          <a:p>
            <a:r>
              <a:rPr lang="en-US" sz="900" dirty="0"/>
              <a:t>}</a:t>
            </a:r>
          </a:p>
          <a:p>
            <a:endParaRPr lang="en-US" dirty="0"/>
          </a:p>
          <a:p>
            <a:pPr marL="0" marR="0" indent="0" algn="l" defTabSz="932742" rtl="0" eaLnBrk="1" fontAlgn="auto" latinLnBrk="0" hangingPunct="1">
              <a:lnSpc>
                <a:spcPct val="90000"/>
              </a:lnSpc>
              <a:spcBef>
                <a:spcPts val="0"/>
              </a:spcBef>
              <a:spcAft>
                <a:spcPts val="340"/>
              </a:spcAft>
              <a:buClrTx/>
              <a:buSzTx/>
              <a:buFontTx/>
              <a:buNone/>
              <a:tabLst/>
              <a:defRPr/>
            </a:pPr>
            <a:r>
              <a:rPr lang="en-US" dirty="0"/>
              <a:t>=============================================</a:t>
            </a:r>
          </a:p>
          <a:p>
            <a:r>
              <a:rPr lang="en-US" sz="900" b="1" dirty="0"/>
              <a:t>@Component</a:t>
            </a:r>
            <a:r>
              <a:rPr lang="en-US" sz="900" dirty="0"/>
              <a:t>({</a:t>
            </a:r>
          </a:p>
          <a:p>
            <a:r>
              <a:rPr lang="en-US" sz="900" dirty="0"/>
              <a:t>   </a:t>
            </a:r>
            <a:r>
              <a:rPr lang="en-US" sz="900" dirty="0">
                <a:solidFill>
                  <a:schemeClr val="tx1">
                    <a:lumMod val="50000"/>
                  </a:schemeClr>
                </a:solidFill>
              </a:rPr>
              <a:t>selector: 'my-app',</a:t>
            </a:r>
          </a:p>
          <a:p>
            <a:r>
              <a:rPr lang="en-US" sz="900" dirty="0"/>
              <a:t>   </a:t>
            </a:r>
            <a:r>
              <a:rPr lang="en-US" sz="900" dirty="0">
                <a:solidFill>
                  <a:schemeClr val="tx1">
                    <a:lumMod val="50000"/>
                  </a:schemeClr>
                </a:solidFill>
              </a:rPr>
              <a:t>template</a:t>
            </a:r>
            <a:r>
              <a:rPr lang="en-US" sz="900" dirty="0"/>
              <a:t>: </a:t>
            </a:r>
            <a:r>
              <a:rPr lang="en-US" sz="900" i="1" dirty="0">
                <a:solidFill>
                  <a:schemeClr val="accent6">
                    <a:lumMod val="50000"/>
                  </a:schemeClr>
                </a:solidFill>
              </a:rPr>
              <a:t>`</a:t>
            </a:r>
            <a:r>
              <a:rPr lang="en-US" sz="800" i="1" dirty="0">
                <a:solidFill>
                  <a:schemeClr val="accent6">
                    <a:lumMod val="50000"/>
                  </a:schemeClr>
                </a:solidFill>
              </a:rPr>
              <a:t>&lt;h3&gt;Task List Application&lt;/h3&gt;</a:t>
            </a:r>
          </a:p>
          <a:p>
            <a:r>
              <a:rPr lang="en-US" sz="900" i="1" dirty="0">
                <a:solidFill>
                  <a:schemeClr val="accent6">
                    <a:lumMod val="50000"/>
                  </a:schemeClr>
                </a:solidFill>
              </a:rPr>
              <a:t>   &lt;span </a:t>
            </a:r>
          </a:p>
          <a:p>
            <a:r>
              <a:rPr lang="en-US" sz="900" i="1" dirty="0">
                <a:solidFill>
                  <a:schemeClr val="accent6">
                    <a:lumMod val="50000"/>
                  </a:schemeClr>
                </a:solidFill>
              </a:rPr>
              <a:t>   </a:t>
            </a:r>
            <a:r>
              <a:rPr lang="en-US" sz="900" b="1" i="1" dirty="0">
                <a:solidFill>
                  <a:schemeClr val="accent1">
                    <a:lumMod val="50000"/>
                  </a:schemeClr>
                </a:solidFill>
              </a:rPr>
              <a:t>[</a:t>
            </a:r>
            <a:r>
              <a:rPr lang="en-US" sz="900" b="1" i="1" dirty="0" err="1">
                <a:solidFill>
                  <a:schemeClr val="accent1">
                    <a:lumMod val="50000"/>
                  </a:schemeClr>
                </a:solidFill>
              </a:rPr>
              <a:t>ngStyle</a:t>
            </a:r>
            <a:r>
              <a:rPr lang="en-US" sz="900" b="1" i="1" dirty="0">
                <a:solidFill>
                  <a:schemeClr val="accent1">
                    <a:lumMod val="50000"/>
                  </a:schemeClr>
                </a:solidFill>
              </a:rPr>
              <a:t>]="{</a:t>
            </a:r>
          </a:p>
          <a:p>
            <a:r>
              <a:rPr lang="en-US" sz="900" b="1" i="1" dirty="0">
                <a:solidFill>
                  <a:schemeClr val="accent1">
                    <a:lumMod val="50000"/>
                  </a:schemeClr>
                </a:solidFill>
              </a:rPr>
              <a:t>	'font-size': '12px', </a:t>
            </a:r>
          </a:p>
          <a:p>
            <a:r>
              <a:rPr lang="en-US" sz="900" b="1" i="1" dirty="0">
                <a:solidFill>
                  <a:schemeClr val="accent1">
                    <a:lumMod val="50000"/>
                  </a:schemeClr>
                </a:solidFill>
              </a:rPr>
              <a:t>	color: 'green'</a:t>
            </a:r>
          </a:p>
          <a:p>
            <a:r>
              <a:rPr lang="en-US" sz="900" b="1" i="1" dirty="0">
                <a:solidFill>
                  <a:schemeClr val="accent1">
                    <a:lumMod val="50000"/>
                  </a:schemeClr>
                </a:solidFill>
              </a:rPr>
              <a:t>   }"</a:t>
            </a:r>
          </a:p>
          <a:p>
            <a:r>
              <a:rPr lang="en-US" sz="900" i="1" dirty="0">
                <a:solidFill>
                  <a:schemeClr val="accent6">
                    <a:lumMod val="50000"/>
                  </a:schemeClr>
                </a:solidFill>
              </a:rPr>
              <a:t>   &gt;Test&lt;/span&gt;`</a:t>
            </a:r>
          </a:p>
          <a:p>
            <a:r>
              <a:rPr lang="en-US" sz="900" dirty="0"/>
              <a:t>})</a:t>
            </a:r>
          </a:p>
          <a:p>
            <a:r>
              <a:rPr lang="en-US" sz="900" dirty="0">
                <a:solidFill>
                  <a:srgbClr val="0000FF"/>
                </a:solidFill>
              </a:rPr>
              <a:t>export class </a:t>
            </a:r>
            <a:r>
              <a:rPr lang="en-US" sz="900" b="1" dirty="0">
                <a:solidFill>
                  <a:srgbClr val="0000FF"/>
                </a:solidFill>
              </a:rPr>
              <a:t>MyAppComponent</a:t>
            </a:r>
            <a:r>
              <a:rPr lang="en-US" sz="900" dirty="0">
                <a:solidFill>
                  <a:srgbClr val="0000FF"/>
                </a:solidFill>
              </a:rPr>
              <a:t> {</a:t>
            </a:r>
          </a:p>
          <a:p>
            <a:endParaRPr lang="en-US" sz="900" dirty="0">
              <a:solidFill>
                <a:srgbClr val="0000FF"/>
              </a:solidFill>
            </a:endParaRPr>
          </a:p>
          <a:p>
            <a:r>
              <a:rPr lang="en-US" sz="900" dirty="0">
                <a:solidFill>
                  <a:srgbClr val="0000FF"/>
                </a:solidFill>
              </a:rPr>
              <a:t>}</a:t>
            </a:r>
          </a:p>
          <a:p>
            <a:endParaRPr lang="en-US" dirty="0"/>
          </a:p>
          <a:p>
            <a:pPr marL="0" marR="0" indent="0" algn="l" defTabSz="932742" rtl="0" eaLnBrk="1" fontAlgn="auto" latinLnBrk="0" hangingPunct="1">
              <a:lnSpc>
                <a:spcPct val="90000"/>
              </a:lnSpc>
              <a:spcBef>
                <a:spcPts val="0"/>
              </a:spcBef>
              <a:spcAft>
                <a:spcPts val="340"/>
              </a:spcAft>
              <a:buClrTx/>
              <a:buSzTx/>
              <a:buFontTx/>
              <a:buNone/>
              <a:tabLst/>
              <a:defRPr/>
            </a:pPr>
            <a:r>
              <a:rPr lang="en-US" dirty="0"/>
              <a:t>=============================================</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4941082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6/23/2016 8:23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39</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6/23/2016 8:23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@Component</a:t>
            </a:r>
            <a:r>
              <a:rPr lang="en-US" sz="900" dirty="0"/>
              <a:t>({</a:t>
            </a:r>
          </a:p>
          <a:p>
            <a:r>
              <a:rPr lang="en-US" sz="900" dirty="0"/>
              <a:t>   selector: </a:t>
            </a:r>
            <a:r>
              <a:rPr lang="en-US" sz="900" dirty="0">
                <a:solidFill>
                  <a:srgbClr val="282828"/>
                </a:solidFill>
              </a:rPr>
              <a:t>'my-app',</a:t>
            </a:r>
          </a:p>
          <a:p>
            <a:r>
              <a:rPr lang="en-US" sz="900" dirty="0"/>
              <a:t>   </a:t>
            </a:r>
            <a:r>
              <a:rPr lang="en-US" sz="900" dirty="0">
                <a:solidFill>
                  <a:schemeClr val="tx1">
                    <a:lumMod val="50000"/>
                  </a:schemeClr>
                </a:solidFill>
              </a:rPr>
              <a:t>template</a:t>
            </a:r>
            <a:r>
              <a:rPr lang="en-US" sz="900" dirty="0"/>
              <a:t>: </a:t>
            </a:r>
            <a:r>
              <a:rPr lang="en-US" sz="900" i="1" dirty="0">
                <a:solidFill>
                  <a:schemeClr val="accent6">
                    <a:lumMod val="50000"/>
                  </a:schemeClr>
                </a:solidFill>
              </a:rPr>
              <a:t>`</a:t>
            </a:r>
          </a:p>
          <a:p>
            <a:r>
              <a:rPr lang="en-US" sz="900" i="1" dirty="0">
                <a:solidFill>
                  <a:schemeClr val="accent6">
                    <a:lumMod val="50000"/>
                  </a:schemeClr>
                </a:solidFill>
              </a:rPr>
              <a:t>   </a:t>
            </a:r>
            <a:r>
              <a:rPr lang="en-US" sz="800" i="1" dirty="0">
                <a:solidFill>
                  <a:schemeClr val="accent6">
                    <a:lumMod val="50000"/>
                  </a:schemeClr>
                </a:solidFill>
              </a:rPr>
              <a:t>&lt;h3&gt;Task List Application&lt;/h3&gt;</a:t>
            </a:r>
          </a:p>
          <a:p>
            <a:r>
              <a:rPr lang="en-US" sz="800" i="1" dirty="0">
                <a:solidFill>
                  <a:schemeClr val="accent6">
                    <a:lumMod val="50000"/>
                  </a:schemeClr>
                </a:solidFill>
              </a:rPr>
              <a:t>   &lt;h4 </a:t>
            </a:r>
            <a:r>
              <a:rPr lang="en-US" sz="800" b="1" i="1" dirty="0">
                <a:solidFill>
                  <a:srgbClr val="000090"/>
                </a:solidFill>
              </a:rPr>
              <a:t>*ng-If="</a:t>
            </a:r>
            <a:r>
              <a:rPr lang="en-US" sz="800" b="1" i="1" dirty="0" err="1">
                <a:solidFill>
                  <a:srgbClr val="000090"/>
                </a:solidFill>
              </a:rPr>
              <a:t>imTrue</a:t>
            </a:r>
            <a:r>
              <a:rPr lang="en-US" sz="800" b="1" i="1" dirty="0">
                <a:solidFill>
                  <a:srgbClr val="000090"/>
                </a:solidFill>
              </a:rPr>
              <a:t>"</a:t>
            </a:r>
            <a:r>
              <a:rPr lang="en-US" sz="800" i="1" dirty="0">
                <a:solidFill>
                  <a:schemeClr val="accent6">
                    <a:lumMod val="50000"/>
                  </a:schemeClr>
                </a:solidFill>
              </a:rPr>
              <a:t>&gt;This will show&lt;h4&gt;</a:t>
            </a:r>
          </a:p>
          <a:p>
            <a:r>
              <a:rPr lang="en-US" sz="900" i="1" dirty="0">
                <a:solidFill>
                  <a:schemeClr val="accent6">
                    <a:lumMod val="50000"/>
                  </a:schemeClr>
                </a:solidFill>
              </a:rPr>
              <a:t>   `</a:t>
            </a:r>
          </a:p>
          <a:p>
            <a:r>
              <a:rPr lang="en-US" sz="900" dirty="0"/>
              <a:t>})</a:t>
            </a:r>
          </a:p>
          <a:p>
            <a:r>
              <a:rPr lang="en-US" sz="900" dirty="0">
                <a:solidFill>
                  <a:srgbClr val="0000FF"/>
                </a:solidFill>
              </a:rPr>
              <a:t>export class </a:t>
            </a:r>
            <a:r>
              <a:rPr lang="en-US" sz="900" b="1" dirty="0">
                <a:solidFill>
                  <a:srgbClr val="0000FF"/>
                </a:solidFill>
              </a:rPr>
              <a:t>MyAppComponent</a:t>
            </a:r>
            <a:r>
              <a:rPr lang="en-US" sz="900" dirty="0">
                <a:solidFill>
                  <a:srgbClr val="0000FF"/>
                </a:solidFill>
              </a:rPr>
              <a:t> {</a:t>
            </a:r>
          </a:p>
          <a:p>
            <a:r>
              <a:rPr lang="en-US" sz="900" dirty="0">
                <a:solidFill>
                  <a:srgbClr val="0000FF"/>
                </a:solidFill>
              </a:rPr>
              <a:t>   </a:t>
            </a:r>
            <a:r>
              <a:rPr lang="en-US" sz="900" dirty="0" err="1">
                <a:solidFill>
                  <a:srgbClr val="0000FF"/>
                </a:solidFill>
              </a:rPr>
              <a:t>imTrue</a:t>
            </a:r>
            <a:r>
              <a:rPr lang="en-US" sz="900" dirty="0">
                <a:solidFill>
                  <a:srgbClr val="0000FF"/>
                </a:solidFill>
              </a:rPr>
              <a:t> = true;</a:t>
            </a:r>
          </a:p>
          <a:p>
            <a:r>
              <a:rPr lang="en-US" sz="900" dirty="0">
                <a:solidFill>
                  <a:srgbClr val="0000FF"/>
                </a:solidFill>
              </a:rPr>
              <a:t>}</a:t>
            </a:r>
          </a:p>
          <a:p>
            <a:r>
              <a:rPr lang="en-US" dirty="0"/>
              <a:t>========================================</a:t>
            </a:r>
          </a:p>
          <a:p>
            <a:r>
              <a:rPr lang="en-US" sz="900" b="1" dirty="0"/>
              <a:t>@Component</a:t>
            </a:r>
            <a:r>
              <a:rPr lang="en-US" sz="900" dirty="0"/>
              <a:t>({</a:t>
            </a:r>
          </a:p>
          <a:p>
            <a:r>
              <a:rPr lang="en-US" sz="900" dirty="0"/>
              <a:t>   selector: '</a:t>
            </a:r>
            <a:r>
              <a:rPr lang="en-US" sz="900" dirty="0">
                <a:solidFill>
                  <a:srgbClr val="282828"/>
                </a:solidFill>
              </a:rPr>
              <a:t>my-app'</a:t>
            </a:r>
            <a:r>
              <a:rPr lang="en-US" sz="900" dirty="0"/>
              <a:t>,</a:t>
            </a:r>
          </a:p>
          <a:p>
            <a:r>
              <a:rPr lang="en-US" sz="900" dirty="0"/>
              <a:t>   </a:t>
            </a:r>
            <a:r>
              <a:rPr lang="en-US" sz="900" dirty="0">
                <a:solidFill>
                  <a:schemeClr val="tx1">
                    <a:lumMod val="50000"/>
                  </a:schemeClr>
                </a:solidFill>
              </a:rPr>
              <a:t>template</a:t>
            </a:r>
            <a:r>
              <a:rPr lang="en-US" sz="900" dirty="0"/>
              <a:t>: </a:t>
            </a:r>
            <a:r>
              <a:rPr lang="en-US" sz="900" i="1" dirty="0">
                <a:solidFill>
                  <a:schemeClr val="accent6">
                    <a:lumMod val="50000"/>
                  </a:schemeClr>
                </a:solidFill>
              </a:rPr>
              <a:t>`</a:t>
            </a:r>
          </a:p>
          <a:p>
            <a:r>
              <a:rPr lang="en-US" sz="900" i="1" dirty="0">
                <a:solidFill>
                  <a:schemeClr val="accent6">
                    <a:lumMod val="50000"/>
                  </a:schemeClr>
                </a:solidFill>
              </a:rPr>
              <a:t>   </a:t>
            </a:r>
            <a:r>
              <a:rPr lang="en-US" sz="800" i="1" dirty="0">
                <a:solidFill>
                  <a:schemeClr val="accent6">
                    <a:lumMod val="50000"/>
                  </a:schemeClr>
                </a:solidFill>
              </a:rPr>
              <a:t>&lt;h3&gt;Task List Application&lt;/h3&gt;</a:t>
            </a:r>
          </a:p>
          <a:p>
            <a:r>
              <a:rPr lang="en-US" sz="900" i="1" dirty="0">
                <a:solidFill>
                  <a:schemeClr val="accent6">
                    <a:lumMod val="50000"/>
                  </a:schemeClr>
                </a:solidFill>
              </a:rPr>
              <a:t>   &lt;ul&gt;</a:t>
            </a:r>
          </a:p>
          <a:p>
            <a:r>
              <a:rPr lang="en-US" sz="900" i="1" dirty="0">
                <a:solidFill>
                  <a:schemeClr val="accent6">
                    <a:lumMod val="50000"/>
                  </a:schemeClr>
                </a:solidFill>
              </a:rPr>
              <a:t>	&lt;li </a:t>
            </a:r>
            <a:r>
              <a:rPr lang="en-US" sz="900" b="1" i="1" dirty="0">
                <a:solidFill>
                  <a:srgbClr val="000090"/>
                </a:solidFill>
              </a:rPr>
              <a:t>*ng-For="let task of tasks"</a:t>
            </a:r>
            <a:r>
              <a:rPr lang="en-US" sz="900" i="1" dirty="0">
                <a:solidFill>
                  <a:schemeClr val="accent6">
                    <a:lumMod val="50000"/>
                  </a:schemeClr>
                </a:solidFill>
              </a:rPr>
              <a:t>&gt;</a:t>
            </a:r>
          </a:p>
          <a:p>
            <a:r>
              <a:rPr lang="en-US" sz="900" i="1" dirty="0">
                <a:solidFill>
                  <a:schemeClr val="accent6">
                    <a:lumMod val="50000"/>
                  </a:schemeClr>
                </a:solidFill>
              </a:rPr>
              <a:t>	   </a:t>
            </a:r>
            <a:r>
              <a:rPr lang="en-US" sz="900" i="1" dirty="0">
                <a:solidFill>
                  <a:srgbClr val="000090"/>
                </a:solidFill>
              </a:rPr>
              <a:t>{{ task }}</a:t>
            </a:r>
          </a:p>
          <a:p>
            <a:r>
              <a:rPr lang="en-US" sz="900" i="1" dirty="0">
                <a:solidFill>
                  <a:schemeClr val="accent6">
                    <a:lumMod val="50000"/>
                  </a:schemeClr>
                </a:solidFill>
              </a:rPr>
              <a:t>	&lt;/li&gt;</a:t>
            </a:r>
          </a:p>
          <a:p>
            <a:r>
              <a:rPr lang="en-US" sz="900" i="1" dirty="0">
                <a:solidFill>
                  <a:schemeClr val="accent6">
                    <a:lumMod val="50000"/>
                  </a:schemeClr>
                </a:solidFill>
              </a:rPr>
              <a:t>   &lt;/ul&gt;`</a:t>
            </a:r>
          </a:p>
          <a:p>
            <a:r>
              <a:rPr lang="en-US" sz="900" dirty="0"/>
              <a:t>})</a:t>
            </a:r>
          </a:p>
          <a:p>
            <a:r>
              <a:rPr lang="en-US" sz="900" dirty="0">
                <a:solidFill>
                  <a:srgbClr val="0000FF"/>
                </a:solidFill>
              </a:rPr>
              <a:t>export class </a:t>
            </a:r>
            <a:r>
              <a:rPr lang="en-US" sz="900" b="1" dirty="0">
                <a:solidFill>
                  <a:srgbClr val="0000FF"/>
                </a:solidFill>
              </a:rPr>
              <a:t>MyAppComponent</a:t>
            </a:r>
            <a:r>
              <a:rPr lang="en-US" sz="900" dirty="0">
                <a:solidFill>
                  <a:srgbClr val="0000FF"/>
                </a:solidFill>
              </a:rPr>
              <a:t> {</a:t>
            </a:r>
          </a:p>
          <a:p>
            <a:r>
              <a:rPr lang="en-US" sz="900" dirty="0">
                <a:solidFill>
                  <a:srgbClr val="0000FF"/>
                </a:solidFill>
              </a:rPr>
              <a:t>   tasks = ['First Task', 'Second Task']</a:t>
            </a:r>
          </a:p>
          <a:p>
            <a:r>
              <a:rPr lang="en-US" sz="900" dirty="0">
                <a:solidFill>
                  <a:srgbClr val="0000FF"/>
                </a:solidFill>
              </a:rPr>
              <a:t>}</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064757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Print</a:t>
            </a:r>
            <a:r>
              <a:rPr lang="en-US" baseline="0" dirty="0"/>
              <a:t> the value</a:t>
            </a:r>
          </a:p>
          <a:p>
            <a:endParaRPr lang="en-US" baseline="0" dirty="0"/>
          </a:p>
          <a:p>
            <a:r>
              <a:rPr lang="en-US" baseline="0" dirty="0"/>
              <a:t>Also able to set the attribute's value by using the brackets.</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6/23/2016 8:23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@Component</a:t>
            </a:r>
            <a:r>
              <a:rPr lang="en-US" sz="900" dirty="0"/>
              <a:t>({</a:t>
            </a:r>
          </a:p>
          <a:p>
            <a:r>
              <a:rPr lang="en-US" sz="900" dirty="0"/>
              <a:t>   selector</a:t>
            </a:r>
            <a:r>
              <a:rPr lang="en-US" sz="900" dirty="0">
                <a:solidFill>
                  <a:schemeClr val="tx1">
                    <a:lumMod val="50000"/>
                  </a:schemeClr>
                </a:solidFill>
              </a:rPr>
              <a:t>: 'my-app'</a:t>
            </a:r>
            <a:r>
              <a:rPr lang="en-US" sz="900" dirty="0"/>
              <a:t>,</a:t>
            </a:r>
          </a:p>
          <a:p>
            <a:r>
              <a:rPr lang="en-US" sz="900" dirty="0"/>
              <a:t>   </a:t>
            </a:r>
            <a:r>
              <a:rPr lang="en-US" sz="900" b="1" dirty="0">
                <a:solidFill>
                  <a:schemeClr val="accent6">
                    <a:lumMod val="50000"/>
                  </a:schemeClr>
                </a:solidFill>
              </a:rPr>
              <a:t>template</a:t>
            </a:r>
            <a:r>
              <a:rPr lang="en-US" sz="900" dirty="0"/>
              <a:t>: </a:t>
            </a:r>
            <a:r>
              <a:rPr lang="en-US" sz="900" i="1" dirty="0">
                <a:solidFill>
                  <a:schemeClr val="accent6">
                    <a:lumMod val="50000"/>
                  </a:schemeClr>
                </a:solidFill>
              </a:rPr>
              <a:t>`</a:t>
            </a:r>
          </a:p>
          <a:p>
            <a:r>
              <a:rPr lang="en-US" sz="900" i="1" dirty="0">
                <a:solidFill>
                  <a:schemeClr val="accent6">
                    <a:lumMod val="50000"/>
                  </a:schemeClr>
                </a:solidFill>
              </a:rPr>
              <a:t>   &lt;h3&gt;Task List Application&lt;/h3&gt;</a:t>
            </a:r>
          </a:p>
          <a:p>
            <a:r>
              <a:rPr lang="en-US" sz="900" i="1" dirty="0">
                <a:solidFill>
                  <a:schemeClr val="accent6">
                    <a:lumMod val="50000"/>
                  </a:schemeClr>
                </a:solidFill>
              </a:rPr>
              <a:t>   &lt;span&gt;</a:t>
            </a:r>
            <a:r>
              <a:rPr lang="en-US" sz="900" b="1" i="1" dirty="0">
                <a:solidFill>
                  <a:srgbClr val="282828"/>
                </a:solidFill>
              </a:rPr>
              <a:t>{{ </a:t>
            </a:r>
            <a:r>
              <a:rPr lang="en-US" sz="900" b="1" i="1" dirty="0" err="1">
                <a:solidFill>
                  <a:srgbClr val="282828"/>
                </a:solidFill>
              </a:rPr>
              <a:t>myNumber</a:t>
            </a:r>
            <a:r>
              <a:rPr lang="en-US" sz="900" b="1" i="1" dirty="0">
                <a:solidFill>
                  <a:srgbClr val="282828"/>
                </a:solidFill>
              </a:rPr>
              <a:t> }}</a:t>
            </a:r>
            <a:r>
              <a:rPr lang="en-US" sz="900" i="1" dirty="0">
                <a:solidFill>
                  <a:schemeClr val="accent6">
                    <a:lumMod val="50000"/>
                  </a:schemeClr>
                </a:solidFill>
              </a:rPr>
              <a:t>&lt;/span&gt;</a:t>
            </a:r>
          </a:p>
          <a:p>
            <a:r>
              <a:rPr lang="en-US" sz="900" i="1" dirty="0">
                <a:solidFill>
                  <a:schemeClr val="accent6">
                    <a:lumMod val="50000"/>
                  </a:schemeClr>
                </a:solidFill>
              </a:rPr>
              <a:t>   `</a:t>
            </a:r>
          </a:p>
          <a:p>
            <a:r>
              <a:rPr lang="en-US" sz="900" dirty="0"/>
              <a:t>})</a:t>
            </a:r>
          </a:p>
          <a:p>
            <a:r>
              <a:rPr lang="en-US" sz="900" dirty="0">
                <a:solidFill>
                  <a:srgbClr val="0000FF"/>
                </a:solidFill>
              </a:rPr>
              <a:t>export class </a:t>
            </a:r>
            <a:r>
              <a:rPr lang="en-US" sz="900" b="1" dirty="0">
                <a:solidFill>
                  <a:srgbClr val="0000FF"/>
                </a:solidFill>
              </a:rPr>
              <a:t>MyAppComponent</a:t>
            </a:r>
            <a:r>
              <a:rPr lang="en-US" sz="900" dirty="0">
                <a:solidFill>
                  <a:srgbClr val="0000FF"/>
                </a:solidFill>
              </a:rPr>
              <a:t> {</a:t>
            </a:r>
          </a:p>
          <a:p>
            <a:r>
              <a:rPr lang="en-US" sz="900" dirty="0">
                <a:solidFill>
                  <a:srgbClr val="0000FF"/>
                </a:solidFill>
              </a:rPr>
              <a:t>   </a:t>
            </a:r>
            <a:r>
              <a:rPr lang="en-US" sz="900" dirty="0" err="1">
                <a:solidFill>
                  <a:schemeClr val="tx1">
                    <a:lumMod val="50000"/>
                  </a:schemeClr>
                </a:solidFill>
              </a:rPr>
              <a:t>myNumber</a:t>
            </a:r>
            <a:r>
              <a:rPr lang="en-US" sz="900" dirty="0">
                <a:solidFill>
                  <a:schemeClr val="tx1">
                    <a:lumMod val="50000"/>
                  </a:schemeClr>
                </a:solidFill>
              </a:rPr>
              <a:t> = 7</a:t>
            </a:r>
          </a:p>
          <a:p>
            <a:r>
              <a:rPr lang="en-US" sz="900" dirty="0">
                <a:solidFill>
                  <a:srgbClr val="0000FF"/>
                </a:solidFill>
              </a:rPr>
              <a: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707462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MVC Structured</a:t>
            </a:r>
            <a:r>
              <a:rPr lang="en-US" b="1" baseline="0" dirty="0"/>
              <a:t> Framework helps us create SPAs w/ Client Side Templating and easy templating.</a:t>
            </a:r>
            <a:endParaRPr lang="en-US" b="1" dirty="0"/>
          </a:p>
          <a:p>
            <a:endParaRPr lang="en-US" b="1" dirty="0"/>
          </a:p>
          <a:p>
            <a:r>
              <a:rPr lang="en-US" b="1" dirty="0"/>
              <a:t>Lets identify </a:t>
            </a:r>
            <a:r>
              <a:rPr lang="en-US" b="1" u="sng" dirty="0"/>
              <a:t>why</a:t>
            </a:r>
            <a:r>
              <a:rPr lang="en-US" b="1" dirty="0"/>
              <a:t> these solutions were created.</a:t>
            </a:r>
          </a:p>
          <a:p>
            <a:endParaRPr lang="en-US" dirty="0"/>
          </a:p>
          <a:p>
            <a:endParaRPr lang="en-US" dirty="0"/>
          </a:p>
          <a:p>
            <a:r>
              <a:rPr lang="en-US" dirty="0"/>
              <a:t>+  </a:t>
            </a:r>
            <a:r>
              <a:rPr lang="en-US" b="1" u="sng" dirty="0"/>
              <a:t>You</a:t>
            </a:r>
            <a:r>
              <a:rPr lang="en-US" b="1" u="none" dirty="0"/>
              <a:t> </a:t>
            </a:r>
            <a:r>
              <a:rPr lang="en-US" dirty="0"/>
              <a:t>decide to build</a:t>
            </a:r>
            <a:r>
              <a:rPr lang="en-US" baseline="0" dirty="0"/>
              <a:t> a website like Github (http://www.github.com/keephopealive)</a:t>
            </a:r>
          </a:p>
          <a:p>
            <a:pPr marL="171450" indent="-171450">
              <a:buFontTx/>
              <a:buChar char="-"/>
            </a:pPr>
            <a:r>
              <a:rPr lang="en-US" baseline="0" dirty="0"/>
              <a:t>Too large for 1 person</a:t>
            </a:r>
          </a:p>
          <a:p>
            <a:pPr marL="0" indent="0">
              <a:buFontTx/>
              <a:buNone/>
            </a:pPr>
            <a:endParaRPr lang="en-US" baseline="0" dirty="0"/>
          </a:p>
          <a:p>
            <a:pPr marL="0" indent="0">
              <a:buFontTx/>
              <a:buNone/>
            </a:pPr>
            <a:r>
              <a:rPr lang="en-US" baseline="0" dirty="0"/>
              <a:t>+  3 of us Collaborate</a:t>
            </a:r>
          </a:p>
          <a:p>
            <a:pPr marL="171450" indent="-171450">
              <a:buFontTx/>
              <a:buChar char="-"/>
            </a:pPr>
            <a:r>
              <a:rPr lang="en-US" baseline="0" dirty="0"/>
              <a:t>Can't all work on the same page</a:t>
            </a:r>
          </a:p>
          <a:p>
            <a:pPr marL="0" indent="0">
              <a:buFontTx/>
              <a:buNone/>
            </a:pPr>
            <a:endParaRPr lang="en-US" dirty="0"/>
          </a:p>
          <a:p>
            <a:pPr marL="0" indent="0">
              <a:buFontTx/>
              <a:buNone/>
            </a:pPr>
            <a:r>
              <a:rPr lang="en-US" dirty="0"/>
              <a:t>+  Split the work into parts by</a:t>
            </a:r>
            <a:r>
              <a:rPr lang="en-US" baseline="0" dirty="0"/>
              <a:t> features (in folders for each feature)</a:t>
            </a:r>
            <a:endParaRPr lang="en-US" b="0" baseline="0" dirty="0"/>
          </a:p>
          <a:p>
            <a:pPr marL="0" indent="0">
              <a:buFontTx/>
              <a:buNone/>
            </a:pPr>
            <a:endParaRPr lang="en-US" b="1" baseline="0" dirty="0"/>
          </a:p>
          <a:p>
            <a:pPr marL="0" indent="0">
              <a:buFontTx/>
              <a:buNone/>
            </a:pPr>
            <a:r>
              <a:rPr lang="en-US" b="1" baseline="0" dirty="0"/>
              <a:t>= Framework</a:t>
            </a:r>
          </a:p>
          <a:p>
            <a:pPr marL="0" indent="0">
              <a:buFontTx/>
              <a:buNone/>
            </a:pPr>
            <a:endParaRPr lang="en-US" baseline="0" dirty="0"/>
          </a:p>
          <a:p>
            <a:pPr marL="171450" indent="-171450">
              <a:buFontTx/>
              <a:buChar char="-"/>
            </a:pPr>
            <a:r>
              <a:rPr lang="en-US" baseline="0" dirty="0"/>
              <a:t>We are all using </a:t>
            </a:r>
            <a:r>
              <a:rPr lang="en-US" u="sng" baseline="0" dirty="0"/>
              <a:t>different libraries</a:t>
            </a:r>
            <a:r>
              <a:rPr lang="en-US" baseline="0" dirty="0"/>
              <a:t>, and </a:t>
            </a:r>
            <a:r>
              <a:rPr lang="en-US" u="sng" baseline="0" dirty="0"/>
              <a:t>coding styles </a:t>
            </a:r>
            <a:r>
              <a:rPr lang="en-US" baseline="0" dirty="0"/>
              <a:t>(different best practices)</a:t>
            </a:r>
          </a:p>
          <a:p>
            <a:pPr marL="0" indent="0">
              <a:buFontTx/>
              <a:buNone/>
            </a:pPr>
            <a:r>
              <a:rPr lang="en-US" dirty="0"/>
              <a:t>+  We</a:t>
            </a:r>
            <a:r>
              <a:rPr lang="en-US" baseline="0" dirty="0"/>
              <a:t> decide on the libraries, a certain coding style and a pattern of files for different purposes.</a:t>
            </a:r>
          </a:p>
          <a:p>
            <a:pPr marL="0" indent="0">
              <a:buFontTx/>
              <a:buNone/>
            </a:pPr>
            <a:r>
              <a:rPr lang="en-US" baseline="0" dirty="0"/>
              <a:t>    (so if we work on each other's files, it will be familiar/similar)</a:t>
            </a:r>
          </a:p>
          <a:p>
            <a:pPr marL="0" indent="0">
              <a:buFontTx/>
              <a:buNone/>
            </a:pPr>
            <a:r>
              <a:rPr lang="en-US" baseline="0" dirty="0"/>
              <a:t>+  We decide to use certain files for certain purposes</a:t>
            </a:r>
          </a:p>
          <a:p>
            <a:pPr marL="0" indent="0">
              <a:buFontTx/>
              <a:buNone/>
            </a:pPr>
            <a:r>
              <a:rPr lang="en-US" baseline="0" dirty="0"/>
              <a:t>   +  some files for utilizing the database</a:t>
            </a:r>
          </a:p>
          <a:p>
            <a:pPr marL="0" indent="0">
              <a:buFontTx/>
              <a:buNone/>
            </a:pPr>
            <a:r>
              <a:rPr lang="en-US" baseline="0" dirty="0"/>
              <a:t>   +  some files for the logic </a:t>
            </a:r>
          </a:p>
          <a:p>
            <a:pPr marL="0" indent="0">
              <a:buFontTx/>
              <a:buNone/>
            </a:pPr>
            <a:r>
              <a:rPr lang="en-US" baseline="0" dirty="0"/>
              <a:t>   +  some files for the view pages that will be given to the user</a:t>
            </a:r>
          </a:p>
          <a:p>
            <a:pPr marL="0" indent="0">
              <a:buFontTx/>
              <a:buNone/>
            </a:pPr>
            <a:endParaRPr lang="en-US" baseline="0" dirty="0"/>
          </a:p>
          <a:p>
            <a:pPr marL="0" indent="0">
              <a:buFontTx/>
              <a:buNone/>
            </a:pPr>
            <a:r>
              <a:rPr lang="en-US" b="1" baseline="0" dirty="0"/>
              <a:t>= Structured MVC Framework</a:t>
            </a:r>
          </a:p>
          <a:p>
            <a:pPr marL="0" indent="0">
              <a:buFontTx/>
              <a:buNone/>
            </a:pPr>
            <a:endParaRPr lang="en-US" baseline="0" dirty="0"/>
          </a:p>
          <a:p>
            <a:pPr marL="0" indent="0">
              <a:buFontTx/>
              <a:buNone/>
            </a:pPr>
            <a:r>
              <a:rPr lang="en-US" baseline="0" dirty="0"/>
              <a:t>(SHOW GITHUB PAGE)</a:t>
            </a:r>
          </a:p>
          <a:p>
            <a:pPr marL="0" indent="0">
              <a:buFontTx/>
              <a:buNone/>
            </a:pPr>
            <a:endParaRPr lang="en-US" baseline="0" dirty="0"/>
          </a:p>
          <a:p>
            <a:pPr marL="171450" indent="-171450">
              <a:buFontTx/>
              <a:buChar char="-"/>
            </a:pPr>
            <a:r>
              <a:rPr lang="en-US" baseline="0" dirty="0"/>
              <a:t>realize</a:t>
            </a:r>
            <a:r>
              <a:rPr lang="is-IS" baseline="0" dirty="0"/>
              <a:t>… switching between tabs changes only a small part of our page but the page reloads.</a:t>
            </a:r>
          </a:p>
          <a:p>
            <a:pPr marL="0" indent="0">
              <a:buFontTx/>
              <a:buNone/>
            </a:pPr>
            <a:r>
              <a:rPr lang="is-IS" baseline="0" dirty="0"/>
              <a:t>    slow b/c it has to reload the entire page</a:t>
            </a:r>
          </a:p>
          <a:p>
            <a:pPr marL="0" indent="0">
              <a:buFontTx/>
              <a:buNone/>
            </a:pPr>
            <a:r>
              <a:rPr lang="is-IS" baseline="0" dirty="0"/>
              <a:t>    waste as its reloading the same data</a:t>
            </a:r>
          </a:p>
          <a:p>
            <a:pPr marL="0" indent="0">
              <a:buFontTx/>
              <a:buNone/>
            </a:pPr>
            <a:r>
              <a:rPr lang="is-IS" baseline="0" dirty="0"/>
              <a:t>+  we decide to only load part of our page when certain actions happen</a:t>
            </a:r>
          </a:p>
          <a:p>
            <a:pPr marL="0" indent="0">
              <a:buFontTx/>
              <a:buNone/>
            </a:pPr>
            <a:endParaRPr lang="is-IS" baseline="0" dirty="0"/>
          </a:p>
          <a:p>
            <a:pPr marL="0" indent="0">
              <a:buFontTx/>
              <a:buNone/>
            </a:pPr>
            <a:r>
              <a:rPr lang="is-IS" b="1" baseline="0" dirty="0"/>
              <a:t>= Single Page Application </a:t>
            </a:r>
            <a:endParaRPr lang="en-US" b="1" dirty="0"/>
          </a:p>
          <a:p>
            <a:endParaRPr lang="en-US" dirty="0"/>
          </a:p>
          <a:p>
            <a:r>
              <a:rPr lang="en-US" dirty="0"/>
              <a:t>Now we built most of our website</a:t>
            </a:r>
            <a:r>
              <a:rPr lang="en-US" baseline="0" dirty="0"/>
              <a:t> and its getting popular </a:t>
            </a:r>
            <a:r>
              <a:rPr lang="is-IS" baseline="0" dirty="0"/>
              <a:t>…</a:t>
            </a:r>
          </a:p>
          <a:p>
            <a:endParaRPr lang="en-US" dirty="0"/>
          </a:p>
          <a:p>
            <a:pPr marL="171450" indent="-171450">
              <a:buFontTx/>
              <a:buChar char="-"/>
            </a:pPr>
            <a:r>
              <a:rPr lang="en-US" b="0" dirty="0"/>
              <a:t>Scaling issues</a:t>
            </a:r>
          </a:p>
          <a:p>
            <a:pPr marL="171450" indent="-171450">
              <a:buFontTx/>
              <a:buChar char="-"/>
            </a:pPr>
            <a:r>
              <a:rPr lang="en-US" b="0" dirty="0"/>
              <a:t>We can handle 60 Requests/</a:t>
            </a:r>
            <a:r>
              <a:rPr lang="en-US" b="0" baseline="0" dirty="0"/>
              <a:t> </a:t>
            </a:r>
            <a:r>
              <a:rPr lang="en-US" b="0" dirty="0"/>
              <a:t>1 Minute (1 Request per second)</a:t>
            </a:r>
          </a:p>
          <a:p>
            <a:pPr marL="171450" indent="-171450">
              <a:buFontTx/>
              <a:buChar char="-"/>
            </a:pPr>
            <a:r>
              <a:rPr lang="en-US" b="0" dirty="0"/>
              <a:t>We receive</a:t>
            </a:r>
            <a:r>
              <a:rPr lang="en-US" b="0" baseline="0" dirty="0"/>
              <a:t> 100 Requests/ 1 Minute</a:t>
            </a:r>
          </a:p>
          <a:p>
            <a:pPr marL="171450" indent="-171450">
              <a:buFontTx/>
              <a:buChar char="-"/>
            </a:pPr>
            <a:r>
              <a:rPr lang="en-US" b="0" baseline="0" dirty="0"/>
              <a:t>We lose out / or delay the load time, every 100 guests, 40 will have issues, and it gets worse over time</a:t>
            </a:r>
          </a:p>
          <a:p>
            <a:pPr marL="171450" indent="-171450">
              <a:buFontTx/>
              <a:buChar char="-"/>
            </a:pPr>
            <a:r>
              <a:rPr lang="en-US" b="0" baseline="0" dirty="0"/>
              <a:t>Our server is doing all the rendering</a:t>
            </a:r>
          </a:p>
          <a:p>
            <a:pPr marL="388712" lvl="1" indent="-171450">
              <a:buFontTx/>
              <a:buChar char="-"/>
            </a:pPr>
            <a:r>
              <a:rPr lang="en-US" b="0" baseline="0" dirty="0"/>
              <a:t>Rendering is when a server takes an HTML file and JavaScript Variables and prints the variables on the HTML file before it sends it to the user.</a:t>
            </a:r>
          </a:p>
          <a:p>
            <a:pPr marL="0" lvl="0" indent="0">
              <a:buFontTx/>
              <a:buNone/>
            </a:pPr>
            <a:r>
              <a:rPr lang="en-US" b="0" baseline="0" dirty="0"/>
              <a:t>+  Lets put this </a:t>
            </a:r>
            <a:r>
              <a:rPr lang="en-US" b="0" u="sng" baseline="0" dirty="0"/>
              <a:t>processing load on each user's browser </a:t>
            </a:r>
            <a:r>
              <a:rPr lang="en-US" b="0" baseline="0" dirty="0"/>
              <a:t>– its not used much and it will overall be a faster experience for most users. </a:t>
            </a:r>
          </a:p>
          <a:p>
            <a:pPr marL="0" lvl="0" indent="0">
              <a:buFontTx/>
              <a:buNone/>
            </a:pPr>
            <a:r>
              <a:rPr lang="en-US" b="0" baseline="0" dirty="0"/>
              <a:t>+  Handle 300-500 Requests / 1 Minute ( 8 Requests per second) </a:t>
            </a:r>
          </a:p>
          <a:p>
            <a:pPr marL="0" lvl="0" indent="0">
              <a:buFontTx/>
              <a:buNone/>
            </a:pPr>
            <a:endParaRPr lang="en-US" b="0" baseline="0" dirty="0"/>
          </a:p>
          <a:p>
            <a:pPr marL="0" lvl="0" indent="0">
              <a:buFontTx/>
              <a:buNone/>
            </a:pPr>
            <a:r>
              <a:rPr lang="en-US" b="1" baseline="0" dirty="0"/>
              <a:t>= Client Side Templating </a:t>
            </a:r>
            <a:endParaRPr lang="en-US" b="1" dirty="0"/>
          </a:p>
          <a:p>
            <a:endParaRPr lang="en-US" dirty="0"/>
          </a:p>
          <a:p>
            <a:pPr marL="171450" indent="-171450">
              <a:buFontTx/>
              <a:buChar char="-"/>
            </a:pPr>
            <a:r>
              <a:rPr lang="en-US" baseline="0" dirty="0"/>
              <a:t>Our project is very large in side, as we add features, we may break other pre-existing features.</a:t>
            </a:r>
          </a:p>
          <a:p>
            <a:pPr marL="0" indent="0">
              <a:buFontTx/>
              <a:buNone/>
            </a:pPr>
            <a:r>
              <a:rPr lang="en-US" baseline="0" dirty="0"/>
              <a:t>+  Add Testing – to be informed if any previously integrated feature stops working while we add new features.</a:t>
            </a:r>
          </a:p>
          <a:p>
            <a:pPr marL="0" indent="0">
              <a:buFontTx/>
              <a:buNone/>
            </a:pPr>
            <a:endParaRPr lang="en-US" baseline="0" dirty="0"/>
          </a:p>
          <a:p>
            <a:pPr marL="0" indent="0">
              <a:buFontTx/>
              <a:buNone/>
            </a:pPr>
            <a:r>
              <a:rPr lang="en-US" b="1" baseline="0" dirty="0"/>
              <a:t>= Easy access to Testing our Code</a:t>
            </a:r>
            <a:endParaRPr lang="en-US" b="1"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8633281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HTML elements have </a:t>
            </a:r>
            <a:r>
              <a:rPr lang="en-US" b="1" dirty="0"/>
              <a:t>built in events </a:t>
            </a:r>
            <a:r>
              <a:rPr lang="en-US" dirty="0"/>
              <a:t>such as </a:t>
            </a:r>
            <a:r>
              <a:rPr lang="en-US" sz="900" i="1" dirty="0">
                <a:solidFill>
                  <a:srgbClr val="282828"/>
                </a:solidFill>
              </a:rPr>
              <a:t>click, hover, mouseeneter, mouseleave, etc</a:t>
            </a:r>
            <a:r>
              <a:rPr lang="is-IS" sz="900" i="1" dirty="0">
                <a:solidFill>
                  <a:srgbClr val="282828"/>
                </a:solidFill>
              </a:rPr>
              <a:t>…</a:t>
            </a:r>
            <a:endParaRPr lang="en-US" sz="900" i="0" dirty="0">
              <a:solidFill>
                <a:schemeClr val="tx1"/>
              </a:solidFill>
            </a:endParaRP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i="0" dirty="0">
              <a:solidFill>
                <a:schemeClr val="tx1"/>
              </a:solidFill>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900" i="0" dirty="0">
                <a:solidFill>
                  <a:schemeClr val="tx1"/>
                </a:solidFill>
              </a:rPr>
              <a:t>We</a:t>
            </a:r>
            <a:r>
              <a:rPr lang="en-US" sz="900" i="0" baseline="0" dirty="0">
                <a:solidFill>
                  <a:schemeClr val="tx1"/>
                </a:solidFill>
              </a:rPr>
              <a:t> can use these events, </a:t>
            </a:r>
            <a:r>
              <a:rPr lang="en-US" sz="900" b="1" i="0" baseline="0" dirty="0">
                <a:solidFill>
                  <a:schemeClr val="tx1"/>
                </a:solidFill>
              </a:rPr>
              <a:t>bind them to elements </a:t>
            </a:r>
            <a:r>
              <a:rPr lang="en-US" sz="900" i="0" baseline="0" dirty="0">
                <a:solidFill>
                  <a:schemeClr val="tx1"/>
                </a:solidFill>
              </a:rPr>
              <a:t>and invoke a function.</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i="0" baseline="0" dirty="0">
              <a:solidFill>
                <a:schemeClr val="tx1"/>
              </a:solidFill>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900" i="0" baseline="0" dirty="0">
                <a:solidFill>
                  <a:schemeClr val="tx1"/>
                </a:solidFill>
              </a:rPr>
              <a:t>We can pass the </a:t>
            </a:r>
            <a:r>
              <a:rPr lang="en-US" sz="900" b="1" i="0" baseline="0" dirty="0">
                <a:solidFill>
                  <a:schemeClr val="tx1"/>
                </a:solidFill>
              </a:rPr>
              <a:t>$event object </a:t>
            </a:r>
            <a:r>
              <a:rPr lang="en-US" sz="900" i="0" baseline="0" dirty="0">
                <a:solidFill>
                  <a:schemeClr val="tx1"/>
                </a:solidFill>
              </a:rPr>
              <a:t>into the functions to retrieve that event's information </a:t>
            </a:r>
            <a:endParaRPr lang="en-US" sz="900" i="1" dirty="0">
              <a:solidFill>
                <a:srgbClr val="282828"/>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44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6/23/2016 8:23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HTML elements have </a:t>
            </a:r>
            <a:r>
              <a:rPr lang="en-US" b="1" dirty="0"/>
              <a:t>built in events </a:t>
            </a:r>
            <a:r>
              <a:rPr lang="en-US" dirty="0"/>
              <a:t>such as </a:t>
            </a:r>
            <a:r>
              <a:rPr lang="en-US" sz="900" i="1" dirty="0">
                <a:solidFill>
                  <a:srgbClr val="282828"/>
                </a:solidFill>
              </a:rPr>
              <a:t>click, hover, </a:t>
            </a:r>
            <a:r>
              <a:rPr lang="en-US" sz="900" i="1" dirty="0" err="1">
                <a:solidFill>
                  <a:srgbClr val="282828"/>
                </a:solidFill>
              </a:rPr>
              <a:t>mouseeneter</a:t>
            </a:r>
            <a:r>
              <a:rPr lang="en-US" sz="900" i="1" dirty="0">
                <a:solidFill>
                  <a:srgbClr val="282828"/>
                </a:solidFill>
              </a:rPr>
              <a:t>, mouseleave, etc</a:t>
            </a:r>
            <a:r>
              <a:rPr lang="is-IS" sz="900" i="1" dirty="0">
                <a:solidFill>
                  <a:srgbClr val="282828"/>
                </a:solidFill>
              </a:rPr>
              <a:t>…</a:t>
            </a:r>
            <a:endParaRPr lang="en-US" sz="900" i="0" dirty="0">
              <a:solidFill>
                <a:schemeClr val="tx1"/>
              </a:solidFill>
            </a:endParaRP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i="0" dirty="0">
              <a:solidFill>
                <a:schemeClr val="tx1"/>
              </a:solidFill>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900" i="0" dirty="0">
                <a:solidFill>
                  <a:schemeClr val="tx1"/>
                </a:solidFill>
              </a:rPr>
              <a:t>We</a:t>
            </a:r>
            <a:r>
              <a:rPr lang="en-US" sz="900" i="0" baseline="0" dirty="0">
                <a:solidFill>
                  <a:schemeClr val="tx1"/>
                </a:solidFill>
              </a:rPr>
              <a:t> can use these events, </a:t>
            </a:r>
            <a:r>
              <a:rPr lang="en-US" sz="900" b="1" i="0" baseline="0" dirty="0">
                <a:solidFill>
                  <a:schemeClr val="tx1"/>
                </a:solidFill>
              </a:rPr>
              <a:t>bind them to elements </a:t>
            </a:r>
            <a:r>
              <a:rPr lang="en-US" sz="900" i="0" baseline="0" dirty="0">
                <a:solidFill>
                  <a:schemeClr val="tx1"/>
                </a:solidFill>
              </a:rPr>
              <a:t>and invoke a function.</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i="0" baseline="0" dirty="0">
              <a:solidFill>
                <a:schemeClr val="tx1"/>
              </a:solidFill>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900" i="0" baseline="0" dirty="0">
                <a:solidFill>
                  <a:schemeClr val="tx1"/>
                </a:solidFill>
              </a:rPr>
              <a:t>We can pass the </a:t>
            </a:r>
            <a:r>
              <a:rPr lang="en-US" sz="900" b="1" i="0" baseline="0" dirty="0">
                <a:solidFill>
                  <a:schemeClr val="tx1"/>
                </a:solidFill>
              </a:rPr>
              <a:t>$event object </a:t>
            </a:r>
            <a:r>
              <a:rPr lang="en-US" sz="900" i="0" baseline="0" dirty="0">
                <a:solidFill>
                  <a:schemeClr val="tx1"/>
                </a:solidFill>
              </a:rPr>
              <a:t>into the functions to retrieve that event's information </a:t>
            </a:r>
            <a:endParaRPr lang="en-US" sz="900" i="1" dirty="0">
              <a:solidFill>
                <a:srgbClr val="282828"/>
              </a:solidFill>
            </a:endParaRPr>
          </a:p>
          <a:p>
            <a:endParaRPr lang="en-US" dirty="0"/>
          </a:p>
          <a:p>
            <a:r>
              <a:rPr lang="en-US" sz="900" b="1" dirty="0"/>
              <a:t>@Component</a:t>
            </a:r>
            <a:r>
              <a:rPr lang="en-US" sz="900" dirty="0"/>
              <a:t>({</a:t>
            </a:r>
          </a:p>
          <a:p>
            <a:r>
              <a:rPr lang="en-US" sz="900" dirty="0"/>
              <a:t>   selector: '</a:t>
            </a:r>
            <a:r>
              <a:rPr lang="en-US" sz="900" dirty="0">
                <a:solidFill>
                  <a:schemeClr val="tx1">
                    <a:lumMod val="50000"/>
                  </a:schemeClr>
                </a:solidFill>
              </a:rPr>
              <a:t>my-app</a:t>
            </a:r>
            <a:r>
              <a:rPr lang="en-US" sz="900" dirty="0"/>
              <a:t>',</a:t>
            </a:r>
          </a:p>
          <a:p>
            <a:r>
              <a:rPr lang="en-US" sz="900" dirty="0"/>
              <a:t>   </a:t>
            </a:r>
            <a:r>
              <a:rPr lang="en-US" sz="900" b="1" dirty="0">
                <a:solidFill>
                  <a:schemeClr val="accent6">
                    <a:lumMod val="50000"/>
                  </a:schemeClr>
                </a:solidFill>
              </a:rPr>
              <a:t>template</a:t>
            </a:r>
            <a:r>
              <a:rPr lang="en-US" sz="900" dirty="0"/>
              <a:t>: </a:t>
            </a:r>
            <a:r>
              <a:rPr lang="en-US" sz="900" i="1" dirty="0">
                <a:solidFill>
                  <a:schemeClr val="accent6">
                    <a:lumMod val="50000"/>
                  </a:schemeClr>
                </a:solidFill>
              </a:rPr>
              <a:t>`</a:t>
            </a:r>
          </a:p>
          <a:p>
            <a:r>
              <a:rPr lang="en-US" sz="900" i="1" dirty="0">
                <a:solidFill>
                  <a:schemeClr val="accent6">
                    <a:lumMod val="50000"/>
                  </a:schemeClr>
                </a:solidFill>
              </a:rPr>
              <a:t>   &lt;h3&gt;Task List Application&lt;/h3&gt;</a:t>
            </a:r>
          </a:p>
          <a:p>
            <a:r>
              <a:rPr lang="en-US" sz="900" i="1" dirty="0">
                <a:solidFill>
                  <a:schemeClr val="accent6">
                    <a:lumMod val="50000"/>
                  </a:schemeClr>
                </a:solidFill>
              </a:rPr>
              <a:t>   &lt;button </a:t>
            </a:r>
            <a:r>
              <a:rPr lang="en-US" sz="900" b="1" i="1" dirty="0">
                <a:solidFill>
                  <a:srgbClr val="282828"/>
                </a:solidFill>
              </a:rPr>
              <a:t>(click)="</a:t>
            </a:r>
            <a:r>
              <a:rPr lang="en-US" sz="900" b="1" i="1" dirty="0" err="1">
                <a:solidFill>
                  <a:srgbClr val="282828"/>
                </a:solidFill>
              </a:rPr>
              <a:t>doThis</a:t>
            </a:r>
            <a:r>
              <a:rPr lang="en-US" sz="900" b="1" i="1" dirty="0">
                <a:solidFill>
                  <a:srgbClr val="282828"/>
                </a:solidFill>
              </a:rPr>
              <a:t>()"</a:t>
            </a:r>
            <a:r>
              <a:rPr lang="en-US" sz="900" i="1" dirty="0">
                <a:solidFill>
                  <a:schemeClr val="accent6">
                    <a:lumMod val="50000"/>
                  </a:schemeClr>
                </a:solidFill>
              </a:rPr>
              <a:t>&gt;&lt;/button&gt;</a:t>
            </a:r>
          </a:p>
          <a:p>
            <a:r>
              <a:rPr lang="en-US" sz="900" i="1" dirty="0">
                <a:solidFill>
                  <a:schemeClr val="accent6">
                    <a:lumMod val="50000"/>
                  </a:schemeClr>
                </a:solidFill>
              </a:rPr>
              <a:t>   `</a:t>
            </a:r>
          </a:p>
          <a:p>
            <a:r>
              <a:rPr lang="en-US" sz="900" dirty="0"/>
              <a:t>})</a:t>
            </a:r>
          </a:p>
          <a:p>
            <a:r>
              <a:rPr lang="en-US" sz="900" dirty="0">
                <a:solidFill>
                  <a:srgbClr val="0000FF"/>
                </a:solidFill>
              </a:rPr>
              <a:t>export class </a:t>
            </a:r>
            <a:r>
              <a:rPr lang="en-US" sz="900" b="1" dirty="0">
                <a:solidFill>
                  <a:srgbClr val="0000FF"/>
                </a:solidFill>
              </a:rPr>
              <a:t>MyAppComponent</a:t>
            </a:r>
            <a:r>
              <a:rPr lang="en-US" sz="900" dirty="0">
                <a:solidFill>
                  <a:srgbClr val="0000FF"/>
                </a:solidFill>
              </a:rPr>
              <a:t> {</a:t>
            </a:r>
          </a:p>
          <a:p>
            <a:r>
              <a:rPr lang="en-US" sz="900" dirty="0">
                <a:solidFill>
                  <a:srgbClr val="0000FF"/>
                </a:solidFill>
              </a:rPr>
              <a:t>   </a:t>
            </a:r>
            <a:r>
              <a:rPr lang="en-US" sz="900" dirty="0" err="1">
                <a:solidFill>
                  <a:schemeClr val="tx1">
                    <a:lumMod val="50000"/>
                  </a:schemeClr>
                </a:solidFill>
              </a:rPr>
              <a:t>doThis</a:t>
            </a:r>
            <a:r>
              <a:rPr lang="en-US" sz="900" dirty="0">
                <a:solidFill>
                  <a:schemeClr val="tx1">
                    <a:lumMod val="50000"/>
                  </a:schemeClr>
                </a:solidFill>
              </a:rPr>
              <a:t>(){ </a:t>
            </a:r>
          </a:p>
          <a:p>
            <a:r>
              <a:rPr lang="en-US" sz="900" dirty="0">
                <a:solidFill>
                  <a:schemeClr val="tx1">
                    <a:lumMod val="50000"/>
                  </a:schemeClr>
                </a:solidFill>
              </a:rPr>
              <a:t>    	console.log("You clicked on the button");</a:t>
            </a:r>
          </a:p>
          <a:p>
            <a:r>
              <a:rPr lang="en-US" sz="900" dirty="0">
                <a:solidFill>
                  <a:schemeClr val="tx1">
                    <a:lumMod val="50000"/>
                  </a:schemeClr>
                </a:solidFill>
              </a:rPr>
              <a:t>   }</a:t>
            </a:r>
          </a:p>
          <a:p>
            <a:r>
              <a:rPr lang="en-US" sz="900" dirty="0">
                <a:solidFill>
                  <a:srgbClr val="0000FF"/>
                </a:solidFill>
              </a:rPr>
              <a:t>}</a:t>
            </a:r>
          </a:p>
          <a:p>
            <a:endParaRPr lang="en-US" sz="900" dirty="0">
              <a:solidFill>
                <a:srgbClr val="0000FF"/>
              </a:solidFill>
            </a:endParaRPr>
          </a:p>
          <a:p>
            <a:r>
              <a:rPr lang="en-US" sz="900" i="1" dirty="0">
                <a:solidFill>
                  <a:srgbClr val="282828"/>
                </a:solidFill>
              </a:rPr>
              <a:t>click, hover, </a:t>
            </a:r>
            <a:r>
              <a:rPr lang="en-US" sz="900" i="1" dirty="0" err="1">
                <a:solidFill>
                  <a:srgbClr val="282828"/>
                </a:solidFill>
              </a:rPr>
              <a:t>mouseeneter</a:t>
            </a:r>
            <a:r>
              <a:rPr lang="en-US" sz="900" i="1" dirty="0">
                <a:solidFill>
                  <a:srgbClr val="282828"/>
                </a:solidFill>
              </a:rPr>
              <a:t>, mouseleave, etc</a:t>
            </a:r>
            <a:r>
              <a:rPr lang="is-IS" sz="900" i="1" dirty="0">
                <a:solidFill>
                  <a:srgbClr val="282828"/>
                </a:solidFill>
              </a:rPr>
              <a:t>…</a:t>
            </a:r>
            <a:endParaRPr lang="en-US" sz="900" i="1" dirty="0">
              <a:solidFill>
                <a:srgbClr val="282828"/>
              </a:solidFill>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8655217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[value]=</a:t>
            </a:r>
            <a:r>
              <a:rPr lang="en-US" baseline="0" dirty="0"/>
              <a:t> num is the method used to print the variable num into the attribute of value.</a:t>
            </a:r>
          </a:p>
          <a:p>
            <a:endParaRPr lang="en-US" baseline="0" dirty="0"/>
          </a:p>
          <a:p>
            <a:r>
              <a:rPr lang="en-US" baseline="0" dirty="0"/>
              <a:t>(keyup) is the event and will trigger when it occurs</a:t>
            </a:r>
          </a:p>
          <a:p>
            <a:endParaRPr lang="en-US" baseline="0" dirty="0"/>
          </a:p>
          <a:p>
            <a:r>
              <a:rPr lang="en-US" baseline="0" dirty="0"/>
              <a:t>[ ( ) ] is the combination of causing an event and printing the value of the object – ngModel is used as a forum object for data.</a:t>
            </a:r>
          </a:p>
          <a:p>
            <a:endParaRPr lang="en-US" baseline="0" dirty="0"/>
          </a:p>
          <a:p>
            <a:r>
              <a:rPr lang="en-US" sz="900" b="1" dirty="0"/>
              <a:t>@Component</a:t>
            </a:r>
            <a:r>
              <a:rPr lang="en-US" sz="900" dirty="0"/>
              <a:t>({</a:t>
            </a:r>
          </a:p>
          <a:p>
            <a:r>
              <a:rPr lang="en-US" sz="900" dirty="0"/>
              <a:t>   selector: '</a:t>
            </a:r>
            <a:r>
              <a:rPr lang="en-US" sz="900" dirty="0">
                <a:solidFill>
                  <a:schemeClr val="tx1">
                    <a:lumMod val="50000"/>
                  </a:schemeClr>
                </a:solidFill>
              </a:rPr>
              <a:t>my-app</a:t>
            </a:r>
            <a:r>
              <a:rPr lang="en-US" sz="900" dirty="0"/>
              <a:t>',</a:t>
            </a:r>
          </a:p>
          <a:p>
            <a:r>
              <a:rPr lang="en-US" sz="900" dirty="0"/>
              <a:t>   </a:t>
            </a:r>
            <a:r>
              <a:rPr lang="en-US" sz="900" b="1" dirty="0">
                <a:solidFill>
                  <a:schemeClr val="accent6">
                    <a:lumMod val="50000"/>
                  </a:schemeClr>
                </a:solidFill>
              </a:rPr>
              <a:t>template</a:t>
            </a:r>
            <a:r>
              <a:rPr lang="en-US" sz="900" dirty="0"/>
              <a:t>: </a:t>
            </a:r>
            <a:r>
              <a:rPr lang="en-US" sz="900" i="1" dirty="0">
                <a:solidFill>
                  <a:schemeClr val="accent6">
                    <a:lumMod val="50000"/>
                  </a:schemeClr>
                </a:solidFill>
              </a:rPr>
              <a:t>`</a:t>
            </a:r>
          </a:p>
          <a:p>
            <a:r>
              <a:rPr lang="en-US" sz="900" i="1" dirty="0">
                <a:solidFill>
                  <a:schemeClr val="accent6">
                    <a:lumMod val="50000"/>
                  </a:schemeClr>
                </a:solidFill>
              </a:rPr>
              <a:t>   &lt;h3&gt;Task List Application&lt;/h3&gt;</a:t>
            </a:r>
          </a:p>
          <a:p>
            <a:r>
              <a:rPr lang="en-US" sz="900" i="1" dirty="0">
                <a:solidFill>
                  <a:schemeClr val="accent6">
                    <a:lumMod val="50000"/>
                  </a:schemeClr>
                </a:solidFill>
              </a:rPr>
              <a:t>   &lt;input </a:t>
            </a:r>
            <a:r>
              <a:rPr lang="en-US" sz="900" i="1" dirty="0">
                <a:solidFill>
                  <a:srgbClr val="282828"/>
                </a:solidFill>
              </a:rPr>
              <a:t>[value]="</a:t>
            </a:r>
            <a:r>
              <a:rPr lang="en-US" sz="900" i="1" dirty="0" err="1">
                <a:solidFill>
                  <a:srgbClr val="282828"/>
                </a:solidFill>
              </a:rPr>
              <a:t>num</a:t>
            </a:r>
            <a:r>
              <a:rPr lang="en-US" sz="900" i="1" dirty="0">
                <a:solidFill>
                  <a:srgbClr val="282828"/>
                </a:solidFill>
              </a:rPr>
              <a:t>"</a:t>
            </a:r>
            <a:r>
              <a:rPr lang="en-US" sz="900" i="1" dirty="0">
                <a:solidFill>
                  <a:schemeClr val="accent6">
                    <a:lumMod val="50000"/>
                  </a:schemeClr>
                </a:solidFill>
              </a:rPr>
              <a:t> </a:t>
            </a:r>
          </a:p>
          <a:p>
            <a:r>
              <a:rPr lang="en-US" sz="900" i="1" dirty="0">
                <a:solidFill>
                  <a:schemeClr val="accent6">
                    <a:lumMod val="50000"/>
                  </a:schemeClr>
                </a:solidFill>
              </a:rPr>
              <a:t>   </a:t>
            </a:r>
            <a:r>
              <a:rPr lang="en-US" sz="900" i="1" dirty="0">
                <a:solidFill>
                  <a:srgbClr val="282828"/>
                </a:solidFill>
              </a:rPr>
              <a:t>(</a:t>
            </a:r>
            <a:r>
              <a:rPr lang="en-US" sz="900" i="1" dirty="0" err="1">
                <a:solidFill>
                  <a:srgbClr val="282828"/>
                </a:solidFill>
              </a:rPr>
              <a:t>keyup</a:t>
            </a:r>
            <a:r>
              <a:rPr lang="en-US" sz="900" i="1" dirty="0">
                <a:solidFill>
                  <a:srgbClr val="282828"/>
                </a:solidFill>
              </a:rPr>
              <a:t>)="</a:t>
            </a:r>
            <a:r>
              <a:rPr lang="en-US" sz="900" i="1" dirty="0" err="1">
                <a:solidFill>
                  <a:srgbClr val="282828"/>
                </a:solidFill>
              </a:rPr>
              <a:t>num</a:t>
            </a:r>
            <a:r>
              <a:rPr lang="en-US" sz="900" i="1" dirty="0">
                <a:solidFill>
                  <a:srgbClr val="282828"/>
                </a:solidFill>
              </a:rPr>
              <a:t> = $</a:t>
            </a:r>
            <a:r>
              <a:rPr lang="en-US" sz="900" i="1" dirty="0" err="1">
                <a:solidFill>
                  <a:srgbClr val="282828"/>
                </a:solidFill>
              </a:rPr>
              <a:t>event.target.value</a:t>
            </a:r>
            <a:r>
              <a:rPr lang="en-US" sz="900" i="1" dirty="0">
                <a:solidFill>
                  <a:srgbClr val="282828"/>
                </a:solidFill>
              </a:rPr>
              <a:t>" </a:t>
            </a:r>
            <a:r>
              <a:rPr lang="en-US" sz="900" i="1" dirty="0">
                <a:solidFill>
                  <a:schemeClr val="accent6">
                    <a:lumMod val="50000"/>
                  </a:schemeClr>
                </a:solidFill>
              </a:rPr>
              <a:t>&gt;</a:t>
            </a:r>
          </a:p>
          <a:p>
            <a:r>
              <a:rPr lang="en-US" sz="900" b="1" i="1" dirty="0">
                <a:solidFill>
                  <a:schemeClr val="accent6">
                    <a:lumMod val="50000"/>
                  </a:schemeClr>
                </a:solidFill>
              </a:rPr>
              <a:t>   &lt;input </a:t>
            </a:r>
            <a:r>
              <a:rPr lang="en-US" sz="900" b="1" i="1" dirty="0">
                <a:solidFill>
                  <a:srgbClr val="282828"/>
                </a:solidFill>
              </a:rPr>
              <a:t>[(</a:t>
            </a:r>
            <a:r>
              <a:rPr lang="en-US" sz="900" b="1" i="1" dirty="0" err="1">
                <a:solidFill>
                  <a:srgbClr val="282828"/>
                </a:solidFill>
              </a:rPr>
              <a:t>ngModel</a:t>
            </a:r>
            <a:r>
              <a:rPr lang="en-US" sz="900" b="1" i="1" dirty="0">
                <a:solidFill>
                  <a:srgbClr val="282828"/>
                </a:solidFill>
              </a:rPr>
              <a:t>)]="</a:t>
            </a:r>
            <a:r>
              <a:rPr lang="en-US" sz="900" b="1" i="1" dirty="0" err="1">
                <a:solidFill>
                  <a:srgbClr val="282828"/>
                </a:solidFill>
              </a:rPr>
              <a:t>num</a:t>
            </a:r>
            <a:r>
              <a:rPr lang="en-US" sz="900" b="1" i="1" dirty="0">
                <a:solidFill>
                  <a:srgbClr val="282828"/>
                </a:solidFill>
              </a:rPr>
              <a:t>"</a:t>
            </a:r>
            <a:r>
              <a:rPr lang="en-US" sz="900" b="1" i="1" dirty="0">
                <a:solidFill>
                  <a:schemeClr val="accent6">
                    <a:lumMod val="50000"/>
                  </a:schemeClr>
                </a:solidFill>
              </a:rPr>
              <a:t>&gt;</a:t>
            </a:r>
          </a:p>
          <a:p>
            <a:r>
              <a:rPr lang="en-US" sz="900" i="1" dirty="0">
                <a:solidFill>
                  <a:schemeClr val="accent6">
                    <a:lumMod val="50000"/>
                  </a:schemeClr>
                </a:solidFill>
              </a:rPr>
              <a:t>   `</a:t>
            </a:r>
          </a:p>
          <a:p>
            <a:r>
              <a:rPr lang="en-US" sz="900" dirty="0"/>
              <a:t>})</a:t>
            </a:r>
          </a:p>
          <a:p>
            <a:r>
              <a:rPr lang="en-US" sz="900" dirty="0">
                <a:solidFill>
                  <a:srgbClr val="0000FF"/>
                </a:solidFill>
              </a:rPr>
              <a:t>export class </a:t>
            </a:r>
            <a:r>
              <a:rPr lang="en-US" sz="900" b="1" dirty="0">
                <a:solidFill>
                  <a:srgbClr val="0000FF"/>
                </a:solidFill>
              </a:rPr>
              <a:t>MyAppComponent</a:t>
            </a:r>
            <a:r>
              <a:rPr lang="en-US" sz="900" dirty="0">
                <a:solidFill>
                  <a:srgbClr val="0000FF"/>
                </a:solidFill>
              </a:rPr>
              <a:t> {</a:t>
            </a:r>
          </a:p>
          <a:p>
            <a:r>
              <a:rPr lang="en-US" sz="900" dirty="0">
                <a:solidFill>
                  <a:srgbClr val="0000FF"/>
                </a:solidFill>
              </a:rPr>
              <a:t>  </a:t>
            </a:r>
            <a:r>
              <a:rPr lang="en-US" sz="900" dirty="0">
                <a:solidFill>
                  <a:srgbClr val="282828"/>
                </a:solidFill>
              </a:rPr>
              <a:t> num = "";</a:t>
            </a:r>
          </a:p>
          <a:p>
            <a:r>
              <a:rPr lang="en-US" sz="900" dirty="0">
                <a:solidFill>
                  <a:srgbClr val="0000FF"/>
                </a:solidFill>
              </a:rPr>
              <a:t>}</a:t>
            </a:r>
          </a:p>
          <a:p>
            <a:r>
              <a:rPr lang="en-US" sz="900" i="1" dirty="0">
                <a:solidFill>
                  <a:srgbClr val="282828"/>
                </a:solidFill>
              </a:rPr>
              <a:t>Click, </a:t>
            </a:r>
            <a:r>
              <a:rPr lang="en-US" sz="900" i="1" dirty="0" err="1">
                <a:solidFill>
                  <a:srgbClr val="282828"/>
                </a:solidFill>
              </a:rPr>
              <a:t>mouseeneter</a:t>
            </a:r>
            <a:r>
              <a:rPr lang="en-US" sz="900" i="1" dirty="0">
                <a:solidFill>
                  <a:srgbClr val="282828"/>
                </a:solidFill>
              </a:rPr>
              <a:t>, mouseleave, submit, etc</a:t>
            </a:r>
            <a:r>
              <a:rPr lang="is-IS" sz="900" i="1" dirty="0">
                <a:solidFill>
                  <a:srgbClr val="282828"/>
                </a:solidFill>
              </a:rPr>
              <a:t>…</a:t>
            </a:r>
            <a:endParaRPr lang="en-US" sz="900" i="1" dirty="0">
              <a:solidFill>
                <a:srgbClr val="282828"/>
              </a:solidFill>
            </a:endParaRPr>
          </a:p>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6/23/2016 8:23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[value]=</a:t>
            </a:r>
            <a:r>
              <a:rPr lang="en-US" baseline="0" dirty="0"/>
              <a:t> num is the method used to print the variable num into the attribute of value.</a:t>
            </a:r>
          </a:p>
          <a:p>
            <a:endParaRPr lang="en-US" baseline="0" dirty="0"/>
          </a:p>
          <a:p>
            <a:r>
              <a:rPr lang="en-US" baseline="0" dirty="0"/>
              <a:t>(</a:t>
            </a:r>
            <a:r>
              <a:rPr lang="en-US" baseline="0" dirty="0" err="1"/>
              <a:t>keyup</a:t>
            </a:r>
            <a:r>
              <a:rPr lang="en-US" baseline="0" dirty="0"/>
              <a:t>) is the event and will trigger when it occurs</a:t>
            </a:r>
          </a:p>
          <a:p>
            <a:endParaRPr lang="en-US" baseline="0" dirty="0"/>
          </a:p>
          <a:p>
            <a:r>
              <a:rPr lang="en-US" baseline="0" dirty="0"/>
              <a:t>[ ( ) ] is the combination of causing an event and printing the value of the object – ngModel is used as a forum object for data.</a:t>
            </a:r>
            <a:endParaRPr lang="en-US" dirty="0"/>
          </a:p>
          <a:p>
            <a:r>
              <a:rPr lang="en-US" sz="900" i="1" dirty="0">
                <a:solidFill>
                  <a:srgbClr val="282828"/>
                </a:solidFill>
              </a:rPr>
              <a:t>Click, </a:t>
            </a:r>
            <a:r>
              <a:rPr lang="en-US" sz="900" i="1" dirty="0" err="1">
                <a:solidFill>
                  <a:srgbClr val="282828"/>
                </a:solidFill>
              </a:rPr>
              <a:t>mouseeneter</a:t>
            </a:r>
            <a:r>
              <a:rPr lang="en-US" sz="900" i="1" dirty="0">
                <a:solidFill>
                  <a:srgbClr val="282828"/>
                </a:solidFill>
              </a:rPr>
              <a:t>, mouseleave, submit, etc</a:t>
            </a:r>
            <a:r>
              <a:rPr lang="is-IS" sz="900" i="1" dirty="0">
                <a:solidFill>
                  <a:srgbClr val="282828"/>
                </a:solidFill>
              </a:rPr>
              <a:t>…</a:t>
            </a:r>
            <a:endParaRPr lang="en-US" sz="900" i="1" dirty="0">
              <a:solidFill>
                <a:srgbClr val="282828"/>
              </a:solidFill>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1561842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6/23/2016 8:23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[value]=</a:t>
            </a:r>
            <a:r>
              <a:rPr lang="en-US" baseline="0" dirty="0"/>
              <a:t> num is the method used to print the variable num into the attribute of value.</a:t>
            </a:r>
          </a:p>
          <a:p>
            <a:endParaRPr lang="en-US" baseline="0" dirty="0"/>
          </a:p>
          <a:p>
            <a:r>
              <a:rPr lang="en-US" baseline="0" dirty="0"/>
              <a:t>(</a:t>
            </a:r>
            <a:r>
              <a:rPr lang="en-US" baseline="0" dirty="0" err="1"/>
              <a:t>keyup</a:t>
            </a:r>
            <a:r>
              <a:rPr lang="en-US" baseline="0" dirty="0"/>
              <a:t>) is the event and will trigger when it occurs</a:t>
            </a:r>
          </a:p>
          <a:p>
            <a:endParaRPr lang="en-US" baseline="0" dirty="0"/>
          </a:p>
          <a:p>
            <a:r>
              <a:rPr lang="en-US" baseline="0" dirty="0"/>
              <a:t>[ ( ) ] is the combination of causing an event and printing the value of the object – ngModel is used as a forum object for data.</a:t>
            </a:r>
            <a:endParaRPr lang="en-US" dirty="0"/>
          </a:p>
          <a:p>
            <a:r>
              <a:rPr lang="en-US" sz="900" i="1" dirty="0">
                <a:solidFill>
                  <a:srgbClr val="282828"/>
                </a:solidFill>
              </a:rPr>
              <a:t>Click, </a:t>
            </a:r>
            <a:r>
              <a:rPr lang="en-US" sz="900" i="1" dirty="0" err="1">
                <a:solidFill>
                  <a:srgbClr val="282828"/>
                </a:solidFill>
              </a:rPr>
              <a:t>mouseeneter</a:t>
            </a:r>
            <a:r>
              <a:rPr lang="en-US" sz="900" i="1" dirty="0">
                <a:solidFill>
                  <a:srgbClr val="282828"/>
                </a:solidFill>
              </a:rPr>
              <a:t>, mouseleave, submit, etc</a:t>
            </a:r>
            <a:r>
              <a:rPr lang="is-IS" sz="900" i="1" dirty="0">
                <a:solidFill>
                  <a:srgbClr val="282828"/>
                </a:solidFill>
              </a:rPr>
              <a:t>…</a:t>
            </a:r>
            <a:endParaRPr lang="en-US" sz="900" i="1" dirty="0">
              <a:solidFill>
                <a:srgbClr val="282828"/>
              </a:solidFill>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31561842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3180127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6/23/2016 8:23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[value]=</a:t>
            </a:r>
            <a:r>
              <a:rPr lang="en-US" baseline="0" dirty="0"/>
              <a:t> num is the method used to print the variable num into the attribute of value.</a:t>
            </a:r>
          </a:p>
          <a:p>
            <a:endParaRPr lang="en-US" baseline="0" dirty="0"/>
          </a:p>
          <a:p>
            <a:r>
              <a:rPr lang="en-US" baseline="0" dirty="0"/>
              <a:t>(</a:t>
            </a:r>
            <a:r>
              <a:rPr lang="en-US" baseline="0" dirty="0" err="1"/>
              <a:t>keyup</a:t>
            </a:r>
            <a:r>
              <a:rPr lang="en-US" baseline="0" dirty="0"/>
              <a:t>) is the event and will trigger when it occurs</a:t>
            </a:r>
          </a:p>
          <a:p>
            <a:endParaRPr lang="en-US" baseline="0" dirty="0"/>
          </a:p>
          <a:p>
            <a:r>
              <a:rPr lang="en-US" baseline="0" dirty="0"/>
              <a:t>[ ( ) ] is the combination of causing an event and printing the value of the object – ngModel is used as a forum object for data.</a:t>
            </a:r>
            <a:endParaRPr lang="en-US" dirty="0"/>
          </a:p>
          <a:p>
            <a:r>
              <a:rPr lang="en-US" sz="900" i="1" dirty="0">
                <a:solidFill>
                  <a:srgbClr val="282828"/>
                </a:solidFill>
              </a:rPr>
              <a:t>Click, </a:t>
            </a:r>
            <a:r>
              <a:rPr lang="en-US" sz="900" i="1" dirty="0" err="1">
                <a:solidFill>
                  <a:srgbClr val="282828"/>
                </a:solidFill>
              </a:rPr>
              <a:t>mouseeneter</a:t>
            </a:r>
            <a:r>
              <a:rPr lang="en-US" sz="900" i="1" dirty="0">
                <a:solidFill>
                  <a:srgbClr val="282828"/>
                </a:solidFill>
              </a:rPr>
              <a:t>, mouseleave, submit, etc</a:t>
            </a:r>
            <a:r>
              <a:rPr lang="is-IS" sz="900" i="1" dirty="0">
                <a:solidFill>
                  <a:srgbClr val="282828"/>
                </a:solidFill>
              </a:rPr>
              <a:t>…</a:t>
            </a:r>
            <a:endParaRPr lang="en-US" sz="900" i="1" dirty="0">
              <a:solidFill>
                <a:srgbClr val="282828"/>
              </a:solidFill>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31561842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318012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a:t>
            </a:r>
            <a:r>
              <a:rPr lang="en-US" baseline="0" dirty="0"/>
              <a:t> do we care to learn Angular over other frameworks and libraries?</a:t>
            </a:r>
            <a:endParaRPr lang="en-US" dirty="0"/>
          </a:p>
          <a:p>
            <a:endParaRPr lang="en-US" dirty="0"/>
          </a:p>
          <a:p>
            <a:r>
              <a:rPr lang="en-US" b="1" dirty="0"/>
              <a:t>New Developers</a:t>
            </a:r>
          </a:p>
          <a:p>
            <a:pPr lvl="1"/>
            <a:r>
              <a:rPr lang="en-US" dirty="0"/>
              <a:t>Popularity –</a:t>
            </a:r>
            <a:r>
              <a:rPr lang="en-US" baseline="0" dirty="0"/>
              <a:t> See graph shows searches by volume over time </a:t>
            </a:r>
            <a:endParaRPr lang="en-US" dirty="0"/>
          </a:p>
          <a:p>
            <a:pPr lvl="1"/>
            <a:r>
              <a:rPr lang="en-US" dirty="0"/>
              <a:t>Demand – High demand</a:t>
            </a:r>
            <a:r>
              <a:rPr lang="en-US" baseline="0" dirty="0"/>
              <a:t> for developers </a:t>
            </a:r>
            <a:endParaRPr lang="en-US" dirty="0"/>
          </a:p>
          <a:p>
            <a:pPr lvl="1"/>
            <a:r>
              <a:rPr lang="en-US" dirty="0"/>
              <a:t>Support and Resources</a:t>
            </a:r>
            <a:r>
              <a:rPr lang="en-US" baseline="0" dirty="0"/>
              <a:t> – Lots of support and available resources</a:t>
            </a:r>
            <a:endParaRPr lang="en-US" dirty="0"/>
          </a:p>
          <a:p>
            <a:pPr lvl="1"/>
            <a:r>
              <a:rPr lang="en-US" dirty="0"/>
              <a:t>Front End – As a new </a:t>
            </a:r>
            <a:r>
              <a:rPr lang="en-US" dirty="0" err="1"/>
              <a:t>Dev</a:t>
            </a:r>
            <a:r>
              <a:rPr lang="en-US" dirty="0"/>
              <a:t>, Front End jobs are common</a:t>
            </a:r>
          </a:p>
          <a:p>
            <a:r>
              <a:rPr lang="en-US" b="1" dirty="0"/>
              <a:t>Seasoned Developers</a:t>
            </a:r>
          </a:p>
          <a:p>
            <a:pPr lvl="1"/>
            <a:r>
              <a:rPr lang="en-US" dirty="0"/>
              <a:t>Structured and Opinionated Framework – Angular</a:t>
            </a:r>
            <a:r>
              <a:rPr lang="en-US" baseline="0" dirty="0"/>
              <a:t> Way</a:t>
            </a:r>
            <a:endParaRPr lang="en-US" dirty="0"/>
          </a:p>
          <a:p>
            <a:pPr lvl="1"/>
            <a:r>
              <a:rPr lang="en-US" dirty="0"/>
              <a:t>Productivity – DRY Approach and Modular Design</a:t>
            </a:r>
          </a:p>
          <a:p>
            <a:pPr lvl="1"/>
            <a:r>
              <a:rPr lang="en-US" dirty="0"/>
              <a:t>Consistency – Code patterns stay consistent </a:t>
            </a:r>
          </a:p>
          <a:p>
            <a:r>
              <a:rPr lang="en-US" b="1" dirty="0"/>
              <a:t>Team Leaders</a:t>
            </a:r>
          </a:p>
          <a:p>
            <a:pPr lvl="1"/>
            <a:r>
              <a:rPr lang="en-US" dirty="0"/>
              <a:t>Efficiency – help the team develop faster with a structured pattern</a:t>
            </a:r>
            <a:r>
              <a:rPr lang="en-US" baseline="0" dirty="0"/>
              <a:t> </a:t>
            </a:r>
            <a:r>
              <a:rPr lang="en-US" dirty="0"/>
              <a:t> </a:t>
            </a:r>
          </a:p>
          <a:p>
            <a:pPr lvl="1"/>
            <a:r>
              <a:rPr lang="en-US" dirty="0"/>
              <a:t>Longevity – last the test of time due to backing of Angular Team and community</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51191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6/23/2016 8:23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[value]=</a:t>
            </a:r>
            <a:r>
              <a:rPr lang="en-US" baseline="0" dirty="0"/>
              <a:t> num is the method used to print the variable num into the attribute of value.</a:t>
            </a:r>
          </a:p>
          <a:p>
            <a:endParaRPr lang="en-US" baseline="0" dirty="0"/>
          </a:p>
          <a:p>
            <a:r>
              <a:rPr lang="en-US" baseline="0" dirty="0"/>
              <a:t>(</a:t>
            </a:r>
            <a:r>
              <a:rPr lang="en-US" baseline="0" dirty="0" err="1"/>
              <a:t>keyup</a:t>
            </a:r>
            <a:r>
              <a:rPr lang="en-US" baseline="0" dirty="0"/>
              <a:t>) is the event and will trigger when it occurs</a:t>
            </a:r>
          </a:p>
          <a:p>
            <a:endParaRPr lang="en-US" baseline="0" dirty="0"/>
          </a:p>
          <a:p>
            <a:r>
              <a:rPr lang="en-US" baseline="0" dirty="0"/>
              <a:t>[ ( ) ] is the combination of causing an event and printing the value of the object – ngModel is used as a forum object for data.</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31561842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59</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6/23/2016 8:23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6/23/2016 8:23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[value]=</a:t>
            </a:r>
            <a:r>
              <a:rPr lang="en-US" baseline="0" dirty="0"/>
              <a:t> num is the method used to print the variable num into the attribute of value.</a:t>
            </a:r>
          </a:p>
          <a:p>
            <a:endParaRPr lang="en-US" baseline="0" dirty="0"/>
          </a:p>
          <a:p>
            <a:r>
              <a:rPr lang="en-US" baseline="0" dirty="0"/>
              <a:t>(</a:t>
            </a:r>
            <a:r>
              <a:rPr lang="en-US" baseline="0" dirty="0" err="1"/>
              <a:t>keyup</a:t>
            </a:r>
            <a:r>
              <a:rPr lang="en-US" baseline="0" dirty="0"/>
              <a:t>) is the event and will trigger when it occurs</a:t>
            </a:r>
          </a:p>
          <a:p>
            <a:endParaRPr lang="en-US" baseline="0" dirty="0"/>
          </a:p>
          <a:p>
            <a:r>
              <a:rPr lang="en-US" baseline="0" dirty="0"/>
              <a:t>[ ( ) ] is the combination of causing an event and printing the value of the object – ngModel is used as a forum object for data.</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61</a:t>
            </a:fld>
            <a:endParaRPr lang="en-US" dirty="0"/>
          </a:p>
        </p:txBody>
      </p:sp>
    </p:spTree>
    <p:extLst>
      <p:ext uri="{BB962C8B-B14F-4D97-AF65-F5344CB8AC3E}">
        <p14:creationId xmlns:p14="http://schemas.microsoft.com/office/powerpoint/2010/main" val="31561842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62</a:t>
            </a:fld>
            <a:endParaRPr lang="en-US" dirty="0"/>
          </a:p>
        </p:txBody>
      </p:sp>
    </p:spTree>
    <p:extLst>
      <p:ext uri="{BB962C8B-B14F-4D97-AF65-F5344CB8AC3E}">
        <p14:creationId xmlns:p14="http://schemas.microsoft.com/office/powerpoint/2010/main" val="18897092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from a base file </a:t>
            </a:r>
          </a:p>
          <a:p>
            <a:pPr marL="228600" indent="-228600">
              <a:buAutoNum type="arabicParenR"/>
            </a:pPr>
            <a:r>
              <a:rPr lang="en-US" baseline="0" dirty="0"/>
              <a:t>Create a Task Component and add it in the </a:t>
            </a:r>
            <a:r>
              <a:rPr lang="en-US" baseline="0" dirty="0" err="1"/>
              <a:t>AppComponent</a:t>
            </a:r>
            <a:endParaRPr lang="en-US" baseline="0" dirty="0"/>
          </a:p>
          <a:p>
            <a:pPr marL="228600" indent="-228600">
              <a:buAutoNum type="arabicParenR"/>
            </a:pPr>
            <a:r>
              <a:rPr lang="en-US" dirty="0"/>
              <a:t>Create a Task List Component and add it in the Task Component</a:t>
            </a:r>
          </a:p>
          <a:p>
            <a:pPr marL="228600" marR="0" indent="-228600" algn="l" defTabSz="932742" rtl="0" eaLnBrk="1" fontAlgn="auto" latinLnBrk="0" hangingPunct="1">
              <a:lnSpc>
                <a:spcPct val="90000"/>
              </a:lnSpc>
              <a:spcBef>
                <a:spcPts val="0"/>
              </a:spcBef>
              <a:spcAft>
                <a:spcPts val="340"/>
              </a:spcAft>
              <a:buClrTx/>
              <a:buSzTx/>
              <a:buFontTx/>
              <a:buAutoNum type="arabicParenR"/>
              <a:tabLst/>
              <a:defRPr/>
            </a:pPr>
            <a:r>
              <a:rPr lang="en-US" dirty="0"/>
              <a:t>Create a Task New Component and add it in the Task Component</a:t>
            </a:r>
          </a:p>
          <a:p>
            <a:pPr marL="228600" marR="0" indent="-228600" algn="l" defTabSz="932742" rtl="0" eaLnBrk="1" fontAlgn="auto" latinLnBrk="0" hangingPunct="1">
              <a:lnSpc>
                <a:spcPct val="90000"/>
              </a:lnSpc>
              <a:spcBef>
                <a:spcPts val="0"/>
              </a:spcBef>
              <a:spcAft>
                <a:spcPts val="340"/>
              </a:spcAft>
              <a:buClrTx/>
              <a:buSzTx/>
              <a:buFontTx/>
              <a:buAutoNum type="arabicParenR"/>
              <a:tabLst/>
              <a:defRPr/>
            </a:pPr>
            <a:r>
              <a:rPr lang="en-US" dirty="0"/>
              <a:t>Create a Task Service </a:t>
            </a:r>
          </a:p>
          <a:p>
            <a:pPr marL="228600" lvl="0" indent="-228600">
              <a:buAutoNum type="arabicParenR"/>
            </a:pPr>
            <a:r>
              <a:rPr lang="en-US" dirty="0"/>
              <a:t>Create</a:t>
            </a:r>
            <a:r>
              <a:rPr lang="en-US" baseline="0" dirty="0"/>
              <a:t> tasks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64</a:t>
            </a:fld>
            <a:endParaRPr lang="en-US" dirty="0"/>
          </a:p>
        </p:txBody>
      </p:sp>
    </p:spTree>
    <p:extLst>
      <p:ext uri="{BB962C8B-B14F-4D97-AF65-F5344CB8AC3E}">
        <p14:creationId xmlns:p14="http://schemas.microsoft.com/office/powerpoint/2010/main" val="3083310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65</a:t>
            </a:fld>
            <a:endParaRPr lang="en-US" dirty="0"/>
          </a:p>
        </p:txBody>
      </p:sp>
    </p:spTree>
    <p:extLst>
      <p:ext uri="{BB962C8B-B14F-4D97-AF65-F5344CB8AC3E}">
        <p14:creationId xmlns:p14="http://schemas.microsoft.com/office/powerpoint/2010/main" val="41453583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81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6/23/2016 8:23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Separation of </a:t>
            </a:r>
            <a:r>
              <a:rPr lang="en-US" b="1" dirty="0"/>
              <a:t>HTML manipulation </a:t>
            </a:r>
            <a:r>
              <a:rPr lang="en-US" dirty="0"/>
              <a:t>and </a:t>
            </a:r>
            <a:r>
              <a:rPr lang="en-US" b="1" dirty="0"/>
              <a:t>logic</a:t>
            </a:r>
            <a:r>
              <a:rPr lang="en-US" dirty="0"/>
              <a:t>.</a:t>
            </a:r>
          </a:p>
          <a:p>
            <a:pPr marL="109306" lvl="1" indent="0">
              <a:buNone/>
            </a:pPr>
            <a:r>
              <a:rPr lang="en-US" u="sng" dirty="0"/>
              <a:t>Keeping HTML and JavaScript separate</a:t>
            </a:r>
            <a:r>
              <a:rPr lang="en-US" u="sng" baseline="0" dirty="0"/>
              <a:t> places</a:t>
            </a:r>
          </a:p>
          <a:p>
            <a:pPr marL="109306" lvl="1" indent="0">
              <a:buNone/>
            </a:pPr>
            <a:endParaRPr lang="en-US" dirty="0"/>
          </a:p>
          <a:p>
            <a:pPr lvl="1"/>
            <a:r>
              <a:rPr lang="en-US" dirty="0"/>
              <a:t>Separation of our </a:t>
            </a:r>
            <a:r>
              <a:rPr lang="en-US" b="1" dirty="0"/>
              <a:t>server</a:t>
            </a:r>
            <a:r>
              <a:rPr lang="en-US" dirty="0"/>
              <a:t> and our web </a:t>
            </a:r>
            <a:r>
              <a:rPr lang="en-US" b="1" dirty="0"/>
              <a:t>page</a:t>
            </a:r>
            <a:r>
              <a:rPr lang="en-US" dirty="0"/>
              <a:t>. (client side</a:t>
            </a:r>
            <a:r>
              <a:rPr lang="en-US" baseline="0" dirty="0"/>
              <a:t> templating)</a:t>
            </a:r>
          </a:p>
          <a:p>
            <a:pPr marL="109306" lvl="1" indent="0">
              <a:buNone/>
            </a:pPr>
            <a:r>
              <a:rPr lang="en-US" u="sng" dirty="0"/>
              <a:t>We only retrieve</a:t>
            </a:r>
            <a:r>
              <a:rPr lang="en-US" u="sng" baseline="0" dirty="0"/>
              <a:t> </a:t>
            </a:r>
            <a:r>
              <a:rPr lang="en-US" b="1" u="sng" baseline="0" dirty="0"/>
              <a:t>HTML files </a:t>
            </a:r>
            <a:r>
              <a:rPr lang="en-US" u="sng" baseline="0" dirty="0"/>
              <a:t>from our server, and the </a:t>
            </a:r>
            <a:r>
              <a:rPr lang="en-US" b="1" u="sng" baseline="0" dirty="0"/>
              <a:t>data </a:t>
            </a:r>
            <a:r>
              <a:rPr lang="en-US" u="sng" baseline="0" dirty="0"/>
              <a:t>separately, and we have our client's browser put them together. </a:t>
            </a:r>
            <a:endParaRPr lang="en-US" u="sng" dirty="0"/>
          </a:p>
          <a:p>
            <a:pPr lvl="1"/>
            <a:endParaRPr lang="en-US" dirty="0"/>
          </a:p>
          <a:p>
            <a:pPr lvl="1"/>
            <a:r>
              <a:rPr lang="en-US" b="1" dirty="0"/>
              <a:t>Structured and opinionated </a:t>
            </a:r>
            <a:r>
              <a:rPr lang="en-US" dirty="0"/>
              <a:t>on how the UI design, business logic and testing is used.</a:t>
            </a:r>
          </a:p>
          <a:p>
            <a:pPr marL="109306" lvl="1" indent="0">
              <a:buNone/>
            </a:pPr>
            <a:r>
              <a:rPr lang="en-US" u="sng" dirty="0" err="1"/>
              <a:t>Angular's</a:t>
            </a:r>
            <a:r>
              <a:rPr lang="en-US" u="sng" dirty="0"/>
              <a:t> way of coding</a:t>
            </a:r>
            <a:r>
              <a:rPr lang="en-US" u="sng" baseline="0" dirty="0"/>
              <a:t> – a structured and very much opinionated framework.</a:t>
            </a:r>
            <a:endParaRPr lang="en-US" u="sng"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715837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a:p>
            <a:r>
              <a:rPr lang="en-US" b="1" dirty="0"/>
              <a:t>Why change Angular?</a:t>
            </a:r>
          </a:p>
          <a:p>
            <a:endParaRPr lang="en-US" dirty="0"/>
          </a:p>
          <a:p>
            <a:pPr marL="228600" indent="-228600">
              <a:buAutoNum type="arabicParenR"/>
            </a:pPr>
            <a:endParaRPr lang="en-US" baseline="0" dirty="0"/>
          </a:p>
          <a:p>
            <a:pPr marL="0" indent="0">
              <a:buNone/>
            </a:pPr>
            <a:r>
              <a:rPr lang="en-US" b="1" baseline="0" dirty="0"/>
              <a:t>Angular 1 gave us:</a:t>
            </a:r>
          </a:p>
          <a:p>
            <a:pPr marL="228600" indent="-228600">
              <a:buAutoNum type="arabicParenR"/>
            </a:pPr>
            <a:r>
              <a:rPr lang="en-US" baseline="0" dirty="0"/>
              <a:t>MVC Structured Framework</a:t>
            </a:r>
          </a:p>
          <a:p>
            <a:pPr marL="228600" indent="-228600">
              <a:buAutoNum type="arabicParenR"/>
            </a:pPr>
            <a:r>
              <a:rPr lang="en-US" baseline="0" dirty="0"/>
              <a:t>Separation of HTML and Logic</a:t>
            </a:r>
          </a:p>
          <a:p>
            <a:pPr marL="228600" indent="-228600">
              <a:buAutoNum type="arabicParenR"/>
            </a:pPr>
            <a:r>
              <a:rPr lang="en-US" baseline="0" dirty="0"/>
              <a:t>Put the rendering load on the client – Our server can just act as an API.</a:t>
            </a:r>
          </a:p>
          <a:p>
            <a:pPr marL="445862" lvl="1" indent="-228600">
              <a:buAutoNum type="arabicParenR"/>
            </a:pPr>
            <a:r>
              <a:rPr lang="en-US" baseline="0" dirty="0"/>
              <a:t>API – A server that serves out only Data and perhaps not entire HTML files with data inside of them.</a:t>
            </a:r>
            <a:endParaRPr lang="en-US" dirty="0"/>
          </a:p>
          <a:p>
            <a:endParaRPr lang="en-US" dirty="0"/>
          </a:p>
          <a:p>
            <a:r>
              <a:rPr lang="en-US" b="1" dirty="0"/>
              <a:t>Some reasons for Angular 2:</a:t>
            </a:r>
          </a:p>
          <a:p>
            <a:pPr marL="228600" indent="-228600">
              <a:buAutoNum type="arabicParenR"/>
            </a:pPr>
            <a:r>
              <a:rPr lang="en-US" baseline="0" dirty="0"/>
              <a:t>Reduce the learning curve of learning Angular</a:t>
            </a:r>
          </a:p>
          <a:p>
            <a:pPr marL="228600" indent="-228600">
              <a:buAutoNum type="arabicParenR"/>
            </a:pPr>
            <a:r>
              <a:rPr lang="en-US" baseline="0" dirty="0"/>
              <a:t>Improve performance - - loading time of pages (templating)</a:t>
            </a:r>
          </a:p>
          <a:p>
            <a:pPr marL="0" lvl="0" indent="0">
              <a:buNone/>
            </a:pPr>
            <a:endParaRPr lang="en-US" baseline="0" dirty="0"/>
          </a:p>
          <a:p>
            <a:pPr marL="0" marR="0" indent="0" algn="l" defTabSz="932742" rtl="0" eaLnBrk="1" fontAlgn="auto" latinLnBrk="0" hangingPunct="1">
              <a:lnSpc>
                <a:spcPct val="90000"/>
              </a:lnSpc>
              <a:spcBef>
                <a:spcPts val="0"/>
              </a:spcBef>
              <a:spcAft>
                <a:spcPts val="340"/>
              </a:spcAft>
              <a:buClrTx/>
              <a:buSzTx/>
              <a:buFontTx/>
              <a:buNone/>
              <a:tabLst/>
              <a:defRPr/>
            </a:pPr>
            <a:r>
              <a:rPr lang="en-US" b="1" dirty="0"/>
              <a:t>AUDIENCE CHECK – </a:t>
            </a:r>
            <a:r>
              <a:rPr lang="en-US" b="0" dirty="0"/>
              <a:t>Will need to know a little Angular for this section </a:t>
            </a:r>
            <a:endParaRPr lang="en-US" baseline="0" dirty="0"/>
          </a:p>
          <a:p>
            <a:pPr marL="228600" indent="-228600">
              <a:buAutoNum type="arabicParenR"/>
            </a:pPr>
            <a:endParaRPr lang="en-US" baseline="0" dirty="0"/>
          </a:p>
          <a:p>
            <a:pPr marL="0" indent="0">
              <a:buNone/>
            </a:pPr>
            <a:r>
              <a:rPr lang="en-US" b="1" baseline="0" dirty="0"/>
              <a:t>Angular 2 changed:</a:t>
            </a:r>
          </a:p>
          <a:p>
            <a:pPr marL="228600" indent="-228600">
              <a:buAutoNum type="arabicParenR"/>
            </a:pPr>
            <a:r>
              <a:rPr lang="en-US" baseline="0" dirty="0"/>
              <a:t>Component Based UI </a:t>
            </a:r>
          </a:p>
          <a:p>
            <a:pPr marL="445862" lvl="1" indent="-228600">
              <a:buAutoNum type="arabicParenR"/>
            </a:pPr>
            <a:r>
              <a:rPr lang="en-US" baseline="0" dirty="0"/>
              <a:t>– Each part of Angular is a self sustained piece</a:t>
            </a:r>
          </a:p>
          <a:p>
            <a:pPr marL="445862" lvl="1" indent="-228600">
              <a:buAutoNum type="arabicParenR"/>
            </a:pPr>
            <a:r>
              <a:rPr lang="en-US" baseline="0" dirty="0"/>
              <a:t>– Pieces put together like a puzzle</a:t>
            </a:r>
          </a:p>
          <a:p>
            <a:pPr marL="228600" indent="-228600">
              <a:buAutoNum type="arabicParenR"/>
            </a:pPr>
            <a:r>
              <a:rPr lang="en-US" baseline="0" dirty="0"/>
              <a:t>Modular Design – Pieces can be reused and don't have to rely on other pieces </a:t>
            </a:r>
          </a:p>
          <a:p>
            <a:pPr marL="228600" indent="-228600">
              <a:buAutoNum type="arabicParenR"/>
            </a:pPr>
            <a:r>
              <a:rPr lang="en-US" baseline="0" dirty="0"/>
              <a:t>TypeScript</a:t>
            </a:r>
          </a:p>
          <a:p>
            <a:pPr marL="445862" lvl="1" indent="-228600">
              <a:buAutoNum type="arabicParenR"/>
            </a:pPr>
            <a:r>
              <a:rPr lang="en-US" baseline="0" dirty="0"/>
              <a:t>JavaScript, every variable can be defined, redefined in any way we see fit.</a:t>
            </a:r>
          </a:p>
          <a:p>
            <a:pPr marL="445862" lvl="1" indent="-228600">
              <a:buAutoNum type="arabicParenR"/>
            </a:pPr>
            <a:r>
              <a:rPr lang="en-US" baseline="0" dirty="0"/>
              <a:t>TypeScript, all variables are initially defined and must remain that way</a:t>
            </a:r>
          </a:p>
          <a:p>
            <a:pPr marL="228600" lvl="0" indent="-228600">
              <a:buAutoNum type="arabicParenR"/>
            </a:pPr>
            <a:r>
              <a:rPr lang="en-US" baseline="0" dirty="0"/>
              <a:t>Backwards Compatible to Angular 1</a:t>
            </a:r>
          </a:p>
          <a:p>
            <a:pPr marL="228600" lvl="0" indent="-228600">
              <a:buAutoNum type="arabicParenR"/>
            </a:pPr>
            <a:r>
              <a:rPr lang="en-US" baseline="0" dirty="0"/>
              <a:t>Faster Templating (Printing/Manipulating HTML on the page)</a:t>
            </a:r>
          </a:p>
          <a:p>
            <a:pPr marL="0" indent="0">
              <a:buNone/>
            </a:pPr>
            <a:endParaRPr lang="en-US" dirty="0"/>
          </a:p>
          <a:p>
            <a:pPr marL="0" indent="0">
              <a:buNone/>
            </a:pPr>
            <a:r>
              <a:rPr lang="en-US" b="1" dirty="0"/>
              <a:t>LETS</a:t>
            </a:r>
            <a:r>
              <a:rPr lang="en-US" b="1" baseline="0" dirty="0"/>
              <a:t> LOOK AT A QUICK SAMPLE COMPARISON</a:t>
            </a:r>
          </a:p>
          <a:p>
            <a:pPr marL="0" indent="0">
              <a:buNone/>
            </a:pPr>
            <a:endParaRPr lang="en-US" b="1" baseline="0" dirty="0"/>
          </a:p>
          <a:p>
            <a:pPr marL="0" indent="0">
              <a:buNone/>
            </a:pPr>
            <a:endParaRPr lang="en-US" b="1" baseline="0" dirty="0"/>
          </a:p>
          <a:p>
            <a:pPr marL="0" indent="0">
              <a:buNone/>
            </a:pPr>
            <a:endParaRPr lang="en-US" b="1" baseline="0" dirty="0"/>
          </a:p>
          <a:p>
            <a:pPr marL="0" indent="0">
              <a:buNone/>
            </a:pPr>
            <a:endParaRPr lang="en-US"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207311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the</a:t>
            </a:r>
            <a:r>
              <a:rPr lang="en-US" baseline="0" dirty="0"/>
              <a:t> code looks like</a:t>
            </a:r>
          </a:p>
          <a:p>
            <a:endParaRPr lang="en-US" baseline="0" dirty="0"/>
          </a:p>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6/23/2016 8:23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Large Projects, Large Development Teams &amp;</a:t>
            </a:r>
            <a:r>
              <a:rPr lang="en-US" b="1" baseline="0" dirty="0"/>
              <a:t> </a:t>
            </a:r>
            <a:r>
              <a:rPr lang="en-US" b="1" dirty="0"/>
              <a:t>Opinionated Framework</a:t>
            </a:r>
            <a:r>
              <a:rPr lang="en-US" b="1" baseline="0" dirty="0"/>
              <a:t> </a:t>
            </a:r>
          </a:p>
          <a:p>
            <a:r>
              <a:rPr lang="en-US" baseline="0" dirty="0"/>
              <a:t>– Follow a structure, naming convention and </a:t>
            </a:r>
          </a:p>
          <a:p>
            <a:endParaRPr lang="en-US" dirty="0"/>
          </a:p>
          <a:p>
            <a:r>
              <a:rPr lang="en-US" b="1" dirty="0"/>
              <a:t>Complex</a:t>
            </a:r>
            <a:r>
              <a:rPr lang="en-US" b="1" baseline="0" dirty="0"/>
              <a:t> </a:t>
            </a:r>
            <a:endParaRPr lang="en-US" baseline="0" dirty="0"/>
          </a:p>
          <a:p>
            <a:pPr marL="171450" indent="-171450">
              <a:buFontTx/>
              <a:buChar char="-"/>
            </a:pPr>
            <a:r>
              <a:rPr lang="en-US" baseline="0" dirty="0"/>
              <a:t>Data Manipulation (Two-Way Binding)</a:t>
            </a:r>
          </a:p>
          <a:p>
            <a:pPr marL="171450" indent="-171450">
              <a:buFontTx/>
              <a:buChar char="-"/>
            </a:pPr>
            <a:r>
              <a:rPr lang="en-US" baseline="0" dirty="0"/>
              <a:t>DOM Manipulation (HTML changing)</a:t>
            </a:r>
          </a:p>
          <a:p>
            <a:pPr marL="171450" indent="-171450">
              <a:buFontTx/>
              <a:buChar char="-"/>
            </a:pPr>
            <a:endParaRPr lang="en-US" baseline="0" dirty="0"/>
          </a:p>
          <a:p>
            <a:r>
              <a:rPr lang="en-US" b="1" baseline="0" dirty="0"/>
              <a:t>SPA </a:t>
            </a:r>
            <a:r>
              <a:rPr lang="en-US" baseline="0" dirty="0"/>
              <a:t>– Websites that update only parts of the page as needed without requesting the entire page over and over again.</a:t>
            </a:r>
          </a:p>
          <a:p>
            <a:endParaRPr lang="en-US" baseline="0" dirty="0"/>
          </a:p>
          <a:p>
            <a:r>
              <a:rPr lang="en-US" baseline="0" dirty="0"/>
              <a:t>Perhaps jQuery is a better option for small simple projects.</a:t>
            </a:r>
          </a:p>
          <a:p>
            <a:r>
              <a:rPr lang="en-US" b="1" baseline="0" dirty="0"/>
              <a:t>Personally I enjoy working on Angular</a:t>
            </a:r>
            <a:endParaRPr lang="en-US"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6/23/2016 8:23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623685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Strongly Typed – Type Annotations </a:t>
            </a:r>
            <a:r>
              <a:rPr lang="en-US" dirty="0" err="1"/>
              <a:t>vs</a:t>
            </a:r>
            <a:r>
              <a:rPr lang="en-US" dirty="0"/>
              <a:t> not.</a:t>
            </a:r>
          </a:p>
          <a:p>
            <a:endParaRPr lang="en-US" dirty="0"/>
          </a:p>
          <a:p>
            <a:r>
              <a:rPr lang="en-US" dirty="0"/>
              <a:t>Function expects a parameter</a:t>
            </a:r>
            <a:r>
              <a:rPr lang="en-US" baseline="0" dirty="0"/>
              <a:t> by type and returns something by type.</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6/23/2016 8:23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3.xml"/><Relationship Id="rId7" Type="http://schemas.openxmlformats.org/officeDocument/2006/relationships/image" Target="../media/image1.png"/><Relationship Id="rId2" Type="http://schemas.openxmlformats.org/officeDocument/2006/relationships/customXml" Target="../../customXml/item21.xml"/><Relationship Id="rId1" Type="http://schemas.openxmlformats.org/officeDocument/2006/relationships/customXml" Target="../../customXml/item4.xml"/><Relationship Id="rId6" Type="http://schemas.openxmlformats.org/officeDocument/2006/relationships/slideMaster" Target="../slideMasters/slideMaster1.xml"/><Relationship Id="rId5" Type="http://schemas.openxmlformats.org/officeDocument/2006/relationships/customXml" Target="../../customXml/item20.xml"/><Relationship Id="rId4" Type="http://schemas.openxmlformats.org/officeDocument/2006/relationships/customXml" Target="../../customXml/item1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xml"/><Relationship Id="rId7" Type="http://schemas.openxmlformats.org/officeDocument/2006/relationships/image" Target="../media/image1.png"/><Relationship Id="rId2" Type="http://schemas.openxmlformats.org/officeDocument/2006/relationships/customXml" Target="../../customXml/item9.xml"/><Relationship Id="rId1" Type="http://schemas.openxmlformats.org/officeDocument/2006/relationships/customXml" Target="../../customXml/item23.xml"/><Relationship Id="rId6" Type="http://schemas.openxmlformats.org/officeDocument/2006/relationships/slideMaster" Target="../slideMasters/slideMaster1.xml"/><Relationship Id="rId5" Type="http://schemas.openxmlformats.org/officeDocument/2006/relationships/customXml" Target="../../customXml/item22.xml"/><Relationship Id="rId4" Type="http://schemas.openxmlformats.org/officeDocument/2006/relationships/customXml" Target="../../customXml/item1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2.xml"/><Relationship Id="rId7" Type="http://schemas.openxmlformats.org/officeDocument/2006/relationships/image" Target="../media/image1.png"/><Relationship Id="rId2" Type="http://schemas.openxmlformats.org/officeDocument/2006/relationships/customXml" Target="../../customXml/item5.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6.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10.xml"/><Relationship Id="rId7" Type="http://schemas.openxmlformats.org/officeDocument/2006/relationships/image" Target="../media/image1.png"/><Relationship Id="rId2" Type="http://schemas.openxmlformats.org/officeDocument/2006/relationships/customXml" Target="../../customXml/item8.xml"/><Relationship Id="rId1" Type="http://schemas.openxmlformats.org/officeDocument/2006/relationships/customXml" Target="../../customXml/item11.xml"/><Relationship Id="rId6" Type="http://schemas.openxmlformats.org/officeDocument/2006/relationships/slideMaster" Target="../slideMasters/slideMaster1.xml"/><Relationship Id="rId5" Type="http://schemas.openxmlformats.org/officeDocument/2006/relationships/customXml" Target="../../customXml/item18.xml"/><Relationship Id="rId4" Type="http://schemas.openxmlformats.org/officeDocument/2006/relationships/customXml" Target="../../customXml/item2.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24.xml"/><Relationship Id="rId7" Type="http://schemas.openxmlformats.org/officeDocument/2006/relationships/image" Target="../media/image2.png"/><Relationship Id="rId2" Type="http://schemas.openxmlformats.org/officeDocument/2006/relationships/customXml" Target="../../customXml/item16.xml"/><Relationship Id="rId1" Type="http://schemas.openxmlformats.org/officeDocument/2006/relationships/customXml" Target="../../customXml/item15.xml"/><Relationship Id="rId6" Type="http://schemas.openxmlformats.org/officeDocument/2006/relationships/slideMaster" Target="../slideMasters/slideMaster1.xml"/><Relationship Id="rId5" Type="http://schemas.openxmlformats.org/officeDocument/2006/relationships/customXml" Target="../../customXml/item7.xml"/><Relationship Id="rId4" Type="http://schemas.openxmlformats.org/officeDocument/2006/relationships/customXml" Target="../../customXml/item25.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26.xml"/><Relationship Id="rId7" Type="http://schemas.openxmlformats.org/officeDocument/2006/relationships/image" Target="../media/image2.png"/><Relationship Id="rId2" Type="http://schemas.openxmlformats.org/officeDocument/2006/relationships/customXml" Target="../../customXml/item27.xml"/><Relationship Id="rId1" Type="http://schemas.openxmlformats.org/officeDocument/2006/relationships/customXml" Target="../../customXml/item28.xml"/><Relationship Id="rId6" Type="http://schemas.openxmlformats.org/officeDocument/2006/relationships/slideMaster" Target="../slideMasters/slideMaster1.xml"/><Relationship Id="rId5" Type="http://schemas.openxmlformats.org/officeDocument/2006/relationships/customXml" Target="../../customXml/item29.xml"/><Relationship Id="rId4" Type="http://schemas.openxmlformats.org/officeDocument/2006/relationships/customXml" Target="../../customXml/item1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65760" y="6292888"/>
            <a:ext cx="11704320" cy="338554"/>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2015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hyperlink" Target="http://www.typescriptlang.org/play/index.html" TargetMode="Externa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hyperlink" Target="https://github.com/angular/angular-cli" TargetMode="External"/><Relationship Id="rId2" Type="http://schemas.openxmlformats.org/officeDocument/2006/relationships/hyperlink" Target="https://angular.io/docs/ts/latest/quickstart.html" TargetMode="Externa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3" Type="http://schemas.openxmlformats.org/officeDocument/2006/relationships/hyperlink" Target="https://angular.io/docs/ts/latest/tutorial/" TargetMode="External"/><Relationship Id="rId2" Type="http://schemas.openxmlformats.org/officeDocument/2006/relationships/hyperlink" Target="https://angular.io/docs/ts/latest/quickstart.html" TargetMode="Externa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4.xml"/><Relationship Id="rId5" Type="http://schemas.openxmlformats.org/officeDocument/2006/relationships/image" Target="../media/image19.emf"/><Relationship Id="rId4" Type="http://schemas.openxmlformats.org/officeDocument/2006/relationships/image" Target="../media/image18.emf"/></Relationships>
</file>

<file path=ppt/slides/_rels/slide7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hyperlink" Target="https://www.microsoft.com/cognitive-services" TargetMode="External"/><Relationship Id="rId1" Type="http://schemas.openxmlformats.org/officeDocument/2006/relationships/slideLayout" Target="../slideLayouts/slideLayout2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5" Type="http://schemas.openxmlformats.org/officeDocument/2006/relationships/chart" Target="../charts/chart4.xml"/><Relationship Id="rId4" Type="http://schemas.openxmlformats.org/officeDocument/2006/relationships/chart" Target="../charts/chart3.xml"/></Relationships>
</file>

<file path=ppt/slides/_rels/slide8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14.xml"/><Relationship Id="rId4" Type="http://schemas.openxmlformats.org/officeDocument/2006/relationships/image" Target="../media/image24.emf"/></Relationships>
</file>

<file path=ppt/slides/_rels/slide87.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2" Type="http://schemas.openxmlformats.org/officeDocument/2006/relationships/hyperlink" Target="https://microsoft.sharepoint.com/teams/mlxeng/ux/MLX%20Cover%20art_Topics/Forms/Thumbnails.aspx?View=%7b1691AA93-9DB3-4C68-983E-883E62ADE908%7d" TargetMode="External"/><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23.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8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3.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8" Type="http://schemas.openxmlformats.org/officeDocument/2006/relationships/image" Target="../media/image49.emf"/><Relationship Id="rId13" Type="http://schemas.openxmlformats.org/officeDocument/2006/relationships/image" Target="../media/image54.emf"/><Relationship Id="rId18" Type="http://schemas.openxmlformats.org/officeDocument/2006/relationships/image" Target="../media/image19.emf"/><Relationship Id="rId26" Type="http://schemas.openxmlformats.org/officeDocument/2006/relationships/image" Target="../media/image65.emf"/><Relationship Id="rId3" Type="http://schemas.openxmlformats.org/officeDocument/2006/relationships/image" Target="../media/image23.emf"/><Relationship Id="rId21" Type="http://schemas.openxmlformats.org/officeDocument/2006/relationships/image" Target="../media/image61.emf"/><Relationship Id="rId7" Type="http://schemas.openxmlformats.org/officeDocument/2006/relationships/image" Target="../media/image48.emf"/><Relationship Id="rId12" Type="http://schemas.openxmlformats.org/officeDocument/2006/relationships/image" Target="../media/image53.emf"/><Relationship Id="rId17" Type="http://schemas.openxmlformats.org/officeDocument/2006/relationships/image" Target="../media/image58.emf"/><Relationship Id="rId25" Type="http://schemas.openxmlformats.org/officeDocument/2006/relationships/image" Target="../media/image64.emf"/><Relationship Id="rId33" Type="http://schemas.openxmlformats.org/officeDocument/2006/relationships/image" Target="../media/image72.emf"/><Relationship Id="rId2" Type="http://schemas.openxmlformats.org/officeDocument/2006/relationships/image" Target="../media/image22.emf"/><Relationship Id="rId16" Type="http://schemas.openxmlformats.org/officeDocument/2006/relationships/image" Target="../media/image57.emf"/><Relationship Id="rId20" Type="http://schemas.openxmlformats.org/officeDocument/2006/relationships/image" Target="../media/image60.emf"/><Relationship Id="rId29" Type="http://schemas.openxmlformats.org/officeDocument/2006/relationships/image" Target="../media/image68.emf"/><Relationship Id="rId1" Type="http://schemas.openxmlformats.org/officeDocument/2006/relationships/slideLayout" Target="../slideLayouts/slideLayout23.xml"/><Relationship Id="rId6" Type="http://schemas.openxmlformats.org/officeDocument/2006/relationships/image" Target="../media/image47.emf"/><Relationship Id="rId11" Type="http://schemas.openxmlformats.org/officeDocument/2006/relationships/image" Target="../media/image52.emf"/><Relationship Id="rId24" Type="http://schemas.openxmlformats.org/officeDocument/2006/relationships/image" Target="../media/image18.emf"/><Relationship Id="rId32" Type="http://schemas.openxmlformats.org/officeDocument/2006/relationships/image" Target="../media/image71.emf"/><Relationship Id="rId5" Type="http://schemas.openxmlformats.org/officeDocument/2006/relationships/image" Target="../media/image24.emf"/><Relationship Id="rId15" Type="http://schemas.openxmlformats.org/officeDocument/2006/relationships/image" Target="../media/image56.emf"/><Relationship Id="rId23" Type="http://schemas.openxmlformats.org/officeDocument/2006/relationships/image" Target="../media/image63.emf"/><Relationship Id="rId28" Type="http://schemas.openxmlformats.org/officeDocument/2006/relationships/image" Target="../media/image67.emf"/><Relationship Id="rId10" Type="http://schemas.openxmlformats.org/officeDocument/2006/relationships/image" Target="../media/image51.emf"/><Relationship Id="rId19" Type="http://schemas.openxmlformats.org/officeDocument/2006/relationships/image" Target="../media/image59.emf"/><Relationship Id="rId31" Type="http://schemas.openxmlformats.org/officeDocument/2006/relationships/image" Target="../media/image70.emf"/><Relationship Id="rId4" Type="http://schemas.openxmlformats.org/officeDocument/2006/relationships/image" Target="../media/image46.emf"/><Relationship Id="rId9" Type="http://schemas.openxmlformats.org/officeDocument/2006/relationships/image" Target="../media/image50.emf"/><Relationship Id="rId14" Type="http://schemas.openxmlformats.org/officeDocument/2006/relationships/image" Target="../media/image55.emf"/><Relationship Id="rId22" Type="http://schemas.openxmlformats.org/officeDocument/2006/relationships/image" Target="../media/image62.emf"/><Relationship Id="rId27" Type="http://schemas.openxmlformats.org/officeDocument/2006/relationships/image" Target="../media/image66.emf"/><Relationship Id="rId30" Type="http://schemas.openxmlformats.org/officeDocument/2006/relationships/image" Target="../media/image69.e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9"/>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Speaker Name(s)</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Angular 2</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core philosophies of Angular?</a:t>
            </a:r>
          </a:p>
        </p:txBody>
      </p:sp>
      <p:sp>
        <p:nvSpPr>
          <p:cNvPr id="3" name="Text Placeholder 2"/>
          <p:cNvSpPr>
            <a:spLocks noGrp="1"/>
          </p:cNvSpPr>
          <p:nvPr>
            <p:ph type="body" sz="quarter" idx="10"/>
          </p:nvPr>
        </p:nvSpPr>
        <p:spPr>
          <a:xfrm>
            <a:off x="365760" y="1371600"/>
            <a:ext cx="11704320" cy="3283976"/>
          </a:xfrm>
        </p:spPr>
        <p:txBody>
          <a:bodyPr/>
          <a:lstStyle/>
          <a:p>
            <a:endParaRPr lang="en-US" dirty="0"/>
          </a:p>
          <a:p>
            <a:r>
              <a:rPr lang="en-US" dirty="0"/>
              <a:t>Separation of </a:t>
            </a:r>
            <a:r>
              <a:rPr lang="en-US" b="1" dirty="0"/>
              <a:t>HTML manipulation </a:t>
            </a:r>
            <a:r>
              <a:rPr lang="en-US" dirty="0"/>
              <a:t>and </a:t>
            </a:r>
            <a:r>
              <a:rPr lang="en-US" b="1" dirty="0"/>
              <a:t>logic</a:t>
            </a:r>
            <a:r>
              <a:rPr lang="en-US" dirty="0"/>
              <a:t>.</a:t>
            </a:r>
          </a:p>
          <a:p>
            <a:endParaRPr lang="en-US" dirty="0"/>
          </a:p>
          <a:p>
            <a:r>
              <a:rPr lang="en-US" dirty="0"/>
              <a:t>Separation of our </a:t>
            </a:r>
            <a:r>
              <a:rPr lang="en-US" b="1" dirty="0"/>
              <a:t>server</a:t>
            </a:r>
            <a:r>
              <a:rPr lang="en-US" dirty="0"/>
              <a:t> and our web </a:t>
            </a:r>
            <a:r>
              <a:rPr lang="en-US" b="1" dirty="0"/>
              <a:t>page</a:t>
            </a:r>
            <a:r>
              <a:rPr lang="en-US" dirty="0"/>
              <a:t>.</a:t>
            </a:r>
          </a:p>
          <a:p>
            <a:endParaRPr lang="en-US" dirty="0"/>
          </a:p>
          <a:p>
            <a:r>
              <a:rPr lang="en-US" b="1" dirty="0"/>
              <a:t>Structured and opinionated </a:t>
            </a:r>
            <a:r>
              <a:rPr lang="en-US" dirty="0"/>
              <a:t>on how the UI design, business logic and testing is used.</a:t>
            </a:r>
          </a:p>
        </p:txBody>
      </p:sp>
    </p:spTree>
    <p:extLst>
      <p:ext uri="{BB962C8B-B14F-4D97-AF65-F5344CB8AC3E}">
        <p14:creationId xmlns:p14="http://schemas.microsoft.com/office/powerpoint/2010/main" val="206704960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1 compared to Angular 2</a:t>
            </a:r>
          </a:p>
        </p:txBody>
      </p:sp>
      <p:sp>
        <p:nvSpPr>
          <p:cNvPr id="3" name="Text Placeholder 2"/>
          <p:cNvSpPr>
            <a:spLocks noGrp="1"/>
          </p:cNvSpPr>
          <p:nvPr>
            <p:ph type="body" sz="quarter" idx="10"/>
          </p:nvPr>
        </p:nvSpPr>
        <p:spPr>
          <a:xfrm>
            <a:off x="365760" y="1371600"/>
            <a:ext cx="5852477" cy="2347309"/>
          </a:xfrm>
        </p:spPr>
        <p:txBody>
          <a:bodyPr/>
          <a:lstStyle/>
          <a:p>
            <a:r>
              <a:rPr lang="en-US" dirty="0"/>
              <a:t>Angular 1</a:t>
            </a:r>
          </a:p>
          <a:p>
            <a:pPr lvl="1"/>
            <a:r>
              <a:rPr lang="en-US" dirty="0"/>
              <a:t>Structured MVC Framework</a:t>
            </a:r>
          </a:p>
          <a:p>
            <a:pPr lvl="1"/>
            <a:r>
              <a:rPr lang="en-US" dirty="0"/>
              <a:t>Separation of HTML and Logic</a:t>
            </a:r>
          </a:p>
          <a:p>
            <a:pPr lvl="1"/>
            <a:r>
              <a:rPr lang="en-US" dirty="0"/>
              <a:t>Client Side Templating</a:t>
            </a:r>
          </a:p>
          <a:p>
            <a:pPr lvl="1"/>
            <a:endParaRPr lang="en-US" dirty="0"/>
          </a:p>
          <a:p>
            <a:pPr lvl="1"/>
            <a:endParaRPr lang="en-US" b="1" dirty="0"/>
          </a:p>
        </p:txBody>
      </p:sp>
      <p:sp>
        <p:nvSpPr>
          <p:cNvPr id="5" name="Text Placeholder 2"/>
          <p:cNvSpPr txBox="1">
            <a:spLocks/>
          </p:cNvSpPr>
          <p:nvPr/>
        </p:nvSpPr>
        <p:spPr>
          <a:xfrm>
            <a:off x="6370637" y="1363662"/>
            <a:ext cx="5852477" cy="2347309"/>
          </a:xfrm>
          <a:prstGeom prst="rect">
            <a:avLst/>
          </a:prstGeom>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800" kern="1200" spc="-30" baseline="0">
                <a:solidFill>
                  <a:srgbClr val="0072C6"/>
                </a:solidFill>
                <a:latin typeface="+mj-lt"/>
                <a:ea typeface="+mn-ea"/>
                <a:cs typeface="+mn-cs"/>
              </a:defRPr>
            </a:lvl1pPr>
            <a:lvl2pPr marL="2286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4572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6858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9144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Angular 2</a:t>
            </a:r>
          </a:p>
          <a:p>
            <a:pPr lvl="1"/>
            <a:r>
              <a:rPr lang="en-US" dirty="0"/>
              <a:t>Component Based UI</a:t>
            </a:r>
          </a:p>
          <a:p>
            <a:pPr lvl="1"/>
            <a:r>
              <a:rPr lang="en-US" dirty="0"/>
              <a:t>More Modular Design</a:t>
            </a:r>
          </a:p>
          <a:p>
            <a:pPr lvl="1"/>
            <a:r>
              <a:rPr lang="en-US" dirty="0"/>
              <a:t>TypeScript</a:t>
            </a:r>
          </a:p>
          <a:p>
            <a:pPr lvl="1"/>
            <a:r>
              <a:rPr lang="en-US" dirty="0"/>
              <a:t>Backwards Compatible</a:t>
            </a:r>
          </a:p>
          <a:p>
            <a:pPr lvl="1"/>
            <a:r>
              <a:rPr lang="en-US" dirty="0"/>
              <a:t>Faster </a:t>
            </a:r>
          </a:p>
        </p:txBody>
      </p:sp>
    </p:spTree>
    <p:extLst>
      <p:ext uri="{BB962C8B-B14F-4D97-AF65-F5344CB8AC3E}">
        <p14:creationId xmlns:p14="http://schemas.microsoft.com/office/powerpoint/2010/main" val="91798699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Angular 1 compared to Angular 2 (code)</a:t>
            </a:r>
          </a:p>
        </p:txBody>
      </p:sp>
      <p:sp>
        <p:nvSpPr>
          <p:cNvPr id="5" name="Text Placeholder 4"/>
          <p:cNvSpPr>
            <a:spLocks noGrp="1"/>
          </p:cNvSpPr>
          <p:nvPr>
            <p:ph type="body" sz="quarter" idx="10"/>
          </p:nvPr>
        </p:nvSpPr>
        <p:spPr>
          <a:xfrm>
            <a:off x="198437" y="1516062"/>
            <a:ext cx="5943600" cy="4714112"/>
          </a:xfrm>
        </p:spPr>
        <p:txBody>
          <a:bodyPr/>
          <a:lstStyle/>
          <a:p>
            <a:endParaRPr lang="en-US" sz="2000" b="1" dirty="0"/>
          </a:p>
          <a:p>
            <a:endParaRPr lang="en-US" sz="2000" b="1" dirty="0"/>
          </a:p>
          <a:p>
            <a:r>
              <a:rPr lang="en-US" sz="2000" b="1" dirty="0" err="1"/>
              <a:t>angular.module</a:t>
            </a:r>
            <a:r>
              <a:rPr lang="en-US" sz="2000" b="1" dirty="0"/>
              <a:t>('</a:t>
            </a:r>
            <a:r>
              <a:rPr lang="en-US" sz="2000" b="1" dirty="0" err="1"/>
              <a:t>myModule</a:t>
            </a:r>
            <a:r>
              <a:rPr lang="en-US" sz="2000" b="1" dirty="0"/>
              <a:t>')</a:t>
            </a:r>
          </a:p>
          <a:p>
            <a:r>
              <a:rPr lang="en-US" sz="2000" b="1" dirty="0"/>
              <a:t>   </a:t>
            </a:r>
            <a:r>
              <a:rPr lang="en-US" sz="2000" b="1" dirty="0">
                <a:solidFill>
                  <a:srgbClr val="0000FF"/>
                </a:solidFill>
              </a:rPr>
              <a:t>.controller('</a:t>
            </a:r>
            <a:r>
              <a:rPr lang="en-US" sz="2000" b="1" dirty="0" err="1">
                <a:solidFill>
                  <a:srgbClr val="0000FF"/>
                </a:solidFill>
              </a:rPr>
              <a:t>myController</a:t>
            </a:r>
            <a:r>
              <a:rPr lang="en-US" sz="2000" b="1" dirty="0">
                <a:solidFill>
                  <a:srgbClr val="0000FF"/>
                </a:solidFill>
              </a:rPr>
              <a:t>',function(){</a:t>
            </a:r>
          </a:p>
          <a:p>
            <a:r>
              <a:rPr lang="en-US" sz="2000" b="1" dirty="0">
                <a:solidFill>
                  <a:srgbClr val="0000FF"/>
                </a:solidFill>
              </a:rPr>
              <a:t>   </a:t>
            </a:r>
          </a:p>
          <a:p>
            <a:r>
              <a:rPr lang="en-US" sz="2000" b="1" dirty="0">
                <a:solidFill>
                  <a:srgbClr val="0000FF"/>
                </a:solidFill>
              </a:rPr>
              <a:t>   })</a:t>
            </a:r>
            <a:endParaRPr lang="en-US" sz="2000" b="1" i="1" dirty="0">
              <a:solidFill>
                <a:srgbClr val="0000FF"/>
              </a:solidFill>
            </a:endParaRPr>
          </a:p>
          <a:p>
            <a:endParaRPr lang="en-US" sz="2000" b="1" i="1" dirty="0">
              <a:solidFill>
                <a:srgbClr val="0000FF"/>
              </a:solidFill>
            </a:endParaRPr>
          </a:p>
          <a:p>
            <a:endParaRPr lang="en-US" sz="2000" b="1" i="1" dirty="0">
              <a:solidFill>
                <a:srgbClr val="0000FF"/>
              </a:solidFill>
            </a:endParaRPr>
          </a:p>
          <a:p>
            <a:r>
              <a:rPr lang="en-US" sz="2000" b="1" dirty="0">
                <a:solidFill>
                  <a:schemeClr val="accent6">
                    <a:lumMod val="50000"/>
                  </a:schemeClr>
                </a:solidFill>
              </a:rPr>
              <a:t>&lt;body&gt;</a:t>
            </a:r>
          </a:p>
          <a:p>
            <a:r>
              <a:rPr lang="en-US" sz="2000" b="1" dirty="0">
                <a:solidFill>
                  <a:schemeClr val="accent6">
                    <a:lumMod val="50000"/>
                  </a:schemeClr>
                </a:solidFill>
              </a:rPr>
              <a:t>	&lt;div ng-controller="</a:t>
            </a:r>
            <a:r>
              <a:rPr lang="en-US" sz="2000" b="1" dirty="0" err="1">
                <a:solidFill>
                  <a:schemeClr val="accent6">
                    <a:lumMod val="50000"/>
                  </a:schemeClr>
                </a:solidFill>
              </a:rPr>
              <a:t>myController</a:t>
            </a:r>
            <a:r>
              <a:rPr lang="en-US" sz="2000" b="1" dirty="0">
                <a:solidFill>
                  <a:schemeClr val="accent6">
                    <a:lumMod val="50000"/>
                  </a:schemeClr>
                </a:solidFill>
              </a:rPr>
              <a:t>"&gt;</a:t>
            </a:r>
          </a:p>
          <a:p>
            <a:r>
              <a:rPr lang="en-US" sz="2000" b="1" dirty="0">
                <a:solidFill>
                  <a:schemeClr val="accent6">
                    <a:lumMod val="50000"/>
                  </a:schemeClr>
                </a:solidFill>
              </a:rPr>
              <a:t>		</a:t>
            </a:r>
          </a:p>
          <a:p>
            <a:r>
              <a:rPr lang="en-US" sz="2000" b="1" dirty="0">
                <a:solidFill>
                  <a:schemeClr val="accent6">
                    <a:lumMod val="50000"/>
                  </a:schemeClr>
                </a:solidFill>
              </a:rPr>
              <a:t>	&lt;/div&gt;</a:t>
            </a:r>
          </a:p>
          <a:p>
            <a:r>
              <a:rPr lang="en-US" sz="2000" b="1" dirty="0">
                <a:solidFill>
                  <a:schemeClr val="accent6">
                    <a:lumMod val="50000"/>
                  </a:schemeClr>
                </a:solidFill>
              </a:rPr>
              <a:t>&lt;/body&gt;</a:t>
            </a:r>
          </a:p>
        </p:txBody>
      </p:sp>
      <p:sp>
        <p:nvSpPr>
          <p:cNvPr id="8" name="Text Placeholder 4"/>
          <p:cNvSpPr txBox="1">
            <a:spLocks/>
          </p:cNvSpPr>
          <p:nvPr/>
        </p:nvSpPr>
        <p:spPr>
          <a:xfrm>
            <a:off x="6355398" y="1516062"/>
            <a:ext cx="6081077" cy="4360168"/>
          </a:xfrm>
          <a:prstGeom prst="rect">
            <a:avLst/>
          </a:prstGeom>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solidFill>
                  <a:schemeClr val="tx1">
                    <a:lumMod val="75000"/>
                  </a:schemeClr>
                </a:solidFill>
              </a:rPr>
              <a:t>import { Component } from '@angular/core'</a:t>
            </a:r>
          </a:p>
          <a:p>
            <a:endParaRPr lang="en-US" sz="2000" b="1" dirty="0"/>
          </a:p>
          <a:p>
            <a:r>
              <a:rPr lang="en-US" sz="2000" b="1" dirty="0"/>
              <a:t>@Component</a:t>
            </a:r>
            <a:r>
              <a:rPr lang="en-US" sz="2000" dirty="0"/>
              <a:t>({</a:t>
            </a:r>
          </a:p>
          <a:p>
            <a:r>
              <a:rPr lang="en-US" sz="2000" dirty="0"/>
              <a:t>   selector: '</a:t>
            </a:r>
            <a:r>
              <a:rPr lang="en-US" sz="2000" b="1" dirty="0">
                <a:solidFill>
                  <a:srgbClr val="0072C6"/>
                </a:solidFill>
              </a:rPr>
              <a:t>my-app</a:t>
            </a:r>
            <a:r>
              <a:rPr lang="en-US" sz="2000" dirty="0"/>
              <a:t>',</a:t>
            </a:r>
          </a:p>
          <a:p>
            <a:r>
              <a:rPr lang="en-US" sz="2000" dirty="0"/>
              <a:t>   </a:t>
            </a:r>
            <a:r>
              <a:rPr lang="en-US" sz="2000" b="1" dirty="0">
                <a:solidFill>
                  <a:schemeClr val="accent6">
                    <a:lumMod val="50000"/>
                  </a:schemeClr>
                </a:solidFill>
              </a:rPr>
              <a:t>template</a:t>
            </a:r>
            <a:r>
              <a:rPr lang="en-US" sz="2000" dirty="0"/>
              <a:t>: </a:t>
            </a:r>
            <a:r>
              <a:rPr lang="en-US" sz="2000" i="1" dirty="0">
                <a:solidFill>
                  <a:schemeClr val="accent6">
                    <a:lumMod val="50000"/>
                  </a:schemeClr>
                </a:solidFill>
              </a:rPr>
              <a:t>``</a:t>
            </a:r>
          </a:p>
          <a:p>
            <a:r>
              <a:rPr lang="en-US" sz="2000" dirty="0"/>
              <a:t>})</a:t>
            </a:r>
          </a:p>
          <a:p>
            <a:r>
              <a:rPr lang="en-US" sz="2000" dirty="0">
                <a:solidFill>
                  <a:srgbClr val="0000FF"/>
                </a:solidFill>
              </a:rPr>
              <a:t>export class </a:t>
            </a:r>
            <a:r>
              <a:rPr lang="en-US" sz="2000" b="1" dirty="0">
                <a:solidFill>
                  <a:srgbClr val="0000FF"/>
                </a:solidFill>
              </a:rPr>
              <a:t>MyAppComponent</a:t>
            </a:r>
            <a:r>
              <a:rPr lang="en-US" sz="2000" dirty="0">
                <a:solidFill>
                  <a:srgbClr val="0000FF"/>
                </a:solidFill>
              </a:rPr>
              <a:t> {</a:t>
            </a:r>
          </a:p>
          <a:p>
            <a:endParaRPr lang="en-US" sz="2000" dirty="0">
              <a:solidFill>
                <a:srgbClr val="0000FF"/>
              </a:solidFill>
            </a:endParaRPr>
          </a:p>
          <a:p>
            <a:r>
              <a:rPr lang="en-US" sz="2000" dirty="0">
                <a:solidFill>
                  <a:srgbClr val="0000FF"/>
                </a:solidFill>
              </a:rPr>
              <a:t>}</a:t>
            </a:r>
          </a:p>
          <a:p>
            <a:endParaRPr lang="en-US" sz="2000" dirty="0">
              <a:solidFill>
                <a:srgbClr val="0000FF"/>
              </a:solidFill>
            </a:endParaRPr>
          </a:p>
          <a:p>
            <a:r>
              <a:rPr lang="en-US" sz="2000" b="1" dirty="0">
                <a:solidFill>
                  <a:schemeClr val="accent6">
                    <a:lumMod val="50000"/>
                  </a:schemeClr>
                </a:solidFill>
              </a:rPr>
              <a:t>&lt;my-app&gt;&lt;/my-app&gt;</a:t>
            </a:r>
          </a:p>
          <a:p>
            <a:endParaRPr lang="en-US" sz="2000" dirty="0">
              <a:solidFill>
                <a:srgbClr val="0000FF"/>
              </a:solidFill>
            </a:endParaRPr>
          </a:p>
        </p:txBody>
      </p:sp>
    </p:spTree>
    <p:extLst>
      <p:ext uri="{BB962C8B-B14F-4D97-AF65-F5344CB8AC3E}">
        <p14:creationId xmlns:p14="http://schemas.microsoft.com/office/powerpoint/2010/main" val="3294384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to Consider or Reconsider</a:t>
            </a:r>
          </a:p>
        </p:txBody>
      </p:sp>
      <p:graphicFrame>
        <p:nvGraphicFramePr>
          <p:cNvPr id="3" name="Table 2"/>
          <p:cNvGraphicFramePr>
            <a:graphicFrameLocks noGrp="1"/>
          </p:cNvGraphicFramePr>
          <p:nvPr>
            <p:extLst>
              <p:ext uri="{D42A27DB-BD31-4B8C-83A1-F6EECF244321}">
                <p14:modId xmlns:p14="http://schemas.microsoft.com/office/powerpoint/2010/main" val="575529564"/>
              </p:ext>
            </p:extLst>
          </p:nvPr>
        </p:nvGraphicFramePr>
        <p:xfrm>
          <a:off x="457198" y="1463040"/>
          <a:ext cx="11323638" cy="3291840"/>
        </p:xfrm>
        <a:graphic>
          <a:graphicData uri="http://schemas.openxmlformats.org/drawingml/2006/table">
            <a:tbl>
              <a:tblPr firstRow="1" bandRow="1">
                <a:tableStyleId>{5C22544A-7EE6-4342-B048-85BDC9FD1C3A}</a:tableStyleId>
              </a:tblPr>
              <a:tblGrid>
                <a:gridCol w="5661819">
                  <a:extLst>
                    <a:ext uri="{9D8B030D-6E8A-4147-A177-3AD203B41FA5}">
                      <a16:colId xmlns:a16="http://schemas.microsoft.com/office/drawing/2014/main" val="20000"/>
                    </a:ext>
                  </a:extLst>
                </a:gridCol>
                <a:gridCol w="5661819">
                  <a:extLst>
                    <a:ext uri="{9D8B030D-6E8A-4147-A177-3AD203B41FA5}">
                      <a16:colId xmlns:a16="http://schemas.microsoft.com/office/drawing/2014/main" val="20001"/>
                    </a:ext>
                  </a:extLst>
                </a:gridCol>
              </a:tblGrid>
              <a:tr h="548640">
                <a:tc>
                  <a:txBody>
                    <a:bodyPr/>
                    <a:lstStyle/>
                    <a:p>
                      <a:r>
                        <a:rPr lang="en-US" b="0" dirty="0"/>
                        <a:t>Reasons</a:t>
                      </a:r>
                      <a:r>
                        <a:rPr lang="en-US" b="0" baseline="0" dirty="0"/>
                        <a:t> to Consider</a:t>
                      </a:r>
                      <a:endParaRPr lang="en-US" b="0" dirty="0"/>
                    </a:p>
                  </a:txBody>
                  <a:tcPr marT="137160" marB="137160">
                    <a:solidFill>
                      <a:srgbClr val="0072C6"/>
                    </a:solidFill>
                  </a:tcPr>
                </a:tc>
                <a:tc>
                  <a:txBody>
                    <a:bodyPr/>
                    <a:lstStyle/>
                    <a:p>
                      <a:r>
                        <a:rPr lang="en-US" b="0" dirty="0"/>
                        <a:t>Reasons</a:t>
                      </a:r>
                      <a:r>
                        <a:rPr lang="en-US" b="0" baseline="0" dirty="0"/>
                        <a:t> to Reconsider</a:t>
                      </a:r>
                      <a:endParaRPr lang="en-US" b="0" dirty="0"/>
                    </a:p>
                  </a:txBody>
                  <a:tcPr marT="137160" marB="137160">
                    <a:solidFill>
                      <a:srgbClr val="0072C6"/>
                    </a:solidFill>
                  </a:tcPr>
                </a:tc>
                <a:extLst>
                  <a:ext uri="{0D108BD9-81ED-4DB2-BD59-A6C34878D82A}">
                    <a16:rowId xmlns:a16="http://schemas.microsoft.com/office/drawing/2014/main" val="10000"/>
                  </a:ext>
                </a:extLst>
              </a:tr>
              <a:tr h="548640">
                <a:tc>
                  <a:txBody>
                    <a:bodyPr/>
                    <a:lstStyle/>
                    <a:p>
                      <a:r>
                        <a:rPr lang="en-US" dirty="0"/>
                        <a:t>Large Projects</a:t>
                      </a:r>
                    </a:p>
                  </a:txBody>
                  <a:tcPr marT="137160" marB="137160"/>
                </a:tc>
                <a:tc>
                  <a:txBody>
                    <a:bodyPr/>
                    <a:lstStyle/>
                    <a:p>
                      <a:r>
                        <a:rPr lang="en-US" dirty="0"/>
                        <a:t>Small Projects</a:t>
                      </a:r>
                    </a:p>
                  </a:txBody>
                  <a:tcPr marT="137160" marB="137160"/>
                </a:tc>
                <a:extLst>
                  <a:ext uri="{0D108BD9-81ED-4DB2-BD59-A6C34878D82A}">
                    <a16:rowId xmlns:a16="http://schemas.microsoft.com/office/drawing/2014/main" val="10001"/>
                  </a:ext>
                </a:extLst>
              </a:tr>
              <a:tr h="548640">
                <a:tc>
                  <a:txBody>
                    <a:bodyPr/>
                    <a:lstStyle/>
                    <a:p>
                      <a:r>
                        <a:rPr lang="en-US" dirty="0"/>
                        <a:t>Large Development</a:t>
                      </a:r>
                      <a:r>
                        <a:rPr lang="en-US" baseline="0" dirty="0"/>
                        <a:t> Teams</a:t>
                      </a:r>
                      <a:endParaRPr lang="en-US" dirty="0"/>
                    </a:p>
                  </a:txBody>
                  <a:tcPr marT="137160" marB="137160"/>
                </a:tc>
                <a:tc>
                  <a:txBody>
                    <a:bodyPr/>
                    <a:lstStyle/>
                    <a:p>
                      <a:r>
                        <a:rPr lang="en-US" dirty="0"/>
                        <a:t>Small Development Teams</a:t>
                      </a:r>
                    </a:p>
                  </a:txBody>
                  <a:tcPr marT="137160" marB="137160"/>
                </a:tc>
                <a:extLst>
                  <a:ext uri="{0D108BD9-81ED-4DB2-BD59-A6C34878D82A}">
                    <a16:rowId xmlns:a16="http://schemas.microsoft.com/office/drawing/2014/main" val="10002"/>
                  </a:ext>
                </a:extLst>
              </a:tr>
              <a:tr h="548640">
                <a:tc>
                  <a:txBody>
                    <a:bodyPr/>
                    <a:lstStyle/>
                    <a:p>
                      <a:r>
                        <a:rPr lang="en-US" dirty="0"/>
                        <a:t>Opinionated Framework</a:t>
                      </a:r>
                    </a:p>
                  </a:txBody>
                  <a:tcPr marT="137160" marB="137160"/>
                </a:tc>
                <a:tc>
                  <a:txBody>
                    <a:bodyPr/>
                    <a:lstStyle/>
                    <a:p>
                      <a:r>
                        <a:rPr lang="en-US" dirty="0"/>
                        <a:t>Opinionated Framework</a:t>
                      </a:r>
                    </a:p>
                  </a:txBody>
                  <a:tcPr marT="137160" marB="137160"/>
                </a:tc>
                <a:extLst>
                  <a:ext uri="{0D108BD9-81ED-4DB2-BD59-A6C34878D82A}">
                    <a16:rowId xmlns:a16="http://schemas.microsoft.com/office/drawing/2014/main" val="10003"/>
                  </a:ext>
                </a:extLst>
              </a:tr>
              <a:tr h="548640">
                <a:tc>
                  <a:txBody>
                    <a:bodyPr/>
                    <a:lstStyle/>
                    <a:p>
                      <a:r>
                        <a:rPr lang="en-US" dirty="0"/>
                        <a:t>Complex</a:t>
                      </a:r>
                    </a:p>
                  </a:txBody>
                  <a:tcPr marT="137160" marB="137160"/>
                </a:tc>
                <a:tc>
                  <a:txBody>
                    <a:bodyPr/>
                    <a:lstStyle/>
                    <a:p>
                      <a:r>
                        <a:rPr lang="en-US" dirty="0"/>
                        <a:t>Simple</a:t>
                      </a:r>
                    </a:p>
                  </a:txBody>
                  <a:tcPr marT="137160" marB="137160"/>
                </a:tc>
                <a:extLst>
                  <a:ext uri="{0D108BD9-81ED-4DB2-BD59-A6C34878D82A}">
                    <a16:rowId xmlns:a16="http://schemas.microsoft.com/office/drawing/2014/main" val="10004"/>
                  </a:ext>
                </a:extLst>
              </a:tr>
              <a:tr h="548640">
                <a:tc>
                  <a:txBody>
                    <a:bodyPr/>
                    <a:lstStyle/>
                    <a:p>
                      <a:r>
                        <a:rPr lang="en-US" dirty="0"/>
                        <a:t>Single Page Application</a:t>
                      </a:r>
                      <a:r>
                        <a:rPr lang="en-US" baseline="0" dirty="0"/>
                        <a:t> </a:t>
                      </a:r>
                      <a:endParaRPr lang="en-US" dirty="0"/>
                    </a:p>
                  </a:txBody>
                  <a:tcPr marT="137160" marB="137160"/>
                </a:tc>
                <a:tc>
                  <a:txBody>
                    <a:bodyPr/>
                    <a:lstStyle/>
                    <a:p>
                      <a:r>
                        <a:rPr lang="en-US" dirty="0"/>
                        <a:t>Multi-Page Application</a:t>
                      </a:r>
                    </a:p>
                  </a:txBody>
                  <a:tcPr marT="137160" marB="13716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320512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endParaRPr lang="en-US"/>
          </a:p>
        </p:txBody>
      </p:sp>
      <p:sp>
        <p:nvSpPr>
          <p:cNvPr id="3" name="Title 2"/>
          <p:cNvSpPr>
            <a:spLocks noGrp="1"/>
          </p:cNvSpPr>
          <p:nvPr>
            <p:ph type="title"/>
          </p:nvPr>
        </p:nvSpPr>
        <p:spPr/>
        <p:txBody>
          <a:bodyPr/>
          <a:lstStyle/>
          <a:p>
            <a:r>
              <a:rPr lang="en-US" dirty="0"/>
              <a:t>Introducing TypeScript</a:t>
            </a:r>
          </a:p>
        </p:txBody>
      </p:sp>
    </p:spTree>
    <p:extLst>
      <p:ext uri="{BB962C8B-B14F-4D97-AF65-F5344CB8AC3E}">
        <p14:creationId xmlns:p14="http://schemas.microsoft.com/office/powerpoint/2010/main" val="522664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 – Features</a:t>
            </a:r>
          </a:p>
        </p:txBody>
      </p:sp>
      <p:sp>
        <p:nvSpPr>
          <p:cNvPr id="3" name="Text Placeholder 2"/>
          <p:cNvSpPr>
            <a:spLocks noGrp="1"/>
          </p:cNvSpPr>
          <p:nvPr>
            <p:ph type="body" sz="quarter" idx="10"/>
          </p:nvPr>
        </p:nvSpPr>
        <p:spPr>
          <a:xfrm>
            <a:off x="365760" y="1371600"/>
            <a:ext cx="11704320" cy="2431435"/>
          </a:xfrm>
        </p:spPr>
        <p:txBody>
          <a:bodyPr/>
          <a:lstStyle/>
          <a:p>
            <a:r>
              <a:rPr lang="en-US" dirty="0"/>
              <a:t>Strongly typed</a:t>
            </a:r>
          </a:p>
          <a:p>
            <a:r>
              <a:rPr lang="en-US" dirty="0"/>
              <a:t>Modules and classes</a:t>
            </a:r>
          </a:p>
          <a:p>
            <a:r>
              <a:rPr lang="en-US" dirty="0"/>
              <a:t>Template strings</a:t>
            </a:r>
          </a:p>
          <a:p>
            <a:r>
              <a:rPr lang="en-US" dirty="0"/>
              <a:t>Interfaces</a:t>
            </a:r>
          </a:p>
          <a:p>
            <a:r>
              <a:rPr lang="en-US" dirty="0"/>
              <a:t>Generics</a:t>
            </a:r>
          </a:p>
        </p:txBody>
      </p:sp>
    </p:spTree>
    <p:extLst>
      <p:ext uri="{BB962C8B-B14F-4D97-AF65-F5344CB8AC3E}">
        <p14:creationId xmlns:p14="http://schemas.microsoft.com/office/powerpoint/2010/main" val="300737025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TypeScript – Type Annotations</a:t>
            </a:r>
          </a:p>
        </p:txBody>
      </p:sp>
      <p:sp>
        <p:nvSpPr>
          <p:cNvPr id="6" name="Text Placeholder 4"/>
          <p:cNvSpPr>
            <a:spLocks noGrp="1"/>
          </p:cNvSpPr>
          <p:nvPr>
            <p:ph type="body" sz="quarter" idx="10"/>
          </p:nvPr>
        </p:nvSpPr>
        <p:spPr>
          <a:xfrm>
            <a:off x="365760" y="1371600"/>
            <a:ext cx="5242877" cy="4839274"/>
          </a:xfrm>
        </p:spPr>
        <p:txBody>
          <a:bodyPr/>
          <a:lstStyle/>
          <a:p>
            <a:r>
              <a:rPr lang="en-US" sz="4000" spc="-70" dirty="0">
                <a:ln w="3175">
                  <a:noFill/>
                </a:ln>
                <a:solidFill>
                  <a:srgbClr val="0072C6"/>
                </a:solidFill>
                <a:cs typeface="Segoe UI" pitchFamily="34" charset="0"/>
              </a:rPr>
              <a:t>JavaScript</a:t>
            </a:r>
            <a:endParaRPr lang="en-US" sz="2400" dirty="0"/>
          </a:p>
          <a:p>
            <a:r>
              <a:rPr lang="en-US" sz="2400" dirty="0"/>
              <a:t>var num = 5;</a:t>
            </a:r>
          </a:p>
          <a:p>
            <a:r>
              <a:rPr lang="en-US" sz="2400" dirty="0"/>
              <a:t>var name = "Speros";</a:t>
            </a:r>
          </a:p>
          <a:p>
            <a:r>
              <a:rPr lang="en-US" sz="2400" dirty="0"/>
              <a:t>var something = 123;</a:t>
            </a:r>
          </a:p>
          <a:p>
            <a:r>
              <a:rPr lang="en-US" sz="2400" dirty="0"/>
              <a:t>var list = [1,2,3];</a:t>
            </a:r>
          </a:p>
          <a:p>
            <a:endParaRPr lang="en-US" sz="2800" dirty="0"/>
          </a:p>
          <a:p>
            <a:r>
              <a:rPr lang="en-US" sz="2000" b="1" dirty="0"/>
              <a:t>function </a:t>
            </a:r>
            <a:r>
              <a:rPr lang="en-US" sz="2000" dirty="0"/>
              <a:t>square(num) { </a:t>
            </a:r>
          </a:p>
          <a:p>
            <a:r>
              <a:rPr lang="en-US" sz="2000" b="1" dirty="0"/>
              <a:t>	return</a:t>
            </a:r>
            <a:r>
              <a:rPr lang="en-US" sz="2000" dirty="0"/>
              <a:t> num </a:t>
            </a:r>
            <a:r>
              <a:rPr lang="en-US" sz="2000" b="1" dirty="0"/>
              <a:t>*</a:t>
            </a:r>
            <a:r>
              <a:rPr lang="en-US" sz="2000" dirty="0"/>
              <a:t> num; </a:t>
            </a:r>
          </a:p>
          <a:p>
            <a:r>
              <a:rPr lang="en-US" sz="2000" dirty="0"/>
              <a:t>}</a:t>
            </a:r>
          </a:p>
          <a:p>
            <a:endParaRPr lang="en-US" sz="2800" dirty="0"/>
          </a:p>
          <a:p>
            <a:endParaRPr lang="en-US" sz="2800" dirty="0"/>
          </a:p>
        </p:txBody>
      </p:sp>
      <p:sp>
        <p:nvSpPr>
          <p:cNvPr id="7" name="Text Placeholder 4"/>
          <p:cNvSpPr txBox="1">
            <a:spLocks/>
          </p:cNvSpPr>
          <p:nvPr/>
        </p:nvSpPr>
        <p:spPr>
          <a:xfrm>
            <a:off x="5608637" y="1363662"/>
            <a:ext cx="6827838" cy="4256550"/>
          </a:xfrm>
          <a:prstGeom prst="rect">
            <a:avLst/>
          </a:prstGeom>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000" spc="-70" dirty="0">
                <a:ln w="3175">
                  <a:noFill/>
                </a:ln>
                <a:solidFill>
                  <a:srgbClr val="0072C6"/>
                </a:solidFill>
                <a:cs typeface="Segoe UI" pitchFamily="34" charset="0"/>
              </a:rPr>
              <a:t>TypeScript</a:t>
            </a:r>
          </a:p>
          <a:p>
            <a:r>
              <a:rPr lang="en-US" sz="2400" dirty="0"/>
              <a:t>var num</a:t>
            </a:r>
            <a:r>
              <a:rPr lang="en-US" sz="2400" dirty="0">
                <a:solidFill>
                  <a:srgbClr val="4668C5"/>
                </a:solidFill>
              </a:rPr>
              <a:t>: number </a:t>
            </a:r>
            <a:r>
              <a:rPr lang="en-US" sz="2400" dirty="0"/>
              <a:t>= 5;</a:t>
            </a:r>
          </a:p>
          <a:p>
            <a:r>
              <a:rPr lang="en-US" sz="2400" dirty="0"/>
              <a:t>var name</a:t>
            </a:r>
            <a:r>
              <a:rPr lang="en-US" sz="2400" dirty="0">
                <a:solidFill>
                  <a:srgbClr val="4668C5"/>
                </a:solidFill>
              </a:rPr>
              <a:t>: string </a:t>
            </a:r>
            <a:r>
              <a:rPr lang="en-US" sz="2400" dirty="0"/>
              <a:t>= "Speros"</a:t>
            </a:r>
          </a:p>
          <a:p>
            <a:r>
              <a:rPr lang="en-US" sz="2400" dirty="0"/>
              <a:t>var something</a:t>
            </a:r>
            <a:r>
              <a:rPr lang="en-US" sz="2400" dirty="0">
                <a:solidFill>
                  <a:srgbClr val="4668C5"/>
                </a:solidFill>
              </a:rPr>
              <a:t>: any </a:t>
            </a:r>
            <a:r>
              <a:rPr lang="en-US" sz="2400" dirty="0"/>
              <a:t>= 123;</a:t>
            </a:r>
          </a:p>
          <a:p>
            <a:r>
              <a:rPr lang="en-US" sz="2400" dirty="0"/>
              <a:t>var list</a:t>
            </a:r>
            <a:r>
              <a:rPr lang="en-US" sz="2400" dirty="0">
                <a:solidFill>
                  <a:srgbClr val="4668C5"/>
                </a:solidFill>
              </a:rPr>
              <a:t>: Array&lt;number&gt; </a:t>
            </a:r>
            <a:r>
              <a:rPr lang="en-US" sz="2400" dirty="0"/>
              <a:t>= [1,2,3];</a:t>
            </a:r>
          </a:p>
          <a:p>
            <a:endParaRPr lang="en-US" sz="2800" dirty="0"/>
          </a:p>
          <a:p>
            <a:r>
              <a:rPr lang="en-US" sz="2000" b="1" dirty="0"/>
              <a:t>function </a:t>
            </a:r>
            <a:r>
              <a:rPr lang="en-US" sz="2000" dirty="0"/>
              <a:t>square(num</a:t>
            </a:r>
            <a:r>
              <a:rPr lang="en-US" sz="2000" dirty="0">
                <a:solidFill>
                  <a:srgbClr val="4668C5"/>
                </a:solidFill>
              </a:rPr>
              <a:t>: number</a:t>
            </a:r>
            <a:r>
              <a:rPr lang="en-US" sz="2000" dirty="0"/>
              <a:t>)</a:t>
            </a:r>
            <a:r>
              <a:rPr lang="en-US" sz="2000" dirty="0">
                <a:solidFill>
                  <a:srgbClr val="4668C5"/>
                </a:solidFill>
              </a:rPr>
              <a:t>: number </a:t>
            </a:r>
            <a:r>
              <a:rPr lang="en-US" sz="2000" dirty="0"/>
              <a:t>{ </a:t>
            </a:r>
          </a:p>
          <a:p>
            <a:r>
              <a:rPr lang="en-US" sz="2000" b="1" dirty="0"/>
              <a:t>	return</a:t>
            </a:r>
            <a:r>
              <a:rPr lang="en-US" sz="2000" dirty="0"/>
              <a:t> num </a:t>
            </a:r>
            <a:r>
              <a:rPr lang="en-US" sz="2000" b="1" dirty="0"/>
              <a:t>*</a:t>
            </a:r>
            <a:r>
              <a:rPr lang="en-US" sz="2000" dirty="0"/>
              <a:t> num; </a:t>
            </a:r>
          </a:p>
          <a:p>
            <a:r>
              <a:rPr lang="en-US" sz="2000" dirty="0"/>
              <a:t>}</a:t>
            </a:r>
          </a:p>
          <a:p>
            <a:endParaRPr lang="en-US" sz="2000" dirty="0"/>
          </a:p>
        </p:txBody>
      </p:sp>
    </p:spTree>
    <p:extLst>
      <p:ext uri="{BB962C8B-B14F-4D97-AF65-F5344CB8AC3E}">
        <p14:creationId xmlns:p14="http://schemas.microsoft.com/office/powerpoint/2010/main" val="145499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2TypeScript – Classes</a:t>
            </a:r>
          </a:p>
        </p:txBody>
      </p:sp>
      <p:sp>
        <p:nvSpPr>
          <p:cNvPr id="6" name="Text Placeholder 4"/>
          <p:cNvSpPr>
            <a:spLocks noGrp="1"/>
          </p:cNvSpPr>
          <p:nvPr>
            <p:ph type="body" sz="quarter" idx="10"/>
          </p:nvPr>
        </p:nvSpPr>
        <p:spPr>
          <a:xfrm>
            <a:off x="365760" y="1371600"/>
            <a:ext cx="5242877" cy="4894673"/>
          </a:xfrm>
        </p:spPr>
        <p:txBody>
          <a:bodyPr/>
          <a:lstStyle/>
          <a:p>
            <a:r>
              <a:rPr lang="en-US" sz="4000" spc="-70" dirty="0">
                <a:ln w="3175">
                  <a:noFill/>
                </a:ln>
                <a:solidFill>
                  <a:srgbClr val="0072C6"/>
                </a:solidFill>
                <a:cs typeface="Segoe UI" pitchFamily="34" charset="0"/>
              </a:rPr>
              <a:t>JavaScript</a:t>
            </a:r>
            <a:endParaRPr lang="en-US" sz="2400" dirty="0"/>
          </a:p>
          <a:p>
            <a:r>
              <a:rPr lang="en-US" sz="2400" dirty="0"/>
              <a:t>var </a:t>
            </a:r>
            <a:r>
              <a:rPr lang="en-US" sz="2400" b="1" dirty="0"/>
              <a:t>Person</a:t>
            </a:r>
            <a:r>
              <a:rPr lang="en-US" sz="2400" dirty="0"/>
              <a:t> = (function () {</a:t>
            </a:r>
          </a:p>
          <a:p>
            <a:r>
              <a:rPr lang="en-US" sz="2400" dirty="0"/>
              <a:t>    function Person(name) {</a:t>
            </a:r>
          </a:p>
          <a:p>
            <a:r>
              <a:rPr lang="en-US" sz="2400" dirty="0"/>
              <a:t>        this.name = name;</a:t>
            </a:r>
          </a:p>
          <a:p>
            <a:r>
              <a:rPr lang="en-US" sz="2400" dirty="0"/>
              <a:t>    }</a:t>
            </a:r>
          </a:p>
          <a:p>
            <a:r>
              <a:rPr lang="en-US" sz="2400" dirty="0"/>
              <a:t>    return Person;</a:t>
            </a:r>
          </a:p>
          <a:p>
            <a:r>
              <a:rPr lang="en-US" sz="2400" dirty="0"/>
              <a:t>}());</a:t>
            </a:r>
          </a:p>
          <a:p>
            <a:endParaRPr lang="en-US" sz="2400" dirty="0"/>
          </a:p>
          <a:p>
            <a:r>
              <a:rPr lang="en-US" sz="2000" dirty="0"/>
              <a:t>var </a:t>
            </a:r>
            <a:r>
              <a:rPr lang="en-US" sz="2000" dirty="0" err="1"/>
              <a:t>aPerson</a:t>
            </a:r>
            <a:r>
              <a:rPr lang="en-US" sz="2000" dirty="0"/>
              <a:t> = new </a:t>
            </a:r>
            <a:r>
              <a:rPr lang="en-US" sz="2000" b="1" dirty="0"/>
              <a:t>Person(</a:t>
            </a:r>
            <a:r>
              <a:rPr lang="en-US" sz="2000" dirty="0"/>
              <a:t>"Ada"</a:t>
            </a:r>
            <a:r>
              <a:rPr lang="en-US" sz="2000" b="1" dirty="0"/>
              <a:t>)</a:t>
            </a:r>
            <a:r>
              <a:rPr lang="en-US" sz="2000" dirty="0"/>
              <a:t>;</a:t>
            </a:r>
          </a:p>
          <a:p>
            <a:endParaRPr lang="en-US" sz="2800" dirty="0"/>
          </a:p>
          <a:p>
            <a:endParaRPr lang="en-US" sz="2800" dirty="0"/>
          </a:p>
        </p:txBody>
      </p:sp>
      <p:sp>
        <p:nvSpPr>
          <p:cNvPr id="7" name="Text Placeholder 4"/>
          <p:cNvSpPr txBox="1">
            <a:spLocks/>
          </p:cNvSpPr>
          <p:nvPr/>
        </p:nvSpPr>
        <p:spPr>
          <a:xfrm>
            <a:off x="5608637" y="1363662"/>
            <a:ext cx="6827838" cy="3963136"/>
          </a:xfrm>
          <a:prstGeom prst="rect">
            <a:avLst/>
          </a:prstGeom>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000" spc="-70" dirty="0">
                <a:ln w="3175">
                  <a:noFill/>
                </a:ln>
                <a:solidFill>
                  <a:srgbClr val="0072C6"/>
                </a:solidFill>
                <a:cs typeface="Segoe UI" pitchFamily="34" charset="0"/>
              </a:rPr>
              <a:t>TypeScript</a:t>
            </a:r>
          </a:p>
          <a:p>
            <a:r>
              <a:rPr lang="en-US" sz="2400" b="1" dirty="0"/>
              <a:t>class</a:t>
            </a:r>
            <a:r>
              <a:rPr lang="en-US" sz="2400" dirty="0"/>
              <a:t> </a:t>
            </a:r>
            <a:r>
              <a:rPr lang="en-US" sz="2400" b="1" dirty="0"/>
              <a:t>Person</a:t>
            </a:r>
            <a:r>
              <a:rPr lang="en-US" sz="2400" dirty="0"/>
              <a:t> {</a:t>
            </a:r>
          </a:p>
          <a:p>
            <a:r>
              <a:rPr lang="en-US" sz="2400" dirty="0"/>
              <a:t>   constructor(</a:t>
            </a:r>
            <a:r>
              <a:rPr lang="en-US" sz="2400" dirty="0">
                <a:solidFill>
                  <a:srgbClr val="4668C5"/>
                </a:solidFill>
              </a:rPr>
              <a:t>public name: string</a:t>
            </a:r>
            <a:r>
              <a:rPr lang="en-US" sz="2400" dirty="0"/>
              <a:t>){</a:t>
            </a:r>
          </a:p>
          <a:p>
            <a:r>
              <a:rPr lang="en-US" sz="2400" dirty="0"/>
              <a:t>   </a:t>
            </a:r>
          </a:p>
          <a:p>
            <a:r>
              <a:rPr lang="en-US" sz="2400" dirty="0"/>
              <a:t>   }</a:t>
            </a:r>
          </a:p>
          <a:p>
            <a:r>
              <a:rPr lang="en-US" sz="2400" dirty="0"/>
              <a:t>}</a:t>
            </a:r>
          </a:p>
          <a:p>
            <a:endParaRPr lang="en-US" sz="2400" dirty="0"/>
          </a:p>
          <a:p>
            <a:endParaRPr lang="en-US" sz="2400" dirty="0"/>
          </a:p>
          <a:p>
            <a:r>
              <a:rPr lang="en-US" sz="2000" dirty="0"/>
              <a:t>var </a:t>
            </a:r>
            <a:r>
              <a:rPr lang="en-US" sz="2000" dirty="0" err="1"/>
              <a:t>aPerson</a:t>
            </a:r>
            <a:r>
              <a:rPr lang="en-US" sz="2000" dirty="0"/>
              <a:t> = new </a:t>
            </a:r>
            <a:r>
              <a:rPr lang="en-US" sz="2000" b="1" dirty="0"/>
              <a:t>Person(</a:t>
            </a:r>
            <a:r>
              <a:rPr lang="en-US" sz="2000" dirty="0"/>
              <a:t>"Ada Lovelace"</a:t>
            </a:r>
            <a:r>
              <a:rPr lang="en-US" sz="2000" b="1" dirty="0"/>
              <a:t>)</a:t>
            </a:r>
            <a:r>
              <a:rPr lang="en-US" sz="2000" dirty="0"/>
              <a:t>;</a:t>
            </a:r>
          </a:p>
        </p:txBody>
      </p:sp>
    </p:spTree>
    <p:extLst>
      <p:ext uri="{BB962C8B-B14F-4D97-AF65-F5344CB8AC3E}">
        <p14:creationId xmlns:p14="http://schemas.microsoft.com/office/powerpoint/2010/main" val="2764340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1200329"/>
          </a:xfrm>
        </p:spPr>
        <p:txBody>
          <a:bodyPr/>
          <a:lstStyle/>
          <a:p>
            <a:r>
              <a:rPr lang="en-US" dirty="0"/>
              <a:t>TypeScript Demo</a:t>
            </a:r>
          </a:p>
        </p:txBody>
      </p:sp>
      <p:sp>
        <p:nvSpPr>
          <p:cNvPr id="8" name="Text Placeholder 4"/>
          <p:cNvSpPr>
            <a:spLocks noGrp="1"/>
          </p:cNvSpPr>
          <p:nvPr>
            <p:ph type="body" sz="quarter" idx="12"/>
          </p:nvPr>
        </p:nvSpPr>
        <p:spPr>
          <a:xfrm>
            <a:off x="274638" y="3954463"/>
            <a:ext cx="10058401" cy="803297"/>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hlinkClick r:id="rId2"/>
              </a:rPr>
              <a:t>http://www.typescriptlang.org/play/index.html</a:t>
            </a:r>
            <a:endParaRPr lang="en-US" dirty="0"/>
          </a:p>
        </p:txBody>
      </p:sp>
    </p:spTree>
    <p:extLst>
      <p:ext uri="{BB962C8B-B14F-4D97-AF65-F5344CB8AC3E}">
        <p14:creationId xmlns:p14="http://schemas.microsoft.com/office/powerpoint/2010/main" val="1202559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a:t>Big Picture</a:t>
            </a:r>
          </a:p>
        </p:txBody>
      </p:sp>
    </p:spTree>
    <p:extLst>
      <p:ext uri="{BB962C8B-B14F-4D97-AF65-F5344CB8AC3E}">
        <p14:creationId xmlns:p14="http://schemas.microsoft.com/office/powerpoint/2010/main" val="3221264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770437" y="601662"/>
            <a:ext cx="6858000" cy="77724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sz="6000" dirty="0">
                <a:solidFill>
                  <a:schemeClr val="tx1"/>
                </a:solidFill>
              </a:rPr>
              <a:t>Speros Misirlakis</a:t>
            </a:r>
          </a:p>
        </p:txBody>
      </p:sp>
      <p:sp>
        <p:nvSpPr>
          <p:cNvPr id="8" name="Text Placeholder 3"/>
          <p:cNvSpPr txBox="1">
            <a:spLocks/>
          </p:cNvSpPr>
          <p:nvPr/>
        </p:nvSpPr>
        <p:spPr>
          <a:xfrm>
            <a:off x="4770437" y="1744662"/>
            <a:ext cx="7391400" cy="3984942"/>
          </a:xfrm>
          <a:prstGeom prst="rect">
            <a:avLst/>
          </a:prstGeom>
        </p:spPr>
        <p:txBody>
          <a:bodyPr/>
          <a:lst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dirty="0">
                <a:solidFill>
                  <a:schemeClr val="tx1"/>
                </a:solidFill>
              </a:rPr>
              <a:t>Director, Onsite Programs – Coding Dojo</a:t>
            </a:r>
          </a:p>
          <a:p>
            <a:pPr>
              <a:spcBef>
                <a:spcPts val="1200"/>
              </a:spcBef>
            </a:pPr>
            <a:r>
              <a:rPr lang="en-US" dirty="0">
                <a:solidFill>
                  <a:schemeClr val="tx1"/>
                </a:solidFill>
              </a:rPr>
              <a:t>MBA, Grand Canyon University</a:t>
            </a:r>
          </a:p>
          <a:p>
            <a:pPr>
              <a:spcBef>
                <a:spcPts val="1200"/>
              </a:spcBef>
            </a:pPr>
            <a:r>
              <a:rPr lang="en-US" dirty="0">
                <a:solidFill>
                  <a:schemeClr val="tx1"/>
                </a:solidFill>
              </a:rPr>
              <a:t>Continuing Education, MIT</a:t>
            </a:r>
          </a:p>
          <a:p>
            <a:pPr>
              <a:spcBef>
                <a:spcPts val="1200"/>
              </a:spcBef>
            </a:pPr>
            <a:r>
              <a:rPr lang="en-US" dirty="0">
                <a:solidFill>
                  <a:schemeClr val="tx1"/>
                </a:solidFill>
              </a:rPr>
              <a:t>Love working with cyber security, new tech and the Matrix </a:t>
            </a:r>
          </a:p>
          <a:p>
            <a:pPr>
              <a:spcBef>
                <a:spcPts val="1200"/>
              </a:spcBef>
            </a:pPr>
            <a:r>
              <a:rPr lang="fi-FI" dirty="0">
                <a:solidFill>
                  <a:schemeClr val="tx1"/>
                </a:solidFill>
              </a:rPr>
              <a:t>01100111 01101001 01110100 01101000 01110101 01100010 00101110 01100011 01101111 01101101 00101111 01101011 01100101 01100101 01110000 01101000 01101111 01110000 01100101 01100001 01101100 01101001 01110110 01100101 </a:t>
            </a:r>
            <a:endParaRPr lang="en-US" dirty="0">
              <a:solidFill>
                <a:schemeClr val="tx1"/>
              </a:solidFill>
            </a:endParaRPr>
          </a:p>
        </p:txBody>
      </p:sp>
      <p:sp>
        <p:nvSpPr>
          <p:cNvPr id="9" name="Title 1"/>
          <p:cNvSpPr txBox="1">
            <a:spLocks/>
          </p:cNvSpPr>
          <p:nvPr/>
        </p:nvSpPr>
        <p:spPr>
          <a:xfrm>
            <a:off x="528935" y="4946735"/>
            <a:ext cx="3810000" cy="77724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pPr algn="ctr"/>
            <a:r>
              <a:rPr lang="en-US" sz="3600" dirty="0">
                <a:solidFill>
                  <a:schemeClr val="tx1"/>
                </a:solidFill>
              </a:rPr>
              <a:t>@</a:t>
            </a:r>
            <a:r>
              <a:rPr lang="en-US" sz="3600" dirty="0" err="1">
                <a:solidFill>
                  <a:schemeClr val="tx1"/>
                </a:solidFill>
              </a:rPr>
              <a:t>keephopealivegr</a:t>
            </a:r>
            <a:endParaRPr lang="en-US" sz="3600" dirty="0">
              <a:solidFill>
                <a:schemeClr val="tx1"/>
              </a:solidFill>
            </a:endParaRPr>
          </a:p>
        </p:txBody>
      </p:sp>
      <p:pic>
        <p:nvPicPr>
          <p:cNvPr id="7" name="Picture 6"/>
          <p:cNvPicPr>
            <a:picLocks noChangeAspect="1"/>
          </p:cNvPicPr>
          <p:nvPr/>
        </p:nvPicPr>
        <p:blipFill>
          <a:blip r:embed="rId2"/>
          <a:stretch>
            <a:fillRect/>
          </a:stretch>
        </p:blipFill>
        <p:spPr>
          <a:xfrm>
            <a:off x="656426" y="723628"/>
            <a:ext cx="3580892" cy="3566350"/>
          </a:xfrm>
          <a:prstGeom prst="ellipse">
            <a:avLst/>
          </a:prstGeom>
          <a:ln w="38100">
            <a:solidFill>
              <a:schemeClr val="tx1"/>
            </a:solidFill>
          </a:ln>
        </p:spPr>
      </p:pic>
    </p:spTree>
    <p:extLst>
      <p:ext uri="{BB962C8B-B14F-4D97-AF65-F5344CB8AC3E}">
        <p14:creationId xmlns:p14="http://schemas.microsoft.com/office/powerpoint/2010/main" val="73144355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Picture</a:t>
            </a:r>
          </a:p>
        </p:txBody>
      </p:sp>
      <p:pic>
        <p:nvPicPr>
          <p:cNvPr id="55" name="Picture 54" descr="Screen Shot 2016-06-06 at 4.59.56 PM.png"/>
          <p:cNvPicPr>
            <a:picLocks noChangeAspect="1"/>
          </p:cNvPicPr>
          <p:nvPr/>
        </p:nvPicPr>
        <p:blipFill rotWithShape="1">
          <a:blip r:embed="rId3">
            <a:extLst>
              <a:ext uri="{28A0092B-C50C-407E-A947-70E740481C1C}">
                <a14:useLocalDpi xmlns:a14="http://schemas.microsoft.com/office/drawing/2010/main" val="0"/>
              </a:ext>
            </a:extLst>
          </a:blip>
          <a:srcRect t="-88" b="39549"/>
          <a:stretch/>
        </p:blipFill>
        <p:spPr>
          <a:xfrm>
            <a:off x="503237" y="2125662"/>
            <a:ext cx="3661203" cy="30815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913388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Picture</a:t>
            </a:r>
          </a:p>
        </p:txBody>
      </p:sp>
      <p:pic>
        <p:nvPicPr>
          <p:cNvPr id="36" name="Picture 35" descr="Screen Shot 2016-06-06 at 4.47.36 PM.png"/>
          <p:cNvPicPr>
            <a:picLocks noChangeAspect="1"/>
          </p:cNvPicPr>
          <p:nvPr/>
        </p:nvPicPr>
        <p:blipFill rotWithShape="1">
          <a:blip r:embed="rId3">
            <a:extLst>
              <a:ext uri="{28A0092B-C50C-407E-A947-70E740481C1C}">
                <a14:useLocalDpi xmlns:a14="http://schemas.microsoft.com/office/drawing/2010/main" val="0"/>
              </a:ext>
            </a:extLst>
          </a:blip>
          <a:srcRect t="2661" b="8081"/>
          <a:stretch/>
        </p:blipFill>
        <p:spPr>
          <a:xfrm>
            <a:off x="4694237" y="2139696"/>
            <a:ext cx="4102570" cy="3026664"/>
          </a:xfrm>
          <a:prstGeom prst="rect">
            <a:avLst/>
          </a:prstGeom>
          <a:ln>
            <a:noFill/>
          </a:ln>
          <a:effectLst>
            <a:outerShdw blurRad="292100" dist="139700" dir="2700000" algn="tl" rotWithShape="0">
              <a:srgbClr val="333333">
                <a:alpha val="65000"/>
              </a:srgbClr>
            </a:outerShdw>
          </a:effectLst>
        </p:spPr>
      </p:pic>
      <p:pic>
        <p:nvPicPr>
          <p:cNvPr id="55" name="Picture 54" descr="Screen Shot 2016-06-06 at 4.59.56 PM.png"/>
          <p:cNvPicPr>
            <a:picLocks noChangeAspect="1"/>
          </p:cNvPicPr>
          <p:nvPr/>
        </p:nvPicPr>
        <p:blipFill rotWithShape="1">
          <a:blip r:embed="rId4">
            <a:extLst>
              <a:ext uri="{28A0092B-C50C-407E-A947-70E740481C1C}">
                <a14:useLocalDpi xmlns:a14="http://schemas.microsoft.com/office/drawing/2010/main" val="0"/>
              </a:ext>
            </a:extLst>
          </a:blip>
          <a:srcRect t="-88" b="39549"/>
          <a:stretch/>
        </p:blipFill>
        <p:spPr>
          <a:xfrm>
            <a:off x="503237" y="2125662"/>
            <a:ext cx="3661203" cy="30815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453392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lded Corner 13"/>
          <p:cNvSpPr/>
          <p:nvPr/>
        </p:nvSpPr>
        <p:spPr bwMode="auto">
          <a:xfrm>
            <a:off x="9418637" y="5326062"/>
            <a:ext cx="2743200" cy="1371600"/>
          </a:xfrm>
          <a:prstGeom prst="foldedCorner">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Providers </a:t>
            </a:r>
          </a:p>
        </p:txBody>
      </p:sp>
      <p:sp>
        <p:nvSpPr>
          <p:cNvPr id="2" name="Title 1"/>
          <p:cNvSpPr>
            <a:spLocks noGrp="1"/>
          </p:cNvSpPr>
          <p:nvPr>
            <p:ph type="title"/>
          </p:nvPr>
        </p:nvSpPr>
        <p:spPr/>
        <p:txBody>
          <a:bodyPr/>
          <a:lstStyle/>
          <a:p>
            <a:r>
              <a:rPr lang="en-US" dirty="0"/>
              <a:t>Big Picture</a:t>
            </a:r>
          </a:p>
        </p:txBody>
      </p:sp>
      <p:sp>
        <p:nvSpPr>
          <p:cNvPr id="33" name="Rounded Rectangle 32"/>
          <p:cNvSpPr/>
          <p:nvPr/>
        </p:nvSpPr>
        <p:spPr bwMode="auto">
          <a:xfrm>
            <a:off x="9266237" y="2278062"/>
            <a:ext cx="2971800" cy="2895600"/>
          </a:xfrm>
          <a:prstGeom prst="roundRect">
            <a:avLst/>
          </a:prstGeom>
          <a:ln>
            <a:headEnd type="none" w="med" len="med"/>
            <a:tailEnd type="none" w="med" len="me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Component </a:t>
            </a:r>
            <a:r>
              <a:rPr lang="en-US" sz="1600" dirty="0">
                <a:gradFill>
                  <a:gsLst>
                    <a:gs pos="0">
                      <a:srgbClr val="FFFFFF"/>
                    </a:gs>
                    <a:gs pos="100000">
                      <a:srgbClr val="FFFFFF"/>
                    </a:gs>
                  </a:gsLst>
                  <a:lin ang="5400000" scaled="0"/>
                </a:gradFill>
                <a:ea typeface="Segoe UI" pitchFamily="34" charset="0"/>
                <a:cs typeface="Segoe UI" pitchFamily="34" charset="0"/>
              </a:rPr>
              <a:t>(Task App)</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Rounded Rectangle 33"/>
          <p:cNvSpPr/>
          <p:nvPr/>
        </p:nvSpPr>
        <p:spPr bwMode="auto">
          <a:xfrm>
            <a:off x="9418637" y="3192462"/>
            <a:ext cx="2514600" cy="685800"/>
          </a:xfrm>
          <a:prstGeom prst="roundRect">
            <a:avLst/>
          </a:prstGeom>
          <a:ln>
            <a:headEnd type="none" w="med" len="med"/>
            <a:tailEnd type="none" w="med" len="med"/>
          </a:ln>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Component (Task List)</a:t>
            </a:r>
          </a:p>
          <a:p>
            <a:pPr algn="ctr" defTabSz="932472" fontAlgn="base">
              <a:lnSpc>
                <a:spcPct val="90000"/>
              </a:lnSpc>
              <a:spcBef>
                <a:spcPct val="0"/>
              </a:spcBef>
              <a:spcAft>
                <a:spcPct val="0"/>
              </a:spcAft>
            </a:pP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Rounded Rectangle 34"/>
          <p:cNvSpPr/>
          <p:nvPr/>
        </p:nvSpPr>
        <p:spPr bwMode="auto">
          <a:xfrm>
            <a:off x="9418637" y="4106862"/>
            <a:ext cx="2514600" cy="685800"/>
          </a:xfrm>
          <a:prstGeom prst="roundRect">
            <a:avLst/>
          </a:prstGeom>
          <a:ln>
            <a:headEnd type="none" w="med" len="med"/>
            <a:tailEnd type="none" w="med" len="med"/>
          </a:ln>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Component (New Task Forum)</a:t>
            </a:r>
          </a:p>
        </p:txBody>
      </p:sp>
      <p:pic>
        <p:nvPicPr>
          <p:cNvPr id="36" name="Picture 35" descr="Screen Shot 2016-06-06 at 4.47.36 PM.png"/>
          <p:cNvPicPr>
            <a:picLocks noChangeAspect="1"/>
          </p:cNvPicPr>
          <p:nvPr/>
        </p:nvPicPr>
        <p:blipFill rotWithShape="1">
          <a:blip r:embed="rId3">
            <a:extLst>
              <a:ext uri="{28A0092B-C50C-407E-A947-70E740481C1C}">
                <a14:useLocalDpi xmlns:a14="http://schemas.microsoft.com/office/drawing/2010/main" val="0"/>
              </a:ext>
            </a:extLst>
          </a:blip>
          <a:srcRect t="2661" b="8081"/>
          <a:stretch/>
        </p:blipFill>
        <p:spPr>
          <a:xfrm>
            <a:off x="4694237" y="2139696"/>
            <a:ext cx="4102570" cy="3026664"/>
          </a:xfrm>
          <a:prstGeom prst="rect">
            <a:avLst/>
          </a:prstGeom>
          <a:ln>
            <a:noFill/>
          </a:ln>
          <a:effectLst>
            <a:outerShdw blurRad="292100" dist="139700" dir="2700000" algn="tl" rotWithShape="0">
              <a:srgbClr val="333333">
                <a:alpha val="65000"/>
              </a:srgbClr>
            </a:outerShdw>
          </a:effectLst>
        </p:spPr>
      </p:pic>
      <p:cxnSp>
        <p:nvCxnSpPr>
          <p:cNvPr id="38" name="Straight Arrow Connector 37"/>
          <p:cNvCxnSpPr/>
          <p:nvPr/>
        </p:nvCxnSpPr>
        <p:spPr>
          <a:xfrm flipH="1">
            <a:off x="8580437" y="2659062"/>
            <a:ext cx="990600" cy="0"/>
          </a:xfrm>
          <a:prstGeom prst="straightConnector1">
            <a:avLst/>
          </a:prstGeom>
          <a:ln w="38100" cmpd="sng">
            <a:solidFill>
              <a:srgbClr val="0000FF"/>
            </a:solidFill>
            <a:headEnd type="arrow"/>
            <a:tailEnd type="arrow"/>
          </a:ln>
        </p:spPr>
        <p:style>
          <a:lnRef idx="1">
            <a:schemeClr val="accent2"/>
          </a:lnRef>
          <a:fillRef idx="0">
            <a:schemeClr val="accent2"/>
          </a:fillRef>
          <a:effectRef idx="0">
            <a:schemeClr val="accent2"/>
          </a:effectRef>
          <a:fontRef idx="minor">
            <a:schemeClr val="tx1"/>
          </a:fontRef>
        </p:style>
      </p:cxnSp>
      <p:cxnSp>
        <p:nvCxnSpPr>
          <p:cNvPr id="41" name="Straight Arrow Connector 40"/>
          <p:cNvCxnSpPr/>
          <p:nvPr/>
        </p:nvCxnSpPr>
        <p:spPr>
          <a:xfrm flipH="1">
            <a:off x="8351837" y="3421062"/>
            <a:ext cx="1295400" cy="0"/>
          </a:xfrm>
          <a:prstGeom prst="straightConnector1">
            <a:avLst/>
          </a:prstGeom>
          <a:ln w="38100" cmpd="sng">
            <a:solidFill>
              <a:schemeClr val="accent3">
                <a:lumMod val="50000"/>
              </a:schemeClr>
            </a:solidFill>
            <a:headEnd type="arrow"/>
            <a:tailEnd type="arrow"/>
          </a:ln>
        </p:spPr>
        <p:style>
          <a:lnRef idx="1">
            <a:schemeClr val="accent2"/>
          </a:lnRef>
          <a:fillRef idx="0">
            <a:schemeClr val="accent2"/>
          </a:fillRef>
          <a:effectRef idx="0">
            <a:schemeClr val="accent2"/>
          </a:effectRef>
          <a:fontRef idx="minor">
            <a:schemeClr val="tx1"/>
          </a:fontRef>
        </p:style>
      </p:cxnSp>
      <p:cxnSp>
        <p:nvCxnSpPr>
          <p:cNvPr id="52" name="Straight Arrow Connector 51"/>
          <p:cNvCxnSpPr/>
          <p:nvPr/>
        </p:nvCxnSpPr>
        <p:spPr>
          <a:xfrm flipH="1">
            <a:off x="8351837" y="4335462"/>
            <a:ext cx="1295400" cy="0"/>
          </a:xfrm>
          <a:prstGeom prst="straightConnector1">
            <a:avLst/>
          </a:prstGeom>
          <a:ln w="38100" cmpd="sng">
            <a:solidFill>
              <a:schemeClr val="accent3">
                <a:lumMod val="50000"/>
              </a:schemeClr>
            </a:solidFill>
            <a:headEnd type="arrow"/>
            <a:tailEnd type="arrow"/>
          </a:ln>
        </p:spPr>
        <p:style>
          <a:lnRef idx="1">
            <a:schemeClr val="accent2"/>
          </a:lnRef>
          <a:fillRef idx="0">
            <a:schemeClr val="accent2"/>
          </a:fillRef>
          <a:effectRef idx="0">
            <a:schemeClr val="accent2"/>
          </a:effectRef>
          <a:fontRef idx="minor">
            <a:schemeClr val="tx1"/>
          </a:fontRef>
        </p:style>
      </p:cxnSp>
      <p:pic>
        <p:nvPicPr>
          <p:cNvPr id="55" name="Picture 54" descr="Screen Shot 2016-06-06 at 4.59.56 PM.png"/>
          <p:cNvPicPr>
            <a:picLocks noChangeAspect="1"/>
          </p:cNvPicPr>
          <p:nvPr/>
        </p:nvPicPr>
        <p:blipFill rotWithShape="1">
          <a:blip r:embed="rId4">
            <a:extLst>
              <a:ext uri="{28A0092B-C50C-407E-A947-70E740481C1C}">
                <a14:useLocalDpi xmlns:a14="http://schemas.microsoft.com/office/drawing/2010/main" val="0"/>
              </a:ext>
            </a:extLst>
          </a:blip>
          <a:srcRect t="-88" b="39549"/>
          <a:stretch/>
        </p:blipFill>
        <p:spPr>
          <a:xfrm>
            <a:off x="503237" y="2125662"/>
            <a:ext cx="3661203" cy="3081528"/>
          </a:xfrm>
          <a:prstGeom prst="rect">
            <a:avLst/>
          </a:prstGeom>
          <a:ln>
            <a:noFill/>
          </a:ln>
          <a:effectLst>
            <a:outerShdw blurRad="292100" dist="139700" dir="2700000" algn="tl" rotWithShape="0">
              <a:srgbClr val="333333">
                <a:alpha val="65000"/>
              </a:srgbClr>
            </a:outerShdw>
          </a:effectLst>
        </p:spPr>
      </p:pic>
      <p:sp>
        <p:nvSpPr>
          <p:cNvPr id="56" name="Folded Corner 55"/>
          <p:cNvSpPr/>
          <p:nvPr/>
        </p:nvSpPr>
        <p:spPr bwMode="auto">
          <a:xfrm>
            <a:off x="9723437" y="5859462"/>
            <a:ext cx="2286000" cy="685800"/>
          </a:xfrm>
          <a:prstGeom prst="foldedCorne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Service </a:t>
            </a:r>
            <a:r>
              <a:rPr lang="en-US" sz="1400" dirty="0">
                <a:gradFill>
                  <a:gsLst>
                    <a:gs pos="0">
                      <a:srgbClr val="FFFFFF"/>
                    </a:gs>
                    <a:gs pos="100000">
                      <a:srgbClr val="FFFFFF"/>
                    </a:gs>
                  </a:gsLst>
                  <a:lin ang="5400000" scaled="0"/>
                </a:gradFill>
                <a:ea typeface="Segoe UI" pitchFamily="34" charset="0"/>
                <a:cs typeface="Segoe UI" pitchFamily="34" charset="0"/>
              </a:rPr>
              <a:t>(Tasks)</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58" name="Straight Arrow Connector 57"/>
          <p:cNvCxnSpPr/>
          <p:nvPr/>
        </p:nvCxnSpPr>
        <p:spPr>
          <a:xfrm flipV="1">
            <a:off x="11552237" y="4564062"/>
            <a:ext cx="0" cy="1371600"/>
          </a:xfrm>
          <a:prstGeom prst="straightConnector1">
            <a:avLst/>
          </a:prstGeom>
          <a:ln w="28575" cmpd="sng">
            <a:solidFill>
              <a:schemeClr val="accent1">
                <a:lumMod val="50000"/>
              </a:schemeClr>
            </a:solidFill>
            <a:headEnd type="arrow"/>
            <a:tailEnd type="arrow"/>
          </a:ln>
        </p:spPr>
        <p:style>
          <a:lnRef idx="2">
            <a:schemeClr val="dk1"/>
          </a:lnRef>
          <a:fillRef idx="0">
            <a:schemeClr val="dk1"/>
          </a:fillRef>
          <a:effectRef idx="1">
            <a:schemeClr val="dk1"/>
          </a:effectRef>
          <a:fontRef idx="minor">
            <a:schemeClr val="tx1"/>
          </a:fontRef>
        </p:style>
      </p:cxnSp>
      <p:cxnSp>
        <p:nvCxnSpPr>
          <p:cNvPr id="59" name="Straight Arrow Connector 58"/>
          <p:cNvCxnSpPr/>
          <p:nvPr/>
        </p:nvCxnSpPr>
        <p:spPr>
          <a:xfrm flipV="1">
            <a:off x="11780837" y="3649662"/>
            <a:ext cx="0" cy="2286000"/>
          </a:xfrm>
          <a:prstGeom prst="straightConnector1">
            <a:avLst/>
          </a:prstGeom>
          <a:ln w="28575" cmpd="sng">
            <a:solidFill>
              <a:schemeClr val="accent1">
                <a:lumMod val="50000"/>
              </a:schemeClr>
            </a:solidFill>
            <a:headEnd type="arrow"/>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1453392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a:t>4.0 Building Blocks</a:t>
            </a:r>
          </a:p>
        </p:txBody>
      </p:sp>
    </p:spTree>
    <p:extLst>
      <p:ext uri="{BB962C8B-B14F-4D97-AF65-F5344CB8AC3E}">
        <p14:creationId xmlns:p14="http://schemas.microsoft.com/office/powerpoint/2010/main" val="3221264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Blocks</a:t>
            </a:r>
          </a:p>
        </p:txBody>
      </p:sp>
      <p:sp>
        <p:nvSpPr>
          <p:cNvPr id="3" name="Text Placeholder 2"/>
          <p:cNvSpPr>
            <a:spLocks noGrp="1"/>
          </p:cNvSpPr>
          <p:nvPr>
            <p:ph type="body" sz="quarter" idx="10"/>
          </p:nvPr>
        </p:nvSpPr>
        <p:spPr>
          <a:xfrm>
            <a:off x="365760" y="1371600"/>
            <a:ext cx="11704320" cy="5400453"/>
          </a:xfrm>
        </p:spPr>
        <p:txBody>
          <a:bodyPr/>
          <a:lstStyle/>
          <a:p>
            <a:pPr lvl="1"/>
            <a:endParaRPr lang="en-US" dirty="0"/>
          </a:p>
          <a:p>
            <a:r>
              <a:rPr lang="en-US" dirty="0"/>
              <a:t>Directives</a:t>
            </a:r>
          </a:p>
          <a:p>
            <a:pPr lvl="1"/>
            <a:r>
              <a:rPr lang="en-US" b="1" dirty="0"/>
              <a:t>Component</a:t>
            </a:r>
            <a:r>
              <a:rPr lang="en-US" dirty="0"/>
              <a:t> – </a:t>
            </a:r>
            <a:r>
              <a:rPr lang="en-US" i="1" dirty="0"/>
              <a:t>Templates (HTML), Styles (CSS), &amp; Logic (JavaScript)</a:t>
            </a:r>
          </a:p>
          <a:p>
            <a:pPr lvl="1"/>
            <a:r>
              <a:rPr lang="en-US" b="1" dirty="0"/>
              <a:t>Attribute</a:t>
            </a:r>
            <a:r>
              <a:rPr lang="en-US" dirty="0"/>
              <a:t> – </a:t>
            </a:r>
            <a:r>
              <a:rPr lang="en-US" i="1" dirty="0"/>
              <a:t>Styling HTML</a:t>
            </a:r>
          </a:p>
          <a:p>
            <a:pPr lvl="1"/>
            <a:r>
              <a:rPr lang="en-US" b="1" dirty="0"/>
              <a:t>Structural</a:t>
            </a:r>
            <a:r>
              <a:rPr lang="en-US" dirty="0"/>
              <a:t> – </a:t>
            </a:r>
            <a:r>
              <a:rPr lang="en-US" i="1" dirty="0"/>
              <a:t>Manipulating HTML</a:t>
            </a:r>
          </a:p>
          <a:p>
            <a:r>
              <a:rPr lang="en-US" dirty="0"/>
              <a:t>Data Flow</a:t>
            </a:r>
          </a:p>
          <a:p>
            <a:pPr lvl="1"/>
            <a:r>
              <a:rPr lang="en-US" b="1" dirty="0"/>
              <a:t>Interpolation</a:t>
            </a:r>
            <a:r>
              <a:rPr lang="en-US" dirty="0"/>
              <a:t> – </a:t>
            </a:r>
            <a:r>
              <a:rPr lang="en-US" i="1" dirty="0"/>
              <a:t>Variable Printing in Templates</a:t>
            </a:r>
          </a:p>
          <a:p>
            <a:pPr lvl="1"/>
            <a:r>
              <a:rPr lang="en-US" b="1" dirty="0"/>
              <a:t>Event Binding </a:t>
            </a:r>
            <a:r>
              <a:rPr lang="en-US" dirty="0"/>
              <a:t>– </a:t>
            </a:r>
            <a:r>
              <a:rPr lang="en-US" i="1" dirty="0"/>
              <a:t>Trigger Events</a:t>
            </a:r>
          </a:p>
          <a:p>
            <a:pPr lvl="1"/>
            <a:r>
              <a:rPr lang="en-US" b="1" dirty="0"/>
              <a:t>2-Way Binding </a:t>
            </a:r>
            <a:r>
              <a:rPr lang="en-US" dirty="0"/>
              <a:t>– </a:t>
            </a:r>
            <a:r>
              <a:rPr lang="en-US" i="1" dirty="0"/>
              <a:t>Variables updated in real time</a:t>
            </a:r>
          </a:p>
          <a:p>
            <a:r>
              <a:rPr lang="en-US" dirty="0"/>
              <a:t>Providers</a:t>
            </a:r>
          </a:p>
          <a:p>
            <a:pPr lvl="1"/>
            <a:r>
              <a:rPr lang="en-US" b="1" dirty="0"/>
              <a:t>Services</a:t>
            </a:r>
          </a:p>
          <a:p>
            <a:pPr lvl="2"/>
            <a:r>
              <a:rPr lang="en-US" b="1" dirty="0"/>
              <a:t>Reusable Logic</a:t>
            </a:r>
          </a:p>
          <a:p>
            <a:pPr lvl="2"/>
            <a:r>
              <a:rPr lang="en-US" b="1" dirty="0"/>
              <a:t>Data Storing and Manipulation </a:t>
            </a:r>
          </a:p>
          <a:p>
            <a:pPr lvl="1"/>
            <a:r>
              <a:rPr lang="en-US" b="1" dirty="0"/>
              <a:t>Libraries</a:t>
            </a:r>
          </a:p>
        </p:txBody>
      </p:sp>
    </p:spTree>
    <p:extLst>
      <p:ext uri="{BB962C8B-B14F-4D97-AF65-F5344CB8AC3E}">
        <p14:creationId xmlns:p14="http://schemas.microsoft.com/office/powerpoint/2010/main" val="398512539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omponent</a:t>
            </a:r>
            <a:r>
              <a:rPr lang="en-US" dirty="0"/>
              <a:t> Directives</a:t>
            </a:r>
          </a:p>
        </p:txBody>
      </p:sp>
      <p:sp>
        <p:nvSpPr>
          <p:cNvPr id="3" name="Text Placeholder 2"/>
          <p:cNvSpPr>
            <a:spLocks noGrp="1"/>
          </p:cNvSpPr>
          <p:nvPr>
            <p:ph type="body" sz="quarter" idx="10"/>
          </p:nvPr>
        </p:nvSpPr>
        <p:spPr>
          <a:xfrm>
            <a:off x="365760" y="1371600"/>
            <a:ext cx="5852477" cy="4129336"/>
          </a:xfrm>
        </p:spPr>
        <p:txBody>
          <a:bodyPr/>
          <a:lstStyle/>
          <a:p>
            <a:r>
              <a:rPr lang="en-US" i="1" dirty="0"/>
              <a:t>"</a:t>
            </a:r>
            <a:r>
              <a:rPr lang="is-IS" i="1" dirty="0"/>
              <a:t>…reusable building blocks for an application</a:t>
            </a:r>
            <a:r>
              <a:rPr lang="en-US" i="1" dirty="0"/>
              <a:t>"</a:t>
            </a:r>
          </a:p>
          <a:p>
            <a:endParaRPr lang="en-US" dirty="0"/>
          </a:p>
          <a:p>
            <a:r>
              <a:rPr lang="en-US" dirty="0"/>
              <a:t>Components have:</a:t>
            </a:r>
          </a:p>
          <a:p>
            <a:endParaRPr lang="en-US" dirty="0"/>
          </a:p>
          <a:p>
            <a:pPr lvl="1"/>
            <a:r>
              <a:rPr lang="en-US" b="1" dirty="0">
                <a:solidFill>
                  <a:schemeClr val="accent6">
                    <a:lumMod val="50000"/>
                  </a:schemeClr>
                </a:solidFill>
              </a:rPr>
              <a:t>HTML</a:t>
            </a:r>
          </a:p>
          <a:p>
            <a:pPr lvl="1"/>
            <a:endParaRPr lang="en-US" dirty="0"/>
          </a:p>
          <a:p>
            <a:pPr lvl="1"/>
            <a:r>
              <a:rPr lang="en-US" b="1" dirty="0">
                <a:solidFill>
                  <a:schemeClr val="accent3">
                    <a:lumMod val="50000"/>
                  </a:schemeClr>
                </a:solidFill>
              </a:rPr>
              <a:t>CSS</a:t>
            </a:r>
          </a:p>
          <a:p>
            <a:pPr lvl="1"/>
            <a:endParaRPr lang="en-US" dirty="0"/>
          </a:p>
          <a:p>
            <a:pPr lvl="1"/>
            <a:r>
              <a:rPr lang="en-US" b="1" dirty="0">
                <a:solidFill>
                  <a:srgbClr val="000090"/>
                </a:solidFill>
              </a:rPr>
              <a:t>JavaScript</a:t>
            </a:r>
          </a:p>
        </p:txBody>
      </p:sp>
      <p:sp>
        <p:nvSpPr>
          <p:cNvPr id="18" name="Rounded Rectangle 17"/>
          <p:cNvSpPr/>
          <p:nvPr/>
        </p:nvSpPr>
        <p:spPr bwMode="auto">
          <a:xfrm>
            <a:off x="7361237" y="2049462"/>
            <a:ext cx="4953000" cy="3962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Component</a:t>
            </a:r>
          </a:p>
        </p:txBody>
      </p:sp>
      <p:sp>
        <p:nvSpPr>
          <p:cNvPr id="19" name="Folded Corner 18"/>
          <p:cNvSpPr/>
          <p:nvPr/>
        </p:nvSpPr>
        <p:spPr bwMode="auto">
          <a:xfrm>
            <a:off x="7742237" y="2887662"/>
            <a:ext cx="4267200" cy="685800"/>
          </a:xfrm>
          <a:prstGeom prst="foldedCorner">
            <a:avLst/>
          </a:prstGeom>
          <a:solidFill>
            <a:schemeClr val="accent6">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Template (HTML)</a:t>
            </a:r>
          </a:p>
        </p:txBody>
      </p:sp>
      <p:sp>
        <p:nvSpPr>
          <p:cNvPr id="20" name="Folded Corner 19"/>
          <p:cNvSpPr/>
          <p:nvPr/>
        </p:nvSpPr>
        <p:spPr bwMode="auto">
          <a:xfrm>
            <a:off x="7742237" y="4564062"/>
            <a:ext cx="4267200" cy="1066800"/>
          </a:xfrm>
          <a:prstGeom prst="foldedCorner">
            <a:avLst/>
          </a:prstGeom>
          <a:solidFill>
            <a:srgbClr val="0000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Class (JavaScript)</a:t>
            </a:r>
          </a:p>
        </p:txBody>
      </p:sp>
      <p:sp>
        <p:nvSpPr>
          <p:cNvPr id="21" name="Folded Corner 20"/>
          <p:cNvSpPr/>
          <p:nvPr/>
        </p:nvSpPr>
        <p:spPr bwMode="auto">
          <a:xfrm>
            <a:off x="7742237" y="3725862"/>
            <a:ext cx="2743200" cy="685800"/>
          </a:xfrm>
          <a:prstGeom prst="foldedCorner">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Styles (CSS)</a:t>
            </a:r>
          </a:p>
        </p:txBody>
      </p:sp>
      <p:cxnSp>
        <p:nvCxnSpPr>
          <p:cNvPr id="5" name="Straight Arrow Connector 4"/>
          <p:cNvCxnSpPr/>
          <p:nvPr/>
        </p:nvCxnSpPr>
        <p:spPr>
          <a:xfrm flipV="1">
            <a:off x="1646237" y="3268662"/>
            <a:ext cx="5867400" cy="533400"/>
          </a:xfrm>
          <a:prstGeom prst="straightConnector1">
            <a:avLst/>
          </a:prstGeom>
          <a:ln w="76200" cmpd="sng">
            <a:solidFill>
              <a:srgbClr val="282828"/>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722437" y="4030662"/>
            <a:ext cx="5867400" cy="533400"/>
          </a:xfrm>
          <a:prstGeom prst="straightConnector1">
            <a:avLst/>
          </a:prstGeom>
          <a:ln w="76200" cmpd="sng">
            <a:solidFill>
              <a:srgbClr val="282828"/>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255837" y="5097462"/>
            <a:ext cx="5410200" cy="152400"/>
          </a:xfrm>
          <a:prstGeom prst="straightConnector1">
            <a:avLst/>
          </a:prstGeom>
          <a:ln w="76200" cmpd="sng">
            <a:solidFill>
              <a:schemeClr val="tx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75156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Component Directives</a:t>
            </a:r>
          </a:p>
        </p:txBody>
      </p:sp>
      <p:sp>
        <p:nvSpPr>
          <p:cNvPr id="5" name="Text Placeholder 4"/>
          <p:cNvSpPr>
            <a:spLocks noGrp="1"/>
          </p:cNvSpPr>
          <p:nvPr>
            <p:ph type="body" sz="quarter" idx="10"/>
          </p:nvPr>
        </p:nvSpPr>
        <p:spPr>
          <a:xfrm>
            <a:off x="365760" y="1371600"/>
            <a:ext cx="6843077" cy="4006225"/>
          </a:xfrm>
        </p:spPr>
        <p:txBody>
          <a:bodyPr/>
          <a:lstStyle/>
          <a:p>
            <a:r>
              <a:rPr lang="en-US" sz="2000" b="1" dirty="0"/>
              <a:t>@Component</a:t>
            </a:r>
            <a:r>
              <a:rPr lang="en-US" sz="2000" dirty="0"/>
              <a:t>({</a:t>
            </a:r>
          </a:p>
          <a:p>
            <a:r>
              <a:rPr lang="en-US" sz="2000" dirty="0"/>
              <a:t>   selector: '</a:t>
            </a:r>
            <a:r>
              <a:rPr lang="en-US" sz="2000" b="1" dirty="0">
                <a:solidFill>
                  <a:srgbClr val="0072C6"/>
                </a:solidFill>
              </a:rPr>
              <a:t>my-app</a:t>
            </a:r>
            <a:r>
              <a:rPr lang="en-US" sz="2000" dirty="0"/>
              <a:t>',</a:t>
            </a:r>
          </a:p>
          <a:p>
            <a:r>
              <a:rPr lang="en-US" sz="2000" dirty="0"/>
              <a:t>   </a:t>
            </a:r>
            <a:r>
              <a:rPr lang="en-US" sz="2000" b="1" dirty="0">
                <a:solidFill>
                  <a:schemeClr val="accent6">
                    <a:lumMod val="50000"/>
                  </a:schemeClr>
                </a:solidFill>
              </a:rPr>
              <a:t>template</a:t>
            </a:r>
            <a:r>
              <a:rPr lang="en-US" sz="2000" dirty="0"/>
              <a:t>: </a:t>
            </a:r>
            <a:r>
              <a:rPr lang="en-US" sz="2000" i="1" dirty="0">
                <a:solidFill>
                  <a:schemeClr val="accent6">
                    <a:lumMod val="50000"/>
                  </a:schemeClr>
                </a:solidFill>
              </a:rPr>
              <a:t>`&lt;h3&gt;Task List Application&lt;/h3&gt;`</a:t>
            </a:r>
            <a:r>
              <a:rPr lang="en-US" sz="2000" dirty="0"/>
              <a:t>,</a:t>
            </a:r>
            <a:endParaRPr lang="en-US" sz="2000" i="1" dirty="0">
              <a:solidFill>
                <a:schemeClr val="accent6">
                  <a:lumMod val="50000"/>
                </a:schemeClr>
              </a:solidFill>
            </a:endParaRPr>
          </a:p>
          <a:p>
            <a:r>
              <a:rPr lang="en-US" sz="2000" dirty="0"/>
              <a:t>   </a:t>
            </a:r>
            <a:r>
              <a:rPr lang="en-US" sz="2000" b="1" dirty="0">
                <a:solidFill>
                  <a:srgbClr val="00594A"/>
                </a:solidFill>
              </a:rPr>
              <a:t>styles</a:t>
            </a:r>
            <a:r>
              <a:rPr lang="en-US" sz="2000" dirty="0"/>
              <a:t>: </a:t>
            </a:r>
            <a:r>
              <a:rPr lang="en-US" sz="2000" i="1" dirty="0">
                <a:solidFill>
                  <a:schemeClr val="accent3">
                    <a:lumMod val="50000"/>
                  </a:schemeClr>
                </a:solidFill>
              </a:rPr>
              <a:t>['h3 { color: gray; }']</a:t>
            </a:r>
          </a:p>
          <a:p>
            <a:r>
              <a:rPr lang="en-US" sz="2000" dirty="0"/>
              <a:t>})</a:t>
            </a:r>
          </a:p>
          <a:p>
            <a:r>
              <a:rPr lang="en-US" sz="2000" dirty="0">
                <a:solidFill>
                  <a:srgbClr val="0000FF"/>
                </a:solidFill>
              </a:rPr>
              <a:t>export class </a:t>
            </a:r>
            <a:r>
              <a:rPr lang="en-US" sz="2000" b="1" dirty="0">
                <a:solidFill>
                  <a:srgbClr val="0000FF"/>
                </a:solidFill>
              </a:rPr>
              <a:t>MyAppComponent</a:t>
            </a:r>
            <a:r>
              <a:rPr lang="en-US" sz="2000" dirty="0">
                <a:solidFill>
                  <a:srgbClr val="0000FF"/>
                </a:solidFill>
              </a:rPr>
              <a:t> {</a:t>
            </a:r>
          </a:p>
          <a:p>
            <a:r>
              <a:rPr lang="en-US" sz="2000" i="1" dirty="0">
                <a:solidFill>
                  <a:srgbClr val="0000FF"/>
                </a:solidFill>
              </a:rPr>
              <a:t>   console.log("Hello Angular")</a:t>
            </a:r>
          </a:p>
          <a:p>
            <a:r>
              <a:rPr lang="en-US" sz="2000" dirty="0">
                <a:solidFill>
                  <a:srgbClr val="0000FF"/>
                </a:solidFill>
              </a:rPr>
              <a:t>}</a:t>
            </a:r>
          </a:p>
          <a:p>
            <a:endParaRPr lang="en-US" sz="2000" dirty="0"/>
          </a:p>
          <a:p>
            <a:endParaRPr lang="en-US" sz="2000" dirty="0"/>
          </a:p>
          <a:p>
            <a:r>
              <a:rPr lang="en-US" sz="2000" b="1" i="1" dirty="0">
                <a:solidFill>
                  <a:srgbClr val="0072C6"/>
                </a:solidFill>
              </a:rPr>
              <a:t>&lt;my-app&gt;&lt;/my-app&gt;</a:t>
            </a:r>
            <a:endParaRPr lang="en-US" sz="2000" b="1" i="1" dirty="0">
              <a:solidFill>
                <a:srgbClr val="660066"/>
              </a:solidFill>
            </a:endParaRPr>
          </a:p>
        </p:txBody>
      </p:sp>
      <p:sp>
        <p:nvSpPr>
          <p:cNvPr id="10" name="Rounded Rectangle 9"/>
          <p:cNvSpPr/>
          <p:nvPr/>
        </p:nvSpPr>
        <p:spPr bwMode="auto">
          <a:xfrm>
            <a:off x="7361237" y="2049462"/>
            <a:ext cx="4953000" cy="3962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Component</a:t>
            </a:r>
          </a:p>
        </p:txBody>
      </p:sp>
      <p:sp>
        <p:nvSpPr>
          <p:cNvPr id="11" name="Folded Corner 10"/>
          <p:cNvSpPr/>
          <p:nvPr/>
        </p:nvSpPr>
        <p:spPr bwMode="auto">
          <a:xfrm>
            <a:off x="7742237" y="2887662"/>
            <a:ext cx="4267200" cy="685800"/>
          </a:xfrm>
          <a:prstGeom prst="foldedCorner">
            <a:avLst/>
          </a:prstGeom>
          <a:solidFill>
            <a:schemeClr val="accent6">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Template (HTML)</a:t>
            </a:r>
          </a:p>
        </p:txBody>
      </p:sp>
      <p:sp>
        <p:nvSpPr>
          <p:cNvPr id="12" name="Folded Corner 11"/>
          <p:cNvSpPr/>
          <p:nvPr/>
        </p:nvSpPr>
        <p:spPr bwMode="auto">
          <a:xfrm>
            <a:off x="7742237" y="4564062"/>
            <a:ext cx="4267200" cy="1066800"/>
          </a:xfrm>
          <a:prstGeom prst="foldedCorner">
            <a:avLst/>
          </a:prstGeom>
          <a:solidFill>
            <a:srgbClr val="0000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Class (JavaScript)</a:t>
            </a:r>
          </a:p>
        </p:txBody>
      </p:sp>
      <p:sp>
        <p:nvSpPr>
          <p:cNvPr id="13" name="Folded Corner 12"/>
          <p:cNvSpPr/>
          <p:nvPr/>
        </p:nvSpPr>
        <p:spPr bwMode="auto">
          <a:xfrm>
            <a:off x="7742237" y="3725862"/>
            <a:ext cx="2743200" cy="685800"/>
          </a:xfrm>
          <a:prstGeom prst="foldedCorner">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Styles (CSS)</a:t>
            </a:r>
          </a:p>
        </p:txBody>
      </p:sp>
    </p:spTree>
    <p:extLst>
      <p:ext uri="{BB962C8B-B14F-4D97-AF65-F5344CB8AC3E}">
        <p14:creationId xmlns:p14="http://schemas.microsoft.com/office/powerpoint/2010/main" val="212740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Component Directives</a:t>
            </a:r>
          </a:p>
        </p:txBody>
      </p:sp>
      <p:sp>
        <p:nvSpPr>
          <p:cNvPr id="5" name="Text Placeholder 4"/>
          <p:cNvSpPr>
            <a:spLocks noGrp="1"/>
          </p:cNvSpPr>
          <p:nvPr>
            <p:ph type="body" sz="quarter" idx="10"/>
          </p:nvPr>
        </p:nvSpPr>
        <p:spPr>
          <a:xfrm>
            <a:off x="365760" y="1371600"/>
            <a:ext cx="6843077" cy="4006225"/>
          </a:xfrm>
        </p:spPr>
        <p:txBody>
          <a:bodyPr/>
          <a:lstStyle/>
          <a:p>
            <a:r>
              <a:rPr lang="en-US" sz="2000" b="1" dirty="0"/>
              <a:t>@Component</a:t>
            </a:r>
            <a:r>
              <a:rPr lang="en-US" sz="2000" dirty="0"/>
              <a:t>({</a:t>
            </a:r>
          </a:p>
          <a:p>
            <a:r>
              <a:rPr lang="en-US" sz="2000" dirty="0"/>
              <a:t>   selector: '</a:t>
            </a:r>
            <a:r>
              <a:rPr lang="en-US" sz="2000" b="1" dirty="0">
                <a:solidFill>
                  <a:srgbClr val="0072C6"/>
                </a:solidFill>
              </a:rPr>
              <a:t>my-app</a:t>
            </a:r>
            <a:r>
              <a:rPr lang="en-US" sz="2000" dirty="0"/>
              <a:t>',</a:t>
            </a:r>
          </a:p>
          <a:p>
            <a:r>
              <a:rPr lang="en-US" sz="2000" dirty="0"/>
              <a:t>   </a:t>
            </a:r>
            <a:r>
              <a:rPr lang="en-US" sz="2000" b="1" dirty="0">
                <a:solidFill>
                  <a:schemeClr val="accent6">
                    <a:lumMod val="50000"/>
                  </a:schemeClr>
                </a:solidFill>
              </a:rPr>
              <a:t>templateUrl</a:t>
            </a:r>
            <a:r>
              <a:rPr lang="en-US" sz="2000" dirty="0"/>
              <a:t>: </a:t>
            </a:r>
            <a:r>
              <a:rPr lang="en-US" sz="2000" dirty="0">
                <a:solidFill>
                  <a:schemeClr val="accent6">
                    <a:lumMod val="50000"/>
                  </a:schemeClr>
                </a:solidFill>
              </a:rPr>
              <a:t>'app.component.html'</a:t>
            </a:r>
            <a:r>
              <a:rPr lang="en-US" sz="2000" dirty="0"/>
              <a:t>,</a:t>
            </a:r>
            <a:endParaRPr lang="en-US" sz="2000" i="1" dirty="0">
              <a:solidFill>
                <a:schemeClr val="accent6">
                  <a:lumMod val="50000"/>
                </a:schemeClr>
              </a:solidFill>
            </a:endParaRPr>
          </a:p>
          <a:p>
            <a:r>
              <a:rPr lang="en-US" sz="2000" dirty="0"/>
              <a:t>   </a:t>
            </a:r>
            <a:r>
              <a:rPr lang="en-US" sz="2000" b="1" dirty="0">
                <a:solidFill>
                  <a:srgbClr val="00594A"/>
                </a:solidFill>
              </a:rPr>
              <a:t>styleUrls</a:t>
            </a:r>
            <a:r>
              <a:rPr lang="en-US" sz="2000" dirty="0"/>
              <a:t>: </a:t>
            </a:r>
            <a:r>
              <a:rPr lang="en-US" sz="2000" i="1" dirty="0">
                <a:solidFill>
                  <a:schemeClr val="accent3">
                    <a:lumMod val="50000"/>
                  </a:schemeClr>
                </a:solidFill>
              </a:rPr>
              <a:t>['app.component.css']</a:t>
            </a:r>
          </a:p>
          <a:p>
            <a:r>
              <a:rPr lang="en-US" sz="2000" dirty="0"/>
              <a:t>})</a:t>
            </a:r>
          </a:p>
          <a:p>
            <a:r>
              <a:rPr lang="en-US" sz="2000" dirty="0">
                <a:solidFill>
                  <a:srgbClr val="0000FF"/>
                </a:solidFill>
              </a:rPr>
              <a:t>export class </a:t>
            </a:r>
            <a:r>
              <a:rPr lang="en-US" sz="2000" b="1" dirty="0">
                <a:solidFill>
                  <a:srgbClr val="0000FF"/>
                </a:solidFill>
              </a:rPr>
              <a:t>MyAppComponent</a:t>
            </a:r>
            <a:r>
              <a:rPr lang="en-US" sz="2000" dirty="0">
                <a:solidFill>
                  <a:srgbClr val="0000FF"/>
                </a:solidFill>
              </a:rPr>
              <a:t> {</a:t>
            </a:r>
          </a:p>
          <a:p>
            <a:r>
              <a:rPr lang="en-US" sz="2000" i="1" dirty="0">
                <a:solidFill>
                  <a:srgbClr val="0000FF"/>
                </a:solidFill>
              </a:rPr>
              <a:t>   console.log("Hello Angular")</a:t>
            </a:r>
            <a:endParaRPr lang="en-US" sz="2000" dirty="0">
              <a:solidFill>
                <a:srgbClr val="0000FF"/>
              </a:solidFill>
            </a:endParaRPr>
          </a:p>
          <a:p>
            <a:r>
              <a:rPr lang="en-US" sz="2000" dirty="0">
                <a:solidFill>
                  <a:srgbClr val="0000FF"/>
                </a:solidFill>
              </a:rPr>
              <a:t>}</a:t>
            </a:r>
          </a:p>
          <a:p>
            <a:endParaRPr lang="en-US" sz="2000" dirty="0"/>
          </a:p>
          <a:p>
            <a:endParaRPr lang="en-US" sz="2000" dirty="0"/>
          </a:p>
          <a:p>
            <a:r>
              <a:rPr lang="en-US" sz="2000" b="1" i="1" dirty="0">
                <a:solidFill>
                  <a:srgbClr val="0072C6"/>
                </a:solidFill>
              </a:rPr>
              <a:t>&lt;my-app&gt;&lt;/my-app&gt;</a:t>
            </a:r>
          </a:p>
        </p:txBody>
      </p:sp>
      <p:sp>
        <p:nvSpPr>
          <p:cNvPr id="10" name="Rounded Rectangle 9"/>
          <p:cNvSpPr/>
          <p:nvPr/>
        </p:nvSpPr>
        <p:spPr bwMode="auto">
          <a:xfrm>
            <a:off x="7361237" y="2049462"/>
            <a:ext cx="4953000" cy="3962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Component</a:t>
            </a:r>
          </a:p>
        </p:txBody>
      </p:sp>
      <p:sp>
        <p:nvSpPr>
          <p:cNvPr id="11" name="Folded Corner 10"/>
          <p:cNvSpPr/>
          <p:nvPr/>
        </p:nvSpPr>
        <p:spPr bwMode="auto">
          <a:xfrm>
            <a:off x="7742237" y="2887662"/>
            <a:ext cx="4267200" cy="685800"/>
          </a:xfrm>
          <a:prstGeom prst="foldedCorner">
            <a:avLst/>
          </a:prstGeom>
          <a:solidFill>
            <a:schemeClr val="accent6">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Template (HTML)</a:t>
            </a:r>
          </a:p>
        </p:txBody>
      </p:sp>
      <p:sp>
        <p:nvSpPr>
          <p:cNvPr id="12" name="Folded Corner 11"/>
          <p:cNvSpPr/>
          <p:nvPr/>
        </p:nvSpPr>
        <p:spPr bwMode="auto">
          <a:xfrm>
            <a:off x="7742237" y="4564062"/>
            <a:ext cx="4267200" cy="1066800"/>
          </a:xfrm>
          <a:prstGeom prst="foldedCorner">
            <a:avLst/>
          </a:prstGeom>
          <a:solidFill>
            <a:srgbClr val="0000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Class (JavaScript)</a:t>
            </a:r>
          </a:p>
        </p:txBody>
      </p:sp>
      <p:sp>
        <p:nvSpPr>
          <p:cNvPr id="13" name="Folded Corner 12"/>
          <p:cNvSpPr/>
          <p:nvPr/>
        </p:nvSpPr>
        <p:spPr bwMode="auto">
          <a:xfrm>
            <a:off x="7742237" y="3725862"/>
            <a:ext cx="2743200" cy="685800"/>
          </a:xfrm>
          <a:prstGeom prst="foldedCorner">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Styles (CSS)</a:t>
            </a:r>
          </a:p>
        </p:txBody>
      </p:sp>
    </p:spTree>
    <p:extLst>
      <p:ext uri="{BB962C8B-B14F-4D97-AF65-F5344CB8AC3E}">
        <p14:creationId xmlns:p14="http://schemas.microsoft.com/office/powerpoint/2010/main" val="85894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Component Directives</a:t>
            </a:r>
          </a:p>
        </p:txBody>
      </p:sp>
      <p:sp>
        <p:nvSpPr>
          <p:cNvPr id="5" name="Text Placeholder 4"/>
          <p:cNvSpPr>
            <a:spLocks noGrp="1"/>
          </p:cNvSpPr>
          <p:nvPr>
            <p:ph type="body" sz="quarter" idx="10"/>
          </p:nvPr>
        </p:nvSpPr>
        <p:spPr>
          <a:xfrm>
            <a:off x="365760" y="1371600"/>
            <a:ext cx="6843077" cy="4714112"/>
          </a:xfrm>
        </p:spPr>
        <p:txBody>
          <a:bodyPr/>
          <a:lstStyle/>
          <a:p>
            <a:r>
              <a:rPr lang="en-US" sz="2000" b="1" dirty="0"/>
              <a:t>@Component</a:t>
            </a:r>
            <a:r>
              <a:rPr lang="en-US" sz="2000" dirty="0"/>
              <a:t>({</a:t>
            </a:r>
          </a:p>
          <a:p>
            <a:r>
              <a:rPr lang="en-US" sz="2000" dirty="0"/>
              <a:t>   selector: '</a:t>
            </a:r>
            <a:r>
              <a:rPr lang="en-US" sz="2000" b="1" dirty="0">
                <a:solidFill>
                  <a:srgbClr val="0072C6"/>
                </a:solidFill>
              </a:rPr>
              <a:t>my-app</a:t>
            </a:r>
            <a:r>
              <a:rPr lang="en-US" sz="2000" dirty="0"/>
              <a:t>',</a:t>
            </a:r>
          </a:p>
          <a:p>
            <a:r>
              <a:rPr lang="en-US" sz="2000" dirty="0"/>
              <a:t>   </a:t>
            </a:r>
            <a:r>
              <a:rPr lang="en-US" sz="2000" b="1" dirty="0">
                <a:solidFill>
                  <a:schemeClr val="accent6">
                    <a:lumMod val="50000"/>
                  </a:schemeClr>
                </a:solidFill>
              </a:rPr>
              <a:t>templateUrl</a:t>
            </a:r>
            <a:r>
              <a:rPr lang="en-US" sz="2000" dirty="0"/>
              <a:t>: </a:t>
            </a:r>
            <a:r>
              <a:rPr lang="en-US" sz="2000" dirty="0">
                <a:solidFill>
                  <a:schemeClr val="accent6">
                    <a:lumMod val="50000"/>
                  </a:schemeClr>
                </a:solidFill>
              </a:rPr>
              <a:t>'app.component.html'</a:t>
            </a:r>
            <a:r>
              <a:rPr lang="en-US" sz="2000" dirty="0"/>
              <a:t>,</a:t>
            </a:r>
            <a:endParaRPr lang="en-US" sz="2000" i="1" dirty="0">
              <a:solidFill>
                <a:schemeClr val="accent6">
                  <a:lumMod val="50000"/>
                </a:schemeClr>
              </a:solidFill>
            </a:endParaRPr>
          </a:p>
          <a:p>
            <a:r>
              <a:rPr lang="en-US" sz="2000" dirty="0"/>
              <a:t>   </a:t>
            </a:r>
            <a:r>
              <a:rPr lang="en-US" sz="2000" b="1" dirty="0">
                <a:solidFill>
                  <a:srgbClr val="00594A"/>
                </a:solidFill>
              </a:rPr>
              <a:t>styleUrls</a:t>
            </a:r>
            <a:r>
              <a:rPr lang="en-US" sz="2000" dirty="0"/>
              <a:t>: </a:t>
            </a:r>
            <a:r>
              <a:rPr lang="en-US" sz="2000" i="1" dirty="0">
                <a:solidFill>
                  <a:schemeClr val="accent3">
                    <a:lumMod val="50000"/>
                  </a:schemeClr>
                </a:solidFill>
              </a:rPr>
              <a:t>['app.component.css']</a:t>
            </a:r>
            <a:r>
              <a:rPr lang="en-US" sz="2000" dirty="0"/>
              <a:t>,</a:t>
            </a:r>
          </a:p>
          <a:p>
            <a:r>
              <a:rPr lang="en-US" sz="2000" dirty="0"/>
              <a:t>  </a:t>
            </a:r>
            <a:r>
              <a:rPr lang="en-US" sz="2000" dirty="0">
                <a:solidFill>
                  <a:schemeClr val="tx1">
                    <a:lumMod val="75000"/>
                  </a:schemeClr>
                </a:solidFill>
              </a:rPr>
              <a:t> </a:t>
            </a:r>
            <a:r>
              <a:rPr lang="en-US" sz="2000" i="1" dirty="0">
                <a:solidFill>
                  <a:schemeClr val="tx1">
                    <a:lumMod val="60000"/>
                    <a:lumOff val="40000"/>
                  </a:schemeClr>
                </a:solidFill>
              </a:rPr>
              <a:t>directives: [],</a:t>
            </a:r>
          </a:p>
          <a:p>
            <a:r>
              <a:rPr lang="en-US" sz="2000" i="1" dirty="0">
                <a:solidFill>
                  <a:schemeClr val="tx1">
                    <a:lumMod val="60000"/>
                    <a:lumOff val="40000"/>
                  </a:schemeClr>
                </a:solidFill>
              </a:rPr>
              <a:t>   providers: [],</a:t>
            </a:r>
          </a:p>
          <a:p>
            <a:r>
              <a:rPr lang="en-US" sz="2000" dirty="0"/>
              <a:t>})</a:t>
            </a:r>
          </a:p>
          <a:p>
            <a:r>
              <a:rPr lang="en-US" sz="2000" dirty="0">
                <a:solidFill>
                  <a:srgbClr val="0000FF"/>
                </a:solidFill>
              </a:rPr>
              <a:t>export class </a:t>
            </a:r>
            <a:r>
              <a:rPr lang="en-US" sz="2000" b="1" dirty="0">
                <a:solidFill>
                  <a:srgbClr val="0000FF"/>
                </a:solidFill>
              </a:rPr>
              <a:t>MyAppComponent</a:t>
            </a:r>
            <a:r>
              <a:rPr lang="en-US" sz="2000" dirty="0">
                <a:solidFill>
                  <a:srgbClr val="0000FF"/>
                </a:solidFill>
              </a:rPr>
              <a:t> {</a:t>
            </a:r>
          </a:p>
          <a:p>
            <a:endParaRPr lang="en-US" sz="2000" dirty="0">
              <a:solidFill>
                <a:srgbClr val="0000FF"/>
              </a:solidFill>
            </a:endParaRPr>
          </a:p>
          <a:p>
            <a:r>
              <a:rPr lang="en-US" sz="2000" dirty="0">
                <a:solidFill>
                  <a:srgbClr val="0000FF"/>
                </a:solidFill>
              </a:rPr>
              <a:t>}</a:t>
            </a:r>
          </a:p>
          <a:p>
            <a:endParaRPr lang="en-US" sz="2000" dirty="0"/>
          </a:p>
          <a:p>
            <a:endParaRPr lang="en-US" sz="2000" dirty="0"/>
          </a:p>
          <a:p>
            <a:r>
              <a:rPr lang="en-US" sz="2000" b="1" i="1" dirty="0">
                <a:solidFill>
                  <a:srgbClr val="0072C6"/>
                </a:solidFill>
              </a:rPr>
              <a:t>&lt;my-app&gt;&lt;/my-app&gt;</a:t>
            </a:r>
          </a:p>
        </p:txBody>
      </p:sp>
      <p:sp>
        <p:nvSpPr>
          <p:cNvPr id="13" name="Rounded Rectangle 12"/>
          <p:cNvSpPr/>
          <p:nvPr/>
        </p:nvSpPr>
        <p:spPr bwMode="auto">
          <a:xfrm>
            <a:off x="7361237" y="2049462"/>
            <a:ext cx="4953000" cy="3962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Component</a:t>
            </a:r>
          </a:p>
        </p:txBody>
      </p:sp>
      <p:sp>
        <p:nvSpPr>
          <p:cNvPr id="14" name="Folded Corner 13"/>
          <p:cNvSpPr/>
          <p:nvPr/>
        </p:nvSpPr>
        <p:spPr bwMode="auto">
          <a:xfrm>
            <a:off x="7742237" y="2887662"/>
            <a:ext cx="4267200" cy="685800"/>
          </a:xfrm>
          <a:prstGeom prst="foldedCorner">
            <a:avLst/>
          </a:prstGeom>
          <a:solidFill>
            <a:schemeClr val="accent6">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Template (HTML)</a:t>
            </a:r>
          </a:p>
        </p:txBody>
      </p:sp>
      <p:sp>
        <p:nvSpPr>
          <p:cNvPr id="15" name="Folded Corner 14"/>
          <p:cNvSpPr/>
          <p:nvPr/>
        </p:nvSpPr>
        <p:spPr bwMode="auto">
          <a:xfrm>
            <a:off x="7742237" y="4564062"/>
            <a:ext cx="4267200" cy="1066800"/>
          </a:xfrm>
          <a:prstGeom prst="foldedCorner">
            <a:avLst/>
          </a:prstGeom>
          <a:solidFill>
            <a:srgbClr val="0000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Class (JavaScript)</a:t>
            </a:r>
          </a:p>
        </p:txBody>
      </p:sp>
      <p:sp>
        <p:nvSpPr>
          <p:cNvPr id="16" name="Folded Corner 15"/>
          <p:cNvSpPr/>
          <p:nvPr/>
        </p:nvSpPr>
        <p:spPr bwMode="auto">
          <a:xfrm>
            <a:off x="7742237" y="3725862"/>
            <a:ext cx="2743200" cy="685800"/>
          </a:xfrm>
          <a:prstGeom prst="foldedCorner">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Styles (CSS)</a:t>
            </a:r>
          </a:p>
        </p:txBody>
      </p:sp>
    </p:spTree>
    <p:extLst>
      <p:ext uri="{BB962C8B-B14F-4D97-AF65-F5344CB8AC3E}">
        <p14:creationId xmlns:p14="http://schemas.microsoft.com/office/powerpoint/2010/main" val="115896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Component Directives</a:t>
            </a:r>
          </a:p>
        </p:txBody>
      </p:sp>
      <p:sp>
        <p:nvSpPr>
          <p:cNvPr id="5" name="Text Placeholder 4"/>
          <p:cNvSpPr>
            <a:spLocks noGrp="1"/>
          </p:cNvSpPr>
          <p:nvPr>
            <p:ph type="body" sz="quarter" idx="10"/>
          </p:nvPr>
        </p:nvSpPr>
        <p:spPr>
          <a:xfrm>
            <a:off x="365760" y="1371600"/>
            <a:ext cx="6843077" cy="4006225"/>
          </a:xfrm>
        </p:spPr>
        <p:txBody>
          <a:bodyPr/>
          <a:lstStyle/>
          <a:p>
            <a:r>
              <a:rPr lang="en-US" sz="2000" b="1" dirty="0"/>
              <a:t>@Component</a:t>
            </a:r>
            <a:r>
              <a:rPr lang="en-US" sz="2000" dirty="0"/>
              <a:t>({</a:t>
            </a:r>
          </a:p>
          <a:p>
            <a:r>
              <a:rPr lang="en-US" sz="2000" dirty="0"/>
              <a:t>   selector: '</a:t>
            </a:r>
            <a:r>
              <a:rPr lang="en-US" sz="2000" b="1" dirty="0">
                <a:solidFill>
                  <a:srgbClr val="0072C6"/>
                </a:solidFill>
              </a:rPr>
              <a:t>my-app</a:t>
            </a:r>
            <a:r>
              <a:rPr lang="en-US" sz="2000" dirty="0"/>
              <a:t>',</a:t>
            </a:r>
          </a:p>
          <a:p>
            <a:r>
              <a:rPr lang="en-US" sz="2000" dirty="0"/>
              <a:t>   </a:t>
            </a:r>
            <a:r>
              <a:rPr lang="en-US" sz="2000" b="1" dirty="0">
                <a:solidFill>
                  <a:schemeClr val="accent6">
                    <a:lumMod val="50000"/>
                  </a:schemeClr>
                </a:solidFill>
              </a:rPr>
              <a:t>template</a:t>
            </a:r>
            <a:r>
              <a:rPr lang="en-US" sz="2000" dirty="0"/>
              <a:t>: </a:t>
            </a:r>
            <a:r>
              <a:rPr lang="en-US" sz="2000" i="1" dirty="0">
                <a:solidFill>
                  <a:schemeClr val="accent6">
                    <a:lumMod val="50000"/>
                  </a:schemeClr>
                </a:solidFill>
              </a:rPr>
              <a:t>`&lt;h3&gt;Task List Application&lt;/h3&gt;`</a:t>
            </a:r>
            <a:r>
              <a:rPr lang="en-US" sz="2000" dirty="0"/>
              <a:t>,</a:t>
            </a:r>
            <a:endParaRPr lang="en-US" sz="2000" i="1" dirty="0">
              <a:solidFill>
                <a:schemeClr val="accent6">
                  <a:lumMod val="50000"/>
                </a:schemeClr>
              </a:solidFill>
            </a:endParaRPr>
          </a:p>
          <a:p>
            <a:r>
              <a:rPr lang="en-US" sz="2000" dirty="0"/>
              <a:t>   </a:t>
            </a:r>
            <a:r>
              <a:rPr lang="en-US" sz="2000" b="1" dirty="0">
                <a:solidFill>
                  <a:srgbClr val="00594A"/>
                </a:solidFill>
              </a:rPr>
              <a:t>styles</a:t>
            </a:r>
            <a:r>
              <a:rPr lang="en-US" sz="2000" dirty="0"/>
              <a:t>: </a:t>
            </a:r>
            <a:r>
              <a:rPr lang="en-US" sz="2000" i="1" dirty="0">
                <a:solidFill>
                  <a:schemeClr val="accent3">
                    <a:lumMod val="50000"/>
                  </a:schemeClr>
                </a:solidFill>
              </a:rPr>
              <a:t>['h3 { color: gray; }']</a:t>
            </a:r>
          </a:p>
          <a:p>
            <a:r>
              <a:rPr lang="en-US" sz="2000" dirty="0"/>
              <a:t>})</a:t>
            </a:r>
          </a:p>
          <a:p>
            <a:r>
              <a:rPr lang="en-US" sz="2000" dirty="0">
                <a:solidFill>
                  <a:srgbClr val="0000FF"/>
                </a:solidFill>
              </a:rPr>
              <a:t>export class </a:t>
            </a:r>
            <a:r>
              <a:rPr lang="en-US" sz="2000" b="1" dirty="0">
                <a:solidFill>
                  <a:srgbClr val="0000FF"/>
                </a:solidFill>
              </a:rPr>
              <a:t>MyAppComponent</a:t>
            </a:r>
            <a:r>
              <a:rPr lang="en-US" sz="2000" dirty="0">
                <a:solidFill>
                  <a:srgbClr val="0000FF"/>
                </a:solidFill>
              </a:rPr>
              <a:t> {</a:t>
            </a:r>
          </a:p>
          <a:p>
            <a:r>
              <a:rPr lang="en-US" sz="2000" i="1" dirty="0">
                <a:solidFill>
                  <a:srgbClr val="0000FF"/>
                </a:solidFill>
              </a:rPr>
              <a:t>   console.log("Hello Angular")</a:t>
            </a:r>
          </a:p>
          <a:p>
            <a:r>
              <a:rPr lang="en-US" sz="2000" dirty="0">
                <a:solidFill>
                  <a:srgbClr val="0000FF"/>
                </a:solidFill>
              </a:rPr>
              <a:t>}</a:t>
            </a:r>
          </a:p>
          <a:p>
            <a:endParaRPr lang="en-US" sz="2000" dirty="0"/>
          </a:p>
          <a:p>
            <a:endParaRPr lang="en-US" sz="2000" dirty="0"/>
          </a:p>
          <a:p>
            <a:r>
              <a:rPr lang="en-US" sz="2000" b="1" i="1" dirty="0">
                <a:solidFill>
                  <a:srgbClr val="0072C6"/>
                </a:solidFill>
              </a:rPr>
              <a:t>&lt;my-app&gt;&lt;/my-app&gt;</a:t>
            </a:r>
            <a:endParaRPr lang="en-US" sz="2000" b="1" i="1" dirty="0">
              <a:solidFill>
                <a:srgbClr val="660066"/>
              </a:solidFill>
            </a:endParaRPr>
          </a:p>
        </p:txBody>
      </p:sp>
      <p:sp>
        <p:nvSpPr>
          <p:cNvPr id="10" name="Rounded Rectangle 9"/>
          <p:cNvSpPr/>
          <p:nvPr/>
        </p:nvSpPr>
        <p:spPr bwMode="auto">
          <a:xfrm>
            <a:off x="7361237" y="2049462"/>
            <a:ext cx="4953000" cy="3962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Component</a:t>
            </a:r>
          </a:p>
        </p:txBody>
      </p:sp>
      <p:sp>
        <p:nvSpPr>
          <p:cNvPr id="11" name="Folded Corner 10"/>
          <p:cNvSpPr/>
          <p:nvPr/>
        </p:nvSpPr>
        <p:spPr bwMode="auto">
          <a:xfrm>
            <a:off x="7742237" y="2887662"/>
            <a:ext cx="4267200" cy="685800"/>
          </a:xfrm>
          <a:prstGeom prst="foldedCorner">
            <a:avLst/>
          </a:prstGeom>
          <a:solidFill>
            <a:schemeClr val="accent6">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Template (HTML)</a:t>
            </a:r>
          </a:p>
        </p:txBody>
      </p:sp>
      <p:sp>
        <p:nvSpPr>
          <p:cNvPr id="12" name="Folded Corner 11"/>
          <p:cNvSpPr/>
          <p:nvPr/>
        </p:nvSpPr>
        <p:spPr bwMode="auto">
          <a:xfrm>
            <a:off x="7742237" y="4564062"/>
            <a:ext cx="4267200" cy="1066800"/>
          </a:xfrm>
          <a:prstGeom prst="foldedCorner">
            <a:avLst/>
          </a:prstGeom>
          <a:solidFill>
            <a:srgbClr val="0000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Class (JavaScript)</a:t>
            </a:r>
          </a:p>
        </p:txBody>
      </p:sp>
      <p:sp>
        <p:nvSpPr>
          <p:cNvPr id="13" name="Folded Corner 12"/>
          <p:cNvSpPr/>
          <p:nvPr/>
        </p:nvSpPr>
        <p:spPr bwMode="auto">
          <a:xfrm>
            <a:off x="7742237" y="3725862"/>
            <a:ext cx="2743200" cy="685800"/>
          </a:xfrm>
          <a:prstGeom prst="foldedCorner">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Styles (CSS)</a:t>
            </a:r>
          </a:p>
        </p:txBody>
      </p:sp>
    </p:spTree>
    <p:extLst>
      <p:ext uri="{BB962C8B-B14F-4D97-AF65-F5344CB8AC3E}">
        <p14:creationId xmlns:p14="http://schemas.microsoft.com/office/powerpoint/2010/main" val="601660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57938" y="716357"/>
            <a:ext cx="3577867" cy="3580892"/>
          </a:xfrm>
          <a:prstGeom prst="ellipse">
            <a:avLst/>
          </a:prstGeom>
          <a:ln w="38100">
            <a:solidFill>
              <a:schemeClr val="tx1"/>
            </a:solidFill>
          </a:ln>
        </p:spPr>
      </p:pic>
      <p:sp>
        <p:nvSpPr>
          <p:cNvPr id="6" name="Title 1"/>
          <p:cNvSpPr txBox="1">
            <a:spLocks/>
          </p:cNvSpPr>
          <p:nvPr/>
        </p:nvSpPr>
        <p:spPr>
          <a:xfrm>
            <a:off x="4770643" y="602073"/>
            <a:ext cx="6857027" cy="77713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sz="5999" dirty="0">
                <a:solidFill>
                  <a:schemeClr val="tx1"/>
                </a:solidFill>
              </a:rPr>
              <a:t>Christopher Harrison</a:t>
            </a:r>
          </a:p>
        </p:txBody>
      </p:sp>
      <p:sp>
        <p:nvSpPr>
          <p:cNvPr id="8" name="Text Placeholder 3"/>
          <p:cNvSpPr txBox="1">
            <a:spLocks/>
          </p:cNvSpPr>
          <p:nvPr/>
        </p:nvSpPr>
        <p:spPr>
          <a:xfrm>
            <a:off x="4770642" y="1744911"/>
            <a:ext cx="7085595" cy="3984376"/>
          </a:xfrm>
          <a:prstGeom prst="rect">
            <a:avLst/>
          </a:prstGeom>
        </p:spPr>
        <p:txBody>
          <a:bodyPr/>
          <a:lst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199"/>
              </a:spcBef>
            </a:pPr>
            <a:r>
              <a:rPr lang="en-US" dirty="0">
                <a:solidFill>
                  <a:schemeClr val="tx1"/>
                </a:solidFill>
              </a:rPr>
              <a:t>Senior Content Producer - Microsoft Virtual Academy</a:t>
            </a:r>
          </a:p>
          <a:p>
            <a:pPr>
              <a:spcBef>
                <a:spcPts val="1199"/>
              </a:spcBef>
            </a:pPr>
            <a:r>
              <a:rPr lang="en-US" dirty="0">
                <a:solidFill>
                  <a:schemeClr val="tx1"/>
                </a:solidFill>
              </a:rPr>
              <a:t>Web guy</a:t>
            </a:r>
          </a:p>
          <a:p>
            <a:pPr>
              <a:spcBef>
                <a:spcPts val="1199"/>
              </a:spcBef>
            </a:pPr>
            <a:r>
              <a:rPr lang="en-US" dirty="0">
                <a:solidFill>
                  <a:schemeClr val="tx1"/>
                </a:solidFill>
              </a:rPr>
              <a:t>&lt;3 OSS</a:t>
            </a:r>
          </a:p>
          <a:p>
            <a:pPr>
              <a:spcBef>
                <a:spcPts val="1199"/>
              </a:spcBef>
            </a:pPr>
            <a:r>
              <a:rPr lang="en-US" dirty="0">
                <a:solidFill>
                  <a:schemeClr val="tx1"/>
                </a:solidFill>
              </a:rPr>
              <a:t>Long-time Microsoft Certified Trainer</a:t>
            </a:r>
          </a:p>
          <a:p>
            <a:pPr>
              <a:spcBef>
                <a:spcPts val="1199"/>
              </a:spcBef>
            </a:pPr>
            <a:r>
              <a:rPr lang="en-US" dirty="0">
                <a:solidFill>
                  <a:schemeClr val="tx1"/>
                </a:solidFill>
              </a:rPr>
              <a:t>Periodic blogger (blog.geektrainer.com)</a:t>
            </a:r>
          </a:p>
          <a:p>
            <a:pPr>
              <a:spcBef>
                <a:spcPts val="1199"/>
              </a:spcBef>
            </a:pPr>
            <a:r>
              <a:rPr lang="en-US" dirty="0">
                <a:solidFill>
                  <a:schemeClr val="tx1"/>
                </a:solidFill>
              </a:rPr>
              <a:t>Marathoner, husband, father of one four-legged child</a:t>
            </a:r>
          </a:p>
        </p:txBody>
      </p:sp>
      <p:sp>
        <p:nvSpPr>
          <p:cNvPr id="9" name="Title 1"/>
          <p:cNvSpPr txBox="1">
            <a:spLocks/>
          </p:cNvSpPr>
          <p:nvPr/>
        </p:nvSpPr>
        <p:spPr>
          <a:xfrm>
            <a:off x="656427" y="4934697"/>
            <a:ext cx="3580891" cy="77713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pPr algn="ctr"/>
            <a:r>
              <a:rPr lang="en-US" sz="3999" dirty="0">
                <a:solidFill>
                  <a:schemeClr val="tx1"/>
                </a:solidFill>
              </a:rPr>
              <a:t>@</a:t>
            </a:r>
            <a:r>
              <a:rPr lang="en-US" sz="3999" dirty="0" err="1">
                <a:solidFill>
                  <a:schemeClr val="tx1"/>
                </a:solidFill>
              </a:rPr>
              <a:t>geektrainer</a:t>
            </a:r>
            <a:endParaRPr lang="en-US" sz="3999" dirty="0">
              <a:solidFill>
                <a:schemeClr val="tx1"/>
              </a:solidFill>
            </a:endParaRPr>
          </a:p>
        </p:txBody>
      </p:sp>
    </p:spTree>
    <p:extLst>
      <p:ext uri="{BB962C8B-B14F-4D97-AF65-F5344CB8AC3E}">
        <p14:creationId xmlns:p14="http://schemas.microsoft.com/office/powerpoint/2010/main" val="320663490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1200329"/>
          </a:xfrm>
        </p:spPr>
        <p:txBody>
          <a:bodyPr/>
          <a:lstStyle/>
          <a:p>
            <a:r>
              <a:rPr lang="en-US" dirty="0"/>
              <a:t>Component Demo</a:t>
            </a:r>
          </a:p>
        </p:txBody>
      </p:sp>
      <p:sp>
        <p:nvSpPr>
          <p:cNvPr id="8" name="Text Placeholder 4"/>
          <p:cNvSpPr>
            <a:spLocks noGrp="1"/>
          </p:cNvSpPr>
          <p:nvPr>
            <p:ph type="body" sz="quarter" idx="12"/>
          </p:nvPr>
        </p:nvSpPr>
        <p:spPr>
          <a:xfrm>
            <a:off x="274638" y="3954463"/>
            <a:ext cx="10058401" cy="803297"/>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Code</a:t>
            </a:r>
          </a:p>
        </p:txBody>
      </p:sp>
    </p:spTree>
    <p:extLst>
      <p:ext uri="{BB962C8B-B14F-4D97-AF65-F5344CB8AC3E}">
        <p14:creationId xmlns:p14="http://schemas.microsoft.com/office/powerpoint/2010/main" val="4265649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Directives</a:t>
            </a:r>
          </a:p>
        </p:txBody>
      </p:sp>
      <p:sp>
        <p:nvSpPr>
          <p:cNvPr id="3" name="Text Placeholder 2"/>
          <p:cNvSpPr>
            <a:spLocks noGrp="1"/>
          </p:cNvSpPr>
          <p:nvPr>
            <p:ph type="body" sz="quarter" idx="10"/>
          </p:nvPr>
        </p:nvSpPr>
        <p:spPr>
          <a:xfrm>
            <a:off x="365760" y="1371600"/>
            <a:ext cx="6081077" cy="5109091"/>
          </a:xfrm>
        </p:spPr>
        <p:txBody>
          <a:bodyPr/>
          <a:lstStyle/>
          <a:p>
            <a:r>
              <a:rPr lang="en-US" i="1" dirty="0"/>
              <a:t>"</a:t>
            </a:r>
            <a:r>
              <a:rPr lang="is-IS" i="1" dirty="0"/>
              <a:t>…can change the appearance or behavior of an element</a:t>
            </a:r>
            <a:r>
              <a:rPr lang="en-US" i="1" dirty="0"/>
              <a:t>"</a:t>
            </a:r>
          </a:p>
          <a:p>
            <a:endParaRPr lang="en-US" dirty="0"/>
          </a:p>
          <a:p>
            <a:r>
              <a:rPr lang="en-US" dirty="0"/>
              <a:t>Attribute Directives include:</a:t>
            </a:r>
          </a:p>
          <a:p>
            <a:endParaRPr lang="en-US" dirty="0"/>
          </a:p>
          <a:p>
            <a:pPr lvl="1"/>
            <a:r>
              <a:rPr lang="en-US" dirty="0"/>
              <a:t>[</a:t>
            </a:r>
            <a:r>
              <a:rPr lang="en-US" dirty="0" err="1"/>
              <a:t>class.red</a:t>
            </a:r>
            <a:r>
              <a:rPr lang="en-US" dirty="0"/>
              <a:t>]="true"</a:t>
            </a:r>
          </a:p>
          <a:p>
            <a:pPr lvl="1"/>
            <a:endParaRPr lang="en-US" dirty="0"/>
          </a:p>
          <a:p>
            <a:pPr lvl="1"/>
            <a:r>
              <a:rPr lang="en-US" dirty="0"/>
              <a:t>[ngClass]= "{ red: true, box: true }"</a:t>
            </a:r>
          </a:p>
          <a:p>
            <a:pPr lvl="1"/>
            <a:endParaRPr lang="en-US" dirty="0"/>
          </a:p>
          <a:p>
            <a:pPr lvl="1"/>
            <a:r>
              <a:rPr lang="en-US" dirty="0"/>
              <a:t>[</a:t>
            </a:r>
            <a:r>
              <a:rPr lang="en-US" dirty="0" err="1"/>
              <a:t>ngStyle</a:t>
            </a:r>
            <a:r>
              <a:rPr lang="en-US" dirty="0"/>
              <a:t>]="{ background-color: blue, color: black }"</a:t>
            </a:r>
          </a:p>
          <a:p>
            <a:pPr lvl="1"/>
            <a:endParaRPr lang="en-US" dirty="0"/>
          </a:p>
          <a:p>
            <a:pPr lvl="1"/>
            <a:r>
              <a:rPr lang="en-US" dirty="0"/>
              <a:t>[</a:t>
            </a:r>
            <a:r>
              <a:rPr lang="en-US" dirty="0" err="1"/>
              <a:t>customOnHoverHighlight</a:t>
            </a:r>
            <a:r>
              <a:rPr lang="en-US" dirty="0"/>
              <a:t>]</a:t>
            </a:r>
          </a:p>
        </p:txBody>
      </p:sp>
      <p:sp>
        <p:nvSpPr>
          <p:cNvPr id="16" name="Rounded Rectangle 15"/>
          <p:cNvSpPr/>
          <p:nvPr/>
        </p:nvSpPr>
        <p:spPr bwMode="auto">
          <a:xfrm>
            <a:off x="7361237" y="2049462"/>
            <a:ext cx="4953000" cy="3962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Component</a:t>
            </a:r>
          </a:p>
        </p:txBody>
      </p:sp>
      <p:sp>
        <p:nvSpPr>
          <p:cNvPr id="17" name="Folded Corner 16"/>
          <p:cNvSpPr/>
          <p:nvPr/>
        </p:nvSpPr>
        <p:spPr bwMode="auto">
          <a:xfrm>
            <a:off x="7742237" y="2887662"/>
            <a:ext cx="4267200" cy="685800"/>
          </a:xfrm>
          <a:prstGeom prst="foldedCorner">
            <a:avLst/>
          </a:prstGeom>
          <a:solidFill>
            <a:schemeClr val="accent6">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Template (HTML)</a:t>
            </a:r>
          </a:p>
        </p:txBody>
      </p:sp>
      <p:sp>
        <p:nvSpPr>
          <p:cNvPr id="18" name="Folded Corner 17"/>
          <p:cNvSpPr/>
          <p:nvPr/>
        </p:nvSpPr>
        <p:spPr bwMode="auto">
          <a:xfrm>
            <a:off x="7742237" y="4564062"/>
            <a:ext cx="4267200" cy="1066800"/>
          </a:xfrm>
          <a:prstGeom prst="foldedCorner">
            <a:avLst/>
          </a:prstGeom>
          <a:solidFill>
            <a:srgbClr val="0000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Class (JavaScript)</a:t>
            </a:r>
          </a:p>
        </p:txBody>
      </p:sp>
      <p:sp>
        <p:nvSpPr>
          <p:cNvPr id="19" name="Folded Corner 18"/>
          <p:cNvSpPr/>
          <p:nvPr/>
        </p:nvSpPr>
        <p:spPr bwMode="auto">
          <a:xfrm>
            <a:off x="7742237" y="3725862"/>
            <a:ext cx="2743200" cy="685800"/>
          </a:xfrm>
          <a:prstGeom prst="foldedCorner">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Styles (CSS)</a:t>
            </a:r>
          </a:p>
        </p:txBody>
      </p:sp>
    </p:spTree>
    <p:extLst>
      <p:ext uri="{BB962C8B-B14F-4D97-AF65-F5344CB8AC3E}">
        <p14:creationId xmlns:p14="http://schemas.microsoft.com/office/powerpoint/2010/main" val="186483590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Attribute Directives</a:t>
            </a:r>
          </a:p>
        </p:txBody>
      </p:sp>
      <p:sp>
        <p:nvSpPr>
          <p:cNvPr id="5" name="Text Placeholder 4"/>
          <p:cNvSpPr>
            <a:spLocks noGrp="1"/>
          </p:cNvSpPr>
          <p:nvPr>
            <p:ph type="body" sz="quarter" idx="10"/>
          </p:nvPr>
        </p:nvSpPr>
        <p:spPr>
          <a:xfrm>
            <a:off x="365760" y="1371600"/>
            <a:ext cx="6843077" cy="4006225"/>
          </a:xfrm>
        </p:spPr>
        <p:txBody>
          <a:bodyPr/>
          <a:lstStyle/>
          <a:p>
            <a:r>
              <a:rPr lang="en-US" sz="2000" b="1" dirty="0"/>
              <a:t>@Component</a:t>
            </a:r>
            <a:r>
              <a:rPr lang="en-US" sz="2000" dirty="0"/>
              <a:t>({</a:t>
            </a:r>
          </a:p>
          <a:p>
            <a:r>
              <a:rPr lang="en-US" sz="2000" dirty="0"/>
              <a:t>   selector: '</a:t>
            </a:r>
            <a:r>
              <a:rPr lang="en-US" sz="2000" dirty="0">
                <a:solidFill>
                  <a:srgbClr val="282828"/>
                </a:solidFill>
              </a:rPr>
              <a:t>my-app',</a:t>
            </a:r>
          </a:p>
          <a:p>
            <a:r>
              <a:rPr lang="en-US" sz="2000" dirty="0"/>
              <a:t>  </a:t>
            </a:r>
            <a:r>
              <a:rPr lang="en-US" sz="2000" dirty="0">
                <a:solidFill>
                  <a:schemeClr val="tx1">
                    <a:lumMod val="50000"/>
                  </a:schemeClr>
                </a:solidFill>
              </a:rPr>
              <a:t> template: </a:t>
            </a:r>
            <a:r>
              <a:rPr lang="en-US" sz="2000" i="1" dirty="0">
                <a:solidFill>
                  <a:schemeClr val="accent6">
                    <a:lumMod val="50000"/>
                  </a:schemeClr>
                </a:solidFill>
              </a:rPr>
              <a:t>`</a:t>
            </a:r>
          </a:p>
          <a:p>
            <a:r>
              <a:rPr lang="en-US" sz="2000" i="1" dirty="0">
                <a:solidFill>
                  <a:schemeClr val="accent6">
                    <a:lumMod val="50000"/>
                  </a:schemeClr>
                </a:solidFill>
              </a:rPr>
              <a:t>   </a:t>
            </a:r>
            <a:r>
              <a:rPr lang="en-US" sz="1800" i="1" dirty="0">
                <a:solidFill>
                  <a:schemeClr val="accent6">
                    <a:lumMod val="50000"/>
                  </a:schemeClr>
                </a:solidFill>
              </a:rPr>
              <a:t>&lt;h3&gt;Task List Application&lt;/h3&gt;</a:t>
            </a:r>
          </a:p>
          <a:p>
            <a:r>
              <a:rPr lang="en-US" sz="2000" i="1" dirty="0">
                <a:solidFill>
                  <a:schemeClr val="accent6">
                    <a:lumMod val="50000"/>
                  </a:schemeClr>
                </a:solidFill>
              </a:rPr>
              <a:t>   &lt;span </a:t>
            </a:r>
            <a:r>
              <a:rPr lang="en-US" sz="2000" b="1" i="1" dirty="0">
                <a:solidFill>
                  <a:srgbClr val="083E08"/>
                </a:solidFill>
              </a:rPr>
              <a:t>[</a:t>
            </a:r>
            <a:r>
              <a:rPr lang="en-US" sz="2000" b="1" i="1" dirty="0" err="1">
                <a:solidFill>
                  <a:srgbClr val="083E08"/>
                </a:solidFill>
              </a:rPr>
              <a:t>class.red</a:t>
            </a:r>
            <a:r>
              <a:rPr lang="en-US" sz="2000" b="1" i="1" dirty="0">
                <a:solidFill>
                  <a:srgbClr val="083E08"/>
                </a:solidFill>
              </a:rPr>
              <a:t>]="true"</a:t>
            </a:r>
            <a:r>
              <a:rPr lang="en-US" sz="2000" i="1" dirty="0">
                <a:solidFill>
                  <a:schemeClr val="accent6">
                    <a:lumMod val="50000"/>
                  </a:schemeClr>
                </a:solidFill>
              </a:rPr>
              <a:t>&gt;Test&lt;/span&gt;</a:t>
            </a:r>
          </a:p>
          <a:p>
            <a:r>
              <a:rPr lang="en-US" sz="2000" i="1" dirty="0">
                <a:solidFill>
                  <a:schemeClr val="accent6">
                    <a:lumMod val="50000"/>
                  </a:schemeClr>
                </a:solidFill>
              </a:rPr>
              <a:t>   `</a:t>
            </a:r>
            <a:r>
              <a:rPr lang="en-US" sz="2000" dirty="0"/>
              <a:t>,</a:t>
            </a:r>
            <a:endParaRPr lang="en-US" sz="2000" i="1" dirty="0">
              <a:solidFill>
                <a:schemeClr val="accent6">
                  <a:lumMod val="50000"/>
                </a:schemeClr>
              </a:solidFill>
            </a:endParaRPr>
          </a:p>
          <a:p>
            <a:r>
              <a:rPr lang="en-US" sz="2000" i="1" dirty="0">
                <a:solidFill>
                  <a:srgbClr val="083E08"/>
                </a:solidFill>
              </a:rPr>
              <a:t>   styles: [".red { color: red; }"]</a:t>
            </a:r>
          </a:p>
          <a:p>
            <a:r>
              <a:rPr lang="en-US" sz="2000" dirty="0"/>
              <a:t>})</a:t>
            </a:r>
          </a:p>
          <a:p>
            <a:r>
              <a:rPr lang="en-US" sz="2000" dirty="0"/>
              <a:t>export class </a:t>
            </a:r>
            <a:r>
              <a:rPr lang="en-US" sz="2000" b="1" dirty="0">
                <a:solidFill>
                  <a:srgbClr val="0000FF"/>
                </a:solidFill>
              </a:rPr>
              <a:t>MyAppComponent</a:t>
            </a:r>
            <a:r>
              <a:rPr lang="en-US" sz="2000" dirty="0">
                <a:solidFill>
                  <a:srgbClr val="0000FF"/>
                </a:solidFill>
              </a:rPr>
              <a:t> </a:t>
            </a:r>
            <a:r>
              <a:rPr lang="en-US" sz="2000" dirty="0"/>
              <a:t>{</a:t>
            </a:r>
          </a:p>
          <a:p>
            <a:endParaRPr lang="en-US" sz="2000" dirty="0"/>
          </a:p>
          <a:p>
            <a:r>
              <a:rPr lang="en-US" sz="2000" dirty="0"/>
              <a:t>}</a:t>
            </a:r>
          </a:p>
        </p:txBody>
      </p:sp>
      <p:sp>
        <p:nvSpPr>
          <p:cNvPr id="10" name="Rounded Rectangle 9"/>
          <p:cNvSpPr/>
          <p:nvPr/>
        </p:nvSpPr>
        <p:spPr bwMode="auto">
          <a:xfrm>
            <a:off x="7361237" y="2049462"/>
            <a:ext cx="4953000" cy="3962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Component</a:t>
            </a:r>
          </a:p>
        </p:txBody>
      </p:sp>
      <p:sp>
        <p:nvSpPr>
          <p:cNvPr id="11" name="Folded Corner 10"/>
          <p:cNvSpPr/>
          <p:nvPr/>
        </p:nvSpPr>
        <p:spPr bwMode="auto">
          <a:xfrm>
            <a:off x="7742237" y="2887662"/>
            <a:ext cx="4267200" cy="685800"/>
          </a:xfrm>
          <a:prstGeom prst="foldedCorner">
            <a:avLst/>
          </a:prstGeom>
          <a:solidFill>
            <a:schemeClr val="accent6">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Template (HTML)</a:t>
            </a:r>
          </a:p>
        </p:txBody>
      </p:sp>
      <p:sp>
        <p:nvSpPr>
          <p:cNvPr id="12" name="Folded Corner 11"/>
          <p:cNvSpPr/>
          <p:nvPr/>
        </p:nvSpPr>
        <p:spPr bwMode="auto">
          <a:xfrm>
            <a:off x="7742237" y="4564062"/>
            <a:ext cx="4267200" cy="1066800"/>
          </a:xfrm>
          <a:prstGeom prst="foldedCorner">
            <a:avLst/>
          </a:prstGeom>
          <a:solidFill>
            <a:srgbClr val="0000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Class (JavaScript)</a:t>
            </a:r>
          </a:p>
        </p:txBody>
      </p:sp>
      <p:sp>
        <p:nvSpPr>
          <p:cNvPr id="13" name="Folded Corner 12"/>
          <p:cNvSpPr/>
          <p:nvPr/>
        </p:nvSpPr>
        <p:spPr bwMode="auto">
          <a:xfrm>
            <a:off x="7742237" y="3725862"/>
            <a:ext cx="2743200" cy="685800"/>
          </a:xfrm>
          <a:prstGeom prst="foldedCorner">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Styles (CSS)</a:t>
            </a:r>
          </a:p>
        </p:txBody>
      </p:sp>
    </p:spTree>
    <p:extLst>
      <p:ext uri="{BB962C8B-B14F-4D97-AF65-F5344CB8AC3E}">
        <p14:creationId xmlns:p14="http://schemas.microsoft.com/office/powerpoint/2010/main" val="2826535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Attribute Directives</a:t>
            </a:r>
          </a:p>
        </p:txBody>
      </p:sp>
      <p:sp>
        <p:nvSpPr>
          <p:cNvPr id="5" name="Text Placeholder 4"/>
          <p:cNvSpPr>
            <a:spLocks noGrp="1"/>
          </p:cNvSpPr>
          <p:nvPr>
            <p:ph type="body" sz="quarter" idx="10"/>
          </p:nvPr>
        </p:nvSpPr>
        <p:spPr>
          <a:xfrm>
            <a:off x="365760" y="1371600"/>
            <a:ext cx="6843077" cy="3652282"/>
          </a:xfrm>
        </p:spPr>
        <p:txBody>
          <a:bodyPr/>
          <a:lstStyle/>
          <a:p>
            <a:r>
              <a:rPr lang="en-US" sz="2000" b="1" dirty="0"/>
              <a:t>@Component</a:t>
            </a:r>
            <a:r>
              <a:rPr lang="en-US" sz="2000" dirty="0"/>
              <a:t>({</a:t>
            </a:r>
          </a:p>
          <a:p>
            <a:r>
              <a:rPr lang="en-US" sz="2000" dirty="0"/>
              <a:t>   selector: </a:t>
            </a:r>
            <a:r>
              <a:rPr lang="en-US" sz="2000" dirty="0">
                <a:solidFill>
                  <a:srgbClr val="282828"/>
                </a:solidFill>
              </a:rPr>
              <a:t>'my-app',</a:t>
            </a:r>
          </a:p>
          <a:p>
            <a:r>
              <a:rPr lang="en-US" sz="2000" dirty="0"/>
              <a:t>   </a:t>
            </a:r>
            <a:r>
              <a:rPr lang="en-US" sz="2000" b="1" dirty="0">
                <a:solidFill>
                  <a:schemeClr val="accent6">
                    <a:lumMod val="50000"/>
                  </a:schemeClr>
                </a:solidFill>
              </a:rPr>
              <a:t>template</a:t>
            </a:r>
            <a:r>
              <a:rPr lang="en-US" sz="2000" dirty="0"/>
              <a:t>: </a:t>
            </a:r>
            <a:r>
              <a:rPr lang="en-US" sz="2000" i="1" dirty="0">
                <a:solidFill>
                  <a:schemeClr val="accent6">
                    <a:lumMod val="50000"/>
                  </a:schemeClr>
                </a:solidFill>
              </a:rPr>
              <a:t>`</a:t>
            </a:r>
            <a:r>
              <a:rPr lang="en-US" sz="1800" i="1" dirty="0">
                <a:solidFill>
                  <a:schemeClr val="accent6">
                    <a:lumMod val="50000"/>
                  </a:schemeClr>
                </a:solidFill>
              </a:rPr>
              <a:t>&lt;h3&gt;Task List Application&lt;/h3&gt;</a:t>
            </a:r>
          </a:p>
          <a:p>
            <a:r>
              <a:rPr lang="en-US" sz="2000" i="1" dirty="0">
                <a:solidFill>
                  <a:schemeClr val="accent6">
                    <a:lumMod val="50000"/>
                  </a:schemeClr>
                </a:solidFill>
              </a:rPr>
              <a:t>   &lt;span </a:t>
            </a:r>
            <a:r>
              <a:rPr lang="en-US" sz="2000" b="1" i="1" dirty="0">
                <a:solidFill>
                  <a:srgbClr val="083E08"/>
                </a:solidFill>
              </a:rPr>
              <a:t>[</a:t>
            </a:r>
            <a:r>
              <a:rPr lang="en-US" sz="2000" b="1" i="1" dirty="0" err="1">
                <a:solidFill>
                  <a:srgbClr val="083E08"/>
                </a:solidFill>
              </a:rPr>
              <a:t>ngClass</a:t>
            </a:r>
            <a:r>
              <a:rPr lang="en-US" sz="2000" b="1" i="1" dirty="0">
                <a:solidFill>
                  <a:srgbClr val="083E08"/>
                </a:solidFill>
              </a:rPr>
              <a:t>]="{'red': true }"</a:t>
            </a:r>
          </a:p>
          <a:p>
            <a:r>
              <a:rPr lang="en-US" sz="2000" i="1" dirty="0">
                <a:solidFill>
                  <a:schemeClr val="accent6">
                    <a:lumMod val="50000"/>
                  </a:schemeClr>
                </a:solidFill>
              </a:rPr>
              <a:t>   &gt;Test&lt;/span&gt;`</a:t>
            </a:r>
            <a:r>
              <a:rPr lang="en-US" sz="2000" dirty="0"/>
              <a:t>,</a:t>
            </a:r>
            <a:endParaRPr lang="en-US" sz="2000" i="1" dirty="0">
              <a:solidFill>
                <a:schemeClr val="accent6">
                  <a:lumMod val="50000"/>
                </a:schemeClr>
              </a:solidFill>
            </a:endParaRPr>
          </a:p>
          <a:p>
            <a:r>
              <a:rPr lang="en-US" sz="2000" i="1" dirty="0">
                <a:solidFill>
                  <a:srgbClr val="083E08"/>
                </a:solidFill>
              </a:rPr>
              <a:t>   styles: [".red { color: red; }"]</a:t>
            </a:r>
          </a:p>
          <a:p>
            <a:r>
              <a:rPr lang="en-US" sz="2000" dirty="0"/>
              <a:t>})</a:t>
            </a:r>
          </a:p>
          <a:p>
            <a:r>
              <a:rPr lang="en-US" sz="2000" dirty="0"/>
              <a:t>export class </a:t>
            </a:r>
            <a:r>
              <a:rPr lang="en-US" sz="2000" b="1" dirty="0">
                <a:solidFill>
                  <a:srgbClr val="0000FF"/>
                </a:solidFill>
              </a:rPr>
              <a:t>MyAppComponent</a:t>
            </a:r>
            <a:r>
              <a:rPr lang="en-US" sz="2000" dirty="0">
                <a:solidFill>
                  <a:srgbClr val="0000FF"/>
                </a:solidFill>
              </a:rPr>
              <a:t> </a:t>
            </a:r>
            <a:r>
              <a:rPr lang="en-US" sz="2000" dirty="0"/>
              <a:t>{</a:t>
            </a:r>
          </a:p>
          <a:p>
            <a:endParaRPr lang="en-US" sz="2000" dirty="0"/>
          </a:p>
          <a:p>
            <a:r>
              <a:rPr lang="en-US" sz="2000" dirty="0"/>
              <a:t>}</a:t>
            </a:r>
          </a:p>
        </p:txBody>
      </p:sp>
      <p:sp>
        <p:nvSpPr>
          <p:cNvPr id="10" name="Rounded Rectangle 9"/>
          <p:cNvSpPr/>
          <p:nvPr/>
        </p:nvSpPr>
        <p:spPr bwMode="auto">
          <a:xfrm>
            <a:off x="7361237" y="2049462"/>
            <a:ext cx="4953000" cy="3962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Component</a:t>
            </a:r>
          </a:p>
        </p:txBody>
      </p:sp>
      <p:sp>
        <p:nvSpPr>
          <p:cNvPr id="11" name="Folded Corner 10"/>
          <p:cNvSpPr/>
          <p:nvPr/>
        </p:nvSpPr>
        <p:spPr bwMode="auto">
          <a:xfrm>
            <a:off x="7742237" y="2887662"/>
            <a:ext cx="4267200" cy="685800"/>
          </a:xfrm>
          <a:prstGeom prst="foldedCorner">
            <a:avLst/>
          </a:prstGeom>
          <a:solidFill>
            <a:schemeClr val="accent6">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Template (HTML)</a:t>
            </a:r>
          </a:p>
        </p:txBody>
      </p:sp>
      <p:sp>
        <p:nvSpPr>
          <p:cNvPr id="12" name="Folded Corner 11"/>
          <p:cNvSpPr/>
          <p:nvPr/>
        </p:nvSpPr>
        <p:spPr bwMode="auto">
          <a:xfrm>
            <a:off x="7742237" y="4564062"/>
            <a:ext cx="4267200" cy="1066800"/>
          </a:xfrm>
          <a:prstGeom prst="foldedCorner">
            <a:avLst/>
          </a:prstGeom>
          <a:solidFill>
            <a:srgbClr val="0000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Class (JavaScript)</a:t>
            </a:r>
          </a:p>
        </p:txBody>
      </p:sp>
      <p:sp>
        <p:nvSpPr>
          <p:cNvPr id="13" name="Folded Corner 12"/>
          <p:cNvSpPr/>
          <p:nvPr/>
        </p:nvSpPr>
        <p:spPr bwMode="auto">
          <a:xfrm>
            <a:off x="7742237" y="3725862"/>
            <a:ext cx="2743200" cy="685800"/>
          </a:xfrm>
          <a:prstGeom prst="foldedCorner">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Styles (CSS)</a:t>
            </a:r>
          </a:p>
        </p:txBody>
      </p:sp>
    </p:spTree>
    <p:extLst>
      <p:ext uri="{BB962C8B-B14F-4D97-AF65-F5344CB8AC3E}">
        <p14:creationId xmlns:p14="http://schemas.microsoft.com/office/powerpoint/2010/main" val="3868047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Attribute Directives</a:t>
            </a:r>
          </a:p>
        </p:txBody>
      </p:sp>
      <p:sp>
        <p:nvSpPr>
          <p:cNvPr id="5" name="Text Placeholder 4"/>
          <p:cNvSpPr>
            <a:spLocks noGrp="1"/>
          </p:cNvSpPr>
          <p:nvPr>
            <p:ph type="body" sz="quarter" idx="10"/>
          </p:nvPr>
        </p:nvSpPr>
        <p:spPr>
          <a:xfrm>
            <a:off x="365760" y="1371600"/>
            <a:ext cx="6843077" cy="4714112"/>
          </a:xfrm>
        </p:spPr>
        <p:txBody>
          <a:bodyPr/>
          <a:lstStyle/>
          <a:p>
            <a:r>
              <a:rPr lang="en-US" sz="2000" b="1" dirty="0"/>
              <a:t>@Component</a:t>
            </a:r>
            <a:r>
              <a:rPr lang="en-US" sz="2000" dirty="0"/>
              <a:t>({</a:t>
            </a:r>
          </a:p>
          <a:p>
            <a:r>
              <a:rPr lang="en-US" sz="2000" dirty="0"/>
              <a:t>   </a:t>
            </a:r>
            <a:r>
              <a:rPr lang="en-US" sz="2000" dirty="0">
                <a:solidFill>
                  <a:schemeClr val="tx1">
                    <a:lumMod val="50000"/>
                  </a:schemeClr>
                </a:solidFill>
              </a:rPr>
              <a:t>selector: 'my-app',</a:t>
            </a:r>
          </a:p>
          <a:p>
            <a:r>
              <a:rPr lang="en-US" sz="2000" dirty="0"/>
              <a:t>   </a:t>
            </a:r>
            <a:r>
              <a:rPr lang="en-US" sz="2000" dirty="0">
                <a:solidFill>
                  <a:schemeClr val="tx1">
                    <a:lumMod val="50000"/>
                  </a:schemeClr>
                </a:solidFill>
              </a:rPr>
              <a:t>template</a:t>
            </a:r>
            <a:r>
              <a:rPr lang="en-US" sz="2000" dirty="0"/>
              <a:t>: </a:t>
            </a:r>
            <a:r>
              <a:rPr lang="en-US" sz="2000" i="1" dirty="0">
                <a:solidFill>
                  <a:schemeClr val="accent6">
                    <a:lumMod val="50000"/>
                  </a:schemeClr>
                </a:solidFill>
              </a:rPr>
              <a:t>`</a:t>
            </a:r>
            <a:r>
              <a:rPr lang="en-US" sz="1800" i="1" dirty="0">
                <a:solidFill>
                  <a:schemeClr val="accent6">
                    <a:lumMod val="50000"/>
                  </a:schemeClr>
                </a:solidFill>
              </a:rPr>
              <a:t>&lt;h3&gt;Task List Application&lt;/h3&gt;</a:t>
            </a:r>
          </a:p>
          <a:p>
            <a:r>
              <a:rPr lang="en-US" sz="2000" i="1" dirty="0">
                <a:solidFill>
                  <a:schemeClr val="accent6">
                    <a:lumMod val="50000"/>
                  </a:schemeClr>
                </a:solidFill>
              </a:rPr>
              <a:t>   &lt;span </a:t>
            </a:r>
          </a:p>
          <a:p>
            <a:r>
              <a:rPr lang="en-US" sz="2000" i="1" dirty="0">
                <a:solidFill>
                  <a:schemeClr val="accent6">
                    <a:lumMod val="50000"/>
                  </a:schemeClr>
                </a:solidFill>
              </a:rPr>
              <a:t>   </a:t>
            </a:r>
            <a:r>
              <a:rPr lang="en-US" sz="2000" b="1" i="1" dirty="0">
                <a:solidFill>
                  <a:schemeClr val="accent1">
                    <a:lumMod val="50000"/>
                  </a:schemeClr>
                </a:solidFill>
              </a:rPr>
              <a:t>[</a:t>
            </a:r>
            <a:r>
              <a:rPr lang="en-US" sz="2000" b="1" i="1" dirty="0" err="1">
                <a:solidFill>
                  <a:schemeClr val="accent1">
                    <a:lumMod val="50000"/>
                  </a:schemeClr>
                </a:solidFill>
              </a:rPr>
              <a:t>ngStyle</a:t>
            </a:r>
            <a:r>
              <a:rPr lang="en-US" sz="2000" b="1" i="1" dirty="0">
                <a:solidFill>
                  <a:schemeClr val="accent1">
                    <a:lumMod val="50000"/>
                  </a:schemeClr>
                </a:solidFill>
              </a:rPr>
              <a:t>]="{</a:t>
            </a:r>
          </a:p>
          <a:p>
            <a:r>
              <a:rPr lang="en-US" sz="2000" b="1" i="1" dirty="0">
                <a:solidFill>
                  <a:schemeClr val="accent1">
                    <a:lumMod val="50000"/>
                  </a:schemeClr>
                </a:solidFill>
              </a:rPr>
              <a:t>	'font-size': '12px', </a:t>
            </a:r>
          </a:p>
          <a:p>
            <a:r>
              <a:rPr lang="en-US" sz="2000" b="1" i="1" dirty="0">
                <a:solidFill>
                  <a:schemeClr val="accent1">
                    <a:lumMod val="50000"/>
                  </a:schemeClr>
                </a:solidFill>
              </a:rPr>
              <a:t>	color: 'green'</a:t>
            </a:r>
          </a:p>
          <a:p>
            <a:r>
              <a:rPr lang="en-US" sz="2000" b="1" i="1" dirty="0">
                <a:solidFill>
                  <a:schemeClr val="accent1">
                    <a:lumMod val="50000"/>
                  </a:schemeClr>
                </a:solidFill>
              </a:rPr>
              <a:t>   }"</a:t>
            </a:r>
          </a:p>
          <a:p>
            <a:r>
              <a:rPr lang="en-US" sz="2000" i="1" dirty="0">
                <a:solidFill>
                  <a:schemeClr val="accent6">
                    <a:lumMod val="50000"/>
                  </a:schemeClr>
                </a:solidFill>
              </a:rPr>
              <a:t>   &gt;Test&lt;/span&gt;`</a:t>
            </a:r>
          </a:p>
          <a:p>
            <a:r>
              <a:rPr lang="en-US" sz="2000" dirty="0"/>
              <a:t>})</a:t>
            </a:r>
          </a:p>
          <a:p>
            <a:r>
              <a:rPr lang="en-US" sz="2000" dirty="0">
                <a:solidFill>
                  <a:srgbClr val="0000FF"/>
                </a:solidFill>
              </a:rPr>
              <a:t>export class </a:t>
            </a:r>
            <a:r>
              <a:rPr lang="en-US" sz="2000" b="1" dirty="0">
                <a:solidFill>
                  <a:srgbClr val="0000FF"/>
                </a:solidFill>
              </a:rPr>
              <a:t>MyAppComponent</a:t>
            </a:r>
            <a:r>
              <a:rPr lang="en-US" sz="2000" dirty="0">
                <a:solidFill>
                  <a:srgbClr val="0000FF"/>
                </a:solidFill>
              </a:rPr>
              <a:t> {</a:t>
            </a:r>
          </a:p>
          <a:p>
            <a:endParaRPr lang="en-US" sz="2000" dirty="0">
              <a:solidFill>
                <a:srgbClr val="0000FF"/>
              </a:solidFill>
            </a:endParaRPr>
          </a:p>
          <a:p>
            <a:r>
              <a:rPr lang="en-US" sz="2000" dirty="0">
                <a:solidFill>
                  <a:srgbClr val="0000FF"/>
                </a:solidFill>
              </a:rPr>
              <a:t>}</a:t>
            </a:r>
          </a:p>
        </p:txBody>
      </p:sp>
      <p:sp>
        <p:nvSpPr>
          <p:cNvPr id="10" name="Rounded Rectangle 9"/>
          <p:cNvSpPr/>
          <p:nvPr/>
        </p:nvSpPr>
        <p:spPr bwMode="auto">
          <a:xfrm>
            <a:off x="7361237" y="2049462"/>
            <a:ext cx="4953000" cy="3962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Component</a:t>
            </a:r>
          </a:p>
        </p:txBody>
      </p:sp>
      <p:sp>
        <p:nvSpPr>
          <p:cNvPr id="11" name="Folded Corner 10"/>
          <p:cNvSpPr/>
          <p:nvPr/>
        </p:nvSpPr>
        <p:spPr bwMode="auto">
          <a:xfrm>
            <a:off x="7742237" y="2887662"/>
            <a:ext cx="4267200" cy="685800"/>
          </a:xfrm>
          <a:prstGeom prst="foldedCorner">
            <a:avLst/>
          </a:prstGeom>
          <a:solidFill>
            <a:schemeClr val="accent6">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Template (HTML)</a:t>
            </a:r>
          </a:p>
        </p:txBody>
      </p:sp>
      <p:sp>
        <p:nvSpPr>
          <p:cNvPr id="12" name="Folded Corner 11"/>
          <p:cNvSpPr/>
          <p:nvPr/>
        </p:nvSpPr>
        <p:spPr bwMode="auto">
          <a:xfrm>
            <a:off x="7742237" y="4564062"/>
            <a:ext cx="4267200" cy="1066800"/>
          </a:xfrm>
          <a:prstGeom prst="foldedCorner">
            <a:avLst/>
          </a:prstGeom>
          <a:solidFill>
            <a:srgbClr val="0000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Class (JavaScript)</a:t>
            </a:r>
          </a:p>
        </p:txBody>
      </p:sp>
      <p:sp>
        <p:nvSpPr>
          <p:cNvPr id="13" name="Folded Corner 12"/>
          <p:cNvSpPr/>
          <p:nvPr/>
        </p:nvSpPr>
        <p:spPr bwMode="auto">
          <a:xfrm>
            <a:off x="7742237" y="3725862"/>
            <a:ext cx="2743200" cy="685800"/>
          </a:xfrm>
          <a:prstGeom prst="foldedCorner">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Styles (CSS)</a:t>
            </a:r>
          </a:p>
        </p:txBody>
      </p:sp>
    </p:spTree>
    <p:extLst>
      <p:ext uri="{BB962C8B-B14F-4D97-AF65-F5344CB8AC3E}">
        <p14:creationId xmlns:p14="http://schemas.microsoft.com/office/powerpoint/2010/main" val="323626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2197525"/>
          </a:xfrm>
        </p:spPr>
        <p:txBody>
          <a:bodyPr/>
          <a:lstStyle/>
          <a:p>
            <a:r>
              <a:rPr lang="en-US" dirty="0"/>
              <a:t>Attribute Demo </a:t>
            </a:r>
            <a:br>
              <a:rPr lang="en-US" dirty="0"/>
            </a:br>
            <a:endParaRPr lang="en-US" dirty="0"/>
          </a:p>
        </p:txBody>
      </p:sp>
      <p:sp>
        <p:nvSpPr>
          <p:cNvPr id="8" name="Text Placeholder 4"/>
          <p:cNvSpPr>
            <a:spLocks noGrp="1"/>
          </p:cNvSpPr>
          <p:nvPr>
            <p:ph type="body" sz="quarter" idx="12"/>
          </p:nvPr>
        </p:nvSpPr>
        <p:spPr>
          <a:xfrm>
            <a:off x="274638" y="3954463"/>
            <a:ext cx="10058401" cy="803297"/>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Showing how to add styling into the template</a:t>
            </a:r>
          </a:p>
        </p:txBody>
      </p:sp>
    </p:spTree>
    <p:extLst>
      <p:ext uri="{BB962C8B-B14F-4D97-AF65-F5344CB8AC3E}">
        <p14:creationId xmlns:p14="http://schemas.microsoft.com/office/powerpoint/2010/main" val="17490012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Structural Directives (DOM Manipulation)</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28086099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Directives</a:t>
            </a:r>
          </a:p>
        </p:txBody>
      </p:sp>
      <p:sp>
        <p:nvSpPr>
          <p:cNvPr id="3" name="Text Placeholder 2"/>
          <p:cNvSpPr>
            <a:spLocks noGrp="1"/>
          </p:cNvSpPr>
          <p:nvPr>
            <p:ph type="body" sz="quarter" idx="10"/>
          </p:nvPr>
        </p:nvSpPr>
        <p:spPr>
          <a:xfrm>
            <a:off x="365760" y="1371600"/>
            <a:ext cx="6081077" cy="3775393"/>
          </a:xfrm>
        </p:spPr>
        <p:txBody>
          <a:bodyPr/>
          <a:lstStyle/>
          <a:p>
            <a:r>
              <a:rPr lang="en-US" i="1" dirty="0"/>
              <a:t>"</a:t>
            </a:r>
            <a:r>
              <a:rPr lang="is-IS" i="1" dirty="0"/>
              <a:t>…can change the appearance or behavior of an element</a:t>
            </a:r>
            <a:r>
              <a:rPr lang="en-US" i="1" dirty="0"/>
              <a:t>"</a:t>
            </a:r>
          </a:p>
          <a:p>
            <a:endParaRPr lang="en-US" dirty="0"/>
          </a:p>
          <a:p>
            <a:r>
              <a:rPr lang="en-US" dirty="0"/>
              <a:t>Structural Directives include:</a:t>
            </a:r>
          </a:p>
          <a:p>
            <a:endParaRPr lang="en-US" dirty="0"/>
          </a:p>
          <a:p>
            <a:pPr lvl="1"/>
            <a:r>
              <a:rPr lang="en-US" dirty="0"/>
              <a:t>*ng-If</a:t>
            </a:r>
          </a:p>
          <a:p>
            <a:pPr lvl="1"/>
            <a:endParaRPr lang="en-US" dirty="0"/>
          </a:p>
          <a:p>
            <a:pPr lvl="1"/>
            <a:r>
              <a:rPr lang="en-US" dirty="0"/>
              <a:t>*ng-For</a:t>
            </a:r>
          </a:p>
          <a:p>
            <a:pPr lvl="1"/>
            <a:endParaRPr lang="en-US" dirty="0"/>
          </a:p>
        </p:txBody>
      </p:sp>
      <p:sp>
        <p:nvSpPr>
          <p:cNvPr id="18" name="Rounded Rectangle 17"/>
          <p:cNvSpPr/>
          <p:nvPr/>
        </p:nvSpPr>
        <p:spPr bwMode="auto">
          <a:xfrm>
            <a:off x="7361237" y="2049462"/>
            <a:ext cx="4953000" cy="3962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Component</a:t>
            </a:r>
          </a:p>
        </p:txBody>
      </p:sp>
      <p:sp>
        <p:nvSpPr>
          <p:cNvPr id="19" name="Folded Corner 18"/>
          <p:cNvSpPr/>
          <p:nvPr/>
        </p:nvSpPr>
        <p:spPr bwMode="auto">
          <a:xfrm>
            <a:off x="7742237" y="2887662"/>
            <a:ext cx="4267200" cy="685800"/>
          </a:xfrm>
          <a:prstGeom prst="foldedCorner">
            <a:avLst/>
          </a:prstGeom>
          <a:solidFill>
            <a:schemeClr val="accent6">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Template (HTML)</a:t>
            </a:r>
          </a:p>
        </p:txBody>
      </p:sp>
      <p:sp>
        <p:nvSpPr>
          <p:cNvPr id="20" name="Folded Corner 19"/>
          <p:cNvSpPr/>
          <p:nvPr/>
        </p:nvSpPr>
        <p:spPr bwMode="auto">
          <a:xfrm>
            <a:off x="7742237" y="4564062"/>
            <a:ext cx="4267200" cy="1066800"/>
          </a:xfrm>
          <a:prstGeom prst="foldedCorner">
            <a:avLst/>
          </a:prstGeom>
          <a:solidFill>
            <a:srgbClr val="0000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Class (JavaScript)</a:t>
            </a:r>
          </a:p>
        </p:txBody>
      </p:sp>
    </p:spTree>
    <p:extLst>
      <p:ext uri="{BB962C8B-B14F-4D97-AF65-F5344CB8AC3E}">
        <p14:creationId xmlns:p14="http://schemas.microsoft.com/office/powerpoint/2010/main" val="340507240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Structural Directives</a:t>
            </a:r>
          </a:p>
        </p:txBody>
      </p:sp>
      <p:sp>
        <p:nvSpPr>
          <p:cNvPr id="5" name="Text Placeholder 4"/>
          <p:cNvSpPr>
            <a:spLocks noGrp="1"/>
          </p:cNvSpPr>
          <p:nvPr>
            <p:ph type="body" sz="quarter" idx="10"/>
          </p:nvPr>
        </p:nvSpPr>
        <p:spPr>
          <a:xfrm>
            <a:off x="365760" y="1371600"/>
            <a:ext cx="6843077" cy="3596882"/>
          </a:xfrm>
        </p:spPr>
        <p:txBody>
          <a:bodyPr/>
          <a:lstStyle/>
          <a:p>
            <a:r>
              <a:rPr lang="en-US" sz="2000" b="1" dirty="0"/>
              <a:t>@Component</a:t>
            </a:r>
            <a:r>
              <a:rPr lang="en-US" sz="2000" dirty="0"/>
              <a:t>({</a:t>
            </a:r>
          </a:p>
          <a:p>
            <a:r>
              <a:rPr lang="en-US" sz="2000" dirty="0"/>
              <a:t>   selector: </a:t>
            </a:r>
            <a:r>
              <a:rPr lang="en-US" sz="2000" dirty="0">
                <a:solidFill>
                  <a:srgbClr val="282828"/>
                </a:solidFill>
              </a:rPr>
              <a:t>'my-app',</a:t>
            </a:r>
          </a:p>
          <a:p>
            <a:r>
              <a:rPr lang="en-US" sz="2000" dirty="0"/>
              <a:t>   </a:t>
            </a:r>
            <a:r>
              <a:rPr lang="en-US" sz="2000" dirty="0">
                <a:solidFill>
                  <a:schemeClr val="tx1">
                    <a:lumMod val="50000"/>
                  </a:schemeClr>
                </a:solidFill>
              </a:rPr>
              <a:t>template</a:t>
            </a:r>
            <a:r>
              <a:rPr lang="en-US" sz="2000" dirty="0"/>
              <a:t>: </a:t>
            </a:r>
            <a:r>
              <a:rPr lang="en-US" sz="2000" i="1" dirty="0">
                <a:solidFill>
                  <a:schemeClr val="accent6">
                    <a:lumMod val="50000"/>
                  </a:schemeClr>
                </a:solidFill>
              </a:rPr>
              <a:t>`</a:t>
            </a:r>
          </a:p>
          <a:p>
            <a:r>
              <a:rPr lang="en-US" sz="2000" i="1" dirty="0">
                <a:solidFill>
                  <a:schemeClr val="accent6">
                    <a:lumMod val="50000"/>
                  </a:schemeClr>
                </a:solidFill>
              </a:rPr>
              <a:t>   </a:t>
            </a:r>
            <a:r>
              <a:rPr lang="en-US" sz="1800" i="1" dirty="0">
                <a:solidFill>
                  <a:schemeClr val="accent6">
                    <a:lumMod val="50000"/>
                  </a:schemeClr>
                </a:solidFill>
              </a:rPr>
              <a:t>&lt;h3&gt;Task List Application&lt;/h3&gt;</a:t>
            </a:r>
          </a:p>
          <a:p>
            <a:r>
              <a:rPr lang="en-US" sz="1800" i="1" dirty="0">
                <a:solidFill>
                  <a:schemeClr val="accent6">
                    <a:lumMod val="50000"/>
                  </a:schemeClr>
                </a:solidFill>
              </a:rPr>
              <a:t>   &lt;h4 </a:t>
            </a:r>
            <a:r>
              <a:rPr lang="en-US" sz="1800" b="1" i="1" dirty="0">
                <a:solidFill>
                  <a:srgbClr val="000090"/>
                </a:solidFill>
              </a:rPr>
              <a:t>*ng-If="</a:t>
            </a:r>
            <a:r>
              <a:rPr lang="en-US" sz="1800" b="1" i="1" dirty="0" err="1">
                <a:solidFill>
                  <a:srgbClr val="000090"/>
                </a:solidFill>
              </a:rPr>
              <a:t>imTrue</a:t>
            </a:r>
            <a:r>
              <a:rPr lang="en-US" sz="1800" b="1" i="1" dirty="0">
                <a:solidFill>
                  <a:srgbClr val="000090"/>
                </a:solidFill>
              </a:rPr>
              <a:t>"</a:t>
            </a:r>
            <a:r>
              <a:rPr lang="en-US" sz="1800" i="1" dirty="0">
                <a:solidFill>
                  <a:schemeClr val="accent6">
                    <a:lumMod val="50000"/>
                  </a:schemeClr>
                </a:solidFill>
              </a:rPr>
              <a:t>&gt;This will show&lt;h4&gt;</a:t>
            </a:r>
          </a:p>
          <a:p>
            <a:r>
              <a:rPr lang="en-US" sz="2000" i="1" dirty="0">
                <a:solidFill>
                  <a:schemeClr val="accent6">
                    <a:lumMod val="50000"/>
                  </a:schemeClr>
                </a:solidFill>
              </a:rPr>
              <a:t>   `</a:t>
            </a:r>
          </a:p>
          <a:p>
            <a:r>
              <a:rPr lang="en-US" sz="2000" dirty="0"/>
              <a:t>})</a:t>
            </a:r>
          </a:p>
          <a:p>
            <a:r>
              <a:rPr lang="en-US" sz="2000" dirty="0">
                <a:solidFill>
                  <a:srgbClr val="0000FF"/>
                </a:solidFill>
              </a:rPr>
              <a:t>export class </a:t>
            </a:r>
            <a:r>
              <a:rPr lang="en-US" sz="2000" b="1" dirty="0">
                <a:solidFill>
                  <a:srgbClr val="0000FF"/>
                </a:solidFill>
              </a:rPr>
              <a:t>MyAppComponent</a:t>
            </a:r>
            <a:r>
              <a:rPr lang="en-US" sz="2000" dirty="0">
                <a:solidFill>
                  <a:srgbClr val="0000FF"/>
                </a:solidFill>
              </a:rPr>
              <a:t> {</a:t>
            </a:r>
          </a:p>
          <a:p>
            <a:r>
              <a:rPr lang="en-US" sz="2000" dirty="0">
                <a:solidFill>
                  <a:srgbClr val="0000FF"/>
                </a:solidFill>
              </a:rPr>
              <a:t>   imTrue = true;</a:t>
            </a:r>
          </a:p>
          <a:p>
            <a:r>
              <a:rPr lang="en-US" sz="2000" dirty="0">
                <a:solidFill>
                  <a:srgbClr val="0000FF"/>
                </a:solidFill>
              </a:rPr>
              <a:t>}</a:t>
            </a:r>
          </a:p>
        </p:txBody>
      </p:sp>
      <p:sp>
        <p:nvSpPr>
          <p:cNvPr id="10" name="Rounded Rectangle 9"/>
          <p:cNvSpPr/>
          <p:nvPr/>
        </p:nvSpPr>
        <p:spPr bwMode="auto">
          <a:xfrm>
            <a:off x="7361237" y="2049462"/>
            <a:ext cx="4953000" cy="3962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Component</a:t>
            </a:r>
          </a:p>
        </p:txBody>
      </p:sp>
      <p:sp>
        <p:nvSpPr>
          <p:cNvPr id="11" name="Folded Corner 10"/>
          <p:cNvSpPr/>
          <p:nvPr/>
        </p:nvSpPr>
        <p:spPr bwMode="auto">
          <a:xfrm>
            <a:off x="7742237" y="2887662"/>
            <a:ext cx="4267200" cy="685800"/>
          </a:xfrm>
          <a:prstGeom prst="foldedCorner">
            <a:avLst/>
          </a:prstGeom>
          <a:solidFill>
            <a:schemeClr val="accent6">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Template (HTML)</a:t>
            </a:r>
          </a:p>
        </p:txBody>
      </p:sp>
      <p:sp>
        <p:nvSpPr>
          <p:cNvPr id="12" name="Folded Corner 11"/>
          <p:cNvSpPr/>
          <p:nvPr/>
        </p:nvSpPr>
        <p:spPr bwMode="auto">
          <a:xfrm>
            <a:off x="7742237" y="4564062"/>
            <a:ext cx="4267200" cy="1066800"/>
          </a:xfrm>
          <a:prstGeom prst="foldedCorner">
            <a:avLst/>
          </a:prstGeom>
          <a:solidFill>
            <a:srgbClr val="0000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Class (JavaScript)</a:t>
            </a:r>
          </a:p>
        </p:txBody>
      </p:sp>
    </p:spTree>
    <p:extLst>
      <p:ext uri="{BB962C8B-B14F-4D97-AF65-F5344CB8AC3E}">
        <p14:creationId xmlns:p14="http://schemas.microsoft.com/office/powerpoint/2010/main" val="316844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Structural Directives</a:t>
            </a:r>
          </a:p>
        </p:txBody>
      </p:sp>
      <p:sp>
        <p:nvSpPr>
          <p:cNvPr id="5" name="Text Placeholder 4"/>
          <p:cNvSpPr>
            <a:spLocks noGrp="1"/>
          </p:cNvSpPr>
          <p:nvPr>
            <p:ph type="body" sz="quarter" idx="10"/>
          </p:nvPr>
        </p:nvSpPr>
        <p:spPr>
          <a:xfrm>
            <a:off x="365760" y="1371600"/>
            <a:ext cx="6843077" cy="4686412"/>
          </a:xfrm>
        </p:spPr>
        <p:txBody>
          <a:bodyPr/>
          <a:lstStyle/>
          <a:p>
            <a:r>
              <a:rPr lang="en-US" sz="2000" b="1" dirty="0"/>
              <a:t>@Component</a:t>
            </a:r>
            <a:r>
              <a:rPr lang="en-US" sz="2000" dirty="0"/>
              <a:t>({</a:t>
            </a:r>
          </a:p>
          <a:p>
            <a:r>
              <a:rPr lang="en-US" sz="2000" dirty="0"/>
              <a:t>   selector: '</a:t>
            </a:r>
            <a:r>
              <a:rPr lang="en-US" sz="2000" dirty="0">
                <a:solidFill>
                  <a:srgbClr val="282828"/>
                </a:solidFill>
              </a:rPr>
              <a:t>my-app'</a:t>
            </a:r>
            <a:r>
              <a:rPr lang="en-US" sz="2000" dirty="0"/>
              <a:t>,</a:t>
            </a:r>
          </a:p>
          <a:p>
            <a:r>
              <a:rPr lang="en-US" sz="2000" dirty="0"/>
              <a:t>   </a:t>
            </a:r>
            <a:r>
              <a:rPr lang="en-US" sz="2000" dirty="0">
                <a:solidFill>
                  <a:schemeClr val="tx1">
                    <a:lumMod val="50000"/>
                  </a:schemeClr>
                </a:solidFill>
              </a:rPr>
              <a:t>template</a:t>
            </a:r>
            <a:r>
              <a:rPr lang="en-US" sz="2000" dirty="0"/>
              <a:t>: </a:t>
            </a:r>
            <a:r>
              <a:rPr lang="en-US" sz="2000" i="1" dirty="0">
                <a:solidFill>
                  <a:schemeClr val="accent6">
                    <a:lumMod val="50000"/>
                  </a:schemeClr>
                </a:solidFill>
              </a:rPr>
              <a:t>`</a:t>
            </a:r>
          </a:p>
          <a:p>
            <a:r>
              <a:rPr lang="en-US" sz="2000" i="1" dirty="0">
                <a:solidFill>
                  <a:schemeClr val="accent6">
                    <a:lumMod val="50000"/>
                  </a:schemeClr>
                </a:solidFill>
              </a:rPr>
              <a:t>   </a:t>
            </a:r>
            <a:r>
              <a:rPr lang="en-US" sz="1800" i="1" dirty="0">
                <a:solidFill>
                  <a:schemeClr val="accent6">
                    <a:lumMod val="50000"/>
                  </a:schemeClr>
                </a:solidFill>
              </a:rPr>
              <a:t>&lt;h3&gt;Task List Application&lt;/h3&gt;</a:t>
            </a:r>
          </a:p>
          <a:p>
            <a:r>
              <a:rPr lang="en-US" sz="2000" i="1" dirty="0">
                <a:solidFill>
                  <a:schemeClr val="accent6">
                    <a:lumMod val="50000"/>
                  </a:schemeClr>
                </a:solidFill>
              </a:rPr>
              <a:t>   &lt;ul&gt;</a:t>
            </a:r>
          </a:p>
          <a:p>
            <a:r>
              <a:rPr lang="en-US" sz="2000" i="1" dirty="0">
                <a:solidFill>
                  <a:schemeClr val="accent6">
                    <a:lumMod val="50000"/>
                  </a:schemeClr>
                </a:solidFill>
              </a:rPr>
              <a:t>	&lt;li </a:t>
            </a:r>
            <a:r>
              <a:rPr lang="en-US" sz="2000" b="1" i="1" dirty="0">
                <a:solidFill>
                  <a:srgbClr val="000090"/>
                </a:solidFill>
              </a:rPr>
              <a:t>*ng-For="let task of tasks"</a:t>
            </a:r>
            <a:r>
              <a:rPr lang="en-US" sz="2000" i="1" dirty="0">
                <a:solidFill>
                  <a:schemeClr val="accent6">
                    <a:lumMod val="50000"/>
                  </a:schemeClr>
                </a:solidFill>
              </a:rPr>
              <a:t>&gt;</a:t>
            </a:r>
          </a:p>
          <a:p>
            <a:r>
              <a:rPr lang="en-US" sz="2000" i="1" dirty="0">
                <a:solidFill>
                  <a:schemeClr val="accent6">
                    <a:lumMod val="50000"/>
                  </a:schemeClr>
                </a:solidFill>
              </a:rPr>
              <a:t>	   </a:t>
            </a:r>
            <a:r>
              <a:rPr lang="en-US" sz="2000" i="1" dirty="0">
                <a:solidFill>
                  <a:srgbClr val="000090"/>
                </a:solidFill>
              </a:rPr>
              <a:t>{{ task }}</a:t>
            </a:r>
          </a:p>
          <a:p>
            <a:r>
              <a:rPr lang="en-US" sz="2000" i="1" dirty="0">
                <a:solidFill>
                  <a:schemeClr val="accent6">
                    <a:lumMod val="50000"/>
                  </a:schemeClr>
                </a:solidFill>
              </a:rPr>
              <a:t>	&lt;/li&gt;</a:t>
            </a:r>
          </a:p>
          <a:p>
            <a:r>
              <a:rPr lang="en-US" sz="2000" i="1" dirty="0">
                <a:solidFill>
                  <a:schemeClr val="accent6">
                    <a:lumMod val="50000"/>
                  </a:schemeClr>
                </a:solidFill>
              </a:rPr>
              <a:t>   &lt;/ul&gt;`</a:t>
            </a:r>
          </a:p>
          <a:p>
            <a:r>
              <a:rPr lang="en-US" sz="2000" dirty="0"/>
              <a:t>})</a:t>
            </a:r>
          </a:p>
          <a:p>
            <a:r>
              <a:rPr lang="en-US" sz="2000" dirty="0">
                <a:solidFill>
                  <a:srgbClr val="0000FF"/>
                </a:solidFill>
              </a:rPr>
              <a:t>export class </a:t>
            </a:r>
            <a:r>
              <a:rPr lang="en-US" sz="2000" b="1" dirty="0">
                <a:solidFill>
                  <a:srgbClr val="0000FF"/>
                </a:solidFill>
              </a:rPr>
              <a:t>MyAppComponent</a:t>
            </a:r>
            <a:r>
              <a:rPr lang="en-US" sz="2000" dirty="0">
                <a:solidFill>
                  <a:srgbClr val="0000FF"/>
                </a:solidFill>
              </a:rPr>
              <a:t> {</a:t>
            </a:r>
          </a:p>
          <a:p>
            <a:r>
              <a:rPr lang="en-US" sz="2000" dirty="0">
                <a:solidFill>
                  <a:srgbClr val="0000FF"/>
                </a:solidFill>
              </a:rPr>
              <a:t>   tasks = ['First Task', 'Second Task']</a:t>
            </a:r>
          </a:p>
          <a:p>
            <a:r>
              <a:rPr lang="en-US" sz="2000" dirty="0">
                <a:solidFill>
                  <a:srgbClr val="0000FF"/>
                </a:solidFill>
              </a:rPr>
              <a:t>}</a:t>
            </a:r>
          </a:p>
        </p:txBody>
      </p:sp>
      <p:sp>
        <p:nvSpPr>
          <p:cNvPr id="10" name="Rounded Rectangle 9"/>
          <p:cNvSpPr/>
          <p:nvPr/>
        </p:nvSpPr>
        <p:spPr bwMode="auto">
          <a:xfrm>
            <a:off x="7361237" y="2049462"/>
            <a:ext cx="4953000" cy="3962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Component</a:t>
            </a:r>
          </a:p>
        </p:txBody>
      </p:sp>
      <p:sp>
        <p:nvSpPr>
          <p:cNvPr id="11" name="Folded Corner 10"/>
          <p:cNvSpPr/>
          <p:nvPr/>
        </p:nvSpPr>
        <p:spPr bwMode="auto">
          <a:xfrm>
            <a:off x="7742237" y="2887662"/>
            <a:ext cx="4267200" cy="685800"/>
          </a:xfrm>
          <a:prstGeom prst="foldedCorner">
            <a:avLst/>
          </a:prstGeom>
          <a:solidFill>
            <a:schemeClr val="accent6">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Template (HTML)</a:t>
            </a:r>
          </a:p>
        </p:txBody>
      </p:sp>
      <p:sp>
        <p:nvSpPr>
          <p:cNvPr id="12" name="Folded Corner 11"/>
          <p:cNvSpPr/>
          <p:nvPr/>
        </p:nvSpPr>
        <p:spPr bwMode="auto">
          <a:xfrm>
            <a:off x="7742237" y="4564062"/>
            <a:ext cx="4267200" cy="1066800"/>
          </a:xfrm>
          <a:prstGeom prst="foldedCorner">
            <a:avLst/>
          </a:prstGeom>
          <a:solidFill>
            <a:srgbClr val="0000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Class (JavaScript)</a:t>
            </a:r>
          </a:p>
        </p:txBody>
      </p:sp>
    </p:spTree>
    <p:extLst>
      <p:ext uri="{BB962C8B-B14F-4D97-AF65-F5344CB8AC3E}">
        <p14:creationId xmlns:p14="http://schemas.microsoft.com/office/powerpoint/2010/main" val="177329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8" name="Rectangle 7"/>
          <p:cNvSpPr/>
          <p:nvPr/>
        </p:nvSpPr>
        <p:spPr bwMode="auto">
          <a:xfrm>
            <a:off x="457200" y="379476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9" name="Rectangle 8"/>
          <p:cNvSpPr/>
          <p:nvPr/>
        </p:nvSpPr>
        <p:spPr bwMode="auto">
          <a:xfrm>
            <a:off x="6324917" y="1451585"/>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20" name="Rectangle 19"/>
          <p:cNvSpPr/>
          <p:nvPr/>
        </p:nvSpPr>
        <p:spPr bwMode="auto">
          <a:xfrm>
            <a:off x="118872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Angular Overview</a:t>
            </a:r>
          </a:p>
        </p:txBody>
      </p:sp>
      <p:sp>
        <p:nvSpPr>
          <p:cNvPr id="21" name="Rectangle 20"/>
          <p:cNvSpPr/>
          <p:nvPr/>
        </p:nvSpPr>
        <p:spPr bwMode="auto">
          <a:xfrm>
            <a:off x="118872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TypeScript</a:t>
            </a:r>
          </a:p>
        </p:txBody>
      </p:sp>
      <p:sp>
        <p:nvSpPr>
          <p:cNvPr id="22" name="Rectangle 21"/>
          <p:cNvSpPr/>
          <p:nvPr/>
        </p:nvSpPr>
        <p:spPr bwMode="auto">
          <a:xfrm>
            <a:off x="118872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Big Picture</a:t>
            </a:r>
          </a:p>
        </p:txBody>
      </p:sp>
      <p:sp>
        <p:nvSpPr>
          <p:cNvPr id="23" name="Rectangle 22"/>
          <p:cNvSpPr/>
          <p:nvPr/>
        </p:nvSpPr>
        <p:spPr bwMode="auto">
          <a:xfrm>
            <a:off x="1188720" y="379476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Building Blocks</a:t>
            </a:r>
          </a:p>
        </p:txBody>
      </p:sp>
      <p:sp>
        <p:nvSpPr>
          <p:cNvPr id="24" name="Rectangle 23"/>
          <p:cNvSpPr/>
          <p:nvPr/>
        </p:nvSpPr>
        <p:spPr bwMode="auto">
          <a:xfrm>
            <a:off x="7056437" y="1451585"/>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Connecting the Blocks</a:t>
            </a:r>
          </a:p>
        </p:txBody>
      </p:sp>
      <p:sp>
        <p:nvSpPr>
          <p:cNvPr id="13" name="Rectangle 12"/>
          <p:cNvSpPr/>
          <p:nvPr/>
        </p:nvSpPr>
        <p:spPr bwMode="auto">
          <a:xfrm>
            <a:off x="6324917" y="2280407"/>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14" name="Rectangle 13"/>
          <p:cNvSpPr/>
          <p:nvPr/>
        </p:nvSpPr>
        <p:spPr bwMode="auto">
          <a:xfrm>
            <a:off x="7056437" y="2280407"/>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Build Process - '</a:t>
            </a:r>
            <a:r>
              <a:rPr lang="en-US" sz="2000" dirty="0" err="1">
                <a:solidFill>
                  <a:srgbClr val="505050"/>
                </a:solidFill>
                <a:latin typeface="Segoe UI Light"/>
                <a:ea typeface="Segoe UI" pitchFamily="34" charset="0"/>
                <a:cs typeface="Segoe UI" pitchFamily="34" charset="0"/>
              </a:rPr>
              <a:t>Todo</a:t>
            </a:r>
            <a:r>
              <a:rPr lang="en-US" sz="2000" dirty="0">
                <a:solidFill>
                  <a:srgbClr val="505050"/>
                </a:solidFill>
                <a:latin typeface="Segoe UI Light"/>
                <a:ea typeface="Segoe UI" pitchFamily="34" charset="0"/>
                <a:cs typeface="Segoe UI" pitchFamily="34" charset="0"/>
              </a:rPr>
              <a:t> List' App</a:t>
            </a:r>
          </a:p>
        </p:txBody>
      </p:sp>
      <p:sp>
        <p:nvSpPr>
          <p:cNvPr id="15" name="Rectangle 14"/>
          <p:cNvSpPr/>
          <p:nvPr/>
        </p:nvSpPr>
        <p:spPr bwMode="auto">
          <a:xfrm>
            <a:off x="6340157" y="3072887"/>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7</a:t>
            </a:r>
          </a:p>
        </p:txBody>
      </p:sp>
      <p:sp>
        <p:nvSpPr>
          <p:cNvPr id="16" name="Rectangle 15"/>
          <p:cNvSpPr/>
          <p:nvPr/>
        </p:nvSpPr>
        <p:spPr bwMode="auto">
          <a:xfrm>
            <a:off x="7071677" y="3072887"/>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Review and Resources</a:t>
            </a:r>
          </a:p>
        </p:txBody>
      </p:sp>
    </p:spTree>
    <p:extLst>
      <p:ext uri="{BB962C8B-B14F-4D97-AF65-F5344CB8AC3E}">
        <p14:creationId xmlns:p14="http://schemas.microsoft.com/office/powerpoint/2010/main" val="27432536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2197525"/>
          </a:xfrm>
        </p:spPr>
        <p:txBody>
          <a:bodyPr/>
          <a:lstStyle/>
          <a:p>
            <a:r>
              <a:rPr lang="en-US" dirty="0"/>
              <a:t>Structural Demo </a:t>
            </a:r>
            <a:br>
              <a:rPr lang="en-US" dirty="0"/>
            </a:br>
            <a:endParaRPr lang="en-US" dirty="0"/>
          </a:p>
        </p:txBody>
      </p:sp>
      <p:sp>
        <p:nvSpPr>
          <p:cNvPr id="8" name="Text Placeholder 4"/>
          <p:cNvSpPr>
            <a:spLocks noGrp="1"/>
          </p:cNvSpPr>
          <p:nvPr>
            <p:ph type="body" sz="quarter" idx="12"/>
          </p:nvPr>
        </p:nvSpPr>
        <p:spPr>
          <a:xfrm>
            <a:off x="274638" y="3954463"/>
            <a:ext cx="10058401" cy="803297"/>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Showing </a:t>
            </a:r>
            <a:r>
              <a:rPr lang="en-US" dirty="0" err="1"/>
              <a:t>ngFor</a:t>
            </a:r>
            <a:r>
              <a:rPr lang="en-US" dirty="0"/>
              <a:t> and </a:t>
            </a:r>
            <a:r>
              <a:rPr lang="en-US" dirty="0" err="1"/>
              <a:t>ngIf</a:t>
            </a:r>
            <a:endParaRPr lang="en-US" dirty="0"/>
          </a:p>
        </p:txBody>
      </p:sp>
    </p:spTree>
    <p:extLst>
      <p:ext uri="{BB962C8B-B14F-4D97-AF65-F5344CB8AC3E}">
        <p14:creationId xmlns:p14="http://schemas.microsoft.com/office/powerpoint/2010/main" val="41133158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Flow - Interpolation</a:t>
            </a:r>
          </a:p>
        </p:txBody>
      </p:sp>
      <p:sp>
        <p:nvSpPr>
          <p:cNvPr id="5" name="Text Placeholder 4"/>
          <p:cNvSpPr>
            <a:spLocks noGrp="1"/>
          </p:cNvSpPr>
          <p:nvPr>
            <p:ph type="body" sz="quarter" idx="10"/>
          </p:nvPr>
        </p:nvSpPr>
        <p:spPr>
          <a:xfrm>
            <a:off x="365760" y="1371600"/>
            <a:ext cx="6843077" cy="4714112"/>
          </a:xfrm>
        </p:spPr>
        <p:txBody>
          <a:bodyPr/>
          <a:lstStyle/>
          <a:p>
            <a:r>
              <a:rPr lang="en-US" sz="2000" b="1" dirty="0"/>
              <a:t>@Component</a:t>
            </a:r>
            <a:r>
              <a:rPr lang="en-US" sz="2000" dirty="0"/>
              <a:t>({</a:t>
            </a:r>
          </a:p>
          <a:p>
            <a:r>
              <a:rPr lang="en-US" sz="2000" dirty="0"/>
              <a:t>   selector</a:t>
            </a:r>
            <a:r>
              <a:rPr lang="en-US" sz="2000" dirty="0">
                <a:solidFill>
                  <a:schemeClr val="tx1">
                    <a:lumMod val="50000"/>
                  </a:schemeClr>
                </a:solidFill>
              </a:rPr>
              <a:t>: 'my-app'</a:t>
            </a:r>
            <a:r>
              <a:rPr lang="en-US" sz="2000" dirty="0"/>
              <a:t>,</a:t>
            </a:r>
          </a:p>
          <a:p>
            <a:r>
              <a:rPr lang="en-US" sz="2000" dirty="0"/>
              <a:t>   </a:t>
            </a:r>
            <a:r>
              <a:rPr lang="en-US" sz="2000" b="1" dirty="0">
                <a:solidFill>
                  <a:schemeClr val="accent6">
                    <a:lumMod val="50000"/>
                  </a:schemeClr>
                </a:solidFill>
              </a:rPr>
              <a:t>template</a:t>
            </a:r>
            <a:r>
              <a:rPr lang="en-US" sz="2000" dirty="0"/>
              <a:t>: </a:t>
            </a:r>
            <a:r>
              <a:rPr lang="en-US" sz="2000" i="1" dirty="0">
                <a:solidFill>
                  <a:schemeClr val="accent6">
                    <a:lumMod val="50000"/>
                  </a:schemeClr>
                </a:solidFill>
              </a:rPr>
              <a:t>`</a:t>
            </a:r>
          </a:p>
          <a:p>
            <a:r>
              <a:rPr lang="en-US" sz="2000" i="1" dirty="0">
                <a:solidFill>
                  <a:schemeClr val="accent6">
                    <a:lumMod val="50000"/>
                  </a:schemeClr>
                </a:solidFill>
              </a:rPr>
              <a:t>   &lt;h3&gt;Task List Application&lt;/h3&gt;</a:t>
            </a:r>
          </a:p>
          <a:p>
            <a:r>
              <a:rPr lang="en-US" sz="2000" i="1" dirty="0">
                <a:solidFill>
                  <a:schemeClr val="accent6">
                    <a:lumMod val="50000"/>
                  </a:schemeClr>
                </a:solidFill>
              </a:rPr>
              <a:t>  </a:t>
            </a:r>
            <a:r>
              <a:rPr lang="en-US" sz="2000" b="1" i="1" dirty="0">
                <a:solidFill>
                  <a:schemeClr val="accent6">
                    <a:lumMod val="50000"/>
                  </a:schemeClr>
                </a:solidFill>
              </a:rPr>
              <a:t> </a:t>
            </a:r>
          </a:p>
          <a:p>
            <a:r>
              <a:rPr lang="en-US" sz="2000" b="1" i="1" dirty="0">
                <a:solidFill>
                  <a:schemeClr val="accent6">
                    <a:lumMod val="50000"/>
                  </a:schemeClr>
                </a:solidFill>
              </a:rPr>
              <a:t>   &lt;span&gt;</a:t>
            </a:r>
            <a:r>
              <a:rPr lang="en-US" sz="2000" b="1" i="1" dirty="0">
                <a:solidFill>
                  <a:srgbClr val="282828"/>
                </a:solidFill>
              </a:rPr>
              <a:t>{{ </a:t>
            </a:r>
            <a:r>
              <a:rPr lang="en-US" sz="2000" b="1" i="1" dirty="0" err="1">
                <a:solidFill>
                  <a:srgbClr val="282828"/>
                </a:solidFill>
              </a:rPr>
              <a:t>myNumber</a:t>
            </a:r>
            <a:r>
              <a:rPr lang="en-US" sz="2000" b="1" i="1" dirty="0">
                <a:solidFill>
                  <a:srgbClr val="282828"/>
                </a:solidFill>
              </a:rPr>
              <a:t> }}</a:t>
            </a:r>
            <a:r>
              <a:rPr lang="en-US" sz="2000" b="1" i="1" dirty="0">
                <a:solidFill>
                  <a:schemeClr val="accent6">
                    <a:lumMod val="50000"/>
                  </a:schemeClr>
                </a:solidFill>
              </a:rPr>
              <a:t>&lt;/span&gt;</a:t>
            </a:r>
          </a:p>
          <a:p>
            <a:r>
              <a:rPr lang="en-US" sz="2000" i="1" dirty="0">
                <a:solidFill>
                  <a:schemeClr val="accent6">
                    <a:lumMod val="50000"/>
                  </a:schemeClr>
                </a:solidFill>
              </a:rPr>
              <a:t>   </a:t>
            </a:r>
          </a:p>
          <a:p>
            <a:r>
              <a:rPr lang="en-US" sz="2000" i="1" dirty="0">
                <a:solidFill>
                  <a:schemeClr val="accent6">
                    <a:lumMod val="50000"/>
                  </a:schemeClr>
                </a:solidFill>
              </a:rPr>
              <a:t>   &lt;input [value]="</a:t>
            </a:r>
            <a:r>
              <a:rPr lang="en-US" sz="2000" i="1" dirty="0" err="1">
                <a:solidFill>
                  <a:schemeClr val="accent6">
                    <a:lumMod val="50000"/>
                  </a:schemeClr>
                </a:solidFill>
              </a:rPr>
              <a:t>myNumber</a:t>
            </a:r>
            <a:r>
              <a:rPr lang="en-US" sz="2000" i="1" dirty="0">
                <a:solidFill>
                  <a:schemeClr val="accent6">
                    <a:lumMod val="50000"/>
                  </a:schemeClr>
                </a:solidFill>
              </a:rPr>
              <a:t>"&gt;</a:t>
            </a:r>
          </a:p>
          <a:p>
            <a:r>
              <a:rPr lang="en-US" sz="2000" i="1" dirty="0">
                <a:solidFill>
                  <a:schemeClr val="accent6">
                    <a:lumMod val="50000"/>
                  </a:schemeClr>
                </a:solidFill>
              </a:rPr>
              <a:t>   `</a:t>
            </a:r>
          </a:p>
          <a:p>
            <a:r>
              <a:rPr lang="en-US" sz="2000" dirty="0"/>
              <a:t>})</a:t>
            </a:r>
          </a:p>
          <a:p>
            <a:r>
              <a:rPr lang="en-US" sz="2000" dirty="0">
                <a:solidFill>
                  <a:srgbClr val="0000FF"/>
                </a:solidFill>
              </a:rPr>
              <a:t>export class </a:t>
            </a:r>
            <a:r>
              <a:rPr lang="en-US" sz="2000" b="1" dirty="0">
                <a:solidFill>
                  <a:srgbClr val="0000FF"/>
                </a:solidFill>
              </a:rPr>
              <a:t>MyAppComponent</a:t>
            </a:r>
            <a:r>
              <a:rPr lang="en-US" sz="2000" dirty="0">
                <a:solidFill>
                  <a:srgbClr val="0000FF"/>
                </a:solidFill>
              </a:rPr>
              <a:t> {</a:t>
            </a:r>
          </a:p>
          <a:p>
            <a:r>
              <a:rPr lang="en-US" sz="2000" dirty="0">
                <a:solidFill>
                  <a:srgbClr val="0000FF"/>
                </a:solidFill>
              </a:rPr>
              <a:t>   </a:t>
            </a:r>
            <a:r>
              <a:rPr lang="en-US" sz="2000" dirty="0" err="1">
                <a:solidFill>
                  <a:schemeClr val="tx1">
                    <a:lumMod val="50000"/>
                  </a:schemeClr>
                </a:solidFill>
              </a:rPr>
              <a:t>myNumber</a:t>
            </a:r>
            <a:r>
              <a:rPr lang="en-US" sz="2000" dirty="0">
                <a:solidFill>
                  <a:schemeClr val="tx1">
                    <a:lumMod val="50000"/>
                  </a:schemeClr>
                </a:solidFill>
              </a:rPr>
              <a:t> = 7</a:t>
            </a:r>
          </a:p>
          <a:p>
            <a:r>
              <a:rPr lang="en-US" sz="2000" dirty="0">
                <a:solidFill>
                  <a:srgbClr val="0000FF"/>
                </a:solidFill>
              </a:rPr>
              <a:t>}</a:t>
            </a:r>
          </a:p>
        </p:txBody>
      </p:sp>
      <p:sp>
        <p:nvSpPr>
          <p:cNvPr id="6" name="Rounded Rectangle 5"/>
          <p:cNvSpPr/>
          <p:nvPr/>
        </p:nvSpPr>
        <p:spPr bwMode="auto">
          <a:xfrm>
            <a:off x="7361237" y="2049462"/>
            <a:ext cx="4953000" cy="3962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Component</a:t>
            </a:r>
          </a:p>
        </p:txBody>
      </p:sp>
      <p:sp>
        <p:nvSpPr>
          <p:cNvPr id="7" name="Folded Corner 6"/>
          <p:cNvSpPr/>
          <p:nvPr/>
        </p:nvSpPr>
        <p:spPr bwMode="auto">
          <a:xfrm>
            <a:off x="7742237" y="2887662"/>
            <a:ext cx="4267200" cy="685800"/>
          </a:xfrm>
          <a:prstGeom prst="foldedCorner">
            <a:avLst/>
          </a:prstGeom>
          <a:solidFill>
            <a:schemeClr val="accent6">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Template (HTML)</a:t>
            </a:r>
          </a:p>
        </p:txBody>
      </p:sp>
      <p:sp>
        <p:nvSpPr>
          <p:cNvPr id="8" name="Folded Corner 7"/>
          <p:cNvSpPr/>
          <p:nvPr/>
        </p:nvSpPr>
        <p:spPr bwMode="auto">
          <a:xfrm>
            <a:off x="7742237" y="4564062"/>
            <a:ext cx="4267200" cy="1066800"/>
          </a:xfrm>
          <a:prstGeom prst="foldedCorner">
            <a:avLst/>
          </a:prstGeom>
          <a:solidFill>
            <a:srgbClr val="0000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Class (JavaScript)</a:t>
            </a:r>
          </a:p>
        </p:txBody>
      </p:sp>
      <p:cxnSp>
        <p:nvCxnSpPr>
          <p:cNvPr id="10" name="Straight Arrow Connector 9"/>
          <p:cNvCxnSpPr/>
          <p:nvPr/>
        </p:nvCxnSpPr>
        <p:spPr>
          <a:xfrm flipV="1">
            <a:off x="8199437" y="3344862"/>
            <a:ext cx="0" cy="1447800"/>
          </a:xfrm>
          <a:prstGeom prst="straightConnector1">
            <a:avLst/>
          </a:prstGeom>
          <a:ln w="101600" cmpd="sng">
            <a:solidFill>
              <a:schemeClr val="bg1"/>
            </a:solidFill>
            <a:headEnd type="non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6790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1200329"/>
          </a:xfrm>
        </p:spPr>
        <p:txBody>
          <a:bodyPr/>
          <a:lstStyle/>
          <a:p>
            <a:r>
              <a:rPr lang="en-US" dirty="0"/>
              <a:t>Interpolation</a:t>
            </a:r>
          </a:p>
        </p:txBody>
      </p:sp>
      <p:sp>
        <p:nvSpPr>
          <p:cNvPr id="8" name="Text Placeholder 4"/>
          <p:cNvSpPr>
            <a:spLocks noGrp="1"/>
          </p:cNvSpPr>
          <p:nvPr>
            <p:ph type="body" sz="quarter" idx="12"/>
          </p:nvPr>
        </p:nvSpPr>
        <p:spPr>
          <a:xfrm>
            <a:off x="274638" y="3954463"/>
            <a:ext cx="10058401" cy="803297"/>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Showing the printing of {{ }}</a:t>
            </a:r>
          </a:p>
        </p:txBody>
      </p:sp>
    </p:spTree>
    <p:extLst>
      <p:ext uri="{BB962C8B-B14F-4D97-AF65-F5344CB8AC3E}">
        <p14:creationId xmlns:p14="http://schemas.microsoft.com/office/powerpoint/2010/main" val="11211142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Data Flow – Event Binding</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284292746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Flow – Event Binding</a:t>
            </a:r>
          </a:p>
        </p:txBody>
      </p:sp>
      <p:sp>
        <p:nvSpPr>
          <p:cNvPr id="5" name="Text Placeholder 4"/>
          <p:cNvSpPr>
            <a:spLocks noGrp="1"/>
          </p:cNvSpPr>
          <p:nvPr>
            <p:ph type="body" sz="quarter" idx="10"/>
          </p:nvPr>
        </p:nvSpPr>
        <p:spPr>
          <a:xfrm>
            <a:off x="365760" y="1371600"/>
            <a:ext cx="6843077" cy="5339923"/>
          </a:xfrm>
        </p:spPr>
        <p:txBody>
          <a:bodyPr/>
          <a:lstStyle/>
          <a:p>
            <a:r>
              <a:rPr lang="en-US" sz="2000" b="1" dirty="0"/>
              <a:t>@Component</a:t>
            </a:r>
            <a:r>
              <a:rPr lang="en-US" sz="2000" dirty="0"/>
              <a:t>({</a:t>
            </a:r>
          </a:p>
          <a:p>
            <a:r>
              <a:rPr lang="en-US" sz="2000" dirty="0"/>
              <a:t>   selector: '</a:t>
            </a:r>
            <a:r>
              <a:rPr lang="en-US" sz="2000" dirty="0">
                <a:solidFill>
                  <a:schemeClr val="tx1">
                    <a:lumMod val="50000"/>
                  </a:schemeClr>
                </a:solidFill>
              </a:rPr>
              <a:t>my-app</a:t>
            </a:r>
            <a:r>
              <a:rPr lang="en-US" sz="2000" dirty="0"/>
              <a:t>',</a:t>
            </a:r>
          </a:p>
          <a:p>
            <a:r>
              <a:rPr lang="en-US" sz="2000" dirty="0"/>
              <a:t>   </a:t>
            </a:r>
            <a:r>
              <a:rPr lang="en-US" sz="2000" b="1" dirty="0">
                <a:solidFill>
                  <a:schemeClr val="accent6">
                    <a:lumMod val="50000"/>
                  </a:schemeClr>
                </a:solidFill>
              </a:rPr>
              <a:t>template</a:t>
            </a:r>
            <a:r>
              <a:rPr lang="en-US" sz="2000" dirty="0"/>
              <a:t>: </a:t>
            </a:r>
            <a:r>
              <a:rPr lang="en-US" sz="2000" i="1" dirty="0">
                <a:solidFill>
                  <a:schemeClr val="accent6">
                    <a:lumMod val="50000"/>
                  </a:schemeClr>
                </a:solidFill>
              </a:rPr>
              <a:t>`</a:t>
            </a:r>
          </a:p>
          <a:p>
            <a:r>
              <a:rPr lang="en-US" sz="2000" i="1" dirty="0">
                <a:solidFill>
                  <a:schemeClr val="accent6">
                    <a:lumMod val="50000"/>
                  </a:schemeClr>
                </a:solidFill>
              </a:rPr>
              <a:t>   &lt;h3&gt;Task List Application&lt;/h3&gt;</a:t>
            </a:r>
          </a:p>
          <a:p>
            <a:r>
              <a:rPr lang="en-US" sz="2000" i="1" dirty="0">
                <a:solidFill>
                  <a:schemeClr val="accent6">
                    <a:lumMod val="50000"/>
                  </a:schemeClr>
                </a:solidFill>
              </a:rPr>
              <a:t>   &lt;button </a:t>
            </a:r>
            <a:r>
              <a:rPr lang="en-US" sz="2000" b="1" i="1" dirty="0">
                <a:solidFill>
                  <a:srgbClr val="282828"/>
                </a:solidFill>
              </a:rPr>
              <a:t>(click)="</a:t>
            </a:r>
            <a:r>
              <a:rPr lang="en-US" sz="2000" b="1" i="1" dirty="0" err="1">
                <a:solidFill>
                  <a:srgbClr val="282828"/>
                </a:solidFill>
              </a:rPr>
              <a:t>doThis</a:t>
            </a:r>
            <a:r>
              <a:rPr lang="en-US" sz="2000" b="1" i="1" dirty="0">
                <a:solidFill>
                  <a:srgbClr val="282828"/>
                </a:solidFill>
              </a:rPr>
              <a:t>()"</a:t>
            </a:r>
            <a:r>
              <a:rPr lang="en-US" sz="2000" i="1" dirty="0">
                <a:solidFill>
                  <a:schemeClr val="accent6">
                    <a:lumMod val="50000"/>
                  </a:schemeClr>
                </a:solidFill>
              </a:rPr>
              <a:t>&gt;&lt;/button&gt;</a:t>
            </a:r>
          </a:p>
          <a:p>
            <a:r>
              <a:rPr lang="en-US" sz="2000" i="1" dirty="0">
                <a:solidFill>
                  <a:schemeClr val="accent6">
                    <a:lumMod val="50000"/>
                  </a:schemeClr>
                </a:solidFill>
              </a:rPr>
              <a:t>   `</a:t>
            </a:r>
          </a:p>
          <a:p>
            <a:r>
              <a:rPr lang="en-US" sz="2000" dirty="0"/>
              <a:t>})</a:t>
            </a:r>
          </a:p>
          <a:p>
            <a:r>
              <a:rPr lang="en-US" sz="2000" dirty="0">
                <a:solidFill>
                  <a:srgbClr val="0000FF"/>
                </a:solidFill>
              </a:rPr>
              <a:t>export class </a:t>
            </a:r>
            <a:r>
              <a:rPr lang="en-US" sz="2000" b="1" dirty="0">
                <a:solidFill>
                  <a:srgbClr val="0000FF"/>
                </a:solidFill>
              </a:rPr>
              <a:t>MyAppComponent</a:t>
            </a:r>
            <a:r>
              <a:rPr lang="en-US" sz="2000" dirty="0">
                <a:solidFill>
                  <a:srgbClr val="0000FF"/>
                </a:solidFill>
              </a:rPr>
              <a:t> {</a:t>
            </a:r>
          </a:p>
          <a:p>
            <a:r>
              <a:rPr lang="en-US" sz="2000" dirty="0">
                <a:solidFill>
                  <a:srgbClr val="0000FF"/>
                </a:solidFill>
              </a:rPr>
              <a:t>   </a:t>
            </a:r>
            <a:r>
              <a:rPr lang="en-US" sz="2000" dirty="0">
                <a:solidFill>
                  <a:schemeClr val="tx1">
                    <a:lumMod val="50000"/>
                  </a:schemeClr>
                </a:solidFill>
              </a:rPr>
              <a:t>doThis(){ </a:t>
            </a:r>
          </a:p>
          <a:p>
            <a:r>
              <a:rPr lang="en-US" sz="2000" dirty="0">
                <a:solidFill>
                  <a:schemeClr val="tx1">
                    <a:lumMod val="50000"/>
                  </a:schemeClr>
                </a:solidFill>
              </a:rPr>
              <a:t>    	console.log("You clicked on the button");</a:t>
            </a:r>
          </a:p>
          <a:p>
            <a:r>
              <a:rPr lang="en-US" sz="2000" dirty="0">
                <a:solidFill>
                  <a:schemeClr val="tx1">
                    <a:lumMod val="50000"/>
                  </a:schemeClr>
                </a:solidFill>
              </a:rPr>
              <a:t>   }</a:t>
            </a:r>
          </a:p>
          <a:p>
            <a:r>
              <a:rPr lang="en-US" sz="2000" dirty="0">
                <a:solidFill>
                  <a:srgbClr val="0000FF"/>
                </a:solidFill>
              </a:rPr>
              <a:t>}</a:t>
            </a:r>
          </a:p>
          <a:p>
            <a:endParaRPr lang="en-US" sz="2000" dirty="0">
              <a:solidFill>
                <a:srgbClr val="0000FF"/>
              </a:solidFill>
            </a:endParaRPr>
          </a:p>
          <a:p>
            <a:r>
              <a:rPr lang="en-US" sz="2000" i="1" dirty="0">
                <a:solidFill>
                  <a:srgbClr val="282828"/>
                </a:solidFill>
              </a:rPr>
              <a:t>click, hover, mouseeneter, mouseleave, etc</a:t>
            </a:r>
            <a:r>
              <a:rPr lang="is-IS" sz="2000" i="1" dirty="0">
                <a:solidFill>
                  <a:srgbClr val="282828"/>
                </a:solidFill>
              </a:rPr>
              <a:t>…</a:t>
            </a:r>
            <a:endParaRPr lang="en-US" sz="2000" i="1" dirty="0">
              <a:solidFill>
                <a:srgbClr val="282828"/>
              </a:solidFill>
            </a:endParaRPr>
          </a:p>
        </p:txBody>
      </p:sp>
      <p:sp>
        <p:nvSpPr>
          <p:cNvPr id="6" name="Rounded Rectangle 5"/>
          <p:cNvSpPr/>
          <p:nvPr/>
        </p:nvSpPr>
        <p:spPr bwMode="auto">
          <a:xfrm>
            <a:off x="7361237" y="2049462"/>
            <a:ext cx="4953000" cy="3962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Component</a:t>
            </a:r>
          </a:p>
        </p:txBody>
      </p:sp>
      <p:sp>
        <p:nvSpPr>
          <p:cNvPr id="7" name="Folded Corner 6"/>
          <p:cNvSpPr/>
          <p:nvPr/>
        </p:nvSpPr>
        <p:spPr bwMode="auto">
          <a:xfrm>
            <a:off x="7742237" y="2887662"/>
            <a:ext cx="4267200" cy="685800"/>
          </a:xfrm>
          <a:prstGeom prst="foldedCorner">
            <a:avLst/>
          </a:prstGeom>
          <a:solidFill>
            <a:schemeClr val="accent6">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Template (HTML)</a:t>
            </a:r>
          </a:p>
        </p:txBody>
      </p:sp>
      <p:sp>
        <p:nvSpPr>
          <p:cNvPr id="8" name="Folded Corner 7"/>
          <p:cNvSpPr/>
          <p:nvPr/>
        </p:nvSpPr>
        <p:spPr bwMode="auto">
          <a:xfrm>
            <a:off x="7742237" y="4564062"/>
            <a:ext cx="4267200" cy="1066800"/>
          </a:xfrm>
          <a:prstGeom prst="foldedCorner">
            <a:avLst/>
          </a:prstGeom>
          <a:solidFill>
            <a:srgbClr val="0000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Class (JavaScript)</a:t>
            </a:r>
          </a:p>
        </p:txBody>
      </p:sp>
      <p:cxnSp>
        <p:nvCxnSpPr>
          <p:cNvPr id="10" name="Straight Arrow Connector 9"/>
          <p:cNvCxnSpPr/>
          <p:nvPr/>
        </p:nvCxnSpPr>
        <p:spPr>
          <a:xfrm flipV="1">
            <a:off x="8199437" y="3344862"/>
            <a:ext cx="0" cy="1447800"/>
          </a:xfrm>
          <a:prstGeom prst="straightConnector1">
            <a:avLst/>
          </a:prstGeom>
          <a:ln w="101600" cmpd="sng">
            <a:solidFill>
              <a:schemeClr val="bg1"/>
            </a:solidFill>
            <a:headEnd type="triangle"/>
            <a:tailEnd type="non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1758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1200329"/>
          </a:xfrm>
        </p:spPr>
        <p:txBody>
          <a:bodyPr/>
          <a:lstStyle/>
          <a:p>
            <a:r>
              <a:rPr lang="en-US" dirty="0"/>
              <a:t>Event Binding</a:t>
            </a:r>
          </a:p>
        </p:txBody>
      </p:sp>
      <p:sp>
        <p:nvSpPr>
          <p:cNvPr id="8" name="Text Placeholder 4"/>
          <p:cNvSpPr>
            <a:spLocks noGrp="1"/>
          </p:cNvSpPr>
          <p:nvPr>
            <p:ph type="body" sz="quarter" idx="12"/>
          </p:nvPr>
        </p:nvSpPr>
        <p:spPr>
          <a:xfrm>
            <a:off x="274638" y="3954463"/>
            <a:ext cx="10058401" cy="1301895"/>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Showing the (click) event on a button or element.</a:t>
            </a:r>
          </a:p>
        </p:txBody>
      </p:sp>
    </p:spTree>
    <p:extLst>
      <p:ext uri="{BB962C8B-B14F-4D97-AF65-F5344CB8AC3E}">
        <p14:creationId xmlns:p14="http://schemas.microsoft.com/office/powerpoint/2010/main" val="14517500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Flow – 2 Way Binding</a:t>
            </a:r>
          </a:p>
        </p:txBody>
      </p:sp>
      <p:sp>
        <p:nvSpPr>
          <p:cNvPr id="5" name="Text Placeholder 4"/>
          <p:cNvSpPr>
            <a:spLocks noGrp="1"/>
          </p:cNvSpPr>
          <p:nvPr>
            <p:ph type="body" sz="quarter" idx="10"/>
          </p:nvPr>
        </p:nvSpPr>
        <p:spPr>
          <a:xfrm>
            <a:off x="365760" y="1371600"/>
            <a:ext cx="6843077" cy="5068055"/>
          </a:xfrm>
        </p:spPr>
        <p:txBody>
          <a:bodyPr/>
          <a:lstStyle/>
          <a:p>
            <a:r>
              <a:rPr lang="en-US" sz="2000" b="1" dirty="0"/>
              <a:t>@Component</a:t>
            </a:r>
            <a:r>
              <a:rPr lang="en-US" sz="2000" dirty="0"/>
              <a:t>({</a:t>
            </a:r>
          </a:p>
          <a:p>
            <a:r>
              <a:rPr lang="en-US" sz="2000" dirty="0"/>
              <a:t>   selector: '</a:t>
            </a:r>
            <a:r>
              <a:rPr lang="en-US" sz="2000" dirty="0">
                <a:solidFill>
                  <a:schemeClr val="tx1">
                    <a:lumMod val="50000"/>
                  </a:schemeClr>
                </a:solidFill>
              </a:rPr>
              <a:t>my-app</a:t>
            </a:r>
            <a:r>
              <a:rPr lang="en-US" sz="2000" dirty="0"/>
              <a:t>',</a:t>
            </a:r>
          </a:p>
          <a:p>
            <a:r>
              <a:rPr lang="en-US" sz="2000" dirty="0"/>
              <a:t>   </a:t>
            </a:r>
            <a:r>
              <a:rPr lang="en-US" sz="2000" b="1" dirty="0">
                <a:solidFill>
                  <a:schemeClr val="accent6">
                    <a:lumMod val="50000"/>
                  </a:schemeClr>
                </a:solidFill>
              </a:rPr>
              <a:t>template</a:t>
            </a:r>
            <a:r>
              <a:rPr lang="en-US" sz="2000" dirty="0"/>
              <a:t>: </a:t>
            </a:r>
            <a:r>
              <a:rPr lang="en-US" sz="2000" i="1" dirty="0">
                <a:solidFill>
                  <a:schemeClr val="accent6">
                    <a:lumMod val="50000"/>
                  </a:schemeClr>
                </a:solidFill>
              </a:rPr>
              <a:t>`</a:t>
            </a:r>
          </a:p>
          <a:p>
            <a:r>
              <a:rPr lang="en-US" sz="2000" i="1" dirty="0">
                <a:solidFill>
                  <a:schemeClr val="accent6">
                    <a:lumMod val="50000"/>
                  </a:schemeClr>
                </a:solidFill>
              </a:rPr>
              <a:t>   &lt;h3&gt;Task List Application&lt;/h3&gt;</a:t>
            </a:r>
          </a:p>
          <a:p>
            <a:r>
              <a:rPr lang="en-US" sz="2000" i="1" dirty="0">
                <a:solidFill>
                  <a:schemeClr val="accent6">
                    <a:lumMod val="50000"/>
                  </a:schemeClr>
                </a:solidFill>
              </a:rPr>
              <a:t>   &lt;input </a:t>
            </a:r>
            <a:r>
              <a:rPr lang="en-US" sz="2000" i="1" dirty="0">
                <a:solidFill>
                  <a:srgbClr val="282828"/>
                </a:solidFill>
              </a:rPr>
              <a:t>[value]="</a:t>
            </a:r>
            <a:r>
              <a:rPr lang="en-US" sz="2000" i="1" dirty="0" err="1">
                <a:solidFill>
                  <a:srgbClr val="282828"/>
                </a:solidFill>
              </a:rPr>
              <a:t>num</a:t>
            </a:r>
            <a:r>
              <a:rPr lang="en-US" sz="2000" i="1" dirty="0">
                <a:solidFill>
                  <a:srgbClr val="282828"/>
                </a:solidFill>
              </a:rPr>
              <a:t>"</a:t>
            </a:r>
            <a:r>
              <a:rPr lang="en-US" sz="2000" i="1" dirty="0">
                <a:solidFill>
                  <a:schemeClr val="accent6">
                    <a:lumMod val="50000"/>
                  </a:schemeClr>
                </a:solidFill>
              </a:rPr>
              <a:t> </a:t>
            </a:r>
          </a:p>
          <a:p>
            <a:r>
              <a:rPr lang="en-US" sz="2000" i="1" dirty="0">
                <a:solidFill>
                  <a:schemeClr val="accent6">
                    <a:lumMod val="50000"/>
                  </a:schemeClr>
                </a:solidFill>
              </a:rPr>
              <a:t>   </a:t>
            </a:r>
            <a:r>
              <a:rPr lang="en-US" sz="2000" i="1" dirty="0">
                <a:solidFill>
                  <a:srgbClr val="282828"/>
                </a:solidFill>
              </a:rPr>
              <a:t>(</a:t>
            </a:r>
            <a:r>
              <a:rPr lang="en-US" sz="2000" i="1" dirty="0" err="1">
                <a:solidFill>
                  <a:srgbClr val="282828"/>
                </a:solidFill>
              </a:rPr>
              <a:t>keyup</a:t>
            </a:r>
            <a:r>
              <a:rPr lang="en-US" sz="2000" i="1" dirty="0">
                <a:solidFill>
                  <a:srgbClr val="282828"/>
                </a:solidFill>
              </a:rPr>
              <a:t>)="</a:t>
            </a:r>
            <a:r>
              <a:rPr lang="en-US" sz="2000" i="1" dirty="0" err="1">
                <a:solidFill>
                  <a:srgbClr val="282828"/>
                </a:solidFill>
              </a:rPr>
              <a:t>num</a:t>
            </a:r>
            <a:r>
              <a:rPr lang="en-US" sz="2000" i="1" dirty="0">
                <a:solidFill>
                  <a:srgbClr val="282828"/>
                </a:solidFill>
              </a:rPr>
              <a:t> = $</a:t>
            </a:r>
            <a:r>
              <a:rPr lang="en-US" sz="2000" i="1" dirty="0" err="1">
                <a:solidFill>
                  <a:srgbClr val="282828"/>
                </a:solidFill>
              </a:rPr>
              <a:t>event.target.value</a:t>
            </a:r>
            <a:r>
              <a:rPr lang="en-US" sz="2000" i="1" dirty="0">
                <a:solidFill>
                  <a:srgbClr val="282828"/>
                </a:solidFill>
              </a:rPr>
              <a:t>" </a:t>
            </a:r>
            <a:r>
              <a:rPr lang="en-US" sz="2000" i="1" dirty="0">
                <a:solidFill>
                  <a:schemeClr val="accent6">
                    <a:lumMod val="50000"/>
                  </a:schemeClr>
                </a:solidFill>
              </a:rPr>
              <a:t>&gt;</a:t>
            </a:r>
          </a:p>
          <a:p>
            <a:r>
              <a:rPr lang="en-US" sz="2000" b="1" i="1" dirty="0">
                <a:solidFill>
                  <a:schemeClr val="accent6">
                    <a:lumMod val="50000"/>
                  </a:schemeClr>
                </a:solidFill>
              </a:rPr>
              <a:t>   </a:t>
            </a:r>
          </a:p>
          <a:p>
            <a:r>
              <a:rPr lang="en-US" sz="2000" b="1" i="1" dirty="0">
                <a:solidFill>
                  <a:schemeClr val="accent6">
                    <a:lumMod val="50000"/>
                  </a:schemeClr>
                </a:solidFill>
              </a:rPr>
              <a:t>   &lt;input </a:t>
            </a:r>
            <a:r>
              <a:rPr lang="en-US" sz="2000" b="1" i="1" dirty="0">
                <a:solidFill>
                  <a:srgbClr val="282828"/>
                </a:solidFill>
              </a:rPr>
              <a:t>[(</a:t>
            </a:r>
            <a:r>
              <a:rPr lang="en-US" sz="2000" b="1" i="1" dirty="0" err="1">
                <a:solidFill>
                  <a:srgbClr val="282828"/>
                </a:solidFill>
              </a:rPr>
              <a:t>ngModel</a:t>
            </a:r>
            <a:r>
              <a:rPr lang="en-US" sz="2000" b="1" i="1" dirty="0">
                <a:solidFill>
                  <a:srgbClr val="282828"/>
                </a:solidFill>
              </a:rPr>
              <a:t>)]="</a:t>
            </a:r>
            <a:r>
              <a:rPr lang="en-US" sz="2000" b="1" i="1" dirty="0" err="1">
                <a:solidFill>
                  <a:srgbClr val="282828"/>
                </a:solidFill>
              </a:rPr>
              <a:t>num</a:t>
            </a:r>
            <a:r>
              <a:rPr lang="en-US" sz="2000" b="1" i="1" dirty="0">
                <a:solidFill>
                  <a:srgbClr val="282828"/>
                </a:solidFill>
              </a:rPr>
              <a:t>"</a:t>
            </a:r>
            <a:r>
              <a:rPr lang="en-US" sz="2000" b="1" i="1" dirty="0">
                <a:solidFill>
                  <a:schemeClr val="accent6">
                    <a:lumMod val="50000"/>
                  </a:schemeClr>
                </a:solidFill>
              </a:rPr>
              <a:t>&gt;</a:t>
            </a:r>
          </a:p>
          <a:p>
            <a:r>
              <a:rPr lang="en-US" sz="2000" i="1" dirty="0">
                <a:solidFill>
                  <a:schemeClr val="accent6">
                    <a:lumMod val="50000"/>
                  </a:schemeClr>
                </a:solidFill>
              </a:rPr>
              <a:t>   `</a:t>
            </a:r>
          </a:p>
          <a:p>
            <a:r>
              <a:rPr lang="en-US" sz="2000" dirty="0"/>
              <a:t>})</a:t>
            </a:r>
          </a:p>
          <a:p>
            <a:r>
              <a:rPr lang="en-US" sz="2000" dirty="0">
                <a:solidFill>
                  <a:srgbClr val="0000FF"/>
                </a:solidFill>
              </a:rPr>
              <a:t>export class </a:t>
            </a:r>
            <a:r>
              <a:rPr lang="en-US" sz="2000" b="1" dirty="0">
                <a:solidFill>
                  <a:srgbClr val="0000FF"/>
                </a:solidFill>
              </a:rPr>
              <a:t>MyAppComponent</a:t>
            </a:r>
            <a:r>
              <a:rPr lang="en-US" sz="2000" dirty="0">
                <a:solidFill>
                  <a:srgbClr val="0000FF"/>
                </a:solidFill>
              </a:rPr>
              <a:t> {</a:t>
            </a:r>
          </a:p>
          <a:p>
            <a:r>
              <a:rPr lang="en-US" sz="2000" dirty="0">
                <a:solidFill>
                  <a:srgbClr val="0000FF"/>
                </a:solidFill>
              </a:rPr>
              <a:t>  </a:t>
            </a:r>
            <a:r>
              <a:rPr lang="en-US" sz="2000" dirty="0">
                <a:solidFill>
                  <a:srgbClr val="282828"/>
                </a:solidFill>
              </a:rPr>
              <a:t> num = "";</a:t>
            </a:r>
          </a:p>
          <a:p>
            <a:r>
              <a:rPr lang="en-US" sz="2000" dirty="0">
                <a:solidFill>
                  <a:srgbClr val="0000FF"/>
                </a:solidFill>
              </a:rPr>
              <a:t>}</a:t>
            </a:r>
          </a:p>
          <a:p>
            <a:r>
              <a:rPr lang="en-US" sz="2000" i="1" dirty="0">
                <a:solidFill>
                  <a:srgbClr val="282828"/>
                </a:solidFill>
              </a:rPr>
              <a:t>Click, mouseeneter, mouseleave, submit, etc</a:t>
            </a:r>
            <a:r>
              <a:rPr lang="is-IS" sz="2000" i="1" dirty="0">
                <a:solidFill>
                  <a:srgbClr val="282828"/>
                </a:solidFill>
              </a:rPr>
              <a:t>…</a:t>
            </a:r>
            <a:endParaRPr lang="en-US" sz="2000" i="1" dirty="0">
              <a:solidFill>
                <a:srgbClr val="282828"/>
              </a:solidFill>
            </a:endParaRPr>
          </a:p>
        </p:txBody>
      </p:sp>
      <p:sp>
        <p:nvSpPr>
          <p:cNvPr id="6" name="Rounded Rectangle 5"/>
          <p:cNvSpPr/>
          <p:nvPr/>
        </p:nvSpPr>
        <p:spPr bwMode="auto">
          <a:xfrm>
            <a:off x="7361237" y="2049462"/>
            <a:ext cx="4953000" cy="3962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Component</a:t>
            </a:r>
          </a:p>
        </p:txBody>
      </p:sp>
      <p:sp>
        <p:nvSpPr>
          <p:cNvPr id="7" name="Folded Corner 6"/>
          <p:cNvSpPr/>
          <p:nvPr/>
        </p:nvSpPr>
        <p:spPr bwMode="auto">
          <a:xfrm>
            <a:off x="7742237" y="2887662"/>
            <a:ext cx="4267200" cy="685800"/>
          </a:xfrm>
          <a:prstGeom prst="foldedCorner">
            <a:avLst/>
          </a:prstGeom>
          <a:solidFill>
            <a:schemeClr val="accent6">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Template (HTML)</a:t>
            </a:r>
          </a:p>
        </p:txBody>
      </p:sp>
      <p:sp>
        <p:nvSpPr>
          <p:cNvPr id="8" name="Folded Corner 7"/>
          <p:cNvSpPr/>
          <p:nvPr/>
        </p:nvSpPr>
        <p:spPr bwMode="auto">
          <a:xfrm>
            <a:off x="7742237" y="4564062"/>
            <a:ext cx="4267200" cy="1066800"/>
          </a:xfrm>
          <a:prstGeom prst="foldedCorner">
            <a:avLst/>
          </a:prstGeom>
          <a:solidFill>
            <a:srgbClr val="0000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Class (JavaScript)</a:t>
            </a:r>
          </a:p>
        </p:txBody>
      </p:sp>
      <p:cxnSp>
        <p:nvCxnSpPr>
          <p:cNvPr id="10" name="Straight Arrow Connector 9"/>
          <p:cNvCxnSpPr/>
          <p:nvPr/>
        </p:nvCxnSpPr>
        <p:spPr>
          <a:xfrm flipV="1">
            <a:off x="8199437" y="3344862"/>
            <a:ext cx="0" cy="1447800"/>
          </a:xfrm>
          <a:prstGeom prst="straightConnector1">
            <a:avLst/>
          </a:prstGeom>
          <a:ln w="101600" cmpd="sng">
            <a:solidFill>
              <a:schemeClr val="bg1"/>
            </a:solidFill>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1056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1200329"/>
          </a:xfrm>
        </p:spPr>
        <p:txBody>
          <a:bodyPr/>
          <a:lstStyle/>
          <a:p>
            <a:r>
              <a:rPr lang="en-US" dirty="0"/>
              <a:t>2 Way Binding</a:t>
            </a:r>
          </a:p>
        </p:txBody>
      </p:sp>
      <p:sp>
        <p:nvSpPr>
          <p:cNvPr id="8" name="Text Placeholder 4"/>
          <p:cNvSpPr>
            <a:spLocks noGrp="1"/>
          </p:cNvSpPr>
          <p:nvPr>
            <p:ph type="body" sz="quarter" idx="12"/>
          </p:nvPr>
        </p:nvSpPr>
        <p:spPr>
          <a:xfrm>
            <a:off x="274638" y="3954463"/>
            <a:ext cx="10058401" cy="1301895"/>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Show how variables are updated on change and printed.</a:t>
            </a:r>
          </a:p>
        </p:txBody>
      </p:sp>
    </p:spTree>
    <p:extLst>
      <p:ext uri="{BB962C8B-B14F-4D97-AF65-F5344CB8AC3E}">
        <p14:creationId xmlns:p14="http://schemas.microsoft.com/office/powerpoint/2010/main" val="26878960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Providers – Services</a:t>
            </a:r>
          </a:p>
        </p:txBody>
      </p:sp>
      <p:sp>
        <p:nvSpPr>
          <p:cNvPr id="5" name="Text Placeholder 4"/>
          <p:cNvSpPr>
            <a:spLocks noGrp="1"/>
          </p:cNvSpPr>
          <p:nvPr>
            <p:ph type="body" sz="quarter" idx="10"/>
          </p:nvPr>
        </p:nvSpPr>
        <p:spPr>
          <a:xfrm>
            <a:off x="365760" y="1371600"/>
            <a:ext cx="6843077" cy="4714112"/>
          </a:xfrm>
        </p:spPr>
        <p:txBody>
          <a:bodyPr/>
          <a:lstStyle/>
          <a:p>
            <a:r>
              <a:rPr lang="en-US" sz="2000" b="1" dirty="0"/>
              <a:t>@Input</a:t>
            </a:r>
            <a:r>
              <a:rPr lang="en-US" sz="2000" dirty="0"/>
              <a:t>()</a:t>
            </a:r>
          </a:p>
          <a:p>
            <a:r>
              <a:rPr lang="en-US" sz="2000" dirty="0">
                <a:solidFill>
                  <a:srgbClr val="0000FF"/>
                </a:solidFill>
              </a:rPr>
              <a:t>export class </a:t>
            </a:r>
            <a:r>
              <a:rPr lang="en-US" sz="2000" b="1" dirty="0">
                <a:solidFill>
                  <a:srgbClr val="0000FF"/>
                </a:solidFill>
              </a:rPr>
              <a:t>TaskService</a:t>
            </a:r>
            <a:r>
              <a:rPr lang="en-US" sz="2000" dirty="0">
                <a:solidFill>
                  <a:srgbClr val="0000FF"/>
                </a:solidFill>
              </a:rPr>
              <a:t>{</a:t>
            </a:r>
          </a:p>
          <a:p>
            <a:r>
              <a:rPr lang="en-US" sz="2000" dirty="0">
                <a:solidFill>
                  <a:srgbClr val="0000FF"/>
                </a:solidFill>
              </a:rPr>
              <a:t>  </a:t>
            </a:r>
            <a:r>
              <a:rPr lang="en-US" sz="2000" dirty="0">
                <a:solidFill>
                  <a:srgbClr val="282828"/>
                </a:solidFill>
              </a:rPr>
              <a:t> tasks = ["First Task", </a:t>
            </a:r>
          </a:p>
          <a:p>
            <a:r>
              <a:rPr lang="en-US" sz="2000" dirty="0">
                <a:solidFill>
                  <a:srgbClr val="282828"/>
                </a:solidFill>
              </a:rPr>
              <a:t>   "Second Task", "Third Task"];</a:t>
            </a:r>
          </a:p>
          <a:p>
            <a:r>
              <a:rPr lang="en-US" sz="2000" dirty="0">
                <a:solidFill>
                  <a:srgbClr val="282828"/>
                </a:solidFill>
              </a:rPr>
              <a:t>  </a:t>
            </a:r>
          </a:p>
          <a:p>
            <a:r>
              <a:rPr lang="en-US" sz="2000" dirty="0">
                <a:solidFill>
                  <a:srgbClr val="282828"/>
                </a:solidFill>
              </a:rPr>
              <a:t>   getTasks(){</a:t>
            </a:r>
          </a:p>
          <a:p>
            <a:r>
              <a:rPr lang="en-US" sz="2000" dirty="0">
                <a:solidFill>
                  <a:srgbClr val="282828"/>
                </a:solidFill>
              </a:rPr>
              <a:t>	return this.tasks;</a:t>
            </a:r>
          </a:p>
          <a:p>
            <a:r>
              <a:rPr lang="en-US" sz="2000" dirty="0">
                <a:solidFill>
                  <a:srgbClr val="282828"/>
                </a:solidFill>
              </a:rPr>
              <a:t>   }</a:t>
            </a:r>
          </a:p>
          <a:p>
            <a:endParaRPr lang="en-US" sz="2000" dirty="0">
              <a:solidFill>
                <a:srgbClr val="282828"/>
              </a:solidFill>
            </a:endParaRPr>
          </a:p>
          <a:p>
            <a:r>
              <a:rPr lang="en-US" sz="2000" dirty="0">
                <a:solidFill>
                  <a:srgbClr val="282828"/>
                </a:solidFill>
              </a:rPr>
              <a:t>   addTask(task){</a:t>
            </a:r>
          </a:p>
          <a:p>
            <a:r>
              <a:rPr lang="en-US" sz="2000" dirty="0">
                <a:solidFill>
                  <a:srgbClr val="282828"/>
                </a:solidFill>
              </a:rPr>
              <a:t> 	this.tasks.push(task);</a:t>
            </a:r>
          </a:p>
          <a:p>
            <a:r>
              <a:rPr lang="en-US" sz="2000" dirty="0">
                <a:solidFill>
                  <a:srgbClr val="282828"/>
                </a:solidFill>
              </a:rPr>
              <a:t>   }</a:t>
            </a:r>
          </a:p>
          <a:p>
            <a:r>
              <a:rPr lang="en-US" sz="2000" dirty="0">
                <a:solidFill>
                  <a:srgbClr val="0000FF"/>
                </a:solidFill>
              </a:rPr>
              <a:t>}</a:t>
            </a:r>
          </a:p>
        </p:txBody>
      </p:sp>
      <p:sp>
        <p:nvSpPr>
          <p:cNvPr id="16" name="Folded Corner 15"/>
          <p:cNvSpPr/>
          <p:nvPr/>
        </p:nvSpPr>
        <p:spPr bwMode="auto">
          <a:xfrm>
            <a:off x="8885237" y="1439862"/>
            <a:ext cx="3352800" cy="4953000"/>
          </a:xfrm>
          <a:prstGeom prst="foldedCorner">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Providers </a:t>
            </a:r>
          </a:p>
        </p:txBody>
      </p:sp>
      <p:sp>
        <p:nvSpPr>
          <p:cNvPr id="9" name="Folded Corner 8"/>
          <p:cNvSpPr/>
          <p:nvPr/>
        </p:nvSpPr>
        <p:spPr bwMode="auto">
          <a:xfrm>
            <a:off x="9342437" y="2659062"/>
            <a:ext cx="2514600" cy="3048000"/>
          </a:xfrm>
          <a:prstGeom prst="foldedCorne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TaskService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tasks;</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getTasks()</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addTask()</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deleteTask()</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updateTask()</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6447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1200329"/>
          </a:xfrm>
        </p:spPr>
        <p:txBody>
          <a:bodyPr/>
          <a:lstStyle/>
          <a:p>
            <a:r>
              <a:rPr lang="en-US" dirty="0"/>
              <a:t>Service</a:t>
            </a:r>
          </a:p>
        </p:txBody>
      </p:sp>
      <p:sp>
        <p:nvSpPr>
          <p:cNvPr id="8" name="Text Placeholder 4"/>
          <p:cNvSpPr>
            <a:spLocks noGrp="1"/>
          </p:cNvSpPr>
          <p:nvPr>
            <p:ph type="body" sz="quarter" idx="12"/>
          </p:nvPr>
        </p:nvSpPr>
        <p:spPr>
          <a:xfrm>
            <a:off x="274638" y="3954463"/>
            <a:ext cx="10058401" cy="803297"/>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Create a service </a:t>
            </a:r>
          </a:p>
        </p:txBody>
      </p:sp>
    </p:spTree>
    <p:extLst>
      <p:ext uri="{BB962C8B-B14F-4D97-AF65-F5344CB8AC3E}">
        <p14:creationId xmlns:p14="http://schemas.microsoft.com/office/powerpoint/2010/main" val="36990399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a:t>Angular Overview</a:t>
            </a:r>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Providers (Libraries - Routes)</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227353749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Providers – Routes</a:t>
            </a:r>
          </a:p>
        </p:txBody>
      </p:sp>
      <p:sp>
        <p:nvSpPr>
          <p:cNvPr id="5" name="Text Placeholder 4"/>
          <p:cNvSpPr>
            <a:spLocks noGrp="1"/>
          </p:cNvSpPr>
          <p:nvPr>
            <p:ph type="body" sz="quarter" idx="10"/>
          </p:nvPr>
        </p:nvSpPr>
        <p:spPr>
          <a:xfrm>
            <a:off x="350837" y="1218584"/>
            <a:ext cx="12786677" cy="5658473"/>
          </a:xfrm>
        </p:spPr>
        <p:txBody>
          <a:bodyPr/>
          <a:lstStyle/>
          <a:p>
            <a:r>
              <a:rPr lang="en-US" sz="1800" dirty="0">
                <a:solidFill>
                  <a:srgbClr val="282828"/>
                </a:solidFill>
              </a:rPr>
              <a:t>import { </a:t>
            </a:r>
            <a:r>
              <a:rPr lang="en-US" sz="1800" dirty="0" err="1">
                <a:solidFill>
                  <a:srgbClr val="282828"/>
                </a:solidFill>
              </a:rPr>
              <a:t>RouteConfig</a:t>
            </a:r>
            <a:r>
              <a:rPr lang="en-US" sz="1800" dirty="0">
                <a:solidFill>
                  <a:srgbClr val="282828"/>
                </a:solidFill>
              </a:rPr>
              <a:t>, ROUTER_DIRECTIVES, ROUTER_PROVIDERS} </a:t>
            </a:r>
          </a:p>
          <a:p>
            <a:r>
              <a:rPr lang="en-US" sz="1800" dirty="0">
                <a:solidFill>
                  <a:srgbClr val="282828"/>
                </a:solidFill>
              </a:rPr>
              <a:t>from '@angular/router-deprecated';</a:t>
            </a:r>
          </a:p>
          <a:p>
            <a:r>
              <a:rPr lang="en-US" sz="1800" dirty="0">
                <a:solidFill>
                  <a:srgbClr val="282828"/>
                </a:solidFill>
              </a:rPr>
              <a:t>@</a:t>
            </a:r>
            <a:r>
              <a:rPr lang="en-US" sz="1800" b="1" dirty="0">
                <a:solidFill>
                  <a:srgbClr val="282828"/>
                </a:solidFill>
              </a:rPr>
              <a:t>Component</a:t>
            </a:r>
            <a:r>
              <a:rPr lang="en-US" sz="1800" dirty="0">
                <a:solidFill>
                  <a:srgbClr val="282828"/>
                </a:solidFill>
              </a:rPr>
              <a:t>({</a:t>
            </a:r>
          </a:p>
          <a:p>
            <a:r>
              <a:rPr lang="en-US" sz="1800" dirty="0">
                <a:solidFill>
                  <a:srgbClr val="282828"/>
                </a:solidFill>
              </a:rPr>
              <a:t>    selector: 'my-app',</a:t>
            </a:r>
          </a:p>
          <a:p>
            <a:r>
              <a:rPr lang="en-US" sz="1800" dirty="0">
                <a:solidFill>
                  <a:srgbClr val="282828"/>
                </a:solidFill>
              </a:rPr>
              <a:t>    directives: [</a:t>
            </a:r>
            <a:r>
              <a:rPr lang="en-US" sz="1800" b="1" dirty="0">
                <a:solidFill>
                  <a:schemeClr val="accent3">
                    <a:lumMod val="50000"/>
                  </a:schemeClr>
                </a:solidFill>
              </a:rPr>
              <a:t>ROUTER_DIRECTIVES</a:t>
            </a:r>
            <a:r>
              <a:rPr lang="en-US" sz="1800" dirty="0">
                <a:solidFill>
                  <a:srgbClr val="282828"/>
                </a:solidFill>
              </a:rPr>
              <a:t>],</a:t>
            </a:r>
          </a:p>
          <a:p>
            <a:r>
              <a:rPr lang="en-US" sz="1800" dirty="0">
                <a:solidFill>
                  <a:srgbClr val="282828"/>
                </a:solidFill>
              </a:rPr>
              <a:t>    providers: [</a:t>
            </a:r>
            <a:r>
              <a:rPr lang="en-US" sz="1800" b="1" dirty="0">
                <a:solidFill>
                  <a:schemeClr val="accent2">
                    <a:lumMod val="50000"/>
                  </a:schemeClr>
                </a:solidFill>
              </a:rPr>
              <a:t>ROUTER_PROVIDERS</a:t>
            </a:r>
            <a:r>
              <a:rPr lang="en-US" sz="1800" dirty="0">
                <a:solidFill>
                  <a:srgbClr val="282828"/>
                </a:solidFill>
              </a:rPr>
              <a:t>],</a:t>
            </a:r>
          </a:p>
          <a:p>
            <a:r>
              <a:rPr lang="en-US" sz="1800" dirty="0">
                <a:solidFill>
                  <a:srgbClr val="282828"/>
                </a:solidFill>
              </a:rPr>
              <a:t>    template: `</a:t>
            </a:r>
          </a:p>
          <a:p>
            <a:r>
              <a:rPr lang="en-US" sz="1800" dirty="0">
                <a:solidFill>
                  <a:srgbClr val="282828"/>
                </a:solidFill>
              </a:rPr>
              <a:t>    &lt;</a:t>
            </a:r>
            <a:r>
              <a:rPr lang="en-US" sz="1800" dirty="0" err="1">
                <a:solidFill>
                  <a:srgbClr val="282828"/>
                </a:solidFill>
              </a:rPr>
              <a:t>nav</a:t>
            </a:r>
            <a:r>
              <a:rPr lang="en-US" sz="1800" dirty="0">
                <a:solidFill>
                  <a:srgbClr val="282828"/>
                </a:solidFill>
              </a:rPr>
              <a:t>&gt;</a:t>
            </a:r>
          </a:p>
          <a:p>
            <a:r>
              <a:rPr lang="en-US" sz="1800" dirty="0">
                <a:solidFill>
                  <a:srgbClr val="282828"/>
                </a:solidFill>
              </a:rPr>
              <a:t>        &lt;a </a:t>
            </a:r>
            <a:r>
              <a:rPr lang="en-US" sz="1800" dirty="0" err="1">
                <a:solidFill>
                  <a:srgbClr val="282828"/>
                </a:solidFill>
              </a:rPr>
              <a:t>href</a:t>
            </a:r>
            <a:r>
              <a:rPr lang="en-US" sz="1800" dirty="0">
                <a:solidFill>
                  <a:srgbClr val="282828"/>
                </a:solidFill>
              </a:rPr>
              <a:t>="" </a:t>
            </a:r>
            <a:r>
              <a:rPr lang="en-US" sz="1800" dirty="0">
                <a:solidFill>
                  <a:srgbClr val="013C6B"/>
                </a:solidFill>
              </a:rPr>
              <a:t>[</a:t>
            </a:r>
            <a:r>
              <a:rPr lang="en-US" sz="1800" dirty="0" err="1">
                <a:solidFill>
                  <a:srgbClr val="013C6B"/>
                </a:solidFill>
              </a:rPr>
              <a:t>routerLink</a:t>
            </a:r>
            <a:r>
              <a:rPr lang="en-US" sz="1800" dirty="0">
                <a:solidFill>
                  <a:srgbClr val="013C6B"/>
                </a:solidFill>
              </a:rPr>
              <a:t>]</a:t>
            </a:r>
            <a:r>
              <a:rPr lang="en-US" sz="1800" dirty="0">
                <a:solidFill>
                  <a:srgbClr val="282828"/>
                </a:solidFill>
              </a:rPr>
              <a:t>="['Notes']"&gt;Notes&lt;/a&gt;</a:t>
            </a:r>
          </a:p>
          <a:p>
            <a:r>
              <a:rPr lang="en-US" sz="1800" dirty="0">
                <a:solidFill>
                  <a:srgbClr val="282828"/>
                </a:solidFill>
              </a:rPr>
              <a:t>        &lt;a </a:t>
            </a:r>
            <a:r>
              <a:rPr lang="en-US" sz="1800" dirty="0" err="1">
                <a:solidFill>
                  <a:srgbClr val="282828"/>
                </a:solidFill>
              </a:rPr>
              <a:t>href</a:t>
            </a:r>
            <a:r>
              <a:rPr lang="en-US" sz="1800" dirty="0">
                <a:solidFill>
                  <a:srgbClr val="282828"/>
                </a:solidFill>
              </a:rPr>
              <a:t>="" </a:t>
            </a:r>
            <a:r>
              <a:rPr lang="en-US" sz="1800" dirty="0">
                <a:solidFill>
                  <a:srgbClr val="013C6B"/>
                </a:solidFill>
              </a:rPr>
              <a:t>[</a:t>
            </a:r>
            <a:r>
              <a:rPr lang="en-US" sz="1800" dirty="0" err="1">
                <a:solidFill>
                  <a:srgbClr val="013C6B"/>
                </a:solidFill>
              </a:rPr>
              <a:t>routerLink</a:t>
            </a:r>
            <a:r>
              <a:rPr lang="en-US" sz="1800" dirty="0">
                <a:solidFill>
                  <a:srgbClr val="013C6B"/>
                </a:solidFill>
              </a:rPr>
              <a:t>]</a:t>
            </a:r>
            <a:r>
              <a:rPr lang="en-US" sz="1800" dirty="0">
                <a:solidFill>
                  <a:srgbClr val="282828"/>
                </a:solidFill>
              </a:rPr>
              <a:t>="['Tasks']"&gt;Tasks&lt;/a&gt;</a:t>
            </a:r>
          </a:p>
          <a:p>
            <a:r>
              <a:rPr lang="en-US" sz="1800" dirty="0">
                <a:solidFill>
                  <a:srgbClr val="282828"/>
                </a:solidFill>
              </a:rPr>
              <a:t>    &lt;/</a:t>
            </a:r>
            <a:r>
              <a:rPr lang="en-US" sz="1800" dirty="0" err="1">
                <a:solidFill>
                  <a:srgbClr val="282828"/>
                </a:solidFill>
              </a:rPr>
              <a:t>nav</a:t>
            </a:r>
            <a:r>
              <a:rPr lang="en-US" sz="1800" dirty="0">
                <a:solidFill>
                  <a:srgbClr val="282828"/>
                </a:solidFill>
              </a:rPr>
              <a:t>&gt;</a:t>
            </a:r>
          </a:p>
          <a:p>
            <a:r>
              <a:rPr lang="en-US" sz="1800" dirty="0">
                <a:solidFill>
                  <a:srgbClr val="00594A"/>
                </a:solidFill>
              </a:rPr>
              <a:t>    &lt;router-outlet&gt;&lt;/router-outlet&gt;`</a:t>
            </a:r>
          </a:p>
          <a:p>
            <a:r>
              <a:rPr lang="en-US" sz="1800" dirty="0">
                <a:solidFill>
                  <a:srgbClr val="282828"/>
                </a:solidFill>
              </a:rPr>
              <a:t>})</a:t>
            </a:r>
          </a:p>
          <a:p>
            <a:r>
              <a:rPr lang="en-US" sz="1800" dirty="0">
                <a:solidFill>
                  <a:srgbClr val="282828"/>
                </a:solidFill>
              </a:rPr>
              <a:t>@</a:t>
            </a:r>
            <a:r>
              <a:rPr lang="en-US" sz="1800" b="1" dirty="0" err="1">
                <a:solidFill>
                  <a:srgbClr val="282828"/>
                </a:solidFill>
              </a:rPr>
              <a:t>RouteConfig</a:t>
            </a:r>
            <a:r>
              <a:rPr lang="en-US" sz="1800" dirty="0">
                <a:solidFill>
                  <a:srgbClr val="282828"/>
                </a:solidFill>
              </a:rPr>
              <a:t>([</a:t>
            </a:r>
          </a:p>
          <a:p>
            <a:r>
              <a:rPr lang="en-US" sz="1800" dirty="0">
                <a:solidFill>
                  <a:srgbClr val="282828"/>
                </a:solidFill>
              </a:rPr>
              <a:t>    {path: '/notes', name: 'Notes', component: </a:t>
            </a:r>
            <a:r>
              <a:rPr lang="en-US" sz="1800" dirty="0" err="1">
                <a:solidFill>
                  <a:srgbClr val="282828"/>
                </a:solidFill>
              </a:rPr>
              <a:t>NotesComponent</a:t>
            </a:r>
            <a:r>
              <a:rPr lang="en-US" sz="1800" dirty="0">
                <a:solidFill>
                  <a:srgbClr val="282828"/>
                </a:solidFill>
              </a:rPr>
              <a:t>, </a:t>
            </a:r>
            <a:r>
              <a:rPr lang="en-US" sz="1800" dirty="0" err="1">
                <a:solidFill>
                  <a:srgbClr val="282828"/>
                </a:solidFill>
              </a:rPr>
              <a:t>useAsDefault:true</a:t>
            </a:r>
            <a:r>
              <a:rPr lang="en-US" sz="1800" dirty="0">
                <a:solidFill>
                  <a:srgbClr val="282828"/>
                </a:solidFill>
              </a:rPr>
              <a:t>  },</a:t>
            </a:r>
          </a:p>
          <a:p>
            <a:r>
              <a:rPr lang="en-US" sz="1800" dirty="0">
                <a:solidFill>
                  <a:srgbClr val="282828"/>
                </a:solidFill>
              </a:rPr>
              <a:t>    {path: '/tasks', name: 'Tasks', component: </a:t>
            </a:r>
            <a:r>
              <a:rPr lang="en-US" sz="1800" dirty="0" err="1">
                <a:solidFill>
                  <a:srgbClr val="282828"/>
                </a:solidFill>
              </a:rPr>
              <a:t>TasksComponent</a:t>
            </a:r>
            <a:r>
              <a:rPr lang="en-US" sz="1800" dirty="0">
                <a:solidFill>
                  <a:srgbClr val="282828"/>
                </a:solidFill>
              </a:rPr>
              <a:t> }</a:t>
            </a:r>
          </a:p>
          <a:p>
            <a:r>
              <a:rPr lang="en-US" sz="1800" dirty="0">
                <a:solidFill>
                  <a:srgbClr val="282828"/>
                </a:solidFill>
              </a:rPr>
              <a:t>])</a:t>
            </a:r>
          </a:p>
        </p:txBody>
      </p:sp>
      <p:sp>
        <p:nvSpPr>
          <p:cNvPr id="10" name="Folded Corner 9"/>
          <p:cNvSpPr/>
          <p:nvPr/>
        </p:nvSpPr>
        <p:spPr bwMode="auto">
          <a:xfrm>
            <a:off x="9053512" y="220662"/>
            <a:ext cx="3352800" cy="1905000"/>
          </a:xfrm>
          <a:prstGeom prst="foldedCorner">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Providers </a:t>
            </a:r>
          </a:p>
        </p:txBody>
      </p:sp>
      <p:sp>
        <p:nvSpPr>
          <p:cNvPr id="12" name="Folded Corner 11"/>
          <p:cNvSpPr/>
          <p:nvPr/>
        </p:nvSpPr>
        <p:spPr bwMode="auto">
          <a:xfrm>
            <a:off x="9494837" y="906462"/>
            <a:ext cx="2514600" cy="685800"/>
          </a:xfrm>
          <a:prstGeom prst="foldedCorne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Routes</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2429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1200329"/>
          </a:xfrm>
        </p:spPr>
        <p:txBody>
          <a:bodyPr/>
          <a:lstStyle/>
          <a:p>
            <a:r>
              <a:rPr lang="en-US" dirty="0"/>
              <a:t>Routes</a:t>
            </a:r>
          </a:p>
        </p:txBody>
      </p:sp>
      <p:sp>
        <p:nvSpPr>
          <p:cNvPr id="8" name="Text Placeholder 4"/>
          <p:cNvSpPr>
            <a:spLocks noGrp="1"/>
          </p:cNvSpPr>
          <p:nvPr>
            <p:ph type="body" sz="quarter" idx="12"/>
          </p:nvPr>
        </p:nvSpPr>
        <p:spPr>
          <a:xfrm>
            <a:off x="274638" y="3954463"/>
            <a:ext cx="10058401" cy="803297"/>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Show Routes Working</a:t>
            </a:r>
          </a:p>
        </p:txBody>
      </p:sp>
    </p:spTree>
    <p:extLst>
      <p:ext uri="{BB962C8B-B14F-4D97-AF65-F5344CB8AC3E}">
        <p14:creationId xmlns:p14="http://schemas.microsoft.com/office/powerpoint/2010/main" val="2906417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Providers (Libraries - Observables)</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83359455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Providers – Observables</a:t>
            </a:r>
          </a:p>
        </p:txBody>
      </p:sp>
      <p:sp>
        <p:nvSpPr>
          <p:cNvPr id="5" name="Text Placeholder 4"/>
          <p:cNvSpPr>
            <a:spLocks noGrp="1"/>
          </p:cNvSpPr>
          <p:nvPr>
            <p:ph type="body" sz="quarter" idx="10"/>
          </p:nvPr>
        </p:nvSpPr>
        <p:spPr>
          <a:xfrm>
            <a:off x="365760" y="1371600"/>
            <a:ext cx="11719877" cy="5332229"/>
          </a:xfrm>
        </p:spPr>
        <p:txBody>
          <a:bodyPr/>
          <a:lstStyle/>
          <a:p>
            <a:r>
              <a:rPr lang="en-US" sz="1800" dirty="0"/>
              <a:t>import { HTTP_PROVIDERS, Http, Response } from '@angular/http';</a:t>
            </a:r>
          </a:p>
          <a:p>
            <a:r>
              <a:rPr lang="en-US" sz="1800" dirty="0"/>
              <a:t>import { Observable } from '</a:t>
            </a:r>
            <a:r>
              <a:rPr lang="en-US" sz="1800" dirty="0" err="1"/>
              <a:t>rxjs</a:t>
            </a:r>
            <a:r>
              <a:rPr lang="en-US" sz="1800" dirty="0"/>
              <a:t>/Observable';</a:t>
            </a:r>
          </a:p>
          <a:p>
            <a:r>
              <a:rPr lang="en-US" sz="1800" b="1" dirty="0"/>
              <a:t>@Input</a:t>
            </a:r>
            <a:r>
              <a:rPr lang="en-US" sz="1800" dirty="0"/>
              <a:t>()</a:t>
            </a:r>
          </a:p>
          <a:p>
            <a:r>
              <a:rPr lang="en-US" sz="1800" dirty="0">
                <a:solidFill>
                  <a:srgbClr val="0000FF"/>
                </a:solidFill>
              </a:rPr>
              <a:t>export class </a:t>
            </a:r>
            <a:r>
              <a:rPr lang="en-US" sz="1800" b="1" dirty="0">
                <a:solidFill>
                  <a:srgbClr val="0000FF"/>
                </a:solidFill>
              </a:rPr>
              <a:t>TaskService</a:t>
            </a:r>
            <a:r>
              <a:rPr lang="en-US" sz="1800" dirty="0">
                <a:solidFill>
                  <a:srgbClr val="0000FF"/>
                </a:solidFill>
              </a:rPr>
              <a:t>{</a:t>
            </a:r>
          </a:p>
          <a:p>
            <a:r>
              <a:rPr lang="en-US" sz="1800" dirty="0">
                <a:solidFill>
                  <a:srgbClr val="0000FF"/>
                </a:solidFill>
              </a:rPr>
              <a:t>  </a:t>
            </a:r>
            <a:r>
              <a:rPr lang="en-US" sz="1800" dirty="0">
                <a:solidFill>
                  <a:srgbClr val="282828"/>
                </a:solidFill>
              </a:rPr>
              <a:t> tasks;</a:t>
            </a:r>
          </a:p>
          <a:p>
            <a:r>
              <a:rPr lang="en-US" sz="1800" b="1" dirty="0">
                <a:solidFill>
                  <a:srgbClr val="282828"/>
                </a:solidFill>
              </a:rPr>
              <a:t>   </a:t>
            </a:r>
            <a:r>
              <a:rPr lang="en-US" sz="1800" b="1" dirty="0" err="1">
                <a:solidFill>
                  <a:srgbClr val="282828"/>
                </a:solidFill>
              </a:rPr>
              <a:t>getTasks</a:t>
            </a:r>
            <a:r>
              <a:rPr lang="en-US" sz="1800" b="1" dirty="0">
                <a:solidFill>
                  <a:srgbClr val="282828"/>
                </a:solidFill>
              </a:rPr>
              <a:t>() {</a:t>
            </a:r>
          </a:p>
          <a:p>
            <a:r>
              <a:rPr lang="en-US" sz="1800" dirty="0">
                <a:solidFill>
                  <a:srgbClr val="282828"/>
                </a:solidFill>
              </a:rPr>
              <a:t>	var </a:t>
            </a:r>
            <a:r>
              <a:rPr lang="en-US" sz="1800" dirty="0" err="1">
                <a:solidFill>
                  <a:srgbClr val="282828"/>
                </a:solidFill>
              </a:rPr>
              <a:t>aPromise</a:t>
            </a:r>
            <a:r>
              <a:rPr lang="en-US" sz="1800" dirty="0">
                <a:solidFill>
                  <a:srgbClr val="282828"/>
                </a:solidFill>
              </a:rPr>
              <a:t> = </a:t>
            </a:r>
            <a:r>
              <a:rPr lang="en-US" sz="1800" b="1" dirty="0">
                <a:solidFill>
                  <a:srgbClr val="282828"/>
                </a:solidFill>
              </a:rPr>
              <a:t>this._</a:t>
            </a:r>
            <a:r>
              <a:rPr lang="en-US" sz="1800" b="1" dirty="0" err="1">
                <a:solidFill>
                  <a:srgbClr val="282828"/>
                </a:solidFill>
              </a:rPr>
              <a:t>http.get</a:t>
            </a:r>
            <a:r>
              <a:rPr lang="en-US" sz="1800" b="1" dirty="0">
                <a:solidFill>
                  <a:srgbClr val="282828"/>
                </a:solidFill>
              </a:rPr>
              <a:t>('</a:t>
            </a:r>
            <a:r>
              <a:rPr lang="en-US" sz="1800" b="1" dirty="0" err="1">
                <a:solidFill>
                  <a:srgbClr val="282828"/>
                </a:solidFill>
              </a:rPr>
              <a:t>tasks.json</a:t>
            </a:r>
            <a:r>
              <a:rPr lang="en-US" sz="1800" b="1" dirty="0">
                <a:solidFill>
                  <a:srgbClr val="282828"/>
                </a:solidFill>
              </a:rPr>
              <a:t>')</a:t>
            </a:r>
          </a:p>
          <a:p>
            <a:r>
              <a:rPr lang="en-US" sz="1800" dirty="0">
                <a:solidFill>
                  <a:srgbClr val="282828"/>
                </a:solidFill>
              </a:rPr>
              <a:t>	   .map((response: Response) =&gt; </a:t>
            </a:r>
            <a:r>
              <a:rPr lang="en-US" sz="1800" dirty="0" err="1">
                <a:solidFill>
                  <a:srgbClr val="282828"/>
                </a:solidFill>
              </a:rPr>
              <a:t>response.json</a:t>
            </a:r>
            <a:r>
              <a:rPr lang="en-US" sz="1800" dirty="0">
                <a:solidFill>
                  <a:srgbClr val="282828"/>
                </a:solidFill>
              </a:rPr>
              <a:t>().data)</a:t>
            </a:r>
          </a:p>
          <a:p>
            <a:r>
              <a:rPr lang="en-US" sz="1800" dirty="0">
                <a:solidFill>
                  <a:srgbClr val="282828"/>
                </a:solidFill>
              </a:rPr>
              <a:t>          .</a:t>
            </a:r>
            <a:r>
              <a:rPr lang="en-US" sz="1800" dirty="0" err="1">
                <a:solidFill>
                  <a:srgbClr val="282828"/>
                </a:solidFill>
              </a:rPr>
              <a:t>toPromise</a:t>
            </a:r>
            <a:r>
              <a:rPr lang="en-US" sz="1800" dirty="0">
                <a:solidFill>
                  <a:srgbClr val="282828"/>
                </a:solidFill>
              </a:rPr>
              <a:t>()</a:t>
            </a:r>
          </a:p>
          <a:p>
            <a:r>
              <a:rPr lang="en-US" sz="1800" dirty="0">
                <a:solidFill>
                  <a:srgbClr val="282828"/>
                </a:solidFill>
              </a:rPr>
              <a:t>          .catch(</a:t>
            </a:r>
            <a:r>
              <a:rPr lang="en-US" sz="1800" dirty="0" err="1">
                <a:solidFill>
                  <a:srgbClr val="282828"/>
                </a:solidFill>
              </a:rPr>
              <a:t>this.handleError</a:t>
            </a:r>
            <a:r>
              <a:rPr lang="en-US" sz="1800" dirty="0">
                <a:solidFill>
                  <a:srgbClr val="282828"/>
                </a:solidFill>
              </a:rPr>
              <a:t>)</a:t>
            </a:r>
          </a:p>
          <a:p>
            <a:r>
              <a:rPr lang="en-US" sz="1800" dirty="0">
                <a:solidFill>
                  <a:srgbClr val="282828"/>
                </a:solidFill>
              </a:rPr>
              <a:t>	</a:t>
            </a:r>
            <a:r>
              <a:rPr lang="en-US" sz="1800" dirty="0" err="1">
                <a:solidFill>
                  <a:srgbClr val="282828"/>
                </a:solidFill>
              </a:rPr>
              <a:t>aPromise</a:t>
            </a:r>
            <a:r>
              <a:rPr lang="en-US" sz="1800" b="1" dirty="0" err="1">
                <a:solidFill>
                  <a:srgbClr val="282828"/>
                </a:solidFill>
              </a:rPr>
              <a:t>.then</a:t>
            </a:r>
            <a:r>
              <a:rPr lang="en-US" sz="1800" b="1" dirty="0">
                <a:solidFill>
                  <a:srgbClr val="282828"/>
                </a:solidFill>
              </a:rPr>
              <a:t>(</a:t>
            </a:r>
            <a:r>
              <a:rPr lang="en-US" sz="1800" dirty="0">
                <a:solidFill>
                  <a:srgbClr val="282828"/>
                </a:solidFill>
              </a:rPr>
              <a:t>tasks =&gt; {</a:t>
            </a:r>
          </a:p>
          <a:p>
            <a:r>
              <a:rPr lang="en-US" sz="1800" dirty="0">
                <a:solidFill>
                  <a:srgbClr val="282828"/>
                </a:solidFill>
              </a:rPr>
              <a:t>          console.log("Then:", tasks)</a:t>
            </a:r>
          </a:p>
          <a:p>
            <a:r>
              <a:rPr lang="en-US" sz="1800" dirty="0">
                <a:solidFill>
                  <a:srgbClr val="282828"/>
                </a:solidFill>
              </a:rPr>
              <a:t>	   </a:t>
            </a:r>
            <a:r>
              <a:rPr lang="en-US" sz="1800" dirty="0" err="1">
                <a:solidFill>
                  <a:srgbClr val="282828"/>
                </a:solidFill>
              </a:rPr>
              <a:t>this.tasks</a:t>
            </a:r>
            <a:r>
              <a:rPr lang="en-US" sz="1800" dirty="0">
                <a:solidFill>
                  <a:srgbClr val="282828"/>
                </a:solidFill>
              </a:rPr>
              <a:t> = tasks;</a:t>
            </a:r>
          </a:p>
          <a:p>
            <a:r>
              <a:rPr lang="en-US" sz="1800" dirty="0">
                <a:solidFill>
                  <a:srgbClr val="282828"/>
                </a:solidFill>
              </a:rPr>
              <a:t>       }</a:t>
            </a:r>
            <a:r>
              <a:rPr lang="en-US" sz="1800" b="1" dirty="0">
                <a:solidFill>
                  <a:srgbClr val="282828"/>
                </a:solidFill>
              </a:rPr>
              <a:t>)</a:t>
            </a:r>
            <a:r>
              <a:rPr lang="en-US" sz="1800" dirty="0">
                <a:solidFill>
                  <a:srgbClr val="282828"/>
                </a:solidFill>
              </a:rPr>
              <a:t>;</a:t>
            </a:r>
          </a:p>
          <a:p>
            <a:r>
              <a:rPr lang="en-US" sz="1800" b="1" dirty="0">
                <a:solidFill>
                  <a:srgbClr val="282828"/>
                </a:solidFill>
              </a:rPr>
              <a:t>   }</a:t>
            </a:r>
          </a:p>
          <a:p>
            <a:r>
              <a:rPr lang="en-US" sz="1800" dirty="0">
                <a:solidFill>
                  <a:srgbClr val="0000FF"/>
                </a:solidFill>
              </a:rPr>
              <a:t>}</a:t>
            </a:r>
          </a:p>
        </p:txBody>
      </p:sp>
      <p:sp>
        <p:nvSpPr>
          <p:cNvPr id="10" name="Folded Corner 9"/>
          <p:cNvSpPr/>
          <p:nvPr/>
        </p:nvSpPr>
        <p:spPr bwMode="auto">
          <a:xfrm>
            <a:off x="9053512" y="220662"/>
            <a:ext cx="3352800" cy="1905000"/>
          </a:xfrm>
          <a:prstGeom prst="foldedCorner">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Providers </a:t>
            </a:r>
          </a:p>
        </p:txBody>
      </p:sp>
      <p:sp>
        <p:nvSpPr>
          <p:cNvPr id="11" name="Folded Corner 10"/>
          <p:cNvSpPr/>
          <p:nvPr/>
        </p:nvSpPr>
        <p:spPr bwMode="auto">
          <a:xfrm>
            <a:off x="9494837" y="906462"/>
            <a:ext cx="2514600" cy="685800"/>
          </a:xfrm>
          <a:prstGeom prst="foldedCorne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Observables</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9778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1200329"/>
          </a:xfrm>
        </p:spPr>
        <p:txBody>
          <a:bodyPr/>
          <a:lstStyle/>
          <a:p>
            <a:r>
              <a:rPr lang="en-US" dirty="0"/>
              <a:t>Observables</a:t>
            </a:r>
          </a:p>
        </p:txBody>
      </p:sp>
      <p:sp>
        <p:nvSpPr>
          <p:cNvPr id="8" name="Text Placeholder 4"/>
          <p:cNvSpPr>
            <a:spLocks noGrp="1"/>
          </p:cNvSpPr>
          <p:nvPr>
            <p:ph type="body" sz="quarter" idx="12"/>
          </p:nvPr>
        </p:nvSpPr>
        <p:spPr>
          <a:xfrm>
            <a:off x="274638" y="3954463"/>
            <a:ext cx="10058401" cy="803297"/>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Showing a Service Provider being built</a:t>
            </a:r>
          </a:p>
        </p:txBody>
      </p:sp>
    </p:spTree>
    <p:extLst>
      <p:ext uri="{BB962C8B-B14F-4D97-AF65-F5344CB8AC3E}">
        <p14:creationId xmlns:p14="http://schemas.microsoft.com/office/powerpoint/2010/main" val="17917346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Providers</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294676692"/>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a:t>Connecting the Blocks</a:t>
            </a:r>
          </a:p>
        </p:txBody>
      </p:sp>
    </p:spTree>
    <p:extLst>
      <p:ext uri="{BB962C8B-B14F-4D97-AF65-F5344CB8AC3E}">
        <p14:creationId xmlns:p14="http://schemas.microsoft.com/office/powerpoint/2010/main" val="3221264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the Blocks</a:t>
            </a:r>
          </a:p>
        </p:txBody>
      </p:sp>
      <p:sp>
        <p:nvSpPr>
          <p:cNvPr id="4" name="Rounded Rectangle 3"/>
          <p:cNvSpPr/>
          <p:nvPr/>
        </p:nvSpPr>
        <p:spPr bwMode="auto">
          <a:xfrm>
            <a:off x="4160837" y="1363662"/>
            <a:ext cx="3733800" cy="4724400"/>
          </a:xfrm>
          <a:prstGeom prst="roundRect">
            <a:avLst/>
          </a:prstGeom>
          <a:ln>
            <a:headEnd type="none" w="med" len="med"/>
            <a:tailEnd type="none" w="med" len="med"/>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Component </a:t>
            </a:r>
            <a:r>
              <a:rPr lang="en-US" sz="2000" dirty="0">
                <a:gradFill>
                  <a:gsLst>
                    <a:gs pos="0">
                      <a:srgbClr val="FFFFFF"/>
                    </a:gs>
                    <a:gs pos="100000">
                      <a:srgbClr val="FFFFFF"/>
                    </a:gs>
                  </a:gsLst>
                  <a:lin ang="5400000" scaled="0"/>
                </a:gradFill>
                <a:ea typeface="Segoe UI" pitchFamily="34" charset="0"/>
                <a:cs typeface="Segoe UI" pitchFamily="34" charset="0"/>
              </a:rPr>
              <a:t>(Task App)</a:t>
            </a: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ounded Rectangle 4"/>
          <p:cNvSpPr/>
          <p:nvPr/>
        </p:nvSpPr>
        <p:spPr bwMode="auto">
          <a:xfrm>
            <a:off x="4526206" y="2201862"/>
            <a:ext cx="3063631" cy="1322832"/>
          </a:xfrm>
          <a:prstGeom prst="roundRect">
            <a:avLst/>
          </a:prstGeom>
          <a:ln>
            <a:headEnd type="none" w="med" len="med"/>
            <a:tailEnd type="none" w="med" len="med"/>
          </a:ln>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Component (Task List)</a:t>
            </a: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0" name="Folded Corner 9"/>
          <p:cNvSpPr/>
          <p:nvPr/>
        </p:nvSpPr>
        <p:spPr bwMode="auto">
          <a:xfrm>
            <a:off x="8656637" y="1287462"/>
            <a:ext cx="3429000" cy="4876800"/>
          </a:xfrm>
          <a:prstGeom prst="foldedCorner">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Providers </a:t>
            </a:r>
          </a:p>
        </p:txBody>
      </p:sp>
      <p:sp>
        <p:nvSpPr>
          <p:cNvPr id="11" name="Folded Corner 10"/>
          <p:cNvSpPr/>
          <p:nvPr/>
        </p:nvSpPr>
        <p:spPr bwMode="auto">
          <a:xfrm>
            <a:off x="8885237" y="3192462"/>
            <a:ext cx="2901462" cy="685800"/>
          </a:xfrm>
          <a:prstGeom prst="foldedCorne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HTTP</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Folded Corner 11"/>
          <p:cNvSpPr/>
          <p:nvPr/>
        </p:nvSpPr>
        <p:spPr bwMode="auto">
          <a:xfrm>
            <a:off x="8885237" y="4868862"/>
            <a:ext cx="2901462" cy="685800"/>
          </a:xfrm>
          <a:prstGeom prst="foldedCorne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Observables</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Folded Corner 12"/>
          <p:cNvSpPr/>
          <p:nvPr/>
        </p:nvSpPr>
        <p:spPr bwMode="auto">
          <a:xfrm>
            <a:off x="8885237" y="4030662"/>
            <a:ext cx="2901462" cy="685800"/>
          </a:xfrm>
          <a:prstGeom prst="foldedCorne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Routes</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Folded Corner 13"/>
          <p:cNvSpPr/>
          <p:nvPr/>
        </p:nvSpPr>
        <p:spPr bwMode="auto">
          <a:xfrm>
            <a:off x="8885237" y="1973262"/>
            <a:ext cx="2901462" cy="990600"/>
          </a:xfrm>
          <a:prstGeom prst="foldedCorne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Service</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cxnSp>
        <p:nvCxnSpPr>
          <p:cNvPr id="9" name="Straight Arrow Connector 8"/>
          <p:cNvCxnSpPr/>
          <p:nvPr/>
        </p:nvCxnSpPr>
        <p:spPr>
          <a:xfrm flipV="1">
            <a:off x="11247437" y="2811462"/>
            <a:ext cx="0" cy="1219200"/>
          </a:xfrm>
          <a:prstGeom prst="straightConnector1">
            <a:avLst/>
          </a:prstGeom>
          <a:ln w="76200" cmpd="sng">
            <a:solidFill>
              <a:schemeClr val="accent3">
                <a:lumMod val="20000"/>
                <a:lumOff val="80000"/>
              </a:schemeClr>
            </a:solidFill>
            <a:headEnd type="none"/>
            <a:tailEnd type="triangle"/>
          </a:ln>
        </p:spPr>
        <p:style>
          <a:lnRef idx="2">
            <a:schemeClr val="dk1"/>
          </a:lnRef>
          <a:fillRef idx="0">
            <a:schemeClr val="dk1"/>
          </a:fillRef>
          <a:effectRef idx="1">
            <a:schemeClr val="dk1"/>
          </a:effectRef>
          <a:fontRef idx="minor">
            <a:schemeClr val="tx1"/>
          </a:fontRef>
        </p:style>
      </p:cxnSp>
      <p:sp>
        <p:nvSpPr>
          <p:cNvPr id="24" name="Rounded Rectangle 23"/>
          <p:cNvSpPr/>
          <p:nvPr/>
        </p:nvSpPr>
        <p:spPr bwMode="auto">
          <a:xfrm>
            <a:off x="4541837" y="4030662"/>
            <a:ext cx="3063631" cy="1322832"/>
          </a:xfrm>
          <a:prstGeom prst="roundRect">
            <a:avLst/>
          </a:prstGeom>
          <a:ln>
            <a:headEnd type="none" w="med" len="med"/>
            <a:tailEnd type="none" w="med" len="med"/>
          </a:ln>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Component (New Task)</a:t>
            </a: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Arrow Connector 24"/>
          <p:cNvCxnSpPr/>
          <p:nvPr/>
        </p:nvCxnSpPr>
        <p:spPr>
          <a:xfrm flipV="1">
            <a:off x="11552237" y="2811462"/>
            <a:ext cx="0" cy="2057400"/>
          </a:xfrm>
          <a:prstGeom prst="straightConnector1">
            <a:avLst/>
          </a:prstGeom>
          <a:ln w="76200" cmpd="sng">
            <a:solidFill>
              <a:schemeClr val="accent3">
                <a:lumMod val="20000"/>
                <a:lumOff val="80000"/>
              </a:schemeClr>
            </a:solidFill>
            <a:headEnd type="none"/>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a:xfrm flipV="1">
            <a:off x="10942637" y="2811462"/>
            <a:ext cx="0" cy="381000"/>
          </a:xfrm>
          <a:prstGeom prst="straightConnector1">
            <a:avLst/>
          </a:prstGeom>
          <a:ln w="76200" cmpd="sng">
            <a:solidFill>
              <a:schemeClr val="accent3">
                <a:lumMod val="20000"/>
                <a:lumOff val="80000"/>
              </a:schemeClr>
            </a:solidFill>
            <a:headEnd type="none"/>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p:cNvCxnSpPr/>
          <p:nvPr/>
        </p:nvCxnSpPr>
        <p:spPr>
          <a:xfrm flipH="1">
            <a:off x="7361237" y="2430462"/>
            <a:ext cx="1524000" cy="152400"/>
          </a:xfrm>
          <a:prstGeom prst="straightConnector1">
            <a:avLst/>
          </a:prstGeom>
          <a:ln w="76200" cmpd="sng">
            <a:solidFill>
              <a:schemeClr val="accent1">
                <a:lumMod val="50000"/>
              </a:schemeClr>
            </a:solidFill>
            <a:headEnd type="none"/>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p:cNvCxnSpPr>
            <a:stCxn id="14" idx="1"/>
          </p:cNvCxnSpPr>
          <p:nvPr/>
        </p:nvCxnSpPr>
        <p:spPr>
          <a:xfrm flipH="1">
            <a:off x="7361237" y="2468562"/>
            <a:ext cx="1524000" cy="1790700"/>
          </a:xfrm>
          <a:prstGeom prst="straightConnector1">
            <a:avLst/>
          </a:prstGeom>
          <a:ln w="76200" cmpd="sng">
            <a:solidFill>
              <a:schemeClr val="accent1">
                <a:lumMod val="50000"/>
              </a:schemeClr>
            </a:solidFill>
            <a:headEnd type="none"/>
            <a:tailEnd type="triangle"/>
          </a:ln>
        </p:spPr>
        <p:style>
          <a:lnRef idx="2">
            <a:schemeClr val="dk1"/>
          </a:lnRef>
          <a:fillRef idx="0">
            <a:schemeClr val="dk1"/>
          </a:fillRef>
          <a:effectRef idx="1">
            <a:schemeClr val="dk1"/>
          </a:effectRef>
          <a:fontRef idx="minor">
            <a:schemeClr val="tx1"/>
          </a:fontRef>
        </p:style>
      </p:cxnSp>
      <p:sp>
        <p:nvSpPr>
          <p:cNvPr id="58" name="Text Placeholder 2"/>
          <p:cNvSpPr>
            <a:spLocks noGrp="1"/>
          </p:cNvSpPr>
          <p:nvPr>
            <p:ph type="body" sz="quarter" idx="10"/>
          </p:nvPr>
        </p:nvSpPr>
        <p:spPr>
          <a:xfrm>
            <a:off x="365760" y="1371600"/>
            <a:ext cx="11704320" cy="3033651"/>
          </a:xfrm>
        </p:spPr>
        <p:txBody>
          <a:bodyPr/>
          <a:lstStyle/>
          <a:p>
            <a:r>
              <a:rPr lang="en-US" dirty="0"/>
              <a:t>5.1 Components in </a:t>
            </a:r>
          </a:p>
          <a:p>
            <a:r>
              <a:rPr lang="en-US" dirty="0"/>
              <a:t>Components</a:t>
            </a:r>
          </a:p>
          <a:p>
            <a:pPr lvl="1"/>
            <a:r>
              <a:rPr lang="en-US" b="1" dirty="0"/>
              <a:t>Injecting Directives</a:t>
            </a:r>
          </a:p>
          <a:p>
            <a:pPr lvl="1"/>
            <a:endParaRPr lang="en-US" dirty="0"/>
          </a:p>
          <a:p>
            <a:r>
              <a:rPr lang="en-US" dirty="0"/>
              <a:t>5.2 Providers in </a:t>
            </a:r>
          </a:p>
          <a:p>
            <a:r>
              <a:rPr lang="en-US" dirty="0"/>
              <a:t>Components</a:t>
            </a:r>
          </a:p>
          <a:p>
            <a:pPr lvl="1"/>
            <a:r>
              <a:rPr lang="en-US" b="1" dirty="0"/>
              <a:t>Dependency Injection</a:t>
            </a:r>
          </a:p>
        </p:txBody>
      </p:sp>
      <p:cxnSp>
        <p:nvCxnSpPr>
          <p:cNvPr id="59" name="Straight Arrow Connector 58"/>
          <p:cNvCxnSpPr/>
          <p:nvPr/>
        </p:nvCxnSpPr>
        <p:spPr>
          <a:xfrm flipH="1">
            <a:off x="4237037" y="2582862"/>
            <a:ext cx="609600" cy="0"/>
          </a:xfrm>
          <a:prstGeom prst="straightConnector1">
            <a:avLst/>
          </a:prstGeom>
          <a:ln w="57150" cmpd="sng">
            <a:solidFill>
              <a:schemeClr val="bg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62" name="Straight Arrow Connector 61"/>
          <p:cNvCxnSpPr/>
          <p:nvPr/>
        </p:nvCxnSpPr>
        <p:spPr>
          <a:xfrm flipH="1">
            <a:off x="4237037" y="4411662"/>
            <a:ext cx="609600" cy="0"/>
          </a:xfrm>
          <a:prstGeom prst="straightConnector1">
            <a:avLst/>
          </a:prstGeom>
          <a:ln w="57150" cmpd="sng">
            <a:solidFill>
              <a:schemeClr val="bg1"/>
            </a:solidFill>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54126789"/>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Components in Components</a:t>
            </a:r>
          </a:p>
        </p:txBody>
      </p:sp>
      <p:sp>
        <p:nvSpPr>
          <p:cNvPr id="5" name="Text Placeholder 4"/>
          <p:cNvSpPr>
            <a:spLocks noGrp="1"/>
          </p:cNvSpPr>
          <p:nvPr>
            <p:ph type="body" sz="quarter" idx="10"/>
          </p:nvPr>
        </p:nvSpPr>
        <p:spPr>
          <a:xfrm>
            <a:off x="365760" y="1371600"/>
            <a:ext cx="5090477" cy="2944396"/>
          </a:xfrm>
        </p:spPr>
        <p:txBody>
          <a:bodyPr/>
          <a:lstStyle/>
          <a:p>
            <a:r>
              <a:rPr lang="en-US" sz="2000" b="1" dirty="0"/>
              <a:t>@Component</a:t>
            </a:r>
            <a:r>
              <a:rPr lang="en-US" sz="2000" dirty="0"/>
              <a:t>({</a:t>
            </a:r>
          </a:p>
          <a:p>
            <a:r>
              <a:rPr lang="en-US" sz="2000" dirty="0">
                <a:solidFill>
                  <a:srgbClr val="282828"/>
                </a:solidFill>
              </a:rPr>
              <a:t>   selector: '</a:t>
            </a:r>
            <a:r>
              <a:rPr lang="en-US" sz="2000" b="1" dirty="0">
                <a:solidFill>
                  <a:srgbClr val="00188F"/>
                </a:solidFill>
              </a:rPr>
              <a:t>parent</a:t>
            </a:r>
            <a:r>
              <a:rPr lang="en-US" sz="2000" dirty="0">
                <a:solidFill>
                  <a:srgbClr val="282828"/>
                </a:solidFill>
              </a:rPr>
              <a:t>',</a:t>
            </a:r>
          </a:p>
          <a:p>
            <a:r>
              <a:rPr lang="en-US" sz="2000" b="1" dirty="0"/>
              <a:t>   directives: [</a:t>
            </a:r>
            <a:r>
              <a:rPr lang="en-US" sz="2000" b="1" dirty="0">
                <a:solidFill>
                  <a:srgbClr val="00D8CC"/>
                </a:solidFill>
              </a:rPr>
              <a:t>ChildComponent</a:t>
            </a:r>
            <a:r>
              <a:rPr lang="en-US" sz="2000" b="1" dirty="0"/>
              <a:t>]</a:t>
            </a:r>
          </a:p>
          <a:p>
            <a:r>
              <a:rPr lang="en-US" sz="2000" dirty="0"/>
              <a:t>   </a:t>
            </a:r>
            <a:r>
              <a:rPr lang="en-US" sz="2000" b="1" dirty="0">
                <a:solidFill>
                  <a:schemeClr val="accent6">
                    <a:lumMod val="50000"/>
                  </a:schemeClr>
                </a:solidFill>
              </a:rPr>
              <a:t>template</a:t>
            </a:r>
            <a:r>
              <a:rPr lang="en-US" sz="2000" dirty="0"/>
              <a:t>: </a:t>
            </a:r>
            <a:r>
              <a:rPr lang="en-US" sz="2000" i="1" dirty="0">
                <a:solidFill>
                  <a:schemeClr val="accent6">
                    <a:lumMod val="50000"/>
                  </a:schemeClr>
                </a:solidFill>
              </a:rPr>
              <a:t>`</a:t>
            </a:r>
          </a:p>
          <a:p>
            <a:r>
              <a:rPr lang="en-US" sz="2000" i="1" dirty="0">
                <a:solidFill>
                  <a:schemeClr val="accent6">
                    <a:lumMod val="50000"/>
                  </a:schemeClr>
                </a:solidFill>
              </a:rPr>
              <a:t>   &lt;h3&gt;Parent Component&lt;/h3&gt;</a:t>
            </a:r>
          </a:p>
          <a:p>
            <a:r>
              <a:rPr lang="en-US" sz="2000" i="1" dirty="0">
                <a:solidFill>
                  <a:schemeClr val="accent6">
                    <a:lumMod val="50000"/>
                  </a:schemeClr>
                </a:solidFill>
              </a:rPr>
              <a:t>   </a:t>
            </a:r>
            <a:r>
              <a:rPr lang="en-US" sz="2000" b="1" i="1" dirty="0">
                <a:solidFill>
                  <a:srgbClr val="00D8CC"/>
                </a:solidFill>
              </a:rPr>
              <a:t>&lt;child&gt;&lt;/child&gt;</a:t>
            </a:r>
            <a:r>
              <a:rPr lang="en-US" sz="2000" i="1" dirty="0">
                <a:solidFill>
                  <a:schemeClr val="accent6">
                    <a:lumMod val="50000"/>
                  </a:schemeClr>
                </a:solidFill>
              </a:rPr>
              <a:t>`</a:t>
            </a:r>
          </a:p>
          <a:p>
            <a:r>
              <a:rPr lang="en-US" sz="2000" dirty="0"/>
              <a:t>})</a:t>
            </a:r>
          </a:p>
          <a:p>
            <a:r>
              <a:rPr lang="en-US" sz="2000" dirty="0">
                <a:solidFill>
                  <a:schemeClr val="tx1">
                    <a:lumMod val="50000"/>
                  </a:schemeClr>
                </a:solidFill>
              </a:rPr>
              <a:t>export class </a:t>
            </a:r>
            <a:r>
              <a:rPr lang="en-US" sz="2000" b="1" dirty="0">
                <a:solidFill>
                  <a:srgbClr val="00188F"/>
                </a:solidFill>
              </a:rPr>
              <a:t>ParentComponent</a:t>
            </a:r>
            <a:r>
              <a:rPr lang="en-US" sz="2000" dirty="0">
                <a:solidFill>
                  <a:srgbClr val="00188F"/>
                </a:solidFill>
              </a:rPr>
              <a:t> </a:t>
            </a:r>
            <a:r>
              <a:rPr lang="en-US" sz="2000" dirty="0">
                <a:solidFill>
                  <a:schemeClr val="tx1">
                    <a:lumMod val="50000"/>
                  </a:schemeClr>
                </a:solidFill>
              </a:rPr>
              <a:t>{ }</a:t>
            </a:r>
          </a:p>
        </p:txBody>
      </p:sp>
      <p:sp>
        <p:nvSpPr>
          <p:cNvPr id="10" name="Text Placeholder 4"/>
          <p:cNvSpPr txBox="1">
            <a:spLocks/>
          </p:cNvSpPr>
          <p:nvPr/>
        </p:nvSpPr>
        <p:spPr>
          <a:xfrm>
            <a:off x="6446837" y="1363662"/>
            <a:ext cx="5090477" cy="2236510"/>
          </a:xfrm>
          <a:prstGeom prst="rect">
            <a:avLst/>
          </a:prstGeom>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t>@Component</a:t>
            </a:r>
            <a:r>
              <a:rPr lang="en-US" sz="2000" dirty="0"/>
              <a:t>({</a:t>
            </a:r>
          </a:p>
          <a:p>
            <a:r>
              <a:rPr lang="en-US" sz="2000" dirty="0"/>
              <a:t>   selector: '</a:t>
            </a:r>
            <a:r>
              <a:rPr lang="en-US" sz="2000" b="1" dirty="0">
                <a:solidFill>
                  <a:srgbClr val="00D8CC"/>
                </a:solidFill>
              </a:rPr>
              <a:t>child</a:t>
            </a:r>
            <a:r>
              <a:rPr lang="en-US" sz="2000" dirty="0"/>
              <a:t>',</a:t>
            </a:r>
          </a:p>
          <a:p>
            <a:r>
              <a:rPr lang="en-US" sz="2000" b="1" dirty="0">
                <a:solidFill>
                  <a:schemeClr val="accent6">
                    <a:lumMod val="50000"/>
                  </a:schemeClr>
                </a:solidFill>
              </a:rPr>
              <a:t>   template</a:t>
            </a:r>
            <a:r>
              <a:rPr lang="en-US" sz="2000" dirty="0"/>
              <a:t>: </a:t>
            </a:r>
            <a:r>
              <a:rPr lang="en-US" sz="2000" i="1" dirty="0">
                <a:solidFill>
                  <a:schemeClr val="accent6">
                    <a:lumMod val="50000"/>
                  </a:schemeClr>
                </a:solidFill>
              </a:rPr>
              <a:t>`</a:t>
            </a:r>
          </a:p>
          <a:p>
            <a:r>
              <a:rPr lang="en-US" sz="2000" i="1" dirty="0">
                <a:solidFill>
                  <a:schemeClr val="accent6">
                    <a:lumMod val="50000"/>
                  </a:schemeClr>
                </a:solidFill>
              </a:rPr>
              <a:t>   &lt;h4&gt;Child Component&lt;/h4&gt;`</a:t>
            </a:r>
          </a:p>
          <a:p>
            <a:r>
              <a:rPr lang="en-US" sz="2000" dirty="0"/>
              <a:t>})</a:t>
            </a:r>
          </a:p>
          <a:p>
            <a:r>
              <a:rPr lang="en-US" sz="2000" dirty="0">
                <a:solidFill>
                  <a:srgbClr val="282828"/>
                </a:solidFill>
              </a:rPr>
              <a:t>export class </a:t>
            </a:r>
            <a:r>
              <a:rPr lang="en-US" sz="2000" b="1" dirty="0">
                <a:solidFill>
                  <a:srgbClr val="00D8CC"/>
                </a:solidFill>
              </a:rPr>
              <a:t>ChildComponent</a:t>
            </a:r>
            <a:r>
              <a:rPr lang="en-US" sz="2000" dirty="0">
                <a:solidFill>
                  <a:srgbClr val="00D8CC"/>
                </a:solidFill>
              </a:rPr>
              <a:t> </a:t>
            </a:r>
            <a:r>
              <a:rPr lang="en-US" sz="2000" dirty="0">
                <a:solidFill>
                  <a:srgbClr val="282828"/>
                </a:solidFill>
              </a:rPr>
              <a:t>{ }</a:t>
            </a:r>
          </a:p>
        </p:txBody>
      </p:sp>
      <p:sp>
        <p:nvSpPr>
          <p:cNvPr id="11" name="Rounded Rectangle 10"/>
          <p:cNvSpPr/>
          <p:nvPr/>
        </p:nvSpPr>
        <p:spPr bwMode="auto">
          <a:xfrm>
            <a:off x="5608637" y="4183062"/>
            <a:ext cx="3581400" cy="2065337"/>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Parent Component</a:t>
            </a:r>
          </a:p>
        </p:txBody>
      </p:sp>
      <p:sp>
        <p:nvSpPr>
          <p:cNvPr id="15" name="Rounded Rectangle 14"/>
          <p:cNvSpPr/>
          <p:nvPr/>
        </p:nvSpPr>
        <p:spPr bwMode="auto">
          <a:xfrm>
            <a:off x="6065837" y="5029200"/>
            <a:ext cx="2667000" cy="7620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Child Component</a:t>
            </a:r>
          </a:p>
        </p:txBody>
      </p:sp>
      <p:cxnSp>
        <p:nvCxnSpPr>
          <p:cNvPr id="7" name="Straight Arrow Connector 6"/>
          <p:cNvCxnSpPr/>
          <p:nvPr/>
        </p:nvCxnSpPr>
        <p:spPr>
          <a:xfrm flipH="1">
            <a:off x="5761037" y="5326062"/>
            <a:ext cx="609600" cy="0"/>
          </a:xfrm>
          <a:prstGeom prst="straightConnector1">
            <a:avLst/>
          </a:prstGeom>
          <a:ln w="57150" cmpd="sng">
            <a:solidFill>
              <a:schemeClr val="bg1"/>
            </a:solidFill>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1995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Overview</a:t>
            </a:r>
          </a:p>
        </p:txBody>
      </p:sp>
      <p:sp>
        <p:nvSpPr>
          <p:cNvPr id="3" name="Text Placeholder 2"/>
          <p:cNvSpPr>
            <a:spLocks noGrp="1"/>
          </p:cNvSpPr>
          <p:nvPr>
            <p:ph type="body" sz="quarter" idx="10"/>
          </p:nvPr>
        </p:nvSpPr>
        <p:spPr>
          <a:xfrm>
            <a:off x="365760" y="1371600"/>
            <a:ext cx="11704320" cy="4297586"/>
          </a:xfrm>
        </p:spPr>
        <p:txBody>
          <a:bodyPr/>
          <a:lstStyle/>
          <a:p>
            <a:r>
              <a:rPr lang="en-US" dirty="0"/>
              <a:t>1.1 What is Angular?</a:t>
            </a:r>
          </a:p>
          <a:p>
            <a:endParaRPr lang="en-US" dirty="0"/>
          </a:p>
          <a:p>
            <a:r>
              <a:rPr lang="en-US" dirty="0"/>
              <a:t>1.2 Why learn Angular?</a:t>
            </a:r>
          </a:p>
          <a:p>
            <a:endParaRPr lang="en-US" dirty="0"/>
          </a:p>
          <a:p>
            <a:r>
              <a:rPr lang="en-US" dirty="0"/>
              <a:t>1.3 What are the core philosophies of Angular?</a:t>
            </a:r>
          </a:p>
          <a:p>
            <a:endParaRPr lang="en-US" dirty="0"/>
          </a:p>
          <a:p>
            <a:r>
              <a:rPr lang="en-US" dirty="0"/>
              <a:t>1.4 Angular 1 || Angular 2?</a:t>
            </a:r>
          </a:p>
          <a:p>
            <a:endParaRPr lang="en-US" dirty="0"/>
          </a:p>
          <a:p>
            <a:r>
              <a:rPr lang="en-US" dirty="0"/>
              <a:t>1.5 Reason to consider or reconsider Angular?</a:t>
            </a:r>
          </a:p>
        </p:txBody>
      </p:sp>
    </p:spTree>
    <p:extLst>
      <p:ext uri="{BB962C8B-B14F-4D97-AF65-F5344CB8AC3E}">
        <p14:creationId xmlns:p14="http://schemas.microsoft.com/office/powerpoint/2010/main" val="534844670"/>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Providers in Components</a:t>
            </a:r>
          </a:p>
        </p:txBody>
      </p:sp>
      <p:sp>
        <p:nvSpPr>
          <p:cNvPr id="5" name="Text Placeholder 4"/>
          <p:cNvSpPr>
            <a:spLocks noGrp="1"/>
          </p:cNvSpPr>
          <p:nvPr>
            <p:ph type="body" sz="quarter" idx="10"/>
          </p:nvPr>
        </p:nvSpPr>
        <p:spPr>
          <a:xfrm>
            <a:off x="365760" y="1371600"/>
            <a:ext cx="7224077" cy="3652282"/>
          </a:xfrm>
        </p:spPr>
        <p:txBody>
          <a:bodyPr/>
          <a:lstStyle/>
          <a:p>
            <a:r>
              <a:rPr lang="en-US" sz="2000" b="1" dirty="0"/>
              <a:t>@Component</a:t>
            </a:r>
            <a:r>
              <a:rPr lang="en-US" sz="2000" dirty="0"/>
              <a:t>({</a:t>
            </a:r>
          </a:p>
          <a:p>
            <a:r>
              <a:rPr lang="en-US" sz="2000" dirty="0">
                <a:solidFill>
                  <a:srgbClr val="282828"/>
                </a:solidFill>
              </a:rPr>
              <a:t>   selector: '</a:t>
            </a:r>
            <a:r>
              <a:rPr lang="en-US" sz="2000" b="1" dirty="0">
                <a:solidFill>
                  <a:srgbClr val="00188F"/>
                </a:solidFill>
              </a:rPr>
              <a:t>parent</a:t>
            </a:r>
            <a:r>
              <a:rPr lang="en-US" sz="2000" dirty="0">
                <a:solidFill>
                  <a:srgbClr val="282828"/>
                </a:solidFill>
              </a:rPr>
              <a:t>',</a:t>
            </a:r>
          </a:p>
          <a:p>
            <a:r>
              <a:rPr lang="en-US" sz="2000" b="1" dirty="0"/>
              <a:t>   providers: [</a:t>
            </a:r>
            <a:r>
              <a:rPr lang="en-US" sz="2000" b="1" dirty="0" err="1">
                <a:solidFill>
                  <a:srgbClr val="0000FF"/>
                </a:solidFill>
              </a:rPr>
              <a:t>TaskService</a:t>
            </a:r>
            <a:r>
              <a:rPr lang="en-US" sz="2000" b="1" dirty="0">
                <a:solidFill>
                  <a:srgbClr val="0000FF"/>
                </a:solidFill>
              </a:rPr>
              <a:t>, HTTP_PROVIDERS</a:t>
            </a:r>
            <a:r>
              <a:rPr lang="en-US" sz="2000" b="1" dirty="0"/>
              <a:t>]</a:t>
            </a:r>
          </a:p>
          <a:p>
            <a:r>
              <a:rPr lang="en-US" sz="2000" dirty="0"/>
              <a:t>   </a:t>
            </a:r>
            <a:r>
              <a:rPr lang="en-US" sz="2000" b="1" dirty="0">
                <a:solidFill>
                  <a:schemeClr val="accent6">
                    <a:lumMod val="50000"/>
                  </a:schemeClr>
                </a:solidFill>
              </a:rPr>
              <a:t>template</a:t>
            </a:r>
            <a:r>
              <a:rPr lang="en-US" sz="2000" dirty="0"/>
              <a:t>: </a:t>
            </a:r>
            <a:r>
              <a:rPr lang="en-US" sz="2000" i="1" dirty="0">
                <a:solidFill>
                  <a:schemeClr val="accent6">
                    <a:lumMod val="50000"/>
                  </a:schemeClr>
                </a:solidFill>
              </a:rPr>
              <a:t>`&lt;h3&gt;Parent Component&lt;/h3&gt;`</a:t>
            </a:r>
          </a:p>
          <a:p>
            <a:r>
              <a:rPr lang="en-US" sz="2000" dirty="0"/>
              <a:t>})</a:t>
            </a:r>
          </a:p>
          <a:p>
            <a:r>
              <a:rPr lang="en-US" sz="2000" dirty="0">
                <a:solidFill>
                  <a:schemeClr val="tx1">
                    <a:lumMod val="50000"/>
                  </a:schemeClr>
                </a:solidFill>
              </a:rPr>
              <a:t>export class </a:t>
            </a:r>
            <a:r>
              <a:rPr lang="en-US" sz="2000" b="1" dirty="0">
                <a:solidFill>
                  <a:srgbClr val="00188F"/>
                </a:solidFill>
              </a:rPr>
              <a:t>ParentComponent</a:t>
            </a:r>
            <a:r>
              <a:rPr lang="en-US" sz="2000" dirty="0">
                <a:solidFill>
                  <a:srgbClr val="00188F"/>
                </a:solidFill>
              </a:rPr>
              <a:t> </a:t>
            </a:r>
            <a:r>
              <a:rPr lang="en-US" sz="2000" dirty="0">
                <a:solidFill>
                  <a:schemeClr val="tx1">
                    <a:lumMod val="50000"/>
                  </a:schemeClr>
                </a:solidFill>
              </a:rPr>
              <a:t>{ </a:t>
            </a:r>
          </a:p>
          <a:p>
            <a:r>
              <a:rPr lang="en-US" sz="2000" dirty="0">
                <a:solidFill>
                  <a:schemeClr val="tx1">
                    <a:lumMod val="50000"/>
                  </a:schemeClr>
                </a:solidFill>
              </a:rPr>
              <a:t>   constructor(</a:t>
            </a:r>
            <a:r>
              <a:rPr lang="en-US" sz="2000" dirty="0">
                <a:solidFill>
                  <a:srgbClr val="00188F"/>
                </a:solidFill>
              </a:rPr>
              <a:t>public taskService: </a:t>
            </a:r>
            <a:r>
              <a:rPr lang="en-US" sz="2000" b="1" dirty="0">
                <a:solidFill>
                  <a:srgbClr val="0000FF"/>
                </a:solidFill>
              </a:rPr>
              <a:t>TaskService</a:t>
            </a:r>
            <a:r>
              <a:rPr lang="en-US" sz="2000" dirty="0">
                <a:solidFill>
                  <a:schemeClr val="tx1">
                    <a:lumMod val="50000"/>
                  </a:schemeClr>
                </a:solidFill>
              </a:rPr>
              <a:t>){</a:t>
            </a:r>
          </a:p>
          <a:p>
            <a:r>
              <a:rPr lang="en-US" sz="2000" dirty="0">
                <a:solidFill>
                  <a:schemeClr val="tx1">
                    <a:lumMod val="50000"/>
                  </a:schemeClr>
                </a:solidFill>
              </a:rPr>
              <a:t>	tasks = this.taskService.tasks;</a:t>
            </a:r>
          </a:p>
          <a:p>
            <a:r>
              <a:rPr lang="en-US" sz="2000" dirty="0">
                <a:solidFill>
                  <a:schemeClr val="tx1">
                    <a:lumMod val="50000"/>
                  </a:schemeClr>
                </a:solidFill>
              </a:rPr>
              <a:t>   }</a:t>
            </a:r>
          </a:p>
          <a:p>
            <a:r>
              <a:rPr lang="en-US" sz="2000" dirty="0">
                <a:solidFill>
                  <a:schemeClr val="tx1">
                    <a:lumMod val="50000"/>
                  </a:schemeClr>
                </a:solidFill>
              </a:rPr>
              <a:t>}</a:t>
            </a:r>
          </a:p>
        </p:txBody>
      </p:sp>
      <p:sp>
        <p:nvSpPr>
          <p:cNvPr id="10" name="Text Placeholder 4"/>
          <p:cNvSpPr txBox="1">
            <a:spLocks/>
          </p:cNvSpPr>
          <p:nvPr/>
        </p:nvSpPr>
        <p:spPr>
          <a:xfrm>
            <a:off x="7666037" y="1363662"/>
            <a:ext cx="4648199" cy="3570208"/>
          </a:xfrm>
          <a:prstGeom prst="rect">
            <a:avLst/>
          </a:prstGeom>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t>@Input</a:t>
            </a:r>
            <a:r>
              <a:rPr lang="en-US" sz="2000" dirty="0"/>
              <a:t>()</a:t>
            </a:r>
          </a:p>
          <a:p>
            <a:r>
              <a:rPr lang="en-US" sz="2000" dirty="0">
                <a:solidFill>
                  <a:srgbClr val="0000FF"/>
                </a:solidFill>
              </a:rPr>
              <a:t>export class </a:t>
            </a:r>
            <a:r>
              <a:rPr lang="en-US" sz="2000" b="1" dirty="0">
                <a:solidFill>
                  <a:srgbClr val="0000FF"/>
                </a:solidFill>
              </a:rPr>
              <a:t>TaskService</a:t>
            </a:r>
            <a:r>
              <a:rPr lang="en-US" sz="2000" dirty="0">
                <a:solidFill>
                  <a:srgbClr val="0000FF"/>
                </a:solidFill>
              </a:rPr>
              <a:t>{</a:t>
            </a:r>
          </a:p>
          <a:p>
            <a:r>
              <a:rPr lang="en-US" sz="2000" dirty="0">
                <a:solidFill>
                  <a:srgbClr val="0000FF"/>
                </a:solidFill>
              </a:rPr>
              <a:t>  </a:t>
            </a:r>
            <a:r>
              <a:rPr lang="en-US" sz="2000" dirty="0">
                <a:solidFill>
                  <a:srgbClr val="282828"/>
                </a:solidFill>
              </a:rPr>
              <a:t> tasks = ["First Task", </a:t>
            </a:r>
          </a:p>
          <a:p>
            <a:r>
              <a:rPr lang="en-US" sz="2000" dirty="0">
                <a:solidFill>
                  <a:srgbClr val="282828"/>
                </a:solidFill>
              </a:rPr>
              <a:t>   "Second Task", "Third Task"];</a:t>
            </a:r>
          </a:p>
          <a:p>
            <a:r>
              <a:rPr lang="en-US" sz="2000" dirty="0">
                <a:solidFill>
                  <a:srgbClr val="282828"/>
                </a:solidFill>
              </a:rPr>
              <a:t>  </a:t>
            </a:r>
          </a:p>
          <a:p>
            <a:r>
              <a:rPr lang="en-US" sz="2000" dirty="0">
                <a:solidFill>
                  <a:srgbClr val="282828"/>
                </a:solidFill>
              </a:rPr>
              <a:t>   getTasks(){</a:t>
            </a:r>
          </a:p>
          <a:p>
            <a:r>
              <a:rPr lang="en-US" sz="2000" dirty="0">
                <a:solidFill>
                  <a:srgbClr val="282828"/>
                </a:solidFill>
              </a:rPr>
              <a:t>	return this.tasks;</a:t>
            </a:r>
          </a:p>
          <a:p>
            <a:r>
              <a:rPr lang="en-US" sz="2000" dirty="0">
                <a:solidFill>
                  <a:srgbClr val="282828"/>
                </a:solidFill>
              </a:rPr>
              <a:t>   }</a:t>
            </a:r>
          </a:p>
          <a:p>
            <a:r>
              <a:rPr lang="en-US" sz="2000" dirty="0">
                <a:solidFill>
                  <a:srgbClr val="0000FF"/>
                </a:solidFill>
              </a:rPr>
              <a:t>}</a:t>
            </a:r>
          </a:p>
        </p:txBody>
      </p:sp>
      <p:sp>
        <p:nvSpPr>
          <p:cNvPr id="11" name="Rounded Rectangle 10"/>
          <p:cNvSpPr/>
          <p:nvPr/>
        </p:nvSpPr>
        <p:spPr bwMode="auto">
          <a:xfrm>
            <a:off x="4084637" y="5097462"/>
            <a:ext cx="3200400" cy="13716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Parent Component</a:t>
            </a:r>
          </a:p>
        </p:txBody>
      </p:sp>
      <p:sp>
        <p:nvSpPr>
          <p:cNvPr id="14" name="Folded Corner 13"/>
          <p:cNvSpPr/>
          <p:nvPr/>
        </p:nvSpPr>
        <p:spPr bwMode="auto">
          <a:xfrm>
            <a:off x="7818437" y="5478462"/>
            <a:ext cx="2215662" cy="685800"/>
          </a:xfrm>
          <a:prstGeom prst="foldedCorne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Service</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9" name="Straight Arrow Connector 18"/>
          <p:cNvCxnSpPr/>
          <p:nvPr/>
        </p:nvCxnSpPr>
        <p:spPr>
          <a:xfrm flipH="1">
            <a:off x="6904037" y="5783262"/>
            <a:ext cx="1219200" cy="0"/>
          </a:xfrm>
          <a:prstGeom prst="straightConnector1">
            <a:avLst/>
          </a:prstGeom>
          <a:ln w="57150" cmpd="sng">
            <a:solidFill>
              <a:schemeClr val="tx1">
                <a:lumMod val="50000"/>
              </a:schemeClr>
            </a:solidFill>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13869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3194721"/>
          </a:xfrm>
        </p:spPr>
        <p:txBody>
          <a:bodyPr/>
          <a:lstStyle/>
          <a:p>
            <a:r>
              <a:rPr lang="en-US" dirty="0"/>
              <a:t>Connecting  Components &amp; Providers</a:t>
            </a:r>
          </a:p>
        </p:txBody>
      </p:sp>
      <p:sp>
        <p:nvSpPr>
          <p:cNvPr id="8" name="Text Placeholder 4"/>
          <p:cNvSpPr>
            <a:spLocks noGrp="1"/>
          </p:cNvSpPr>
          <p:nvPr>
            <p:ph type="body" sz="quarter" idx="12"/>
          </p:nvPr>
        </p:nvSpPr>
        <p:spPr>
          <a:xfrm>
            <a:off x="274638" y="3954463"/>
            <a:ext cx="10058401" cy="803297"/>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Showing how to add components in </a:t>
            </a:r>
            <a:r>
              <a:rPr lang="en-US" dirty="0" err="1"/>
              <a:t>eachother</a:t>
            </a:r>
            <a:endParaRPr lang="en-US" dirty="0"/>
          </a:p>
        </p:txBody>
      </p:sp>
    </p:spTree>
    <p:extLst>
      <p:ext uri="{BB962C8B-B14F-4D97-AF65-F5344CB8AC3E}">
        <p14:creationId xmlns:p14="http://schemas.microsoft.com/office/powerpoint/2010/main" val="3700732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a:t>Building Process</a:t>
            </a:r>
          </a:p>
        </p:txBody>
      </p:sp>
    </p:spTree>
    <p:extLst>
      <p:ext uri="{BB962C8B-B14F-4D97-AF65-F5344CB8AC3E}">
        <p14:creationId xmlns:p14="http://schemas.microsoft.com/office/powerpoint/2010/main" val="3221264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build an App together.</a:t>
            </a:r>
          </a:p>
        </p:txBody>
      </p:sp>
      <p:sp>
        <p:nvSpPr>
          <p:cNvPr id="3" name="Text Placeholder 2"/>
          <p:cNvSpPr>
            <a:spLocks noGrp="1"/>
          </p:cNvSpPr>
          <p:nvPr>
            <p:ph type="body" sz="quarter" idx="10"/>
          </p:nvPr>
        </p:nvSpPr>
        <p:spPr>
          <a:xfrm>
            <a:off x="365760" y="1371600"/>
            <a:ext cx="11704320" cy="3852337"/>
          </a:xfrm>
        </p:spPr>
        <p:txBody>
          <a:bodyPr/>
          <a:lstStyle/>
          <a:p>
            <a:r>
              <a:rPr lang="en-US" dirty="0"/>
              <a:t>Install Angular </a:t>
            </a:r>
          </a:p>
          <a:p>
            <a:r>
              <a:rPr lang="en-US" dirty="0"/>
              <a:t>Quick and Simple: </a:t>
            </a:r>
            <a:r>
              <a:rPr lang="en-US" dirty="0">
                <a:hlinkClick r:id="rId2"/>
              </a:rPr>
              <a:t>https://angular.io/docs/ts/latest/quickstart.html</a:t>
            </a:r>
            <a:endParaRPr lang="en-US" dirty="0"/>
          </a:p>
          <a:p>
            <a:r>
              <a:rPr lang="en-US" dirty="0"/>
              <a:t>Quick and Extensive: </a:t>
            </a:r>
            <a:r>
              <a:rPr lang="en-US" dirty="0">
                <a:hlinkClick r:id="rId3"/>
              </a:rPr>
              <a:t>https://github.com/angular/angular-cli</a:t>
            </a:r>
            <a:endParaRPr lang="en-US" dirty="0"/>
          </a:p>
          <a:p>
            <a:pPr marL="514350" indent="-514350">
              <a:buAutoNum type="arabicParenR"/>
            </a:pPr>
            <a:endParaRPr lang="en-US" dirty="0"/>
          </a:p>
          <a:p>
            <a:r>
              <a:rPr lang="en-US" dirty="0"/>
              <a:t>Angular CLI</a:t>
            </a:r>
          </a:p>
          <a:p>
            <a:pPr lvl="1"/>
            <a:r>
              <a:rPr lang="en-US" dirty="0"/>
              <a:t>Command Line Tool</a:t>
            </a:r>
          </a:p>
          <a:p>
            <a:pPr lvl="2"/>
            <a:r>
              <a:rPr lang="en-US" dirty="0"/>
              <a:t>ng new </a:t>
            </a:r>
            <a:r>
              <a:rPr lang="en-US" dirty="0" err="1"/>
              <a:t>TaskApp</a:t>
            </a:r>
            <a:endParaRPr lang="en-US" dirty="0"/>
          </a:p>
          <a:p>
            <a:pPr lvl="2"/>
            <a:r>
              <a:rPr lang="en-US" dirty="0"/>
              <a:t>ng generate component </a:t>
            </a:r>
            <a:r>
              <a:rPr lang="en-US" dirty="0" err="1"/>
              <a:t>TaskCompontent</a:t>
            </a:r>
            <a:endParaRPr lang="en-US" dirty="0"/>
          </a:p>
          <a:p>
            <a:pPr lvl="2"/>
            <a:r>
              <a:rPr lang="en-US" dirty="0"/>
              <a:t>ng generate route</a:t>
            </a:r>
          </a:p>
        </p:txBody>
      </p:sp>
    </p:spTree>
    <p:extLst>
      <p:ext uri="{BB962C8B-B14F-4D97-AF65-F5344CB8AC3E}">
        <p14:creationId xmlns:p14="http://schemas.microsoft.com/office/powerpoint/2010/main" val="1925702540"/>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1200329"/>
          </a:xfrm>
        </p:spPr>
        <p:txBody>
          <a:bodyPr/>
          <a:lstStyle/>
          <a:p>
            <a:r>
              <a:rPr lang="en-US" dirty="0"/>
              <a:t>Task List</a:t>
            </a:r>
          </a:p>
        </p:txBody>
      </p:sp>
      <p:sp>
        <p:nvSpPr>
          <p:cNvPr id="8" name="Text Placeholder 4"/>
          <p:cNvSpPr>
            <a:spLocks noGrp="1"/>
          </p:cNvSpPr>
          <p:nvPr>
            <p:ph type="body" sz="quarter" idx="12"/>
          </p:nvPr>
        </p:nvSpPr>
        <p:spPr>
          <a:xfrm>
            <a:off x="274638" y="3954463"/>
            <a:ext cx="10058401" cy="803297"/>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Building a Task List Application</a:t>
            </a:r>
          </a:p>
        </p:txBody>
      </p:sp>
    </p:spTree>
    <p:extLst>
      <p:ext uri="{BB962C8B-B14F-4D97-AF65-F5344CB8AC3E}">
        <p14:creationId xmlns:p14="http://schemas.microsoft.com/office/powerpoint/2010/main" val="24651399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a:t>Recap and Extra Resources</a:t>
            </a:r>
          </a:p>
        </p:txBody>
      </p:sp>
    </p:spTree>
    <p:extLst>
      <p:ext uri="{BB962C8B-B14F-4D97-AF65-F5344CB8AC3E}">
        <p14:creationId xmlns:p14="http://schemas.microsoft.com/office/powerpoint/2010/main" val="21983289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Text Placeholder 2"/>
          <p:cNvSpPr>
            <a:spLocks noGrp="1"/>
          </p:cNvSpPr>
          <p:nvPr>
            <p:ph type="body" sz="quarter" idx="10"/>
          </p:nvPr>
        </p:nvSpPr>
        <p:spPr>
          <a:xfrm>
            <a:off x="365760" y="1371600"/>
            <a:ext cx="11704320" cy="2438616"/>
          </a:xfrm>
        </p:spPr>
        <p:txBody>
          <a:bodyPr/>
          <a:lstStyle/>
          <a:p>
            <a:r>
              <a:rPr lang="en-US" dirty="0"/>
              <a:t>Angular Overview</a:t>
            </a:r>
          </a:p>
          <a:p>
            <a:r>
              <a:rPr lang="en-US" dirty="0"/>
              <a:t>Big Picture</a:t>
            </a:r>
          </a:p>
          <a:p>
            <a:r>
              <a:rPr lang="en-US" dirty="0"/>
              <a:t>Building Blocks</a:t>
            </a:r>
          </a:p>
          <a:p>
            <a:r>
              <a:rPr lang="en-US" dirty="0"/>
              <a:t>Connecting the Blocks</a:t>
            </a:r>
          </a:p>
          <a:p>
            <a:r>
              <a:rPr lang="en-US" dirty="0"/>
              <a:t>Building Process</a:t>
            </a:r>
          </a:p>
        </p:txBody>
      </p:sp>
    </p:spTree>
    <p:extLst>
      <p:ext uri="{BB962C8B-B14F-4D97-AF65-F5344CB8AC3E}">
        <p14:creationId xmlns:p14="http://schemas.microsoft.com/office/powerpoint/2010/main" val="1388282396"/>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Text Placeholder 2"/>
          <p:cNvSpPr>
            <a:spLocks noGrp="1"/>
          </p:cNvSpPr>
          <p:nvPr>
            <p:ph type="body" sz="quarter" idx="10"/>
          </p:nvPr>
        </p:nvSpPr>
        <p:spPr>
          <a:xfrm>
            <a:off x="365760" y="1371600"/>
            <a:ext cx="5852477" cy="1509131"/>
          </a:xfrm>
        </p:spPr>
        <p:txBody>
          <a:bodyPr/>
          <a:lstStyle/>
          <a:p>
            <a:r>
              <a:rPr lang="en-US" dirty="0"/>
              <a:t>@</a:t>
            </a:r>
            <a:r>
              <a:rPr lang="en-US" dirty="0" err="1"/>
              <a:t>keephopealivegr</a:t>
            </a:r>
            <a:endParaRPr lang="en-US" dirty="0"/>
          </a:p>
          <a:p>
            <a:r>
              <a:rPr lang="en-US" dirty="0"/>
              <a:t>@</a:t>
            </a:r>
            <a:r>
              <a:rPr lang="en-US" dirty="0" err="1"/>
              <a:t>geektrainer</a:t>
            </a:r>
            <a:endParaRPr lang="en-US" dirty="0"/>
          </a:p>
          <a:p>
            <a:endParaRPr lang="en-US" dirty="0"/>
          </a:p>
        </p:txBody>
      </p:sp>
      <p:sp>
        <p:nvSpPr>
          <p:cNvPr id="4" name="Text Placeholder 2"/>
          <p:cNvSpPr txBox="1">
            <a:spLocks/>
          </p:cNvSpPr>
          <p:nvPr/>
        </p:nvSpPr>
        <p:spPr>
          <a:xfrm>
            <a:off x="6218237" y="1287462"/>
            <a:ext cx="5852477" cy="2585323"/>
          </a:xfrm>
          <a:prstGeom prst="rect">
            <a:avLst/>
          </a:prstGeom>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800" kern="1200" spc="-30" baseline="0">
                <a:solidFill>
                  <a:srgbClr val="0072C6"/>
                </a:solidFill>
                <a:latin typeface="+mj-lt"/>
                <a:ea typeface="+mn-ea"/>
                <a:cs typeface="+mn-cs"/>
              </a:defRPr>
            </a:lvl1pPr>
            <a:lvl2pPr marL="2286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4572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6858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9144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Source code</a:t>
            </a:r>
          </a:p>
          <a:p>
            <a:endParaRPr lang="en-US" sz="2000" dirty="0"/>
          </a:p>
          <a:p>
            <a:r>
              <a:rPr lang="en-US" sz="2000" dirty="0"/>
              <a:t>Quick Start</a:t>
            </a:r>
            <a:endParaRPr lang="en-US" sz="2000" dirty="0">
              <a:hlinkClick r:id="rId2"/>
            </a:endParaRPr>
          </a:p>
          <a:p>
            <a:r>
              <a:rPr lang="en-US" sz="2000" dirty="0">
                <a:hlinkClick r:id="rId2"/>
              </a:rPr>
              <a:t>https://angular.io/docs/ts/latest/quickstart.html</a:t>
            </a:r>
            <a:endParaRPr lang="en-US" sz="2000" dirty="0"/>
          </a:p>
          <a:p>
            <a:r>
              <a:rPr lang="en-US" sz="2000" dirty="0"/>
              <a:t>Angular 2 Tutorial</a:t>
            </a:r>
          </a:p>
          <a:p>
            <a:r>
              <a:rPr lang="en-US" sz="2000" dirty="0">
                <a:hlinkClick r:id="rId3"/>
              </a:rPr>
              <a:t>https://angular.io/docs/ts/latest/tutorial/</a:t>
            </a:r>
            <a:endParaRPr lang="en-US" sz="2000" dirty="0"/>
          </a:p>
          <a:p>
            <a:r>
              <a:rPr lang="en-US" sz="2000" dirty="0"/>
              <a:t>Angular Meet-ups </a:t>
            </a:r>
          </a:p>
        </p:txBody>
      </p:sp>
    </p:spTree>
    <p:extLst>
      <p:ext uri="{BB962C8B-B14F-4D97-AF65-F5344CB8AC3E}">
        <p14:creationId xmlns:p14="http://schemas.microsoft.com/office/powerpoint/2010/main" val="1083008954"/>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Last Slide (Closing w/ MS Logo)</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265751870"/>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156868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Angular?</a:t>
            </a:r>
          </a:p>
        </p:txBody>
      </p:sp>
      <p:sp>
        <p:nvSpPr>
          <p:cNvPr id="3" name="Text Placeholder 2"/>
          <p:cNvSpPr>
            <a:spLocks noGrp="1"/>
          </p:cNvSpPr>
          <p:nvPr>
            <p:ph type="body" sz="quarter" idx="10"/>
          </p:nvPr>
        </p:nvSpPr>
        <p:spPr>
          <a:xfrm>
            <a:off x="365760" y="1371600"/>
            <a:ext cx="11704320" cy="4119077"/>
          </a:xfrm>
        </p:spPr>
        <p:txBody>
          <a:bodyPr/>
          <a:lstStyle/>
          <a:p>
            <a:pPr lvl="1"/>
            <a:r>
              <a:rPr lang="en-US" dirty="0"/>
              <a:t>MVC Structure</a:t>
            </a:r>
          </a:p>
          <a:p>
            <a:pPr lvl="1"/>
            <a:endParaRPr lang="en-US" dirty="0"/>
          </a:p>
          <a:p>
            <a:pPr lvl="1"/>
            <a:r>
              <a:rPr lang="en-US" dirty="0"/>
              <a:t>Framework</a:t>
            </a:r>
          </a:p>
          <a:p>
            <a:pPr marL="0" lvl="1" indent="0">
              <a:buNone/>
            </a:pPr>
            <a:endParaRPr lang="en-US" dirty="0"/>
          </a:p>
          <a:p>
            <a:pPr lvl="1"/>
            <a:r>
              <a:rPr lang="en-US" dirty="0"/>
              <a:t>Single Page Applications</a:t>
            </a:r>
          </a:p>
          <a:p>
            <a:pPr marL="0" lvl="1" indent="0">
              <a:buNone/>
            </a:pPr>
            <a:endParaRPr lang="en-US" dirty="0"/>
          </a:p>
          <a:p>
            <a:pPr lvl="1"/>
            <a:r>
              <a:rPr lang="en-US" dirty="0"/>
              <a:t>Client Side Templating</a:t>
            </a:r>
          </a:p>
          <a:p>
            <a:pPr lvl="1"/>
            <a:endParaRPr lang="en-US" dirty="0"/>
          </a:p>
          <a:p>
            <a:pPr lvl="1"/>
            <a:r>
              <a:rPr lang="en-US" dirty="0"/>
              <a:t>Testing</a:t>
            </a:r>
          </a:p>
          <a:p>
            <a:pPr lvl="1"/>
            <a:endParaRPr lang="en-US" dirty="0"/>
          </a:p>
          <a:p>
            <a:r>
              <a:rPr lang="en-US" dirty="0"/>
              <a:t>Why does this all matter?</a:t>
            </a:r>
          </a:p>
        </p:txBody>
      </p:sp>
    </p:spTree>
    <p:extLst>
      <p:ext uri="{BB962C8B-B14F-4D97-AF65-F5344CB8AC3E}">
        <p14:creationId xmlns:p14="http://schemas.microsoft.com/office/powerpoint/2010/main" val="2431880847"/>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without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597141723"/>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862875640"/>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511702305"/>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4" name="Text Placeholder 3"/>
          <p:cNvSpPr>
            <a:spLocks noGrp="1"/>
          </p:cNvSpPr>
          <p:nvPr>
            <p:ph type="body" sz="quarter" idx="11"/>
          </p:nvPr>
        </p:nvSpPr>
        <p:spPr>
          <a:xfrm>
            <a:off x="365759"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956134158"/>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layout for list with graphics</a:t>
            </a:r>
          </a:p>
        </p:txBody>
      </p:sp>
      <p:sp>
        <p:nvSpPr>
          <p:cNvPr id="3" name="Text Placeholder 2"/>
          <p:cNvSpPr>
            <a:spLocks noGrp="1"/>
          </p:cNvSpPr>
          <p:nvPr>
            <p:ph type="body" sz="quarter" idx="10"/>
          </p:nvPr>
        </p:nvSpPr>
        <p:spPr/>
        <p:txBody>
          <a:bodyPr/>
          <a:lstStyle/>
          <a:p>
            <a:r>
              <a:rPr lang="en-US" dirty="0"/>
              <a:t>Perfect for instructions with just a few steps</a:t>
            </a:r>
          </a:p>
        </p:txBody>
      </p:sp>
      <p:pic>
        <p:nvPicPr>
          <p:cNvPr id="4" name="Picture 3"/>
          <p:cNvPicPr>
            <a:picLocks noChangeAspect="1"/>
          </p:cNvPicPr>
          <p:nvPr/>
        </p:nvPicPr>
        <p:blipFill>
          <a:blip r:embed="rId2"/>
          <a:stretch>
            <a:fillRect/>
          </a:stretch>
        </p:blipFill>
        <p:spPr>
          <a:xfrm>
            <a:off x="457200" y="2468880"/>
            <a:ext cx="914400" cy="914400"/>
          </a:xfrm>
          <a:prstGeom prst="rect">
            <a:avLst/>
          </a:prstGeom>
        </p:spPr>
      </p:pic>
      <p:pic>
        <p:nvPicPr>
          <p:cNvPr id="5" name="Picture 4"/>
          <p:cNvPicPr>
            <a:picLocks noChangeAspect="1"/>
          </p:cNvPicPr>
          <p:nvPr/>
        </p:nvPicPr>
        <p:blipFill>
          <a:blip r:embed="rId3"/>
          <a:stretch>
            <a:fillRect/>
          </a:stretch>
        </p:blipFill>
        <p:spPr>
          <a:xfrm>
            <a:off x="457200" y="3840480"/>
            <a:ext cx="914400" cy="914400"/>
          </a:xfrm>
          <a:prstGeom prst="rect">
            <a:avLst/>
          </a:prstGeom>
        </p:spPr>
      </p:pic>
      <p:sp>
        <p:nvSpPr>
          <p:cNvPr id="7" name="TextBox 6"/>
          <p:cNvSpPr txBox="1"/>
          <p:nvPr/>
        </p:nvSpPr>
        <p:spPr>
          <a:xfrm>
            <a:off x="1645920" y="24688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1:</a:t>
            </a:r>
            <a:r>
              <a:rPr lang="en-US" sz="1600" b="1" dirty="0">
                <a:solidFill>
                  <a:schemeClr val="tx2"/>
                </a:solidFill>
              </a:rPr>
              <a:t> </a:t>
            </a:r>
            <a:r>
              <a:rPr lang="en-US" sz="1600" dirty="0">
                <a:gradFill>
                  <a:gsLst>
                    <a:gs pos="2917">
                      <a:schemeClr val="tx1"/>
                    </a:gs>
                    <a:gs pos="30000">
                      <a:schemeClr val="tx1"/>
                    </a:gs>
                  </a:gsLst>
                  <a:lin ang="5400000" scaled="0"/>
                </a:gradFill>
              </a:rPr>
              <a:t>Follow image guidelines specified before. There are icons available at the end of this deck. </a:t>
            </a:r>
          </a:p>
        </p:txBody>
      </p:sp>
      <p:sp>
        <p:nvSpPr>
          <p:cNvPr id="8" name="TextBox 7"/>
          <p:cNvSpPr txBox="1"/>
          <p:nvPr/>
        </p:nvSpPr>
        <p:spPr>
          <a:xfrm>
            <a:off x="1645920" y="38404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2:</a:t>
            </a:r>
            <a:r>
              <a:rPr lang="en-US" sz="1600" b="1" dirty="0">
                <a:solidFill>
                  <a:schemeClr val="tx2"/>
                </a:solidFill>
              </a:rPr>
              <a:t> </a:t>
            </a:r>
            <a:r>
              <a:rPr lang="en-US" sz="1600" dirty="0">
                <a:gradFill>
                  <a:gsLst>
                    <a:gs pos="2917">
                      <a:schemeClr val="tx1"/>
                    </a:gs>
                    <a:gs pos="30000">
                      <a:schemeClr val="tx1"/>
                    </a:gs>
                  </a:gsLst>
                  <a:lin ang="5400000" scaled="0"/>
                </a:gradFill>
              </a:rPr>
              <a:t>Feel free to update all the images as needed.</a:t>
            </a:r>
          </a:p>
        </p:txBody>
      </p:sp>
      <p:sp>
        <p:nvSpPr>
          <p:cNvPr id="9" name="TextBox 8"/>
          <p:cNvSpPr txBox="1"/>
          <p:nvPr/>
        </p:nvSpPr>
        <p:spPr>
          <a:xfrm>
            <a:off x="1645920" y="52120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3:</a:t>
            </a:r>
            <a:r>
              <a:rPr lang="en-US" sz="1600" b="1" dirty="0">
                <a:solidFill>
                  <a:schemeClr val="tx2"/>
                </a:solidFill>
              </a:rPr>
              <a:t> </a:t>
            </a:r>
            <a:r>
              <a:rPr lang="en-US" sz="1600" dirty="0">
                <a:gradFill>
                  <a:gsLst>
                    <a:gs pos="2917">
                      <a:schemeClr val="tx1"/>
                    </a:gs>
                    <a:gs pos="30000">
                      <a:schemeClr val="tx1"/>
                    </a:gs>
                  </a:gsLst>
                  <a:lin ang="5400000" scaled="0"/>
                </a:gradFill>
              </a:rPr>
              <a:t>Typically follow this with a demonstration; viewers love demonstrations.</a:t>
            </a:r>
          </a:p>
        </p:txBody>
      </p:sp>
      <p:pic>
        <p:nvPicPr>
          <p:cNvPr id="11" name="Picture 10"/>
          <p:cNvPicPr>
            <a:picLocks noChangeAspect="1"/>
          </p:cNvPicPr>
          <p:nvPr/>
        </p:nvPicPr>
        <p:blipFill>
          <a:blip r:embed="rId4"/>
          <a:stretch>
            <a:fillRect/>
          </a:stretch>
        </p:blipFill>
        <p:spPr>
          <a:xfrm>
            <a:off x="457200" y="5212080"/>
            <a:ext cx="914400" cy="914400"/>
          </a:xfrm>
          <a:prstGeom prst="rect">
            <a:avLst/>
          </a:prstGeom>
        </p:spPr>
      </p:pic>
      <p:pic>
        <p:nvPicPr>
          <p:cNvPr id="14" name="Picture 13"/>
          <p:cNvPicPr>
            <a:picLocks noChangeAspect="1"/>
          </p:cNvPicPr>
          <p:nvPr/>
        </p:nvPicPr>
        <p:blipFill>
          <a:blip r:embed="rId5"/>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401473495"/>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grid of data points</a:t>
            </a:r>
          </a:p>
        </p:txBody>
      </p:sp>
      <p:sp>
        <p:nvSpPr>
          <p:cNvPr id="3" name="Text Placeholder 2"/>
          <p:cNvSpPr>
            <a:spLocks noGrp="1"/>
          </p:cNvSpPr>
          <p:nvPr>
            <p:ph type="body" sz="quarter" idx="10"/>
          </p:nvPr>
        </p:nvSpPr>
        <p:spPr/>
        <p:txBody>
          <a:bodyPr/>
          <a:lstStyle/>
          <a:p>
            <a:r>
              <a:rPr lang="en-US" dirty="0"/>
              <a:t>Check out the cool tips inline!</a:t>
            </a:r>
          </a:p>
        </p:txBody>
      </p:sp>
      <p:sp>
        <p:nvSpPr>
          <p:cNvPr id="4" name="Rectangle 3"/>
          <p:cNvSpPr>
            <a:spLocks/>
          </p:cNvSpPr>
          <p:nvPr/>
        </p:nvSpPr>
        <p:spPr bwMode="auto">
          <a:xfrm>
            <a:off x="457200" y="2194560"/>
            <a:ext cx="1371600" cy="137160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a:spLocks/>
          </p:cNvSpPr>
          <p:nvPr/>
        </p:nvSpPr>
        <p:spPr bwMode="auto">
          <a:xfrm>
            <a:off x="457200" y="3611880"/>
            <a:ext cx="1371600"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a:spLocks/>
          </p:cNvSpPr>
          <p:nvPr/>
        </p:nvSpPr>
        <p:spPr bwMode="auto">
          <a:xfrm>
            <a:off x="457200" y="5029200"/>
            <a:ext cx="1371600" cy="1371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p:nvSpPr>
        <p:spPr bwMode="auto">
          <a:xfrm>
            <a:off x="1874518" y="2194558"/>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mj-lt"/>
                <a:ea typeface="Segoe UI" pitchFamily="34" charset="0"/>
                <a:cs typeface="Segoe UI" pitchFamily="34" charset="0"/>
              </a:rPr>
              <a:t>1 Tip</a:t>
            </a:r>
          </a:p>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Avoid bullet slides and lists whenever possible. Having slides like this helps make your deck </a:t>
            </a:r>
          </a:p>
        </p:txBody>
      </p:sp>
      <p:sp>
        <p:nvSpPr>
          <p:cNvPr id="9" name="Rectangle 8"/>
          <p:cNvSpPr>
            <a:spLocks/>
          </p:cNvSpPr>
          <p:nvPr/>
        </p:nvSpPr>
        <p:spPr bwMode="auto">
          <a:xfrm>
            <a:off x="1874518" y="5029200"/>
            <a:ext cx="2788920" cy="13716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47%</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p:nvSpPr>
        <p:spPr bwMode="auto">
          <a:xfrm>
            <a:off x="4709156" y="2199914"/>
            <a:ext cx="2788924"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p:nvSpPr>
        <p:spPr bwMode="auto">
          <a:xfrm>
            <a:off x="4709160" y="3611880"/>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2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If you're listing lots of facts and figures, use a slide like this</a:t>
            </a:r>
          </a:p>
        </p:txBody>
      </p:sp>
      <p:sp>
        <p:nvSpPr>
          <p:cNvPr id="14" name="Rectangle 13"/>
          <p:cNvSpPr>
            <a:spLocks/>
          </p:cNvSpPr>
          <p:nvPr/>
        </p:nvSpPr>
        <p:spPr bwMode="auto">
          <a:xfrm>
            <a:off x="7543800" y="2194560"/>
            <a:ext cx="2788920" cy="1371600"/>
          </a:xfrm>
          <a:prstGeom prst="rect">
            <a:avLst/>
          </a:prstGeom>
          <a:solidFill>
            <a:srgbClr val="3C3C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3,000</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777240" y="5385217"/>
            <a:ext cx="731520" cy="659566"/>
          </a:xfrm>
          <a:prstGeom prst="rect">
            <a:avLst/>
          </a:prstGeom>
        </p:spPr>
      </p:pic>
      <p:sp>
        <p:nvSpPr>
          <p:cNvPr id="23" name="Rectangle 22"/>
          <p:cNvSpPr>
            <a:spLocks/>
          </p:cNvSpPr>
          <p:nvPr/>
        </p:nvSpPr>
        <p:spPr bwMode="auto">
          <a:xfrm>
            <a:off x="7543800" y="3611880"/>
            <a:ext cx="2788920" cy="27889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Feel free to use updated icons. </a:t>
            </a:r>
            <a:r>
              <a:rPr lang="en-US" sz="1400" b="1" dirty="0">
                <a:gradFill>
                  <a:gsLst>
                    <a:gs pos="0">
                      <a:srgbClr val="FFFFFF"/>
                    </a:gs>
                    <a:gs pos="100000">
                      <a:srgbClr val="FFFFFF"/>
                    </a:gs>
                  </a:gsLst>
                  <a:lin ang="5400000" scaled="0"/>
                </a:gradFill>
                <a:ea typeface="Segoe UI" pitchFamily="34" charset="0"/>
                <a:cs typeface="Segoe UI" pitchFamily="34" charset="0"/>
              </a:rPr>
              <a:t>DO NOT</a:t>
            </a:r>
            <a:r>
              <a:rPr lang="en-US" sz="1400" dirty="0">
                <a:gradFill>
                  <a:gsLst>
                    <a:gs pos="0">
                      <a:srgbClr val="FFFFFF"/>
                    </a:gs>
                    <a:gs pos="100000">
                      <a:srgbClr val="FFFFFF"/>
                    </a:gs>
                  </a:gsLst>
                  <a:lin ang="5400000" scaled="0"/>
                </a:gradFill>
                <a:ea typeface="Segoe UI" pitchFamily="34" charset="0"/>
                <a:cs typeface="Segoe UI" pitchFamily="34" charset="0"/>
              </a:rPr>
              <a:t> use images found on the web, as we may not have license to display those images. There are images at the end of this deck that are guaranteed safe to use.</a:t>
            </a:r>
          </a:p>
        </p:txBody>
      </p:sp>
      <p:pic>
        <p:nvPicPr>
          <p:cNvPr id="25" name="Picture 24"/>
          <p:cNvPicPr>
            <a:picLocks noChangeAspect="1"/>
          </p:cNvPicPr>
          <p:nvPr/>
        </p:nvPicPr>
        <p:blipFill>
          <a:blip r:embed="rId3"/>
          <a:stretch>
            <a:fillRect/>
          </a:stretch>
        </p:blipFill>
        <p:spPr>
          <a:xfrm>
            <a:off x="654802" y="2560320"/>
            <a:ext cx="976393" cy="640080"/>
          </a:xfrm>
          <a:prstGeom prst="rect">
            <a:avLst/>
          </a:prstGeom>
        </p:spPr>
      </p:pic>
    </p:spTree>
    <p:extLst>
      <p:ext uri="{BB962C8B-B14F-4D97-AF65-F5344CB8AC3E}">
        <p14:creationId xmlns:p14="http://schemas.microsoft.com/office/powerpoint/2010/main" val="1942481690"/>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3139321"/>
          </a:xfrm>
        </p:spPr>
        <p:txBody>
          <a:bodyPr/>
          <a:lstStyle/>
          <a:p>
            <a:r>
              <a:rPr lang="en-US" dirty="0"/>
              <a:t>"This slide can be used to dress up a pull quote or key statistic. Text should be styled as 28pt Segoe UI Light. Reference should be styled as 24pt Segoe UI Regular. Text must be left as black to align to Microsoft's accessibility standards."</a:t>
            </a:r>
            <a:br>
              <a:rPr lang="en-US" dirty="0"/>
            </a:br>
            <a:br>
              <a:rPr lang="en-US" dirty="0"/>
            </a:br>
            <a:r>
              <a:rPr lang="en-US" sz="2400" dirty="0" err="1">
                <a:latin typeface="+mn-lt"/>
              </a:rPr>
              <a:t>Firstname</a:t>
            </a:r>
            <a:r>
              <a:rPr lang="en-US" sz="2400" dirty="0">
                <a:latin typeface="+mn-lt"/>
              </a:rPr>
              <a:t> </a:t>
            </a:r>
            <a:r>
              <a:rPr lang="en-US" sz="2400" dirty="0" err="1">
                <a:latin typeface="+mn-lt"/>
              </a:rPr>
              <a:t>Lastname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0" y="731520"/>
            <a:ext cx="7772400" cy="3139321"/>
          </a:xfrm>
        </p:spPr>
        <p:txBody>
          <a:bodyPr/>
          <a:lstStyle/>
          <a:p>
            <a:r>
              <a:rPr lang="en-US" dirty="0">
                <a:solidFill>
                  <a:srgbClr val="505050">
                    <a:lumMod val="50000"/>
                  </a:srgbClr>
                </a:solidFill>
              </a:rPr>
              <a:t>"This slide can be used to dress up a pull quote or key statistic. Text should be styled as 28pt Segoe UI Light. Reference should be styled as 24pt Segoe UI Regular. Text must be left as black to align to Microsoft's accessibility standards."</a:t>
            </a:r>
            <a:br>
              <a:rPr lang="en-US" dirty="0">
                <a:solidFill>
                  <a:srgbClr val="505050">
                    <a:lumMod val="50000"/>
                  </a:srgbClr>
                </a:solidFill>
              </a:rPr>
            </a:br>
            <a:br>
              <a:rPr lang="en-US" dirty="0">
                <a:solidFill>
                  <a:srgbClr val="505050">
                    <a:lumMod val="50000"/>
                  </a:srgbClr>
                </a:solidFill>
              </a:rPr>
            </a:br>
            <a:r>
              <a:rPr lang="en-US" sz="2400" dirty="0" err="1">
                <a:solidFill>
                  <a:srgbClr val="505050">
                    <a:lumMod val="50000"/>
                  </a:srgbClr>
                </a:solidFill>
                <a:latin typeface="Segoe UI"/>
              </a:rPr>
              <a:t>Firstname</a:t>
            </a:r>
            <a:r>
              <a:rPr lang="en-US" sz="2400" dirty="0">
                <a:solidFill>
                  <a:srgbClr val="505050">
                    <a:lumMod val="50000"/>
                  </a:srgbClr>
                </a:solidFill>
                <a:latin typeface="Segoe UI"/>
              </a:rPr>
              <a:t> </a:t>
            </a:r>
            <a:r>
              <a:rPr lang="en-US" sz="2400" dirty="0" err="1">
                <a:solidFill>
                  <a:srgbClr val="505050">
                    <a:lumMod val="50000"/>
                  </a:srgbClr>
                </a:solidFill>
                <a:latin typeface="Segoe UI"/>
              </a:rPr>
              <a:t>Lastname</a:t>
            </a:r>
            <a:endParaRPr lang="en-US" dirty="0"/>
          </a:p>
        </p:txBody>
      </p:sp>
    </p:spTree>
    <p:extLst>
      <p:ext uri="{BB962C8B-B14F-4D97-AF65-F5344CB8AC3E}">
        <p14:creationId xmlns:p14="http://schemas.microsoft.com/office/powerpoint/2010/main" val="776532036"/>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name</a:t>
            </a:r>
          </a:p>
        </p:txBody>
      </p:sp>
      <p:sp>
        <p:nvSpPr>
          <p:cNvPr id="8" name="Text Placeholder 4"/>
          <p:cNvSpPr>
            <a:spLocks noGrp="1"/>
          </p:cNvSpPr>
          <p:nvPr>
            <p:ph type="body" sz="quarter" idx="12"/>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Short description of demo</a:t>
            </a:r>
          </a:p>
        </p:txBody>
      </p:sp>
    </p:spTree>
    <p:extLst>
      <p:ext uri="{BB962C8B-B14F-4D97-AF65-F5344CB8AC3E}">
        <p14:creationId xmlns:p14="http://schemas.microsoft.com/office/powerpoint/2010/main" val="2145397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Last Slide (Closing w/ MS Logo)</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50162112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1200329"/>
          </a:xfrm>
        </p:spPr>
        <p:txBody>
          <a:bodyPr/>
          <a:lstStyle/>
          <a:p>
            <a:r>
              <a:rPr lang="en-US" dirty="0"/>
              <a:t>Single Page Application</a:t>
            </a:r>
          </a:p>
        </p:txBody>
      </p:sp>
      <p:sp>
        <p:nvSpPr>
          <p:cNvPr id="8" name="Text Placeholder 4"/>
          <p:cNvSpPr>
            <a:spLocks noGrp="1"/>
          </p:cNvSpPr>
          <p:nvPr>
            <p:ph type="body" sz="quarter" idx="12"/>
          </p:nvPr>
        </p:nvSpPr>
        <p:spPr>
          <a:xfrm>
            <a:off x="274638" y="3954463"/>
            <a:ext cx="10058401" cy="803297"/>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hlinkClick r:id="rId2"/>
              </a:rPr>
              <a:t>https://www.github.com/keephopealive</a:t>
            </a:r>
            <a:endParaRPr lang="en-US" dirty="0"/>
          </a:p>
        </p:txBody>
      </p:sp>
    </p:spTree>
    <p:extLst>
      <p:ext uri="{BB962C8B-B14F-4D97-AF65-F5344CB8AC3E}">
        <p14:creationId xmlns:p14="http://schemas.microsoft.com/office/powerpoint/2010/main" val="18948342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a:xfrm>
            <a:off x="365760" y="1371600"/>
            <a:ext cx="11704320" cy="5696944"/>
          </a:xfrm>
        </p:spPr>
        <p:txBody>
          <a:bodyPr/>
          <a:lstStyle/>
          <a:p>
            <a:r>
              <a:rPr lang="en-US" dirty="0"/>
              <a:t>This slide layout uses Consolas</a:t>
            </a:r>
          </a:p>
          <a:p>
            <a:r>
              <a:rPr lang="en-US" b="1" dirty="0"/>
              <a:t>Tips:</a:t>
            </a:r>
          </a:p>
          <a:p>
            <a:r>
              <a:rPr lang="en-US" dirty="0"/>
              <a:t>Copy and paste from Visual Studio, keeping formatting, to include color coding</a:t>
            </a:r>
          </a:p>
          <a:p>
            <a:endParaRPr lang="en-US" dirty="0"/>
          </a:p>
          <a:p>
            <a:r>
              <a:rPr lang="en-US" dirty="0"/>
              <a:t>To disable reformatting of quotes - " and '</a:t>
            </a:r>
          </a:p>
          <a:p>
            <a:pPr lvl="1"/>
            <a:r>
              <a:rPr lang="en-US" dirty="0"/>
              <a:t>In PowerPoint, click </a:t>
            </a:r>
            <a:r>
              <a:rPr lang="en-US" b="1" dirty="0"/>
              <a:t>File</a:t>
            </a:r>
            <a:r>
              <a:rPr lang="en-US" dirty="0"/>
              <a:t> &gt; </a:t>
            </a:r>
            <a:r>
              <a:rPr lang="en-US" b="1" dirty="0"/>
              <a:t>Options</a:t>
            </a:r>
          </a:p>
          <a:p>
            <a:pPr lvl="1"/>
            <a:r>
              <a:rPr lang="en-US" dirty="0"/>
              <a:t>Choose </a:t>
            </a:r>
            <a:r>
              <a:rPr lang="en-US" b="1" dirty="0"/>
              <a:t>Proofing</a:t>
            </a:r>
            <a:r>
              <a:rPr lang="en-US" dirty="0"/>
              <a:t> &gt; </a:t>
            </a:r>
            <a:r>
              <a:rPr lang="en-US" b="1" dirty="0"/>
              <a:t>Autocorrect Options</a:t>
            </a:r>
          </a:p>
          <a:p>
            <a:pPr lvl="1"/>
            <a:r>
              <a:rPr lang="en-US" dirty="0"/>
              <a:t>Remove the check from </a:t>
            </a:r>
            <a:r>
              <a:rPr lang="en-US" b="1" dirty="0"/>
              <a:t>"Straight quotes" with "Smart quotes"</a:t>
            </a:r>
          </a:p>
          <a:p>
            <a:endParaRPr lang="en-US" b="1" dirty="0"/>
          </a:p>
          <a:p>
            <a:r>
              <a:rPr lang="en-US" dirty="0"/>
              <a:t>Consider using </a:t>
            </a:r>
            <a:r>
              <a:rPr lang="en-US" b="1" dirty="0"/>
              <a:t>Code Presenter Pro</a:t>
            </a:r>
            <a:r>
              <a:rPr lang="en-US" dirty="0"/>
              <a:t> from the Office Store</a:t>
            </a:r>
          </a:p>
        </p:txBody>
      </p:sp>
    </p:spTree>
    <p:extLst>
      <p:ext uri="{BB962C8B-B14F-4D97-AF65-F5344CB8AC3E}">
        <p14:creationId xmlns:p14="http://schemas.microsoft.com/office/powerpoint/2010/main" val="297627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pie chart graphics</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4" name="Chart 3"/>
          <p:cNvGraphicFramePr>
            <a:graphicFrameLocks noChangeAspect="1"/>
          </p:cNvGraphicFramePr>
          <p:nvPr>
            <p:extLst>
              <p:ext uri="{D42A27DB-BD31-4B8C-83A1-F6EECF244321}">
                <p14:modId xmlns:p14="http://schemas.microsoft.com/office/powerpoint/2010/main" val="2418502414"/>
              </p:ext>
            </p:extLst>
          </p:nvPr>
        </p:nvGraphicFramePr>
        <p:xfrm>
          <a:off x="365760" y="2560320"/>
          <a:ext cx="2743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2841811623"/>
              </p:ext>
            </p:extLst>
          </p:nvPr>
        </p:nvGraphicFramePr>
        <p:xfrm>
          <a:off x="3352800" y="256032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204557866"/>
              </p:ext>
            </p:extLst>
          </p:nvPr>
        </p:nvGraphicFramePr>
        <p:xfrm>
          <a:off x="6339840" y="2560320"/>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3744759974"/>
              </p:ext>
            </p:extLst>
          </p:nvPr>
        </p:nvGraphicFramePr>
        <p:xfrm>
          <a:off x="9326880" y="256032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6576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one. Font size 18 pt.</a:t>
            </a:r>
          </a:p>
        </p:txBody>
      </p:sp>
      <p:sp>
        <p:nvSpPr>
          <p:cNvPr id="9" name="TextBox 8"/>
          <p:cNvSpPr txBox="1"/>
          <p:nvPr/>
        </p:nvSpPr>
        <p:spPr>
          <a:xfrm>
            <a:off x="932688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four. Font size 18 pt.</a:t>
            </a:r>
          </a:p>
        </p:txBody>
      </p:sp>
      <p:sp>
        <p:nvSpPr>
          <p:cNvPr id="10" name="TextBox 9"/>
          <p:cNvSpPr txBox="1"/>
          <p:nvPr/>
        </p:nvSpPr>
        <p:spPr>
          <a:xfrm>
            <a:off x="335280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two. Font size 18 pt.</a:t>
            </a:r>
          </a:p>
        </p:txBody>
      </p:sp>
      <p:sp>
        <p:nvSpPr>
          <p:cNvPr id="11" name="TextBox 10"/>
          <p:cNvSpPr txBox="1"/>
          <p:nvPr/>
        </p:nvSpPr>
        <p:spPr>
          <a:xfrm>
            <a:off x="633984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three. Font size 18 pt.</a:t>
            </a:r>
          </a:p>
        </p:txBody>
      </p:sp>
      <p:cxnSp>
        <p:nvCxnSpPr>
          <p:cNvPr id="13" name="Straight Connector 12"/>
          <p:cNvCxnSpPr/>
          <p:nvPr/>
        </p:nvCxnSpPr>
        <p:spPr>
          <a:xfrm>
            <a:off x="45720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4424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3128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1832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156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
        <p:nvSpPr>
          <p:cNvPr id="18" name="TextBox 17"/>
          <p:cNvSpPr txBox="1"/>
          <p:nvPr/>
        </p:nvSpPr>
        <p:spPr>
          <a:xfrm>
            <a:off x="403860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44%</a:t>
            </a:r>
          </a:p>
        </p:txBody>
      </p:sp>
      <p:sp>
        <p:nvSpPr>
          <p:cNvPr id="19" name="TextBox 18"/>
          <p:cNvSpPr txBox="1"/>
          <p:nvPr/>
        </p:nvSpPr>
        <p:spPr>
          <a:xfrm>
            <a:off x="702564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33%</a:t>
            </a:r>
          </a:p>
        </p:txBody>
      </p:sp>
      <p:sp>
        <p:nvSpPr>
          <p:cNvPr id="20" name="TextBox 19"/>
          <p:cNvSpPr txBox="1"/>
          <p:nvPr/>
        </p:nvSpPr>
        <p:spPr>
          <a:xfrm>
            <a:off x="1001268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Tree>
    <p:extLst>
      <p:ext uri="{BB962C8B-B14F-4D97-AF65-F5344CB8AC3E}">
        <p14:creationId xmlns:p14="http://schemas.microsoft.com/office/powerpoint/2010/main" val="78012497"/>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bar chart graphic</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12" name="Chart 11"/>
          <p:cNvGraphicFramePr/>
          <p:nvPr>
            <p:extLst>
              <p:ext uri="{D42A27DB-BD31-4B8C-83A1-F6EECF244321}">
                <p14:modId xmlns:p14="http://schemas.microsoft.com/office/powerpoint/2010/main" val="313823293"/>
              </p:ext>
            </p:extLst>
          </p:nvPr>
        </p:nvGraphicFramePr>
        <p:xfrm>
          <a:off x="4937760" y="1645920"/>
          <a:ext cx="8293608" cy="5527322"/>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65760" y="2377440"/>
            <a:ext cx="5029200" cy="2031325"/>
          </a:xfrm>
          <a:prstGeom prst="rect">
            <a:avLst/>
          </a:prstGeom>
          <a:noFill/>
        </p:spPr>
        <p:txBody>
          <a:bodyPr wrap="square" lIns="91440" tIns="91440" rIns="91440" bIns="91440" rtlCol="0">
            <a:spAutoFit/>
          </a:bodyPr>
          <a:lstStyle/>
          <a:p>
            <a:pPr marL="0" lvl="1">
              <a:spcBef>
                <a:spcPts val="600"/>
              </a:spcBef>
              <a:buSzPct val="90000"/>
            </a:pPr>
            <a:r>
              <a:rPr lang="en-US" sz="2000" dirty="0" err="1">
                <a:gradFill>
                  <a:gsLst>
                    <a:gs pos="1250">
                      <a:srgbClr val="505050"/>
                    </a:gs>
                    <a:gs pos="100000">
                      <a:srgbClr val="505050"/>
                    </a:gs>
                  </a:gsLst>
                  <a:lin ang="5400000" scaled="0"/>
                </a:gradFill>
              </a:rPr>
              <a:t>Lorem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ipsum</a:t>
            </a:r>
            <a:r>
              <a:rPr lang="en-US" sz="2000" dirty="0">
                <a:gradFill>
                  <a:gsLst>
                    <a:gs pos="1250">
                      <a:srgbClr val="505050"/>
                    </a:gs>
                    <a:gs pos="100000">
                      <a:srgbClr val="505050"/>
                    </a:gs>
                  </a:gsLst>
                  <a:lin ang="5400000" scaled="0"/>
                </a:gradFill>
              </a:rPr>
              <a:t> dolor sit </a:t>
            </a:r>
            <a:r>
              <a:rPr lang="en-US" sz="2000" dirty="0" err="1">
                <a:gradFill>
                  <a:gsLst>
                    <a:gs pos="1250">
                      <a:srgbClr val="505050"/>
                    </a:gs>
                    <a:gs pos="100000">
                      <a:srgbClr val="505050"/>
                    </a:gs>
                  </a:gsLst>
                  <a:lin ang="5400000" scaled="0"/>
                </a:gradFill>
              </a:rPr>
              <a:t>amet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consectetur</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adipiscing</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elit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Suspendisse</a:t>
            </a:r>
            <a:r>
              <a:rPr lang="en-US" sz="2000" dirty="0">
                <a:gradFill>
                  <a:gsLst>
                    <a:gs pos="1250">
                      <a:srgbClr val="505050"/>
                    </a:gs>
                    <a:gs pos="100000">
                      <a:srgbClr val="505050"/>
                    </a:gs>
                  </a:gsLst>
                  <a:lin ang="5400000" scaled="0"/>
                </a:gradFill>
              </a:rPr>
              <a:t> non ante lacus. </a:t>
            </a:r>
            <a:r>
              <a:rPr lang="en-US" sz="2000" dirty="0" err="1">
                <a:gradFill>
                  <a:gsLst>
                    <a:gs pos="1250">
                      <a:srgbClr val="505050"/>
                    </a:gs>
                    <a:gs pos="100000">
                      <a:srgbClr val="505050"/>
                    </a:gs>
                  </a:gsLst>
                  <a:lin ang="5400000" scaled="0"/>
                </a:gradFill>
              </a:rPr>
              <a:t>Proin</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imperdiet</a:t>
            </a:r>
            <a:r>
              <a:rPr lang="en-US" sz="2000" dirty="0">
                <a:gradFill>
                  <a:gsLst>
                    <a:gs pos="1250">
                      <a:srgbClr val="505050"/>
                    </a:gs>
                    <a:gs pos="100000">
                      <a:srgbClr val="505050"/>
                    </a:gs>
                  </a:gsLst>
                  <a:lin ang="5400000" scaled="0"/>
                </a:gradFill>
              </a:rPr>
              <a:t> non </a:t>
            </a:r>
            <a:r>
              <a:rPr lang="en-US" sz="2000" dirty="0" err="1">
                <a:gradFill>
                  <a:gsLst>
                    <a:gs pos="1250">
                      <a:srgbClr val="505050"/>
                    </a:gs>
                    <a:gs pos="100000">
                      <a:srgbClr val="505050"/>
                    </a:gs>
                  </a:gsLst>
                  <a:lin ang="5400000" scaled="0"/>
                </a:gradFill>
              </a:rPr>
              <a:t>orci</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ultrices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Aliquam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erat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volutpat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Quisque</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egestas</a:t>
            </a:r>
            <a:r>
              <a:rPr lang="en-US" sz="2000" dirty="0">
                <a:gradFill>
                  <a:gsLst>
                    <a:gs pos="1250">
                      <a:srgbClr val="505050"/>
                    </a:gs>
                    <a:gs pos="100000">
                      <a:srgbClr val="505050"/>
                    </a:gs>
                  </a:gsLst>
                  <a:lin ang="5400000" scaled="0"/>
                </a:gradFill>
              </a:rPr>
              <a:t> nisi </a:t>
            </a:r>
            <a:r>
              <a:rPr lang="en-US" sz="2000" dirty="0" err="1">
                <a:gradFill>
                  <a:gsLst>
                    <a:gs pos="1250">
                      <a:srgbClr val="505050"/>
                    </a:gs>
                    <a:gs pos="100000">
                      <a:srgbClr val="505050"/>
                    </a:gs>
                  </a:gsLst>
                  <a:lin ang="5400000" scaled="0"/>
                </a:gradFill>
              </a:rPr>
              <a:t>nisl</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mattis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massa</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sagittis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eget</a:t>
            </a:r>
            <a:r>
              <a:rPr lang="en-US" sz="2000" dirty="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419914800"/>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a:t>Text goes</a:t>
            </a:r>
            <a:br>
              <a:rPr lang="en-US"/>
            </a:br>
            <a:r>
              <a:rPr lang="en-US"/>
              <a:t>here</a:t>
            </a:r>
            <a:endParaRPr lang="en-US" dirty="0"/>
          </a:p>
        </p:txBody>
      </p:sp>
      <p:sp>
        <p:nvSpPr>
          <p:cNvPr id="3" name="Text Placeholder 2"/>
          <p:cNvSpPr>
            <a:spLocks noGrp="1"/>
          </p:cNvSpPr>
          <p:nvPr>
            <p:ph type="body" sz="quarter" idx="18"/>
          </p:nvPr>
        </p:nvSpPr>
        <p:spPr/>
        <p:txBody>
          <a:bodyPr/>
          <a:lstStyle/>
          <a:p>
            <a:r>
              <a:rPr lang="en-US"/>
              <a:t>Text goes</a:t>
            </a:r>
            <a:br>
              <a:rPr lang="en-US"/>
            </a:br>
            <a:r>
              <a:rPr lang="en-US"/>
              <a:t>here</a:t>
            </a:r>
            <a:endParaRPr lang="en-US" dirty="0"/>
          </a:p>
        </p:txBody>
      </p:sp>
      <p:sp>
        <p:nvSpPr>
          <p:cNvPr id="4" name="Text Placeholder 3"/>
          <p:cNvSpPr>
            <a:spLocks noGrp="1"/>
          </p:cNvSpPr>
          <p:nvPr>
            <p:ph type="body" sz="quarter" idx="19"/>
          </p:nvPr>
        </p:nvSpPr>
        <p:spPr/>
        <p:txBody>
          <a:bodyPr/>
          <a:lstStyle/>
          <a:p>
            <a:r>
              <a:rPr lang="en-US"/>
              <a:t>Text goes</a:t>
            </a:r>
            <a:br>
              <a:rPr lang="en-US"/>
            </a:br>
            <a:r>
              <a:rPr lang="en-US"/>
              <a:t>here</a:t>
            </a:r>
            <a:endParaRPr lang="en-US" dirty="0"/>
          </a:p>
        </p:txBody>
      </p:sp>
      <p:sp>
        <p:nvSpPr>
          <p:cNvPr id="5" name="Title 4"/>
          <p:cNvSpPr>
            <a:spLocks noGrp="1"/>
          </p:cNvSpPr>
          <p:nvPr>
            <p:ph type="title"/>
          </p:nvPr>
        </p:nvSpPr>
        <p:spPr/>
        <p:txBody>
          <a:bodyPr/>
          <a:lstStyle/>
          <a:p>
            <a:r>
              <a:rPr lang="en-US"/>
              <a:t>Text layout for with content boxes</a:t>
            </a:r>
            <a:endParaRPr lang="en-US" dirty="0"/>
          </a:p>
        </p:txBody>
      </p:sp>
      <p:sp>
        <p:nvSpPr>
          <p:cNvPr id="6" name="Text Placeholder 5"/>
          <p:cNvSpPr>
            <a:spLocks noGrp="1"/>
          </p:cNvSpPr>
          <p:nvPr>
            <p:ph type="body" sz="quarter" idx="10"/>
          </p:nvPr>
        </p:nvSpPr>
        <p:spPr/>
        <p:txBody>
          <a:bodyPr/>
          <a:lstStyle/>
          <a:p>
            <a:r>
              <a:rPr lang="en-US"/>
              <a:t>Subhead goes here</a:t>
            </a:r>
            <a:endParaRPr lang="en-US" dirty="0"/>
          </a:p>
        </p:txBody>
      </p:sp>
      <p:sp>
        <p:nvSpPr>
          <p:cNvPr id="7" name="Text Placeholder 6"/>
          <p:cNvSpPr>
            <a:spLocks noGrp="1"/>
          </p:cNvSpPr>
          <p:nvPr>
            <p:ph type="body" sz="quarter" idx="20"/>
          </p:nvPr>
        </p:nvSpPr>
        <p:spPr/>
        <p:txBody>
          <a:bodyPr/>
          <a:lstStyle/>
          <a:p>
            <a:r>
              <a:rPr lang="en-US"/>
              <a:t>Text goes</a:t>
            </a:r>
            <a:br>
              <a:rPr lang="en-US"/>
            </a:br>
            <a:r>
              <a:rPr lang="en-US"/>
              <a:t>here</a:t>
            </a:r>
            <a:endParaRPr lang="en-US" dirty="0"/>
          </a:p>
        </p:txBody>
      </p:sp>
      <p:sp>
        <p:nvSpPr>
          <p:cNvPr id="8" name="Freeform 93"/>
          <p:cNvSpPr>
            <a:spLocks noChangeAspect="1"/>
          </p:cNvSpPr>
          <p:nvPr/>
        </p:nvSpPr>
        <p:spPr bwMode="black">
          <a:xfrm rot="5400000">
            <a:off x="2379709" y="3429001"/>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9" name="Freeform 93"/>
          <p:cNvSpPr>
            <a:spLocks noChangeAspect="1"/>
          </p:cNvSpPr>
          <p:nvPr/>
        </p:nvSpPr>
        <p:spPr bwMode="black">
          <a:xfrm rot="5400000">
            <a:off x="448736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10" name="Freeform 93"/>
          <p:cNvSpPr>
            <a:spLocks noChangeAspect="1"/>
          </p:cNvSpPr>
          <p:nvPr/>
        </p:nvSpPr>
        <p:spPr bwMode="black">
          <a:xfrm rot="5400000">
            <a:off x="6595024"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Tree>
    <p:extLst>
      <p:ext uri="{BB962C8B-B14F-4D97-AF65-F5344CB8AC3E}">
        <p14:creationId xmlns:p14="http://schemas.microsoft.com/office/powerpoint/2010/main" val="1820965014"/>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layout for tables and charts</a:t>
            </a:r>
          </a:p>
        </p:txBody>
      </p:sp>
      <p:graphicFrame>
        <p:nvGraphicFramePr>
          <p:cNvPr id="3" name="Table 2"/>
          <p:cNvGraphicFramePr>
            <a:graphicFrameLocks noGrp="1"/>
          </p:cNvGraphicFramePr>
          <p:nvPr>
            <p:extLst>
              <p:ext uri="{D42A27DB-BD31-4B8C-83A1-F6EECF244321}">
                <p14:modId xmlns:p14="http://schemas.microsoft.com/office/powerpoint/2010/main" val="2979832621"/>
              </p:ext>
            </p:extLst>
          </p:nvPr>
        </p:nvGraphicFramePr>
        <p:xfrm>
          <a:off x="457200" y="146304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548640">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extLst>
                  <a:ext uri="{0D108BD9-81ED-4DB2-BD59-A6C34878D82A}">
                    <a16:rowId xmlns:a16="http://schemas.microsoft.com/office/drawing/2014/main" val="10000"/>
                  </a:ext>
                </a:extLst>
              </a:tr>
              <a:tr h="548640">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1"/>
                  </a:ext>
                </a:extLst>
              </a:tr>
              <a:tr h="548640">
                <a:tc>
                  <a:txBody>
                    <a:bodyPr/>
                    <a:lstStyle/>
                    <a:p>
                      <a:endParaRPr lang="en-US" dirty="0"/>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2"/>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3"/>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4"/>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5"/>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6"/>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7"/>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07484169"/>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stretch>
            <a:fillRect/>
          </a:stretch>
        </p:blipFill>
        <p:spPr>
          <a:xfrm>
            <a:off x="1052196" y="2170429"/>
            <a:ext cx="2404428" cy="2437823"/>
          </a:xfrm>
          <a:prstGeom prst="rect">
            <a:avLst/>
          </a:prstGeom>
        </p:spPr>
      </p:pic>
      <p:pic>
        <p:nvPicPr>
          <p:cNvPr id="53" name="Picture 52"/>
          <p:cNvPicPr>
            <a:picLocks noChangeAspect="1"/>
          </p:cNvPicPr>
          <p:nvPr/>
        </p:nvPicPr>
        <p:blipFill>
          <a:blip r:embed="rId3"/>
          <a:stretch>
            <a:fillRect/>
          </a:stretch>
        </p:blipFill>
        <p:spPr>
          <a:xfrm>
            <a:off x="4984274" y="2170430"/>
            <a:ext cx="2404428" cy="2404428"/>
          </a:xfrm>
          <a:prstGeom prst="rect">
            <a:avLst/>
          </a:prstGeom>
        </p:spPr>
      </p:pic>
      <p:pic>
        <p:nvPicPr>
          <p:cNvPr id="54" name="Picture 53"/>
          <p:cNvPicPr>
            <a:picLocks noChangeAspect="1"/>
          </p:cNvPicPr>
          <p:nvPr/>
        </p:nvPicPr>
        <p:blipFill>
          <a:blip r:embed="rId4"/>
          <a:stretch>
            <a:fillRect/>
          </a:stretch>
        </p:blipFill>
        <p:spPr>
          <a:xfrm>
            <a:off x="9008110" y="2143442"/>
            <a:ext cx="2404428" cy="2404428"/>
          </a:xfrm>
          <a:prstGeom prst="rect">
            <a:avLst/>
          </a:prstGeom>
        </p:spPr>
      </p:pic>
      <p:sp>
        <p:nvSpPr>
          <p:cNvPr id="2" name="Title 1"/>
          <p:cNvSpPr>
            <a:spLocks noGrp="1"/>
          </p:cNvSpPr>
          <p:nvPr>
            <p:ph type="title"/>
          </p:nvPr>
        </p:nvSpPr>
        <p:spPr/>
        <p:txBody>
          <a:bodyPr/>
          <a:lstStyle/>
          <a:p>
            <a:r>
              <a:rPr lang="en-US" dirty="0"/>
              <a:t>Three column layout with graphics</a:t>
            </a:r>
          </a:p>
        </p:txBody>
      </p:sp>
      <p:sp>
        <p:nvSpPr>
          <p:cNvPr id="3" name="Text Placeholder 2"/>
          <p:cNvSpPr>
            <a:spLocks noGrp="1"/>
          </p:cNvSpPr>
          <p:nvPr>
            <p:ph type="body" sz="quarter" idx="10"/>
          </p:nvPr>
        </p:nvSpPr>
        <p:spPr/>
        <p:txBody>
          <a:bodyPr/>
          <a:lstStyle/>
          <a:p>
            <a:r>
              <a:rPr lang="en-US" dirty="0"/>
              <a:t>Subhead goes here</a:t>
            </a:r>
          </a:p>
        </p:txBody>
      </p:sp>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a:spcAft>
                <a:spcPts val="600"/>
              </a:spcAft>
            </a:pPr>
            <a:r>
              <a:rPr lang="en-US" sz="1600" dirty="0">
                <a:gradFill>
                  <a:gsLst>
                    <a:gs pos="2917">
                      <a:schemeClr val="tx1"/>
                    </a:gs>
                    <a:gs pos="30000">
                      <a:schemeClr val="tx1"/>
                    </a:gs>
                  </a:gsLst>
                  <a:lin ang="5400000" scaled="0"/>
                </a:gradFill>
              </a:rPr>
              <a:t>Size 16 </a:t>
            </a:r>
            <a:r>
              <a:rPr lang="en-US" sz="1600" dirty="0" err="1">
                <a:gradFill>
                  <a:gsLst>
                    <a:gs pos="2917">
                      <a:schemeClr val="tx1"/>
                    </a:gs>
                    <a:gs pos="30000">
                      <a:schemeClr val="tx1"/>
                    </a:gs>
                  </a:gsLst>
                  <a:lin ang="5400000" scaled="0"/>
                </a:gradFill>
              </a:rPr>
              <a:t>pt</a:t>
            </a:r>
            <a:r>
              <a:rPr lang="en-US" sz="1600" dirty="0">
                <a:gradFill>
                  <a:gsLst>
                    <a:gs pos="2917">
                      <a:schemeClr val="tx1"/>
                    </a:gs>
                    <a:gs pos="30000">
                      <a:schemeClr val="tx1"/>
                    </a:gs>
                  </a:gsLst>
                  <a:lin ang="5400000" scaled="0"/>
                </a:gradFill>
              </a:rPr>
              <a:t> for descriptions. Graphics can be swapped with alternate artwork from the ITA art pack. Please keep all descriptions to five lines or less.</a:t>
            </a:r>
          </a:p>
        </p:txBody>
      </p:sp>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Tree>
    <p:extLst>
      <p:ext uri="{BB962C8B-B14F-4D97-AF65-F5344CB8AC3E}">
        <p14:creationId xmlns:p14="http://schemas.microsoft.com/office/powerpoint/2010/main" val="1152645729"/>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Art Resources</a:t>
            </a:r>
          </a:p>
        </p:txBody>
      </p:sp>
      <p:sp>
        <p:nvSpPr>
          <p:cNvPr id="3" name="Text Placeholder 2"/>
          <p:cNvSpPr>
            <a:spLocks noGrp="1"/>
          </p:cNvSpPr>
          <p:nvPr>
            <p:ph type="body" sz="quarter" idx="10"/>
          </p:nvPr>
        </p:nvSpPr>
        <p:spPr>
          <a:xfrm>
            <a:off x="365760" y="1371600"/>
            <a:ext cx="11704320" cy="1966692"/>
          </a:xfrm>
        </p:spPr>
        <p:txBody>
          <a:bodyPr/>
          <a:lstStyle/>
          <a:p>
            <a:r>
              <a:rPr lang="en-US" dirty="0"/>
              <a:t>If you don't find a logo you like in this deck, here are two starting points:</a:t>
            </a:r>
          </a:p>
          <a:p>
            <a:endParaRPr lang="en-US" dirty="0"/>
          </a:p>
          <a:p>
            <a:r>
              <a:rPr lang="en-US" dirty="0">
                <a:hlinkClick r:id="rId2"/>
              </a:rPr>
              <a:t>MLX Course Cover Art Library</a:t>
            </a:r>
            <a:endParaRPr lang="en-US" dirty="0"/>
          </a:p>
          <a:p>
            <a:r>
              <a:rPr lang="en-US" dirty="0">
                <a:hlinkClick r:id="rId3"/>
              </a:rPr>
              <a:t>Brand Central (All of Microsoft)</a:t>
            </a:r>
            <a:endParaRPr lang="en-US" dirty="0"/>
          </a:p>
        </p:txBody>
      </p:sp>
    </p:spTree>
    <p:extLst>
      <p:ext uri="{BB962C8B-B14F-4D97-AF65-F5344CB8AC3E}">
        <p14:creationId xmlns:p14="http://schemas.microsoft.com/office/powerpoint/2010/main" val="2803503014"/>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091" y="1518540"/>
            <a:ext cx="1175242" cy="117524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03" y="1518540"/>
            <a:ext cx="1175242" cy="1175242"/>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59" y="1518540"/>
            <a:ext cx="1175242" cy="117524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20" y="1518540"/>
            <a:ext cx="1175242" cy="117524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6324" y="1518540"/>
            <a:ext cx="1175242" cy="117524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3834" y="1518540"/>
            <a:ext cx="1175242" cy="1175242"/>
          </a:xfrm>
          <a:prstGeom prst="rect">
            <a:avLst/>
          </a:prstGeom>
        </p:spPr>
      </p:pic>
      <p:sp>
        <p:nvSpPr>
          <p:cNvPr id="27" name="TextBox 26"/>
          <p:cNvSpPr txBox="1"/>
          <p:nvPr/>
        </p:nvSpPr>
        <p:spPr>
          <a:xfrm>
            <a:off x="149607" y="2877491"/>
            <a:ext cx="1829751"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Mobile &amp; Web Developers</a:t>
            </a:r>
          </a:p>
        </p:txBody>
      </p:sp>
      <p:sp>
        <p:nvSpPr>
          <p:cNvPr id="28" name="TextBox 27"/>
          <p:cNvSpPr txBox="1"/>
          <p:nvPr/>
        </p:nvSpPr>
        <p:spPr>
          <a:xfrm>
            <a:off x="2242658" y="2969824"/>
            <a:ext cx="1829751"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Game Developers</a:t>
            </a:r>
          </a:p>
        </p:txBody>
      </p:sp>
      <p:sp>
        <p:nvSpPr>
          <p:cNvPr id="29" name="TextBox 28"/>
          <p:cNvSpPr txBox="1"/>
          <p:nvPr/>
        </p:nvSpPr>
        <p:spPr>
          <a:xfrm>
            <a:off x="4166226" y="2877491"/>
            <a:ext cx="1830707"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Network, Infrastructure, &amp; Cloud Engineers</a:t>
            </a:r>
          </a:p>
        </p:txBody>
      </p:sp>
      <p:sp>
        <p:nvSpPr>
          <p:cNvPr id="30" name="TextBox 29"/>
          <p:cNvSpPr txBox="1"/>
          <p:nvPr/>
        </p:nvSpPr>
        <p:spPr>
          <a:xfrm>
            <a:off x="6161402" y="2881477"/>
            <a:ext cx="1998458"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Database Admins, Architects, &amp; Developers</a:t>
            </a:r>
          </a:p>
        </p:txBody>
      </p:sp>
      <p:sp>
        <p:nvSpPr>
          <p:cNvPr id="31" name="TextBox 30"/>
          <p:cNvSpPr txBox="1"/>
          <p:nvPr/>
        </p:nvSpPr>
        <p:spPr>
          <a:xfrm>
            <a:off x="8523430" y="2883036"/>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Students</a:t>
            </a:r>
          </a:p>
        </p:txBody>
      </p:sp>
      <p:sp>
        <p:nvSpPr>
          <p:cNvPr id="32" name="TextBox 31"/>
          <p:cNvSpPr txBox="1"/>
          <p:nvPr/>
        </p:nvSpPr>
        <p:spPr>
          <a:xfrm>
            <a:off x="10241838" y="2927243"/>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Educators</a:t>
            </a: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2837" y="1518540"/>
            <a:ext cx="1175242" cy="1175242"/>
          </a:xfrm>
          <a:prstGeom prst="rect">
            <a:avLst/>
          </a:prstGeom>
        </p:spPr>
      </p:pic>
      <p:sp>
        <p:nvSpPr>
          <p:cNvPr id="15"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grpSp>
        <p:nvGrpSpPr>
          <p:cNvPr id="16" name="Group 15"/>
          <p:cNvGrpSpPr/>
          <p:nvPr/>
        </p:nvGrpSpPr>
        <p:grpSpPr>
          <a:xfrm>
            <a:off x="3896081" y="3736002"/>
            <a:ext cx="4201703" cy="768172"/>
            <a:chOff x="4323296" y="1348909"/>
            <a:chExt cx="4201703" cy="768172"/>
          </a:xfrm>
        </p:grpSpPr>
        <p:grpSp>
          <p:nvGrpSpPr>
            <p:cNvPr id="17" name="Group 16"/>
            <p:cNvGrpSpPr/>
            <p:nvPr/>
          </p:nvGrpSpPr>
          <p:grpSpPr>
            <a:xfrm>
              <a:off x="4323296" y="1348909"/>
              <a:ext cx="569963" cy="596452"/>
              <a:chOff x="4387328" y="1287055"/>
              <a:chExt cx="569963" cy="596452"/>
            </a:xfrm>
          </p:grpSpPr>
          <p:sp>
            <p:nvSpPr>
              <p:cNvPr id="36" name="Freeform 93"/>
              <p:cNvSpPr>
                <a:spLocks/>
              </p:cNvSpPr>
              <p:nvPr/>
            </p:nvSpPr>
            <p:spPr bwMode="auto">
              <a:xfrm>
                <a:off x="4387328" y="1287055"/>
                <a:ext cx="569963" cy="596452"/>
              </a:xfrm>
              <a:custGeom>
                <a:avLst/>
                <a:gdLst>
                  <a:gd name="T0" fmla="*/ 0 w 624"/>
                  <a:gd name="T1" fmla="*/ 0 h 653"/>
                  <a:gd name="T2" fmla="*/ 624 w 624"/>
                  <a:gd name="T3" fmla="*/ 0 h 653"/>
                  <a:gd name="T4" fmla="*/ 624 w 624"/>
                  <a:gd name="T5" fmla="*/ 653 h 653"/>
                  <a:gd name="T6" fmla="*/ 0 w 624"/>
                  <a:gd name="T7" fmla="*/ 653 h 653"/>
                  <a:gd name="T8" fmla="*/ 159 w 624"/>
                  <a:gd name="T9" fmla="*/ 332 h 653"/>
                  <a:gd name="T10" fmla="*/ 0 w 624"/>
                  <a:gd name="T11" fmla="*/ 0 h 653"/>
                </a:gdLst>
                <a:ahLst/>
                <a:cxnLst>
                  <a:cxn ang="0">
                    <a:pos x="T0" y="T1"/>
                  </a:cxn>
                  <a:cxn ang="0">
                    <a:pos x="T2" y="T3"/>
                  </a:cxn>
                  <a:cxn ang="0">
                    <a:pos x="T4" y="T5"/>
                  </a:cxn>
                  <a:cxn ang="0">
                    <a:pos x="T6" y="T7"/>
                  </a:cxn>
                  <a:cxn ang="0">
                    <a:pos x="T8" y="T9"/>
                  </a:cxn>
                  <a:cxn ang="0">
                    <a:pos x="T10" y="T11"/>
                  </a:cxn>
                </a:cxnLst>
                <a:rect l="0" t="0" r="r" b="b"/>
                <a:pathLst>
                  <a:path w="624" h="653">
                    <a:moveTo>
                      <a:pt x="0" y="0"/>
                    </a:moveTo>
                    <a:lnTo>
                      <a:pt x="624" y="0"/>
                    </a:lnTo>
                    <a:lnTo>
                      <a:pt x="624" y="653"/>
                    </a:lnTo>
                    <a:lnTo>
                      <a:pt x="0" y="653"/>
                    </a:lnTo>
                    <a:lnTo>
                      <a:pt x="159" y="332"/>
                    </a:lnTo>
                    <a:lnTo>
                      <a:pt x="0" y="0"/>
                    </a:lnTo>
                    <a:close/>
                  </a:path>
                </a:pathLst>
              </a:custGeom>
              <a:solidFill>
                <a:srgbClr val="0070C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7" name="Freeform 94"/>
              <p:cNvSpPr>
                <a:spLocks/>
              </p:cNvSpPr>
              <p:nvPr/>
            </p:nvSpPr>
            <p:spPr bwMode="auto">
              <a:xfrm>
                <a:off x="4657695" y="1287055"/>
                <a:ext cx="299596" cy="167153"/>
              </a:xfrm>
              <a:custGeom>
                <a:avLst/>
                <a:gdLst>
                  <a:gd name="T0" fmla="*/ 0 w 328"/>
                  <a:gd name="T1" fmla="*/ 183 h 183"/>
                  <a:gd name="T2" fmla="*/ 328 w 328"/>
                  <a:gd name="T3" fmla="*/ 0 h 183"/>
                  <a:gd name="T4" fmla="*/ 328 w 328"/>
                  <a:gd name="T5" fmla="*/ 183 h 183"/>
                  <a:gd name="T6" fmla="*/ 0 w 328"/>
                  <a:gd name="T7" fmla="*/ 183 h 183"/>
                </a:gdLst>
                <a:ahLst/>
                <a:cxnLst>
                  <a:cxn ang="0">
                    <a:pos x="T0" y="T1"/>
                  </a:cxn>
                  <a:cxn ang="0">
                    <a:pos x="T2" y="T3"/>
                  </a:cxn>
                  <a:cxn ang="0">
                    <a:pos x="T4" y="T5"/>
                  </a:cxn>
                  <a:cxn ang="0">
                    <a:pos x="T6" y="T7"/>
                  </a:cxn>
                </a:cxnLst>
                <a:rect l="0" t="0" r="r" b="b"/>
                <a:pathLst>
                  <a:path w="328" h="183">
                    <a:moveTo>
                      <a:pt x="0" y="183"/>
                    </a:moveTo>
                    <a:lnTo>
                      <a:pt x="328" y="0"/>
                    </a:lnTo>
                    <a:lnTo>
                      <a:pt x="328" y="183"/>
                    </a:lnTo>
                    <a:lnTo>
                      <a:pt x="0" y="183"/>
                    </a:lnTo>
                    <a:close/>
                  </a:path>
                </a:pathLst>
              </a:custGeom>
              <a:solidFill>
                <a:srgbClr val="00BCF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18" name="Rectangle 96"/>
            <p:cNvSpPr>
              <a:spLocks noChangeArrowheads="1"/>
            </p:cNvSpPr>
            <p:nvPr/>
          </p:nvSpPr>
          <p:spPr bwMode="auto">
            <a:xfrm>
              <a:off x="4609109" y="1516062"/>
              <a:ext cx="3657600" cy="601019"/>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19" name="Group 18"/>
            <p:cNvGrpSpPr/>
            <p:nvPr/>
          </p:nvGrpSpPr>
          <p:grpSpPr>
            <a:xfrm flipV="1">
              <a:off x="7955036" y="1352232"/>
              <a:ext cx="569963" cy="601019"/>
              <a:chOff x="4319302" y="4726923"/>
              <a:chExt cx="990600" cy="1044575"/>
            </a:xfrm>
          </p:grpSpPr>
          <p:sp>
            <p:nvSpPr>
              <p:cNvPr id="34" name="Freeform 95"/>
              <p:cNvSpPr>
                <a:spLocks/>
              </p:cNvSpPr>
              <p:nvPr/>
            </p:nvSpPr>
            <p:spPr bwMode="auto">
              <a:xfrm>
                <a:off x="4319302" y="4726923"/>
                <a:ext cx="990600" cy="1044575"/>
              </a:xfrm>
              <a:custGeom>
                <a:avLst/>
                <a:gdLst>
                  <a:gd name="T0" fmla="*/ 624 w 624"/>
                  <a:gd name="T1" fmla="*/ 658 h 658"/>
                  <a:gd name="T2" fmla="*/ 0 w 624"/>
                  <a:gd name="T3" fmla="*/ 658 h 658"/>
                  <a:gd name="T4" fmla="*/ 0 w 624"/>
                  <a:gd name="T5" fmla="*/ 0 h 658"/>
                  <a:gd name="T6" fmla="*/ 624 w 624"/>
                  <a:gd name="T7" fmla="*/ 0 h 658"/>
                  <a:gd name="T8" fmla="*/ 465 w 624"/>
                  <a:gd name="T9" fmla="*/ 326 h 658"/>
                  <a:gd name="T10" fmla="*/ 624 w 624"/>
                  <a:gd name="T11" fmla="*/ 658 h 658"/>
                </a:gdLst>
                <a:ahLst/>
                <a:cxnLst>
                  <a:cxn ang="0">
                    <a:pos x="T0" y="T1"/>
                  </a:cxn>
                  <a:cxn ang="0">
                    <a:pos x="T2" y="T3"/>
                  </a:cxn>
                  <a:cxn ang="0">
                    <a:pos x="T4" y="T5"/>
                  </a:cxn>
                  <a:cxn ang="0">
                    <a:pos x="T6" y="T7"/>
                  </a:cxn>
                  <a:cxn ang="0">
                    <a:pos x="T8" y="T9"/>
                  </a:cxn>
                  <a:cxn ang="0">
                    <a:pos x="T10" y="T11"/>
                  </a:cxn>
                </a:cxnLst>
                <a:rect l="0" t="0" r="r" b="b"/>
                <a:pathLst>
                  <a:path w="624" h="658">
                    <a:moveTo>
                      <a:pt x="624" y="658"/>
                    </a:moveTo>
                    <a:lnTo>
                      <a:pt x="0" y="658"/>
                    </a:lnTo>
                    <a:lnTo>
                      <a:pt x="0" y="0"/>
                    </a:lnTo>
                    <a:lnTo>
                      <a:pt x="624" y="0"/>
                    </a:lnTo>
                    <a:lnTo>
                      <a:pt x="465" y="326"/>
                    </a:lnTo>
                    <a:lnTo>
                      <a:pt x="624" y="658"/>
                    </a:lnTo>
                    <a:close/>
                  </a:path>
                </a:pathLst>
              </a:custGeom>
              <a:solidFill>
                <a:srgbClr val="0070C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5" name="Freeform 97"/>
              <p:cNvSpPr>
                <a:spLocks/>
              </p:cNvSpPr>
              <p:nvPr/>
            </p:nvSpPr>
            <p:spPr bwMode="auto">
              <a:xfrm>
                <a:off x="4319302" y="5482573"/>
                <a:ext cx="512763" cy="288925"/>
              </a:xfrm>
              <a:custGeom>
                <a:avLst/>
                <a:gdLst>
                  <a:gd name="T0" fmla="*/ 323 w 323"/>
                  <a:gd name="T1" fmla="*/ 0 h 182"/>
                  <a:gd name="T2" fmla="*/ 0 w 323"/>
                  <a:gd name="T3" fmla="*/ 182 h 182"/>
                  <a:gd name="T4" fmla="*/ 0 w 323"/>
                  <a:gd name="T5" fmla="*/ 0 h 182"/>
                  <a:gd name="T6" fmla="*/ 323 w 323"/>
                  <a:gd name="T7" fmla="*/ 0 h 182"/>
                </a:gdLst>
                <a:ahLst/>
                <a:cxnLst>
                  <a:cxn ang="0">
                    <a:pos x="T0" y="T1"/>
                  </a:cxn>
                  <a:cxn ang="0">
                    <a:pos x="T2" y="T3"/>
                  </a:cxn>
                  <a:cxn ang="0">
                    <a:pos x="T4" y="T5"/>
                  </a:cxn>
                  <a:cxn ang="0">
                    <a:pos x="T6" y="T7"/>
                  </a:cxn>
                </a:cxnLst>
                <a:rect l="0" t="0" r="r" b="b"/>
                <a:pathLst>
                  <a:path w="323" h="182">
                    <a:moveTo>
                      <a:pt x="323" y="0"/>
                    </a:moveTo>
                    <a:lnTo>
                      <a:pt x="0" y="182"/>
                    </a:lnTo>
                    <a:lnTo>
                      <a:pt x="0" y="0"/>
                    </a:lnTo>
                    <a:lnTo>
                      <a:pt x="323" y="0"/>
                    </a:lnTo>
                    <a:close/>
                  </a:path>
                </a:pathLst>
              </a:custGeom>
              <a:solidFill>
                <a:srgbClr val="00BCF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20" name="TextBox 19"/>
            <p:cNvSpPr txBox="1"/>
            <p:nvPr/>
          </p:nvSpPr>
          <p:spPr>
            <a:xfrm>
              <a:off x="5566313" y="1618951"/>
              <a:ext cx="1765227" cy="400110"/>
            </a:xfrm>
            <a:prstGeom prst="rect">
              <a:avLst/>
            </a:prstGeom>
            <a:noFill/>
          </p:spPr>
          <p:txBody>
            <a:bodyPr wrap="none" rtlCol="0">
              <a:spAutoFit/>
            </a:bodyPr>
            <a:lstStyle/>
            <a:p>
              <a:pPr defTabSz="975665"/>
              <a:r>
                <a:rPr lang="en-US" sz="2000" dirty="0">
                  <a:solidFill>
                    <a:prstClr val="white"/>
                  </a:solidFill>
                  <a:latin typeface="Segoe UI Light" panose="020B0502040204020203" pitchFamily="34" charset="0"/>
                  <a:cs typeface="Segoe UI Light" panose="020B0502040204020203" pitchFamily="34" charset="0"/>
                </a:rPr>
                <a:t>Success stories</a:t>
              </a:r>
            </a:p>
          </p:txBody>
        </p:sp>
      </p:grpSp>
      <p:sp>
        <p:nvSpPr>
          <p:cNvPr id="38" name="Oval 37"/>
          <p:cNvSpPr/>
          <p:nvPr/>
        </p:nvSpPr>
        <p:spPr>
          <a:xfrm>
            <a:off x="1811492" y="5273076"/>
            <a:ext cx="1281881" cy="1281881"/>
          </a:xfrm>
          <a:prstGeom prst="ellipse">
            <a:avLst/>
          </a:prstGeom>
          <a:solidFill>
            <a:srgbClr val="3B59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254483" y="5273076"/>
            <a:ext cx="1281881" cy="1281881"/>
          </a:xfrm>
          <a:prstGeom prst="ellipse">
            <a:avLst/>
          </a:prstGeom>
          <a:solidFill>
            <a:srgbClr val="00ACE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6697474" y="5273076"/>
            <a:ext cx="1281881" cy="1281881"/>
          </a:xfrm>
          <a:prstGeom prst="ellipse">
            <a:avLst/>
          </a:prstGeom>
          <a:solidFill>
            <a:srgbClr val="D9D9D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9140464" y="5273076"/>
            <a:ext cx="1281881" cy="1281881"/>
          </a:xfrm>
          <a:prstGeom prst="ellipse">
            <a:avLst/>
          </a:prstGeom>
          <a:solidFill>
            <a:srgbClr val="DD4B3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204" y="5649285"/>
            <a:ext cx="552450" cy="55245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9193" y="5649285"/>
            <a:ext cx="672459" cy="546705"/>
          </a:xfrm>
          <a:prstGeom prst="rect">
            <a:avLst/>
          </a:prstGeom>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85563" y="5677860"/>
            <a:ext cx="706304" cy="497310"/>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0439" y="5443543"/>
            <a:ext cx="956636" cy="956636"/>
          </a:xfrm>
          <a:prstGeom prst="rect">
            <a:avLst/>
          </a:prstGeom>
        </p:spPr>
      </p:pic>
    </p:spTree>
    <p:extLst>
      <p:ext uri="{BB962C8B-B14F-4D97-AF65-F5344CB8AC3E}">
        <p14:creationId xmlns:p14="http://schemas.microsoft.com/office/powerpoint/2010/main" val="1456855549"/>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2" y="1820862"/>
            <a:ext cx="325438" cy="569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060" name="Group 5059"/>
          <p:cNvGrpSpPr/>
          <p:nvPr/>
        </p:nvGrpSpPr>
        <p:grpSpPr>
          <a:xfrm>
            <a:off x="4673600" y="1892300"/>
            <a:ext cx="584200" cy="488950"/>
            <a:chOff x="4673600" y="865188"/>
            <a:chExt cx="584200" cy="488950"/>
          </a:xfrm>
        </p:grpSpPr>
        <p:sp>
          <p:nvSpPr>
            <p:cNvPr id="2048" name="Freeform 14"/>
            <p:cNvSpPr>
              <a:spLocks/>
            </p:cNvSpPr>
            <p:nvPr/>
          </p:nvSpPr>
          <p:spPr bwMode="auto">
            <a:xfrm>
              <a:off x="4673600" y="865188"/>
              <a:ext cx="584200" cy="371475"/>
            </a:xfrm>
            <a:custGeom>
              <a:avLst/>
              <a:gdLst>
                <a:gd name="T0" fmla="*/ 737 w 737"/>
                <a:gd name="T1" fmla="*/ 419 h 467"/>
                <a:gd name="T2" fmla="*/ 737 w 737"/>
                <a:gd name="T3" fmla="*/ 419 h 467"/>
                <a:gd name="T4" fmla="*/ 683 w 737"/>
                <a:gd name="T5" fmla="*/ 146 h 467"/>
                <a:gd name="T6" fmla="*/ 683 w 737"/>
                <a:gd name="T7" fmla="*/ 146 h 467"/>
                <a:gd name="T8" fmla="*/ 683 w 737"/>
                <a:gd name="T9" fmla="*/ 30 h 467"/>
                <a:gd name="T10" fmla="*/ 683 w 737"/>
                <a:gd name="T11" fmla="*/ 30 h 467"/>
                <a:gd name="T12" fmla="*/ 681 w 737"/>
                <a:gd name="T13" fmla="*/ 25 h 467"/>
                <a:gd name="T14" fmla="*/ 679 w 737"/>
                <a:gd name="T15" fmla="*/ 20 h 467"/>
                <a:gd name="T16" fmla="*/ 677 w 737"/>
                <a:gd name="T17" fmla="*/ 14 h 467"/>
                <a:gd name="T18" fmla="*/ 674 w 737"/>
                <a:gd name="T19" fmla="*/ 9 h 467"/>
                <a:gd name="T20" fmla="*/ 668 w 737"/>
                <a:gd name="T21" fmla="*/ 5 h 467"/>
                <a:gd name="T22" fmla="*/ 663 w 737"/>
                <a:gd name="T23" fmla="*/ 2 h 467"/>
                <a:gd name="T24" fmla="*/ 658 w 737"/>
                <a:gd name="T25" fmla="*/ 0 h 467"/>
                <a:gd name="T26" fmla="*/ 650 w 737"/>
                <a:gd name="T27" fmla="*/ 0 h 467"/>
                <a:gd name="T28" fmla="*/ 650 w 737"/>
                <a:gd name="T29" fmla="*/ 0 h 467"/>
                <a:gd name="T30" fmla="*/ 467 w 737"/>
                <a:gd name="T31" fmla="*/ 0 h 467"/>
                <a:gd name="T32" fmla="*/ 467 w 737"/>
                <a:gd name="T33" fmla="*/ 0 h 467"/>
                <a:gd name="T34" fmla="*/ 368 w 737"/>
                <a:gd name="T35" fmla="*/ 0 h 467"/>
                <a:gd name="T36" fmla="*/ 368 w 737"/>
                <a:gd name="T37" fmla="*/ 0 h 467"/>
                <a:gd name="T38" fmla="*/ 30 w 737"/>
                <a:gd name="T39" fmla="*/ 0 h 467"/>
                <a:gd name="T40" fmla="*/ 30 w 737"/>
                <a:gd name="T41" fmla="*/ 0 h 467"/>
                <a:gd name="T42" fmla="*/ 23 w 737"/>
                <a:gd name="T43" fmla="*/ 0 h 467"/>
                <a:gd name="T44" fmla="*/ 18 w 737"/>
                <a:gd name="T45" fmla="*/ 2 h 467"/>
                <a:gd name="T46" fmla="*/ 12 w 737"/>
                <a:gd name="T47" fmla="*/ 5 h 467"/>
                <a:gd name="T48" fmla="*/ 9 w 737"/>
                <a:gd name="T49" fmla="*/ 9 h 467"/>
                <a:gd name="T50" fmla="*/ 5 w 737"/>
                <a:gd name="T51" fmla="*/ 14 h 467"/>
                <a:gd name="T52" fmla="*/ 1 w 737"/>
                <a:gd name="T53" fmla="*/ 20 h 467"/>
                <a:gd name="T54" fmla="*/ 0 w 737"/>
                <a:gd name="T55" fmla="*/ 25 h 467"/>
                <a:gd name="T56" fmla="*/ 0 w 737"/>
                <a:gd name="T57" fmla="*/ 30 h 467"/>
                <a:gd name="T58" fmla="*/ 0 w 737"/>
                <a:gd name="T59" fmla="*/ 30 h 467"/>
                <a:gd name="T60" fmla="*/ 0 w 737"/>
                <a:gd name="T61" fmla="*/ 440 h 467"/>
                <a:gd name="T62" fmla="*/ 0 w 737"/>
                <a:gd name="T63" fmla="*/ 440 h 467"/>
                <a:gd name="T64" fmla="*/ 0 w 737"/>
                <a:gd name="T65" fmla="*/ 446 h 467"/>
                <a:gd name="T66" fmla="*/ 1 w 737"/>
                <a:gd name="T67" fmla="*/ 451 h 467"/>
                <a:gd name="T68" fmla="*/ 5 w 737"/>
                <a:gd name="T69" fmla="*/ 457 h 467"/>
                <a:gd name="T70" fmla="*/ 9 w 737"/>
                <a:gd name="T71" fmla="*/ 460 h 467"/>
                <a:gd name="T72" fmla="*/ 12 w 737"/>
                <a:gd name="T73" fmla="*/ 464 h 467"/>
                <a:gd name="T74" fmla="*/ 18 w 737"/>
                <a:gd name="T75" fmla="*/ 466 h 467"/>
                <a:gd name="T76" fmla="*/ 23 w 737"/>
                <a:gd name="T77" fmla="*/ 467 h 467"/>
                <a:gd name="T78" fmla="*/ 30 w 737"/>
                <a:gd name="T79" fmla="*/ 467 h 467"/>
                <a:gd name="T80" fmla="*/ 30 w 737"/>
                <a:gd name="T81" fmla="*/ 467 h 467"/>
                <a:gd name="T82" fmla="*/ 650 w 737"/>
                <a:gd name="T83" fmla="*/ 467 h 467"/>
                <a:gd name="T84" fmla="*/ 650 w 737"/>
                <a:gd name="T85" fmla="*/ 467 h 467"/>
                <a:gd name="T86" fmla="*/ 658 w 737"/>
                <a:gd name="T87" fmla="*/ 467 h 467"/>
                <a:gd name="T88" fmla="*/ 663 w 737"/>
                <a:gd name="T89" fmla="*/ 466 h 467"/>
                <a:gd name="T90" fmla="*/ 668 w 737"/>
                <a:gd name="T91" fmla="*/ 464 h 467"/>
                <a:gd name="T92" fmla="*/ 674 w 737"/>
                <a:gd name="T93" fmla="*/ 460 h 467"/>
                <a:gd name="T94" fmla="*/ 677 w 737"/>
                <a:gd name="T95" fmla="*/ 457 h 467"/>
                <a:gd name="T96" fmla="*/ 679 w 737"/>
                <a:gd name="T97" fmla="*/ 451 h 467"/>
                <a:gd name="T98" fmla="*/ 681 w 737"/>
                <a:gd name="T99" fmla="*/ 446 h 467"/>
                <a:gd name="T100" fmla="*/ 683 w 737"/>
                <a:gd name="T101" fmla="*/ 440 h 467"/>
                <a:gd name="T102" fmla="*/ 683 w 737"/>
                <a:gd name="T103" fmla="*/ 440 h 467"/>
                <a:gd name="T104" fmla="*/ 683 w 737"/>
                <a:gd name="T105" fmla="*/ 437 h 467"/>
                <a:gd name="T106" fmla="*/ 683 w 737"/>
                <a:gd name="T107" fmla="*/ 437 h 467"/>
                <a:gd name="T108" fmla="*/ 724 w 737"/>
                <a:gd name="T109" fmla="*/ 437 h 467"/>
                <a:gd name="T110" fmla="*/ 724 w 737"/>
                <a:gd name="T111" fmla="*/ 437 h 467"/>
                <a:gd name="T112" fmla="*/ 730 w 737"/>
                <a:gd name="T113" fmla="*/ 437 h 467"/>
                <a:gd name="T114" fmla="*/ 733 w 737"/>
                <a:gd name="T115" fmla="*/ 433 h 467"/>
                <a:gd name="T116" fmla="*/ 737 w 737"/>
                <a:gd name="T117" fmla="*/ 430 h 467"/>
                <a:gd name="T118" fmla="*/ 737 w 737"/>
                <a:gd name="T119" fmla="*/ 426 h 467"/>
                <a:gd name="T120" fmla="*/ 737 w 737"/>
                <a:gd name="T121" fmla="*/ 426 h 467"/>
                <a:gd name="T122" fmla="*/ 737 w 737"/>
                <a:gd name="T123" fmla="*/ 419 h 467"/>
                <a:gd name="T124" fmla="*/ 737 w 737"/>
                <a:gd name="T125"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7" h="467">
                  <a:moveTo>
                    <a:pt x="737" y="419"/>
                  </a:moveTo>
                  <a:lnTo>
                    <a:pt x="737" y="419"/>
                  </a:lnTo>
                  <a:lnTo>
                    <a:pt x="683" y="146"/>
                  </a:lnTo>
                  <a:lnTo>
                    <a:pt x="683" y="146"/>
                  </a:lnTo>
                  <a:lnTo>
                    <a:pt x="683" y="30"/>
                  </a:lnTo>
                  <a:lnTo>
                    <a:pt x="683" y="30"/>
                  </a:lnTo>
                  <a:lnTo>
                    <a:pt x="681" y="25"/>
                  </a:lnTo>
                  <a:lnTo>
                    <a:pt x="679" y="20"/>
                  </a:lnTo>
                  <a:lnTo>
                    <a:pt x="677" y="14"/>
                  </a:lnTo>
                  <a:lnTo>
                    <a:pt x="674" y="9"/>
                  </a:lnTo>
                  <a:lnTo>
                    <a:pt x="668" y="5"/>
                  </a:lnTo>
                  <a:lnTo>
                    <a:pt x="663" y="2"/>
                  </a:lnTo>
                  <a:lnTo>
                    <a:pt x="658" y="0"/>
                  </a:lnTo>
                  <a:lnTo>
                    <a:pt x="650" y="0"/>
                  </a:lnTo>
                  <a:lnTo>
                    <a:pt x="650" y="0"/>
                  </a:lnTo>
                  <a:lnTo>
                    <a:pt x="467" y="0"/>
                  </a:lnTo>
                  <a:lnTo>
                    <a:pt x="467" y="0"/>
                  </a:lnTo>
                  <a:lnTo>
                    <a:pt x="368" y="0"/>
                  </a:lnTo>
                  <a:lnTo>
                    <a:pt x="368" y="0"/>
                  </a:lnTo>
                  <a:lnTo>
                    <a:pt x="30" y="0"/>
                  </a:lnTo>
                  <a:lnTo>
                    <a:pt x="30" y="0"/>
                  </a:lnTo>
                  <a:lnTo>
                    <a:pt x="23" y="0"/>
                  </a:lnTo>
                  <a:lnTo>
                    <a:pt x="18" y="2"/>
                  </a:lnTo>
                  <a:lnTo>
                    <a:pt x="12" y="5"/>
                  </a:lnTo>
                  <a:lnTo>
                    <a:pt x="9" y="9"/>
                  </a:lnTo>
                  <a:lnTo>
                    <a:pt x="5" y="14"/>
                  </a:lnTo>
                  <a:lnTo>
                    <a:pt x="1" y="20"/>
                  </a:lnTo>
                  <a:lnTo>
                    <a:pt x="0" y="25"/>
                  </a:lnTo>
                  <a:lnTo>
                    <a:pt x="0" y="30"/>
                  </a:lnTo>
                  <a:lnTo>
                    <a:pt x="0" y="30"/>
                  </a:lnTo>
                  <a:lnTo>
                    <a:pt x="0" y="440"/>
                  </a:lnTo>
                  <a:lnTo>
                    <a:pt x="0" y="440"/>
                  </a:lnTo>
                  <a:lnTo>
                    <a:pt x="0" y="446"/>
                  </a:lnTo>
                  <a:lnTo>
                    <a:pt x="1" y="451"/>
                  </a:lnTo>
                  <a:lnTo>
                    <a:pt x="5" y="457"/>
                  </a:lnTo>
                  <a:lnTo>
                    <a:pt x="9" y="460"/>
                  </a:lnTo>
                  <a:lnTo>
                    <a:pt x="12" y="464"/>
                  </a:lnTo>
                  <a:lnTo>
                    <a:pt x="18" y="466"/>
                  </a:lnTo>
                  <a:lnTo>
                    <a:pt x="23" y="467"/>
                  </a:lnTo>
                  <a:lnTo>
                    <a:pt x="30" y="467"/>
                  </a:lnTo>
                  <a:lnTo>
                    <a:pt x="30" y="467"/>
                  </a:lnTo>
                  <a:lnTo>
                    <a:pt x="650" y="467"/>
                  </a:lnTo>
                  <a:lnTo>
                    <a:pt x="650" y="467"/>
                  </a:lnTo>
                  <a:lnTo>
                    <a:pt x="658" y="467"/>
                  </a:lnTo>
                  <a:lnTo>
                    <a:pt x="663" y="466"/>
                  </a:lnTo>
                  <a:lnTo>
                    <a:pt x="668" y="464"/>
                  </a:lnTo>
                  <a:lnTo>
                    <a:pt x="674" y="460"/>
                  </a:lnTo>
                  <a:lnTo>
                    <a:pt x="677" y="457"/>
                  </a:lnTo>
                  <a:lnTo>
                    <a:pt x="679" y="451"/>
                  </a:lnTo>
                  <a:lnTo>
                    <a:pt x="681" y="446"/>
                  </a:lnTo>
                  <a:lnTo>
                    <a:pt x="683" y="440"/>
                  </a:lnTo>
                  <a:lnTo>
                    <a:pt x="683" y="440"/>
                  </a:lnTo>
                  <a:lnTo>
                    <a:pt x="683" y="437"/>
                  </a:lnTo>
                  <a:lnTo>
                    <a:pt x="683" y="437"/>
                  </a:lnTo>
                  <a:lnTo>
                    <a:pt x="724" y="437"/>
                  </a:lnTo>
                  <a:lnTo>
                    <a:pt x="724" y="437"/>
                  </a:lnTo>
                  <a:lnTo>
                    <a:pt x="730" y="437"/>
                  </a:lnTo>
                  <a:lnTo>
                    <a:pt x="733" y="433"/>
                  </a:lnTo>
                  <a:lnTo>
                    <a:pt x="737" y="430"/>
                  </a:lnTo>
                  <a:lnTo>
                    <a:pt x="737" y="426"/>
                  </a:lnTo>
                  <a:lnTo>
                    <a:pt x="737" y="426"/>
                  </a:lnTo>
                  <a:lnTo>
                    <a:pt x="737" y="419"/>
                  </a:lnTo>
                  <a:lnTo>
                    <a:pt x="737" y="419"/>
                  </a:lnTo>
                  <a:close/>
                </a:path>
              </a:pathLst>
            </a:custGeom>
            <a:solidFill>
              <a:srgbClr val="9B4F9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15"/>
            <p:cNvSpPr>
              <a:spLocks noChangeArrowheads="1"/>
            </p:cNvSpPr>
            <p:nvPr/>
          </p:nvSpPr>
          <p:spPr bwMode="auto">
            <a:xfrm>
              <a:off x="4706937" y="900113"/>
              <a:ext cx="471488" cy="303213"/>
            </a:xfrm>
            <a:prstGeom prst="rect">
              <a:avLst/>
            </a:prstGeom>
            <a:solidFill>
              <a:srgbClr val="F5F5F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Freeform 16"/>
            <p:cNvSpPr>
              <a:spLocks/>
            </p:cNvSpPr>
            <p:nvPr/>
          </p:nvSpPr>
          <p:spPr bwMode="auto">
            <a:xfrm>
              <a:off x="5018087" y="1130300"/>
              <a:ext cx="219075" cy="223838"/>
            </a:xfrm>
            <a:custGeom>
              <a:avLst/>
              <a:gdLst>
                <a:gd name="T0" fmla="*/ 275 w 275"/>
                <a:gd name="T1" fmla="*/ 119 h 283"/>
                <a:gd name="T2" fmla="*/ 111 w 275"/>
                <a:gd name="T3" fmla="*/ 283 h 283"/>
                <a:gd name="T4" fmla="*/ 0 w 275"/>
                <a:gd name="T5" fmla="*/ 164 h 283"/>
                <a:gd name="T6" fmla="*/ 162 w 275"/>
                <a:gd name="T7" fmla="*/ 0 h 283"/>
                <a:gd name="T8" fmla="*/ 275 w 275"/>
                <a:gd name="T9" fmla="*/ 119 h 283"/>
              </a:gdLst>
              <a:ahLst/>
              <a:cxnLst>
                <a:cxn ang="0">
                  <a:pos x="T0" y="T1"/>
                </a:cxn>
                <a:cxn ang="0">
                  <a:pos x="T2" y="T3"/>
                </a:cxn>
                <a:cxn ang="0">
                  <a:pos x="T4" y="T5"/>
                </a:cxn>
                <a:cxn ang="0">
                  <a:pos x="T6" y="T7"/>
                </a:cxn>
                <a:cxn ang="0">
                  <a:pos x="T8" y="T9"/>
                </a:cxn>
              </a:cxnLst>
              <a:rect l="0" t="0" r="r" b="b"/>
              <a:pathLst>
                <a:path w="275" h="283">
                  <a:moveTo>
                    <a:pt x="275" y="119"/>
                  </a:moveTo>
                  <a:lnTo>
                    <a:pt x="111" y="283"/>
                  </a:lnTo>
                  <a:lnTo>
                    <a:pt x="0" y="164"/>
                  </a:lnTo>
                  <a:lnTo>
                    <a:pt x="162" y="0"/>
                  </a:lnTo>
                  <a:lnTo>
                    <a:pt x="275" y="119"/>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7"/>
            <p:cNvSpPr>
              <a:spLocks noChangeArrowheads="1"/>
            </p:cNvSpPr>
            <p:nvPr/>
          </p:nvSpPr>
          <p:spPr bwMode="auto">
            <a:xfrm>
              <a:off x="4735512" y="933450"/>
              <a:ext cx="112713" cy="60325"/>
            </a:xfrm>
            <a:prstGeom prst="rect">
              <a:avLst/>
            </a:prstGeom>
            <a:solidFill>
              <a:srgbClr val="FE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8"/>
            <p:cNvSpPr>
              <a:spLocks noChangeArrowheads="1"/>
            </p:cNvSpPr>
            <p:nvPr/>
          </p:nvSpPr>
          <p:spPr bwMode="auto">
            <a:xfrm>
              <a:off x="4735512" y="1009650"/>
              <a:ext cx="112713" cy="157163"/>
            </a:xfrm>
            <a:prstGeom prst="rect">
              <a:avLst/>
            </a:prstGeom>
            <a:solidFill>
              <a:srgbClr val="1570A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9"/>
            <p:cNvSpPr>
              <a:spLocks noChangeArrowheads="1"/>
            </p:cNvSpPr>
            <p:nvPr/>
          </p:nvSpPr>
          <p:spPr bwMode="auto">
            <a:xfrm>
              <a:off x="4857750" y="979488"/>
              <a:ext cx="107950" cy="14288"/>
            </a:xfrm>
            <a:prstGeom prst="rect">
              <a:avLst/>
            </a:prstGeom>
            <a:solidFill>
              <a:srgbClr val="9A9A9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0"/>
            <p:cNvSpPr>
              <a:spLocks noChangeArrowheads="1"/>
            </p:cNvSpPr>
            <p:nvPr/>
          </p:nvSpPr>
          <p:spPr bwMode="auto">
            <a:xfrm>
              <a:off x="4857750" y="939800"/>
              <a:ext cx="107950" cy="14288"/>
            </a:xfrm>
            <a:prstGeom prst="rect">
              <a:avLst/>
            </a:prstGeom>
            <a:solidFill>
              <a:srgbClr val="9A9A9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1"/>
            <p:cNvSpPr>
              <a:spLocks noChangeArrowheads="1"/>
            </p:cNvSpPr>
            <p:nvPr/>
          </p:nvSpPr>
          <p:spPr bwMode="auto">
            <a:xfrm>
              <a:off x="4856162" y="958850"/>
              <a:ext cx="109538" cy="14288"/>
            </a:xfrm>
            <a:prstGeom prst="rect">
              <a:avLst/>
            </a:prstGeom>
            <a:solidFill>
              <a:srgbClr val="9A9A9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
            <p:cNvSpPr>
              <a:spLocks noChangeArrowheads="1"/>
            </p:cNvSpPr>
            <p:nvPr/>
          </p:nvSpPr>
          <p:spPr bwMode="auto">
            <a:xfrm>
              <a:off x="4859337" y="1011238"/>
              <a:ext cx="109538" cy="85725"/>
            </a:xfrm>
            <a:prstGeom prst="rect">
              <a:avLst/>
            </a:prstGeom>
            <a:solidFill>
              <a:srgbClr val="54823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
            <p:cNvSpPr>
              <a:spLocks noChangeArrowheads="1"/>
            </p:cNvSpPr>
            <p:nvPr/>
          </p:nvSpPr>
          <p:spPr bwMode="auto">
            <a:xfrm>
              <a:off x="4859337" y="1150938"/>
              <a:ext cx="109538" cy="12700"/>
            </a:xfrm>
            <a:prstGeom prst="rect">
              <a:avLst/>
            </a:prstGeom>
            <a:solidFill>
              <a:srgbClr val="9A9A9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24"/>
            <p:cNvSpPr>
              <a:spLocks noChangeArrowheads="1"/>
            </p:cNvSpPr>
            <p:nvPr/>
          </p:nvSpPr>
          <p:spPr bwMode="auto">
            <a:xfrm>
              <a:off x="4859337" y="1111250"/>
              <a:ext cx="109538" cy="12700"/>
            </a:xfrm>
            <a:prstGeom prst="rect">
              <a:avLst/>
            </a:prstGeom>
            <a:solidFill>
              <a:srgbClr val="9A9A9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Rectangle 25"/>
            <p:cNvSpPr>
              <a:spLocks noChangeArrowheads="1"/>
            </p:cNvSpPr>
            <p:nvPr/>
          </p:nvSpPr>
          <p:spPr bwMode="auto">
            <a:xfrm>
              <a:off x="4857750" y="1130300"/>
              <a:ext cx="111125" cy="14288"/>
            </a:xfrm>
            <a:prstGeom prst="rect">
              <a:avLst/>
            </a:prstGeom>
            <a:solidFill>
              <a:srgbClr val="9A9A9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6"/>
            <p:cNvSpPr>
              <a:spLocks noChangeArrowheads="1"/>
            </p:cNvSpPr>
            <p:nvPr/>
          </p:nvSpPr>
          <p:spPr bwMode="auto">
            <a:xfrm>
              <a:off x="4984750" y="939800"/>
              <a:ext cx="109538" cy="155575"/>
            </a:xfrm>
            <a:prstGeom prst="rect">
              <a:avLst/>
            </a:prstGeom>
            <a:solidFill>
              <a:srgbClr val="66D7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27"/>
            <p:cNvSpPr>
              <a:spLocks/>
            </p:cNvSpPr>
            <p:nvPr/>
          </p:nvSpPr>
          <p:spPr bwMode="auto">
            <a:xfrm>
              <a:off x="4808537" y="966788"/>
              <a:ext cx="320675" cy="273050"/>
            </a:xfrm>
            <a:custGeom>
              <a:avLst/>
              <a:gdLst>
                <a:gd name="T0" fmla="*/ 279 w 403"/>
                <a:gd name="T1" fmla="*/ 57 h 345"/>
                <a:gd name="T2" fmla="*/ 258 w 403"/>
                <a:gd name="T3" fmla="*/ 43 h 345"/>
                <a:gd name="T4" fmla="*/ 234 w 403"/>
                <a:gd name="T5" fmla="*/ 36 h 345"/>
                <a:gd name="T6" fmla="*/ 209 w 403"/>
                <a:gd name="T7" fmla="*/ 36 h 345"/>
                <a:gd name="T8" fmla="*/ 184 w 403"/>
                <a:gd name="T9" fmla="*/ 44 h 345"/>
                <a:gd name="T10" fmla="*/ 182 w 403"/>
                <a:gd name="T11" fmla="*/ 44 h 345"/>
                <a:gd name="T12" fmla="*/ 177 w 403"/>
                <a:gd name="T13" fmla="*/ 50 h 345"/>
                <a:gd name="T14" fmla="*/ 121 w 403"/>
                <a:gd name="T15" fmla="*/ 84 h 345"/>
                <a:gd name="T16" fmla="*/ 45 w 403"/>
                <a:gd name="T17" fmla="*/ 9 h 345"/>
                <a:gd name="T18" fmla="*/ 36 w 403"/>
                <a:gd name="T19" fmla="*/ 3 h 345"/>
                <a:gd name="T20" fmla="*/ 17 w 403"/>
                <a:gd name="T21" fmla="*/ 1 h 345"/>
                <a:gd name="T22" fmla="*/ 8 w 403"/>
                <a:gd name="T23" fmla="*/ 7 h 345"/>
                <a:gd name="T24" fmla="*/ 2 w 403"/>
                <a:gd name="T25" fmla="*/ 16 h 345"/>
                <a:gd name="T26" fmla="*/ 2 w 403"/>
                <a:gd name="T27" fmla="*/ 30 h 345"/>
                <a:gd name="T28" fmla="*/ 6 w 403"/>
                <a:gd name="T29" fmla="*/ 39 h 345"/>
                <a:gd name="T30" fmla="*/ 9 w 403"/>
                <a:gd name="T31" fmla="*/ 44 h 345"/>
                <a:gd name="T32" fmla="*/ 125 w 403"/>
                <a:gd name="T33" fmla="*/ 160 h 345"/>
                <a:gd name="T34" fmla="*/ 116 w 403"/>
                <a:gd name="T35" fmla="*/ 176 h 345"/>
                <a:gd name="T36" fmla="*/ 112 w 403"/>
                <a:gd name="T37" fmla="*/ 194 h 345"/>
                <a:gd name="T38" fmla="*/ 116 w 403"/>
                <a:gd name="T39" fmla="*/ 214 h 345"/>
                <a:gd name="T40" fmla="*/ 126 w 403"/>
                <a:gd name="T41" fmla="*/ 230 h 345"/>
                <a:gd name="T42" fmla="*/ 205 w 403"/>
                <a:gd name="T43" fmla="*/ 307 h 345"/>
                <a:gd name="T44" fmla="*/ 211 w 403"/>
                <a:gd name="T45" fmla="*/ 312 h 345"/>
                <a:gd name="T46" fmla="*/ 223 w 403"/>
                <a:gd name="T47" fmla="*/ 316 h 345"/>
                <a:gd name="T48" fmla="*/ 236 w 403"/>
                <a:gd name="T49" fmla="*/ 316 h 345"/>
                <a:gd name="T50" fmla="*/ 249 w 403"/>
                <a:gd name="T51" fmla="*/ 312 h 345"/>
                <a:gd name="T52" fmla="*/ 254 w 403"/>
                <a:gd name="T53" fmla="*/ 307 h 345"/>
                <a:gd name="T54" fmla="*/ 290 w 403"/>
                <a:gd name="T55" fmla="*/ 345 h 345"/>
                <a:gd name="T56" fmla="*/ 403 w 403"/>
                <a:gd name="T57" fmla="*/ 231 h 345"/>
                <a:gd name="T58" fmla="*/ 365 w 403"/>
                <a:gd name="T59" fmla="*/ 196 h 345"/>
                <a:gd name="T60" fmla="*/ 374 w 403"/>
                <a:gd name="T61" fmla="*/ 183 h 345"/>
                <a:gd name="T62" fmla="*/ 376 w 403"/>
                <a:gd name="T63" fmla="*/ 169 h 345"/>
                <a:gd name="T64" fmla="*/ 374 w 403"/>
                <a:gd name="T65" fmla="*/ 156 h 345"/>
                <a:gd name="T66" fmla="*/ 365 w 403"/>
                <a:gd name="T67" fmla="*/ 143 h 345"/>
                <a:gd name="T68" fmla="*/ 281 w 403"/>
                <a:gd name="T69" fmla="*/ 61 h 345"/>
                <a:gd name="T70" fmla="*/ 279 w 403"/>
                <a:gd name="T71" fmla="*/ 59 h 345"/>
                <a:gd name="T72" fmla="*/ 279 w 403"/>
                <a:gd name="T73" fmla="*/ 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45">
                  <a:moveTo>
                    <a:pt x="279" y="57"/>
                  </a:moveTo>
                  <a:lnTo>
                    <a:pt x="279" y="57"/>
                  </a:lnTo>
                  <a:lnTo>
                    <a:pt x="268" y="50"/>
                  </a:lnTo>
                  <a:lnTo>
                    <a:pt x="258" y="43"/>
                  </a:lnTo>
                  <a:lnTo>
                    <a:pt x="245" y="37"/>
                  </a:lnTo>
                  <a:lnTo>
                    <a:pt x="234" y="36"/>
                  </a:lnTo>
                  <a:lnTo>
                    <a:pt x="222" y="34"/>
                  </a:lnTo>
                  <a:lnTo>
                    <a:pt x="209" y="36"/>
                  </a:lnTo>
                  <a:lnTo>
                    <a:pt x="196" y="39"/>
                  </a:lnTo>
                  <a:lnTo>
                    <a:pt x="184" y="44"/>
                  </a:lnTo>
                  <a:lnTo>
                    <a:pt x="184" y="44"/>
                  </a:lnTo>
                  <a:lnTo>
                    <a:pt x="182" y="44"/>
                  </a:lnTo>
                  <a:lnTo>
                    <a:pt x="182" y="44"/>
                  </a:lnTo>
                  <a:lnTo>
                    <a:pt x="177" y="50"/>
                  </a:lnTo>
                  <a:lnTo>
                    <a:pt x="177" y="50"/>
                  </a:lnTo>
                  <a:lnTo>
                    <a:pt x="121" y="84"/>
                  </a:lnTo>
                  <a:lnTo>
                    <a:pt x="121" y="84"/>
                  </a:lnTo>
                  <a:lnTo>
                    <a:pt x="45" y="9"/>
                  </a:lnTo>
                  <a:lnTo>
                    <a:pt x="45" y="9"/>
                  </a:lnTo>
                  <a:lnTo>
                    <a:pt x="36" y="3"/>
                  </a:lnTo>
                  <a:lnTo>
                    <a:pt x="27" y="0"/>
                  </a:lnTo>
                  <a:lnTo>
                    <a:pt x="17" y="1"/>
                  </a:lnTo>
                  <a:lnTo>
                    <a:pt x="13" y="3"/>
                  </a:lnTo>
                  <a:lnTo>
                    <a:pt x="8" y="7"/>
                  </a:lnTo>
                  <a:lnTo>
                    <a:pt x="8" y="7"/>
                  </a:lnTo>
                  <a:lnTo>
                    <a:pt x="2" y="16"/>
                  </a:lnTo>
                  <a:lnTo>
                    <a:pt x="0" y="25"/>
                  </a:lnTo>
                  <a:lnTo>
                    <a:pt x="2" y="30"/>
                  </a:lnTo>
                  <a:lnTo>
                    <a:pt x="4" y="36"/>
                  </a:lnTo>
                  <a:lnTo>
                    <a:pt x="6" y="39"/>
                  </a:lnTo>
                  <a:lnTo>
                    <a:pt x="9" y="44"/>
                  </a:lnTo>
                  <a:lnTo>
                    <a:pt x="9" y="44"/>
                  </a:lnTo>
                  <a:lnTo>
                    <a:pt x="125" y="160"/>
                  </a:lnTo>
                  <a:lnTo>
                    <a:pt x="125" y="160"/>
                  </a:lnTo>
                  <a:lnTo>
                    <a:pt x="119" y="169"/>
                  </a:lnTo>
                  <a:lnTo>
                    <a:pt x="116" y="176"/>
                  </a:lnTo>
                  <a:lnTo>
                    <a:pt x="112" y="185"/>
                  </a:lnTo>
                  <a:lnTo>
                    <a:pt x="112" y="194"/>
                  </a:lnTo>
                  <a:lnTo>
                    <a:pt x="114" y="205"/>
                  </a:lnTo>
                  <a:lnTo>
                    <a:pt x="116" y="214"/>
                  </a:lnTo>
                  <a:lnTo>
                    <a:pt x="121" y="222"/>
                  </a:lnTo>
                  <a:lnTo>
                    <a:pt x="126" y="230"/>
                  </a:lnTo>
                  <a:lnTo>
                    <a:pt x="126" y="230"/>
                  </a:lnTo>
                  <a:lnTo>
                    <a:pt x="205" y="307"/>
                  </a:lnTo>
                  <a:lnTo>
                    <a:pt x="205" y="307"/>
                  </a:lnTo>
                  <a:lnTo>
                    <a:pt x="211" y="312"/>
                  </a:lnTo>
                  <a:lnTo>
                    <a:pt x="216" y="314"/>
                  </a:lnTo>
                  <a:lnTo>
                    <a:pt x="223" y="316"/>
                  </a:lnTo>
                  <a:lnTo>
                    <a:pt x="231" y="316"/>
                  </a:lnTo>
                  <a:lnTo>
                    <a:pt x="236" y="316"/>
                  </a:lnTo>
                  <a:lnTo>
                    <a:pt x="243" y="314"/>
                  </a:lnTo>
                  <a:lnTo>
                    <a:pt x="249" y="312"/>
                  </a:lnTo>
                  <a:lnTo>
                    <a:pt x="254" y="307"/>
                  </a:lnTo>
                  <a:lnTo>
                    <a:pt x="254" y="307"/>
                  </a:lnTo>
                  <a:lnTo>
                    <a:pt x="290" y="345"/>
                  </a:lnTo>
                  <a:lnTo>
                    <a:pt x="290" y="345"/>
                  </a:lnTo>
                  <a:lnTo>
                    <a:pt x="403" y="231"/>
                  </a:lnTo>
                  <a:lnTo>
                    <a:pt x="403" y="231"/>
                  </a:lnTo>
                  <a:lnTo>
                    <a:pt x="365" y="196"/>
                  </a:lnTo>
                  <a:lnTo>
                    <a:pt x="365" y="196"/>
                  </a:lnTo>
                  <a:lnTo>
                    <a:pt x="371" y="190"/>
                  </a:lnTo>
                  <a:lnTo>
                    <a:pt x="374" y="183"/>
                  </a:lnTo>
                  <a:lnTo>
                    <a:pt x="376" y="176"/>
                  </a:lnTo>
                  <a:lnTo>
                    <a:pt x="376" y="169"/>
                  </a:lnTo>
                  <a:lnTo>
                    <a:pt x="376" y="163"/>
                  </a:lnTo>
                  <a:lnTo>
                    <a:pt x="374" y="156"/>
                  </a:lnTo>
                  <a:lnTo>
                    <a:pt x="371" y="149"/>
                  </a:lnTo>
                  <a:lnTo>
                    <a:pt x="365" y="143"/>
                  </a:lnTo>
                  <a:lnTo>
                    <a:pt x="365" y="143"/>
                  </a:lnTo>
                  <a:lnTo>
                    <a:pt x="281" y="61"/>
                  </a:lnTo>
                  <a:lnTo>
                    <a:pt x="281" y="61"/>
                  </a:lnTo>
                  <a:lnTo>
                    <a:pt x="279" y="59"/>
                  </a:lnTo>
                  <a:lnTo>
                    <a:pt x="279" y="57"/>
                  </a:lnTo>
                  <a:lnTo>
                    <a:pt x="279" y="57"/>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0" name="Group 5069"/>
          <p:cNvGrpSpPr/>
          <p:nvPr/>
        </p:nvGrpSpPr>
        <p:grpSpPr>
          <a:xfrm>
            <a:off x="6897687" y="3232150"/>
            <a:ext cx="579438" cy="293688"/>
            <a:chOff x="6897687" y="2205038"/>
            <a:chExt cx="579438" cy="293688"/>
          </a:xfrm>
        </p:grpSpPr>
        <p:sp>
          <p:nvSpPr>
            <p:cNvPr id="2065" name="Freeform 30"/>
            <p:cNvSpPr>
              <a:spLocks/>
            </p:cNvSpPr>
            <p:nvPr/>
          </p:nvSpPr>
          <p:spPr bwMode="auto">
            <a:xfrm>
              <a:off x="6897687" y="2265363"/>
              <a:ext cx="165100" cy="180975"/>
            </a:xfrm>
            <a:custGeom>
              <a:avLst/>
              <a:gdLst>
                <a:gd name="T0" fmla="*/ 206 w 206"/>
                <a:gd name="T1" fmla="*/ 228 h 228"/>
                <a:gd name="T2" fmla="*/ 0 w 206"/>
                <a:gd name="T3" fmla="*/ 135 h 228"/>
                <a:gd name="T4" fmla="*/ 0 w 206"/>
                <a:gd name="T5" fmla="*/ 99 h 228"/>
                <a:gd name="T6" fmla="*/ 206 w 206"/>
                <a:gd name="T7" fmla="*/ 0 h 228"/>
                <a:gd name="T8" fmla="*/ 206 w 206"/>
                <a:gd name="T9" fmla="*/ 52 h 228"/>
                <a:gd name="T10" fmla="*/ 59 w 206"/>
                <a:gd name="T11" fmla="*/ 115 h 228"/>
                <a:gd name="T12" fmla="*/ 59 w 206"/>
                <a:gd name="T13" fmla="*/ 117 h 228"/>
                <a:gd name="T14" fmla="*/ 206 w 206"/>
                <a:gd name="T15" fmla="*/ 176 h 228"/>
                <a:gd name="T16" fmla="*/ 206 w 206"/>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28">
                  <a:moveTo>
                    <a:pt x="206" y="228"/>
                  </a:moveTo>
                  <a:lnTo>
                    <a:pt x="0" y="135"/>
                  </a:lnTo>
                  <a:lnTo>
                    <a:pt x="0" y="99"/>
                  </a:lnTo>
                  <a:lnTo>
                    <a:pt x="206" y="0"/>
                  </a:lnTo>
                  <a:lnTo>
                    <a:pt x="206" y="52"/>
                  </a:lnTo>
                  <a:lnTo>
                    <a:pt x="59" y="115"/>
                  </a:lnTo>
                  <a:lnTo>
                    <a:pt x="59" y="117"/>
                  </a:lnTo>
                  <a:lnTo>
                    <a:pt x="206" y="176"/>
                  </a:lnTo>
                  <a:lnTo>
                    <a:pt x="206" y="228"/>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1"/>
            <p:cNvSpPr>
              <a:spLocks/>
            </p:cNvSpPr>
            <p:nvPr/>
          </p:nvSpPr>
          <p:spPr bwMode="auto">
            <a:xfrm>
              <a:off x="7099300" y="2205038"/>
              <a:ext cx="173038" cy="293688"/>
            </a:xfrm>
            <a:custGeom>
              <a:avLst/>
              <a:gdLst>
                <a:gd name="T0" fmla="*/ 218 w 218"/>
                <a:gd name="T1" fmla="*/ 0 h 371"/>
                <a:gd name="T2" fmla="*/ 61 w 218"/>
                <a:gd name="T3" fmla="*/ 371 h 371"/>
                <a:gd name="T4" fmla="*/ 0 w 218"/>
                <a:gd name="T5" fmla="*/ 371 h 371"/>
                <a:gd name="T6" fmla="*/ 153 w 218"/>
                <a:gd name="T7" fmla="*/ 0 h 371"/>
                <a:gd name="T8" fmla="*/ 218 w 218"/>
                <a:gd name="T9" fmla="*/ 0 h 371"/>
              </a:gdLst>
              <a:ahLst/>
              <a:cxnLst>
                <a:cxn ang="0">
                  <a:pos x="T0" y="T1"/>
                </a:cxn>
                <a:cxn ang="0">
                  <a:pos x="T2" y="T3"/>
                </a:cxn>
                <a:cxn ang="0">
                  <a:pos x="T4" y="T5"/>
                </a:cxn>
                <a:cxn ang="0">
                  <a:pos x="T6" y="T7"/>
                </a:cxn>
                <a:cxn ang="0">
                  <a:pos x="T8" y="T9"/>
                </a:cxn>
              </a:cxnLst>
              <a:rect l="0" t="0" r="r" b="b"/>
              <a:pathLst>
                <a:path w="218" h="371">
                  <a:moveTo>
                    <a:pt x="218" y="0"/>
                  </a:moveTo>
                  <a:lnTo>
                    <a:pt x="61" y="371"/>
                  </a:lnTo>
                  <a:lnTo>
                    <a:pt x="0" y="371"/>
                  </a:lnTo>
                  <a:lnTo>
                    <a:pt x="153" y="0"/>
                  </a:lnTo>
                  <a:lnTo>
                    <a:pt x="218" y="0"/>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32"/>
            <p:cNvSpPr>
              <a:spLocks/>
            </p:cNvSpPr>
            <p:nvPr/>
          </p:nvSpPr>
          <p:spPr bwMode="auto">
            <a:xfrm>
              <a:off x="7312025" y="2262188"/>
              <a:ext cx="165100" cy="182563"/>
            </a:xfrm>
            <a:custGeom>
              <a:avLst/>
              <a:gdLst>
                <a:gd name="T0" fmla="*/ 208 w 208"/>
                <a:gd name="T1" fmla="*/ 135 h 230"/>
                <a:gd name="T2" fmla="*/ 0 w 208"/>
                <a:gd name="T3" fmla="*/ 230 h 230"/>
                <a:gd name="T4" fmla="*/ 0 w 208"/>
                <a:gd name="T5" fmla="*/ 176 h 230"/>
                <a:gd name="T6" fmla="*/ 149 w 208"/>
                <a:gd name="T7" fmla="*/ 119 h 230"/>
                <a:gd name="T8" fmla="*/ 149 w 208"/>
                <a:gd name="T9" fmla="*/ 117 h 230"/>
                <a:gd name="T10" fmla="*/ 0 w 208"/>
                <a:gd name="T11" fmla="*/ 54 h 230"/>
                <a:gd name="T12" fmla="*/ 0 w 208"/>
                <a:gd name="T13" fmla="*/ 0 h 230"/>
                <a:gd name="T14" fmla="*/ 208 w 208"/>
                <a:gd name="T15" fmla="*/ 99 h 230"/>
                <a:gd name="T16" fmla="*/ 208 w 208"/>
                <a:gd name="T17" fmla="*/ 13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30">
                  <a:moveTo>
                    <a:pt x="208" y="135"/>
                  </a:moveTo>
                  <a:lnTo>
                    <a:pt x="0" y="230"/>
                  </a:lnTo>
                  <a:lnTo>
                    <a:pt x="0" y="176"/>
                  </a:lnTo>
                  <a:lnTo>
                    <a:pt x="149" y="119"/>
                  </a:lnTo>
                  <a:lnTo>
                    <a:pt x="149" y="117"/>
                  </a:lnTo>
                  <a:lnTo>
                    <a:pt x="0" y="54"/>
                  </a:lnTo>
                  <a:lnTo>
                    <a:pt x="0" y="0"/>
                  </a:lnTo>
                  <a:lnTo>
                    <a:pt x="208" y="99"/>
                  </a:lnTo>
                  <a:lnTo>
                    <a:pt x="208" y="135"/>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141662"/>
            <a:ext cx="693738" cy="43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3028950"/>
            <a:ext cx="835025"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073" name="Group 5072"/>
          <p:cNvGrpSpPr/>
          <p:nvPr/>
        </p:nvGrpSpPr>
        <p:grpSpPr>
          <a:xfrm>
            <a:off x="4706937" y="3078162"/>
            <a:ext cx="488951" cy="561976"/>
            <a:chOff x="4706937" y="2051050"/>
            <a:chExt cx="488951" cy="561976"/>
          </a:xfrm>
        </p:grpSpPr>
        <p:sp>
          <p:nvSpPr>
            <p:cNvPr id="2068" name="Rectangle 35"/>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36"/>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37"/>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38"/>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39"/>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40"/>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41"/>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42"/>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43"/>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Rectangle 45"/>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46"/>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47"/>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Rectangle 48"/>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49"/>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50"/>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51"/>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52"/>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53"/>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54"/>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55"/>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56"/>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57"/>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58"/>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59"/>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60"/>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61"/>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62"/>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63"/>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64"/>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65"/>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66"/>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Rectangle 67"/>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Freeform 68"/>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69"/>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70"/>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71"/>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Rectangle 72"/>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73"/>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Rectangle 74"/>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Rectangle 75"/>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76"/>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Rectangle 77"/>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78"/>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79"/>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80"/>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81"/>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82"/>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83"/>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Freeform 84"/>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6" name="Rectangle 85"/>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86"/>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87"/>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Rectangle 88"/>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0" name="Rectangle 89"/>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1" name="Rectangle 90"/>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2" name="Rectangle 91"/>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Freeform 92"/>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4" name="Rectangle 93"/>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5" name="Rectangle 94"/>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6" name="Rectangle 95"/>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7" name="Rectangle 96"/>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8" name="Rectangle 97"/>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9" name="Rectangle 98"/>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0" name="Rectangle 99"/>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1" name="Rectangle 100"/>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2" name="Rectangle 101"/>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Freeform 102"/>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4" name="Rectangle 103"/>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5" name="Rectangle 104"/>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6" name="Rectangle 105"/>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7" name="Rectangle 106"/>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107"/>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108"/>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109"/>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Freeform 110"/>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111"/>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112"/>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Rectangle 113"/>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114"/>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115"/>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116"/>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117"/>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Freeform 118"/>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119"/>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Rectangle 120"/>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121"/>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122"/>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123"/>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124"/>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125"/>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126"/>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Rectangle 127"/>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128"/>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129"/>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130"/>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131"/>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132"/>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133"/>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Freeform 134"/>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135"/>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136"/>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137"/>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138"/>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139"/>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140"/>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141"/>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Freeform 142"/>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143"/>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144"/>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145"/>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146"/>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147"/>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Rectangle 148"/>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149"/>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Freeform 150"/>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151"/>
            <p:cNvSpPr>
              <a:spLocks noChangeArrowheads="1"/>
            </p:cNvSpPr>
            <p:nvPr/>
          </p:nvSpPr>
          <p:spPr bwMode="auto">
            <a:xfrm>
              <a:off x="4875212" y="2300288"/>
              <a:ext cx="152400" cy="312738"/>
            </a:xfrm>
            <a:prstGeom prst="rect">
              <a:avLst/>
            </a:prstGeom>
            <a:solidFill>
              <a:srgbClr val="68217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152"/>
            <p:cNvSpPr>
              <a:spLocks noChangeArrowheads="1"/>
            </p:cNvSpPr>
            <p:nvPr/>
          </p:nvSpPr>
          <p:spPr bwMode="auto">
            <a:xfrm>
              <a:off x="4891087" y="2316163"/>
              <a:ext cx="122238" cy="271463"/>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153"/>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154"/>
            <p:cNvSpPr>
              <a:spLocks noChangeArrowheads="1"/>
            </p:cNvSpPr>
            <p:nvPr/>
          </p:nvSpPr>
          <p:spPr bwMode="auto">
            <a:xfrm>
              <a:off x="4903787" y="2328863"/>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155"/>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156"/>
            <p:cNvSpPr>
              <a:spLocks noChangeArrowheads="1"/>
            </p:cNvSpPr>
            <p:nvPr/>
          </p:nvSpPr>
          <p:spPr bwMode="auto">
            <a:xfrm>
              <a:off x="4916487" y="2328863"/>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157"/>
            <p:cNvSpPr>
              <a:spLocks noChangeArrowheads="1"/>
            </p:cNvSpPr>
            <p:nvPr/>
          </p:nvSpPr>
          <p:spPr bwMode="auto">
            <a:xfrm>
              <a:off x="4919662" y="2328863"/>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158"/>
            <p:cNvSpPr>
              <a:spLocks noChangeArrowheads="1"/>
            </p:cNvSpPr>
            <p:nvPr/>
          </p:nvSpPr>
          <p:spPr bwMode="auto">
            <a:xfrm>
              <a:off x="4926012" y="2328863"/>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159"/>
            <p:cNvSpPr>
              <a:spLocks noChangeArrowheads="1"/>
            </p:cNvSpPr>
            <p:nvPr/>
          </p:nvSpPr>
          <p:spPr bwMode="auto">
            <a:xfrm>
              <a:off x="4932362" y="2328863"/>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Freeform 160"/>
            <p:cNvSpPr>
              <a:spLocks/>
            </p:cNvSpPr>
            <p:nvPr/>
          </p:nvSpPr>
          <p:spPr bwMode="auto">
            <a:xfrm>
              <a:off x="4989512"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161"/>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162"/>
            <p:cNvSpPr>
              <a:spLocks noChangeArrowheads="1"/>
            </p:cNvSpPr>
            <p:nvPr/>
          </p:nvSpPr>
          <p:spPr bwMode="auto">
            <a:xfrm>
              <a:off x="4903787" y="2363788"/>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163"/>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164"/>
            <p:cNvSpPr>
              <a:spLocks noChangeArrowheads="1"/>
            </p:cNvSpPr>
            <p:nvPr/>
          </p:nvSpPr>
          <p:spPr bwMode="auto">
            <a:xfrm>
              <a:off x="4916487" y="2363788"/>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165"/>
            <p:cNvSpPr>
              <a:spLocks noChangeArrowheads="1"/>
            </p:cNvSpPr>
            <p:nvPr/>
          </p:nvSpPr>
          <p:spPr bwMode="auto">
            <a:xfrm>
              <a:off x="4919662" y="2363788"/>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166"/>
            <p:cNvSpPr>
              <a:spLocks noChangeArrowheads="1"/>
            </p:cNvSpPr>
            <p:nvPr/>
          </p:nvSpPr>
          <p:spPr bwMode="auto">
            <a:xfrm>
              <a:off x="4926012" y="2363788"/>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167"/>
            <p:cNvSpPr>
              <a:spLocks noChangeArrowheads="1"/>
            </p:cNvSpPr>
            <p:nvPr/>
          </p:nvSpPr>
          <p:spPr bwMode="auto">
            <a:xfrm>
              <a:off x="4932362" y="2363788"/>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Freeform 168"/>
            <p:cNvSpPr>
              <a:spLocks/>
            </p:cNvSpPr>
            <p:nvPr/>
          </p:nvSpPr>
          <p:spPr bwMode="auto">
            <a:xfrm>
              <a:off x="4989512"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169"/>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170"/>
            <p:cNvSpPr>
              <a:spLocks noChangeArrowheads="1"/>
            </p:cNvSpPr>
            <p:nvPr/>
          </p:nvSpPr>
          <p:spPr bwMode="auto">
            <a:xfrm>
              <a:off x="4903787" y="2398713"/>
              <a:ext cx="1588"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171"/>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172"/>
            <p:cNvSpPr>
              <a:spLocks noChangeArrowheads="1"/>
            </p:cNvSpPr>
            <p:nvPr/>
          </p:nvSpPr>
          <p:spPr bwMode="auto">
            <a:xfrm>
              <a:off x="4916487" y="2398713"/>
              <a:ext cx="1588"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173"/>
            <p:cNvSpPr>
              <a:spLocks noChangeArrowheads="1"/>
            </p:cNvSpPr>
            <p:nvPr/>
          </p:nvSpPr>
          <p:spPr bwMode="auto">
            <a:xfrm>
              <a:off x="4919662" y="2398713"/>
              <a:ext cx="3175"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174"/>
            <p:cNvSpPr>
              <a:spLocks noChangeArrowheads="1"/>
            </p:cNvSpPr>
            <p:nvPr/>
          </p:nvSpPr>
          <p:spPr bwMode="auto">
            <a:xfrm>
              <a:off x="4926012" y="2398713"/>
              <a:ext cx="3175"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175"/>
            <p:cNvSpPr>
              <a:spLocks noChangeArrowheads="1"/>
            </p:cNvSpPr>
            <p:nvPr/>
          </p:nvSpPr>
          <p:spPr bwMode="auto">
            <a:xfrm>
              <a:off x="4932362" y="2398713"/>
              <a:ext cx="1588"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Freeform 176"/>
            <p:cNvSpPr>
              <a:spLocks/>
            </p:cNvSpPr>
            <p:nvPr/>
          </p:nvSpPr>
          <p:spPr bwMode="auto">
            <a:xfrm>
              <a:off x="4989512"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177"/>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178"/>
            <p:cNvSpPr>
              <a:spLocks noChangeArrowheads="1"/>
            </p:cNvSpPr>
            <p:nvPr/>
          </p:nvSpPr>
          <p:spPr bwMode="auto">
            <a:xfrm>
              <a:off x="4903787" y="2435225"/>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179"/>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80"/>
            <p:cNvSpPr>
              <a:spLocks noChangeArrowheads="1"/>
            </p:cNvSpPr>
            <p:nvPr/>
          </p:nvSpPr>
          <p:spPr bwMode="auto">
            <a:xfrm>
              <a:off x="4916487" y="2435225"/>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81"/>
            <p:cNvSpPr>
              <a:spLocks noChangeArrowheads="1"/>
            </p:cNvSpPr>
            <p:nvPr/>
          </p:nvSpPr>
          <p:spPr bwMode="auto">
            <a:xfrm>
              <a:off x="4919662" y="2435225"/>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82"/>
            <p:cNvSpPr>
              <a:spLocks noChangeArrowheads="1"/>
            </p:cNvSpPr>
            <p:nvPr/>
          </p:nvSpPr>
          <p:spPr bwMode="auto">
            <a:xfrm>
              <a:off x="4926012" y="2435225"/>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Rectangle 183"/>
            <p:cNvSpPr>
              <a:spLocks noChangeArrowheads="1"/>
            </p:cNvSpPr>
            <p:nvPr/>
          </p:nvSpPr>
          <p:spPr bwMode="auto">
            <a:xfrm>
              <a:off x="4932362" y="2435225"/>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5" name="Freeform 184"/>
            <p:cNvSpPr>
              <a:spLocks/>
            </p:cNvSpPr>
            <p:nvPr/>
          </p:nvSpPr>
          <p:spPr bwMode="auto">
            <a:xfrm>
              <a:off x="4989512"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85"/>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86"/>
            <p:cNvSpPr>
              <a:spLocks noChangeArrowheads="1"/>
            </p:cNvSpPr>
            <p:nvPr/>
          </p:nvSpPr>
          <p:spPr bwMode="auto">
            <a:xfrm>
              <a:off x="4903787" y="2470150"/>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87"/>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88"/>
            <p:cNvSpPr>
              <a:spLocks noChangeArrowheads="1"/>
            </p:cNvSpPr>
            <p:nvPr/>
          </p:nvSpPr>
          <p:spPr bwMode="auto">
            <a:xfrm>
              <a:off x="4916487" y="2470150"/>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89"/>
            <p:cNvSpPr>
              <a:spLocks noChangeArrowheads="1"/>
            </p:cNvSpPr>
            <p:nvPr/>
          </p:nvSpPr>
          <p:spPr bwMode="auto">
            <a:xfrm>
              <a:off x="4919662" y="2470150"/>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Rectangle 190"/>
            <p:cNvSpPr>
              <a:spLocks noChangeArrowheads="1"/>
            </p:cNvSpPr>
            <p:nvPr/>
          </p:nvSpPr>
          <p:spPr bwMode="auto">
            <a:xfrm>
              <a:off x="4926012" y="2470150"/>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91"/>
            <p:cNvSpPr>
              <a:spLocks noChangeArrowheads="1"/>
            </p:cNvSpPr>
            <p:nvPr/>
          </p:nvSpPr>
          <p:spPr bwMode="auto">
            <a:xfrm>
              <a:off x="4932362" y="2470150"/>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192"/>
            <p:cNvSpPr>
              <a:spLocks/>
            </p:cNvSpPr>
            <p:nvPr/>
          </p:nvSpPr>
          <p:spPr bwMode="auto">
            <a:xfrm>
              <a:off x="4989512"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93"/>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94"/>
            <p:cNvSpPr>
              <a:spLocks noChangeArrowheads="1"/>
            </p:cNvSpPr>
            <p:nvPr/>
          </p:nvSpPr>
          <p:spPr bwMode="auto">
            <a:xfrm>
              <a:off x="4903787" y="2505075"/>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95"/>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96"/>
            <p:cNvSpPr>
              <a:spLocks noChangeArrowheads="1"/>
            </p:cNvSpPr>
            <p:nvPr/>
          </p:nvSpPr>
          <p:spPr bwMode="auto">
            <a:xfrm>
              <a:off x="4916487" y="2505075"/>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Rectangle 197"/>
            <p:cNvSpPr>
              <a:spLocks noChangeArrowheads="1"/>
            </p:cNvSpPr>
            <p:nvPr/>
          </p:nvSpPr>
          <p:spPr bwMode="auto">
            <a:xfrm>
              <a:off x="4919662" y="2505075"/>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98"/>
            <p:cNvSpPr>
              <a:spLocks noChangeArrowheads="1"/>
            </p:cNvSpPr>
            <p:nvPr/>
          </p:nvSpPr>
          <p:spPr bwMode="auto">
            <a:xfrm>
              <a:off x="4926012" y="2505075"/>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99"/>
            <p:cNvSpPr>
              <a:spLocks noChangeArrowheads="1"/>
            </p:cNvSpPr>
            <p:nvPr/>
          </p:nvSpPr>
          <p:spPr bwMode="auto">
            <a:xfrm>
              <a:off x="4932362" y="2505075"/>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Freeform 200"/>
            <p:cNvSpPr>
              <a:spLocks/>
            </p:cNvSpPr>
            <p:nvPr/>
          </p:nvSpPr>
          <p:spPr bwMode="auto">
            <a:xfrm>
              <a:off x="4989512"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201"/>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202"/>
            <p:cNvSpPr>
              <a:spLocks noChangeArrowheads="1"/>
            </p:cNvSpPr>
            <p:nvPr/>
          </p:nvSpPr>
          <p:spPr bwMode="auto">
            <a:xfrm>
              <a:off x="4903787" y="2540000"/>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03"/>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04"/>
            <p:cNvSpPr>
              <a:spLocks noChangeArrowheads="1"/>
            </p:cNvSpPr>
            <p:nvPr/>
          </p:nvSpPr>
          <p:spPr bwMode="auto">
            <a:xfrm>
              <a:off x="4916487" y="2540000"/>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206"/>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207"/>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208"/>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Freeform 209"/>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210"/>
            <p:cNvSpPr>
              <a:spLocks noChangeArrowheads="1"/>
            </p:cNvSpPr>
            <p:nvPr/>
          </p:nvSpPr>
          <p:spPr bwMode="auto">
            <a:xfrm>
              <a:off x="4875213" y="2300288"/>
              <a:ext cx="152400" cy="312738"/>
            </a:xfrm>
            <a:prstGeom prst="rect">
              <a:avLst/>
            </a:prstGeom>
            <a:solidFill>
              <a:srgbClr val="68217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211"/>
            <p:cNvSpPr>
              <a:spLocks noChangeArrowheads="1"/>
            </p:cNvSpPr>
            <p:nvPr/>
          </p:nvSpPr>
          <p:spPr bwMode="auto">
            <a:xfrm>
              <a:off x="4891088" y="2316163"/>
              <a:ext cx="122238" cy="271463"/>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212"/>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213"/>
            <p:cNvSpPr>
              <a:spLocks noChangeArrowheads="1"/>
            </p:cNvSpPr>
            <p:nvPr/>
          </p:nvSpPr>
          <p:spPr bwMode="auto">
            <a:xfrm>
              <a:off x="4903788" y="2328863"/>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214"/>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215"/>
            <p:cNvSpPr>
              <a:spLocks noChangeArrowheads="1"/>
            </p:cNvSpPr>
            <p:nvPr/>
          </p:nvSpPr>
          <p:spPr bwMode="auto">
            <a:xfrm>
              <a:off x="4916488" y="2328863"/>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216"/>
            <p:cNvSpPr>
              <a:spLocks noChangeArrowheads="1"/>
            </p:cNvSpPr>
            <p:nvPr/>
          </p:nvSpPr>
          <p:spPr bwMode="auto">
            <a:xfrm>
              <a:off x="4919663" y="2328863"/>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217"/>
            <p:cNvSpPr>
              <a:spLocks noChangeArrowheads="1"/>
            </p:cNvSpPr>
            <p:nvPr/>
          </p:nvSpPr>
          <p:spPr bwMode="auto">
            <a:xfrm>
              <a:off x="4926013" y="2328863"/>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218"/>
            <p:cNvSpPr>
              <a:spLocks noChangeArrowheads="1"/>
            </p:cNvSpPr>
            <p:nvPr/>
          </p:nvSpPr>
          <p:spPr bwMode="auto">
            <a:xfrm>
              <a:off x="4932363" y="2328863"/>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Freeform 219"/>
            <p:cNvSpPr>
              <a:spLocks/>
            </p:cNvSpPr>
            <p:nvPr/>
          </p:nvSpPr>
          <p:spPr bwMode="auto">
            <a:xfrm>
              <a:off x="4989513"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220"/>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221"/>
            <p:cNvSpPr>
              <a:spLocks noChangeArrowheads="1"/>
            </p:cNvSpPr>
            <p:nvPr/>
          </p:nvSpPr>
          <p:spPr bwMode="auto">
            <a:xfrm>
              <a:off x="4903788" y="2363788"/>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222"/>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23"/>
            <p:cNvSpPr>
              <a:spLocks noChangeArrowheads="1"/>
            </p:cNvSpPr>
            <p:nvPr/>
          </p:nvSpPr>
          <p:spPr bwMode="auto">
            <a:xfrm>
              <a:off x="4916488" y="2363788"/>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24"/>
            <p:cNvSpPr>
              <a:spLocks noChangeArrowheads="1"/>
            </p:cNvSpPr>
            <p:nvPr/>
          </p:nvSpPr>
          <p:spPr bwMode="auto">
            <a:xfrm>
              <a:off x="4919663" y="2363788"/>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225"/>
            <p:cNvSpPr>
              <a:spLocks noChangeArrowheads="1"/>
            </p:cNvSpPr>
            <p:nvPr/>
          </p:nvSpPr>
          <p:spPr bwMode="auto">
            <a:xfrm>
              <a:off x="4926013" y="2363788"/>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26"/>
            <p:cNvSpPr>
              <a:spLocks noChangeArrowheads="1"/>
            </p:cNvSpPr>
            <p:nvPr/>
          </p:nvSpPr>
          <p:spPr bwMode="auto">
            <a:xfrm>
              <a:off x="4932363" y="2363788"/>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Freeform 227"/>
            <p:cNvSpPr>
              <a:spLocks/>
            </p:cNvSpPr>
            <p:nvPr/>
          </p:nvSpPr>
          <p:spPr bwMode="auto">
            <a:xfrm>
              <a:off x="4989513"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28"/>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29"/>
            <p:cNvSpPr>
              <a:spLocks noChangeArrowheads="1"/>
            </p:cNvSpPr>
            <p:nvPr/>
          </p:nvSpPr>
          <p:spPr bwMode="auto">
            <a:xfrm>
              <a:off x="4903788" y="2398713"/>
              <a:ext cx="1588"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30"/>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31"/>
            <p:cNvSpPr>
              <a:spLocks noChangeArrowheads="1"/>
            </p:cNvSpPr>
            <p:nvPr/>
          </p:nvSpPr>
          <p:spPr bwMode="auto">
            <a:xfrm>
              <a:off x="4916488" y="2398713"/>
              <a:ext cx="1588"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232"/>
            <p:cNvSpPr>
              <a:spLocks noChangeArrowheads="1"/>
            </p:cNvSpPr>
            <p:nvPr/>
          </p:nvSpPr>
          <p:spPr bwMode="auto">
            <a:xfrm>
              <a:off x="4919663" y="2398713"/>
              <a:ext cx="3175"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33"/>
            <p:cNvSpPr>
              <a:spLocks noChangeArrowheads="1"/>
            </p:cNvSpPr>
            <p:nvPr/>
          </p:nvSpPr>
          <p:spPr bwMode="auto">
            <a:xfrm>
              <a:off x="4926013" y="2398713"/>
              <a:ext cx="3175"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34"/>
            <p:cNvSpPr>
              <a:spLocks noChangeArrowheads="1"/>
            </p:cNvSpPr>
            <p:nvPr/>
          </p:nvSpPr>
          <p:spPr bwMode="auto">
            <a:xfrm>
              <a:off x="4932363" y="2398713"/>
              <a:ext cx="1588"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Freeform 235"/>
            <p:cNvSpPr>
              <a:spLocks/>
            </p:cNvSpPr>
            <p:nvPr/>
          </p:nvSpPr>
          <p:spPr bwMode="auto">
            <a:xfrm>
              <a:off x="4989513"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36"/>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37"/>
            <p:cNvSpPr>
              <a:spLocks noChangeArrowheads="1"/>
            </p:cNvSpPr>
            <p:nvPr/>
          </p:nvSpPr>
          <p:spPr bwMode="auto">
            <a:xfrm>
              <a:off x="4903788" y="2435225"/>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38"/>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239"/>
            <p:cNvSpPr>
              <a:spLocks noChangeArrowheads="1"/>
            </p:cNvSpPr>
            <p:nvPr/>
          </p:nvSpPr>
          <p:spPr bwMode="auto">
            <a:xfrm>
              <a:off x="4916488" y="2435225"/>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40"/>
            <p:cNvSpPr>
              <a:spLocks noChangeArrowheads="1"/>
            </p:cNvSpPr>
            <p:nvPr/>
          </p:nvSpPr>
          <p:spPr bwMode="auto">
            <a:xfrm>
              <a:off x="4919663" y="2435225"/>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41"/>
            <p:cNvSpPr>
              <a:spLocks noChangeArrowheads="1"/>
            </p:cNvSpPr>
            <p:nvPr/>
          </p:nvSpPr>
          <p:spPr bwMode="auto">
            <a:xfrm>
              <a:off x="4926013" y="2435225"/>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42"/>
            <p:cNvSpPr>
              <a:spLocks noChangeArrowheads="1"/>
            </p:cNvSpPr>
            <p:nvPr/>
          </p:nvSpPr>
          <p:spPr bwMode="auto">
            <a:xfrm>
              <a:off x="4932363" y="2435225"/>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Freeform 243"/>
            <p:cNvSpPr>
              <a:spLocks/>
            </p:cNvSpPr>
            <p:nvPr/>
          </p:nvSpPr>
          <p:spPr bwMode="auto">
            <a:xfrm>
              <a:off x="4989513"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44"/>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45"/>
            <p:cNvSpPr>
              <a:spLocks noChangeArrowheads="1"/>
            </p:cNvSpPr>
            <p:nvPr/>
          </p:nvSpPr>
          <p:spPr bwMode="auto">
            <a:xfrm>
              <a:off x="4903788" y="2470150"/>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246"/>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47"/>
            <p:cNvSpPr>
              <a:spLocks noChangeArrowheads="1"/>
            </p:cNvSpPr>
            <p:nvPr/>
          </p:nvSpPr>
          <p:spPr bwMode="auto">
            <a:xfrm>
              <a:off x="4916488" y="2470150"/>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48"/>
            <p:cNvSpPr>
              <a:spLocks noChangeArrowheads="1"/>
            </p:cNvSpPr>
            <p:nvPr/>
          </p:nvSpPr>
          <p:spPr bwMode="auto">
            <a:xfrm>
              <a:off x="4919663" y="2470150"/>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49"/>
            <p:cNvSpPr>
              <a:spLocks noChangeArrowheads="1"/>
            </p:cNvSpPr>
            <p:nvPr/>
          </p:nvSpPr>
          <p:spPr bwMode="auto">
            <a:xfrm>
              <a:off x="4926013" y="2470150"/>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50"/>
            <p:cNvSpPr>
              <a:spLocks noChangeArrowheads="1"/>
            </p:cNvSpPr>
            <p:nvPr/>
          </p:nvSpPr>
          <p:spPr bwMode="auto">
            <a:xfrm>
              <a:off x="4932363" y="2470150"/>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Freeform 251"/>
            <p:cNvSpPr>
              <a:spLocks/>
            </p:cNvSpPr>
            <p:nvPr/>
          </p:nvSpPr>
          <p:spPr bwMode="auto">
            <a:xfrm>
              <a:off x="4989513"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52"/>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Rectangle 253"/>
            <p:cNvSpPr>
              <a:spLocks noChangeArrowheads="1"/>
            </p:cNvSpPr>
            <p:nvPr/>
          </p:nvSpPr>
          <p:spPr bwMode="auto">
            <a:xfrm>
              <a:off x="4903788" y="2505075"/>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54"/>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55"/>
            <p:cNvSpPr>
              <a:spLocks noChangeArrowheads="1"/>
            </p:cNvSpPr>
            <p:nvPr/>
          </p:nvSpPr>
          <p:spPr bwMode="auto">
            <a:xfrm>
              <a:off x="4916488" y="2505075"/>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56"/>
            <p:cNvSpPr>
              <a:spLocks noChangeArrowheads="1"/>
            </p:cNvSpPr>
            <p:nvPr/>
          </p:nvSpPr>
          <p:spPr bwMode="auto">
            <a:xfrm>
              <a:off x="4919663" y="2505075"/>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57"/>
            <p:cNvSpPr>
              <a:spLocks noChangeArrowheads="1"/>
            </p:cNvSpPr>
            <p:nvPr/>
          </p:nvSpPr>
          <p:spPr bwMode="auto">
            <a:xfrm>
              <a:off x="4926013" y="2505075"/>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58"/>
            <p:cNvSpPr>
              <a:spLocks noChangeArrowheads="1"/>
            </p:cNvSpPr>
            <p:nvPr/>
          </p:nvSpPr>
          <p:spPr bwMode="auto">
            <a:xfrm>
              <a:off x="4932363" y="2505075"/>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Freeform 259"/>
            <p:cNvSpPr>
              <a:spLocks/>
            </p:cNvSpPr>
            <p:nvPr/>
          </p:nvSpPr>
          <p:spPr bwMode="auto">
            <a:xfrm>
              <a:off x="4989513"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260"/>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61"/>
            <p:cNvSpPr>
              <a:spLocks noChangeArrowheads="1"/>
            </p:cNvSpPr>
            <p:nvPr/>
          </p:nvSpPr>
          <p:spPr bwMode="auto">
            <a:xfrm>
              <a:off x="4903788" y="2540000"/>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62"/>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63"/>
            <p:cNvSpPr>
              <a:spLocks noChangeArrowheads="1"/>
            </p:cNvSpPr>
            <p:nvPr/>
          </p:nvSpPr>
          <p:spPr bwMode="auto">
            <a:xfrm>
              <a:off x="4916488" y="2540000"/>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64"/>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65"/>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66"/>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Freeform 267"/>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68"/>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69"/>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70"/>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71"/>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72"/>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73"/>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74"/>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75"/>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76"/>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Freeform 277"/>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78"/>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79"/>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80"/>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81"/>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82"/>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83"/>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84"/>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Freeform 285"/>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86"/>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87"/>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288"/>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89"/>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90"/>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91"/>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92"/>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Freeform 293"/>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94"/>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95"/>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96"/>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97"/>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98"/>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99"/>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300"/>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Freeform 301"/>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302"/>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303"/>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304"/>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305"/>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306"/>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07"/>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08"/>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Freeform 309"/>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10"/>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11"/>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12"/>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313"/>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314"/>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315"/>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316"/>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Freeform 317"/>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18"/>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19"/>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20"/>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21"/>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22"/>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323"/>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24"/>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Freeform 325"/>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26"/>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27"/>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28"/>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29"/>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330"/>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31"/>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32"/>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33"/>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34"/>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Freeform 335"/>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36"/>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337"/>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38"/>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39"/>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40"/>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41"/>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42"/>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Freeform 343"/>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344"/>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45"/>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46"/>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47"/>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48"/>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49"/>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50"/>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Freeform 351"/>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52"/>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53"/>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54"/>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55"/>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56"/>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57"/>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Rectangle 358"/>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359"/>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60"/>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61"/>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62"/>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63"/>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64"/>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Rectangle 365"/>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66"/>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Freeform 367"/>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68"/>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69"/>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70"/>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71"/>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Rectangle 372"/>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73"/>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74"/>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Freeform 375"/>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76"/>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77"/>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78"/>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Rectangle 379"/>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80"/>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81"/>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82"/>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Freeform 383"/>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Freeform 384"/>
            <p:cNvSpPr>
              <a:spLocks/>
            </p:cNvSpPr>
            <p:nvPr/>
          </p:nvSpPr>
          <p:spPr bwMode="auto">
            <a:xfrm>
              <a:off x="4827588" y="2051050"/>
              <a:ext cx="236538" cy="234950"/>
            </a:xfrm>
            <a:custGeom>
              <a:avLst/>
              <a:gdLst>
                <a:gd name="T0" fmla="*/ 0 w 298"/>
                <a:gd name="T1" fmla="*/ 147 h 297"/>
                <a:gd name="T2" fmla="*/ 2 w 298"/>
                <a:gd name="T3" fmla="*/ 119 h 297"/>
                <a:gd name="T4" fmla="*/ 11 w 298"/>
                <a:gd name="T5" fmla="*/ 90 h 297"/>
                <a:gd name="T6" fmla="*/ 25 w 298"/>
                <a:gd name="T7" fmla="*/ 65 h 297"/>
                <a:gd name="T8" fmla="*/ 43 w 298"/>
                <a:gd name="T9" fmla="*/ 43 h 297"/>
                <a:gd name="T10" fmla="*/ 65 w 298"/>
                <a:gd name="T11" fmla="*/ 25 h 297"/>
                <a:gd name="T12" fmla="*/ 90 w 298"/>
                <a:gd name="T13" fmla="*/ 11 h 297"/>
                <a:gd name="T14" fmla="*/ 118 w 298"/>
                <a:gd name="T15" fmla="*/ 4 h 297"/>
                <a:gd name="T16" fmla="*/ 149 w 298"/>
                <a:gd name="T17" fmla="*/ 0 h 297"/>
                <a:gd name="T18" fmla="*/ 163 w 298"/>
                <a:gd name="T19" fmla="*/ 0 h 297"/>
                <a:gd name="T20" fmla="*/ 192 w 298"/>
                <a:gd name="T21" fmla="*/ 7 h 297"/>
                <a:gd name="T22" fmla="*/ 219 w 298"/>
                <a:gd name="T23" fmla="*/ 18 h 297"/>
                <a:gd name="T24" fmla="*/ 244 w 298"/>
                <a:gd name="T25" fmla="*/ 34 h 297"/>
                <a:gd name="T26" fmla="*/ 264 w 298"/>
                <a:gd name="T27" fmla="*/ 54 h 297"/>
                <a:gd name="T28" fmla="*/ 280 w 298"/>
                <a:gd name="T29" fmla="*/ 77 h 297"/>
                <a:gd name="T30" fmla="*/ 291 w 298"/>
                <a:gd name="T31" fmla="*/ 104 h 297"/>
                <a:gd name="T32" fmla="*/ 296 w 298"/>
                <a:gd name="T33" fmla="*/ 133 h 297"/>
                <a:gd name="T34" fmla="*/ 298 w 298"/>
                <a:gd name="T35" fmla="*/ 147 h 297"/>
                <a:gd name="T36" fmla="*/ 295 w 298"/>
                <a:gd name="T37" fmla="*/ 178 h 297"/>
                <a:gd name="T38" fmla="*/ 286 w 298"/>
                <a:gd name="T39" fmla="*/ 205 h 297"/>
                <a:gd name="T40" fmla="*/ 273 w 298"/>
                <a:gd name="T41" fmla="*/ 230 h 297"/>
                <a:gd name="T42" fmla="*/ 253 w 298"/>
                <a:gd name="T43" fmla="*/ 253 h 297"/>
                <a:gd name="T44" fmla="*/ 232 w 298"/>
                <a:gd name="T45" fmla="*/ 271 h 297"/>
                <a:gd name="T46" fmla="*/ 207 w 298"/>
                <a:gd name="T47" fmla="*/ 284 h 297"/>
                <a:gd name="T48" fmla="*/ 180 w 298"/>
                <a:gd name="T49" fmla="*/ 293 h 297"/>
                <a:gd name="T50" fmla="*/ 149 w 298"/>
                <a:gd name="T51" fmla="*/ 297 h 297"/>
                <a:gd name="T52" fmla="*/ 133 w 298"/>
                <a:gd name="T53" fmla="*/ 295 h 297"/>
                <a:gd name="T54" fmla="*/ 104 w 298"/>
                <a:gd name="T55" fmla="*/ 289 h 297"/>
                <a:gd name="T56" fmla="*/ 77 w 298"/>
                <a:gd name="T57" fmla="*/ 279 h 297"/>
                <a:gd name="T58" fmla="*/ 54 w 298"/>
                <a:gd name="T59" fmla="*/ 262 h 297"/>
                <a:gd name="T60" fmla="*/ 34 w 298"/>
                <a:gd name="T61" fmla="*/ 243 h 297"/>
                <a:gd name="T62" fmla="*/ 18 w 298"/>
                <a:gd name="T63" fmla="*/ 219 h 297"/>
                <a:gd name="T64" fmla="*/ 5 w 298"/>
                <a:gd name="T65" fmla="*/ 192 h 297"/>
                <a:gd name="T66" fmla="*/ 0 w 298"/>
                <a:gd name="T67" fmla="*/ 164 h 297"/>
                <a:gd name="T68" fmla="*/ 0 w 298"/>
                <a:gd name="T69" fmla="*/ 14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297">
                  <a:moveTo>
                    <a:pt x="0" y="147"/>
                  </a:moveTo>
                  <a:lnTo>
                    <a:pt x="0" y="147"/>
                  </a:lnTo>
                  <a:lnTo>
                    <a:pt x="0" y="133"/>
                  </a:lnTo>
                  <a:lnTo>
                    <a:pt x="2" y="119"/>
                  </a:lnTo>
                  <a:lnTo>
                    <a:pt x="5" y="104"/>
                  </a:lnTo>
                  <a:lnTo>
                    <a:pt x="11" y="90"/>
                  </a:lnTo>
                  <a:lnTo>
                    <a:pt x="18" y="77"/>
                  </a:lnTo>
                  <a:lnTo>
                    <a:pt x="25" y="65"/>
                  </a:lnTo>
                  <a:lnTo>
                    <a:pt x="34" y="54"/>
                  </a:lnTo>
                  <a:lnTo>
                    <a:pt x="43" y="43"/>
                  </a:lnTo>
                  <a:lnTo>
                    <a:pt x="54" y="34"/>
                  </a:lnTo>
                  <a:lnTo>
                    <a:pt x="65" y="25"/>
                  </a:lnTo>
                  <a:lnTo>
                    <a:pt x="77" y="18"/>
                  </a:lnTo>
                  <a:lnTo>
                    <a:pt x="90" y="11"/>
                  </a:lnTo>
                  <a:lnTo>
                    <a:pt x="104" y="7"/>
                  </a:lnTo>
                  <a:lnTo>
                    <a:pt x="118" y="4"/>
                  </a:lnTo>
                  <a:lnTo>
                    <a:pt x="133" y="0"/>
                  </a:lnTo>
                  <a:lnTo>
                    <a:pt x="149" y="0"/>
                  </a:lnTo>
                  <a:lnTo>
                    <a:pt x="149" y="0"/>
                  </a:lnTo>
                  <a:lnTo>
                    <a:pt x="163" y="0"/>
                  </a:lnTo>
                  <a:lnTo>
                    <a:pt x="180" y="4"/>
                  </a:lnTo>
                  <a:lnTo>
                    <a:pt x="192" y="7"/>
                  </a:lnTo>
                  <a:lnTo>
                    <a:pt x="207" y="11"/>
                  </a:lnTo>
                  <a:lnTo>
                    <a:pt x="219" y="18"/>
                  </a:lnTo>
                  <a:lnTo>
                    <a:pt x="232" y="25"/>
                  </a:lnTo>
                  <a:lnTo>
                    <a:pt x="244" y="34"/>
                  </a:lnTo>
                  <a:lnTo>
                    <a:pt x="253" y="43"/>
                  </a:lnTo>
                  <a:lnTo>
                    <a:pt x="264" y="54"/>
                  </a:lnTo>
                  <a:lnTo>
                    <a:pt x="273" y="65"/>
                  </a:lnTo>
                  <a:lnTo>
                    <a:pt x="280" y="77"/>
                  </a:lnTo>
                  <a:lnTo>
                    <a:pt x="286" y="90"/>
                  </a:lnTo>
                  <a:lnTo>
                    <a:pt x="291" y="104"/>
                  </a:lnTo>
                  <a:lnTo>
                    <a:pt x="295" y="119"/>
                  </a:lnTo>
                  <a:lnTo>
                    <a:pt x="296" y="133"/>
                  </a:lnTo>
                  <a:lnTo>
                    <a:pt x="298" y="147"/>
                  </a:lnTo>
                  <a:lnTo>
                    <a:pt x="298" y="147"/>
                  </a:lnTo>
                  <a:lnTo>
                    <a:pt x="296" y="164"/>
                  </a:lnTo>
                  <a:lnTo>
                    <a:pt x="295" y="178"/>
                  </a:lnTo>
                  <a:lnTo>
                    <a:pt x="291" y="192"/>
                  </a:lnTo>
                  <a:lnTo>
                    <a:pt x="286" y="205"/>
                  </a:lnTo>
                  <a:lnTo>
                    <a:pt x="280" y="219"/>
                  </a:lnTo>
                  <a:lnTo>
                    <a:pt x="273" y="230"/>
                  </a:lnTo>
                  <a:lnTo>
                    <a:pt x="264" y="243"/>
                  </a:lnTo>
                  <a:lnTo>
                    <a:pt x="253" y="253"/>
                  </a:lnTo>
                  <a:lnTo>
                    <a:pt x="244" y="262"/>
                  </a:lnTo>
                  <a:lnTo>
                    <a:pt x="232" y="271"/>
                  </a:lnTo>
                  <a:lnTo>
                    <a:pt x="219" y="279"/>
                  </a:lnTo>
                  <a:lnTo>
                    <a:pt x="207" y="284"/>
                  </a:lnTo>
                  <a:lnTo>
                    <a:pt x="192" y="289"/>
                  </a:lnTo>
                  <a:lnTo>
                    <a:pt x="180" y="293"/>
                  </a:lnTo>
                  <a:lnTo>
                    <a:pt x="163" y="295"/>
                  </a:lnTo>
                  <a:lnTo>
                    <a:pt x="149" y="297"/>
                  </a:lnTo>
                  <a:lnTo>
                    <a:pt x="149" y="297"/>
                  </a:lnTo>
                  <a:lnTo>
                    <a:pt x="133" y="295"/>
                  </a:lnTo>
                  <a:lnTo>
                    <a:pt x="118" y="293"/>
                  </a:lnTo>
                  <a:lnTo>
                    <a:pt x="104" y="289"/>
                  </a:lnTo>
                  <a:lnTo>
                    <a:pt x="90" y="284"/>
                  </a:lnTo>
                  <a:lnTo>
                    <a:pt x="77" y="279"/>
                  </a:lnTo>
                  <a:lnTo>
                    <a:pt x="65" y="271"/>
                  </a:lnTo>
                  <a:lnTo>
                    <a:pt x="54" y="262"/>
                  </a:lnTo>
                  <a:lnTo>
                    <a:pt x="43" y="253"/>
                  </a:lnTo>
                  <a:lnTo>
                    <a:pt x="34" y="243"/>
                  </a:lnTo>
                  <a:lnTo>
                    <a:pt x="25" y="230"/>
                  </a:lnTo>
                  <a:lnTo>
                    <a:pt x="18" y="219"/>
                  </a:lnTo>
                  <a:lnTo>
                    <a:pt x="11" y="205"/>
                  </a:lnTo>
                  <a:lnTo>
                    <a:pt x="5" y="192"/>
                  </a:lnTo>
                  <a:lnTo>
                    <a:pt x="2" y="178"/>
                  </a:lnTo>
                  <a:lnTo>
                    <a:pt x="0" y="164"/>
                  </a:lnTo>
                  <a:lnTo>
                    <a:pt x="0" y="147"/>
                  </a:lnTo>
                  <a:lnTo>
                    <a:pt x="0" y="147"/>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Freeform 385"/>
            <p:cNvSpPr>
              <a:spLocks noEditPoints="1"/>
            </p:cNvSpPr>
            <p:nvPr/>
          </p:nvSpPr>
          <p:spPr bwMode="auto">
            <a:xfrm>
              <a:off x="4887913" y="2120900"/>
              <a:ext cx="115888" cy="98425"/>
            </a:xfrm>
            <a:custGeom>
              <a:avLst/>
              <a:gdLst>
                <a:gd name="T0" fmla="*/ 141 w 148"/>
                <a:gd name="T1" fmla="*/ 117 h 124"/>
                <a:gd name="T2" fmla="*/ 8 w 148"/>
                <a:gd name="T3" fmla="*/ 29 h 124"/>
                <a:gd name="T4" fmla="*/ 148 w 148"/>
                <a:gd name="T5" fmla="*/ 124 h 124"/>
                <a:gd name="T6" fmla="*/ 0 w 148"/>
                <a:gd name="T7" fmla="*/ 22 h 124"/>
                <a:gd name="T8" fmla="*/ 148 w 148"/>
                <a:gd name="T9" fmla="*/ 14 h 124"/>
                <a:gd name="T10" fmla="*/ 0 w 148"/>
                <a:gd name="T11" fmla="*/ 0 h 124"/>
                <a:gd name="T12" fmla="*/ 87 w 148"/>
                <a:gd name="T13" fmla="*/ 70 h 124"/>
                <a:gd name="T14" fmla="*/ 79 w 148"/>
                <a:gd name="T15" fmla="*/ 68 h 124"/>
                <a:gd name="T16" fmla="*/ 78 w 148"/>
                <a:gd name="T17" fmla="*/ 58 h 124"/>
                <a:gd name="T18" fmla="*/ 70 w 148"/>
                <a:gd name="T19" fmla="*/ 61 h 124"/>
                <a:gd name="T20" fmla="*/ 69 w 148"/>
                <a:gd name="T21" fmla="*/ 54 h 124"/>
                <a:gd name="T22" fmla="*/ 61 w 148"/>
                <a:gd name="T23" fmla="*/ 61 h 124"/>
                <a:gd name="T24" fmla="*/ 54 w 148"/>
                <a:gd name="T25" fmla="*/ 58 h 124"/>
                <a:gd name="T26" fmla="*/ 49 w 148"/>
                <a:gd name="T27" fmla="*/ 61 h 124"/>
                <a:gd name="T28" fmla="*/ 45 w 148"/>
                <a:gd name="T29" fmla="*/ 70 h 124"/>
                <a:gd name="T30" fmla="*/ 45 w 148"/>
                <a:gd name="T31" fmla="*/ 76 h 124"/>
                <a:gd name="T32" fmla="*/ 45 w 148"/>
                <a:gd name="T33" fmla="*/ 85 h 124"/>
                <a:gd name="T34" fmla="*/ 49 w 148"/>
                <a:gd name="T35" fmla="*/ 90 h 124"/>
                <a:gd name="T36" fmla="*/ 54 w 148"/>
                <a:gd name="T37" fmla="*/ 88 h 124"/>
                <a:gd name="T38" fmla="*/ 56 w 148"/>
                <a:gd name="T39" fmla="*/ 97 h 124"/>
                <a:gd name="T40" fmla="*/ 65 w 148"/>
                <a:gd name="T41" fmla="*/ 92 h 124"/>
                <a:gd name="T42" fmla="*/ 70 w 148"/>
                <a:gd name="T43" fmla="*/ 99 h 124"/>
                <a:gd name="T44" fmla="*/ 76 w 148"/>
                <a:gd name="T45" fmla="*/ 95 h 124"/>
                <a:gd name="T46" fmla="*/ 83 w 148"/>
                <a:gd name="T47" fmla="*/ 90 h 124"/>
                <a:gd name="T48" fmla="*/ 87 w 148"/>
                <a:gd name="T49" fmla="*/ 86 h 124"/>
                <a:gd name="T50" fmla="*/ 81 w 148"/>
                <a:gd name="T51" fmla="*/ 79 h 124"/>
                <a:gd name="T52" fmla="*/ 74 w 148"/>
                <a:gd name="T53" fmla="*/ 76 h 124"/>
                <a:gd name="T54" fmla="*/ 67 w 148"/>
                <a:gd name="T55" fmla="*/ 85 h 124"/>
                <a:gd name="T56" fmla="*/ 58 w 148"/>
                <a:gd name="T57" fmla="*/ 79 h 124"/>
                <a:gd name="T58" fmla="*/ 60 w 148"/>
                <a:gd name="T59" fmla="*/ 70 h 124"/>
                <a:gd name="T60" fmla="*/ 72 w 148"/>
                <a:gd name="T61" fmla="*/ 70 h 124"/>
                <a:gd name="T62" fmla="*/ 61 w 148"/>
                <a:gd name="T63" fmla="*/ 76 h 124"/>
                <a:gd name="T64" fmla="*/ 69 w 148"/>
                <a:gd name="T65" fmla="*/ 74 h 124"/>
                <a:gd name="T66" fmla="*/ 67 w 148"/>
                <a:gd name="T67" fmla="*/ 81 h 124"/>
                <a:gd name="T68" fmla="*/ 101 w 148"/>
                <a:gd name="T69" fmla="*/ 61 h 124"/>
                <a:gd name="T70" fmla="*/ 105 w 148"/>
                <a:gd name="T71" fmla="*/ 56 h 124"/>
                <a:gd name="T72" fmla="*/ 101 w 148"/>
                <a:gd name="T73" fmla="*/ 54 h 124"/>
                <a:gd name="T74" fmla="*/ 96 w 148"/>
                <a:gd name="T75" fmla="*/ 50 h 124"/>
                <a:gd name="T76" fmla="*/ 92 w 148"/>
                <a:gd name="T77" fmla="*/ 49 h 124"/>
                <a:gd name="T78" fmla="*/ 90 w 148"/>
                <a:gd name="T79" fmla="*/ 52 h 124"/>
                <a:gd name="T80" fmla="*/ 85 w 148"/>
                <a:gd name="T81" fmla="*/ 54 h 124"/>
                <a:gd name="T82" fmla="*/ 81 w 148"/>
                <a:gd name="T83" fmla="*/ 56 h 124"/>
                <a:gd name="T84" fmla="*/ 85 w 148"/>
                <a:gd name="T85" fmla="*/ 61 h 124"/>
                <a:gd name="T86" fmla="*/ 83 w 148"/>
                <a:gd name="T87" fmla="*/ 68 h 124"/>
                <a:gd name="T88" fmla="*/ 90 w 148"/>
                <a:gd name="T89" fmla="*/ 68 h 124"/>
                <a:gd name="T90" fmla="*/ 92 w 148"/>
                <a:gd name="T91" fmla="*/ 72 h 124"/>
                <a:gd name="T92" fmla="*/ 96 w 148"/>
                <a:gd name="T93" fmla="*/ 70 h 124"/>
                <a:gd name="T94" fmla="*/ 101 w 148"/>
                <a:gd name="T95" fmla="*/ 68 h 124"/>
                <a:gd name="T96" fmla="*/ 105 w 148"/>
                <a:gd name="T97" fmla="*/ 65 h 124"/>
                <a:gd name="T98" fmla="*/ 96 w 148"/>
                <a:gd name="T99" fmla="*/ 61 h 124"/>
                <a:gd name="T100" fmla="*/ 90 w 148"/>
                <a:gd name="T101" fmla="*/ 61 h 124"/>
                <a:gd name="T102" fmla="*/ 96 w 148"/>
                <a:gd name="T103"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24">
                  <a:moveTo>
                    <a:pt x="8" y="29"/>
                  </a:moveTo>
                  <a:lnTo>
                    <a:pt x="8" y="29"/>
                  </a:lnTo>
                  <a:lnTo>
                    <a:pt x="8" y="117"/>
                  </a:lnTo>
                  <a:lnTo>
                    <a:pt x="8" y="117"/>
                  </a:lnTo>
                  <a:lnTo>
                    <a:pt x="141" y="117"/>
                  </a:lnTo>
                  <a:lnTo>
                    <a:pt x="141" y="117"/>
                  </a:lnTo>
                  <a:lnTo>
                    <a:pt x="141" y="29"/>
                  </a:lnTo>
                  <a:lnTo>
                    <a:pt x="141" y="29"/>
                  </a:lnTo>
                  <a:lnTo>
                    <a:pt x="8" y="29"/>
                  </a:lnTo>
                  <a:lnTo>
                    <a:pt x="8" y="29"/>
                  </a:lnTo>
                  <a:close/>
                  <a:moveTo>
                    <a:pt x="0" y="22"/>
                  </a:moveTo>
                  <a:lnTo>
                    <a:pt x="0" y="22"/>
                  </a:lnTo>
                  <a:lnTo>
                    <a:pt x="148" y="22"/>
                  </a:lnTo>
                  <a:lnTo>
                    <a:pt x="148" y="22"/>
                  </a:lnTo>
                  <a:lnTo>
                    <a:pt x="148" y="124"/>
                  </a:lnTo>
                  <a:lnTo>
                    <a:pt x="148" y="124"/>
                  </a:lnTo>
                  <a:lnTo>
                    <a:pt x="0" y="124"/>
                  </a:lnTo>
                  <a:lnTo>
                    <a:pt x="0" y="124"/>
                  </a:lnTo>
                  <a:lnTo>
                    <a:pt x="0" y="22"/>
                  </a:lnTo>
                  <a:lnTo>
                    <a:pt x="0" y="22"/>
                  </a:lnTo>
                  <a:close/>
                  <a:moveTo>
                    <a:pt x="0" y="0"/>
                  </a:moveTo>
                  <a:lnTo>
                    <a:pt x="0" y="0"/>
                  </a:lnTo>
                  <a:lnTo>
                    <a:pt x="148" y="0"/>
                  </a:lnTo>
                  <a:lnTo>
                    <a:pt x="148" y="0"/>
                  </a:lnTo>
                  <a:lnTo>
                    <a:pt x="148" y="14"/>
                  </a:lnTo>
                  <a:lnTo>
                    <a:pt x="148" y="14"/>
                  </a:lnTo>
                  <a:lnTo>
                    <a:pt x="0" y="14"/>
                  </a:lnTo>
                  <a:lnTo>
                    <a:pt x="0" y="14"/>
                  </a:lnTo>
                  <a:lnTo>
                    <a:pt x="0" y="0"/>
                  </a:lnTo>
                  <a:lnTo>
                    <a:pt x="0" y="0"/>
                  </a:lnTo>
                  <a:close/>
                  <a:moveTo>
                    <a:pt x="87" y="76"/>
                  </a:moveTo>
                  <a:lnTo>
                    <a:pt x="87" y="76"/>
                  </a:lnTo>
                  <a:lnTo>
                    <a:pt x="87" y="70"/>
                  </a:lnTo>
                  <a:lnTo>
                    <a:pt x="87" y="70"/>
                  </a:lnTo>
                  <a:lnTo>
                    <a:pt x="87" y="70"/>
                  </a:lnTo>
                  <a:lnTo>
                    <a:pt x="87" y="70"/>
                  </a:lnTo>
                  <a:lnTo>
                    <a:pt x="87" y="70"/>
                  </a:lnTo>
                  <a:lnTo>
                    <a:pt x="79" y="70"/>
                  </a:lnTo>
                  <a:lnTo>
                    <a:pt x="79" y="68"/>
                  </a:lnTo>
                  <a:lnTo>
                    <a:pt x="79" y="68"/>
                  </a:lnTo>
                  <a:lnTo>
                    <a:pt x="81" y="61"/>
                  </a:lnTo>
                  <a:lnTo>
                    <a:pt x="81" y="61"/>
                  </a:lnTo>
                  <a:lnTo>
                    <a:pt x="81" y="61"/>
                  </a:lnTo>
                  <a:lnTo>
                    <a:pt x="81" y="61"/>
                  </a:lnTo>
                  <a:lnTo>
                    <a:pt x="78" y="58"/>
                  </a:lnTo>
                  <a:lnTo>
                    <a:pt x="78" y="58"/>
                  </a:lnTo>
                  <a:lnTo>
                    <a:pt x="78" y="58"/>
                  </a:lnTo>
                  <a:lnTo>
                    <a:pt x="72" y="61"/>
                  </a:lnTo>
                  <a:lnTo>
                    <a:pt x="72" y="61"/>
                  </a:lnTo>
                  <a:lnTo>
                    <a:pt x="70" y="61"/>
                  </a:lnTo>
                  <a:lnTo>
                    <a:pt x="70" y="61"/>
                  </a:lnTo>
                  <a:lnTo>
                    <a:pt x="69" y="54"/>
                  </a:lnTo>
                  <a:lnTo>
                    <a:pt x="69" y="54"/>
                  </a:lnTo>
                  <a:lnTo>
                    <a:pt x="69" y="54"/>
                  </a:lnTo>
                  <a:lnTo>
                    <a:pt x="69" y="54"/>
                  </a:lnTo>
                  <a:lnTo>
                    <a:pt x="63" y="54"/>
                  </a:lnTo>
                  <a:lnTo>
                    <a:pt x="63" y="54"/>
                  </a:lnTo>
                  <a:lnTo>
                    <a:pt x="63" y="54"/>
                  </a:lnTo>
                  <a:lnTo>
                    <a:pt x="61" y="61"/>
                  </a:lnTo>
                  <a:lnTo>
                    <a:pt x="61" y="61"/>
                  </a:lnTo>
                  <a:lnTo>
                    <a:pt x="60" y="61"/>
                  </a:lnTo>
                  <a:lnTo>
                    <a:pt x="60" y="61"/>
                  </a:lnTo>
                  <a:lnTo>
                    <a:pt x="54" y="58"/>
                  </a:lnTo>
                  <a:lnTo>
                    <a:pt x="54" y="58"/>
                  </a:lnTo>
                  <a:lnTo>
                    <a:pt x="54" y="58"/>
                  </a:lnTo>
                  <a:lnTo>
                    <a:pt x="54" y="58"/>
                  </a:lnTo>
                  <a:lnTo>
                    <a:pt x="49" y="61"/>
                  </a:lnTo>
                  <a:lnTo>
                    <a:pt x="49" y="61"/>
                  </a:lnTo>
                  <a:lnTo>
                    <a:pt x="49" y="61"/>
                  </a:lnTo>
                  <a:lnTo>
                    <a:pt x="49" y="61"/>
                  </a:lnTo>
                  <a:lnTo>
                    <a:pt x="52" y="68"/>
                  </a:lnTo>
                  <a:lnTo>
                    <a:pt x="52" y="70"/>
                  </a:lnTo>
                  <a:lnTo>
                    <a:pt x="52" y="70"/>
                  </a:lnTo>
                  <a:lnTo>
                    <a:pt x="45" y="70"/>
                  </a:lnTo>
                  <a:lnTo>
                    <a:pt x="45" y="70"/>
                  </a:lnTo>
                  <a:lnTo>
                    <a:pt x="45" y="70"/>
                  </a:lnTo>
                  <a:lnTo>
                    <a:pt x="45" y="70"/>
                  </a:lnTo>
                  <a:lnTo>
                    <a:pt x="45" y="70"/>
                  </a:lnTo>
                  <a:lnTo>
                    <a:pt x="43" y="76"/>
                  </a:lnTo>
                  <a:lnTo>
                    <a:pt x="45" y="76"/>
                  </a:lnTo>
                  <a:lnTo>
                    <a:pt x="45" y="76"/>
                  </a:lnTo>
                  <a:lnTo>
                    <a:pt x="51" y="79"/>
                  </a:lnTo>
                  <a:lnTo>
                    <a:pt x="51" y="81"/>
                  </a:lnTo>
                  <a:lnTo>
                    <a:pt x="51" y="81"/>
                  </a:lnTo>
                  <a:lnTo>
                    <a:pt x="45" y="85"/>
                  </a:lnTo>
                  <a:lnTo>
                    <a:pt x="45" y="85"/>
                  </a:lnTo>
                  <a:lnTo>
                    <a:pt x="45" y="86"/>
                  </a:lnTo>
                  <a:lnTo>
                    <a:pt x="45" y="86"/>
                  </a:lnTo>
                  <a:lnTo>
                    <a:pt x="49" y="90"/>
                  </a:lnTo>
                  <a:lnTo>
                    <a:pt x="49" y="90"/>
                  </a:lnTo>
                  <a:lnTo>
                    <a:pt x="49" y="90"/>
                  </a:lnTo>
                  <a:lnTo>
                    <a:pt x="49" y="90"/>
                  </a:lnTo>
                  <a:lnTo>
                    <a:pt x="49" y="90"/>
                  </a:lnTo>
                  <a:lnTo>
                    <a:pt x="54" y="88"/>
                  </a:lnTo>
                  <a:lnTo>
                    <a:pt x="54" y="88"/>
                  </a:lnTo>
                  <a:lnTo>
                    <a:pt x="56" y="90"/>
                  </a:lnTo>
                  <a:lnTo>
                    <a:pt x="56" y="90"/>
                  </a:lnTo>
                  <a:lnTo>
                    <a:pt x="56" y="95"/>
                  </a:lnTo>
                  <a:lnTo>
                    <a:pt x="56" y="97"/>
                  </a:lnTo>
                  <a:lnTo>
                    <a:pt x="56" y="97"/>
                  </a:lnTo>
                  <a:lnTo>
                    <a:pt x="60" y="99"/>
                  </a:lnTo>
                  <a:lnTo>
                    <a:pt x="60" y="99"/>
                  </a:lnTo>
                  <a:lnTo>
                    <a:pt x="61" y="99"/>
                  </a:lnTo>
                  <a:lnTo>
                    <a:pt x="61" y="99"/>
                  </a:lnTo>
                  <a:lnTo>
                    <a:pt x="65" y="92"/>
                  </a:lnTo>
                  <a:lnTo>
                    <a:pt x="65" y="92"/>
                  </a:lnTo>
                  <a:lnTo>
                    <a:pt x="67" y="92"/>
                  </a:lnTo>
                  <a:lnTo>
                    <a:pt x="67" y="92"/>
                  </a:lnTo>
                  <a:lnTo>
                    <a:pt x="70" y="99"/>
                  </a:lnTo>
                  <a:lnTo>
                    <a:pt x="70" y="99"/>
                  </a:lnTo>
                  <a:lnTo>
                    <a:pt x="72" y="99"/>
                  </a:lnTo>
                  <a:lnTo>
                    <a:pt x="72" y="99"/>
                  </a:lnTo>
                  <a:lnTo>
                    <a:pt x="76" y="97"/>
                  </a:lnTo>
                  <a:lnTo>
                    <a:pt x="76" y="95"/>
                  </a:lnTo>
                  <a:lnTo>
                    <a:pt x="76" y="95"/>
                  </a:lnTo>
                  <a:lnTo>
                    <a:pt x="76" y="90"/>
                  </a:lnTo>
                  <a:lnTo>
                    <a:pt x="76" y="90"/>
                  </a:lnTo>
                  <a:lnTo>
                    <a:pt x="78" y="88"/>
                  </a:lnTo>
                  <a:lnTo>
                    <a:pt x="78" y="88"/>
                  </a:lnTo>
                  <a:lnTo>
                    <a:pt x="83" y="90"/>
                  </a:lnTo>
                  <a:lnTo>
                    <a:pt x="83" y="90"/>
                  </a:lnTo>
                  <a:lnTo>
                    <a:pt x="83" y="90"/>
                  </a:lnTo>
                  <a:lnTo>
                    <a:pt x="83" y="90"/>
                  </a:lnTo>
                  <a:lnTo>
                    <a:pt x="87" y="86"/>
                  </a:lnTo>
                  <a:lnTo>
                    <a:pt x="87" y="86"/>
                  </a:lnTo>
                  <a:lnTo>
                    <a:pt x="87" y="85"/>
                  </a:lnTo>
                  <a:lnTo>
                    <a:pt x="87" y="85"/>
                  </a:lnTo>
                  <a:lnTo>
                    <a:pt x="81" y="81"/>
                  </a:lnTo>
                  <a:lnTo>
                    <a:pt x="81" y="81"/>
                  </a:lnTo>
                  <a:lnTo>
                    <a:pt x="81" y="79"/>
                  </a:lnTo>
                  <a:lnTo>
                    <a:pt x="81" y="79"/>
                  </a:lnTo>
                  <a:lnTo>
                    <a:pt x="81" y="79"/>
                  </a:lnTo>
                  <a:lnTo>
                    <a:pt x="87" y="76"/>
                  </a:lnTo>
                  <a:lnTo>
                    <a:pt x="87" y="76"/>
                  </a:lnTo>
                  <a:close/>
                  <a:moveTo>
                    <a:pt x="74" y="76"/>
                  </a:moveTo>
                  <a:lnTo>
                    <a:pt x="74" y="76"/>
                  </a:lnTo>
                  <a:lnTo>
                    <a:pt x="74" y="79"/>
                  </a:lnTo>
                  <a:lnTo>
                    <a:pt x="72" y="83"/>
                  </a:lnTo>
                  <a:lnTo>
                    <a:pt x="72" y="83"/>
                  </a:lnTo>
                  <a:lnTo>
                    <a:pt x="67" y="85"/>
                  </a:lnTo>
                  <a:lnTo>
                    <a:pt x="67" y="85"/>
                  </a:lnTo>
                  <a:lnTo>
                    <a:pt x="63" y="85"/>
                  </a:lnTo>
                  <a:lnTo>
                    <a:pt x="60" y="83"/>
                  </a:lnTo>
                  <a:lnTo>
                    <a:pt x="60" y="83"/>
                  </a:lnTo>
                  <a:lnTo>
                    <a:pt x="58" y="79"/>
                  </a:lnTo>
                  <a:lnTo>
                    <a:pt x="58" y="76"/>
                  </a:lnTo>
                  <a:lnTo>
                    <a:pt x="58" y="76"/>
                  </a:lnTo>
                  <a:lnTo>
                    <a:pt x="58" y="74"/>
                  </a:lnTo>
                  <a:lnTo>
                    <a:pt x="60" y="70"/>
                  </a:lnTo>
                  <a:lnTo>
                    <a:pt x="60" y="70"/>
                  </a:lnTo>
                  <a:lnTo>
                    <a:pt x="63" y="68"/>
                  </a:lnTo>
                  <a:lnTo>
                    <a:pt x="67" y="68"/>
                  </a:lnTo>
                  <a:lnTo>
                    <a:pt x="67" y="68"/>
                  </a:lnTo>
                  <a:lnTo>
                    <a:pt x="69" y="68"/>
                  </a:lnTo>
                  <a:lnTo>
                    <a:pt x="72" y="70"/>
                  </a:lnTo>
                  <a:lnTo>
                    <a:pt x="72" y="70"/>
                  </a:lnTo>
                  <a:lnTo>
                    <a:pt x="74" y="74"/>
                  </a:lnTo>
                  <a:lnTo>
                    <a:pt x="74" y="76"/>
                  </a:lnTo>
                  <a:lnTo>
                    <a:pt x="74" y="76"/>
                  </a:lnTo>
                  <a:close/>
                  <a:moveTo>
                    <a:pt x="61" y="76"/>
                  </a:moveTo>
                  <a:lnTo>
                    <a:pt x="61" y="76"/>
                  </a:lnTo>
                  <a:lnTo>
                    <a:pt x="63" y="74"/>
                  </a:lnTo>
                  <a:lnTo>
                    <a:pt x="67" y="72"/>
                  </a:lnTo>
                  <a:lnTo>
                    <a:pt x="67" y="72"/>
                  </a:lnTo>
                  <a:lnTo>
                    <a:pt x="69" y="74"/>
                  </a:lnTo>
                  <a:lnTo>
                    <a:pt x="70" y="76"/>
                  </a:lnTo>
                  <a:lnTo>
                    <a:pt x="70" y="76"/>
                  </a:lnTo>
                  <a:lnTo>
                    <a:pt x="69" y="79"/>
                  </a:lnTo>
                  <a:lnTo>
                    <a:pt x="67" y="81"/>
                  </a:lnTo>
                  <a:lnTo>
                    <a:pt x="67" y="81"/>
                  </a:lnTo>
                  <a:lnTo>
                    <a:pt x="63" y="79"/>
                  </a:lnTo>
                  <a:lnTo>
                    <a:pt x="61" y="76"/>
                  </a:lnTo>
                  <a:lnTo>
                    <a:pt x="61" y="76"/>
                  </a:lnTo>
                  <a:close/>
                  <a:moveTo>
                    <a:pt x="101" y="61"/>
                  </a:moveTo>
                  <a:lnTo>
                    <a:pt x="101" y="61"/>
                  </a:lnTo>
                  <a:lnTo>
                    <a:pt x="101" y="61"/>
                  </a:lnTo>
                  <a:lnTo>
                    <a:pt x="101" y="59"/>
                  </a:lnTo>
                  <a:lnTo>
                    <a:pt x="101" y="59"/>
                  </a:lnTo>
                  <a:lnTo>
                    <a:pt x="105" y="56"/>
                  </a:lnTo>
                  <a:lnTo>
                    <a:pt x="105" y="56"/>
                  </a:lnTo>
                  <a:lnTo>
                    <a:pt x="105" y="56"/>
                  </a:lnTo>
                  <a:lnTo>
                    <a:pt x="103" y="54"/>
                  </a:lnTo>
                  <a:lnTo>
                    <a:pt x="103" y="54"/>
                  </a:lnTo>
                  <a:lnTo>
                    <a:pt x="101" y="54"/>
                  </a:lnTo>
                  <a:lnTo>
                    <a:pt x="101" y="54"/>
                  </a:lnTo>
                  <a:lnTo>
                    <a:pt x="99" y="54"/>
                  </a:lnTo>
                  <a:lnTo>
                    <a:pt x="99" y="54"/>
                  </a:lnTo>
                  <a:lnTo>
                    <a:pt x="96" y="52"/>
                  </a:lnTo>
                  <a:lnTo>
                    <a:pt x="96" y="52"/>
                  </a:lnTo>
                  <a:lnTo>
                    <a:pt x="96" y="50"/>
                  </a:lnTo>
                  <a:lnTo>
                    <a:pt x="96" y="50"/>
                  </a:lnTo>
                  <a:lnTo>
                    <a:pt x="96" y="49"/>
                  </a:lnTo>
                  <a:lnTo>
                    <a:pt x="94" y="49"/>
                  </a:lnTo>
                  <a:lnTo>
                    <a:pt x="94" y="49"/>
                  </a:lnTo>
                  <a:lnTo>
                    <a:pt x="92" y="49"/>
                  </a:lnTo>
                  <a:lnTo>
                    <a:pt x="92" y="49"/>
                  </a:lnTo>
                  <a:lnTo>
                    <a:pt x="92" y="49"/>
                  </a:lnTo>
                  <a:lnTo>
                    <a:pt x="92" y="50"/>
                  </a:lnTo>
                  <a:lnTo>
                    <a:pt x="92" y="50"/>
                  </a:lnTo>
                  <a:lnTo>
                    <a:pt x="90" y="52"/>
                  </a:lnTo>
                  <a:lnTo>
                    <a:pt x="90" y="52"/>
                  </a:lnTo>
                  <a:lnTo>
                    <a:pt x="87" y="54"/>
                  </a:lnTo>
                  <a:lnTo>
                    <a:pt x="87" y="54"/>
                  </a:lnTo>
                  <a:lnTo>
                    <a:pt x="85" y="54"/>
                  </a:lnTo>
                  <a:lnTo>
                    <a:pt x="85" y="54"/>
                  </a:lnTo>
                  <a:lnTo>
                    <a:pt x="83" y="54"/>
                  </a:lnTo>
                  <a:lnTo>
                    <a:pt x="83" y="54"/>
                  </a:lnTo>
                  <a:lnTo>
                    <a:pt x="81" y="56"/>
                  </a:lnTo>
                  <a:lnTo>
                    <a:pt x="81" y="56"/>
                  </a:lnTo>
                  <a:lnTo>
                    <a:pt x="81" y="56"/>
                  </a:lnTo>
                  <a:lnTo>
                    <a:pt x="85" y="59"/>
                  </a:lnTo>
                  <a:lnTo>
                    <a:pt x="85" y="61"/>
                  </a:lnTo>
                  <a:lnTo>
                    <a:pt x="85" y="61"/>
                  </a:lnTo>
                  <a:lnTo>
                    <a:pt x="85" y="61"/>
                  </a:lnTo>
                  <a:lnTo>
                    <a:pt x="85" y="61"/>
                  </a:lnTo>
                  <a:lnTo>
                    <a:pt x="81" y="65"/>
                  </a:lnTo>
                  <a:lnTo>
                    <a:pt x="81" y="67"/>
                  </a:lnTo>
                  <a:lnTo>
                    <a:pt x="81" y="67"/>
                  </a:lnTo>
                  <a:lnTo>
                    <a:pt x="83" y="68"/>
                  </a:lnTo>
                  <a:lnTo>
                    <a:pt x="83" y="68"/>
                  </a:lnTo>
                  <a:lnTo>
                    <a:pt x="85" y="68"/>
                  </a:lnTo>
                  <a:lnTo>
                    <a:pt x="85" y="68"/>
                  </a:lnTo>
                  <a:lnTo>
                    <a:pt x="87" y="67"/>
                  </a:lnTo>
                  <a:lnTo>
                    <a:pt x="87" y="67"/>
                  </a:lnTo>
                  <a:lnTo>
                    <a:pt x="90" y="68"/>
                  </a:lnTo>
                  <a:lnTo>
                    <a:pt x="90" y="68"/>
                  </a:lnTo>
                  <a:lnTo>
                    <a:pt x="92" y="72"/>
                  </a:lnTo>
                  <a:lnTo>
                    <a:pt x="92" y="72"/>
                  </a:lnTo>
                  <a:lnTo>
                    <a:pt x="92" y="72"/>
                  </a:lnTo>
                  <a:lnTo>
                    <a:pt x="92" y="72"/>
                  </a:lnTo>
                  <a:lnTo>
                    <a:pt x="94" y="72"/>
                  </a:lnTo>
                  <a:lnTo>
                    <a:pt x="94" y="72"/>
                  </a:lnTo>
                  <a:lnTo>
                    <a:pt x="96" y="72"/>
                  </a:lnTo>
                  <a:lnTo>
                    <a:pt x="96" y="72"/>
                  </a:lnTo>
                  <a:lnTo>
                    <a:pt x="96" y="70"/>
                  </a:lnTo>
                  <a:lnTo>
                    <a:pt x="96" y="70"/>
                  </a:lnTo>
                  <a:lnTo>
                    <a:pt x="97" y="68"/>
                  </a:lnTo>
                  <a:lnTo>
                    <a:pt x="99" y="67"/>
                  </a:lnTo>
                  <a:lnTo>
                    <a:pt x="99" y="67"/>
                  </a:lnTo>
                  <a:lnTo>
                    <a:pt x="101" y="68"/>
                  </a:lnTo>
                  <a:lnTo>
                    <a:pt x="101" y="68"/>
                  </a:lnTo>
                  <a:lnTo>
                    <a:pt x="103" y="68"/>
                  </a:lnTo>
                  <a:lnTo>
                    <a:pt x="103" y="68"/>
                  </a:lnTo>
                  <a:lnTo>
                    <a:pt x="105" y="67"/>
                  </a:lnTo>
                  <a:lnTo>
                    <a:pt x="105" y="65"/>
                  </a:lnTo>
                  <a:lnTo>
                    <a:pt x="105" y="65"/>
                  </a:lnTo>
                  <a:lnTo>
                    <a:pt x="101" y="61"/>
                  </a:lnTo>
                  <a:lnTo>
                    <a:pt x="101" y="61"/>
                  </a:lnTo>
                  <a:close/>
                  <a:moveTo>
                    <a:pt x="96" y="61"/>
                  </a:moveTo>
                  <a:lnTo>
                    <a:pt x="96" y="61"/>
                  </a:lnTo>
                  <a:lnTo>
                    <a:pt x="96" y="63"/>
                  </a:lnTo>
                  <a:lnTo>
                    <a:pt x="92" y="65"/>
                  </a:lnTo>
                  <a:lnTo>
                    <a:pt x="92" y="65"/>
                  </a:lnTo>
                  <a:lnTo>
                    <a:pt x="90" y="63"/>
                  </a:lnTo>
                  <a:lnTo>
                    <a:pt x="90" y="61"/>
                  </a:lnTo>
                  <a:lnTo>
                    <a:pt x="90" y="61"/>
                  </a:lnTo>
                  <a:lnTo>
                    <a:pt x="90" y="59"/>
                  </a:lnTo>
                  <a:lnTo>
                    <a:pt x="92" y="58"/>
                  </a:lnTo>
                  <a:lnTo>
                    <a:pt x="92" y="58"/>
                  </a:lnTo>
                  <a:lnTo>
                    <a:pt x="96" y="59"/>
                  </a:lnTo>
                  <a:lnTo>
                    <a:pt x="96" y="61"/>
                  </a:lnTo>
                  <a:lnTo>
                    <a:pt x="96" y="61"/>
                  </a:lnTo>
                  <a:close/>
                </a:path>
              </a:pathLst>
            </a:custGeom>
            <a:solidFill>
              <a:srgbClr val="F5F5F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7" name="Group 5076"/>
          <p:cNvGrpSpPr/>
          <p:nvPr/>
        </p:nvGrpSpPr>
        <p:grpSpPr>
          <a:xfrm>
            <a:off x="4619625" y="4394200"/>
            <a:ext cx="665163" cy="425450"/>
            <a:chOff x="4619625" y="3367088"/>
            <a:chExt cx="665163" cy="425450"/>
          </a:xfrm>
        </p:grpSpPr>
        <p:sp>
          <p:nvSpPr>
            <p:cNvPr id="4900"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607"/>
            <p:cNvGrpSpPr>
              <a:grpSpLocks/>
            </p:cNvGrpSpPr>
            <p:nvPr/>
          </p:nvGrpSpPr>
          <p:grpSpPr bwMode="auto">
            <a:xfrm>
              <a:off x="4619625" y="3367088"/>
              <a:ext cx="434975" cy="425450"/>
              <a:chOff x="2949" y="1886"/>
              <a:chExt cx="274" cy="268"/>
            </a:xfrm>
          </p:grpSpPr>
          <p:sp>
            <p:nvSpPr>
              <p:cNvPr id="4520"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7"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45"/>
              <p:cNvSpPr>
                <a:spLocks noChangeArrowheads="1"/>
              </p:cNvSpPr>
              <p:nvPr/>
            </p:nvSpPr>
            <p:spPr bwMode="auto">
              <a:xfrm>
                <a:off x="2949" y="1886"/>
                <a:ext cx="128" cy="268"/>
              </a:xfrm>
              <a:prstGeom prst="rect">
                <a:avLst/>
              </a:prstGeom>
              <a:solidFill>
                <a:srgbClr val="68217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61"/>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20"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78"/>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2" name="Group 5071"/>
          <p:cNvGrpSpPr/>
          <p:nvPr/>
        </p:nvGrpSpPr>
        <p:grpSpPr>
          <a:xfrm>
            <a:off x="5808662" y="3073400"/>
            <a:ext cx="438151" cy="569913"/>
            <a:chOff x="5808662" y="2046288"/>
            <a:chExt cx="438151" cy="569913"/>
          </a:xfrm>
        </p:grpSpPr>
        <p:sp>
          <p:nvSpPr>
            <p:cNvPr id="4448" name="Freeform 736"/>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2"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9" name="Group 5068"/>
          <p:cNvGrpSpPr/>
          <p:nvPr/>
        </p:nvGrpSpPr>
        <p:grpSpPr>
          <a:xfrm>
            <a:off x="7878762" y="3286125"/>
            <a:ext cx="790575" cy="263525"/>
            <a:chOff x="7878762" y="2259013"/>
            <a:chExt cx="790575" cy="263525"/>
          </a:xfrm>
        </p:grpSpPr>
        <p:sp>
          <p:nvSpPr>
            <p:cNvPr id="4230"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61" name="Picture 9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2" y="4229100"/>
            <a:ext cx="754063" cy="754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62" name="Picture 9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7" y="4384675"/>
            <a:ext cx="80962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63"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7" y="4310062"/>
            <a:ext cx="898525"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068" name="Group 5067"/>
          <p:cNvGrpSpPr/>
          <p:nvPr/>
        </p:nvGrpSpPr>
        <p:grpSpPr>
          <a:xfrm>
            <a:off x="9148762" y="3109912"/>
            <a:ext cx="450851" cy="511175"/>
            <a:chOff x="9148762" y="2082800"/>
            <a:chExt cx="450851" cy="511175"/>
          </a:xfrm>
        </p:grpSpPr>
        <p:sp>
          <p:nvSpPr>
            <p:cNvPr id="2944"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5"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2"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3"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4"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5"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6"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7"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8"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9"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0"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1"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2"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3"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4"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5"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6"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7"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8"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9"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0"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1"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2"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3"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4"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5"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6"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7"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1" name="Group 5060"/>
          <p:cNvGrpSpPr/>
          <p:nvPr/>
        </p:nvGrpSpPr>
        <p:grpSpPr>
          <a:xfrm>
            <a:off x="5651500" y="2012950"/>
            <a:ext cx="795337" cy="180975"/>
            <a:chOff x="5651500" y="985838"/>
            <a:chExt cx="795337" cy="180975"/>
          </a:xfrm>
        </p:grpSpPr>
        <p:sp>
          <p:nvSpPr>
            <p:cNvPr id="4292" name="Freeform 981"/>
            <p:cNvSpPr>
              <a:spLocks/>
            </p:cNvSpPr>
            <p:nvPr/>
          </p:nvSpPr>
          <p:spPr bwMode="auto">
            <a:xfrm>
              <a:off x="5651500" y="1033463"/>
              <a:ext cx="68263" cy="133350"/>
            </a:xfrm>
            <a:custGeom>
              <a:avLst/>
              <a:gdLst>
                <a:gd name="T0" fmla="*/ 84 w 84"/>
                <a:gd name="T1" fmla="*/ 167 h 167"/>
                <a:gd name="T2" fmla="*/ 0 w 84"/>
                <a:gd name="T3" fmla="*/ 167 h 167"/>
                <a:gd name="T4" fmla="*/ 0 w 84"/>
                <a:gd name="T5" fmla="*/ 0 h 167"/>
                <a:gd name="T6" fmla="*/ 84 w 84"/>
                <a:gd name="T7" fmla="*/ 5 h 167"/>
                <a:gd name="T8" fmla="*/ 84 w 84"/>
                <a:gd name="T9" fmla="*/ 167 h 167"/>
              </a:gdLst>
              <a:ahLst/>
              <a:cxnLst>
                <a:cxn ang="0">
                  <a:pos x="T0" y="T1"/>
                </a:cxn>
                <a:cxn ang="0">
                  <a:pos x="T2" y="T3"/>
                </a:cxn>
                <a:cxn ang="0">
                  <a:pos x="T4" y="T5"/>
                </a:cxn>
                <a:cxn ang="0">
                  <a:pos x="T6" y="T7"/>
                </a:cxn>
                <a:cxn ang="0">
                  <a:pos x="T8" y="T9"/>
                </a:cxn>
              </a:cxnLst>
              <a:rect l="0" t="0" r="r" b="b"/>
              <a:pathLst>
                <a:path w="84" h="167">
                  <a:moveTo>
                    <a:pt x="84" y="167"/>
                  </a:moveTo>
                  <a:lnTo>
                    <a:pt x="0" y="167"/>
                  </a:lnTo>
                  <a:lnTo>
                    <a:pt x="0" y="0"/>
                  </a:lnTo>
                  <a:lnTo>
                    <a:pt x="84" y="5"/>
                  </a:lnTo>
                  <a:lnTo>
                    <a:pt x="84" y="16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82"/>
            <p:cNvSpPr>
              <a:spLocks noChangeArrowheads="1"/>
            </p:cNvSpPr>
            <p:nvPr/>
          </p:nvSpPr>
          <p:spPr bwMode="auto">
            <a:xfrm>
              <a:off x="5651500" y="1033463"/>
              <a:ext cx="68263" cy="133350"/>
            </a:xfrm>
            <a:prstGeom prst="rect">
              <a:avLst/>
            </a:prstGeom>
            <a:solidFill>
              <a:srgbClr val="DADAD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983"/>
            <p:cNvSpPr>
              <a:spLocks/>
            </p:cNvSpPr>
            <p:nvPr/>
          </p:nvSpPr>
          <p:spPr bwMode="auto">
            <a:xfrm>
              <a:off x="5675312" y="1123950"/>
              <a:ext cx="22225" cy="22225"/>
            </a:xfrm>
            <a:custGeom>
              <a:avLst/>
              <a:gdLst>
                <a:gd name="T0" fmla="*/ 0 w 29"/>
                <a:gd name="T1" fmla="*/ 15 h 29"/>
                <a:gd name="T2" fmla="*/ 0 w 29"/>
                <a:gd name="T3" fmla="*/ 15 h 29"/>
                <a:gd name="T4" fmla="*/ 2 w 29"/>
                <a:gd name="T5" fmla="*/ 9 h 29"/>
                <a:gd name="T6" fmla="*/ 3 w 29"/>
                <a:gd name="T7" fmla="*/ 6 h 29"/>
                <a:gd name="T8" fmla="*/ 9 w 29"/>
                <a:gd name="T9" fmla="*/ 2 h 29"/>
                <a:gd name="T10" fmla="*/ 14 w 29"/>
                <a:gd name="T11" fmla="*/ 0 h 29"/>
                <a:gd name="T12" fmla="*/ 14 w 29"/>
                <a:gd name="T13" fmla="*/ 0 h 29"/>
                <a:gd name="T14" fmla="*/ 20 w 29"/>
                <a:gd name="T15" fmla="*/ 2 h 29"/>
                <a:gd name="T16" fmla="*/ 23 w 29"/>
                <a:gd name="T17" fmla="*/ 6 h 29"/>
                <a:gd name="T18" fmla="*/ 27 w 29"/>
                <a:gd name="T19" fmla="*/ 9 h 29"/>
                <a:gd name="T20" fmla="*/ 29 w 29"/>
                <a:gd name="T21" fmla="*/ 15 h 29"/>
                <a:gd name="T22" fmla="*/ 29 w 29"/>
                <a:gd name="T23" fmla="*/ 15 h 29"/>
                <a:gd name="T24" fmla="*/ 27 w 29"/>
                <a:gd name="T25" fmla="*/ 20 h 29"/>
                <a:gd name="T26" fmla="*/ 23 w 29"/>
                <a:gd name="T27" fmla="*/ 25 h 29"/>
                <a:gd name="T28" fmla="*/ 20 w 29"/>
                <a:gd name="T29" fmla="*/ 29 h 29"/>
                <a:gd name="T30" fmla="*/ 14 w 29"/>
                <a:gd name="T31" fmla="*/ 29 h 29"/>
                <a:gd name="T32" fmla="*/ 14 w 29"/>
                <a:gd name="T33" fmla="*/ 29 h 29"/>
                <a:gd name="T34" fmla="*/ 9 w 29"/>
                <a:gd name="T35" fmla="*/ 29 h 29"/>
                <a:gd name="T36" fmla="*/ 3 w 29"/>
                <a:gd name="T37" fmla="*/ 25 h 29"/>
                <a:gd name="T38" fmla="*/ 2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2" y="9"/>
                  </a:lnTo>
                  <a:lnTo>
                    <a:pt x="3" y="6"/>
                  </a:lnTo>
                  <a:lnTo>
                    <a:pt x="9" y="2"/>
                  </a:lnTo>
                  <a:lnTo>
                    <a:pt x="14" y="0"/>
                  </a:lnTo>
                  <a:lnTo>
                    <a:pt x="14" y="0"/>
                  </a:lnTo>
                  <a:lnTo>
                    <a:pt x="20" y="2"/>
                  </a:lnTo>
                  <a:lnTo>
                    <a:pt x="23" y="6"/>
                  </a:lnTo>
                  <a:lnTo>
                    <a:pt x="27" y="9"/>
                  </a:lnTo>
                  <a:lnTo>
                    <a:pt x="29" y="15"/>
                  </a:lnTo>
                  <a:lnTo>
                    <a:pt x="29" y="15"/>
                  </a:lnTo>
                  <a:lnTo>
                    <a:pt x="27" y="20"/>
                  </a:lnTo>
                  <a:lnTo>
                    <a:pt x="23" y="25"/>
                  </a:lnTo>
                  <a:lnTo>
                    <a:pt x="20" y="29"/>
                  </a:lnTo>
                  <a:lnTo>
                    <a:pt x="14" y="29"/>
                  </a:lnTo>
                  <a:lnTo>
                    <a:pt x="14" y="29"/>
                  </a:lnTo>
                  <a:lnTo>
                    <a:pt x="9" y="29"/>
                  </a:lnTo>
                  <a:lnTo>
                    <a:pt x="3" y="25"/>
                  </a:lnTo>
                  <a:lnTo>
                    <a:pt x="2" y="20"/>
                  </a:lnTo>
                  <a:lnTo>
                    <a:pt x="0" y="15"/>
                  </a:lnTo>
                  <a:lnTo>
                    <a:pt x="0" y="15"/>
                  </a:lnTo>
                  <a:close/>
                </a:path>
              </a:pathLst>
            </a:custGeom>
            <a:solidFill>
              <a:srgbClr val="85858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984"/>
            <p:cNvSpPr>
              <a:spLocks/>
            </p:cNvSpPr>
            <p:nvPr/>
          </p:nvSpPr>
          <p:spPr bwMode="auto">
            <a:xfrm>
              <a:off x="5719762" y="985838"/>
              <a:ext cx="315913" cy="180975"/>
            </a:xfrm>
            <a:custGeom>
              <a:avLst/>
              <a:gdLst>
                <a:gd name="T0" fmla="*/ 382 w 400"/>
                <a:gd name="T1" fmla="*/ 102 h 226"/>
                <a:gd name="T2" fmla="*/ 380 w 400"/>
                <a:gd name="T3" fmla="*/ 102 h 226"/>
                <a:gd name="T4" fmla="*/ 213 w 400"/>
                <a:gd name="T5" fmla="*/ 102 h 226"/>
                <a:gd name="T6" fmla="*/ 213 w 400"/>
                <a:gd name="T7" fmla="*/ 91 h 226"/>
                <a:gd name="T8" fmla="*/ 349 w 400"/>
                <a:gd name="T9" fmla="*/ 91 h 226"/>
                <a:gd name="T10" fmla="*/ 353 w 400"/>
                <a:gd name="T11" fmla="*/ 91 h 226"/>
                <a:gd name="T12" fmla="*/ 355 w 400"/>
                <a:gd name="T13" fmla="*/ 91 h 226"/>
                <a:gd name="T14" fmla="*/ 364 w 400"/>
                <a:gd name="T15" fmla="*/ 84 h 226"/>
                <a:gd name="T16" fmla="*/ 367 w 400"/>
                <a:gd name="T17" fmla="*/ 73 h 226"/>
                <a:gd name="T18" fmla="*/ 367 w 400"/>
                <a:gd name="T19" fmla="*/ 66 h 226"/>
                <a:gd name="T20" fmla="*/ 356 w 400"/>
                <a:gd name="T21" fmla="*/ 57 h 226"/>
                <a:gd name="T22" fmla="*/ 349 w 400"/>
                <a:gd name="T23" fmla="*/ 55 h 226"/>
                <a:gd name="T24" fmla="*/ 184 w 400"/>
                <a:gd name="T25" fmla="*/ 55 h 226"/>
                <a:gd name="T26" fmla="*/ 184 w 400"/>
                <a:gd name="T27" fmla="*/ 43 h 226"/>
                <a:gd name="T28" fmla="*/ 249 w 400"/>
                <a:gd name="T29" fmla="*/ 43 h 226"/>
                <a:gd name="T30" fmla="*/ 258 w 400"/>
                <a:gd name="T31" fmla="*/ 41 h 226"/>
                <a:gd name="T32" fmla="*/ 268 w 400"/>
                <a:gd name="T33" fmla="*/ 30 h 226"/>
                <a:gd name="T34" fmla="*/ 268 w 400"/>
                <a:gd name="T35" fmla="*/ 21 h 226"/>
                <a:gd name="T36" fmla="*/ 268 w 400"/>
                <a:gd name="T37" fmla="*/ 0 h 226"/>
                <a:gd name="T38" fmla="*/ 247 w 400"/>
                <a:gd name="T39" fmla="*/ 0 h 226"/>
                <a:gd name="T40" fmla="*/ 65 w 400"/>
                <a:gd name="T41" fmla="*/ 0 h 226"/>
                <a:gd name="T42" fmla="*/ 40 w 400"/>
                <a:gd name="T43" fmla="*/ 3 h 226"/>
                <a:gd name="T44" fmla="*/ 18 w 400"/>
                <a:gd name="T45" fmla="*/ 18 h 226"/>
                <a:gd name="T46" fmla="*/ 6 w 400"/>
                <a:gd name="T47" fmla="*/ 39 h 226"/>
                <a:gd name="T48" fmla="*/ 0 w 400"/>
                <a:gd name="T49" fmla="*/ 64 h 226"/>
                <a:gd name="T50" fmla="*/ 0 w 400"/>
                <a:gd name="T51" fmla="*/ 226 h 226"/>
                <a:gd name="T52" fmla="*/ 324 w 400"/>
                <a:gd name="T53" fmla="*/ 226 h 226"/>
                <a:gd name="T54" fmla="*/ 337 w 400"/>
                <a:gd name="T55" fmla="*/ 223 h 226"/>
                <a:gd name="T56" fmla="*/ 342 w 400"/>
                <a:gd name="T57" fmla="*/ 210 h 226"/>
                <a:gd name="T58" fmla="*/ 340 w 400"/>
                <a:gd name="T59" fmla="*/ 203 h 226"/>
                <a:gd name="T60" fmla="*/ 331 w 400"/>
                <a:gd name="T61" fmla="*/ 194 h 226"/>
                <a:gd name="T62" fmla="*/ 324 w 400"/>
                <a:gd name="T63" fmla="*/ 192 h 226"/>
                <a:gd name="T64" fmla="*/ 213 w 400"/>
                <a:gd name="T65" fmla="*/ 192 h 226"/>
                <a:gd name="T66" fmla="*/ 213 w 400"/>
                <a:gd name="T67" fmla="*/ 183 h 226"/>
                <a:gd name="T68" fmla="*/ 349 w 400"/>
                <a:gd name="T69" fmla="*/ 183 h 226"/>
                <a:gd name="T70" fmla="*/ 353 w 400"/>
                <a:gd name="T71" fmla="*/ 181 h 226"/>
                <a:gd name="T72" fmla="*/ 364 w 400"/>
                <a:gd name="T73" fmla="*/ 176 h 226"/>
                <a:gd name="T74" fmla="*/ 367 w 400"/>
                <a:gd name="T75" fmla="*/ 165 h 226"/>
                <a:gd name="T76" fmla="*/ 367 w 400"/>
                <a:gd name="T77" fmla="*/ 158 h 226"/>
                <a:gd name="T78" fmla="*/ 356 w 400"/>
                <a:gd name="T79" fmla="*/ 147 h 226"/>
                <a:gd name="T80" fmla="*/ 349 w 400"/>
                <a:gd name="T81" fmla="*/ 147 h 226"/>
                <a:gd name="T82" fmla="*/ 213 w 400"/>
                <a:gd name="T83" fmla="*/ 147 h 226"/>
                <a:gd name="T84" fmla="*/ 213 w 400"/>
                <a:gd name="T85" fmla="*/ 138 h 226"/>
                <a:gd name="T86" fmla="*/ 380 w 400"/>
                <a:gd name="T87" fmla="*/ 138 h 226"/>
                <a:gd name="T88" fmla="*/ 385 w 400"/>
                <a:gd name="T89" fmla="*/ 136 h 226"/>
                <a:gd name="T90" fmla="*/ 396 w 400"/>
                <a:gd name="T91" fmla="*/ 131 h 226"/>
                <a:gd name="T92" fmla="*/ 400 w 400"/>
                <a:gd name="T93" fmla="*/ 120 h 226"/>
                <a:gd name="T94" fmla="*/ 398 w 400"/>
                <a:gd name="T95" fmla="*/ 113 h 226"/>
                <a:gd name="T96" fmla="*/ 389 w 400"/>
                <a:gd name="T97" fmla="*/ 102 h 226"/>
                <a:gd name="T98" fmla="*/ 382 w 400"/>
                <a:gd name="T99" fmla="*/ 10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0" h="226">
                  <a:moveTo>
                    <a:pt x="382" y="102"/>
                  </a:moveTo>
                  <a:lnTo>
                    <a:pt x="382" y="102"/>
                  </a:lnTo>
                  <a:lnTo>
                    <a:pt x="382" y="102"/>
                  </a:lnTo>
                  <a:lnTo>
                    <a:pt x="380" y="102"/>
                  </a:lnTo>
                  <a:lnTo>
                    <a:pt x="380" y="102"/>
                  </a:lnTo>
                  <a:lnTo>
                    <a:pt x="213" y="102"/>
                  </a:lnTo>
                  <a:lnTo>
                    <a:pt x="213" y="102"/>
                  </a:lnTo>
                  <a:lnTo>
                    <a:pt x="213" y="91"/>
                  </a:lnTo>
                  <a:lnTo>
                    <a:pt x="213" y="91"/>
                  </a:lnTo>
                  <a:lnTo>
                    <a:pt x="349" y="91"/>
                  </a:lnTo>
                  <a:lnTo>
                    <a:pt x="349" y="91"/>
                  </a:lnTo>
                  <a:lnTo>
                    <a:pt x="353" y="91"/>
                  </a:lnTo>
                  <a:lnTo>
                    <a:pt x="355" y="91"/>
                  </a:lnTo>
                  <a:lnTo>
                    <a:pt x="355" y="91"/>
                  </a:lnTo>
                  <a:lnTo>
                    <a:pt x="360" y="88"/>
                  </a:lnTo>
                  <a:lnTo>
                    <a:pt x="364" y="84"/>
                  </a:lnTo>
                  <a:lnTo>
                    <a:pt x="367" y="79"/>
                  </a:lnTo>
                  <a:lnTo>
                    <a:pt x="367" y="73"/>
                  </a:lnTo>
                  <a:lnTo>
                    <a:pt x="367" y="73"/>
                  </a:lnTo>
                  <a:lnTo>
                    <a:pt x="367" y="66"/>
                  </a:lnTo>
                  <a:lnTo>
                    <a:pt x="362" y="61"/>
                  </a:lnTo>
                  <a:lnTo>
                    <a:pt x="356" y="57"/>
                  </a:lnTo>
                  <a:lnTo>
                    <a:pt x="349" y="55"/>
                  </a:lnTo>
                  <a:lnTo>
                    <a:pt x="349" y="55"/>
                  </a:lnTo>
                  <a:lnTo>
                    <a:pt x="349" y="55"/>
                  </a:lnTo>
                  <a:lnTo>
                    <a:pt x="184" y="55"/>
                  </a:lnTo>
                  <a:lnTo>
                    <a:pt x="184" y="55"/>
                  </a:lnTo>
                  <a:lnTo>
                    <a:pt x="184" y="43"/>
                  </a:lnTo>
                  <a:lnTo>
                    <a:pt x="184" y="43"/>
                  </a:lnTo>
                  <a:lnTo>
                    <a:pt x="249" y="43"/>
                  </a:lnTo>
                  <a:lnTo>
                    <a:pt x="249" y="43"/>
                  </a:lnTo>
                  <a:lnTo>
                    <a:pt x="258" y="41"/>
                  </a:lnTo>
                  <a:lnTo>
                    <a:pt x="263" y="36"/>
                  </a:lnTo>
                  <a:lnTo>
                    <a:pt x="268" y="30"/>
                  </a:lnTo>
                  <a:lnTo>
                    <a:pt x="268" y="21"/>
                  </a:lnTo>
                  <a:lnTo>
                    <a:pt x="268" y="21"/>
                  </a:lnTo>
                  <a:lnTo>
                    <a:pt x="268" y="0"/>
                  </a:lnTo>
                  <a:lnTo>
                    <a:pt x="268" y="0"/>
                  </a:lnTo>
                  <a:lnTo>
                    <a:pt x="247" y="0"/>
                  </a:lnTo>
                  <a:lnTo>
                    <a:pt x="247" y="0"/>
                  </a:lnTo>
                  <a:lnTo>
                    <a:pt x="65" y="0"/>
                  </a:lnTo>
                  <a:lnTo>
                    <a:pt x="65" y="0"/>
                  </a:lnTo>
                  <a:lnTo>
                    <a:pt x="51" y="0"/>
                  </a:lnTo>
                  <a:lnTo>
                    <a:pt x="40" y="3"/>
                  </a:lnTo>
                  <a:lnTo>
                    <a:pt x="29" y="11"/>
                  </a:lnTo>
                  <a:lnTo>
                    <a:pt x="18" y="18"/>
                  </a:lnTo>
                  <a:lnTo>
                    <a:pt x="11" y="27"/>
                  </a:lnTo>
                  <a:lnTo>
                    <a:pt x="6" y="39"/>
                  </a:lnTo>
                  <a:lnTo>
                    <a:pt x="2" y="50"/>
                  </a:lnTo>
                  <a:lnTo>
                    <a:pt x="0" y="64"/>
                  </a:lnTo>
                  <a:lnTo>
                    <a:pt x="0" y="64"/>
                  </a:lnTo>
                  <a:lnTo>
                    <a:pt x="0" y="226"/>
                  </a:lnTo>
                  <a:lnTo>
                    <a:pt x="324" y="226"/>
                  </a:lnTo>
                  <a:lnTo>
                    <a:pt x="324" y="226"/>
                  </a:lnTo>
                  <a:lnTo>
                    <a:pt x="331" y="226"/>
                  </a:lnTo>
                  <a:lnTo>
                    <a:pt x="337" y="223"/>
                  </a:lnTo>
                  <a:lnTo>
                    <a:pt x="340" y="217"/>
                  </a:lnTo>
                  <a:lnTo>
                    <a:pt x="342" y="210"/>
                  </a:lnTo>
                  <a:lnTo>
                    <a:pt x="342" y="210"/>
                  </a:lnTo>
                  <a:lnTo>
                    <a:pt x="340" y="203"/>
                  </a:lnTo>
                  <a:lnTo>
                    <a:pt x="337" y="197"/>
                  </a:lnTo>
                  <a:lnTo>
                    <a:pt x="331" y="194"/>
                  </a:lnTo>
                  <a:lnTo>
                    <a:pt x="324" y="192"/>
                  </a:lnTo>
                  <a:lnTo>
                    <a:pt x="324" y="192"/>
                  </a:lnTo>
                  <a:lnTo>
                    <a:pt x="213" y="192"/>
                  </a:lnTo>
                  <a:lnTo>
                    <a:pt x="213" y="192"/>
                  </a:lnTo>
                  <a:lnTo>
                    <a:pt x="213" y="183"/>
                  </a:lnTo>
                  <a:lnTo>
                    <a:pt x="213" y="183"/>
                  </a:lnTo>
                  <a:lnTo>
                    <a:pt x="349" y="183"/>
                  </a:lnTo>
                  <a:lnTo>
                    <a:pt x="349" y="183"/>
                  </a:lnTo>
                  <a:lnTo>
                    <a:pt x="353" y="181"/>
                  </a:lnTo>
                  <a:lnTo>
                    <a:pt x="353" y="181"/>
                  </a:lnTo>
                  <a:lnTo>
                    <a:pt x="360" y="180"/>
                  </a:lnTo>
                  <a:lnTo>
                    <a:pt x="364" y="176"/>
                  </a:lnTo>
                  <a:lnTo>
                    <a:pt x="367" y="171"/>
                  </a:lnTo>
                  <a:lnTo>
                    <a:pt x="367" y="165"/>
                  </a:lnTo>
                  <a:lnTo>
                    <a:pt x="367" y="165"/>
                  </a:lnTo>
                  <a:lnTo>
                    <a:pt x="367" y="158"/>
                  </a:lnTo>
                  <a:lnTo>
                    <a:pt x="362" y="153"/>
                  </a:lnTo>
                  <a:lnTo>
                    <a:pt x="356" y="147"/>
                  </a:lnTo>
                  <a:lnTo>
                    <a:pt x="349" y="147"/>
                  </a:lnTo>
                  <a:lnTo>
                    <a:pt x="349" y="147"/>
                  </a:lnTo>
                  <a:lnTo>
                    <a:pt x="213" y="147"/>
                  </a:lnTo>
                  <a:lnTo>
                    <a:pt x="213" y="147"/>
                  </a:lnTo>
                  <a:lnTo>
                    <a:pt x="213" y="138"/>
                  </a:lnTo>
                  <a:lnTo>
                    <a:pt x="213" y="138"/>
                  </a:lnTo>
                  <a:lnTo>
                    <a:pt x="380" y="138"/>
                  </a:lnTo>
                  <a:lnTo>
                    <a:pt x="380" y="138"/>
                  </a:lnTo>
                  <a:lnTo>
                    <a:pt x="385" y="136"/>
                  </a:lnTo>
                  <a:lnTo>
                    <a:pt x="385" y="136"/>
                  </a:lnTo>
                  <a:lnTo>
                    <a:pt x="391" y="135"/>
                  </a:lnTo>
                  <a:lnTo>
                    <a:pt x="396" y="131"/>
                  </a:lnTo>
                  <a:lnTo>
                    <a:pt x="398" y="126"/>
                  </a:lnTo>
                  <a:lnTo>
                    <a:pt x="400" y="120"/>
                  </a:lnTo>
                  <a:lnTo>
                    <a:pt x="400" y="120"/>
                  </a:lnTo>
                  <a:lnTo>
                    <a:pt x="398" y="113"/>
                  </a:lnTo>
                  <a:lnTo>
                    <a:pt x="394" y="106"/>
                  </a:lnTo>
                  <a:lnTo>
                    <a:pt x="389" y="102"/>
                  </a:lnTo>
                  <a:lnTo>
                    <a:pt x="382" y="102"/>
                  </a:lnTo>
                  <a:lnTo>
                    <a:pt x="382" y="102"/>
                  </a:lnTo>
                  <a:close/>
                </a:path>
              </a:pathLst>
            </a:custGeom>
            <a:solidFill>
              <a:srgbClr val="D7B38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985"/>
            <p:cNvSpPr>
              <a:spLocks/>
            </p:cNvSpPr>
            <p:nvPr/>
          </p:nvSpPr>
          <p:spPr bwMode="auto">
            <a:xfrm>
              <a:off x="5978525" y="1106488"/>
              <a:ext cx="22225" cy="22225"/>
            </a:xfrm>
            <a:custGeom>
              <a:avLst/>
              <a:gdLst>
                <a:gd name="T0" fmla="*/ 27 w 27"/>
                <a:gd name="T1" fmla="*/ 0 h 29"/>
                <a:gd name="T2" fmla="*/ 27 w 27"/>
                <a:gd name="T3" fmla="*/ 0 h 29"/>
                <a:gd name="T4" fmla="*/ 14 w 27"/>
                <a:gd name="T5" fmla="*/ 0 h 29"/>
                <a:gd name="T6" fmla="*/ 14 w 27"/>
                <a:gd name="T7" fmla="*/ 0 h 29"/>
                <a:gd name="T8" fmla="*/ 9 w 27"/>
                <a:gd name="T9" fmla="*/ 0 h 29"/>
                <a:gd name="T10" fmla="*/ 3 w 27"/>
                <a:gd name="T11" fmla="*/ 3 h 29"/>
                <a:gd name="T12" fmla="*/ 1 w 27"/>
                <a:gd name="T13" fmla="*/ 9 h 29"/>
                <a:gd name="T14" fmla="*/ 0 w 27"/>
                <a:gd name="T15" fmla="*/ 14 h 29"/>
                <a:gd name="T16" fmla="*/ 0 w 27"/>
                <a:gd name="T17" fmla="*/ 14 h 29"/>
                <a:gd name="T18" fmla="*/ 1 w 27"/>
                <a:gd name="T19" fmla="*/ 20 h 29"/>
                <a:gd name="T20" fmla="*/ 3 w 27"/>
                <a:gd name="T21" fmla="*/ 25 h 29"/>
                <a:gd name="T22" fmla="*/ 9 w 27"/>
                <a:gd name="T23" fmla="*/ 27 h 29"/>
                <a:gd name="T24" fmla="*/ 14 w 27"/>
                <a:gd name="T25" fmla="*/ 29 h 29"/>
                <a:gd name="T26" fmla="*/ 14 w 27"/>
                <a:gd name="T27" fmla="*/ 29 h 29"/>
                <a:gd name="T28" fmla="*/ 27 w 27"/>
                <a:gd name="T29" fmla="*/ 29 h 29"/>
                <a:gd name="T30" fmla="*/ 27 w 27"/>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9">
                  <a:moveTo>
                    <a:pt x="27" y="0"/>
                  </a:moveTo>
                  <a:lnTo>
                    <a:pt x="27" y="0"/>
                  </a:lnTo>
                  <a:lnTo>
                    <a:pt x="14" y="0"/>
                  </a:lnTo>
                  <a:lnTo>
                    <a:pt x="14" y="0"/>
                  </a:lnTo>
                  <a:lnTo>
                    <a:pt x="9" y="0"/>
                  </a:lnTo>
                  <a:lnTo>
                    <a:pt x="3" y="3"/>
                  </a:lnTo>
                  <a:lnTo>
                    <a:pt x="1" y="9"/>
                  </a:lnTo>
                  <a:lnTo>
                    <a:pt x="0" y="14"/>
                  </a:lnTo>
                  <a:lnTo>
                    <a:pt x="0" y="14"/>
                  </a:lnTo>
                  <a:lnTo>
                    <a:pt x="1" y="20"/>
                  </a:lnTo>
                  <a:lnTo>
                    <a:pt x="3" y="25"/>
                  </a:lnTo>
                  <a:lnTo>
                    <a:pt x="9" y="27"/>
                  </a:lnTo>
                  <a:lnTo>
                    <a:pt x="14" y="29"/>
                  </a:lnTo>
                  <a:lnTo>
                    <a:pt x="14" y="29"/>
                  </a:lnTo>
                  <a:lnTo>
                    <a:pt x="27" y="29"/>
                  </a:lnTo>
                  <a:lnTo>
                    <a:pt x="27" y="0"/>
                  </a:lnTo>
                  <a:close/>
                </a:path>
              </a:pathLst>
            </a:custGeom>
            <a:solidFill>
              <a:srgbClr val="EFD6B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Freeform 986"/>
            <p:cNvSpPr>
              <a:spLocks/>
            </p:cNvSpPr>
            <p:nvPr/>
          </p:nvSpPr>
          <p:spPr bwMode="auto">
            <a:xfrm>
              <a:off x="5954712" y="1141413"/>
              <a:ext cx="23813" cy="23813"/>
            </a:xfrm>
            <a:custGeom>
              <a:avLst/>
              <a:gdLst>
                <a:gd name="T0" fmla="*/ 31 w 31"/>
                <a:gd name="T1" fmla="*/ 0 h 28"/>
                <a:gd name="T2" fmla="*/ 31 w 31"/>
                <a:gd name="T3" fmla="*/ 0 h 28"/>
                <a:gd name="T4" fmla="*/ 15 w 31"/>
                <a:gd name="T5" fmla="*/ 0 h 28"/>
                <a:gd name="T6" fmla="*/ 15 w 31"/>
                <a:gd name="T7" fmla="*/ 0 h 28"/>
                <a:gd name="T8" fmla="*/ 9 w 31"/>
                <a:gd name="T9" fmla="*/ 0 h 28"/>
                <a:gd name="T10" fmla="*/ 6 w 31"/>
                <a:gd name="T11" fmla="*/ 3 h 28"/>
                <a:gd name="T12" fmla="*/ 2 w 31"/>
                <a:gd name="T13" fmla="*/ 7 h 28"/>
                <a:gd name="T14" fmla="*/ 0 w 31"/>
                <a:gd name="T15" fmla="*/ 12 h 28"/>
                <a:gd name="T16" fmla="*/ 0 w 31"/>
                <a:gd name="T17" fmla="*/ 12 h 28"/>
                <a:gd name="T18" fmla="*/ 2 w 31"/>
                <a:gd name="T19" fmla="*/ 19 h 28"/>
                <a:gd name="T20" fmla="*/ 6 w 31"/>
                <a:gd name="T21" fmla="*/ 25 h 28"/>
                <a:gd name="T22" fmla="*/ 9 w 31"/>
                <a:gd name="T23" fmla="*/ 27 h 28"/>
                <a:gd name="T24" fmla="*/ 15 w 31"/>
                <a:gd name="T25" fmla="*/ 28 h 28"/>
                <a:gd name="T26" fmla="*/ 15 w 31"/>
                <a:gd name="T27" fmla="*/ 28 h 28"/>
                <a:gd name="T28" fmla="*/ 31 w 31"/>
                <a:gd name="T29" fmla="*/ 28 h 28"/>
                <a:gd name="T30" fmla="*/ 31 w 31"/>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28">
                  <a:moveTo>
                    <a:pt x="31" y="0"/>
                  </a:moveTo>
                  <a:lnTo>
                    <a:pt x="31" y="0"/>
                  </a:lnTo>
                  <a:lnTo>
                    <a:pt x="15" y="0"/>
                  </a:lnTo>
                  <a:lnTo>
                    <a:pt x="15" y="0"/>
                  </a:lnTo>
                  <a:lnTo>
                    <a:pt x="9" y="0"/>
                  </a:lnTo>
                  <a:lnTo>
                    <a:pt x="6" y="3"/>
                  </a:lnTo>
                  <a:lnTo>
                    <a:pt x="2" y="7"/>
                  </a:lnTo>
                  <a:lnTo>
                    <a:pt x="0" y="12"/>
                  </a:lnTo>
                  <a:lnTo>
                    <a:pt x="0" y="12"/>
                  </a:lnTo>
                  <a:lnTo>
                    <a:pt x="2" y="19"/>
                  </a:lnTo>
                  <a:lnTo>
                    <a:pt x="6" y="25"/>
                  </a:lnTo>
                  <a:lnTo>
                    <a:pt x="9" y="27"/>
                  </a:lnTo>
                  <a:lnTo>
                    <a:pt x="15" y="28"/>
                  </a:lnTo>
                  <a:lnTo>
                    <a:pt x="15" y="28"/>
                  </a:lnTo>
                  <a:lnTo>
                    <a:pt x="31" y="28"/>
                  </a:lnTo>
                  <a:lnTo>
                    <a:pt x="31" y="0"/>
                  </a:lnTo>
                  <a:close/>
                </a:path>
              </a:pathLst>
            </a:custGeom>
            <a:solidFill>
              <a:srgbClr val="EFD6B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Freeform 987"/>
            <p:cNvSpPr>
              <a:spLocks/>
            </p:cNvSpPr>
            <p:nvPr/>
          </p:nvSpPr>
          <p:spPr bwMode="auto">
            <a:xfrm>
              <a:off x="6000750" y="1069975"/>
              <a:ext cx="23813" cy="23813"/>
            </a:xfrm>
            <a:custGeom>
              <a:avLst/>
              <a:gdLst>
                <a:gd name="T0" fmla="*/ 30 w 30"/>
                <a:gd name="T1" fmla="*/ 0 h 29"/>
                <a:gd name="T2" fmla="*/ 30 w 30"/>
                <a:gd name="T3" fmla="*/ 0 h 29"/>
                <a:gd name="T4" fmla="*/ 16 w 30"/>
                <a:gd name="T5" fmla="*/ 0 h 29"/>
                <a:gd name="T6" fmla="*/ 16 w 30"/>
                <a:gd name="T7" fmla="*/ 0 h 29"/>
                <a:gd name="T8" fmla="*/ 10 w 30"/>
                <a:gd name="T9" fmla="*/ 0 h 29"/>
                <a:gd name="T10" fmla="*/ 5 w 30"/>
                <a:gd name="T11" fmla="*/ 3 h 29"/>
                <a:gd name="T12" fmla="*/ 1 w 30"/>
                <a:gd name="T13" fmla="*/ 9 h 29"/>
                <a:gd name="T14" fmla="*/ 0 w 30"/>
                <a:gd name="T15" fmla="*/ 14 h 29"/>
                <a:gd name="T16" fmla="*/ 0 w 30"/>
                <a:gd name="T17" fmla="*/ 14 h 29"/>
                <a:gd name="T18" fmla="*/ 1 w 30"/>
                <a:gd name="T19" fmla="*/ 20 h 29"/>
                <a:gd name="T20" fmla="*/ 5 w 30"/>
                <a:gd name="T21" fmla="*/ 23 h 29"/>
                <a:gd name="T22" fmla="*/ 10 w 30"/>
                <a:gd name="T23" fmla="*/ 27 h 29"/>
                <a:gd name="T24" fmla="*/ 16 w 30"/>
                <a:gd name="T25" fmla="*/ 29 h 29"/>
                <a:gd name="T26" fmla="*/ 16 w 30"/>
                <a:gd name="T27" fmla="*/ 29 h 29"/>
                <a:gd name="T28" fmla="*/ 30 w 30"/>
                <a:gd name="T29" fmla="*/ 29 h 29"/>
                <a:gd name="T30" fmla="*/ 30 w 30"/>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9">
                  <a:moveTo>
                    <a:pt x="30" y="0"/>
                  </a:moveTo>
                  <a:lnTo>
                    <a:pt x="30" y="0"/>
                  </a:lnTo>
                  <a:lnTo>
                    <a:pt x="16" y="0"/>
                  </a:lnTo>
                  <a:lnTo>
                    <a:pt x="16" y="0"/>
                  </a:lnTo>
                  <a:lnTo>
                    <a:pt x="10" y="0"/>
                  </a:lnTo>
                  <a:lnTo>
                    <a:pt x="5" y="3"/>
                  </a:lnTo>
                  <a:lnTo>
                    <a:pt x="1" y="9"/>
                  </a:lnTo>
                  <a:lnTo>
                    <a:pt x="0" y="14"/>
                  </a:lnTo>
                  <a:lnTo>
                    <a:pt x="0" y="14"/>
                  </a:lnTo>
                  <a:lnTo>
                    <a:pt x="1" y="20"/>
                  </a:lnTo>
                  <a:lnTo>
                    <a:pt x="5" y="23"/>
                  </a:lnTo>
                  <a:lnTo>
                    <a:pt x="10" y="27"/>
                  </a:lnTo>
                  <a:lnTo>
                    <a:pt x="16" y="29"/>
                  </a:lnTo>
                  <a:lnTo>
                    <a:pt x="16" y="29"/>
                  </a:lnTo>
                  <a:lnTo>
                    <a:pt x="30" y="29"/>
                  </a:lnTo>
                  <a:lnTo>
                    <a:pt x="30" y="0"/>
                  </a:lnTo>
                  <a:close/>
                </a:path>
              </a:pathLst>
            </a:custGeom>
            <a:solidFill>
              <a:srgbClr val="EFD6B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988"/>
            <p:cNvSpPr>
              <a:spLocks/>
            </p:cNvSpPr>
            <p:nvPr/>
          </p:nvSpPr>
          <p:spPr bwMode="auto">
            <a:xfrm>
              <a:off x="5976937" y="1033463"/>
              <a:ext cx="23813" cy="22225"/>
            </a:xfrm>
            <a:custGeom>
              <a:avLst/>
              <a:gdLst>
                <a:gd name="T0" fmla="*/ 29 w 29"/>
                <a:gd name="T1" fmla="*/ 0 h 29"/>
                <a:gd name="T2" fmla="*/ 29 w 29"/>
                <a:gd name="T3" fmla="*/ 0 h 29"/>
                <a:gd name="T4" fmla="*/ 14 w 29"/>
                <a:gd name="T5" fmla="*/ 0 h 29"/>
                <a:gd name="T6" fmla="*/ 14 w 29"/>
                <a:gd name="T7" fmla="*/ 0 h 29"/>
                <a:gd name="T8" fmla="*/ 9 w 29"/>
                <a:gd name="T9" fmla="*/ 2 h 29"/>
                <a:gd name="T10" fmla="*/ 3 w 29"/>
                <a:gd name="T11" fmla="*/ 5 h 29"/>
                <a:gd name="T12" fmla="*/ 0 w 29"/>
                <a:gd name="T13" fmla="*/ 9 h 29"/>
                <a:gd name="T14" fmla="*/ 0 w 29"/>
                <a:gd name="T15" fmla="*/ 14 h 29"/>
                <a:gd name="T16" fmla="*/ 0 w 29"/>
                <a:gd name="T17" fmla="*/ 14 h 29"/>
                <a:gd name="T18" fmla="*/ 0 w 29"/>
                <a:gd name="T19" fmla="*/ 22 h 29"/>
                <a:gd name="T20" fmla="*/ 3 w 29"/>
                <a:gd name="T21" fmla="*/ 25 h 29"/>
                <a:gd name="T22" fmla="*/ 9 w 29"/>
                <a:gd name="T23" fmla="*/ 29 h 29"/>
                <a:gd name="T24" fmla="*/ 14 w 29"/>
                <a:gd name="T25" fmla="*/ 29 h 29"/>
                <a:gd name="T26" fmla="*/ 14 w 29"/>
                <a:gd name="T27" fmla="*/ 29 h 29"/>
                <a:gd name="T28" fmla="*/ 29 w 29"/>
                <a:gd name="T29" fmla="*/ 29 h 29"/>
                <a:gd name="T30" fmla="*/ 29 w 29"/>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9">
                  <a:moveTo>
                    <a:pt x="29" y="0"/>
                  </a:moveTo>
                  <a:lnTo>
                    <a:pt x="29" y="0"/>
                  </a:lnTo>
                  <a:lnTo>
                    <a:pt x="14" y="0"/>
                  </a:lnTo>
                  <a:lnTo>
                    <a:pt x="14" y="0"/>
                  </a:lnTo>
                  <a:lnTo>
                    <a:pt x="9" y="2"/>
                  </a:lnTo>
                  <a:lnTo>
                    <a:pt x="3" y="5"/>
                  </a:lnTo>
                  <a:lnTo>
                    <a:pt x="0" y="9"/>
                  </a:lnTo>
                  <a:lnTo>
                    <a:pt x="0" y="14"/>
                  </a:lnTo>
                  <a:lnTo>
                    <a:pt x="0" y="14"/>
                  </a:lnTo>
                  <a:lnTo>
                    <a:pt x="0" y="22"/>
                  </a:lnTo>
                  <a:lnTo>
                    <a:pt x="3" y="25"/>
                  </a:lnTo>
                  <a:lnTo>
                    <a:pt x="9" y="29"/>
                  </a:lnTo>
                  <a:lnTo>
                    <a:pt x="14" y="29"/>
                  </a:lnTo>
                  <a:lnTo>
                    <a:pt x="14" y="29"/>
                  </a:lnTo>
                  <a:lnTo>
                    <a:pt x="29" y="29"/>
                  </a:lnTo>
                  <a:lnTo>
                    <a:pt x="29" y="0"/>
                  </a:lnTo>
                  <a:close/>
                </a:path>
              </a:pathLst>
            </a:custGeom>
            <a:solidFill>
              <a:srgbClr val="EFD6B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989"/>
            <p:cNvSpPr>
              <a:spLocks/>
            </p:cNvSpPr>
            <p:nvPr/>
          </p:nvSpPr>
          <p:spPr bwMode="auto">
            <a:xfrm>
              <a:off x="5895975" y="985838"/>
              <a:ext cx="31750" cy="15875"/>
            </a:xfrm>
            <a:custGeom>
              <a:avLst/>
              <a:gdLst>
                <a:gd name="T0" fmla="*/ 0 w 40"/>
                <a:gd name="T1" fmla="*/ 0 h 19"/>
                <a:gd name="T2" fmla="*/ 0 w 40"/>
                <a:gd name="T3" fmla="*/ 0 h 19"/>
                <a:gd name="T4" fmla="*/ 2 w 40"/>
                <a:gd name="T5" fmla="*/ 7 h 19"/>
                <a:gd name="T6" fmla="*/ 6 w 40"/>
                <a:gd name="T7" fmla="*/ 12 h 19"/>
                <a:gd name="T8" fmla="*/ 11 w 40"/>
                <a:gd name="T9" fmla="*/ 18 h 19"/>
                <a:gd name="T10" fmla="*/ 18 w 40"/>
                <a:gd name="T11" fmla="*/ 19 h 19"/>
                <a:gd name="T12" fmla="*/ 18 w 40"/>
                <a:gd name="T13" fmla="*/ 19 h 19"/>
                <a:gd name="T14" fmla="*/ 40 w 40"/>
                <a:gd name="T15" fmla="*/ 19 h 19"/>
                <a:gd name="T16" fmla="*/ 40 w 40"/>
                <a:gd name="T17" fmla="*/ 19 h 19"/>
                <a:gd name="T18" fmla="*/ 40 w 40"/>
                <a:gd name="T19" fmla="*/ 0 h 19"/>
                <a:gd name="T20" fmla="*/ 0 w 4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9">
                  <a:moveTo>
                    <a:pt x="0" y="0"/>
                  </a:moveTo>
                  <a:lnTo>
                    <a:pt x="0" y="0"/>
                  </a:lnTo>
                  <a:lnTo>
                    <a:pt x="2" y="7"/>
                  </a:lnTo>
                  <a:lnTo>
                    <a:pt x="6" y="12"/>
                  </a:lnTo>
                  <a:lnTo>
                    <a:pt x="11" y="18"/>
                  </a:lnTo>
                  <a:lnTo>
                    <a:pt x="18" y="19"/>
                  </a:lnTo>
                  <a:lnTo>
                    <a:pt x="18" y="19"/>
                  </a:lnTo>
                  <a:lnTo>
                    <a:pt x="40" y="19"/>
                  </a:lnTo>
                  <a:lnTo>
                    <a:pt x="40" y="19"/>
                  </a:lnTo>
                  <a:lnTo>
                    <a:pt x="40" y="0"/>
                  </a:lnTo>
                  <a:lnTo>
                    <a:pt x="0" y="0"/>
                  </a:lnTo>
                  <a:close/>
                </a:path>
              </a:pathLst>
            </a:custGeom>
            <a:solidFill>
              <a:srgbClr val="EFD6B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90"/>
            <p:cNvSpPr>
              <a:spLocks noChangeArrowheads="1"/>
            </p:cNvSpPr>
            <p:nvPr/>
          </p:nvSpPr>
          <p:spPr bwMode="auto">
            <a:xfrm>
              <a:off x="6380162" y="1033463"/>
              <a:ext cx="66675" cy="133350"/>
            </a:xfrm>
            <a:prstGeom prst="rect">
              <a:avLst/>
            </a:prstGeom>
            <a:solidFill>
              <a:srgbClr val="FF9D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991"/>
            <p:cNvSpPr>
              <a:spLocks/>
            </p:cNvSpPr>
            <p:nvPr/>
          </p:nvSpPr>
          <p:spPr bwMode="auto">
            <a:xfrm>
              <a:off x="6062662" y="985838"/>
              <a:ext cx="317500" cy="180975"/>
            </a:xfrm>
            <a:custGeom>
              <a:avLst/>
              <a:gdLst>
                <a:gd name="T0" fmla="*/ 0 w 399"/>
                <a:gd name="T1" fmla="*/ 113 h 226"/>
                <a:gd name="T2" fmla="*/ 18 w 399"/>
                <a:gd name="T3" fmla="*/ 102 h 226"/>
                <a:gd name="T4" fmla="*/ 185 w 399"/>
                <a:gd name="T5" fmla="*/ 102 h 226"/>
                <a:gd name="T6" fmla="*/ 48 w 399"/>
                <a:gd name="T7" fmla="*/ 91 h 226"/>
                <a:gd name="T8" fmla="*/ 43 w 399"/>
                <a:gd name="T9" fmla="*/ 91 h 226"/>
                <a:gd name="T10" fmla="*/ 34 w 399"/>
                <a:gd name="T11" fmla="*/ 84 h 226"/>
                <a:gd name="T12" fmla="*/ 30 w 399"/>
                <a:gd name="T13" fmla="*/ 73 h 226"/>
                <a:gd name="T14" fmla="*/ 41 w 399"/>
                <a:gd name="T15" fmla="*/ 57 h 226"/>
                <a:gd name="T16" fmla="*/ 50 w 399"/>
                <a:gd name="T17" fmla="*/ 55 h 226"/>
                <a:gd name="T18" fmla="*/ 225 w 399"/>
                <a:gd name="T19" fmla="*/ 55 h 226"/>
                <a:gd name="T20" fmla="*/ 233 w 399"/>
                <a:gd name="T21" fmla="*/ 95 h 226"/>
                <a:gd name="T22" fmla="*/ 271 w 399"/>
                <a:gd name="T23" fmla="*/ 138 h 226"/>
                <a:gd name="T24" fmla="*/ 327 w 399"/>
                <a:gd name="T25" fmla="*/ 156 h 226"/>
                <a:gd name="T26" fmla="*/ 334 w 399"/>
                <a:gd name="T27" fmla="*/ 149 h 226"/>
                <a:gd name="T28" fmla="*/ 327 w 399"/>
                <a:gd name="T29" fmla="*/ 144 h 226"/>
                <a:gd name="T30" fmla="*/ 293 w 399"/>
                <a:gd name="T31" fmla="*/ 136 h 226"/>
                <a:gd name="T32" fmla="*/ 251 w 399"/>
                <a:gd name="T33" fmla="*/ 102 h 226"/>
                <a:gd name="T34" fmla="*/ 235 w 399"/>
                <a:gd name="T35" fmla="*/ 50 h 226"/>
                <a:gd name="T36" fmla="*/ 235 w 399"/>
                <a:gd name="T37" fmla="*/ 43 h 226"/>
                <a:gd name="T38" fmla="*/ 142 w 399"/>
                <a:gd name="T39" fmla="*/ 41 h 226"/>
                <a:gd name="T40" fmla="*/ 129 w 399"/>
                <a:gd name="T41" fmla="*/ 21 h 226"/>
                <a:gd name="T42" fmla="*/ 136 w 399"/>
                <a:gd name="T43" fmla="*/ 5 h 226"/>
                <a:gd name="T44" fmla="*/ 151 w 399"/>
                <a:gd name="T45" fmla="*/ 0 h 226"/>
                <a:gd name="T46" fmla="*/ 334 w 399"/>
                <a:gd name="T47" fmla="*/ 0 h 226"/>
                <a:gd name="T48" fmla="*/ 359 w 399"/>
                <a:gd name="T49" fmla="*/ 3 h 226"/>
                <a:gd name="T50" fmla="*/ 388 w 399"/>
                <a:gd name="T51" fmla="*/ 27 h 226"/>
                <a:gd name="T52" fmla="*/ 399 w 399"/>
                <a:gd name="T53" fmla="*/ 64 h 226"/>
                <a:gd name="T54" fmla="*/ 399 w 399"/>
                <a:gd name="T55" fmla="*/ 136 h 226"/>
                <a:gd name="T56" fmla="*/ 75 w 399"/>
                <a:gd name="T57" fmla="*/ 226 h 226"/>
                <a:gd name="T58" fmla="*/ 57 w 399"/>
                <a:gd name="T59" fmla="*/ 217 h 226"/>
                <a:gd name="T60" fmla="*/ 57 w 399"/>
                <a:gd name="T61" fmla="*/ 203 h 226"/>
                <a:gd name="T62" fmla="*/ 75 w 399"/>
                <a:gd name="T63" fmla="*/ 192 h 226"/>
                <a:gd name="T64" fmla="*/ 185 w 399"/>
                <a:gd name="T65" fmla="*/ 192 h 226"/>
                <a:gd name="T66" fmla="*/ 48 w 399"/>
                <a:gd name="T67" fmla="*/ 183 h 226"/>
                <a:gd name="T68" fmla="*/ 43 w 399"/>
                <a:gd name="T69" fmla="*/ 181 h 226"/>
                <a:gd name="T70" fmla="*/ 32 w 399"/>
                <a:gd name="T71" fmla="*/ 171 h 226"/>
                <a:gd name="T72" fmla="*/ 32 w 399"/>
                <a:gd name="T73" fmla="*/ 158 h 226"/>
                <a:gd name="T74" fmla="*/ 48 w 399"/>
                <a:gd name="T75" fmla="*/ 147 h 226"/>
                <a:gd name="T76" fmla="*/ 185 w 399"/>
                <a:gd name="T77" fmla="*/ 147 h 226"/>
                <a:gd name="T78" fmla="*/ 18 w 399"/>
                <a:gd name="T79" fmla="*/ 138 h 226"/>
                <a:gd name="T80" fmla="*/ 12 w 399"/>
                <a:gd name="T81" fmla="*/ 136 h 226"/>
                <a:gd name="T82" fmla="*/ 0 w 399"/>
                <a:gd name="T83"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226">
                  <a:moveTo>
                    <a:pt x="0" y="120"/>
                  </a:moveTo>
                  <a:lnTo>
                    <a:pt x="0" y="120"/>
                  </a:lnTo>
                  <a:lnTo>
                    <a:pt x="0" y="113"/>
                  </a:lnTo>
                  <a:lnTo>
                    <a:pt x="5" y="106"/>
                  </a:lnTo>
                  <a:lnTo>
                    <a:pt x="11" y="102"/>
                  </a:lnTo>
                  <a:lnTo>
                    <a:pt x="18" y="102"/>
                  </a:lnTo>
                  <a:lnTo>
                    <a:pt x="18" y="102"/>
                  </a:lnTo>
                  <a:lnTo>
                    <a:pt x="185" y="102"/>
                  </a:lnTo>
                  <a:lnTo>
                    <a:pt x="185" y="102"/>
                  </a:lnTo>
                  <a:lnTo>
                    <a:pt x="185" y="91"/>
                  </a:lnTo>
                  <a:lnTo>
                    <a:pt x="185" y="91"/>
                  </a:lnTo>
                  <a:lnTo>
                    <a:pt x="48" y="91"/>
                  </a:lnTo>
                  <a:lnTo>
                    <a:pt x="48" y="91"/>
                  </a:lnTo>
                  <a:lnTo>
                    <a:pt x="47" y="91"/>
                  </a:lnTo>
                  <a:lnTo>
                    <a:pt x="43" y="91"/>
                  </a:lnTo>
                  <a:lnTo>
                    <a:pt x="43" y="91"/>
                  </a:lnTo>
                  <a:lnTo>
                    <a:pt x="38" y="88"/>
                  </a:lnTo>
                  <a:lnTo>
                    <a:pt x="34" y="84"/>
                  </a:lnTo>
                  <a:lnTo>
                    <a:pt x="32" y="79"/>
                  </a:lnTo>
                  <a:lnTo>
                    <a:pt x="30" y="73"/>
                  </a:lnTo>
                  <a:lnTo>
                    <a:pt x="30" y="73"/>
                  </a:lnTo>
                  <a:lnTo>
                    <a:pt x="32" y="66"/>
                  </a:lnTo>
                  <a:lnTo>
                    <a:pt x="36" y="61"/>
                  </a:lnTo>
                  <a:lnTo>
                    <a:pt x="41" y="57"/>
                  </a:lnTo>
                  <a:lnTo>
                    <a:pt x="48" y="55"/>
                  </a:lnTo>
                  <a:lnTo>
                    <a:pt x="50" y="55"/>
                  </a:lnTo>
                  <a:lnTo>
                    <a:pt x="50" y="55"/>
                  </a:lnTo>
                  <a:lnTo>
                    <a:pt x="185" y="55"/>
                  </a:lnTo>
                  <a:lnTo>
                    <a:pt x="185" y="55"/>
                  </a:lnTo>
                  <a:lnTo>
                    <a:pt x="225" y="55"/>
                  </a:lnTo>
                  <a:lnTo>
                    <a:pt x="225" y="55"/>
                  </a:lnTo>
                  <a:lnTo>
                    <a:pt x="226" y="77"/>
                  </a:lnTo>
                  <a:lnTo>
                    <a:pt x="233" y="95"/>
                  </a:lnTo>
                  <a:lnTo>
                    <a:pt x="244" y="111"/>
                  </a:lnTo>
                  <a:lnTo>
                    <a:pt x="257" y="127"/>
                  </a:lnTo>
                  <a:lnTo>
                    <a:pt x="271" y="138"/>
                  </a:lnTo>
                  <a:lnTo>
                    <a:pt x="289" y="147"/>
                  </a:lnTo>
                  <a:lnTo>
                    <a:pt x="307" y="154"/>
                  </a:lnTo>
                  <a:lnTo>
                    <a:pt x="327" y="156"/>
                  </a:lnTo>
                  <a:lnTo>
                    <a:pt x="327" y="156"/>
                  </a:lnTo>
                  <a:lnTo>
                    <a:pt x="332" y="154"/>
                  </a:lnTo>
                  <a:lnTo>
                    <a:pt x="334" y="149"/>
                  </a:lnTo>
                  <a:lnTo>
                    <a:pt x="334" y="149"/>
                  </a:lnTo>
                  <a:lnTo>
                    <a:pt x="332" y="145"/>
                  </a:lnTo>
                  <a:lnTo>
                    <a:pt x="327" y="144"/>
                  </a:lnTo>
                  <a:lnTo>
                    <a:pt x="327" y="144"/>
                  </a:lnTo>
                  <a:lnTo>
                    <a:pt x="309" y="142"/>
                  </a:lnTo>
                  <a:lnTo>
                    <a:pt x="293" y="136"/>
                  </a:lnTo>
                  <a:lnTo>
                    <a:pt x="277" y="127"/>
                  </a:lnTo>
                  <a:lnTo>
                    <a:pt x="262" y="115"/>
                  </a:lnTo>
                  <a:lnTo>
                    <a:pt x="251" y="102"/>
                  </a:lnTo>
                  <a:lnTo>
                    <a:pt x="242" y="86"/>
                  </a:lnTo>
                  <a:lnTo>
                    <a:pt x="237" y="68"/>
                  </a:lnTo>
                  <a:lnTo>
                    <a:pt x="235" y="50"/>
                  </a:lnTo>
                  <a:lnTo>
                    <a:pt x="235" y="50"/>
                  </a:lnTo>
                  <a:lnTo>
                    <a:pt x="235" y="43"/>
                  </a:lnTo>
                  <a:lnTo>
                    <a:pt x="235" y="43"/>
                  </a:lnTo>
                  <a:lnTo>
                    <a:pt x="151" y="43"/>
                  </a:lnTo>
                  <a:lnTo>
                    <a:pt x="151" y="43"/>
                  </a:lnTo>
                  <a:lnTo>
                    <a:pt x="142" y="41"/>
                  </a:lnTo>
                  <a:lnTo>
                    <a:pt x="135" y="36"/>
                  </a:lnTo>
                  <a:lnTo>
                    <a:pt x="131" y="30"/>
                  </a:lnTo>
                  <a:lnTo>
                    <a:pt x="129" y="21"/>
                  </a:lnTo>
                  <a:lnTo>
                    <a:pt x="129" y="21"/>
                  </a:lnTo>
                  <a:lnTo>
                    <a:pt x="131" y="12"/>
                  </a:lnTo>
                  <a:lnTo>
                    <a:pt x="136" y="5"/>
                  </a:lnTo>
                  <a:lnTo>
                    <a:pt x="142" y="2"/>
                  </a:lnTo>
                  <a:lnTo>
                    <a:pt x="151" y="0"/>
                  </a:lnTo>
                  <a:lnTo>
                    <a:pt x="151" y="0"/>
                  </a:lnTo>
                  <a:lnTo>
                    <a:pt x="153" y="0"/>
                  </a:lnTo>
                  <a:lnTo>
                    <a:pt x="153" y="0"/>
                  </a:lnTo>
                  <a:lnTo>
                    <a:pt x="334" y="0"/>
                  </a:lnTo>
                  <a:lnTo>
                    <a:pt x="334" y="0"/>
                  </a:lnTo>
                  <a:lnTo>
                    <a:pt x="347" y="0"/>
                  </a:lnTo>
                  <a:lnTo>
                    <a:pt x="359" y="3"/>
                  </a:lnTo>
                  <a:lnTo>
                    <a:pt x="370" y="11"/>
                  </a:lnTo>
                  <a:lnTo>
                    <a:pt x="379" y="18"/>
                  </a:lnTo>
                  <a:lnTo>
                    <a:pt x="388" y="27"/>
                  </a:lnTo>
                  <a:lnTo>
                    <a:pt x="394" y="39"/>
                  </a:lnTo>
                  <a:lnTo>
                    <a:pt x="397" y="50"/>
                  </a:lnTo>
                  <a:lnTo>
                    <a:pt x="399" y="64"/>
                  </a:lnTo>
                  <a:lnTo>
                    <a:pt x="399" y="64"/>
                  </a:lnTo>
                  <a:lnTo>
                    <a:pt x="399" y="136"/>
                  </a:lnTo>
                  <a:lnTo>
                    <a:pt x="399" y="136"/>
                  </a:lnTo>
                  <a:lnTo>
                    <a:pt x="399" y="226"/>
                  </a:lnTo>
                  <a:lnTo>
                    <a:pt x="75" y="226"/>
                  </a:lnTo>
                  <a:lnTo>
                    <a:pt x="75" y="226"/>
                  </a:lnTo>
                  <a:lnTo>
                    <a:pt x="68" y="226"/>
                  </a:lnTo>
                  <a:lnTo>
                    <a:pt x="61" y="223"/>
                  </a:lnTo>
                  <a:lnTo>
                    <a:pt x="57" y="217"/>
                  </a:lnTo>
                  <a:lnTo>
                    <a:pt x="57" y="210"/>
                  </a:lnTo>
                  <a:lnTo>
                    <a:pt x="57" y="210"/>
                  </a:lnTo>
                  <a:lnTo>
                    <a:pt x="57" y="203"/>
                  </a:lnTo>
                  <a:lnTo>
                    <a:pt x="61" y="197"/>
                  </a:lnTo>
                  <a:lnTo>
                    <a:pt x="68" y="194"/>
                  </a:lnTo>
                  <a:lnTo>
                    <a:pt x="75" y="192"/>
                  </a:lnTo>
                  <a:lnTo>
                    <a:pt x="75" y="192"/>
                  </a:lnTo>
                  <a:lnTo>
                    <a:pt x="185" y="192"/>
                  </a:lnTo>
                  <a:lnTo>
                    <a:pt x="185" y="192"/>
                  </a:lnTo>
                  <a:lnTo>
                    <a:pt x="185" y="183"/>
                  </a:lnTo>
                  <a:lnTo>
                    <a:pt x="185" y="183"/>
                  </a:lnTo>
                  <a:lnTo>
                    <a:pt x="48" y="183"/>
                  </a:lnTo>
                  <a:lnTo>
                    <a:pt x="48" y="183"/>
                  </a:lnTo>
                  <a:lnTo>
                    <a:pt x="43" y="181"/>
                  </a:lnTo>
                  <a:lnTo>
                    <a:pt x="43" y="181"/>
                  </a:lnTo>
                  <a:lnTo>
                    <a:pt x="39" y="180"/>
                  </a:lnTo>
                  <a:lnTo>
                    <a:pt x="34" y="176"/>
                  </a:lnTo>
                  <a:lnTo>
                    <a:pt x="32" y="171"/>
                  </a:lnTo>
                  <a:lnTo>
                    <a:pt x="30" y="165"/>
                  </a:lnTo>
                  <a:lnTo>
                    <a:pt x="30" y="165"/>
                  </a:lnTo>
                  <a:lnTo>
                    <a:pt x="32" y="158"/>
                  </a:lnTo>
                  <a:lnTo>
                    <a:pt x="36" y="153"/>
                  </a:lnTo>
                  <a:lnTo>
                    <a:pt x="41" y="147"/>
                  </a:lnTo>
                  <a:lnTo>
                    <a:pt x="48" y="147"/>
                  </a:lnTo>
                  <a:lnTo>
                    <a:pt x="48" y="147"/>
                  </a:lnTo>
                  <a:lnTo>
                    <a:pt x="185" y="147"/>
                  </a:lnTo>
                  <a:lnTo>
                    <a:pt x="185" y="147"/>
                  </a:lnTo>
                  <a:lnTo>
                    <a:pt x="185" y="138"/>
                  </a:lnTo>
                  <a:lnTo>
                    <a:pt x="185" y="138"/>
                  </a:lnTo>
                  <a:lnTo>
                    <a:pt x="18" y="138"/>
                  </a:lnTo>
                  <a:lnTo>
                    <a:pt x="18" y="138"/>
                  </a:lnTo>
                  <a:lnTo>
                    <a:pt x="12" y="136"/>
                  </a:lnTo>
                  <a:lnTo>
                    <a:pt x="12" y="136"/>
                  </a:lnTo>
                  <a:lnTo>
                    <a:pt x="7" y="135"/>
                  </a:lnTo>
                  <a:lnTo>
                    <a:pt x="3" y="131"/>
                  </a:lnTo>
                  <a:lnTo>
                    <a:pt x="0" y="126"/>
                  </a:lnTo>
                  <a:lnTo>
                    <a:pt x="0" y="120"/>
                  </a:lnTo>
                  <a:lnTo>
                    <a:pt x="0" y="120"/>
                  </a:lnTo>
                  <a:close/>
                </a:path>
              </a:pathLst>
            </a:custGeom>
            <a:solidFill>
              <a:srgbClr val="E7C79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992"/>
            <p:cNvSpPr>
              <a:spLocks/>
            </p:cNvSpPr>
            <p:nvPr/>
          </p:nvSpPr>
          <p:spPr bwMode="auto">
            <a:xfrm>
              <a:off x="6400800" y="1123950"/>
              <a:ext cx="22225" cy="22225"/>
            </a:xfrm>
            <a:custGeom>
              <a:avLst/>
              <a:gdLst>
                <a:gd name="T0" fmla="*/ 0 w 29"/>
                <a:gd name="T1" fmla="*/ 15 h 29"/>
                <a:gd name="T2" fmla="*/ 0 w 29"/>
                <a:gd name="T3" fmla="*/ 15 h 29"/>
                <a:gd name="T4" fmla="*/ 0 w 29"/>
                <a:gd name="T5" fmla="*/ 9 h 29"/>
                <a:gd name="T6" fmla="*/ 4 w 29"/>
                <a:gd name="T7" fmla="*/ 6 h 29"/>
                <a:gd name="T8" fmla="*/ 9 w 29"/>
                <a:gd name="T9" fmla="*/ 2 h 29"/>
                <a:gd name="T10" fmla="*/ 14 w 29"/>
                <a:gd name="T11" fmla="*/ 0 h 29"/>
                <a:gd name="T12" fmla="*/ 14 w 29"/>
                <a:gd name="T13" fmla="*/ 0 h 29"/>
                <a:gd name="T14" fmla="*/ 20 w 29"/>
                <a:gd name="T15" fmla="*/ 2 h 29"/>
                <a:gd name="T16" fmla="*/ 25 w 29"/>
                <a:gd name="T17" fmla="*/ 6 h 29"/>
                <a:gd name="T18" fmla="*/ 29 w 29"/>
                <a:gd name="T19" fmla="*/ 9 h 29"/>
                <a:gd name="T20" fmla="*/ 29 w 29"/>
                <a:gd name="T21" fmla="*/ 15 h 29"/>
                <a:gd name="T22" fmla="*/ 29 w 29"/>
                <a:gd name="T23" fmla="*/ 15 h 29"/>
                <a:gd name="T24" fmla="*/ 29 w 29"/>
                <a:gd name="T25" fmla="*/ 20 h 29"/>
                <a:gd name="T26" fmla="*/ 25 w 29"/>
                <a:gd name="T27" fmla="*/ 25 h 29"/>
                <a:gd name="T28" fmla="*/ 20 w 29"/>
                <a:gd name="T29" fmla="*/ 29 h 29"/>
                <a:gd name="T30" fmla="*/ 14 w 29"/>
                <a:gd name="T31" fmla="*/ 29 h 29"/>
                <a:gd name="T32" fmla="*/ 14 w 29"/>
                <a:gd name="T33" fmla="*/ 29 h 29"/>
                <a:gd name="T34" fmla="*/ 9 w 29"/>
                <a:gd name="T35" fmla="*/ 29 h 29"/>
                <a:gd name="T36" fmla="*/ 4 w 29"/>
                <a:gd name="T37" fmla="*/ 25 h 29"/>
                <a:gd name="T38" fmla="*/ 0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0" y="9"/>
                  </a:lnTo>
                  <a:lnTo>
                    <a:pt x="4" y="6"/>
                  </a:lnTo>
                  <a:lnTo>
                    <a:pt x="9" y="2"/>
                  </a:lnTo>
                  <a:lnTo>
                    <a:pt x="14" y="0"/>
                  </a:lnTo>
                  <a:lnTo>
                    <a:pt x="14" y="0"/>
                  </a:lnTo>
                  <a:lnTo>
                    <a:pt x="20" y="2"/>
                  </a:lnTo>
                  <a:lnTo>
                    <a:pt x="25" y="6"/>
                  </a:lnTo>
                  <a:lnTo>
                    <a:pt x="29" y="9"/>
                  </a:lnTo>
                  <a:lnTo>
                    <a:pt x="29" y="15"/>
                  </a:lnTo>
                  <a:lnTo>
                    <a:pt x="29" y="15"/>
                  </a:lnTo>
                  <a:lnTo>
                    <a:pt x="29" y="20"/>
                  </a:lnTo>
                  <a:lnTo>
                    <a:pt x="25" y="25"/>
                  </a:lnTo>
                  <a:lnTo>
                    <a:pt x="20" y="29"/>
                  </a:lnTo>
                  <a:lnTo>
                    <a:pt x="14" y="29"/>
                  </a:lnTo>
                  <a:lnTo>
                    <a:pt x="14" y="29"/>
                  </a:lnTo>
                  <a:lnTo>
                    <a:pt x="9" y="29"/>
                  </a:lnTo>
                  <a:lnTo>
                    <a:pt x="4" y="25"/>
                  </a:lnTo>
                  <a:lnTo>
                    <a:pt x="0" y="20"/>
                  </a:lnTo>
                  <a:lnTo>
                    <a:pt x="0" y="15"/>
                  </a:lnTo>
                  <a:lnTo>
                    <a:pt x="0" y="1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6" name="Group 5055"/>
          <p:cNvGrpSpPr/>
          <p:nvPr/>
        </p:nvGrpSpPr>
        <p:grpSpPr>
          <a:xfrm>
            <a:off x="350837" y="1944687"/>
            <a:ext cx="796926" cy="315913"/>
            <a:chOff x="350837" y="917575"/>
            <a:chExt cx="796926" cy="315913"/>
          </a:xfrm>
        </p:grpSpPr>
        <p:sp>
          <p:nvSpPr>
            <p:cNvPr id="4307" name="Freeform 996"/>
            <p:cNvSpPr>
              <a:spLocks noEditPoints="1"/>
            </p:cNvSpPr>
            <p:nvPr/>
          </p:nvSpPr>
          <p:spPr bwMode="auto">
            <a:xfrm>
              <a:off x="641350" y="996950"/>
              <a:ext cx="92075" cy="90488"/>
            </a:xfrm>
            <a:custGeom>
              <a:avLst/>
              <a:gdLst>
                <a:gd name="T0" fmla="*/ 25 w 115"/>
                <a:gd name="T1" fmla="*/ 106 h 115"/>
                <a:gd name="T2" fmla="*/ 30 w 115"/>
                <a:gd name="T3" fmla="*/ 105 h 115"/>
                <a:gd name="T4" fmla="*/ 38 w 115"/>
                <a:gd name="T5" fmla="*/ 97 h 115"/>
                <a:gd name="T6" fmla="*/ 45 w 115"/>
                <a:gd name="T7" fmla="*/ 96 h 115"/>
                <a:gd name="T8" fmla="*/ 48 w 115"/>
                <a:gd name="T9" fmla="*/ 97 h 115"/>
                <a:gd name="T10" fmla="*/ 54 w 115"/>
                <a:gd name="T11" fmla="*/ 103 h 115"/>
                <a:gd name="T12" fmla="*/ 57 w 115"/>
                <a:gd name="T13" fmla="*/ 114 h 115"/>
                <a:gd name="T14" fmla="*/ 70 w 115"/>
                <a:gd name="T15" fmla="*/ 114 h 115"/>
                <a:gd name="T16" fmla="*/ 72 w 115"/>
                <a:gd name="T17" fmla="*/ 110 h 115"/>
                <a:gd name="T18" fmla="*/ 72 w 115"/>
                <a:gd name="T19" fmla="*/ 99 h 115"/>
                <a:gd name="T20" fmla="*/ 75 w 115"/>
                <a:gd name="T21" fmla="*/ 94 h 115"/>
                <a:gd name="T22" fmla="*/ 79 w 115"/>
                <a:gd name="T23" fmla="*/ 90 h 115"/>
                <a:gd name="T24" fmla="*/ 86 w 115"/>
                <a:gd name="T25" fmla="*/ 90 h 115"/>
                <a:gd name="T26" fmla="*/ 99 w 115"/>
                <a:gd name="T27" fmla="*/ 97 h 115"/>
                <a:gd name="T28" fmla="*/ 106 w 115"/>
                <a:gd name="T29" fmla="*/ 88 h 115"/>
                <a:gd name="T30" fmla="*/ 104 w 115"/>
                <a:gd name="T31" fmla="*/ 85 h 115"/>
                <a:gd name="T32" fmla="*/ 97 w 115"/>
                <a:gd name="T33" fmla="*/ 78 h 115"/>
                <a:gd name="T34" fmla="*/ 95 w 115"/>
                <a:gd name="T35" fmla="*/ 70 h 115"/>
                <a:gd name="T36" fmla="*/ 97 w 115"/>
                <a:gd name="T37" fmla="*/ 65 h 115"/>
                <a:gd name="T38" fmla="*/ 102 w 115"/>
                <a:gd name="T39" fmla="*/ 61 h 115"/>
                <a:gd name="T40" fmla="*/ 111 w 115"/>
                <a:gd name="T41" fmla="*/ 58 h 115"/>
                <a:gd name="T42" fmla="*/ 115 w 115"/>
                <a:gd name="T43" fmla="*/ 54 h 115"/>
                <a:gd name="T44" fmla="*/ 113 w 115"/>
                <a:gd name="T45" fmla="*/ 43 h 115"/>
                <a:gd name="T46" fmla="*/ 99 w 115"/>
                <a:gd name="T47" fmla="*/ 43 h 115"/>
                <a:gd name="T48" fmla="*/ 93 w 115"/>
                <a:gd name="T49" fmla="*/ 40 h 115"/>
                <a:gd name="T50" fmla="*/ 91 w 115"/>
                <a:gd name="T51" fmla="*/ 36 h 115"/>
                <a:gd name="T52" fmla="*/ 90 w 115"/>
                <a:gd name="T53" fmla="*/ 33 h 115"/>
                <a:gd name="T54" fmla="*/ 97 w 115"/>
                <a:gd name="T55" fmla="*/ 20 h 115"/>
                <a:gd name="T56" fmla="*/ 95 w 115"/>
                <a:gd name="T57" fmla="*/ 15 h 115"/>
                <a:gd name="T58" fmla="*/ 90 w 115"/>
                <a:gd name="T59" fmla="*/ 9 h 115"/>
                <a:gd name="T60" fmla="*/ 84 w 115"/>
                <a:gd name="T61" fmla="*/ 9 h 115"/>
                <a:gd name="T62" fmla="*/ 73 w 115"/>
                <a:gd name="T63" fmla="*/ 20 h 115"/>
                <a:gd name="T64" fmla="*/ 66 w 115"/>
                <a:gd name="T65" fmla="*/ 18 h 115"/>
                <a:gd name="T66" fmla="*/ 61 w 115"/>
                <a:gd name="T67" fmla="*/ 13 h 115"/>
                <a:gd name="T68" fmla="*/ 57 w 115"/>
                <a:gd name="T69" fmla="*/ 4 h 115"/>
                <a:gd name="T70" fmla="*/ 54 w 115"/>
                <a:gd name="T71" fmla="*/ 0 h 115"/>
                <a:gd name="T72" fmla="*/ 45 w 115"/>
                <a:gd name="T73" fmla="*/ 2 h 115"/>
                <a:gd name="T74" fmla="*/ 43 w 115"/>
                <a:gd name="T75" fmla="*/ 15 h 115"/>
                <a:gd name="T76" fmla="*/ 39 w 115"/>
                <a:gd name="T77" fmla="*/ 22 h 115"/>
                <a:gd name="T78" fmla="*/ 36 w 115"/>
                <a:gd name="T79" fmla="*/ 24 h 115"/>
                <a:gd name="T80" fmla="*/ 29 w 115"/>
                <a:gd name="T81" fmla="*/ 24 h 115"/>
                <a:gd name="T82" fmla="*/ 16 w 115"/>
                <a:gd name="T83" fmla="*/ 18 h 115"/>
                <a:gd name="T84" fmla="*/ 9 w 115"/>
                <a:gd name="T85" fmla="*/ 25 h 115"/>
                <a:gd name="T86" fmla="*/ 11 w 115"/>
                <a:gd name="T87" fmla="*/ 31 h 115"/>
                <a:gd name="T88" fmla="*/ 18 w 115"/>
                <a:gd name="T89" fmla="*/ 38 h 115"/>
                <a:gd name="T90" fmla="*/ 20 w 115"/>
                <a:gd name="T91" fmla="*/ 43 h 115"/>
                <a:gd name="T92" fmla="*/ 16 w 115"/>
                <a:gd name="T93" fmla="*/ 52 h 115"/>
                <a:gd name="T94" fmla="*/ 3 w 115"/>
                <a:gd name="T95" fmla="*/ 58 h 115"/>
                <a:gd name="T96" fmla="*/ 0 w 115"/>
                <a:gd name="T97" fmla="*/ 61 h 115"/>
                <a:gd name="T98" fmla="*/ 2 w 115"/>
                <a:gd name="T99" fmla="*/ 69 h 115"/>
                <a:gd name="T100" fmla="*/ 5 w 115"/>
                <a:gd name="T101" fmla="*/ 72 h 115"/>
                <a:gd name="T102" fmla="*/ 20 w 115"/>
                <a:gd name="T103" fmla="*/ 72 h 115"/>
                <a:gd name="T104" fmla="*/ 23 w 115"/>
                <a:gd name="T105" fmla="*/ 79 h 115"/>
                <a:gd name="T106" fmla="*/ 25 w 115"/>
                <a:gd name="T107" fmla="*/ 83 h 115"/>
                <a:gd name="T108" fmla="*/ 18 w 115"/>
                <a:gd name="T109" fmla="*/ 96 h 115"/>
                <a:gd name="T110" fmla="*/ 20 w 115"/>
                <a:gd name="T111" fmla="*/ 101 h 115"/>
                <a:gd name="T112" fmla="*/ 45 w 115"/>
                <a:gd name="T113" fmla="*/ 74 h 115"/>
                <a:gd name="T114" fmla="*/ 38 w 115"/>
                <a:gd name="T115" fmla="*/ 52 h 115"/>
                <a:gd name="T116" fmla="*/ 47 w 115"/>
                <a:gd name="T117" fmla="*/ 40 h 115"/>
                <a:gd name="T118" fmla="*/ 70 w 115"/>
                <a:gd name="T119" fmla="*/ 42 h 115"/>
                <a:gd name="T120" fmla="*/ 79 w 115"/>
                <a:gd name="T121" fmla="*/ 54 h 115"/>
                <a:gd name="T122" fmla="*/ 73 w 115"/>
                <a:gd name="T123" fmla="*/ 70 h 115"/>
                <a:gd name="T124" fmla="*/ 52 w 115"/>
                <a:gd name="T125"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15">
                  <a:moveTo>
                    <a:pt x="20" y="101"/>
                  </a:moveTo>
                  <a:lnTo>
                    <a:pt x="20" y="101"/>
                  </a:lnTo>
                  <a:lnTo>
                    <a:pt x="25" y="106"/>
                  </a:lnTo>
                  <a:lnTo>
                    <a:pt x="25" y="106"/>
                  </a:lnTo>
                  <a:lnTo>
                    <a:pt x="29" y="106"/>
                  </a:lnTo>
                  <a:lnTo>
                    <a:pt x="30" y="105"/>
                  </a:lnTo>
                  <a:lnTo>
                    <a:pt x="30" y="105"/>
                  </a:lnTo>
                  <a:lnTo>
                    <a:pt x="38" y="97"/>
                  </a:lnTo>
                  <a:lnTo>
                    <a:pt x="38" y="97"/>
                  </a:lnTo>
                  <a:lnTo>
                    <a:pt x="41" y="96"/>
                  </a:lnTo>
                  <a:lnTo>
                    <a:pt x="45" y="96"/>
                  </a:lnTo>
                  <a:lnTo>
                    <a:pt x="45" y="96"/>
                  </a:lnTo>
                  <a:lnTo>
                    <a:pt x="45" y="96"/>
                  </a:lnTo>
                  <a:lnTo>
                    <a:pt x="48" y="97"/>
                  </a:lnTo>
                  <a:lnTo>
                    <a:pt x="48" y="97"/>
                  </a:lnTo>
                  <a:lnTo>
                    <a:pt x="52" y="97"/>
                  </a:lnTo>
                  <a:lnTo>
                    <a:pt x="54" y="103"/>
                  </a:lnTo>
                  <a:lnTo>
                    <a:pt x="54" y="103"/>
                  </a:lnTo>
                  <a:lnTo>
                    <a:pt x="57" y="112"/>
                  </a:lnTo>
                  <a:lnTo>
                    <a:pt x="57" y="112"/>
                  </a:lnTo>
                  <a:lnTo>
                    <a:pt x="57" y="114"/>
                  </a:lnTo>
                  <a:lnTo>
                    <a:pt x="61" y="115"/>
                  </a:lnTo>
                  <a:lnTo>
                    <a:pt x="61" y="115"/>
                  </a:lnTo>
                  <a:lnTo>
                    <a:pt x="70" y="114"/>
                  </a:lnTo>
                  <a:lnTo>
                    <a:pt x="70" y="114"/>
                  </a:lnTo>
                  <a:lnTo>
                    <a:pt x="70" y="112"/>
                  </a:lnTo>
                  <a:lnTo>
                    <a:pt x="72" y="110"/>
                  </a:lnTo>
                  <a:lnTo>
                    <a:pt x="72" y="110"/>
                  </a:lnTo>
                  <a:lnTo>
                    <a:pt x="72" y="99"/>
                  </a:lnTo>
                  <a:lnTo>
                    <a:pt x="72" y="99"/>
                  </a:lnTo>
                  <a:lnTo>
                    <a:pt x="73" y="96"/>
                  </a:lnTo>
                  <a:lnTo>
                    <a:pt x="75" y="94"/>
                  </a:lnTo>
                  <a:lnTo>
                    <a:pt x="75" y="94"/>
                  </a:lnTo>
                  <a:lnTo>
                    <a:pt x="75" y="94"/>
                  </a:lnTo>
                  <a:lnTo>
                    <a:pt x="79" y="90"/>
                  </a:lnTo>
                  <a:lnTo>
                    <a:pt x="79" y="90"/>
                  </a:lnTo>
                  <a:lnTo>
                    <a:pt x="82" y="90"/>
                  </a:lnTo>
                  <a:lnTo>
                    <a:pt x="86" y="90"/>
                  </a:lnTo>
                  <a:lnTo>
                    <a:pt x="86" y="90"/>
                  </a:lnTo>
                  <a:lnTo>
                    <a:pt x="95" y="96"/>
                  </a:lnTo>
                  <a:lnTo>
                    <a:pt x="95" y="96"/>
                  </a:lnTo>
                  <a:lnTo>
                    <a:pt x="99" y="97"/>
                  </a:lnTo>
                  <a:lnTo>
                    <a:pt x="100" y="96"/>
                  </a:lnTo>
                  <a:lnTo>
                    <a:pt x="100" y="96"/>
                  </a:lnTo>
                  <a:lnTo>
                    <a:pt x="106" y="88"/>
                  </a:lnTo>
                  <a:lnTo>
                    <a:pt x="106" y="88"/>
                  </a:lnTo>
                  <a:lnTo>
                    <a:pt x="106" y="87"/>
                  </a:lnTo>
                  <a:lnTo>
                    <a:pt x="104" y="85"/>
                  </a:lnTo>
                  <a:lnTo>
                    <a:pt x="104" y="85"/>
                  </a:lnTo>
                  <a:lnTo>
                    <a:pt x="97" y="78"/>
                  </a:lnTo>
                  <a:lnTo>
                    <a:pt x="97" y="78"/>
                  </a:lnTo>
                  <a:lnTo>
                    <a:pt x="95" y="74"/>
                  </a:lnTo>
                  <a:lnTo>
                    <a:pt x="95" y="70"/>
                  </a:lnTo>
                  <a:lnTo>
                    <a:pt x="95" y="70"/>
                  </a:lnTo>
                  <a:lnTo>
                    <a:pt x="95" y="70"/>
                  </a:lnTo>
                  <a:lnTo>
                    <a:pt x="97" y="65"/>
                  </a:lnTo>
                  <a:lnTo>
                    <a:pt x="97" y="65"/>
                  </a:lnTo>
                  <a:lnTo>
                    <a:pt x="97" y="65"/>
                  </a:lnTo>
                  <a:lnTo>
                    <a:pt x="99" y="63"/>
                  </a:lnTo>
                  <a:lnTo>
                    <a:pt x="102" y="61"/>
                  </a:lnTo>
                  <a:lnTo>
                    <a:pt x="102" y="61"/>
                  </a:lnTo>
                  <a:lnTo>
                    <a:pt x="111" y="58"/>
                  </a:lnTo>
                  <a:lnTo>
                    <a:pt x="111" y="58"/>
                  </a:lnTo>
                  <a:lnTo>
                    <a:pt x="115" y="56"/>
                  </a:lnTo>
                  <a:lnTo>
                    <a:pt x="115" y="54"/>
                  </a:lnTo>
                  <a:lnTo>
                    <a:pt x="115" y="54"/>
                  </a:lnTo>
                  <a:lnTo>
                    <a:pt x="113" y="45"/>
                  </a:lnTo>
                  <a:lnTo>
                    <a:pt x="113" y="45"/>
                  </a:lnTo>
                  <a:lnTo>
                    <a:pt x="113" y="43"/>
                  </a:lnTo>
                  <a:lnTo>
                    <a:pt x="109" y="43"/>
                  </a:lnTo>
                  <a:lnTo>
                    <a:pt x="109" y="43"/>
                  </a:lnTo>
                  <a:lnTo>
                    <a:pt x="99" y="43"/>
                  </a:lnTo>
                  <a:lnTo>
                    <a:pt x="99" y="43"/>
                  </a:lnTo>
                  <a:lnTo>
                    <a:pt x="95" y="42"/>
                  </a:lnTo>
                  <a:lnTo>
                    <a:pt x="93" y="40"/>
                  </a:lnTo>
                  <a:lnTo>
                    <a:pt x="93" y="40"/>
                  </a:lnTo>
                  <a:lnTo>
                    <a:pt x="93" y="40"/>
                  </a:lnTo>
                  <a:lnTo>
                    <a:pt x="91" y="36"/>
                  </a:lnTo>
                  <a:lnTo>
                    <a:pt x="91" y="34"/>
                  </a:lnTo>
                  <a:lnTo>
                    <a:pt x="91" y="34"/>
                  </a:lnTo>
                  <a:lnTo>
                    <a:pt x="90" y="33"/>
                  </a:lnTo>
                  <a:lnTo>
                    <a:pt x="91" y="27"/>
                  </a:lnTo>
                  <a:lnTo>
                    <a:pt x="91" y="27"/>
                  </a:lnTo>
                  <a:lnTo>
                    <a:pt x="97" y="20"/>
                  </a:lnTo>
                  <a:lnTo>
                    <a:pt x="97" y="20"/>
                  </a:lnTo>
                  <a:lnTo>
                    <a:pt x="97" y="16"/>
                  </a:lnTo>
                  <a:lnTo>
                    <a:pt x="95" y="15"/>
                  </a:lnTo>
                  <a:lnTo>
                    <a:pt x="95" y="15"/>
                  </a:lnTo>
                  <a:lnTo>
                    <a:pt x="90" y="9"/>
                  </a:lnTo>
                  <a:lnTo>
                    <a:pt x="90" y="9"/>
                  </a:lnTo>
                  <a:lnTo>
                    <a:pt x="86" y="9"/>
                  </a:lnTo>
                  <a:lnTo>
                    <a:pt x="84" y="9"/>
                  </a:lnTo>
                  <a:lnTo>
                    <a:pt x="84" y="9"/>
                  </a:lnTo>
                  <a:lnTo>
                    <a:pt x="77" y="18"/>
                  </a:lnTo>
                  <a:lnTo>
                    <a:pt x="77" y="18"/>
                  </a:lnTo>
                  <a:lnTo>
                    <a:pt x="73" y="20"/>
                  </a:lnTo>
                  <a:lnTo>
                    <a:pt x="70" y="20"/>
                  </a:lnTo>
                  <a:lnTo>
                    <a:pt x="70" y="20"/>
                  </a:lnTo>
                  <a:lnTo>
                    <a:pt x="66" y="18"/>
                  </a:lnTo>
                  <a:lnTo>
                    <a:pt x="66" y="18"/>
                  </a:lnTo>
                  <a:lnTo>
                    <a:pt x="63" y="16"/>
                  </a:lnTo>
                  <a:lnTo>
                    <a:pt x="61" y="13"/>
                  </a:lnTo>
                  <a:lnTo>
                    <a:pt x="61" y="13"/>
                  </a:lnTo>
                  <a:lnTo>
                    <a:pt x="57" y="4"/>
                  </a:lnTo>
                  <a:lnTo>
                    <a:pt x="57" y="4"/>
                  </a:lnTo>
                  <a:lnTo>
                    <a:pt x="55" y="0"/>
                  </a:lnTo>
                  <a:lnTo>
                    <a:pt x="54" y="0"/>
                  </a:lnTo>
                  <a:lnTo>
                    <a:pt x="54" y="0"/>
                  </a:lnTo>
                  <a:lnTo>
                    <a:pt x="45" y="0"/>
                  </a:lnTo>
                  <a:lnTo>
                    <a:pt x="45" y="0"/>
                  </a:lnTo>
                  <a:lnTo>
                    <a:pt x="45" y="2"/>
                  </a:lnTo>
                  <a:lnTo>
                    <a:pt x="43" y="4"/>
                  </a:lnTo>
                  <a:lnTo>
                    <a:pt x="43" y="4"/>
                  </a:lnTo>
                  <a:lnTo>
                    <a:pt x="43" y="15"/>
                  </a:lnTo>
                  <a:lnTo>
                    <a:pt x="43" y="15"/>
                  </a:lnTo>
                  <a:lnTo>
                    <a:pt x="41" y="20"/>
                  </a:lnTo>
                  <a:lnTo>
                    <a:pt x="39" y="22"/>
                  </a:lnTo>
                  <a:lnTo>
                    <a:pt x="39" y="22"/>
                  </a:lnTo>
                  <a:lnTo>
                    <a:pt x="36" y="24"/>
                  </a:lnTo>
                  <a:lnTo>
                    <a:pt x="36" y="24"/>
                  </a:lnTo>
                  <a:lnTo>
                    <a:pt x="32" y="25"/>
                  </a:lnTo>
                  <a:lnTo>
                    <a:pt x="29" y="24"/>
                  </a:lnTo>
                  <a:lnTo>
                    <a:pt x="29" y="24"/>
                  </a:lnTo>
                  <a:lnTo>
                    <a:pt x="20" y="18"/>
                  </a:lnTo>
                  <a:lnTo>
                    <a:pt x="20" y="18"/>
                  </a:lnTo>
                  <a:lnTo>
                    <a:pt x="16" y="18"/>
                  </a:lnTo>
                  <a:lnTo>
                    <a:pt x="14" y="18"/>
                  </a:lnTo>
                  <a:lnTo>
                    <a:pt x="14" y="18"/>
                  </a:lnTo>
                  <a:lnTo>
                    <a:pt x="9" y="25"/>
                  </a:lnTo>
                  <a:lnTo>
                    <a:pt x="9" y="25"/>
                  </a:lnTo>
                  <a:lnTo>
                    <a:pt x="9" y="27"/>
                  </a:lnTo>
                  <a:lnTo>
                    <a:pt x="11" y="31"/>
                  </a:lnTo>
                  <a:lnTo>
                    <a:pt x="11" y="31"/>
                  </a:lnTo>
                  <a:lnTo>
                    <a:pt x="18" y="38"/>
                  </a:lnTo>
                  <a:lnTo>
                    <a:pt x="18" y="38"/>
                  </a:lnTo>
                  <a:lnTo>
                    <a:pt x="20" y="40"/>
                  </a:lnTo>
                  <a:lnTo>
                    <a:pt x="20" y="43"/>
                  </a:lnTo>
                  <a:lnTo>
                    <a:pt x="20" y="43"/>
                  </a:lnTo>
                  <a:lnTo>
                    <a:pt x="18" y="51"/>
                  </a:lnTo>
                  <a:lnTo>
                    <a:pt x="18" y="51"/>
                  </a:lnTo>
                  <a:lnTo>
                    <a:pt x="16" y="52"/>
                  </a:lnTo>
                  <a:lnTo>
                    <a:pt x="12" y="54"/>
                  </a:lnTo>
                  <a:lnTo>
                    <a:pt x="12" y="54"/>
                  </a:lnTo>
                  <a:lnTo>
                    <a:pt x="3" y="58"/>
                  </a:lnTo>
                  <a:lnTo>
                    <a:pt x="3" y="58"/>
                  </a:lnTo>
                  <a:lnTo>
                    <a:pt x="0" y="58"/>
                  </a:lnTo>
                  <a:lnTo>
                    <a:pt x="0" y="61"/>
                  </a:lnTo>
                  <a:lnTo>
                    <a:pt x="0" y="61"/>
                  </a:lnTo>
                  <a:lnTo>
                    <a:pt x="2" y="69"/>
                  </a:lnTo>
                  <a:lnTo>
                    <a:pt x="2" y="69"/>
                  </a:lnTo>
                  <a:lnTo>
                    <a:pt x="2" y="70"/>
                  </a:lnTo>
                  <a:lnTo>
                    <a:pt x="5" y="72"/>
                  </a:lnTo>
                  <a:lnTo>
                    <a:pt x="5" y="72"/>
                  </a:lnTo>
                  <a:lnTo>
                    <a:pt x="16" y="72"/>
                  </a:lnTo>
                  <a:lnTo>
                    <a:pt x="16" y="72"/>
                  </a:lnTo>
                  <a:lnTo>
                    <a:pt x="20" y="72"/>
                  </a:lnTo>
                  <a:lnTo>
                    <a:pt x="21" y="76"/>
                  </a:lnTo>
                  <a:lnTo>
                    <a:pt x="21" y="76"/>
                  </a:lnTo>
                  <a:lnTo>
                    <a:pt x="23" y="79"/>
                  </a:lnTo>
                  <a:lnTo>
                    <a:pt x="23" y="79"/>
                  </a:lnTo>
                  <a:lnTo>
                    <a:pt x="23" y="79"/>
                  </a:lnTo>
                  <a:lnTo>
                    <a:pt x="25" y="83"/>
                  </a:lnTo>
                  <a:lnTo>
                    <a:pt x="23" y="87"/>
                  </a:lnTo>
                  <a:lnTo>
                    <a:pt x="23" y="87"/>
                  </a:lnTo>
                  <a:lnTo>
                    <a:pt x="18" y="96"/>
                  </a:lnTo>
                  <a:lnTo>
                    <a:pt x="18" y="96"/>
                  </a:lnTo>
                  <a:lnTo>
                    <a:pt x="18" y="97"/>
                  </a:lnTo>
                  <a:lnTo>
                    <a:pt x="20" y="101"/>
                  </a:lnTo>
                  <a:lnTo>
                    <a:pt x="20" y="101"/>
                  </a:lnTo>
                  <a:close/>
                  <a:moveTo>
                    <a:pt x="45" y="74"/>
                  </a:moveTo>
                  <a:lnTo>
                    <a:pt x="45" y="74"/>
                  </a:lnTo>
                  <a:lnTo>
                    <a:pt x="39" y="69"/>
                  </a:lnTo>
                  <a:lnTo>
                    <a:pt x="36" y="60"/>
                  </a:lnTo>
                  <a:lnTo>
                    <a:pt x="38" y="52"/>
                  </a:lnTo>
                  <a:lnTo>
                    <a:pt x="41" y="45"/>
                  </a:lnTo>
                  <a:lnTo>
                    <a:pt x="41" y="45"/>
                  </a:lnTo>
                  <a:lnTo>
                    <a:pt x="47" y="40"/>
                  </a:lnTo>
                  <a:lnTo>
                    <a:pt x="54" y="36"/>
                  </a:lnTo>
                  <a:lnTo>
                    <a:pt x="63" y="36"/>
                  </a:lnTo>
                  <a:lnTo>
                    <a:pt x="70" y="42"/>
                  </a:lnTo>
                  <a:lnTo>
                    <a:pt x="70" y="42"/>
                  </a:lnTo>
                  <a:lnTo>
                    <a:pt x="75" y="47"/>
                  </a:lnTo>
                  <a:lnTo>
                    <a:pt x="79" y="54"/>
                  </a:lnTo>
                  <a:lnTo>
                    <a:pt x="77" y="63"/>
                  </a:lnTo>
                  <a:lnTo>
                    <a:pt x="73" y="70"/>
                  </a:lnTo>
                  <a:lnTo>
                    <a:pt x="73" y="70"/>
                  </a:lnTo>
                  <a:lnTo>
                    <a:pt x="68" y="76"/>
                  </a:lnTo>
                  <a:lnTo>
                    <a:pt x="59" y="78"/>
                  </a:lnTo>
                  <a:lnTo>
                    <a:pt x="52" y="78"/>
                  </a:lnTo>
                  <a:lnTo>
                    <a:pt x="45" y="74"/>
                  </a:lnTo>
                  <a:lnTo>
                    <a:pt x="45" y="74"/>
                  </a:lnTo>
                  <a:close/>
                </a:path>
              </a:pathLst>
            </a:custGeom>
            <a:solidFill>
              <a:srgbClr val="4668C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Freeform 997"/>
            <p:cNvSpPr>
              <a:spLocks noEditPoints="1"/>
            </p:cNvSpPr>
            <p:nvPr/>
          </p:nvSpPr>
          <p:spPr bwMode="auto">
            <a:xfrm>
              <a:off x="555625" y="1062038"/>
              <a:ext cx="123825" cy="123825"/>
            </a:xfrm>
            <a:custGeom>
              <a:avLst/>
              <a:gdLst>
                <a:gd name="T0" fmla="*/ 137 w 157"/>
                <a:gd name="T1" fmla="*/ 52 h 156"/>
                <a:gd name="T2" fmla="*/ 142 w 157"/>
                <a:gd name="T3" fmla="*/ 36 h 156"/>
                <a:gd name="T4" fmla="*/ 139 w 157"/>
                <a:gd name="T5" fmla="*/ 31 h 156"/>
                <a:gd name="T6" fmla="*/ 122 w 157"/>
                <a:gd name="T7" fmla="*/ 32 h 156"/>
                <a:gd name="T8" fmla="*/ 121 w 157"/>
                <a:gd name="T9" fmla="*/ 14 h 156"/>
                <a:gd name="T10" fmla="*/ 117 w 157"/>
                <a:gd name="T11" fmla="*/ 11 h 156"/>
                <a:gd name="T12" fmla="*/ 101 w 157"/>
                <a:gd name="T13" fmla="*/ 18 h 156"/>
                <a:gd name="T14" fmla="*/ 94 w 157"/>
                <a:gd name="T15" fmla="*/ 4 h 156"/>
                <a:gd name="T16" fmla="*/ 81 w 157"/>
                <a:gd name="T17" fmla="*/ 9 h 156"/>
                <a:gd name="T18" fmla="*/ 74 w 157"/>
                <a:gd name="T19" fmla="*/ 13 h 156"/>
                <a:gd name="T20" fmla="*/ 63 w 157"/>
                <a:gd name="T21" fmla="*/ 4 h 156"/>
                <a:gd name="T22" fmla="*/ 54 w 157"/>
                <a:gd name="T23" fmla="*/ 14 h 156"/>
                <a:gd name="T24" fmla="*/ 49 w 157"/>
                <a:gd name="T25" fmla="*/ 20 h 156"/>
                <a:gd name="T26" fmla="*/ 36 w 157"/>
                <a:gd name="T27" fmla="*/ 14 h 156"/>
                <a:gd name="T28" fmla="*/ 32 w 157"/>
                <a:gd name="T29" fmla="*/ 29 h 156"/>
                <a:gd name="T30" fmla="*/ 31 w 157"/>
                <a:gd name="T31" fmla="*/ 34 h 156"/>
                <a:gd name="T32" fmla="*/ 14 w 157"/>
                <a:gd name="T33" fmla="*/ 36 h 156"/>
                <a:gd name="T34" fmla="*/ 16 w 157"/>
                <a:gd name="T35" fmla="*/ 49 h 156"/>
                <a:gd name="T36" fmla="*/ 13 w 157"/>
                <a:gd name="T37" fmla="*/ 59 h 156"/>
                <a:gd name="T38" fmla="*/ 0 w 157"/>
                <a:gd name="T39" fmla="*/ 67 h 156"/>
                <a:gd name="T40" fmla="*/ 9 w 157"/>
                <a:gd name="T41" fmla="*/ 76 h 156"/>
                <a:gd name="T42" fmla="*/ 9 w 157"/>
                <a:gd name="T43" fmla="*/ 86 h 156"/>
                <a:gd name="T44" fmla="*/ 2 w 157"/>
                <a:gd name="T45" fmla="*/ 97 h 156"/>
                <a:gd name="T46" fmla="*/ 14 w 157"/>
                <a:gd name="T47" fmla="*/ 102 h 156"/>
                <a:gd name="T48" fmla="*/ 18 w 157"/>
                <a:gd name="T49" fmla="*/ 111 h 156"/>
                <a:gd name="T50" fmla="*/ 18 w 157"/>
                <a:gd name="T51" fmla="*/ 126 h 156"/>
                <a:gd name="T52" fmla="*/ 34 w 157"/>
                <a:gd name="T53" fmla="*/ 126 h 156"/>
                <a:gd name="T54" fmla="*/ 36 w 157"/>
                <a:gd name="T55" fmla="*/ 144 h 156"/>
                <a:gd name="T56" fmla="*/ 40 w 157"/>
                <a:gd name="T57" fmla="*/ 146 h 156"/>
                <a:gd name="T58" fmla="*/ 56 w 157"/>
                <a:gd name="T59" fmla="*/ 138 h 156"/>
                <a:gd name="T60" fmla="*/ 63 w 157"/>
                <a:gd name="T61" fmla="*/ 155 h 156"/>
                <a:gd name="T62" fmla="*/ 76 w 157"/>
                <a:gd name="T63" fmla="*/ 147 h 156"/>
                <a:gd name="T64" fmla="*/ 86 w 157"/>
                <a:gd name="T65" fmla="*/ 147 h 156"/>
                <a:gd name="T66" fmla="*/ 97 w 157"/>
                <a:gd name="T67" fmla="*/ 155 h 156"/>
                <a:gd name="T68" fmla="*/ 103 w 157"/>
                <a:gd name="T69" fmla="*/ 144 h 156"/>
                <a:gd name="T70" fmla="*/ 112 w 157"/>
                <a:gd name="T71" fmla="*/ 138 h 156"/>
                <a:gd name="T72" fmla="*/ 126 w 157"/>
                <a:gd name="T73" fmla="*/ 138 h 156"/>
                <a:gd name="T74" fmla="*/ 126 w 157"/>
                <a:gd name="T75" fmla="*/ 122 h 156"/>
                <a:gd name="T76" fmla="*/ 142 w 157"/>
                <a:gd name="T77" fmla="*/ 122 h 156"/>
                <a:gd name="T78" fmla="*/ 146 w 157"/>
                <a:gd name="T79" fmla="*/ 117 h 156"/>
                <a:gd name="T80" fmla="*/ 139 w 157"/>
                <a:gd name="T81" fmla="*/ 102 h 156"/>
                <a:gd name="T82" fmla="*/ 155 w 157"/>
                <a:gd name="T83" fmla="*/ 94 h 156"/>
                <a:gd name="T84" fmla="*/ 148 w 157"/>
                <a:gd name="T85" fmla="*/ 81 h 156"/>
                <a:gd name="T86" fmla="*/ 148 w 157"/>
                <a:gd name="T87" fmla="*/ 70 h 156"/>
                <a:gd name="T88" fmla="*/ 155 w 157"/>
                <a:gd name="T89" fmla="*/ 59 h 156"/>
                <a:gd name="T90" fmla="*/ 76 w 157"/>
                <a:gd name="T91" fmla="*/ 92 h 156"/>
                <a:gd name="T92" fmla="*/ 65 w 157"/>
                <a:gd name="T93" fmla="*/ 77 h 156"/>
                <a:gd name="T94" fmla="*/ 76 w 157"/>
                <a:gd name="T95" fmla="*/ 65 h 156"/>
                <a:gd name="T96" fmla="*/ 90 w 157"/>
                <a:gd name="T97" fmla="*/ 70 h 156"/>
                <a:gd name="T98" fmla="*/ 90 w 157"/>
                <a:gd name="T99" fmla="*/ 86 h 156"/>
                <a:gd name="T100" fmla="*/ 76 w 157"/>
                <a:gd name="T101"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6">
                  <a:moveTo>
                    <a:pt x="142" y="54"/>
                  </a:moveTo>
                  <a:lnTo>
                    <a:pt x="142" y="54"/>
                  </a:lnTo>
                  <a:lnTo>
                    <a:pt x="137" y="52"/>
                  </a:lnTo>
                  <a:lnTo>
                    <a:pt x="137" y="52"/>
                  </a:lnTo>
                  <a:lnTo>
                    <a:pt x="137" y="49"/>
                  </a:lnTo>
                  <a:lnTo>
                    <a:pt x="139" y="45"/>
                  </a:lnTo>
                  <a:lnTo>
                    <a:pt x="139" y="45"/>
                  </a:lnTo>
                  <a:lnTo>
                    <a:pt x="142" y="36"/>
                  </a:lnTo>
                  <a:lnTo>
                    <a:pt x="142" y="36"/>
                  </a:lnTo>
                  <a:lnTo>
                    <a:pt x="142" y="32"/>
                  </a:lnTo>
                  <a:lnTo>
                    <a:pt x="139" y="31"/>
                  </a:lnTo>
                  <a:lnTo>
                    <a:pt x="139" y="31"/>
                  </a:lnTo>
                  <a:lnTo>
                    <a:pt x="130" y="32"/>
                  </a:lnTo>
                  <a:lnTo>
                    <a:pt x="130" y="32"/>
                  </a:lnTo>
                  <a:lnTo>
                    <a:pt x="122" y="32"/>
                  </a:lnTo>
                  <a:lnTo>
                    <a:pt x="122" y="32"/>
                  </a:lnTo>
                  <a:lnTo>
                    <a:pt x="122" y="29"/>
                  </a:lnTo>
                  <a:lnTo>
                    <a:pt x="121" y="23"/>
                  </a:lnTo>
                  <a:lnTo>
                    <a:pt x="121" y="23"/>
                  </a:lnTo>
                  <a:lnTo>
                    <a:pt x="121" y="14"/>
                  </a:lnTo>
                  <a:lnTo>
                    <a:pt x="121" y="14"/>
                  </a:lnTo>
                  <a:lnTo>
                    <a:pt x="119" y="11"/>
                  </a:lnTo>
                  <a:lnTo>
                    <a:pt x="117" y="11"/>
                  </a:lnTo>
                  <a:lnTo>
                    <a:pt x="117" y="11"/>
                  </a:lnTo>
                  <a:lnTo>
                    <a:pt x="108" y="16"/>
                  </a:lnTo>
                  <a:lnTo>
                    <a:pt x="108" y="16"/>
                  </a:lnTo>
                  <a:lnTo>
                    <a:pt x="101" y="18"/>
                  </a:lnTo>
                  <a:lnTo>
                    <a:pt x="101" y="18"/>
                  </a:lnTo>
                  <a:lnTo>
                    <a:pt x="97" y="13"/>
                  </a:lnTo>
                  <a:lnTo>
                    <a:pt x="97" y="13"/>
                  </a:lnTo>
                  <a:lnTo>
                    <a:pt x="94" y="4"/>
                  </a:lnTo>
                  <a:lnTo>
                    <a:pt x="94" y="4"/>
                  </a:lnTo>
                  <a:lnTo>
                    <a:pt x="90" y="0"/>
                  </a:lnTo>
                  <a:lnTo>
                    <a:pt x="88" y="2"/>
                  </a:lnTo>
                  <a:lnTo>
                    <a:pt x="88" y="2"/>
                  </a:lnTo>
                  <a:lnTo>
                    <a:pt x="81" y="9"/>
                  </a:lnTo>
                  <a:lnTo>
                    <a:pt x="81" y="9"/>
                  </a:lnTo>
                  <a:lnTo>
                    <a:pt x="77" y="14"/>
                  </a:lnTo>
                  <a:lnTo>
                    <a:pt x="77" y="14"/>
                  </a:lnTo>
                  <a:lnTo>
                    <a:pt x="74" y="13"/>
                  </a:lnTo>
                  <a:lnTo>
                    <a:pt x="70" y="11"/>
                  </a:lnTo>
                  <a:lnTo>
                    <a:pt x="70" y="11"/>
                  </a:lnTo>
                  <a:lnTo>
                    <a:pt x="63" y="4"/>
                  </a:lnTo>
                  <a:lnTo>
                    <a:pt x="63" y="4"/>
                  </a:lnTo>
                  <a:lnTo>
                    <a:pt x="59" y="2"/>
                  </a:lnTo>
                  <a:lnTo>
                    <a:pt x="58" y="4"/>
                  </a:lnTo>
                  <a:lnTo>
                    <a:pt x="58" y="4"/>
                  </a:lnTo>
                  <a:lnTo>
                    <a:pt x="54" y="14"/>
                  </a:lnTo>
                  <a:lnTo>
                    <a:pt x="54" y="14"/>
                  </a:lnTo>
                  <a:lnTo>
                    <a:pt x="52" y="20"/>
                  </a:lnTo>
                  <a:lnTo>
                    <a:pt x="52" y="20"/>
                  </a:lnTo>
                  <a:lnTo>
                    <a:pt x="49" y="20"/>
                  </a:lnTo>
                  <a:lnTo>
                    <a:pt x="45" y="18"/>
                  </a:lnTo>
                  <a:lnTo>
                    <a:pt x="45" y="18"/>
                  </a:lnTo>
                  <a:lnTo>
                    <a:pt x="36" y="14"/>
                  </a:lnTo>
                  <a:lnTo>
                    <a:pt x="36" y="14"/>
                  </a:lnTo>
                  <a:lnTo>
                    <a:pt x="32" y="14"/>
                  </a:lnTo>
                  <a:lnTo>
                    <a:pt x="31" y="18"/>
                  </a:lnTo>
                  <a:lnTo>
                    <a:pt x="31" y="18"/>
                  </a:lnTo>
                  <a:lnTo>
                    <a:pt x="32" y="29"/>
                  </a:lnTo>
                  <a:lnTo>
                    <a:pt x="32" y="29"/>
                  </a:lnTo>
                  <a:lnTo>
                    <a:pt x="32" y="32"/>
                  </a:lnTo>
                  <a:lnTo>
                    <a:pt x="31" y="34"/>
                  </a:lnTo>
                  <a:lnTo>
                    <a:pt x="31" y="34"/>
                  </a:lnTo>
                  <a:lnTo>
                    <a:pt x="23" y="36"/>
                  </a:lnTo>
                  <a:lnTo>
                    <a:pt x="23" y="36"/>
                  </a:lnTo>
                  <a:lnTo>
                    <a:pt x="14" y="36"/>
                  </a:lnTo>
                  <a:lnTo>
                    <a:pt x="14" y="36"/>
                  </a:lnTo>
                  <a:lnTo>
                    <a:pt x="11" y="38"/>
                  </a:lnTo>
                  <a:lnTo>
                    <a:pt x="11" y="41"/>
                  </a:lnTo>
                  <a:lnTo>
                    <a:pt x="11" y="41"/>
                  </a:lnTo>
                  <a:lnTo>
                    <a:pt x="16" y="49"/>
                  </a:lnTo>
                  <a:lnTo>
                    <a:pt x="16" y="49"/>
                  </a:lnTo>
                  <a:lnTo>
                    <a:pt x="18" y="56"/>
                  </a:lnTo>
                  <a:lnTo>
                    <a:pt x="18" y="56"/>
                  </a:lnTo>
                  <a:lnTo>
                    <a:pt x="13" y="59"/>
                  </a:lnTo>
                  <a:lnTo>
                    <a:pt x="13" y="59"/>
                  </a:lnTo>
                  <a:lnTo>
                    <a:pt x="2" y="63"/>
                  </a:lnTo>
                  <a:lnTo>
                    <a:pt x="2" y="63"/>
                  </a:lnTo>
                  <a:lnTo>
                    <a:pt x="0" y="67"/>
                  </a:lnTo>
                  <a:lnTo>
                    <a:pt x="2" y="68"/>
                  </a:lnTo>
                  <a:lnTo>
                    <a:pt x="2" y="68"/>
                  </a:lnTo>
                  <a:lnTo>
                    <a:pt x="9" y="76"/>
                  </a:lnTo>
                  <a:lnTo>
                    <a:pt x="9" y="76"/>
                  </a:lnTo>
                  <a:lnTo>
                    <a:pt x="13" y="81"/>
                  </a:lnTo>
                  <a:lnTo>
                    <a:pt x="13" y="81"/>
                  </a:lnTo>
                  <a:lnTo>
                    <a:pt x="13" y="83"/>
                  </a:lnTo>
                  <a:lnTo>
                    <a:pt x="9" y="86"/>
                  </a:lnTo>
                  <a:lnTo>
                    <a:pt x="9" y="86"/>
                  </a:lnTo>
                  <a:lnTo>
                    <a:pt x="2" y="94"/>
                  </a:lnTo>
                  <a:lnTo>
                    <a:pt x="2" y="94"/>
                  </a:lnTo>
                  <a:lnTo>
                    <a:pt x="2" y="97"/>
                  </a:lnTo>
                  <a:lnTo>
                    <a:pt x="4" y="99"/>
                  </a:lnTo>
                  <a:lnTo>
                    <a:pt x="4" y="99"/>
                  </a:lnTo>
                  <a:lnTo>
                    <a:pt x="14" y="102"/>
                  </a:lnTo>
                  <a:lnTo>
                    <a:pt x="14" y="102"/>
                  </a:lnTo>
                  <a:lnTo>
                    <a:pt x="20" y="104"/>
                  </a:lnTo>
                  <a:lnTo>
                    <a:pt x="20" y="104"/>
                  </a:lnTo>
                  <a:lnTo>
                    <a:pt x="18" y="111"/>
                  </a:lnTo>
                  <a:lnTo>
                    <a:pt x="18" y="111"/>
                  </a:lnTo>
                  <a:lnTo>
                    <a:pt x="14" y="122"/>
                  </a:lnTo>
                  <a:lnTo>
                    <a:pt x="14" y="122"/>
                  </a:lnTo>
                  <a:lnTo>
                    <a:pt x="14" y="124"/>
                  </a:lnTo>
                  <a:lnTo>
                    <a:pt x="18" y="126"/>
                  </a:lnTo>
                  <a:lnTo>
                    <a:pt x="18" y="126"/>
                  </a:lnTo>
                  <a:lnTo>
                    <a:pt x="27" y="126"/>
                  </a:lnTo>
                  <a:lnTo>
                    <a:pt x="27" y="126"/>
                  </a:lnTo>
                  <a:lnTo>
                    <a:pt x="34" y="126"/>
                  </a:lnTo>
                  <a:lnTo>
                    <a:pt x="34" y="126"/>
                  </a:lnTo>
                  <a:lnTo>
                    <a:pt x="36" y="133"/>
                  </a:lnTo>
                  <a:lnTo>
                    <a:pt x="36" y="133"/>
                  </a:lnTo>
                  <a:lnTo>
                    <a:pt x="36" y="144"/>
                  </a:lnTo>
                  <a:lnTo>
                    <a:pt x="36" y="144"/>
                  </a:lnTo>
                  <a:lnTo>
                    <a:pt x="36" y="146"/>
                  </a:lnTo>
                  <a:lnTo>
                    <a:pt x="40" y="146"/>
                  </a:lnTo>
                  <a:lnTo>
                    <a:pt x="40" y="146"/>
                  </a:lnTo>
                  <a:lnTo>
                    <a:pt x="49" y="140"/>
                  </a:lnTo>
                  <a:lnTo>
                    <a:pt x="49" y="140"/>
                  </a:lnTo>
                  <a:lnTo>
                    <a:pt x="56" y="138"/>
                  </a:lnTo>
                  <a:lnTo>
                    <a:pt x="56" y="138"/>
                  </a:lnTo>
                  <a:lnTo>
                    <a:pt x="59" y="144"/>
                  </a:lnTo>
                  <a:lnTo>
                    <a:pt x="59" y="144"/>
                  </a:lnTo>
                  <a:lnTo>
                    <a:pt x="63" y="155"/>
                  </a:lnTo>
                  <a:lnTo>
                    <a:pt x="63" y="155"/>
                  </a:lnTo>
                  <a:lnTo>
                    <a:pt x="65" y="156"/>
                  </a:lnTo>
                  <a:lnTo>
                    <a:pt x="68" y="155"/>
                  </a:lnTo>
                  <a:lnTo>
                    <a:pt x="68" y="155"/>
                  </a:lnTo>
                  <a:lnTo>
                    <a:pt x="76" y="147"/>
                  </a:lnTo>
                  <a:lnTo>
                    <a:pt x="76" y="147"/>
                  </a:lnTo>
                  <a:lnTo>
                    <a:pt x="81" y="144"/>
                  </a:lnTo>
                  <a:lnTo>
                    <a:pt x="81" y="144"/>
                  </a:lnTo>
                  <a:lnTo>
                    <a:pt x="86" y="147"/>
                  </a:lnTo>
                  <a:lnTo>
                    <a:pt x="86" y="147"/>
                  </a:lnTo>
                  <a:lnTo>
                    <a:pt x="94" y="155"/>
                  </a:lnTo>
                  <a:lnTo>
                    <a:pt x="94" y="155"/>
                  </a:lnTo>
                  <a:lnTo>
                    <a:pt x="97" y="155"/>
                  </a:lnTo>
                  <a:lnTo>
                    <a:pt x="99" y="153"/>
                  </a:lnTo>
                  <a:lnTo>
                    <a:pt x="99" y="153"/>
                  </a:lnTo>
                  <a:lnTo>
                    <a:pt x="103" y="144"/>
                  </a:lnTo>
                  <a:lnTo>
                    <a:pt x="103" y="144"/>
                  </a:lnTo>
                  <a:lnTo>
                    <a:pt x="104" y="138"/>
                  </a:lnTo>
                  <a:lnTo>
                    <a:pt x="104" y="138"/>
                  </a:lnTo>
                  <a:lnTo>
                    <a:pt x="112" y="138"/>
                  </a:lnTo>
                  <a:lnTo>
                    <a:pt x="112" y="138"/>
                  </a:lnTo>
                  <a:lnTo>
                    <a:pt x="121" y="144"/>
                  </a:lnTo>
                  <a:lnTo>
                    <a:pt x="121" y="144"/>
                  </a:lnTo>
                  <a:lnTo>
                    <a:pt x="124" y="142"/>
                  </a:lnTo>
                  <a:lnTo>
                    <a:pt x="126" y="138"/>
                  </a:lnTo>
                  <a:lnTo>
                    <a:pt x="126" y="138"/>
                  </a:lnTo>
                  <a:lnTo>
                    <a:pt x="126" y="129"/>
                  </a:lnTo>
                  <a:lnTo>
                    <a:pt x="126" y="129"/>
                  </a:lnTo>
                  <a:lnTo>
                    <a:pt x="126" y="122"/>
                  </a:lnTo>
                  <a:lnTo>
                    <a:pt x="126" y="122"/>
                  </a:lnTo>
                  <a:lnTo>
                    <a:pt x="133" y="122"/>
                  </a:lnTo>
                  <a:lnTo>
                    <a:pt x="133" y="122"/>
                  </a:lnTo>
                  <a:lnTo>
                    <a:pt x="142" y="122"/>
                  </a:lnTo>
                  <a:lnTo>
                    <a:pt x="142" y="122"/>
                  </a:lnTo>
                  <a:lnTo>
                    <a:pt x="146" y="120"/>
                  </a:lnTo>
                  <a:lnTo>
                    <a:pt x="146" y="117"/>
                  </a:lnTo>
                  <a:lnTo>
                    <a:pt x="146" y="117"/>
                  </a:lnTo>
                  <a:lnTo>
                    <a:pt x="140" y="108"/>
                  </a:lnTo>
                  <a:lnTo>
                    <a:pt x="140" y="108"/>
                  </a:lnTo>
                  <a:lnTo>
                    <a:pt x="139" y="102"/>
                  </a:lnTo>
                  <a:lnTo>
                    <a:pt x="139" y="102"/>
                  </a:lnTo>
                  <a:lnTo>
                    <a:pt x="144" y="97"/>
                  </a:lnTo>
                  <a:lnTo>
                    <a:pt x="144" y="97"/>
                  </a:lnTo>
                  <a:lnTo>
                    <a:pt x="155" y="94"/>
                  </a:lnTo>
                  <a:lnTo>
                    <a:pt x="155" y="94"/>
                  </a:lnTo>
                  <a:lnTo>
                    <a:pt x="157" y="92"/>
                  </a:lnTo>
                  <a:lnTo>
                    <a:pt x="155" y="88"/>
                  </a:lnTo>
                  <a:lnTo>
                    <a:pt x="155" y="88"/>
                  </a:lnTo>
                  <a:lnTo>
                    <a:pt x="148" y="81"/>
                  </a:lnTo>
                  <a:lnTo>
                    <a:pt x="148" y="81"/>
                  </a:lnTo>
                  <a:lnTo>
                    <a:pt x="142" y="77"/>
                  </a:lnTo>
                  <a:lnTo>
                    <a:pt x="142" y="77"/>
                  </a:lnTo>
                  <a:lnTo>
                    <a:pt x="148" y="70"/>
                  </a:lnTo>
                  <a:lnTo>
                    <a:pt x="148" y="70"/>
                  </a:lnTo>
                  <a:lnTo>
                    <a:pt x="155" y="63"/>
                  </a:lnTo>
                  <a:lnTo>
                    <a:pt x="155" y="63"/>
                  </a:lnTo>
                  <a:lnTo>
                    <a:pt x="155" y="59"/>
                  </a:lnTo>
                  <a:lnTo>
                    <a:pt x="153" y="58"/>
                  </a:lnTo>
                  <a:lnTo>
                    <a:pt x="142" y="54"/>
                  </a:lnTo>
                  <a:close/>
                  <a:moveTo>
                    <a:pt x="76" y="92"/>
                  </a:moveTo>
                  <a:lnTo>
                    <a:pt x="76" y="92"/>
                  </a:lnTo>
                  <a:lnTo>
                    <a:pt x="70" y="90"/>
                  </a:lnTo>
                  <a:lnTo>
                    <a:pt x="67" y="86"/>
                  </a:lnTo>
                  <a:lnTo>
                    <a:pt x="65" y="83"/>
                  </a:lnTo>
                  <a:lnTo>
                    <a:pt x="65" y="77"/>
                  </a:lnTo>
                  <a:lnTo>
                    <a:pt x="65" y="77"/>
                  </a:lnTo>
                  <a:lnTo>
                    <a:pt x="67" y="72"/>
                  </a:lnTo>
                  <a:lnTo>
                    <a:pt x="70" y="68"/>
                  </a:lnTo>
                  <a:lnTo>
                    <a:pt x="76" y="65"/>
                  </a:lnTo>
                  <a:lnTo>
                    <a:pt x="81" y="65"/>
                  </a:lnTo>
                  <a:lnTo>
                    <a:pt x="81" y="65"/>
                  </a:lnTo>
                  <a:lnTo>
                    <a:pt x="86" y="67"/>
                  </a:lnTo>
                  <a:lnTo>
                    <a:pt x="90" y="70"/>
                  </a:lnTo>
                  <a:lnTo>
                    <a:pt x="92" y="76"/>
                  </a:lnTo>
                  <a:lnTo>
                    <a:pt x="92" y="81"/>
                  </a:lnTo>
                  <a:lnTo>
                    <a:pt x="92" y="81"/>
                  </a:lnTo>
                  <a:lnTo>
                    <a:pt x="90" y="86"/>
                  </a:lnTo>
                  <a:lnTo>
                    <a:pt x="86" y="90"/>
                  </a:lnTo>
                  <a:lnTo>
                    <a:pt x="81" y="92"/>
                  </a:lnTo>
                  <a:lnTo>
                    <a:pt x="76" y="92"/>
                  </a:lnTo>
                  <a:lnTo>
                    <a:pt x="76" y="92"/>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Freeform 998"/>
            <p:cNvSpPr>
              <a:spLocks noEditPoints="1"/>
            </p:cNvSpPr>
            <p:nvPr/>
          </p:nvSpPr>
          <p:spPr bwMode="auto">
            <a:xfrm>
              <a:off x="703262" y="1025525"/>
              <a:ext cx="184150" cy="184150"/>
            </a:xfrm>
            <a:custGeom>
              <a:avLst/>
              <a:gdLst>
                <a:gd name="T0" fmla="*/ 210 w 232"/>
                <a:gd name="T1" fmla="*/ 105 h 232"/>
                <a:gd name="T2" fmla="*/ 225 w 232"/>
                <a:gd name="T3" fmla="*/ 78 h 232"/>
                <a:gd name="T4" fmla="*/ 191 w 232"/>
                <a:gd name="T5" fmla="*/ 58 h 232"/>
                <a:gd name="T6" fmla="*/ 194 w 232"/>
                <a:gd name="T7" fmla="*/ 31 h 232"/>
                <a:gd name="T8" fmla="*/ 167 w 232"/>
                <a:gd name="T9" fmla="*/ 16 h 232"/>
                <a:gd name="T10" fmla="*/ 149 w 232"/>
                <a:gd name="T11" fmla="*/ 9 h 232"/>
                <a:gd name="T12" fmla="*/ 124 w 232"/>
                <a:gd name="T13" fmla="*/ 2 h 232"/>
                <a:gd name="T14" fmla="*/ 103 w 232"/>
                <a:gd name="T15" fmla="*/ 22 h 232"/>
                <a:gd name="T16" fmla="*/ 76 w 232"/>
                <a:gd name="T17" fmla="*/ 7 h 232"/>
                <a:gd name="T18" fmla="*/ 59 w 232"/>
                <a:gd name="T19" fmla="*/ 42 h 232"/>
                <a:gd name="T20" fmla="*/ 31 w 232"/>
                <a:gd name="T21" fmla="*/ 38 h 232"/>
                <a:gd name="T22" fmla="*/ 16 w 232"/>
                <a:gd name="T23" fmla="*/ 65 h 232"/>
                <a:gd name="T24" fmla="*/ 9 w 232"/>
                <a:gd name="T25" fmla="*/ 83 h 232"/>
                <a:gd name="T26" fmla="*/ 2 w 232"/>
                <a:gd name="T27" fmla="*/ 108 h 232"/>
                <a:gd name="T28" fmla="*/ 22 w 232"/>
                <a:gd name="T29" fmla="*/ 130 h 232"/>
                <a:gd name="T30" fmla="*/ 7 w 232"/>
                <a:gd name="T31" fmla="*/ 157 h 232"/>
                <a:gd name="T32" fmla="*/ 40 w 232"/>
                <a:gd name="T33" fmla="*/ 175 h 232"/>
                <a:gd name="T34" fmla="*/ 38 w 232"/>
                <a:gd name="T35" fmla="*/ 202 h 232"/>
                <a:gd name="T36" fmla="*/ 65 w 232"/>
                <a:gd name="T37" fmla="*/ 216 h 232"/>
                <a:gd name="T38" fmla="*/ 83 w 232"/>
                <a:gd name="T39" fmla="*/ 223 h 232"/>
                <a:gd name="T40" fmla="*/ 106 w 232"/>
                <a:gd name="T41" fmla="*/ 230 h 232"/>
                <a:gd name="T42" fmla="*/ 128 w 232"/>
                <a:gd name="T43" fmla="*/ 211 h 232"/>
                <a:gd name="T44" fmla="*/ 155 w 232"/>
                <a:gd name="T45" fmla="*/ 225 h 232"/>
                <a:gd name="T46" fmla="*/ 174 w 232"/>
                <a:gd name="T47" fmla="*/ 193 h 232"/>
                <a:gd name="T48" fmla="*/ 201 w 232"/>
                <a:gd name="T49" fmla="*/ 194 h 232"/>
                <a:gd name="T50" fmla="*/ 216 w 232"/>
                <a:gd name="T51" fmla="*/ 167 h 232"/>
                <a:gd name="T52" fmla="*/ 223 w 232"/>
                <a:gd name="T53" fmla="*/ 149 h 232"/>
                <a:gd name="T54" fmla="*/ 230 w 232"/>
                <a:gd name="T55" fmla="*/ 126 h 232"/>
                <a:gd name="T56" fmla="*/ 185 w 232"/>
                <a:gd name="T57" fmla="*/ 137 h 232"/>
                <a:gd name="T58" fmla="*/ 146 w 232"/>
                <a:gd name="T59" fmla="*/ 117 h 232"/>
                <a:gd name="T60" fmla="*/ 185 w 232"/>
                <a:gd name="T61" fmla="*/ 96 h 232"/>
                <a:gd name="T62" fmla="*/ 158 w 232"/>
                <a:gd name="T63" fmla="*/ 176 h 232"/>
                <a:gd name="T64" fmla="*/ 137 w 232"/>
                <a:gd name="T65" fmla="*/ 144 h 232"/>
                <a:gd name="T66" fmla="*/ 176 w 232"/>
                <a:gd name="T67" fmla="*/ 146 h 232"/>
                <a:gd name="T68" fmla="*/ 169 w 232"/>
                <a:gd name="T69" fmla="*/ 169 h 232"/>
                <a:gd name="T70" fmla="*/ 121 w 232"/>
                <a:gd name="T71" fmla="*/ 149 h 232"/>
                <a:gd name="T72" fmla="*/ 135 w 232"/>
                <a:gd name="T73" fmla="*/ 189 h 232"/>
                <a:gd name="T74" fmla="*/ 94 w 232"/>
                <a:gd name="T75" fmla="*/ 185 h 232"/>
                <a:gd name="T76" fmla="*/ 99 w 232"/>
                <a:gd name="T77" fmla="*/ 124 h 232"/>
                <a:gd name="T78" fmla="*/ 122 w 232"/>
                <a:gd name="T79" fmla="*/ 99 h 232"/>
                <a:gd name="T80" fmla="*/ 117 w 232"/>
                <a:gd name="T81" fmla="*/ 135 h 232"/>
                <a:gd name="T82" fmla="*/ 52 w 232"/>
                <a:gd name="T83" fmla="*/ 149 h 232"/>
                <a:gd name="T84" fmla="*/ 95 w 232"/>
                <a:gd name="T85" fmla="*/ 141 h 232"/>
                <a:gd name="T86" fmla="*/ 79 w 232"/>
                <a:gd name="T87" fmla="*/ 182 h 232"/>
                <a:gd name="T88" fmla="*/ 83 w 232"/>
                <a:gd name="T89" fmla="*/ 114 h 232"/>
                <a:gd name="T90" fmla="*/ 50 w 232"/>
                <a:gd name="T91" fmla="*/ 141 h 232"/>
                <a:gd name="T92" fmla="*/ 43 w 232"/>
                <a:gd name="T93" fmla="*/ 105 h 232"/>
                <a:gd name="T94" fmla="*/ 63 w 232"/>
                <a:gd name="T95" fmla="*/ 65 h 232"/>
                <a:gd name="T96" fmla="*/ 86 w 232"/>
                <a:gd name="T97" fmla="*/ 58 h 232"/>
                <a:gd name="T98" fmla="*/ 88 w 232"/>
                <a:gd name="T99" fmla="*/ 96 h 232"/>
                <a:gd name="T100" fmla="*/ 54 w 232"/>
                <a:gd name="T101" fmla="*/ 76 h 232"/>
                <a:gd name="T102" fmla="*/ 115 w 232"/>
                <a:gd name="T103" fmla="*/ 87 h 232"/>
                <a:gd name="T104" fmla="*/ 94 w 232"/>
                <a:gd name="T105" fmla="*/ 47 h 232"/>
                <a:gd name="T106" fmla="*/ 133 w 232"/>
                <a:gd name="T107" fmla="*/ 45 h 232"/>
                <a:gd name="T108" fmla="*/ 176 w 232"/>
                <a:gd name="T109" fmla="*/ 74 h 232"/>
                <a:gd name="T110" fmla="*/ 142 w 232"/>
                <a:gd name="T111" fmla="*/ 96 h 232"/>
                <a:gd name="T112" fmla="*/ 144 w 232"/>
                <a:gd name="T113" fmla="*/ 56 h 232"/>
                <a:gd name="T114" fmla="*/ 167 w 232"/>
                <a:gd name="T115" fmla="*/ 6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 h="232">
                  <a:moveTo>
                    <a:pt x="232" y="123"/>
                  </a:moveTo>
                  <a:lnTo>
                    <a:pt x="232" y="123"/>
                  </a:lnTo>
                  <a:lnTo>
                    <a:pt x="232" y="110"/>
                  </a:lnTo>
                  <a:lnTo>
                    <a:pt x="232" y="110"/>
                  </a:lnTo>
                  <a:lnTo>
                    <a:pt x="230" y="108"/>
                  </a:lnTo>
                  <a:lnTo>
                    <a:pt x="227" y="106"/>
                  </a:lnTo>
                  <a:lnTo>
                    <a:pt x="227" y="106"/>
                  </a:lnTo>
                  <a:lnTo>
                    <a:pt x="210" y="105"/>
                  </a:lnTo>
                  <a:lnTo>
                    <a:pt x="210" y="105"/>
                  </a:lnTo>
                  <a:lnTo>
                    <a:pt x="207" y="92"/>
                  </a:lnTo>
                  <a:lnTo>
                    <a:pt x="207" y="92"/>
                  </a:lnTo>
                  <a:lnTo>
                    <a:pt x="223" y="83"/>
                  </a:lnTo>
                  <a:lnTo>
                    <a:pt x="223" y="83"/>
                  </a:lnTo>
                  <a:lnTo>
                    <a:pt x="225" y="81"/>
                  </a:lnTo>
                  <a:lnTo>
                    <a:pt x="225" y="78"/>
                  </a:lnTo>
                  <a:lnTo>
                    <a:pt x="225" y="78"/>
                  </a:lnTo>
                  <a:lnTo>
                    <a:pt x="219" y="67"/>
                  </a:lnTo>
                  <a:lnTo>
                    <a:pt x="219" y="67"/>
                  </a:lnTo>
                  <a:lnTo>
                    <a:pt x="218" y="65"/>
                  </a:lnTo>
                  <a:lnTo>
                    <a:pt x="216" y="63"/>
                  </a:lnTo>
                  <a:lnTo>
                    <a:pt x="216" y="63"/>
                  </a:lnTo>
                  <a:lnTo>
                    <a:pt x="198" y="69"/>
                  </a:lnTo>
                  <a:lnTo>
                    <a:pt x="198" y="69"/>
                  </a:lnTo>
                  <a:lnTo>
                    <a:pt x="191" y="58"/>
                  </a:lnTo>
                  <a:lnTo>
                    <a:pt x="191" y="58"/>
                  </a:lnTo>
                  <a:lnTo>
                    <a:pt x="201" y="45"/>
                  </a:lnTo>
                  <a:lnTo>
                    <a:pt x="201" y="45"/>
                  </a:lnTo>
                  <a:lnTo>
                    <a:pt x="203" y="42"/>
                  </a:lnTo>
                  <a:lnTo>
                    <a:pt x="201" y="38"/>
                  </a:lnTo>
                  <a:lnTo>
                    <a:pt x="201" y="38"/>
                  </a:lnTo>
                  <a:lnTo>
                    <a:pt x="194" y="31"/>
                  </a:lnTo>
                  <a:lnTo>
                    <a:pt x="194" y="31"/>
                  </a:lnTo>
                  <a:lnTo>
                    <a:pt x="191" y="29"/>
                  </a:lnTo>
                  <a:lnTo>
                    <a:pt x="187" y="31"/>
                  </a:lnTo>
                  <a:lnTo>
                    <a:pt x="187" y="31"/>
                  </a:lnTo>
                  <a:lnTo>
                    <a:pt x="174" y="42"/>
                  </a:lnTo>
                  <a:lnTo>
                    <a:pt x="174" y="42"/>
                  </a:lnTo>
                  <a:lnTo>
                    <a:pt x="164" y="34"/>
                  </a:lnTo>
                  <a:lnTo>
                    <a:pt x="164" y="34"/>
                  </a:lnTo>
                  <a:lnTo>
                    <a:pt x="167" y="16"/>
                  </a:lnTo>
                  <a:lnTo>
                    <a:pt x="167" y="16"/>
                  </a:lnTo>
                  <a:lnTo>
                    <a:pt x="167" y="15"/>
                  </a:lnTo>
                  <a:lnTo>
                    <a:pt x="165" y="11"/>
                  </a:lnTo>
                  <a:lnTo>
                    <a:pt x="165" y="11"/>
                  </a:lnTo>
                  <a:lnTo>
                    <a:pt x="155" y="7"/>
                  </a:lnTo>
                  <a:lnTo>
                    <a:pt x="155" y="7"/>
                  </a:lnTo>
                  <a:lnTo>
                    <a:pt x="151" y="7"/>
                  </a:lnTo>
                  <a:lnTo>
                    <a:pt x="149" y="9"/>
                  </a:lnTo>
                  <a:lnTo>
                    <a:pt x="149" y="9"/>
                  </a:lnTo>
                  <a:lnTo>
                    <a:pt x="140" y="24"/>
                  </a:lnTo>
                  <a:lnTo>
                    <a:pt x="140" y="24"/>
                  </a:lnTo>
                  <a:lnTo>
                    <a:pt x="128" y="22"/>
                  </a:lnTo>
                  <a:lnTo>
                    <a:pt x="128" y="22"/>
                  </a:lnTo>
                  <a:lnTo>
                    <a:pt x="126" y="6"/>
                  </a:lnTo>
                  <a:lnTo>
                    <a:pt x="126" y="6"/>
                  </a:lnTo>
                  <a:lnTo>
                    <a:pt x="124" y="2"/>
                  </a:lnTo>
                  <a:lnTo>
                    <a:pt x="122" y="0"/>
                  </a:lnTo>
                  <a:lnTo>
                    <a:pt x="122" y="0"/>
                  </a:lnTo>
                  <a:lnTo>
                    <a:pt x="110" y="0"/>
                  </a:lnTo>
                  <a:lnTo>
                    <a:pt x="110" y="0"/>
                  </a:lnTo>
                  <a:lnTo>
                    <a:pt x="106" y="2"/>
                  </a:lnTo>
                  <a:lnTo>
                    <a:pt x="106" y="6"/>
                  </a:lnTo>
                  <a:lnTo>
                    <a:pt x="106" y="6"/>
                  </a:lnTo>
                  <a:lnTo>
                    <a:pt x="103" y="22"/>
                  </a:lnTo>
                  <a:lnTo>
                    <a:pt x="103" y="22"/>
                  </a:lnTo>
                  <a:lnTo>
                    <a:pt x="92" y="25"/>
                  </a:lnTo>
                  <a:lnTo>
                    <a:pt x="92" y="25"/>
                  </a:lnTo>
                  <a:lnTo>
                    <a:pt x="83" y="9"/>
                  </a:lnTo>
                  <a:lnTo>
                    <a:pt x="83" y="9"/>
                  </a:lnTo>
                  <a:lnTo>
                    <a:pt x="79" y="7"/>
                  </a:lnTo>
                  <a:lnTo>
                    <a:pt x="76" y="7"/>
                  </a:lnTo>
                  <a:lnTo>
                    <a:pt x="76" y="7"/>
                  </a:lnTo>
                  <a:lnTo>
                    <a:pt x="67" y="13"/>
                  </a:lnTo>
                  <a:lnTo>
                    <a:pt x="67" y="13"/>
                  </a:lnTo>
                  <a:lnTo>
                    <a:pt x="63" y="15"/>
                  </a:lnTo>
                  <a:lnTo>
                    <a:pt x="63" y="18"/>
                  </a:lnTo>
                  <a:lnTo>
                    <a:pt x="63" y="18"/>
                  </a:lnTo>
                  <a:lnTo>
                    <a:pt x="67" y="34"/>
                  </a:lnTo>
                  <a:lnTo>
                    <a:pt x="67" y="34"/>
                  </a:lnTo>
                  <a:lnTo>
                    <a:pt x="59" y="42"/>
                  </a:lnTo>
                  <a:lnTo>
                    <a:pt x="59" y="42"/>
                  </a:lnTo>
                  <a:lnTo>
                    <a:pt x="45" y="31"/>
                  </a:lnTo>
                  <a:lnTo>
                    <a:pt x="45" y="31"/>
                  </a:lnTo>
                  <a:lnTo>
                    <a:pt x="41" y="29"/>
                  </a:lnTo>
                  <a:lnTo>
                    <a:pt x="38" y="31"/>
                  </a:lnTo>
                  <a:lnTo>
                    <a:pt x="38" y="31"/>
                  </a:lnTo>
                  <a:lnTo>
                    <a:pt x="31" y="38"/>
                  </a:lnTo>
                  <a:lnTo>
                    <a:pt x="31" y="38"/>
                  </a:lnTo>
                  <a:lnTo>
                    <a:pt x="29" y="42"/>
                  </a:lnTo>
                  <a:lnTo>
                    <a:pt x="31" y="45"/>
                  </a:lnTo>
                  <a:lnTo>
                    <a:pt x="31" y="45"/>
                  </a:lnTo>
                  <a:lnTo>
                    <a:pt x="40" y="58"/>
                  </a:lnTo>
                  <a:lnTo>
                    <a:pt x="40" y="58"/>
                  </a:lnTo>
                  <a:lnTo>
                    <a:pt x="34" y="69"/>
                  </a:lnTo>
                  <a:lnTo>
                    <a:pt x="34" y="69"/>
                  </a:lnTo>
                  <a:lnTo>
                    <a:pt x="16" y="65"/>
                  </a:lnTo>
                  <a:lnTo>
                    <a:pt x="16" y="65"/>
                  </a:lnTo>
                  <a:lnTo>
                    <a:pt x="13" y="65"/>
                  </a:lnTo>
                  <a:lnTo>
                    <a:pt x="11" y="67"/>
                  </a:lnTo>
                  <a:lnTo>
                    <a:pt x="11" y="67"/>
                  </a:lnTo>
                  <a:lnTo>
                    <a:pt x="7" y="78"/>
                  </a:lnTo>
                  <a:lnTo>
                    <a:pt x="7" y="78"/>
                  </a:lnTo>
                  <a:lnTo>
                    <a:pt x="7" y="81"/>
                  </a:lnTo>
                  <a:lnTo>
                    <a:pt x="9" y="83"/>
                  </a:lnTo>
                  <a:lnTo>
                    <a:pt x="9" y="83"/>
                  </a:lnTo>
                  <a:lnTo>
                    <a:pt x="23" y="92"/>
                  </a:lnTo>
                  <a:lnTo>
                    <a:pt x="23" y="92"/>
                  </a:lnTo>
                  <a:lnTo>
                    <a:pt x="22" y="105"/>
                  </a:lnTo>
                  <a:lnTo>
                    <a:pt x="22" y="105"/>
                  </a:lnTo>
                  <a:lnTo>
                    <a:pt x="4" y="106"/>
                  </a:lnTo>
                  <a:lnTo>
                    <a:pt x="4" y="106"/>
                  </a:lnTo>
                  <a:lnTo>
                    <a:pt x="2" y="108"/>
                  </a:lnTo>
                  <a:lnTo>
                    <a:pt x="0" y="110"/>
                  </a:lnTo>
                  <a:lnTo>
                    <a:pt x="0" y="110"/>
                  </a:lnTo>
                  <a:lnTo>
                    <a:pt x="0" y="123"/>
                  </a:lnTo>
                  <a:lnTo>
                    <a:pt x="0" y="123"/>
                  </a:lnTo>
                  <a:lnTo>
                    <a:pt x="2" y="126"/>
                  </a:lnTo>
                  <a:lnTo>
                    <a:pt x="4" y="126"/>
                  </a:lnTo>
                  <a:lnTo>
                    <a:pt x="4" y="126"/>
                  </a:lnTo>
                  <a:lnTo>
                    <a:pt x="22" y="130"/>
                  </a:lnTo>
                  <a:lnTo>
                    <a:pt x="22" y="130"/>
                  </a:lnTo>
                  <a:lnTo>
                    <a:pt x="23" y="141"/>
                  </a:lnTo>
                  <a:lnTo>
                    <a:pt x="23" y="141"/>
                  </a:lnTo>
                  <a:lnTo>
                    <a:pt x="9" y="149"/>
                  </a:lnTo>
                  <a:lnTo>
                    <a:pt x="9" y="149"/>
                  </a:lnTo>
                  <a:lnTo>
                    <a:pt x="7" y="153"/>
                  </a:lnTo>
                  <a:lnTo>
                    <a:pt x="7" y="157"/>
                  </a:lnTo>
                  <a:lnTo>
                    <a:pt x="7" y="157"/>
                  </a:lnTo>
                  <a:lnTo>
                    <a:pt x="11" y="166"/>
                  </a:lnTo>
                  <a:lnTo>
                    <a:pt x="11" y="166"/>
                  </a:lnTo>
                  <a:lnTo>
                    <a:pt x="14" y="169"/>
                  </a:lnTo>
                  <a:lnTo>
                    <a:pt x="18" y="169"/>
                  </a:lnTo>
                  <a:lnTo>
                    <a:pt x="18" y="169"/>
                  </a:lnTo>
                  <a:lnTo>
                    <a:pt x="34" y="166"/>
                  </a:lnTo>
                  <a:lnTo>
                    <a:pt x="34" y="166"/>
                  </a:lnTo>
                  <a:lnTo>
                    <a:pt x="40" y="175"/>
                  </a:lnTo>
                  <a:lnTo>
                    <a:pt x="40" y="175"/>
                  </a:lnTo>
                  <a:lnTo>
                    <a:pt x="31" y="187"/>
                  </a:lnTo>
                  <a:lnTo>
                    <a:pt x="31" y="187"/>
                  </a:lnTo>
                  <a:lnTo>
                    <a:pt x="29" y="191"/>
                  </a:lnTo>
                  <a:lnTo>
                    <a:pt x="31" y="194"/>
                  </a:lnTo>
                  <a:lnTo>
                    <a:pt x="31" y="194"/>
                  </a:lnTo>
                  <a:lnTo>
                    <a:pt x="38" y="202"/>
                  </a:lnTo>
                  <a:lnTo>
                    <a:pt x="38" y="202"/>
                  </a:lnTo>
                  <a:lnTo>
                    <a:pt x="41" y="203"/>
                  </a:lnTo>
                  <a:lnTo>
                    <a:pt x="45" y="203"/>
                  </a:lnTo>
                  <a:lnTo>
                    <a:pt x="45" y="203"/>
                  </a:lnTo>
                  <a:lnTo>
                    <a:pt x="59" y="193"/>
                  </a:lnTo>
                  <a:lnTo>
                    <a:pt x="59" y="193"/>
                  </a:lnTo>
                  <a:lnTo>
                    <a:pt x="68" y="198"/>
                  </a:lnTo>
                  <a:lnTo>
                    <a:pt x="68" y="198"/>
                  </a:lnTo>
                  <a:lnTo>
                    <a:pt x="65" y="216"/>
                  </a:lnTo>
                  <a:lnTo>
                    <a:pt x="65" y="216"/>
                  </a:lnTo>
                  <a:lnTo>
                    <a:pt x="65" y="220"/>
                  </a:lnTo>
                  <a:lnTo>
                    <a:pt x="67" y="221"/>
                  </a:lnTo>
                  <a:lnTo>
                    <a:pt x="67" y="221"/>
                  </a:lnTo>
                  <a:lnTo>
                    <a:pt x="77" y="225"/>
                  </a:lnTo>
                  <a:lnTo>
                    <a:pt x="77" y="225"/>
                  </a:lnTo>
                  <a:lnTo>
                    <a:pt x="81" y="225"/>
                  </a:lnTo>
                  <a:lnTo>
                    <a:pt x="83" y="223"/>
                  </a:lnTo>
                  <a:lnTo>
                    <a:pt x="83" y="223"/>
                  </a:lnTo>
                  <a:lnTo>
                    <a:pt x="92" y="209"/>
                  </a:lnTo>
                  <a:lnTo>
                    <a:pt x="92" y="209"/>
                  </a:lnTo>
                  <a:lnTo>
                    <a:pt x="103" y="211"/>
                  </a:lnTo>
                  <a:lnTo>
                    <a:pt x="103" y="211"/>
                  </a:lnTo>
                  <a:lnTo>
                    <a:pt x="106" y="229"/>
                  </a:lnTo>
                  <a:lnTo>
                    <a:pt x="106" y="229"/>
                  </a:lnTo>
                  <a:lnTo>
                    <a:pt x="106" y="230"/>
                  </a:lnTo>
                  <a:lnTo>
                    <a:pt x="110" y="232"/>
                  </a:lnTo>
                  <a:lnTo>
                    <a:pt x="110" y="232"/>
                  </a:lnTo>
                  <a:lnTo>
                    <a:pt x="122" y="232"/>
                  </a:lnTo>
                  <a:lnTo>
                    <a:pt x="122" y="232"/>
                  </a:lnTo>
                  <a:lnTo>
                    <a:pt x="124" y="230"/>
                  </a:lnTo>
                  <a:lnTo>
                    <a:pt x="126" y="229"/>
                  </a:lnTo>
                  <a:lnTo>
                    <a:pt x="126" y="229"/>
                  </a:lnTo>
                  <a:lnTo>
                    <a:pt x="128" y="211"/>
                  </a:lnTo>
                  <a:lnTo>
                    <a:pt x="128" y="211"/>
                  </a:lnTo>
                  <a:lnTo>
                    <a:pt x="140" y="209"/>
                  </a:lnTo>
                  <a:lnTo>
                    <a:pt x="140" y="209"/>
                  </a:lnTo>
                  <a:lnTo>
                    <a:pt x="149" y="223"/>
                  </a:lnTo>
                  <a:lnTo>
                    <a:pt x="149" y="223"/>
                  </a:lnTo>
                  <a:lnTo>
                    <a:pt x="153" y="225"/>
                  </a:lnTo>
                  <a:lnTo>
                    <a:pt x="155" y="225"/>
                  </a:lnTo>
                  <a:lnTo>
                    <a:pt x="155" y="225"/>
                  </a:lnTo>
                  <a:lnTo>
                    <a:pt x="165" y="221"/>
                  </a:lnTo>
                  <a:lnTo>
                    <a:pt x="165" y="221"/>
                  </a:lnTo>
                  <a:lnTo>
                    <a:pt x="167" y="218"/>
                  </a:lnTo>
                  <a:lnTo>
                    <a:pt x="169" y="216"/>
                  </a:lnTo>
                  <a:lnTo>
                    <a:pt x="169" y="216"/>
                  </a:lnTo>
                  <a:lnTo>
                    <a:pt x="164" y="198"/>
                  </a:lnTo>
                  <a:lnTo>
                    <a:pt x="164" y="198"/>
                  </a:lnTo>
                  <a:lnTo>
                    <a:pt x="174" y="193"/>
                  </a:lnTo>
                  <a:lnTo>
                    <a:pt x="174" y="193"/>
                  </a:lnTo>
                  <a:lnTo>
                    <a:pt x="187" y="203"/>
                  </a:lnTo>
                  <a:lnTo>
                    <a:pt x="187" y="203"/>
                  </a:lnTo>
                  <a:lnTo>
                    <a:pt x="191" y="203"/>
                  </a:lnTo>
                  <a:lnTo>
                    <a:pt x="194" y="202"/>
                  </a:lnTo>
                  <a:lnTo>
                    <a:pt x="194" y="202"/>
                  </a:lnTo>
                  <a:lnTo>
                    <a:pt x="201" y="194"/>
                  </a:lnTo>
                  <a:lnTo>
                    <a:pt x="201" y="194"/>
                  </a:lnTo>
                  <a:lnTo>
                    <a:pt x="203" y="191"/>
                  </a:lnTo>
                  <a:lnTo>
                    <a:pt x="201" y="187"/>
                  </a:lnTo>
                  <a:lnTo>
                    <a:pt x="201" y="187"/>
                  </a:lnTo>
                  <a:lnTo>
                    <a:pt x="191" y="175"/>
                  </a:lnTo>
                  <a:lnTo>
                    <a:pt x="191" y="175"/>
                  </a:lnTo>
                  <a:lnTo>
                    <a:pt x="198" y="164"/>
                  </a:lnTo>
                  <a:lnTo>
                    <a:pt x="198" y="164"/>
                  </a:lnTo>
                  <a:lnTo>
                    <a:pt x="216" y="167"/>
                  </a:lnTo>
                  <a:lnTo>
                    <a:pt x="216" y="167"/>
                  </a:lnTo>
                  <a:lnTo>
                    <a:pt x="218" y="167"/>
                  </a:lnTo>
                  <a:lnTo>
                    <a:pt x="221" y="166"/>
                  </a:lnTo>
                  <a:lnTo>
                    <a:pt x="221" y="166"/>
                  </a:lnTo>
                  <a:lnTo>
                    <a:pt x="225" y="155"/>
                  </a:lnTo>
                  <a:lnTo>
                    <a:pt x="225" y="155"/>
                  </a:lnTo>
                  <a:lnTo>
                    <a:pt x="225" y="151"/>
                  </a:lnTo>
                  <a:lnTo>
                    <a:pt x="223" y="149"/>
                  </a:lnTo>
                  <a:lnTo>
                    <a:pt x="223" y="149"/>
                  </a:lnTo>
                  <a:lnTo>
                    <a:pt x="209" y="141"/>
                  </a:lnTo>
                  <a:lnTo>
                    <a:pt x="209" y="141"/>
                  </a:lnTo>
                  <a:lnTo>
                    <a:pt x="210" y="130"/>
                  </a:lnTo>
                  <a:lnTo>
                    <a:pt x="210" y="130"/>
                  </a:lnTo>
                  <a:lnTo>
                    <a:pt x="227" y="126"/>
                  </a:lnTo>
                  <a:lnTo>
                    <a:pt x="227" y="126"/>
                  </a:lnTo>
                  <a:lnTo>
                    <a:pt x="230" y="126"/>
                  </a:lnTo>
                  <a:lnTo>
                    <a:pt x="232" y="123"/>
                  </a:lnTo>
                  <a:lnTo>
                    <a:pt x="232" y="123"/>
                  </a:lnTo>
                  <a:close/>
                  <a:moveTo>
                    <a:pt x="189" y="117"/>
                  </a:moveTo>
                  <a:lnTo>
                    <a:pt x="189" y="117"/>
                  </a:lnTo>
                  <a:lnTo>
                    <a:pt x="189" y="130"/>
                  </a:lnTo>
                  <a:lnTo>
                    <a:pt x="187" y="135"/>
                  </a:lnTo>
                  <a:lnTo>
                    <a:pt x="187" y="135"/>
                  </a:lnTo>
                  <a:lnTo>
                    <a:pt x="185" y="137"/>
                  </a:lnTo>
                  <a:lnTo>
                    <a:pt x="183" y="139"/>
                  </a:lnTo>
                  <a:lnTo>
                    <a:pt x="180" y="141"/>
                  </a:lnTo>
                  <a:lnTo>
                    <a:pt x="178" y="139"/>
                  </a:lnTo>
                  <a:lnTo>
                    <a:pt x="178" y="139"/>
                  </a:lnTo>
                  <a:lnTo>
                    <a:pt x="149" y="121"/>
                  </a:lnTo>
                  <a:lnTo>
                    <a:pt x="149" y="121"/>
                  </a:lnTo>
                  <a:lnTo>
                    <a:pt x="147" y="119"/>
                  </a:lnTo>
                  <a:lnTo>
                    <a:pt x="146" y="117"/>
                  </a:lnTo>
                  <a:lnTo>
                    <a:pt x="147" y="114"/>
                  </a:lnTo>
                  <a:lnTo>
                    <a:pt x="149" y="112"/>
                  </a:lnTo>
                  <a:lnTo>
                    <a:pt x="149" y="112"/>
                  </a:lnTo>
                  <a:lnTo>
                    <a:pt x="178" y="94"/>
                  </a:lnTo>
                  <a:lnTo>
                    <a:pt x="178" y="94"/>
                  </a:lnTo>
                  <a:lnTo>
                    <a:pt x="180" y="94"/>
                  </a:lnTo>
                  <a:lnTo>
                    <a:pt x="183" y="94"/>
                  </a:lnTo>
                  <a:lnTo>
                    <a:pt x="185" y="96"/>
                  </a:lnTo>
                  <a:lnTo>
                    <a:pt x="187" y="97"/>
                  </a:lnTo>
                  <a:lnTo>
                    <a:pt x="187" y="97"/>
                  </a:lnTo>
                  <a:lnTo>
                    <a:pt x="189" y="105"/>
                  </a:lnTo>
                  <a:lnTo>
                    <a:pt x="189" y="117"/>
                  </a:lnTo>
                  <a:lnTo>
                    <a:pt x="189" y="117"/>
                  </a:lnTo>
                  <a:close/>
                  <a:moveTo>
                    <a:pt x="169" y="169"/>
                  </a:moveTo>
                  <a:lnTo>
                    <a:pt x="169" y="169"/>
                  </a:lnTo>
                  <a:lnTo>
                    <a:pt x="158" y="176"/>
                  </a:lnTo>
                  <a:lnTo>
                    <a:pt x="153" y="180"/>
                  </a:lnTo>
                  <a:lnTo>
                    <a:pt x="153" y="180"/>
                  </a:lnTo>
                  <a:lnTo>
                    <a:pt x="151" y="182"/>
                  </a:lnTo>
                  <a:lnTo>
                    <a:pt x="147" y="180"/>
                  </a:lnTo>
                  <a:lnTo>
                    <a:pt x="146" y="178"/>
                  </a:lnTo>
                  <a:lnTo>
                    <a:pt x="144" y="176"/>
                  </a:lnTo>
                  <a:lnTo>
                    <a:pt x="144" y="176"/>
                  </a:lnTo>
                  <a:lnTo>
                    <a:pt x="137" y="144"/>
                  </a:lnTo>
                  <a:lnTo>
                    <a:pt x="137" y="144"/>
                  </a:lnTo>
                  <a:lnTo>
                    <a:pt x="137" y="141"/>
                  </a:lnTo>
                  <a:lnTo>
                    <a:pt x="137" y="139"/>
                  </a:lnTo>
                  <a:lnTo>
                    <a:pt x="139" y="137"/>
                  </a:lnTo>
                  <a:lnTo>
                    <a:pt x="142" y="137"/>
                  </a:lnTo>
                  <a:lnTo>
                    <a:pt x="142" y="137"/>
                  </a:lnTo>
                  <a:lnTo>
                    <a:pt x="176" y="146"/>
                  </a:lnTo>
                  <a:lnTo>
                    <a:pt x="176" y="146"/>
                  </a:lnTo>
                  <a:lnTo>
                    <a:pt x="178" y="146"/>
                  </a:lnTo>
                  <a:lnTo>
                    <a:pt x="180" y="149"/>
                  </a:lnTo>
                  <a:lnTo>
                    <a:pt x="180" y="151"/>
                  </a:lnTo>
                  <a:lnTo>
                    <a:pt x="180" y="153"/>
                  </a:lnTo>
                  <a:lnTo>
                    <a:pt x="180" y="153"/>
                  </a:lnTo>
                  <a:lnTo>
                    <a:pt x="176" y="158"/>
                  </a:lnTo>
                  <a:lnTo>
                    <a:pt x="169" y="169"/>
                  </a:lnTo>
                  <a:lnTo>
                    <a:pt x="169" y="169"/>
                  </a:lnTo>
                  <a:close/>
                  <a:moveTo>
                    <a:pt x="94" y="180"/>
                  </a:moveTo>
                  <a:lnTo>
                    <a:pt x="94" y="180"/>
                  </a:lnTo>
                  <a:lnTo>
                    <a:pt x="112" y="149"/>
                  </a:lnTo>
                  <a:lnTo>
                    <a:pt x="112" y="149"/>
                  </a:lnTo>
                  <a:lnTo>
                    <a:pt x="113" y="148"/>
                  </a:lnTo>
                  <a:lnTo>
                    <a:pt x="115" y="148"/>
                  </a:lnTo>
                  <a:lnTo>
                    <a:pt x="119" y="148"/>
                  </a:lnTo>
                  <a:lnTo>
                    <a:pt x="121" y="149"/>
                  </a:lnTo>
                  <a:lnTo>
                    <a:pt x="121" y="149"/>
                  </a:lnTo>
                  <a:lnTo>
                    <a:pt x="139" y="180"/>
                  </a:lnTo>
                  <a:lnTo>
                    <a:pt x="139" y="180"/>
                  </a:lnTo>
                  <a:lnTo>
                    <a:pt x="139" y="182"/>
                  </a:lnTo>
                  <a:lnTo>
                    <a:pt x="139" y="185"/>
                  </a:lnTo>
                  <a:lnTo>
                    <a:pt x="137" y="187"/>
                  </a:lnTo>
                  <a:lnTo>
                    <a:pt x="135" y="189"/>
                  </a:lnTo>
                  <a:lnTo>
                    <a:pt x="135" y="189"/>
                  </a:lnTo>
                  <a:lnTo>
                    <a:pt x="128" y="189"/>
                  </a:lnTo>
                  <a:lnTo>
                    <a:pt x="117" y="191"/>
                  </a:lnTo>
                  <a:lnTo>
                    <a:pt x="117" y="191"/>
                  </a:lnTo>
                  <a:lnTo>
                    <a:pt x="103" y="189"/>
                  </a:lnTo>
                  <a:lnTo>
                    <a:pt x="97" y="189"/>
                  </a:lnTo>
                  <a:lnTo>
                    <a:pt x="97" y="189"/>
                  </a:lnTo>
                  <a:lnTo>
                    <a:pt x="95" y="187"/>
                  </a:lnTo>
                  <a:lnTo>
                    <a:pt x="94" y="185"/>
                  </a:lnTo>
                  <a:lnTo>
                    <a:pt x="94" y="182"/>
                  </a:lnTo>
                  <a:lnTo>
                    <a:pt x="94" y="180"/>
                  </a:lnTo>
                  <a:lnTo>
                    <a:pt x="94" y="180"/>
                  </a:lnTo>
                  <a:close/>
                  <a:moveTo>
                    <a:pt x="117" y="135"/>
                  </a:moveTo>
                  <a:lnTo>
                    <a:pt x="117" y="135"/>
                  </a:lnTo>
                  <a:lnTo>
                    <a:pt x="110" y="133"/>
                  </a:lnTo>
                  <a:lnTo>
                    <a:pt x="103" y="130"/>
                  </a:lnTo>
                  <a:lnTo>
                    <a:pt x="99" y="124"/>
                  </a:lnTo>
                  <a:lnTo>
                    <a:pt x="97" y="117"/>
                  </a:lnTo>
                  <a:lnTo>
                    <a:pt x="97" y="117"/>
                  </a:lnTo>
                  <a:lnTo>
                    <a:pt x="99" y="110"/>
                  </a:lnTo>
                  <a:lnTo>
                    <a:pt x="103" y="103"/>
                  </a:lnTo>
                  <a:lnTo>
                    <a:pt x="110" y="99"/>
                  </a:lnTo>
                  <a:lnTo>
                    <a:pt x="117" y="99"/>
                  </a:lnTo>
                  <a:lnTo>
                    <a:pt x="117" y="99"/>
                  </a:lnTo>
                  <a:lnTo>
                    <a:pt x="122" y="99"/>
                  </a:lnTo>
                  <a:lnTo>
                    <a:pt x="130" y="103"/>
                  </a:lnTo>
                  <a:lnTo>
                    <a:pt x="133" y="110"/>
                  </a:lnTo>
                  <a:lnTo>
                    <a:pt x="133" y="117"/>
                  </a:lnTo>
                  <a:lnTo>
                    <a:pt x="133" y="117"/>
                  </a:lnTo>
                  <a:lnTo>
                    <a:pt x="133" y="124"/>
                  </a:lnTo>
                  <a:lnTo>
                    <a:pt x="130" y="130"/>
                  </a:lnTo>
                  <a:lnTo>
                    <a:pt x="122" y="133"/>
                  </a:lnTo>
                  <a:lnTo>
                    <a:pt x="117" y="135"/>
                  </a:lnTo>
                  <a:lnTo>
                    <a:pt x="117" y="135"/>
                  </a:lnTo>
                  <a:close/>
                  <a:moveTo>
                    <a:pt x="63" y="169"/>
                  </a:moveTo>
                  <a:lnTo>
                    <a:pt x="63" y="169"/>
                  </a:lnTo>
                  <a:lnTo>
                    <a:pt x="56" y="160"/>
                  </a:lnTo>
                  <a:lnTo>
                    <a:pt x="52" y="155"/>
                  </a:lnTo>
                  <a:lnTo>
                    <a:pt x="52" y="155"/>
                  </a:lnTo>
                  <a:lnTo>
                    <a:pt x="52" y="151"/>
                  </a:lnTo>
                  <a:lnTo>
                    <a:pt x="52" y="149"/>
                  </a:lnTo>
                  <a:lnTo>
                    <a:pt x="54" y="148"/>
                  </a:lnTo>
                  <a:lnTo>
                    <a:pt x="56" y="146"/>
                  </a:lnTo>
                  <a:lnTo>
                    <a:pt x="56" y="146"/>
                  </a:lnTo>
                  <a:lnTo>
                    <a:pt x="90" y="139"/>
                  </a:lnTo>
                  <a:lnTo>
                    <a:pt x="90" y="139"/>
                  </a:lnTo>
                  <a:lnTo>
                    <a:pt x="92" y="139"/>
                  </a:lnTo>
                  <a:lnTo>
                    <a:pt x="94" y="139"/>
                  </a:lnTo>
                  <a:lnTo>
                    <a:pt x="95" y="141"/>
                  </a:lnTo>
                  <a:lnTo>
                    <a:pt x="95" y="144"/>
                  </a:lnTo>
                  <a:lnTo>
                    <a:pt x="95" y="144"/>
                  </a:lnTo>
                  <a:lnTo>
                    <a:pt x="86" y="178"/>
                  </a:lnTo>
                  <a:lnTo>
                    <a:pt x="86" y="178"/>
                  </a:lnTo>
                  <a:lnTo>
                    <a:pt x="86" y="180"/>
                  </a:lnTo>
                  <a:lnTo>
                    <a:pt x="83" y="182"/>
                  </a:lnTo>
                  <a:lnTo>
                    <a:pt x="81" y="182"/>
                  </a:lnTo>
                  <a:lnTo>
                    <a:pt x="79" y="182"/>
                  </a:lnTo>
                  <a:lnTo>
                    <a:pt x="79" y="182"/>
                  </a:lnTo>
                  <a:lnTo>
                    <a:pt x="74" y="178"/>
                  </a:lnTo>
                  <a:lnTo>
                    <a:pt x="63" y="169"/>
                  </a:lnTo>
                  <a:lnTo>
                    <a:pt x="63" y="169"/>
                  </a:lnTo>
                  <a:close/>
                  <a:moveTo>
                    <a:pt x="52" y="96"/>
                  </a:moveTo>
                  <a:lnTo>
                    <a:pt x="52" y="96"/>
                  </a:lnTo>
                  <a:lnTo>
                    <a:pt x="83" y="114"/>
                  </a:lnTo>
                  <a:lnTo>
                    <a:pt x="83" y="114"/>
                  </a:lnTo>
                  <a:lnTo>
                    <a:pt x="85" y="115"/>
                  </a:lnTo>
                  <a:lnTo>
                    <a:pt x="85" y="117"/>
                  </a:lnTo>
                  <a:lnTo>
                    <a:pt x="85" y="119"/>
                  </a:lnTo>
                  <a:lnTo>
                    <a:pt x="83" y="121"/>
                  </a:lnTo>
                  <a:lnTo>
                    <a:pt x="83" y="121"/>
                  </a:lnTo>
                  <a:lnTo>
                    <a:pt x="52" y="139"/>
                  </a:lnTo>
                  <a:lnTo>
                    <a:pt x="52" y="139"/>
                  </a:lnTo>
                  <a:lnTo>
                    <a:pt x="50" y="141"/>
                  </a:lnTo>
                  <a:lnTo>
                    <a:pt x="47" y="141"/>
                  </a:lnTo>
                  <a:lnTo>
                    <a:pt x="45" y="139"/>
                  </a:lnTo>
                  <a:lnTo>
                    <a:pt x="43" y="137"/>
                  </a:lnTo>
                  <a:lnTo>
                    <a:pt x="43" y="137"/>
                  </a:lnTo>
                  <a:lnTo>
                    <a:pt x="43" y="130"/>
                  </a:lnTo>
                  <a:lnTo>
                    <a:pt x="41" y="117"/>
                  </a:lnTo>
                  <a:lnTo>
                    <a:pt x="41" y="117"/>
                  </a:lnTo>
                  <a:lnTo>
                    <a:pt x="43" y="105"/>
                  </a:lnTo>
                  <a:lnTo>
                    <a:pt x="43" y="99"/>
                  </a:lnTo>
                  <a:lnTo>
                    <a:pt x="43" y="99"/>
                  </a:lnTo>
                  <a:lnTo>
                    <a:pt x="45" y="96"/>
                  </a:lnTo>
                  <a:lnTo>
                    <a:pt x="47" y="96"/>
                  </a:lnTo>
                  <a:lnTo>
                    <a:pt x="50" y="94"/>
                  </a:lnTo>
                  <a:lnTo>
                    <a:pt x="52" y="96"/>
                  </a:lnTo>
                  <a:lnTo>
                    <a:pt x="52" y="96"/>
                  </a:lnTo>
                  <a:close/>
                  <a:moveTo>
                    <a:pt x="63" y="65"/>
                  </a:moveTo>
                  <a:lnTo>
                    <a:pt x="63" y="65"/>
                  </a:lnTo>
                  <a:lnTo>
                    <a:pt x="72" y="56"/>
                  </a:lnTo>
                  <a:lnTo>
                    <a:pt x="77" y="54"/>
                  </a:lnTo>
                  <a:lnTo>
                    <a:pt x="77" y="54"/>
                  </a:lnTo>
                  <a:lnTo>
                    <a:pt x="81" y="52"/>
                  </a:lnTo>
                  <a:lnTo>
                    <a:pt x="83" y="52"/>
                  </a:lnTo>
                  <a:lnTo>
                    <a:pt x="85" y="54"/>
                  </a:lnTo>
                  <a:lnTo>
                    <a:pt x="86" y="58"/>
                  </a:lnTo>
                  <a:lnTo>
                    <a:pt x="86" y="58"/>
                  </a:lnTo>
                  <a:lnTo>
                    <a:pt x="94" y="90"/>
                  </a:lnTo>
                  <a:lnTo>
                    <a:pt x="94" y="90"/>
                  </a:lnTo>
                  <a:lnTo>
                    <a:pt x="94" y="94"/>
                  </a:lnTo>
                  <a:lnTo>
                    <a:pt x="94" y="96"/>
                  </a:lnTo>
                  <a:lnTo>
                    <a:pt x="92" y="97"/>
                  </a:lnTo>
                  <a:lnTo>
                    <a:pt x="88" y="96"/>
                  </a:lnTo>
                  <a:lnTo>
                    <a:pt x="88" y="96"/>
                  </a:lnTo>
                  <a:lnTo>
                    <a:pt x="54" y="88"/>
                  </a:lnTo>
                  <a:lnTo>
                    <a:pt x="54" y="88"/>
                  </a:lnTo>
                  <a:lnTo>
                    <a:pt x="52" y="87"/>
                  </a:lnTo>
                  <a:lnTo>
                    <a:pt x="50" y="85"/>
                  </a:lnTo>
                  <a:lnTo>
                    <a:pt x="50" y="83"/>
                  </a:lnTo>
                  <a:lnTo>
                    <a:pt x="50" y="79"/>
                  </a:lnTo>
                  <a:lnTo>
                    <a:pt x="50" y="79"/>
                  </a:lnTo>
                  <a:lnTo>
                    <a:pt x="54" y="76"/>
                  </a:lnTo>
                  <a:lnTo>
                    <a:pt x="63" y="65"/>
                  </a:lnTo>
                  <a:lnTo>
                    <a:pt x="63" y="65"/>
                  </a:lnTo>
                  <a:close/>
                  <a:moveTo>
                    <a:pt x="137" y="54"/>
                  </a:moveTo>
                  <a:lnTo>
                    <a:pt x="137" y="54"/>
                  </a:lnTo>
                  <a:lnTo>
                    <a:pt x="119" y="83"/>
                  </a:lnTo>
                  <a:lnTo>
                    <a:pt x="119" y="83"/>
                  </a:lnTo>
                  <a:lnTo>
                    <a:pt x="117" y="85"/>
                  </a:lnTo>
                  <a:lnTo>
                    <a:pt x="115" y="87"/>
                  </a:lnTo>
                  <a:lnTo>
                    <a:pt x="113" y="85"/>
                  </a:lnTo>
                  <a:lnTo>
                    <a:pt x="112" y="83"/>
                  </a:lnTo>
                  <a:lnTo>
                    <a:pt x="112" y="83"/>
                  </a:lnTo>
                  <a:lnTo>
                    <a:pt x="94" y="54"/>
                  </a:lnTo>
                  <a:lnTo>
                    <a:pt x="94" y="54"/>
                  </a:lnTo>
                  <a:lnTo>
                    <a:pt x="92" y="52"/>
                  </a:lnTo>
                  <a:lnTo>
                    <a:pt x="92" y="49"/>
                  </a:lnTo>
                  <a:lnTo>
                    <a:pt x="94" y="47"/>
                  </a:lnTo>
                  <a:lnTo>
                    <a:pt x="95" y="45"/>
                  </a:lnTo>
                  <a:lnTo>
                    <a:pt x="95" y="45"/>
                  </a:lnTo>
                  <a:lnTo>
                    <a:pt x="103" y="43"/>
                  </a:lnTo>
                  <a:lnTo>
                    <a:pt x="115" y="43"/>
                  </a:lnTo>
                  <a:lnTo>
                    <a:pt x="115" y="43"/>
                  </a:lnTo>
                  <a:lnTo>
                    <a:pt x="128" y="43"/>
                  </a:lnTo>
                  <a:lnTo>
                    <a:pt x="133" y="45"/>
                  </a:lnTo>
                  <a:lnTo>
                    <a:pt x="133" y="45"/>
                  </a:lnTo>
                  <a:lnTo>
                    <a:pt x="137" y="47"/>
                  </a:lnTo>
                  <a:lnTo>
                    <a:pt x="137" y="49"/>
                  </a:lnTo>
                  <a:lnTo>
                    <a:pt x="139" y="52"/>
                  </a:lnTo>
                  <a:lnTo>
                    <a:pt x="137" y="54"/>
                  </a:lnTo>
                  <a:lnTo>
                    <a:pt x="137" y="54"/>
                  </a:lnTo>
                  <a:close/>
                  <a:moveTo>
                    <a:pt x="167" y="65"/>
                  </a:moveTo>
                  <a:lnTo>
                    <a:pt x="167" y="65"/>
                  </a:lnTo>
                  <a:lnTo>
                    <a:pt x="176" y="74"/>
                  </a:lnTo>
                  <a:lnTo>
                    <a:pt x="178" y="79"/>
                  </a:lnTo>
                  <a:lnTo>
                    <a:pt x="178" y="79"/>
                  </a:lnTo>
                  <a:lnTo>
                    <a:pt x="180" y="81"/>
                  </a:lnTo>
                  <a:lnTo>
                    <a:pt x="180" y="85"/>
                  </a:lnTo>
                  <a:lnTo>
                    <a:pt x="178" y="87"/>
                  </a:lnTo>
                  <a:lnTo>
                    <a:pt x="174" y="88"/>
                  </a:lnTo>
                  <a:lnTo>
                    <a:pt x="174" y="88"/>
                  </a:lnTo>
                  <a:lnTo>
                    <a:pt x="142" y="96"/>
                  </a:lnTo>
                  <a:lnTo>
                    <a:pt x="142" y="96"/>
                  </a:lnTo>
                  <a:lnTo>
                    <a:pt x="139" y="96"/>
                  </a:lnTo>
                  <a:lnTo>
                    <a:pt x="137" y="96"/>
                  </a:lnTo>
                  <a:lnTo>
                    <a:pt x="135" y="94"/>
                  </a:lnTo>
                  <a:lnTo>
                    <a:pt x="137" y="90"/>
                  </a:lnTo>
                  <a:lnTo>
                    <a:pt x="137" y="90"/>
                  </a:lnTo>
                  <a:lnTo>
                    <a:pt x="144" y="56"/>
                  </a:lnTo>
                  <a:lnTo>
                    <a:pt x="144" y="56"/>
                  </a:lnTo>
                  <a:lnTo>
                    <a:pt x="146" y="54"/>
                  </a:lnTo>
                  <a:lnTo>
                    <a:pt x="147" y="52"/>
                  </a:lnTo>
                  <a:lnTo>
                    <a:pt x="149" y="52"/>
                  </a:lnTo>
                  <a:lnTo>
                    <a:pt x="153" y="52"/>
                  </a:lnTo>
                  <a:lnTo>
                    <a:pt x="153" y="52"/>
                  </a:lnTo>
                  <a:lnTo>
                    <a:pt x="156" y="56"/>
                  </a:lnTo>
                  <a:lnTo>
                    <a:pt x="167" y="65"/>
                  </a:lnTo>
                  <a:lnTo>
                    <a:pt x="167" y="65"/>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0" name="Freeform 999"/>
            <p:cNvSpPr>
              <a:spLocks/>
            </p:cNvSpPr>
            <p:nvPr/>
          </p:nvSpPr>
          <p:spPr bwMode="auto">
            <a:xfrm>
              <a:off x="350837" y="969963"/>
              <a:ext cx="249238" cy="263525"/>
            </a:xfrm>
            <a:custGeom>
              <a:avLst/>
              <a:gdLst>
                <a:gd name="T0" fmla="*/ 270 w 315"/>
                <a:gd name="T1" fmla="*/ 0 h 333"/>
                <a:gd name="T2" fmla="*/ 270 w 315"/>
                <a:gd name="T3" fmla="*/ 0 h 333"/>
                <a:gd name="T4" fmla="*/ 259 w 315"/>
                <a:gd name="T5" fmla="*/ 0 h 333"/>
                <a:gd name="T6" fmla="*/ 248 w 315"/>
                <a:gd name="T7" fmla="*/ 2 h 333"/>
                <a:gd name="T8" fmla="*/ 227 w 315"/>
                <a:gd name="T9" fmla="*/ 9 h 333"/>
                <a:gd name="T10" fmla="*/ 207 w 315"/>
                <a:gd name="T11" fmla="*/ 18 h 333"/>
                <a:gd name="T12" fmla="*/ 191 w 315"/>
                <a:gd name="T13" fmla="*/ 33 h 333"/>
                <a:gd name="T14" fmla="*/ 176 w 315"/>
                <a:gd name="T15" fmla="*/ 47 h 333"/>
                <a:gd name="T16" fmla="*/ 165 w 315"/>
                <a:gd name="T17" fmla="*/ 67 h 333"/>
                <a:gd name="T18" fmla="*/ 158 w 315"/>
                <a:gd name="T19" fmla="*/ 86 h 333"/>
                <a:gd name="T20" fmla="*/ 156 w 315"/>
                <a:gd name="T21" fmla="*/ 97 h 333"/>
                <a:gd name="T22" fmla="*/ 155 w 315"/>
                <a:gd name="T23" fmla="*/ 108 h 333"/>
                <a:gd name="T24" fmla="*/ 155 w 315"/>
                <a:gd name="T25" fmla="*/ 108 h 333"/>
                <a:gd name="T26" fmla="*/ 137 w 315"/>
                <a:gd name="T27" fmla="*/ 104 h 333"/>
                <a:gd name="T28" fmla="*/ 115 w 315"/>
                <a:gd name="T29" fmla="*/ 103 h 333"/>
                <a:gd name="T30" fmla="*/ 115 w 315"/>
                <a:gd name="T31" fmla="*/ 103 h 333"/>
                <a:gd name="T32" fmla="*/ 104 w 315"/>
                <a:gd name="T33" fmla="*/ 103 h 333"/>
                <a:gd name="T34" fmla="*/ 92 w 315"/>
                <a:gd name="T35" fmla="*/ 104 h 333"/>
                <a:gd name="T36" fmla="*/ 81 w 315"/>
                <a:gd name="T37" fmla="*/ 108 h 333"/>
                <a:gd name="T38" fmla="*/ 70 w 315"/>
                <a:gd name="T39" fmla="*/ 112 h 333"/>
                <a:gd name="T40" fmla="*/ 61 w 315"/>
                <a:gd name="T41" fmla="*/ 115 h 333"/>
                <a:gd name="T42" fmla="*/ 50 w 315"/>
                <a:gd name="T43" fmla="*/ 122 h 333"/>
                <a:gd name="T44" fmla="*/ 34 w 315"/>
                <a:gd name="T45" fmla="*/ 135 h 333"/>
                <a:gd name="T46" fmla="*/ 20 w 315"/>
                <a:gd name="T47" fmla="*/ 153 h 333"/>
                <a:gd name="T48" fmla="*/ 14 w 315"/>
                <a:gd name="T49" fmla="*/ 162 h 333"/>
                <a:gd name="T50" fmla="*/ 9 w 315"/>
                <a:gd name="T51" fmla="*/ 173 h 333"/>
                <a:gd name="T52" fmla="*/ 5 w 315"/>
                <a:gd name="T53" fmla="*/ 184 h 333"/>
                <a:gd name="T54" fmla="*/ 2 w 315"/>
                <a:gd name="T55" fmla="*/ 194 h 333"/>
                <a:gd name="T56" fmla="*/ 2 w 315"/>
                <a:gd name="T57" fmla="*/ 205 h 333"/>
                <a:gd name="T58" fmla="*/ 0 w 315"/>
                <a:gd name="T59" fmla="*/ 218 h 333"/>
                <a:gd name="T60" fmla="*/ 0 w 315"/>
                <a:gd name="T61" fmla="*/ 218 h 333"/>
                <a:gd name="T62" fmla="*/ 2 w 315"/>
                <a:gd name="T63" fmla="*/ 228 h 333"/>
                <a:gd name="T64" fmla="*/ 2 w 315"/>
                <a:gd name="T65" fmla="*/ 241 h 333"/>
                <a:gd name="T66" fmla="*/ 5 w 315"/>
                <a:gd name="T67" fmla="*/ 252 h 333"/>
                <a:gd name="T68" fmla="*/ 9 w 315"/>
                <a:gd name="T69" fmla="*/ 263 h 333"/>
                <a:gd name="T70" fmla="*/ 14 w 315"/>
                <a:gd name="T71" fmla="*/ 272 h 333"/>
                <a:gd name="T72" fmla="*/ 20 w 315"/>
                <a:gd name="T73" fmla="*/ 281 h 333"/>
                <a:gd name="T74" fmla="*/ 34 w 315"/>
                <a:gd name="T75" fmla="*/ 299 h 333"/>
                <a:gd name="T76" fmla="*/ 50 w 315"/>
                <a:gd name="T77" fmla="*/ 313 h 333"/>
                <a:gd name="T78" fmla="*/ 61 w 315"/>
                <a:gd name="T79" fmla="*/ 318 h 333"/>
                <a:gd name="T80" fmla="*/ 70 w 315"/>
                <a:gd name="T81" fmla="*/ 324 h 333"/>
                <a:gd name="T82" fmla="*/ 81 w 315"/>
                <a:gd name="T83" fmla="*/ 327 h 333"/>
                <a:gd name="T84" fmla="*/ 92 w 315"/>
                <a:gd name="T85" fmla="*/ 329 h 333"/>
                <a:gd name="T86" fmla="*/ 104 w 315"/>
                <a:gd name="T87" fmla="*/ 331 h 333"/>
                <a:gd name="T88" fmla="*/ 115 w 315"/>
                <a:gd name="T89" fmla="*/ 333 h 333"/>
                <a:gd name="T90" fmla="*/ 115 w 315"/>
                <a:gd name="T91" fmla="*/ 333 h 333"/>
                <a:gd name="T92" fmla="*/ 315 w 315"/>
                <a:gd name="T93" fmla="*/ 333 h 333"/>
                <a:gd name="T94" fmla="*/ 315 w 315"/>
                <a:gd name="T95" fmla="*/ 333 h 333"/>
                <a:gd name="T96" fmla="*/ 315 w 315"/>
                <a:gd name="T97" fmla="*/ 9 h 333"/>
                <a:gd name="T98" fmla="*/ 315 w 315"/>
                <a:gd name="T99" fmla="*/ 9 h 333"/>
                <a:gd name="T100" fmla="*/ 304 w 315"/>
                <a:gd name="T101" fmla="*/ 6 h 333"/>
                <a:gd name="T102" fmla="*/ 293 w 315"/>
                <a:gd name="T103" fmla="*/ 2 h 333"/>
                <a:gd name="T104" fmla="*/ 282 w 315"/>
                <a:gd name="T105" fmla="*/ 0 h 333"/>
                <a:gd name="T106" fmla="*/ 270 w 315"/>
                <a:gd name="T107" fmla="*/ 0 h 333"/>
                <a:gd name="T108" fmla="*/ 270 w 315"/>
                <a:gd name="T10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 h="333">
                  <a:moveTo>
                    <a:pt x="270" y="0"/>
                  </a:moveTo>
                  <a:lnTo>
                    <a:pt x="270" y="0"/>
                  </a:lnTo>
                  <a:lnTo>
                    <a:pt x="259" y="0"/>
                  </a:lnTo>
                  <a:lnTo>
                    <a:pt x="248" y="2"/>
                  </a:lnTo>
                  <a:lnTo>
                    <a:pt x="227" y="9"/>
                  </a:lnTo>
                  <a:lnTo>
                    <a:pt x="207" y="18"/>
                  </a:lnTo>
                  <a:lnTo>
                    <a:pt x="191" y="33"/>
                  </a:lnTo>
                  <a:lnTo>
                    <a:pt x="176" y="47"/>
                  </a:lnTo>
                  <a:lnTo>
                    <a:pt x="165" y="67"/>
                  </a:lnTo>
                  <a:lnTo>
                    <a:pt x="158" y="86"/>
                  </a:lnTo>
                  <a:lnTo>
                    <a:pt x="156" y="97"/>
                  </a:lnTo>
                  <a:lnTo>
                    <a:pt x="155" y="108"/>
                  </a:lnTo>
                  <a:lnTo>
                    <a:pt x="155" y="108"/>
                  </a:lnTo>
                  <a:lnTo>
                    <a:pt x="137" y="104"/>
                  </a:lnTo>
                  <a:lnTo>
                    <a:pt x="115" y="103"/>
                  </a:lnTo>
                  <a:lnTo>
                    <a:pt x="115" y="103"/>
                  </a:lnTo>
                  <a:lnTo>
                    <a:pt x="104" y="103"/>
                  </a:lnTo>
                  <a:lnTo>
                    <a:pt x="92" y="104"/>
                  </a:lnTo>
                  <a:lnTo>
                    <a:pt x="81" y="108"/>
                  </a:lnTo>
                  <a:lnTo>
                    <a:pt x="70" y="112"/>
                  </a:lnTo>
                  <a:lnTo>
                    <a:pt x="61" y="115"/>
                  </a:lnTo>
                  <a:lnTo>
                    <a:pt x="50" y="122"/>
                  </a:lnTo>
                  <a:lnTo>
                    <a:pt x="34" y="135"/>
                  </a:lnTo>
                  <a:lnTo>
                    <a:pt x="20" y="153"/>
                  </a:lnTo>
                  <a:lnTo>
                    <a:pt x="14" y="162"/>
                  </a:lnTo>
                  <a:lnTo>
                    <a:pt x="9" y="173"/>
                  </a:lnTo>
                  <a:lnTo>
                    <a:pt x="5" y="184"/>
                  </a:lnTo>
                  <a:lnTo>
                    <a:pt x="2" y="194"/>
                  </a:lnTo>
                  <a:lnTo>
                    <a:pt x="2" y="205"/>
                  </a:lnTo>
                  <a:lnTo>
                    <a:pt x="0" y="218"/>
                  </a:lnTo>
                  <a:lnTo>
                    <a:pt x="0" y="218"/>
                  </a:lnTo>
                  <a:lnTo>
                    <a:pt x="2" y="228"/>
                  </a:lnTo>
                  <a:lnTo>
                    <a:pt x="2" y="241"/>
                  </a:lnTo>
                  <a:lnTo>
                    <a:pt x="5" y="252"/>
                  </a:lnTo>
                  <a:lnTo>
                    <a:pt x="9" y="263"/>
                  </a:lnTo>
                  <a:lnTo>
                    <a:pt x="14" y="272"/>
                  </a:lnTo>
                  <a:lnTo>
                    <a:pt x="20" y="281"/>
                  </a:lnTo>
                  <a:lnTo>
                    <a:pt x="34" y="299"/>
                  </a:lnTo>
                  <a:lnTo>
                    <a:pt x="50" y="313"/>
                  </a:lnTo>
                  <a:lnTo>
                    <a:pt x="61" y="318"/>
                  </a:lnTo>
                  <a:lnTo>
                    <a:pt x="70" y="324"/>
                  </a:lnTo>
                  <a:lnTo>
                    <a:pt x="81" y="327"/>
                  </a:lnTo>
                  <a:lnTo>
                    <a:pt x="92" y="329"/>
                  </a:lnTo>
                  <a:lnTo>
                    <a:pt x="104" y="331"/>
                  </a:lnTo>
                  <a:lnTo>
                    <a:pt x="115" y="333"/>
                  </a:lnTo>
                  <a:lnTo>
                    <a:pt x="115" y="333"/>
                  </a:lnTo>
                  <a:lnTo>
                    <a:pt x="315" y="333"/>
                  </a:lnTo>
                  <a:lnTo>
                    <a:pt x="315" y="333"/>
                  </a:lnTo>
                  <a:lnTo>
                    <a:pt x="315" y="9"/>
                  </a:lnTo>
                  <a:lnTo>
                    <a:pt x="315" y="9"/>
                  </a:lnTo>
                  <a:lnTo>
                    <a:pt x="304" y="6"/>
                  </a:lnTo>
                  <a:lnTo>
                    <a:pt x="293" y="2"/>
                  </a:lnTo>
                  <a:lnTo>
                    <a:pt x="282" y="0"/>
                  </a:lnTo>
                  <a:lnTo>
                    <a:pt x="270" y="0"/>
                  </a:lnTo>
                  <a:lnTo>
                    <a:pt x="270" y="0"/>
                  </a:lnTo>
                  <a:close/>
                </a:path>
              </a:pathLst>
            </a:custGeom>
            <a:solidFill>
              <a:srgbClr val="6DC2E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Freeform 1000"/>
            <p:cNvSpPr>
              <a:spLocks/>
            </p:cNvSpPr>
            <p:nvPr/>
          </p:nvSpPr>
          <p:spPr bwMode="auto">
            <a:xfrm>
              <a:off x="841375" y="917575"/>
              <a:ext cx="306388" cy="315913"/>
            </a:xfrm>
            <a:custGeom>
              <a:avLst/>
              <a:gdLst>
                <a:gd name="T0" fmla="*/ 387 w 387"/>
                <a:gd name="T1" fmla="*/ 283 h 398"/>
                <a:gd name="T2" fmla="*/ 385 w 387"/>
                <a:gd name="T3" fmla="*/ 259 h 398"/>
                <a:gd name="T4" fmla="*/ 378 w 387"/>
                <a:gd name="T5" fmla="*/ 238 h 398"/>
                <a:gd name="T6" fmla="*/ 367 w 387"/>
                <a:gd name="T7" fmla="*/ 218 h 398"/>
                <a:gd name="T8" fmla="*/ 337 w 387"/>
                <a:gd name="T9" fmla="*/ 187 h 398"/>
                <a:gd name="T10" fmla="*/ 317 w 387"/>
                <a:gd name="T11" fmla="*/ 177 h 398"/>
                <a:gd name="T12" fmla="*/ 295 w 387"/>
                <a:gd name="T13" fmla="*/ 169 h 398"/>
                <a:gd name="T14" fmla="*/ 272 w 387"/>
                <a:gd name="T15" fmla="*/ 168 h 398"/>
                <a:gd name="T16" fmla="*/ 259 w 387"/>
                <a:gd name="T17" fmla="*/ 168 h 398"/>
                <a:gd name="T18" fmla="*/ 265 w 387"/>
                <a:gd name="T19" fmla="*/ 155 h 398"/>
                <a:gd name="T20" fmla="*/ 272 w 387"/>
                <a:gd name="T21" fmla="*/ 130 h 398"/>
                <a:gd name="T22" fmla="*/ 272 w 387"/>
                <a:gd name="T23" fmla="*/ 117 h 398"/>
                <a:gd name="T24" fmla="*/ 270 w 387"/>
                <a:gd name="T25" fmla="*/ 94 h 398"/>
                <a:gd name="T26" fmla="*/ 263 w 387"/>
                <a:gd name="T27" fmla="*/ 72 h 398"/>
                <a:gd name="T28" fmla="*/ 252 w 387"/>
                <a:gd name="T29" fmla="*/ 53 h 398"/>
                <a:gd name="T30" fmla="*/ 222 w 387"/>
                <a:gd name="T31" fmla="*/ 20 h 398"/>
                <a:gd name="T32" fmla="*/ 202 w 387"/>
                <a:gd name="T33" fmla="*/ 9 h 398"/>
                <a:gd name="T34" fmla="*/ 180 w 387"/>
                <a:gd name="T35" fmla="*/ 4 h 398"/>
                <a:gd name="T36" fmla="*/ 157 w 387"/>
                <a:gd name="T37" fmla="*/ 0 h 398"/>
                <a:gd name="T38" fmla="*/ 135 w 387"/>
                <a:gd name="T39" fmla="*/ 4 h 398"/>
                <a:gd name="T40" fmla="*/ 96 w 387"/>
                <a:gd name="T41" fmla="*/ 18 h 398"/>
                <a:gd name="T42" fmla="*/ 67 w 387"/>
                <a:gd name="T43" fmla="*/ 45 h 398"/>
                <a:gd name="T44" fmla="*/ 47 w 387"/>
                <a:gd name="T45" fmla="*/ 81 h 398"/>
                <a:gd name="T46" fmla="*/ 42 w 387"/>
                <a:gd name="T47" fmla="*/ 103 h 398"/>
                <a:gd name="T48" fmla="*/ 24 w 387"/>
                <a:gd name="T49" fmla="*/ 87 h 398"/>
                <a:gd name="T50" fmla="*/ 0 w 387"/>
                <a:gd name="T51" fmla="*/ 74 h 398"/>
                <a:gd name="T52" fmla="*/ 0 w 387"/>
                <a:gd name="T53" fmla="*/ 398 h 398"/>
                <a:gd name="T54" fmla="*/ 272 w 387"/>
                <a:gd name="T55" fmla="*/ 398 h 398"/>
                <a:gd name="T56" fmla="*/ 285 w 387"/>
                <a:gd name="T57" fmla="*/ 396 h 398"/>
                <a:gd name="T58" fmla="*/ 306 w 387"/>
                <a:gd name="T59" fmla="*/ 392 h 398"/>
                <a:gd name="T60" fmla="*/ 328 w 387"/>
                <a:gd name="T61" fmla="*/ 383 h 398"/>
                <a:gd name="T62" fmla="*/ 353 w 387"/>
                <a:gd name="T63" fmla="*/ 364 h 398"/>
                <a:gd name="T64" fmla="*/ 373 w 387"/>
                <a:gd name="T65" fmla="*/ 337 h 398"/>
                <a:gd name="T66" fmla="*/ 382 w 387"/>
                <a:gd name="T67" fmla="*/ 317 h 398"/>
                <a:gd name="T68" fmla="*/ 387 w 387"/>
                <a:gd name="T69" fmla="*/ 293 h 398"/>
                <a:gd name="T70" fmla="*/ 387 w 387"/>
                <a:gd name="T71" fmla="*/ 283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98">
                  <a:moveTo>
                    <a:pt x="387" y="283"/>
                  </a:moveTo>
                  <a:lnTo>
                    <a:pt x="387" y="283"/>
                  </a:lnTo>
                  <a:lnTo>
                    <a:pt x="387" y="270"/>
                  </a:lnTo>
                  <a:lnTo>
                    <a:pt x="385" y="259"/>
                  </a:lnTo>
                  <a:lnTo>
                    <a:pt x="382" y="249"/>
                  </a:lnTo>
                  <a:lnTo>
                    <a:pt x="378" y="238"/>
                  </a:lnTo>
                  <a:lnTo>
                    <a:pt x="373" y="227"/>
                  </a:lnTo>
                  <a:lnTo>
                    <a:pt x="367" y="218"/>
                  </a:lnTo>
                  <a:lnTo>
                    <a:pt x="353" y="200"/>
                  </a:lnTo>
                  <a:lnTo>
                    <a:pt x="337" y="187"/>
                  </a:lnTo>
                  <a:lnTo>
                    <a:pt x="328" y="180"/>
                  </a:lnTo>
                  <a:lnTo>
                    <a:pt x="317" y="177"/>
                  </a:lnTo>
                  <a:lnTo>
                    <a:pt x="306" y="173"/>
                  </a:lnTo>
                  <a:lnTo>
                    <a:pt x="295" y="169"/>
                  </a:lnTo>
                  <a:lnTo>
                    <a:pt x="285" y="168"/>
                  </a:lnTo>
                  <a:lnTo>
                    <a:pt x="272" y="168"/>
                  </a:lnTo>
                  <a:lnTo>
                    <a:pt x="272" y="168"/>
                  </a:lnTo>
                  <a:lnTo>
                    <a:pt x="259" y="168"/>
                  </a:lnTo>
                  <a:lnTo>
                    <a:pt x="259" y="168"/>
                  </a:lnTo>
                  <a:lnTo>
                    <a:pt x="265" y="155"/>
                  </a:lnTo>
                  <a:lnTo>
                    <a:pt x="268" y="142"/>
                  </a:lnTo>
                  <a:lnTo>
                    <a:pt x="272" y="130"/>
                  </a:lnTo>
                  <a:lnTo>
                    <a:pt x="272" y="117"/>
                  </a:lnTo>
                  <a:lnTo>
                    <a:pt x="272" y="117"/>
                  </a:lnTo>
                  <a:lnTo>
                    <a:pt x="272" y="105"/>
                  </a:lnTo>
                  <a:lnTo>
                    <a:pt x="270" y="94"/>
                  </a:lnTo>
                  <a:lnTo>
                    <a:pt x="267" y="83"/>
                  </a:lnTo>
                  <a:lnTo>
                    <a:pt x="263" y="72"/>
                  </a:lnTo>
                  <a:lnTo>
                    <a:pt x="258" y="62"/>
                  </a:lnTo>
                  <a:lnTo>
                    <a:pt x="252" y="53"/>
                  </a:lnTo>
                  <a:lnTo>
                    <a:pt x="238" y="35"/>
                  </a:lnTo>
                  <a:lnTo>
                    <a:pt x="222" y="20"/>
                  </a:lnTo>
                  <a:lnTo>
                    <a:pt x="211" y="15"/>
                  </a:lnTo>
                  <a:lnTo>
                    <a:pt x="202" y="9"/>
                  </a:lnTo>
                  <a:lnTo>
                    <a:pt x="191" y="6"/>
                  </a:lnTo>
                  <a:lnTo>
                    <a:pt x="180" y="4"/>
                  </a:lnTo>
                  <a:lnTo>
                    <a:pt x="168" y="2"/>
                  </a:lnTo>
                  <a:lnTo>
                    <a:pt x="157" y="0"/>
                  </a:lnTo>
                  <a:lnTo>
                    <a:pt x="157" y="0"/>
                  </a:lnTo>
                  <a:lnTo>
                    <a:pt x="135" y="4"/>
                  </a:lnTo>
                  <a:lnTo>
                    <a:pt x="116" y="9"/>
                  </a:lnTo>
                  <a:lnTo>
                    <a:pt x="96" y="18"/>
                  </a:lnTo>
                  <a:lnTo>
                    <a:pt x="80" y="31"/>
                  </a:lnTo>
                  <a:lnTo>
                    <a:pt x="67" y="45"/>
                  </a:lnTo>
                  <a:lnTo>
                    <a:pt x="54" y="63"/>
                  </a:lnTo>
                  <a:lnTo>
                    <a:pt x="47" y="81"/>
                  </a:lnTo>
                  <a:lnTo>
                    <a:pt x="42" y="103"/>
                  </a:lnTo>
                  <a:lnTo>
                    <a:pt x="42" y="103"/>
                  </a:lnTo>
                  <a:lnTo>
                    <a:pt x="33" y="94"/>
                  </a:lnTo>
                  <a:lnTo>
                    <a:pt x="24" y="87"/>
                  </a:lnTo>
                  <a:lnTo>
                    <a:pt x="13" y="80"/>
                  </a:lnTo>
                  <a:lnTo>
                    <a:pt x="0" y="74"/>
                  </a:lnTo>
                  <a:lnTo>
                    <a:pt x="0" y="74"/>
                  </a:lnTo>
                  <a:lnTo>
                    <a:pt x="0" y="398"/>
                  </a:lnTo>
                  <a:lnTo>
                    <a:pt x="0" y="398"/>
                  </a:lnTo>
                  <a:lnTo>
                    <a:pt x="272" y="398"/>
                  </a:lnTo>
                  <a:lnTo>
                    <a:pt x="272" y="398"/>
                  </a:lnTo>
                  <a:lnTo>
                    <a:pt x="285" y="396"/>
                  </a:lnTo>
                  <a:lnTo>
                    <a:pt x="295" y="394"/>
                  </a:lnTo>
                  <a:lnTo>
                    <a:pt x="306" y="392"/>
                  </a:lnTo>
                  <a:lnTo>
                    <a:pt x="317" y="389"/>
                  </a:lnTo>
                  <a:lnTo>
                    <a:pt x="328" y="383"/>
                  </a:lnTo>
                  <a:lnTo>
                    <a:pt x="337" y="378"/>
                  </a:lnTo>
                  <a:lnTo>
                    <a:pt x="353" y="364"/>
                  </a:lnTo>
                  <a:lnTo>
                    <a:pt x="367" y="346"/>
                  </a:lnTo>
                  <a:lnTo>
                    <a:pt x="373" y="337"/>
                  </a:lnTo>
                  <a:lnTo>
                    <a:pt x="378" y="328"/>
                  </a:lnTo>
                  <a:lnTo>
                    <a:pt x="382" y="317"/>
                  </a:lnTo>
                  <a:lnTo>
                    <a:pt x="385" y="306"/>
                  </a:lnTo>
                  <a:lnTo>
                    <a:pt x="387" y="293"/>
                  </a:lnTo>
                  <a:lnTo>
                    <a:pt x="387" y="283"/>
                  </a:lnTo>
                  <a:lnTo>
                    <a:pt x="387" y="283"/>
                  </a:lnTo>
                  <a:close/>
                </a:path>
              </a:pathLst>
            </a:custGeom>
            <a:solidFill>
              <a:srgbClr val="6DC2E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5" name="Group 5064"/>
          <p:cNvGrpSpPr/>
          <p:nvPr/>
        </p:nvGrpSpPr>
        <p:grpSpPr>
          <a:xfrm>
            <a:off x="10156825" y="1827212"/>
            <a:ext cx="611188" cy="552451"/>
            <a:chOff x="10156825" y="800100"/>
            <a:chExt cx="611188" cy="552451"/>
          </a:xfrm>
        </p:grpSpPr>
        <p:sp>
          <p:nvSpPr>
            <p:cNvPr id="4312"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5"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2"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6"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3"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0"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7"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4"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1"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8"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2"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2" name="Group 5061"/>
          <p:cNvGrpSpPr/>
          <p:nvPr/>
        </p:nvGrpSpPr>
        <p:grpSpPr>
          <a:xfrm>
            <a:off x="6931025" y="1870075"/>
            <a:ext cx="515938" cy="466725"/>
            <a:chOff x="6931025" y="842963"/>
            <a:chExt cx="515938" cy="466725"/>
          </a:xfrm>
        </p:grpSpPr>
        <p:sp>
          <p:nvSpPr>
            <p:cNvPr id="4102" name="Rectangle 1128"/>
            <p:cNvSpPr>
              <a:spLocks noChangeArrowheads="1"/>
            </p:cNvSpPr>
            <p:nvPr/>
          </p:nvSpPr>
          <p:spPr bwMode="auto">
            <a:xfrm>
              <a:off x="6967537" y="965200"/>
              <a:ext cx="441325" cy="317500"/>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29"/>
            <p:cNvSpPr>
              <a:spLocks noChangeArrowheads="1"/>
            </p:cNvSpPr>
            <p:nvPr/>
          </p:nvSpPr>
          <p:spPr bwMode="auto">
            <a:xfrm>
              <a:off x="6967537" y="965200"/>
              <a:ext cx="441325" cy="46038"/>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30"/>
            <p:cNvSpPr>
              <a:spLocks noChangeArrowheads="1"/>
            </p:cNvSpPr>
            <p:nvPr/>
          </p:nvSpPr>
          <p:spPr bwMode="auto">
            <a:xfrm>
              <a:off x="7046912" y="1052513"/>
              <a:ext cx="120650" cy="230188"/>
            </a:xfrm>
            <a:prstGeom prst="rect">
              <a:avLst/>
            </a:prstGeom>
            <a:solidFill>
              <a:srgbClr val="00BCF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1131"/>
            <p:cNvSpPr>
              <a:spLocks noChangeArrowheads="1"/>
            </p:cNvSpPr>
            <p:nvPr/>
          </p:nvSpPr>
          <p:spPr bwMode="auto">
            <a:xfrm>
              <a:off x="7046912" y="1052513"/>
              <a:ext cx="12700" cy="230188"/>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1132"/>
            <p:cNvSpPr>
              <a:spLocks/>
            </p:cNvSpPr>
            <p:nvPr/>
          </p:nvSpPr>
          <p:spPr bwMode="auto">
            <a:xfrm>
              <a:off x="6950075" y="966788"/>
              <a:ext cx="58738" cy="30163"/>
            </a:xfrm>
            <a:custGeom>
              <a:avLst/>
              <a:gdLst>
                <a:gd name="T0" fmla="*/ 40 w 76"/>
                <a:gd name="T1" fmla="*/ 37 h 37"/>
                <a:gd name="T2" fmla="*/ 40 w 76"/>
                <a:gd name="T3" fmla="*/ 37 h 37"/>
                <a:gd name="T4" fmla="*/ 47 w 76"/>
                <a:gd name="T5" fmla="*/ 36 h 37"/>
                <a:gd name="T6" fmla="*/ 54 w 76"/>
                <a:gd name="T7" fmla="*/ 34 h 37"/>
                <a:gd name="T8" fmla="*/ 60 w 76"/>
                <a:gd name="T9" fmla="*/ 30 h 37"/>
                <a:gd name="T10" fmla="*/ 65 w 76"/>
                <a:gd name="T11" fmla="*/ 27 h 37"/>
                <a:gd name="T12" fmla="*/ 70 w 76"/>
                <a:gd name="T13" fmla="*/ 21 h 37"/>
                <a:gd name="T14" fmla="*/ 74 w 76"/>
                <a:gd name="T15" fmla="*/ 14 h 37"/>
                <a:gd name="T16" fmla="*/ 76 w 76"/>
                <a:gd name="T17" fmla="*/ 7 h 37"/>
                <a:gd name="T18" fmla="*/ 76 w 76"/>
                <a:gd name="T19" fmla="*/ 0 h 37"/>
                <a:gd name="T20" fmla="*/ 76 w 76"/>
                <a:gd name="T21" fmla="*/ 0 h 37"/>
                <a:gd name="T22" fmla="*/ 0 w 76"/>
                <a:gd name="T23" fmla="*/ 0 h 37"/>
                <a:gd name="T24" fmla="*/ 0 w 76"/>
                <a:gd name="T25" fmla="*/ 0 h 37"/>
                <a:gd name="T26" fmla="*/ 2 w 76"/>
                <a:gd name="T27" fmla="*/ 7 h 37"/>
                <a:gd name="T28" fmla="*/ 4 w 76"/>
                <a:gd name="T29" fmla="*/ 14 h 37"/>
                <a:gd name="T30" fmla="*/ 7 w 76"/>
                <a:gd name="T31" fmla="*/ 21 h 37"/>
                <a:gd name="T32" fmla="*/ 13 w 76"/>
                <a:gd name="T33" fmla="*/ 27 h 37"/>
                <a:gd name="T34" fmla="*/ 18 w 76"/>
                <a:gd name="T35" fmla="*/ 30 h 37"/>
                <a:gd name="T36" fmla="*/ 24 w 76"/>
                <a:gd name="T37" fmla="*/ 34 h 37"/>
                <a:gd name="T38" fmla="*/ 31 w 76"/>
                <a:gd name="T39" fmla="*/ 36 h 37"/>
                <a:gd name="T40" fmla="*/ 40 w 76"/>
                <a:gd name="T41" fmla="*/ 37 h 37"/>
                <a:gd name="T42" fmla="*/ 40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40" y="37"/>
                  </a:moveTo>
                  <a:lnTo>
                    <a:pt x="40" y="37"/>
                  </a:lnTo>
                  <a:lnTo>
                    <a:pt x="47" y="36"/>
                  </a:lnTo>
                  <a:lnTo>
                    <a:pt x="54" y="34"/>
                  </a:lnTo>
                  <a:lnTo>
                    <a:pt x="60" y="30"/>
                  </a:lnTo>
                  <a:lnTo>
                    <a:pt x="65" y="27"/>
                  </a:lnTo>
                  <a:lnTo>
                    <a:pt x="70" y="21"/>
                  </a:lnTo>
                  <a:lnTo>
                    <a:pt x="74" y="14"/>
                  </a:lnTo>
                  <a:lnTo>
                    <a:pt x="76" y="7"/>
                  </a:lnTo>
                  <a:lnTo>
                    <a:pt x="76" y="0"/>
                  </a:lnTo>
                  <a:lnTo>
                    <a:pt x="76" y="0"/>
                  </a:lnTo>
                  <a:lnTo>
                    <a:pt x="0" y="0"/>
                  </a:lnTo>
                  <a:lnTo>
                    <a:pt x="0" y="0"/>
                  </a:lnTo>
                  <a:lnTo>
                    <a:pt x="2" y="7"/>
                  </a:lnTo>
                  <a:lnTo>
                    <a:pt x="4" y="14"/>
                  </a:lnTo>
                  <a:lnTo>
                    <a:pt x="7" y="21"/>
                  </a:lnTo>
                  <a:lnTo>
                    <a:pt x="13" y="27"/>
                  </a:lnTo>
                  <a:lnTo>
                    <a:pt x="18" y="30"/>
                  </a:lnTo>
                  <a:lnTo>
                    <a:pt x="24" y="34"/>
                  </a:lnTo>
                  <a:lnTo>
                    <a:pt x="31" y="36"/>
                  </a:lnTo>
                  <a:lnTo>
                    <a:pt x="40" y="37"/>
                  </a:lnTo>
                  <a:lnTo>
                    <a:pt x="40" y="37"/>
                  </a:lnTo>
                  <a:close/>
                </a:path>
              </a:pathLst>
            </a:custGeom>
            <a:solidFill>
              <a:srgbClr val="F5F5F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133"/>
            <p:cNvSpPr>
              <a:spLocks/>
            </p:cNvSpPr>
            <p:nvPr/>
          </p:nvSpPr>
          <p:spPr bwMode="auto">
            <a:xfrm>
              <a:off x="7008812" y="966788"/>
              <a:ext cx="60325" cy="30163"/>
            </a:xfrm>
            <a:custGeom>
              <a:avLst/>
              <a:gdLst>
                <a:gd name="T0" fmla="*/ 37 w 75"/>
                <a:gd name="T1" fmla="*/ 37 h 37"/>
                <a:gd name="T2" fmla="*/ 37 w 75"/>
                <a:gd name="T3" fmla="*/ 37 h 37"/>
                <a:gd name="T4" fmla="*/ 45 w 75"/>
                <a:gd name="T5" fmla="*/ 36 h 37"/>
                <a:gd name="T6" fmla="*/ 52 w 75"/>
                <a:gd name="T7" fmla="*/ 34 h 37"/>
                <a:gd name="T8" fmla="*/ 59 w 75"/>
                <a:gd name="T9" fmla="*/ 30 h 37"/>
                <a:gd name="T10" fmla="*/ 64 w 75"/>
                <a:gd name="T11" fmla="*/ 27 h 37"/>
                <a:gd name="T12" fmla="*/ 68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3 w 75"/>
                <a:gd name="T29" fmla="*/ 14 h 37"/>
                <a:gd name="T30" fmla="*/ 7 w 75"/>
                <a:gd name="T31" fmla="*/ 21 h 37"/>
                <a:gd name="T32" fmla="*/ 11 w 75"/>
                <a:gd name="T33" fmla="*/ 27 h 37"/>
                <a:gd name="T34" fmla="*/ 16 w 75"/>
                <a:gd name="T35" fmla="*/ 30 h 37"/>
                <a:gd name="T36" fmla="*/ 23 w 75"/>
                <a:gd name="T37" fmla="*/ 34 h 37"/>
                <a:gd name="T38" fmla="*/ 30 w 75"/>
                <a:gd name="T39" fmla="*/ 36 h 37"/>
                <a:gd name="T40" fmla="*/ 37 w 75"/>
                <a:gd name="T41" fmla="*/ 37 h 37"/>
                <a:gd name="T42" fmla="*/ 37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7" y="37"/>
                  </a:moveTo>
                  <a:lnTo>
                    <a:pt x="37" y="37"/>
                  </a:lnTo>
                  <a:lnTo>
                    <a:pt x="45" y="36"/>
                  </a:lnTo>
                  <a:lnTo>
                    <a:pt x="52" y="34"/>
                  </a:lnTo>
                  <a:lnTo>
                    <a:pt x="59" y="30"/>
                  </a:lnTo>
                  <a:lnTo>
                    <a:pt x="64" y="27"/>
                  </a:lnTo>
                  <a:lnTo>
                    <a:pt x="68" y="21"/>
                  </a:lnTo>
                  <a:lnTo>
                    <a:pt x="72" y="14"/>
                  </a:lnTo>
                  <a:lnTo>
                    <a:pt x="75" y="7"/>
                  </a:lnTo>
                  <a:lnTo>
                    <a:pt x="75" y="0"/>
                  </a:lnTo>
                  <a:lnTo>
                    <a:pt x="75" y="0"/>
                  </a:lnTo>
                  <a:lnTo>
                    <a:pt x="0" y="0"/>
                  </a:lnTo>
                  <a:lnTo>
                    <a:pt x="0" y="0"/>
                  </a:lnTo>
                  <a:lnTo>
                    <a:pt x="2" y="7"/>
                  </a:lnTo>
                  <a:lnTo>
                    <a:pt x="3" y="14"/>
                  </a:lnTo>
                  <a:lnTo>
                    <a:pt x="7" y="21"/>
                  </a:lnTo>
                  <a:lnTo>
                    <a:pt x="11" y="27"/>
                  </a:lnTo>
                  <a:lnTo>
                    <a:pt x="16" y="30"/>
                  </a:lnTo>
                  <a:lnTo>
                    <a:pt x="23" y="34"/>
                  </a:lnTo>
                  <a:lnTo>
                    <a:pt x="30" y="36"/>
                  </a:lnTo>
                  <a:lnTo>
                    <a:pt x="37" y="37"/>
                  </a:lnTo>
                  <a:lnTo>
                    <a:pt x="37" y="37"/>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1134"/>
            <p:cNvSpPr>
              <a:spLocks/>
            </p:cNvSpPr>
            <p:nvPr/>
          </p:nvSpPr>
          <p:spPr bwMode="auto">
            <a:xfrm>
              <a:off x="7069137" y="966788"/>
              <a:ext cx="58738" cy="30163"/>
            </a:xfrm>
            <a:custGeom>
              <a:avLst/>
              <a:gdLst>
                <a:gd name="T0" fmla="*/ 38 w 74"/>
                <a:gd name="T1" fmla="*/ 37 h 37"/>
                <a:gd name="T2" fmla="*/ 38 w 74"/>
                <a:gd name="T3" fmla="*/ 37 h 37"/>
                <a:gd name="T4" fmla="*/ 45 w 74"/>
                <a:gd name="T5" fmla="*/ 36 h 37"/>
                <a:gd name="T6" fmla="*/ 52 w 74"/>
                <a:gd name="T7" fmla="*/ 34 h 37"/>
                <a:gd name="T8" fmla="*/ 58 w 74"/>
                <a:gd name="T9" fmla="*/ 30 h 37"/>
                <a:gd name="T10" fmla="*/ 63 w 74"/>
                <a:gd name="T11" fmla="*/ 27 h 37"/>
                <a:gd name="T12" fmla="*/ 69 w 74"/>
                <a:gd name="T13" fmla="*/ 21 h 37"/>
                <a:gd name="T14" fmla="*/ 72 w 74"/>
                <a:gd name="T15" fmla="*/ 14 h 37"/>
                <a:gd name="T16" fmla="*/ 74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4 w 74"/>
                <a:gd name="T29" fmla="*/ 14 h 37"/>
                <a:gd name="T30" fmla="*/ 6 w 74"/>
                <a:gd name="T31" fmla="*/ 21 h 37"/>
                <a:gd name="T32" fmla="*/ 11 w 74"/>
                <a:gd name="T33" fmla="*/ 27 h 37"/>
                <a:gd name="T34" fmla="*/ 16 w 74"/>
                <a:gd name="T35" fmla="*/ 30 h 37"/>
                <a:gd name="T36" fmla="*/ 22 w 74"/>
                <a:gd name="T37" fmla="*/ 34 h 37"/>
                <a:gd name="T38" fmla="*/ 29 w 74"/>
                <a:gd name="T39" fmla="*/ 36 h 37"/>
                <a:gd name="T40" fmla="*/ 38 w 74"/>
                <a:gd name="T41" fmla="*/ 37 h 37"/>
                <a:gd name="T42" fmla="*/ 38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8" y="37"/>
                  </a:moveTo>
                  <a:lnTo>
                    <a:pt x="38" y="37"/>
                  </a:lnTo>
                  <a:lnTo>
                    <a:pt x="45" y="36"/>
                  </a:lnTo>
                  <a:lnTo>
                    <a:pt x="52" y="34"/>
                  </a:lnTo>
                  <a:lnTo>
                    <a:pt x="58" y="30"/>
                  </a:lnTo>
                  <a:lnTo>
                    <a:pt x="63" y="27"/>
                  </a:lnTo>
                  <a:lnTo>
                    <a:pt x="69" y="21"/>
                  </a:lnTo>
                  <a:lnTo>
                    <a:pt x="72" y="14"/>
                  </a:lnTo>
                  <a:lnTo>
                    <a:pt x="74" y="7"/>
                  </a:lnTo>
                  <a:lnTo>
                    <a:pt x="74" y="0"/>
                  </a:lnTo>
                  <a:lnTo>
                    <a:pt x="74" y="0"/>
                  </a:lnTo>
                  <a:lnTo>
                    <a:pt x="0" y="0"/>
                  </a:lnTo>
                  <a:lnTo>
                    <a:pt x="0" y="0"/>
                  </a:lnTo>
                  <a:lnTo>
                    <a:pt x="0" y="7"/>
                  </a:lnTo>
                  <a:lnTo>
                    <a:pt x="4" y="14"/>
                  </a:lnTo>
                  <a:lnTo>
                    <a:pt x="6" y="21"/>
                  </a:lnTo>
                  <a:lnTo>
                    <a:pt x="11" y="27"/>
                  </a:lnTo>
                  <a:lnTo>
                    <a:pt x="16" y="30"/>
                  </a:lnTo>
                  <a:lnTo>
                    <a:pt x="22" y="34"/>
                  </a:lnTo>
                  <a:lnTo>
                    <a:pt x="29" y="36"/>
                  </a:lnTo>
                  <a:lnTo>
                    <a:pt x="38" y="37"/>
                  </a:lnTo>
                  <a:lnTo>
                    <a:pt x="38" y="37"/>
                  </a:lnTo>
                  <a:close/>
                </a:path>
              </a:pathLst>
            </a:custGeom>
            <a:solidFill>
              <a:srgbClr val="F5F5F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1135"/>
            <p:cNvSpPr>
              <a:spLocks/>
            </p:cNvSpPr>
            <p:nvPr/>
          </p:nvSpPr>
          <p:spPr bwMode="auto">
            <a:xfrm>
              <a:off x="7127875" y="966788"/>
              <a:ext cx="60325" cy="30163"/>
            </a:xfrm>
            <a:custGeom>
              <a:avLst/>
              <a:gdLst>
                <a:gd name="T0" fmla="*/ 38 w 75"/>
                <a:gd name="T1" fmla="*/ 37 h 37"/>
                <a:gd name="T2" fmla="*/ 38 w 75"/>
                <a:gd name="T3" fmla="*/ 37 h 37"/>
                <a:gd name="T4" fmla="*/ 47 w 75"/>
                <a:gd name="T5" fmla="*/ 36 h 37"/>
                <a:gd name="T6" fmla="*/ 52 w 75"/>
                <a:gd name="T7" fmla="*/ 34 h 37"/>
                <a:gd name="T8" fmla="*/ 59 w 75"/>
                <a:gd name="T9" fmla="*/ 30 h 37"/>
                <a:gd name="T10" fmla="*/ 65 w 75"/>
                <a:gd name="T11" fmla="*/ 27 h 37"/>
                <a:gd name="T12" fmla="*/ 70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4 w 75"/>
                <a:gd name="T29" fmla="*/ 14 h 37"/>
                <a:gd name="T30" fmla="*/ 7 w 75"/>
                <a:gd name="T31" fmla="*/ 21 h 37"/>
                <a:gd name="T32" fmla="*/ 11 w 75"/>
                <a:gd name="T33" fmla="*/ 27 h 37"/>
                <a:gd name="T34" fmla="*/ 18 w 75"/>
                <a:gd name="T35" fmla="*/ 30 h 37"/>
                <a:gd name="T36" fmla="*/ 23 w 75"/>
                <a:gd name="T37" fmla="*/ 34 h 37"/>
                <a:gd name="T38" fmla="*/ 31 w 75"/>
                <a:gd name="T39" fmla="*/ 36 h 37"/>
                <a:gd name="T40" fmla="*/ 38 w 75"/>
                <a:gd name="T41" fmla="*/ 37 h 37"/>
                <a:gd name="T42" fmla="*/ 38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8" y="37"/>
                  </a:moveTo>
                  <a:lnTo>
                    <a:pt x="38" y="37"/>
                  </a:lnTo>
                  <a:lnTo>
                    <a:pt x="47" y="36"/>
                  </a:lnTo>
                  <a:lnTo>
                    <a:pt x="52" y="34"/>
                  </a:lnTo>
                  <a:lnTo>
                    <a:pt x="59" y="30"/>
                  </a:lnTo>
                  <a:lnTo>
                    <a:pt x="65" y="27"/>
                  </a:lnTo>
                  <a:lnTo>
                    <a:pt x="70" y="21"/>
                  </a:lnTo>
                  <a:lnTo>
                    <a:pt x="72" y="14"/>
                  </a:lnTo>
                  <a:lnTo>
                    <a:pt x="75" y="7"/>
                  </a:lnTo>
                  <a:lnTo>
                    <a:pt x="75" y="0"/>
                  </a:lnTo>
                  <a:lnTo>
                    <a:pt x="75" y="0"/>
                  </a:lnTo>
                  <a:lnTo>
                    <a:pt x="0" y="0"/>
                  </a:lnTo>
                  <a:lnTo>
                    <a:pt x="0" y="0"/>
                  </a:lnTo>
                  <a:lnTo>
                    <a:pt x="2" y="7"/>
                  </a:lnTo>
                  <a:lnTo>
                    <a:pt x="4" y="14"/>
                  </a:lnTo>
                  <a:lnTo>
                    <a:pt x="7" y="21"/>
                  </a:lnTo>
                  <a:lnTo>
                    <a:pt x="11" y="27"/>
                  </a:lnTo>
                  <a:lnTo>
                    <a:pt x="18" y="30"/>
                  </a:lnTo>
                  <a:lnTo>
                    <a:pt x="23" y="34"/>
                  </a:lnTo>
                  <a:lnTo>
                    <a:pt x="31" y="36"/>
                  </a:lnTo>
                  <a:lnTo>
                    <a:pt x="38" y="37"/>
                  </a:lnTo>
                  <a:lnTo>
                    <a:pt x="38" y="37"/>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Freeform 1136"/>
            <p:cNvSpPr>
              <a:spLocks/>
            </p:cNvSpPr>
            <p:nvPr/>
          </p:nvSpPr>
          <p:spPr bwMode="auto">
            <a:xfrm>
              <a:off x="7188200" y="966788"/>
              <a:ext cx="58738" cy="30163"/>
            </a:xfrm>
            <a:custGeom>
              <a:avLst/>
              <a:gdLst>
                <a:gd name="T0" fmla="*/ 38 w 76"/>
                <a:gd name="T1" fmla="*/ 37 h 37"/>
                <a:gd name="T2" fmla="*/ 38 w 76"/>
                <a:gd name="T3" fmla="*/ 37 h 37"/>
                <a:gd name="T4" fmla="*/ 45 w 76"/>
                <a:gd name="T5" fmla="*/ 36 h 37"/>
                <a:gd name="T6" fmla="*/ 53 w 76"/>
                <a:gd name="T7" fmla="*/ 34 h 37"/>
                <a:gd name="T8" fmla="*/ 58 w 76"/>
                <a:gd name="T9" fmla="*/ 30 h 37"/>
                <a:gd name="T10" fmla="*/ 65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8 w 76"/>
                <a:gd name="T31" fmla="*/ 21 h 37"/>
                <a:gd name="T32" fmla="*/ 11 w 76"/>
                <a:gd name="T33" fmla="*/ 27 h 37"/>
                <a:gd name="T34" fmla="*/ 17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3" y="34"/>
                  </a:lnTo>
                  <a:lnTo>
                    <a:pt x="58" y="30"/>
                  </a:lnTo>
                  <a:lnTo>
                    <a:pt x="65" y="27"/>
                  </a:lnTo>
                  <a:lnTo>
                    <a:pt x="69" y="21"/>
                  </a:lnTo>
                  <a:lnTo>
                    <a:pt x="72" y="14"/>
                  </a:lnTo>
                  <a:lnTo>
                    <a:pt x="74" y="7"/>
                  </a:lnTo>
                  <a:lnTo>
                    <a:pt x="76" y="0"/>
                  </a:lnTo>
                  <a:lnTo>
                    <a:pt x="76" y="0"/>
                  </a:lnTo>
                  <a:lnTo>
                    <a:pt x="0" y="0"/>
                  </a:lnTo>
                  <a:lnTo>
                    <a:pt x="0" y="0"/>
                  </a:lnTo>
                  <a:lnTo>
                    <a:pt x="0" y="7"/>
                  </a:lnTo>
                  <a:lnTo>
                    <a:pt x="4" y="14"/>
                  </a:lnTo>
                  <a:lnTo>
                    <a:pt x="8" y="21"/>
                  </a:lnTo>
                  <a:lnTo>
                    <a:pt x="11" y="27"/>
                  </a:lnTo>
                  <a:lnTo>
                    <a:pt x="17" y="30"/>
                  </a:lnTo>
                  <a:lnTo>
                    <a:pt x="24" y="34"/>
                  </a:lnTo>
                  <a:lnTo>
                    <a:pt x="31" y="36"/>
                  </a:lnTo>
                  <a:lnTo>
                    <a:pt x="38" y="37"/>
                  </a:lnTo>
                  <a:lnTo>
                    <a:pt x="38" y="37"/>
                  </a:lnTo>
                  <a:close/>
                </a:path>
              </a:pathLst>
            </a:custGeom>
            <a:solidFill>
              <a:srgbClr val="F5F5F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137"/>
            <p:cNvSpPr>
              <a:spLocks/>
            </p:cNvSpPr>
            <p:nvPr/>
          </p:nvSpPr>
          <p:spPr bwMode="auto">
            <a:xfrm>
              <a:off x="7246937" y="966788"/>
              <a:ext cx="60325" cy="30163"/>
            </a:xfrm>
            <a:custGeom>
              <a:avLst/>
              <a:gdLst>
                <a:gd name="T0" fmla="*/ 36 w 75"/>
                <a:gd name="T1" fmla="*/ 37 h 37"/>
                <a:gd name="T2" fmla="*/ 36 w 75"/>
                <a:gd name="T3" fmla="*/ 37 h 37"/>
                <a:gd name="T4" fmla="*/ 45 w 75"/>
                <a:gd name="T5" fmla="*/ 36 h 37"/>
                <a:gd name="T6" fmla="*/ 52 w 75"/>
                <a:gd name="T7" fmla="*/ 34 h 37"/>
                <a:gd name="T8" fmla="*/ 58 w 75"/>
                <a:gd name="T9" fmla="*/ 30 h 37"/>
                <a:gd name="T10" fmla="*/ 63 w 75"/>
                <a:gd name="T11" fmla="*/ 27 h 37"/>
                <a:gd name="T12" fmla="*/ 68 w 75"/>
                <a:gd name="T13" fmla="*/ 21 h 37"/>
                <a:gd name="T14" fmla="*/ 72 w 75"/>
                <a:gd name="T15" fmla="*/ 14 h 37"/>
                <a:gd name="T16" fmla="*/ 74 w 75"/>
                <a:gd name="T17" fmla="*/ 7 h 37"/>
                <a:gd name="T18" fmla="*/ 75 w 75"/>
                <a:gd name="T19" fmla="*/ 0 h 37"/>
                <a:gd name="T20" fmla="*/ 75 w 75"/>
                <a:gd name="T21" fmla="*/ 0 h 37"/>
                <a:gd name="T22" fmla="*/ 0 w 75"/>
                <a:gd name="T23" fmla="*/ 0 h 37"/>
                <a:gd name="T24" fmla="*/ 0 w 75"/>
                <a:gd name="T25" fmla="*/ 0 h 37"/>
                <a:gd name="T26" fmla="*/ 0 w 75"/>
                <a:gd name="T27" fmla="*/ 7 h 37"/>
                <a:gd name="T28" fmla="*/ 2 w 75"/>
                <a:gd name="T29" fmla="*/ 14 h 37"/>
                <a:gd name="T30" fmla="*/ 5 w 75"/>
                <a:gd name="T31" fmla="*/ 21 h 37"/>
                <a:gd name="T32" fmla="*/ 11 w 75"/>
                <a:gd name="T33" fmla="*/ 27 h 37"/>
                <a:gd name="T34" fmla="*/ 16 w 75"/>
                <a:gd name="T35" fmla="*/ 30 h 37"/>
                <a:gd name="T36" fmla="*/ 22 w 75"/>
                <a:gd name="T37" fmla="*/ 34 h 37"/>
                <a:gd name="T38" fmla="*/ 29 w 75"/>
                <a:gd name="T39" fmla="*/ 36 h 37"/>
                <a:gd name="T40" fmla="*/ 36 w 75"/>
                <a:gd name="T41" fmla="*/ 37 h 37"/>
                <a:gd name="T42" fmla="*/ 36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6" y="37"/>
                  </a:moveTo>
                  <a:lnTo>
                    <a:pt x="36" y="37"/>
                  </a:lnTo>
                  <a:lnTo>
                    <a:pt x="45" y="36"/>
                  </a:lnTo>
                  <a:lnTo>
                    <a:pt x="52" y="34"/>
                  </a:lnTo>
                  <a:lnTo>
                    <a:pt x="58" y="30"/>
                  </a:lnTo>
                  <a:lnTo>
                    <a:pt x="63" y="27"/>
                  </a:lnTo>
                  <a:lnTo>
                    <a:pt x="68" y="21"/>
                  </a:lnTo>
                  <a:lnTo>
                    <a:pt x="72" y="14"/>
                  </a:lnTo>
                  <a:lnTo>
                    <a:pt x="74" y="7"/>
                  </a:lnTo>
                  <a:lnTo>
                    <a:pt x="75" y="0"/>
                  </a:lnTo>
                  <a:lnTo>
                    <a:pt x="75" y="0"/>
                  </a:lnTo>
                  <a:lnTo>
                    <a:pt x="0" y="0"/>
                  </a:lnTo>
                  <a:lnTo>
                    <a:pt x="0" y="0"/>
                  </a:lnTo>
                  <a:lnTo>
                    <a:pt x="0" y="7"/>
                  </a:lnTo>
                  <a:lnTo>
                    <a:pt x="2" y="14"/>
                  </a:lnTo>
                  <a:lnTo>
                    <a:pt x="5" y="21"/>
                  </a:lnTo>
                  <a:lnTo>
                    <a:pt x="11" y="27"/>
                  </a:lnTo>
                  <a:lnTo>
                    <a:pt x="16" y="30"/>
                  </a:lnTo>
                  <a:lnTo>
                    <a:pt x="22" y="34"/>
                  </a:lnTo>
                  <a:lnTo>
                    <a:pt x="29" y="36"/>
                  </a:lnTo>
                  <a:lnTo>
                    <a:pt x="36" y="37"/>
                  </a:lnTo>
                  <a:lnTo>
                    <a:pt x="36" y="37"/>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38"/>
            <p:cNvSpPr>
              <a:spLocks/>
            </p:cNvSpPr>
            <p:nvPr/>
          </p:nvSpPr>
          <p:spPr bwMode="auto">
            <a:xfrm>
              <a:off x="7307262" y="966788"/>
              <a:ext cx="58738" cy="30163"/>
            </a:xfrm>
            <a:custGeom>
              <a:avLst/>
              <a:gdLst>
                <a:gd name="T0" fmla="*/ 36 w 74"/>
                <a:gd name="T1" fmla="*/ 37 h 37"/>
                <a:gd name="T2" fmla="*/ 36 w 74"/>
                <a:gd name="T3" fmla="*/ 37 h 37"/>
                <a:gd name="T4" fmla="*/ 44 w 74"/>
                <a:gd name="T5" fmla="*/ 36 h 37"/>
                <a:gd name="T6" fmla="*/ 51 w 74"/>
                <a:gd name="T7" fmla="*/ 34 h 37"/>
                <a:gd name="T8" fmla="*/ 58 w 74"/>
                <a:gd name="T9" fmla="*/ 30 h 37"/>
                <a:gd name="T10" fmla="*/ 63 w 74"/>
                <a:gd name="T11" fmla="*/ 27 h 37"/>
                <a:gd name="T12" fmla="*/ 67 w 74"/>
                <a:gd name="T13" fmla="*/ 21 h 37"/>
                <a:gd name="T14" fmla="*/ 71 w 74"/>
                <a:gd name="T15" fmla="*/ 14 h 37"/>
                <a:gd name="T16" fmla="*/ 72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2 w 74"/>
                <a:gd name="T29" fmla="*/ 14 h 37"/>
                <a:gd name="T30" fmla="*/ 6 w 74"/>
                <a:gd name="T31" fmla="*/ 21 h 37"/>
                <a:gd name="T32" fmla="*/ 11 w 74"/>
                <a:gd name="T33" fmla="*/ 27 h 37"/>
                <a:gd name="T34" fmla="*/ 17 w 74"/>
                <a:gd name="T35" fmla="*/ 30 h 37"/>
                <a:gd name="T36" fmla="*/ 22 w 74"/>
                <a:gd name="T37" fmla="*/ 34 h 37"/>
                <a:gd name="T38" fmla="*/ 29 w 74"/>
                <a:gd name="T39" fmla="*/ 36 h 37"/>
                <a:gd name="T40" fmla="*/ 36 w 74"/>
                <a:gd name="T41" fmla="*/ 37 h 37"/>
                <a:gd name="T42" fmla="*/ 36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6" y="37"/>
                  </a:moveTo>
                  <a:lnTo>
                    <a:pt x="36" y="37"/>
                  </a:lnTo>
                  <a:lnTo>
                    <a:pt x="44" y="36"/>
                  </a:lnTo>
                  <a:lnTo>
                    <a:pt x="51" y="34"/>
                  </a:lnTo>
                  <a:lnTo>
                    <a:pt x="58" y="30"/>
                  </a:lnTo>
                  <a:lnTo>
                    <a:pt x="63" y="27"/>
                  </a:lnTo>
                  <a:lnTo>
                    <a:pt x="67" y="21"/>
                  </a:lnTo>
                  <a:lnTo>
                    <a:pt x="71" y="14"/>
                  </a:lnTo>
                  <a:lnTo>
                    <a:pt x="72" y="7"/>
                  </a:lnTo>
                  <a:lnTo>
                    <a:pt x="74" y="0"/>
                  </a:lnTo>
                  <a:lnTo>
                    <a:pt x="74" y="0"/>
                  </a:lnTo>
                  <a:lnTo>
                    <a:pt x="0" y="0"/>
                  </a:lnTo>
                  <a:lnTo>
                    <a:pt x="0" y="0"/>
                  </a:lnTo>
                  <a:lnTo>
                    <a:pt x="0" y="7"/>
                  </a:lnTo>
                  <a:lnTo>
                    <a:pt x="2" y="14"/>
                  </a:lnTo>
                  <a:lnTo>
                    <a:pt x="6" y="21"/>
                  </a:lnTo>
                  <a:lnTo>
                    <a:pt x="11" y="27"/>
                  </a:lnTo>
                  <a:lnTo>
                    <a:pt x="17" y="30"/>
                  </a:lnTo>
                  <a:lnTo>
                    <a:pt x="22" y="34"/>
                  </a:lnTo>
                  <a:lnTo>
                    <a:pt x="29" y="36"/>
                  </a:lnTo>
                  <a:lnTo>
                    <a:pt x="36" y="37"/>
                  </a:lnTo>
                  <a:lnTo>
                    <a:pt x="36" y="37"/>
                  </a:lnTo>
                  <a:close/>
                </a:path>
              </a:pathLst>
            </a:custGeom>
            <a:solidFill>
              <a:srgbClr val="F5F5F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139"/>
            <p:cNvSpPr>
              <a:spLocks/>
            </p:cNvSpPr>
            <p:nvPr/>
          </p:nvSpPr>
          <p:spPr bwMode="auto">
            <a:xfrm>
              <a:off x="7366000" y="966788"/>
              <a:ext cx="60325" cy="30163"/>
            </a:xfrm>
            <a:custGeom>
              <a:avLst/>
              <a:gdLst>
                <a:gd name="T0" fmla="*/ 38 w 76"/>
                <a:gd name="T1" fmla="*/ 37 h 37"/>
                <a:gd name="T2" fmla="*/ 38 w 76"/>
                <a:gd name="T3" fmla="*/ 37 h 37"/>
                <a:gd name="T4" fmla="*/ 45 w 76"/>
                <a:gd name="T5" fmla="*/ 36 h 37"/>
                <a:gd name="T6" fmla="*/ 52 w 76"/>
                <a:gd name="T7" fmla="*/ 34 h 37"/>
                <a:gd name="T8" fmla="*/ 58 w 76"/>
                <a:gd name="T9" fmla="*/ 30 h 37"/>
                <a:gd name="T10" fmla="*/ 63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6 w 76"/>
                <a:gd name="T31" fmla="*/ 21 h 37"/>
                <a:gd name="T32" fmla="*/ 11 w 76"/>
                <a:gd name="T33" fmla="*/ 27 h 37"/>
                <a:gd name="T34" fmla="*/ 16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2" y="34"/>
                  </a:lnTo>
                  <a:lnTo>
                    <a:pt x="58" y="30"/>
                  </a:lnTo>
                  <a:lnTo>
                    <a:pt x="63" y="27"/>
                  </a:lnTo>
                  <a:lnTo>
                    <a:pt x="69" y="21"/>
                  </a:lnTo>
                  <a:lnTo>
                    <a:pt x="72" y="14"/>
                  </a:lnTo>
                  <a:lnTo>
                    <a:pt x="74" y="7"/>
                  </a:lnTo>
                  <a:lnTo>
                    <a:pt x="76" y="0"/>
                  </a:lnTo>
                  <a:lnTo>
                    <a:pt x="76" y="0"/>
                  </a:lnTo>
                  <a:lnTo>
                    <a:pt x="0" y="0"/>
                  </a:lnTo>
                  <a:lnTo>
                    <a:pt x="0" y="0"/>
                  </a:lnTo>
                  <a:lnTo>
                    <a:pt x="0" y="7"/>
                  </a:lnTo>
                  <a:lnTo>
                    <a:pt x="4" y="14"/>
                  </a:lnTo>
                  <a:lnTo>
                    <a:pt x="6" y="21"/>
                  </a:lnTo>
                  <a:lnTo>
                    <a:pt x="11" y="27"/>
                  </a:lnTo>
                  <a:lnTo>
                    <a:pt x="16" y="30"/>
                  </a:lnTo>
                  <a:lnTo>
                    <a:pt x="24" y="34"/>
                  </a:lnTo>
                  <a:lnTo>
                    <a:pt x="31" y="36"/>
                  </a:lnTo>
                  <a:lnTo>
                    <a:pt x="38" y="37"/>
                  </a:lnTo>
                  <a:lnTo>
                    <a:pt x="38" y="37"/>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140"/>
            <p:cNvSpPr>
              <a:spLocks/>
            </p:cNvSpPr>
            <p:nvPr/>
          </p:nvSpPr>
          <p:spPr bwMode="auto">
            <a:xfrm>
              <a:off x="6950075" y="842963"/>
              <a:ext cx="76200" cy="123825"/>
            </a:xfrm>
            <a:custGeom>
              <a:avLst/>
              <a:gdLst>
                <a:gd name="T0" fmla="*/ 25 w 97"/>
                <a:gd name="T1" fmla="*/ 0 h 155"/>
                <a:gd name="T2" fmla="*/ 25 w 97"/>
                <a:gd name="T3" fmla="*/ 0 h 155"/>
                <a:gd name="T4" fmla="*/ 97 w 97"/>
                <a:gd name="T5" fmla="*/ 0 h 155"/>
                <a:gd name="T6" fmla="*/ 97 w 97"/>
                <a:gd name="T7" fmla="*/ 0 h 155"/>
                <a:gd name="T8" fmla="*/ 87 w 97"/>
                <a:gd name="T9" fmla="*/ 77 h 155"/>
                <a:gd name="T10" fmla="*/ 76 w 97"/>
                <a:gd name="T11" fmla="*/ 155 h 155"/>
                <a:gd name="T12" fmla="*/ 76 w 97"/>
                <a:gd name="T13" fmla="*/ 155 h 155"/>
                <a:gd name="T14" fmla="*/ 0 w 97"/>
                <a:gd name="T15" fmla="*/ 155 h 155"/>
                <a:gd name="T16" fmla="*/ 0 w 97"/>
                <a:gd name="T17" fmla="*/ 155 h 155"/>
                <a:gd name="T18" fmla="*/ 7 w 97"/>
                <a:gd name="T19" fmla="*/ 113 h 155"/>
                <a:gd name="T20" fmla="*/ 13 w 97"/>
                <a:gd name="T21" fmla="*/ 77 h 155"/>
                <a:gd name="T22" fmla="*/ 25 w 97"/>
                <a:gd name="T23" fmla="*/ 0 h 155"/>
                <a:gd name="T24" fmla="*/ 25 w 97"/>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55">
                  <a:moveTo>
                    <a:pt x="25" y="0"/>
                  </a:moveTo>
                  <a:lnTo>
                    <a:pt x="25" y="0"/>
                  </a:lnTo>
                  <a:lnTo>
                    <a:pt x="97" y="0"/>
                  </a:lnTo>
                  <a:lnTo>
                    <a:pt x="97" y="0"/>
                  </a:lnTo>
                  <a:lnTo>
                    <a:pt x="87" y="77"/>
                  </a:lnTo>
                  <a:lnTo>
                    <a:pt x="76" y="155"/>
                  </a:lnTo>
                  <a:lnTo>
                    <a:pt x="76" y="155"/>
                  </a:lnTo>
                  <a:lnTo>
                    <a:pt x="0" y="155"/>
                  </a:lnTo>
                  <a:lnTo>
                    <a:pt x="0" y="155"/>
                  </a:lnTo>
                  <a:lnTo>
                    <a:pt x="7" y="113"/>
                  </a:lnTo>
                  <a:lnTo>
                    <a:pt x="13" y="77"/>
                  </a:lnTo>
                  <a:lnTo>
                    <a:pt x="25" y="0"/>
                  </a:lnTo>
                  <a:lnTo>
                    <a:pt x="25" y="0"/>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141"/>
            <p:cNvSpPr>
              <a:spLocks/>
            </p:cNvSpPr>
            <p:nvPr/>
          </p:nvSpPr>
          <p:spPr bwMode="auto">
            <a:xfrm>
              <a:off x="7008812" y="842963"/>
              <a:ext cx="73025" cy="123825"/>
            </a:xfrm>
            <a:custGeom>
              <a:avLst/>
              <a:gdLst>
                <a:gd name="T0" fmla="*/ 21 w 91"/>
                <a:gd name="T1" fmla="*/ 0 h 155"/>
                <a:gd name="T2" fmla="*/ 21 w 91"/>
                <a:gd name="T3" fmla="*/ 0 h 155"/>
                <a:gd name="T4" fmla="*/ 91 w 91"/>
                <a:gd name="T5" fmla="*/ 0 h 155"/>
                <a:gd name="T6" fmla="*/ 91 w 91"/>
                <a:gd name="T7" fmla="*/ 0 h 155"/>
                <a:gd name="T8" fmla="*/ 82 w 91"/>
                <a:gd name="T9" fmla="*/ 77 h 155"/>
                <a:gd name="T10" fmla="*/ 75 w 91"/>
                <a:gd name="T11" fmla="*/ 155 h 155"/>
                <a:gd name="T12" fmla="*/ 75 w 91"/>
                <a:gd name="T13" fmla="*/ 155 h 155"/>
                <a:gd name="T14" fmla="*/ 0 w 91"/>
                <a:gd name="T15" fmla="*/ 155 h 155"/>
                <a:gd name="T16" fmla="*/ 0 w 91"/>
                <a:gd name="T17" fmla="*/ 155 h 155"/>
                <a:gd name="T18" fmla="*/ 11 w 91"/>
                <a:gd name="T19" fmla="*/ 77 h 155"/>
                <a:gd name="T20" fmla="*/ 21 w 91"/>
                <a:gd name="T21" fmla="*/ 0 h 155"/>
                <a:gd name="T22" fmla="*/ 21 w 91"/>
                <a:gd name="T2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55">
                  <a:moveTo>
                    <a:pt x="21" y="0"/>
                  </a:moveTo>
                  <a:lnTo>
                    <a:pt x="21" y="0"/>
                  </a:lnTo>
                  <a:lnTo>
                    <a:pt x="91" y="0"/>
                  </a:lnTo>
                  <a:lnTo>
                    <a:pt x="91" y="0"/>
                  </a:lnTo>
                  <a:lnTo>
                    <a:pt x="82" y="77"/>
                  </a:lnTo>
                  <a:lnTo>
                    <a:pt x="75" y="155"/>
                  </a:lnTo>
                  <a:lnTo>
                    <a:pt x="75" y="155"/>
                  </a:lnTo>
                  <a:lnTo>
                    <a:pt x="0" y="155"/>
                  </a:lnTo>
                  <a:lnTo>
                    <a:pt x="0" y="155"/>
                  </a:lnTo>
                  <a:lnTo>
                    <a:pt x="11" y="77"/>
                  </a:lnTo>
                  <a:lnTo>
                    <a:pt x="21" y="0"/>
                  </a:lnTo>
                  <a:lnTo>
                    <a:pt x="21" y="0"/>
                  </a:lnTo>
                  <a:close/>
                </a:path>
              </a:pathLst>
            </a:custGeom>
            <a:solidFill>
              <a:srgbClr val="BA14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142"/>
            <p:cNvSpPr>
              <a:spLocks/>
            </p:cNvSpPr>
            <p:nvPr/>
          </p:nvSpPr>
          <p:spPr bwMode="auto">
            <a:xfrm>
              <a:off x="7069137" y="842963"/>
              <a:ext cx="65088" cy="123825"/>
            </a:xfrm>
            <a:custGeom>
              <a:avLst/>
              <a:gdLst>
                <a:gd name="T0" fmla="*/ 16 w 83"/>
                <a:gd name="T1" fmla="*/ 0 h 155"/>
                <a:gd name="T2" fmla="*/ 16 w 83"/>
                <a:gd name="T3" fmla="*/ 0 h 155"/>
                <a:gd name="T4" fmla="*/ 83 w 83"/>
                <a:gd name="T5" fmla="*/ 0 h 155"/>
                <a:gd name="T6" fmla="*/ 83 w 83"/>
                <a:gd name="T7" fmla="*/ 0 h 155"/>
                <a:gd name="T8" fmla="*/ 74 w 83"/>
                <a:gd name="T9" fmla="*/ 155 h 155"/>
                <a:gd name="T10" fmla="*/ 74 w 83"/>
                <a:gd name="T11" fmla="*/ 155 h 155"/>
                <a:gd name="T12" fmla="*/ 0 w 83"/>
                <a:gd name="T13" fmla="*/ 155 h 155"/>
                <a:gd name="T14" fmla="*/ 0 w 83"/>
                <a:gd name="T15" fmla="*/ 155 h 155"/>
                <a:gd name="T16" fmla="*/ 7 w 83"/>
                <a:gd name="T17" fmla="*/ 77 h 155"/>
                <a:gd name="T18" fmla="*/ 16 w 83"/>
                <a:gd name="T19" fmla="*/ 0 h 155"/>
                <a:gd name="T20" fmla="*/ 16 w 83"/>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55">
                  <a:moveTo>
                    <a:pt x="16" y="0"/>
                  </a:moveTo>
                  <a:lnTo>
                    <a:pt x="16" y="0"/>
                  </a:lnTo>
                  <a:lnTo>
                    <a:pt x="83" y="0"/>
                  </a:lnTo>
                  <a:lnTo>
                    <a:pt x="83" y="0"/>
                  </a:lnTo>
                  <a:lnTo>
                    <a:pt x="74" y="155"/>
                  </a:lnTo>
                  <a:lnTo>
                    <a:pt x="74" y="155"/>
                  </a:lnTo>
                  <a:lnTo>
                    <a:pt x="0" y="155"/>
                  </a:lnTo>
                  <a:lnTo>
                    <a:pt x="0" y="155"/>
                  </a:lnTo>
                  <a:lnTo>
                    <a:pt x="7" y="77"/>
                  </a:lnTo>
                  <a:lnTo>
                    <a:pt x="16" y="0"/>
                  </a:lnTo>
                  <a:lnTo>
                    <a:pt x="16" y="0"/>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143"/>
            <p:cNvSpPr>
              <a:spLocks/>
            </p:cNvSpPr>
            <p:nvPr/>
          </p:nvSpPr>
          <p:spPr bwMode="auto">
            <a:xfrm>
              <a:off x="7127875" y="842963"/>
              <a:ext cx="60325" cy="123825"/>
            </a:xfrm>
            <a:custGeom>
              <a:avLst/>
              <a:gdLst>
                <a:gd name="T0" fmla="*/ 9 w 75"/>
                <a:gd name="T1" fmla="*/ 0 h 155"/>
                <a:gd name="T2" fmla="*/ 9 w 75"/>
                <a:gd name="T3" fmla="*/ 0 h 155"/>
                <a:gd name="T4" fmla="*/ 75 w 75"/>
                <a:gd name="T5" fmla="*/ 0 h 155"/>
                <a:gd name="T6" fmla="*/ 75 w 75"/>
                <a:gd name="T7" fmla="*/ 0 h 155"/>
                <a:gd name="T8" fmla="*/ 75 w 75"/>
                <a:gd name="T9" fmla="*/ 155 h 155"/>
                <a:gd name="T10" fmla="*/ 75 w 75"/>
                <a:gd name="T11" fmla="*/ 155 h 155"/>
                <a:gd name="T12" fmla="*/ 0 w 75"/>
                <a:gd name="T13" fmla="*/ 155 h 155"/>
                <a:gd name="T14" fmla="*/ 0 w 75"/>
                <a:gd name="T15" fmla="*/ 155 h 155"/>
                <a:gd name="T16" fmla="*/ 9 w 75"/>
                <a:gd name="T17" fmla="*/ 0 h 155"/>
                <a:gd name="T18" fmla="*/ 9 w 7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5">
                  <a:moveTo>
                    <a:pt x="9" y="0"/>
                  </a:moveTo>
                  <a:lnTo>
                    <a:pt x="9" y="0"/>
                  </a:lnTo>
                  <a:lnTo>
                    <a:pt x="75" y="0"/>
                  </a:lnTo>
                  <a:lnTo>
                    <a:pt x="75" y="0"/>
                  </a:lnTo>
                  <a:lnTo>
                    <a:pt x="75" y="155"/>
                  </a:lnTo>
                  <a:lnTo>
                    <a:pt x="75" y="155"/>
                  </a:lnTo>
                  <a:lnTo>
                    <a:pt x="0" y="155"/>
                  </a:lnTo>
                  <a:lnTo>
                    <a:pt x="0" y="155"/>
                  </a:lnTo>
                  <a:lnTo>
                    <a:pt x="9" y="0"/>
                  </a:lnTo>
                  <a:lnTo>
                    <a:pt x="9" y="0"/>
                  </a:lnTo>
                  <a:close/>
                </a:path>
              </a:pathLst>
            </a:custGeom>
            <a:solidFill>
              <a:srgbClr val="BA14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144"/>
            <p:cNvSpPr>
              <a:spLocks/>
            </p:cNvSpPr>
            <p:nvPr/>
          </p:nvSpPr>
          <p:spPr bwMode="auto">
            <a:xfrm>
              <a:off x="7188200" y="842963"/>
              <a:ext cx="58738" cy="123825"/>
            </a:xfrm>
            <a:custGeom>
              <a:avLst/>
              <a:gdLst>
                <a:gd name="T0" fmla="*/ 0 w 76"/>
                <a:gd name="T1" fmla="*/ 0 h 155"/>
                <a:gd name="T2" fmla="*/ 0 w 76"/>
                <a:gd name="T3" fmla="*/ 0 h 155"/>
                <a:gd name="T4" fmla="*/ 67 w 76"/>
                <a:gd name="T5" fmla="*/ 0 h 155"/>
                <a:gd name="T6" fmla="*/ 67 w 76"/>
                <a:gd name="T7" fmla="*/ 0 h 155"/>
                <a:gd name="T8" fmla="*/ 76 w 76"/>
                <a:gd name="T9" fmla="*/ 155 h 155"/>
                <a:gd name="T10" fmla="*/ 76 w 76"/>
                <a:gd name="T11" fmla="*/ 155 h 155"/>
                <a:gd name="T12" fmla="*/ 0 w 76"/>
                <a:gd name="T13" fmla="*/ 155 h 155"/>
                <a:gd name="T14" fmla="*/ 0 w 76"/>
                <a:gd name="T15" fmla="*/ 155 h 155"/>
                <a:gd name="T16" fmla="*/ 0 w 76"/>
                <a:gd name="T17" fmla="*/ 0 h 155"/>
                <a:gd name="T18" fmla="*/ 0 w 76"/>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55">
                  <a:moveTo>
                    <a:pt x="0" y="0"/>
                  </a:moveTo>
                  <a:lnTo>
                    <a:pt x="0" y="0"/>
                  </a:lnTo>
                  <a:lnTo>
                    <a:pt x="67" y="0"/>
                  </a:lnTo>
                  <a:lnTo>
                    <a:pt x="67" y="0"/>
                  </a:lnTo>
                  <a:lnTo>
                    <a:pt x="76" y="155"/>
                  </a:lnTo>
                  <a:lnTo>
                    <a:pt x="76" y="155"/>
                  </a:lnTo>
                  <a:lnTo>
                    <a:pt x="0" y="155"/>
                  </a:lnTo>
                  <a:lnTo>
                    <a:pt x="0" y="155"/>
                  </a:lnTo>
                  <a:lnTo>
                    <a:pt x="0" y="0"/>
                  </a:lnTo>
                  <a:lnTo>
                    <a:pt x="0" y="0"/>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145"/>
            <p:cNvSpPr>
              <a:spLocks/>
            </p:cNvSpPr>
            <p:nvPr/>
          </p:nvSpPr>
          <p:spPr bwMode="auto">
            <a:xfrm>
              <a:off x="7240587" y="842963"/>
              <a:ext cx="66675" cy="123825"/>
            </a:xfrm>
            <a:custGeom>
              <a:avLst/>
              <a:gdLst>
                <a:gd name="T0" fmla="*/ 0 w 84"/>
                <a:gd name="T1" fmla="*/ 0 h 155"/>
                <a:gd name="T2" fmla="*/ 0 w 84"/>
                <a:gd name="T3" fmla="*/ 0 h 155"/>
                <a:gd name="T4" fmla="*/ 67 w 84"/>
                <a:gd name="T5" fmla="*/ 0 h 155"/>
                <a:gd name="T6" fmla="*/ 67 w 84"/>
                <a:gd name="T7" fmla="*/ 0 h 155"/>
                <a:gd name="T8" fmla="*/ 76 w 84"/>
                <a:gd name="T9" fmla="*/ 77 h 155"/>
                <a:gd name="T10" fmla="*/ 84 w 84"/>
                <a:gd name="T11" fmla="*/ 155 h 155"/>
                <a:gd name="T12" fmla="*/ 84 w 84"/>
                <a:gd name="T13" fmla="*/ 155 h 155"/>
                <a:gd name="T14" fmla="*/ 9 w 84"/>
                <a:gd name="T15" fmla="*/ 155 h 155"/>
                <a:gd name="T16" fmla="*/ 9 w 84"/>
                <a:gd name="T17" fmla="*/ 155 h 155"/>
                <a:gd name="T18" fmla="*/ 0 w 84"/>
                <a:gd name="T19" fmla="*/ 0 h 155"/>
                <a:gd name="T20" fmla="*/ 0 w 8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55">
                  <a:moveTo>
                    <a:pt x="0" y="0"/>
                  </a:moveTo>
                  <a:lnTo>
                    <a:pt x="0" y="0"/>
                  </a:lnTo>
                  <a:lnTo>
                    <a:pt x="67" y="0"/>
                  </a:lnTo>
                  <a:lnTo>
                    <a:pt x="67" y="0"/>
                  </a:lnTo>
                  <a:lnTo>
                    <a:pt x="76" y="77"/>
                  </a:lnTo>
                  <a:lnTo>
                    <a:pt x="84" y="155"/>
                  </a:lnTo>
                  <a:lnTo>
                    <a:pt x="84" y="155"/>
                  </a:lnTo>
                  <a:lnTo>
                    <a:pt x="9" y="155"/>
                  </a:lnTo>
                  <a:lnTo>
                    <a:pt x="9" y="155"/>
                  </a:lnTo>
                  <a:lnTo>
                    <a:pt x="0" y="0"/>
                  </a:lnTo>
                  <a:lnTo>
                    <a:pt x="0" y="0"/>
                  </a:lnTo>
                  <a:close/>
                </a:path>
              </a:pathLst>
            </a:custGeom>
            <a:solidFill>
              <a:srgbClr val="BA14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146"/>
            <p:cNvSpPr>
              <a:spLocks/>
            </p:cNvSpPr>
            <p:nvPr/>
          </p:nvSpPr>
          <p:spPr bwMode="auto">
            <a:xfrm>
              <a:off x="7292975" y="842963"/>
              <a:ext cx="73025" cy="123825"/>
            </a:xfrm>
            <a:custGeom>
              <a:avLst/>
              <a:gdLst>
                <a:gd name="T0" fmla="*/ 0 w 91"/>
                <a:gd name="T1" fmla="*/ 0 h 155"/>
                <a:gd name="T2" fmla="*/ 0 w 91"/>
                <a:gd name="T3" fmla="*/ 0 h 155"/>
                <a:gd name="T4" fmla="*/ 70 w 91"/>
                <a:gd name="T5" fmla="*/ 0 h 155"/>
                <a:gd name="T6" fmla="*/ 70 w 91"/>
                <a:gd name="T7" fmla="*/ 0 h 155"/>
                <a:gd name="T8" fmla="*/ 80 w 91"/>
                <a:gd name="T9" fmla="*/ 77 h 155"/>
                <a:gd name="T10" fmla="*/ 86 w 91"/>
                <a:gd name="T11" fmla="*/ 113 h 155"/>
                <a:gd name="T12" fmla="*/ 91 w 91"/>
                <a:gd name="T13" fmla="*/ 155 h 155"/>
                <a:gd name="T14" fmla="*/ 91 w 91"/>
                <a:gd name="T15" fmla="*/ 155 h 155"/>
                <a:gd name="T16" fmla="*/ 17 w 91"/>
                <a:gd name="T17" fmla="*/ 155 h 155"/>
                <a:gd name="T18" fmla="*/ 17 w 91"/>
                <a:gd name="T19" fmla="*/ 155 h 155"/>
                <a:gd name="T20" fmla="*/ 9 w 91"/>
                <a:gd name="T21" fmla="*/ 77 h 155"/>
                <a:gd name="T22" fmla="*/ 0 w 91"/>
                <a:gd name="T23" fmla="*/ 0 h 155"/>
                <a:gd name="T24" fmla="*/ 0 w 91"/>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55">
                  <a:moveTo>
                    <a:pt x="0" y="0"/>
                  </a:moveTo>
                  <a:lnTo>
                    <a:pt x="0" y="0"/>
                  </a:lnTo>
                  <a:lnTo>
                    <a:pt x="70" y="0"/>
                  </a:lnTo>
                  <a:lnTo>
                    <a:pt x="70" y="0"/>
                  </a:lnTo>
                  <a:lnTo>
                    <a:pt x="80" y="77"/>
                  </a:lnTo>
                  <a:lnTo>
                    <a:pt x="86" y="113"/>
                  </a:lnTo>
                  <a:lnTo>
                    <a:pt x="91" y="155"/>
                  </a:lnTo>
                  <a:lnTo>
                    <a:pt x="91" y="155"/>
                  </a:lnTo>
                  <a:lnTo>
                    <a:pt x="17" y="155"/>
                  </a:lnTo>
                  <a:lnTo>
                    <a:pt x="17" y="155"/>
                  </a:lnTo>
                  <a:lnTo>
                    <a:pt x="9" y="77"/>
                  </a:lnTo>
                  <a:lnTo>
                    <a:pt x="0" y="0"/>
                  </a:lnTo>
                  <a:lnTo>
                    <a:pt x="0" y="0"/>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Freeform 1147"/>
            <p:cNvSpPr>
              <a:spLocks/>
            </p:cNvSpPr>
            <p:nvPr/>
          </p:nvSpPr>
          <p:spPr bwMode="auto">
            <a:xfrm>
              <a:off x="7348537" y="842963"/>
              <a:ext cx="77788" cy="123825"/>
            </a:xfrm>
            <a:custGeom>
              <a:avLst/>
              <a:gdLst>
                <a:gd name="T0" fmla="*/ 0 w 97"/>
                <a:gd name="T1" fmla="*/ 0 h 155"/>
                <a:gd name="T2" fmla="*/ 0 w 97"/>
                <a:gd name="T3" fmla="*/ 0 h 155"/>
                <a:gd name="T4" fmla="*/ 73 w 97"/>
                <a:gd name="T5" fmla="*/ 0 h 155"/>
                <a:gd name="T6" fmla="*/ 73 w 97"/>
                <a:gd name="T7" fmla="*/ 0 h 155"/>
                <a:gd name="T8" fmla="*/ 79 w 97"/>
                <a:gd name="T9" fmla="*/ 39 h 155"/>
                <a:gd name="T10" fmla="*/ 84 w 97"/>
                <a:gd name="T11" fmla="*/ 77 h 155"/>
                <a:gd name="T12" fmla="*/ 90 w 97"/>
                <a:gd name="T13" fmla="*/ 113 h 155"/>
                <a:gd name="T14" fmla="*/ 97 w 97"/>
                <a:gd name="T15" fmla="*/ 155 h 155"/>
                <a:gd name="T16" fmla="*/ 97 w 97"/>
                <a:gd name="T17" fmla="*/ 155 h 155"/>
                <a:gd name="T18" fmla="*/ 21 w 97"/>
                <a:gd name="T19" fmla="*/ 155 h 155"/>
                <a:gd name="T20" fmla="*/ 21 w 97"/>
                <a:gd name="T21" fmla="*/ 155 h 155"/>
                <a:gd name="T22" fmla="*/ 16 w 97"/>
                <a:gd name="T23" fmla="*/ 113 h 155"/>
                <a:gd name="T24" fmla="*/ 10 w 97"/>
                <a:gd name="T25" fmla="*/ 77 h 155"/>
                <a:gd name="T26" fmla="*/ 0 w 97"/>
                <a:gd name="T27" fmla="*/ 0 h 155"/>
                <a:gd name="T28" fmla="*/ 0 w 97"/>
                <a:gd name="T2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55">
                  <a:moveTo>
                    <a:pt x="0" y="0"/>
                  </a:moveTo>
                  <a:lnTo>
                    <a:pt x="0" y="0"/>
                  </a:lnTo>
                  <a:lnTo>
                    <a:pt x="73" y="0"/>
                  </a:lnTo>
                  <a:lnTo>
                    <a:pt x="73" y="0"/>
                  </a:lnTo>
                  <a:lnTo>
                    <a:pt x="79" y="39"/>
                  </a:lnTo>
                  <a:lnTo>
                    <a:pt x="84" y="77"/>
                  </a:lnTo>
                  <a:lnTo>
                    <a:pt x="90" y="113"/>
                  </a:lnTo>
                  <a:lnTo>
                    <a:pt x="97" y="155"/>
                  </a:lnTo>
                  <a:lnTo>
                    <a:pt x="97" y="155"/>
                  </a:lnTo>
                  <a:lnTo>
                    <a:pt x="21" y="155"/>
                  </a:lnTo>
                  <a:lnTo>
                    <a:pt x="21" y="155"/>
                  </a:lnTo>
                  <a:lnTo>
                    <a:pt x="16" y="113"/>
                  </a:lnTo>
                  <a:lnTo>
                    <a:pt x="10" y="77"/>
                  </a:lnTo>
                  <a:lnTo>
                    <a:pt x="0" y="0"/>
                  </a:lnTo>
                  <a:lnTo>
                    <a:pt x="0" y="0"/>
                  </a:lnTo>
                  <a:close/>
                </a:path>
              </a:pathLst>
            </a:custGeom>
            <a:solidFill>
              <a:srgbClr val="BA14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Freeform 1148"/>
            <p:cNvSpPr>
              <a:spLocks/>
            </p:cNvSpPr>
            <p:nvPr/>
          </p:nvSpPr>
          <p:spPr bwMode="auto">
            <a:xfrm>
              <a:off x="7181850" y="1052513"/>
              <a:ext cx="153988" cy="176213"/>
            </a:xfrm>
            <a:custGeom>
              <a:avLst/>
              <a:gdLst>
                <a:gd name="T0" fmla="*/ 0 w 194"/>
                <a:gd name="T1" fmla="*/ 0 h 223"/>
                <a:gd name="T2" fmla="*/ 0 w 194"/>
                <a:gd name="T3" fmla="*/ 223 h 223"/>
                <a:gd name="T4" fmla="*/ 114 w 194"/>
                <a:gd name="T5" fmla="*/ 223 h 223"/>
                <a:gd name="T6" fmla="*/ 194 w 194"/>
                <a:gd name="T7" fmla="*/ 0 h 223"/>
                <a:gd name="T8" fmla="*/ 0 w 194"/>
                <a:gd name="T9" fmla="*/ 0 h 223"/>
              </a:gdLst>
              <a:ahLst/>
              <a:cxnLst>
                <a:cxn ang="0">
                  <a:pos x="T0" y="T1"/>
                </a:cxn>
                <a:cxn ang="0">
                  <a:pos x="T2" y="T3"/>
                </a:cxn>
                <a:cxn ang="0">
                  <a:pos x="T4" y="T5"/>
                </a:cxn>
                <a:cxn ang="0">
                  <a:pos x="T6" y="T7"/>
                </a:cxn>
                <a:cxn ang="0">
                  <a:pos x="T8" y="T9"/>
                </a:cxn>
              </a:cxnLst>
              <a:rect l="0" t="0" r="r" b="b"/>
              <a:pathLst>
                <a:path w="194" h="223">
                  <a:moveTo>
                    <a:pt x="0" y="0"/>
                  </a:moveTo>
                  <a:lnTo>
                    <a:pt x="0" y="223"/>
                  </a:lnTo>
                  <a:lnTo>
                    <a:pt x="114" y="223"/>
                  </a:lnTo>
                  <a:lnTo>
                    <a:pt x="194" y="0"/>
                  </a:lnTo>
                  <a:lnTo>
                    <a:pt x="0" y="0"/>
                  </a:lnTo>
                  <a:close/>
                </a:path>
              </a:pathLst>
            </a:custGeom>
            <a:solidFill>
              <a:srgbClr val="00BCF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Freeform 1149"/>
            <p:cNvSpPr>
              <a:spLocks/>
            </p:cNvSpPr>
            <p:nvPr/>
          </p:nvSpPr>
          <p:spPr bwMode="auto">
            <a:xfrm>
              <a:off x="7272337" y="1052513"/>
              <a:ext cx="115888" cy="176213"/>
            </a:xfrm>
            <a:custGeom>
              <a:avLst/>
              <a:gdLst>
                <a:gd name="T0" fmla="*/ 145 w 145"/>
                <a:gd name="T1" fmla="*/ 0 h 223"/>
                <a:gd name="T2" fmla="*/ 80 w 145"/>
                <a:gd name="T3" fmla="*/ 0 h 223"/>
                <a:gd name="T4" fmla="*/ 0 w 145"/>
                <a:gd name="T5" fmla="*/ 223 h 223"/>
                <a:gd name="T6" fmla="*/ 145 w 145"/>
                <a:gd name="T7" fmla="*/ 223 h 223"/>
                <a:gd name="T8" fmla="*/ 145 w 145"/>
                <a:gd name="T9" fmla="*/ 0 h 223"/>
              </a:gdLst>
              <a:ahLst/>
              <a:cxnLst>
                <a:cxn ang="0">
                  <a:pos x="T0" y="T1"/>
                </a:cxn>
                <a:cxn ang="0">
                  <a:pos x="T2" y="T3"/>
                </a:cxn>
                <a:cxn ang="0">
                  <a:pos x="T4" y="T5"/>
                </a:cxn>
                <a:cxn ang="0">
                  <a:pos x="T6" y="T7"/>
                </a:cxn>
                <a:cxn ang="0">
                  <a:pos x="T8" y="T9"/>
                </a:cxn>
              </a:cxnLst>
              <a:rect l="0" t="0" r="r" b="b"/>
              <a:pathLst>
                <a:path w="145" h="223">
                  <a:moveTo>
                    <a:pt x="145" y="0"/>
                  </a:moveTo>
                  <a:lnTo>
                    <a:pt x="80" y="0"/>
                  </a:lnTo>
                  <a:lnTo>
                    <a:pt x="0" y="223"/>
                  </a:lnTo>
                  <a:lnTo>
                    <a:pt x="145" y="223"/>
                  </a:lnTo>
                  <a:lnTo>
                    <a:pt x="145" y="0"/>
                  </a:lnTo>
                  <a:close/>
                </a:path>
              </a:pathLst>
            </a:custGeom>
            <a:solidFill>
              <a:srgbClr val="00BCF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50"/>
            <p:cNvSpPr>
              <a:spLocks noChangeArrowheads="1"/>
            </p:cNvSpPr>
            <p:nvPr/>
          </p:nvSpPr>
          <p:spPr bwMode="auto">
            <a:xfrm>
              <a:off x="7181850" y="1225550"/>
              <a:ext cx="206375" cy="3175"/>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51"/>
            <p:cNvSpPr>
              <a:spLocks noChangeArrowheads="1"/>
            </p:cNvSpPr>
            <p:nvPr/>
          </p:nvSpPr>
          <p:spPr bwMode="auto">
            <a:xfrm>
              <a:off x="7046912" y="1279525"/>
              <a:ext cx="120650" cy="3175"/>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Freeform 1152"/>
            <p:cNvSpPr>
              <a:spLocks/>
            </p:cNvSpPr>
            <p:nvPr/>
          </p:nvSpPr>
          <p:spPr bwMode="auto">
            <a:xfrm>
              <a:off x="7196137" y="1052513"/>
              <a:ext cx="139700" cy="173038"/>
            </a:xfrm>
            <a:custGeom>
              <a:avLst/>
              <a:gdLst>
                <a:gd name="T0" fmla="*/ 176 w 176"/>
                <a:gd name="T1" fmla="*/ 0 h 220"/>
                <a:gd name="T2" fmla="*/ 0 w 176"/>
                <a:gd name="T3" fmla="*/ 0 h 220"/>
                <a:gd name="T4" fmla="*/ 0 w 176"/>
                <a:gd name="T5" fmla="*/ 220 h 220"/>
                <a:gd name="T6" fmla="*/ 97 w 176"/>
                <a:gd name="T7" fmla="*/ 220 h 220"/>
                <a:gd name="T8" fmla="*/ 0 w 176"/>
                <a:gd name="T9" fmla="*/ 220 h 220"/>
                <a:gd name="T10" fmla="*/ 0 w 176"/>
                <a:gd name="T11" fmla="*/ 186 h 220"/>
                <a:gd name="T12" fmla="*/ 0 w 176"/>
                <a:gd name="T13" fmla="*/ 168 h 220"/>
                <a:gd name="T14" fmla="*/ 0 w 176"/>
                <a:gd name="T15" fmla="*/ 119 h 220"/>
                <a:gd name="T16" fmla="*/ 43 w 176"/>
                <a:gd name="T17" fmla="*/ 119 h 220"/>
                <a:gd name="T18" fmla="*/ 43 w 176"/>
                <a:gd name="T19" fmla="*/ 146 h 220"/>
                <a:gd name="T20" fmla="*/ 92 w 176"/>
                <a:gd name="T21" fmla="*/ 146 h 220"/>
                <a:gd name="T22" fmla="*/ 92 w 176"/>
                <a:gd name="T23" fmla="*/ 119 h 220"/>
                <a:gd name="T24" fmla="*/ 135 w 176"/>
                <a:gd name="T25" fmla="*/ 119 h 220"/>
                <a:gd name="T26" fmla="*/ 176 w 176"/>
                <a:gd name="T2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20">
                  <a:moveTo>
                    <a:pt x="176" y="0"/>
                  </a:moveTo>
                  <a:lnTo>
                    <a:pt x="0" y="0"/>
                  </a:lnTo>
                  <a:lnTo>
                    <a:pt x="0" y="220"/>
                  </a:lnTo>
                  <a:lnTo>
                    <a:pt x="97" y="220"/>
                  </a:lnTo>
                  <a:lnTo>
                    <a:pt x="0" y="220"/>
                  </a:lnTo>
                  <a:lnTo>
                    <a:pt x="0" y="186"/>
                  </a:lnTo>
                  <a:lnTo>
                    <a:pt x="0" y="168"/>
                  </a:lnTo>
                  <a:lnTo>
                    <a:pt x="0" y="119"/>
                  </a:lnTo>
                  <a:lnTo>
                    <a:pt x="43" y="119"/>
                  </a:lnTo>
                  <a:lnTo>
                    <a:pt x="43" y="146"/>
                  </a:lnTo>
                  <a:lnTo>
                    <a:pt x="92" y="146"/>
                  </a:lnTo>
                  <a:lnTo>
                    <a:pt x="92" y="119"/>
                  </a:lnTo>
                  <a:lnTo>
                    <a:pt x="135" y="119"/>
                  </a:lnTo>
                  <a:lnTo>
                    <a:pt x="176" y="0"/>
                  </a:lnTo>
                  <a:close/>
                </a:path>
              </a:pathLst>
            </a:custGeom>
            <a:solidFill>
              <a:srgbClr val="40CDF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7" name="Freeform 1153"/>
            <p:cNvSpPr>
              <a:spLocks/>
            </p:cNvSpPr>
            <p:nvPr/>
          </p:nvSpPr>
          <p:spPr bwMode="auto">
            <a:xfrm>
              <a:off x="7196137" y="1225550"/>
              <a:ext cx="77788" cy="3175"/>
            </a:xfrm>
            <a:custGeom>
              <a:avLst/>
              <a:gdLst>
                <a:gd name="T0" fmla="*/ 97 w 97"/>
                <a:gd name="T1" fmla="*/ 0 h 3"/>
                <a:gd name="T2" fmla="*/ 0 w 97"/>
                <a:gd name="T3" fmla="*/ 0 h 3"/>
                <a:gd name="T4" fmla="*/ 0 w 97"/>
                <a:gd name="T5" fmla="*/ 3 h 3"/>
                <a:gd name="T6" fmla="*/ 96 w 97"/>
                <a:gd name="T7" fmla="*/ 3 h 3"/>
                <a:gd name="T8" fmla="*/ 97 w 97"/>
                <a:gd name="T9" fmla="*/ 0 h 3"/>
              </a:gdLst>
              <a:ahLst/>
              <a:cxnLst>
                <a:cxn ang="0">
                  <a:pos x="T0" y="T1"/>
                </a:cxn>
                <a:cxn ang="0">
                  <a:pos x="T2" y="T3"/>
                </a:cxn>
                <a:cxn ang="0">
                  <a:pos x="T4" y="T5"/>
                </a:cxn>
                <a:cxn ang="0">
                  <a:pos x="T6" y="T7"/>
                </a:cxn>
                <a:cxn ang="0">
                  <a:pos x="T8" y="T9"/>
                </a:cxn>
              </a:cxnLst>
              <a:rect l="0" t="0" r="r" b="b"/>
              <a:pathLst>
                <a:path w="97" h="3">
                  <a:moveTo>
                    <a:pt x="97" y="0"/>
                  </a:moveTo>
                  <a:lnTo>
                    <a:pt x="0" y="0"/>
                  </a:lnTo>
                  <a:lnTo>
                    <a:pt x="0" y="3"/>
                  </a:lnTo>
                  <a:lnTo>
                    <a:pt x="96" y="3"/>
                  </a:lnTo>
                  <a:lnTo>
                    <a:pt x="97" y="0"/>
                  </a:lnTo>
                  <a:close/>
                </a:path>
              </a:pathLst>
            </a:custGeom>
            <a:solidFill>
              <a:srgbClr val="4095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Freeform 1154"/>
            <p:cNvSpPr>
              <a:spLocks/>
            </p:cNvSpPr>
            <p:nvPr/>
          </p:nvSpPr>
          <p:spPr bwMode="auto">
            <a:xfrm>
              <a:off x="7181850" y="1052513"/>
              <a:ext cx="14288" cy="176213"/>
            </a:xfrm>
            <a:custGeom>
              <a:avLst/>
              <a:gdLst>
                <a:gd name="T0" fmla="*/ 18 w 18"/>
                <a:gd name="T1" fmla="*/ 0 h 223"/>
                <a:gd name="T2" fmla="*/ 0 w 18"/>
                <a:gd name="T3" fmla="*/ 0 h 223"/>
                <a:gd name="T4" fmla="*/ 0 w 18"/>
                <a:gd name="T5" fmla="*/ 223 h 223"/>
                <a:gd name="T6" fmla="*/ 18 w 18"/>
                <a:gd name="T7" fmla="*/ 223 h 223"/>
                <a:gd name="T8" fmla="*/ 18 w 18"/>
                <a:gd name="T9" fmla="*/ 220 h 223"/>
                <a:gd name="T10" fmla="*/ 18 w 18"/>
                <a:gd name="T11" fmla="*/ 0 h 223"/>
              </a:gdLst>
              <a:ahLst/>
              <a:cxnLst>
                <a:cxn ang="0">
                  <a:pos x="T0" y="T1"/>
                </a:cxn>
                <a:cxn ang="0">
                  <a:pos x="T2" y="T3"/>
                </a:cxn>
                <a:cxn ang="0">
                  <a:pos x="T4" y="T5"/>
                </a:cxn>
                <a:cxn ang="0">
                  <a:pos x="T6" y="T7"/>
                </a:cxn>
                <a:cxn ang="0">
                  <a:pos x="T8" y="T9"/>
                </a:cxn>
                <a:cxn ang="0">
                  <a:pos x="T10" y="T11"/>
                </a:cxn>
              </a:cxnLst>
              <a:rect l="0" t="0" r="r" b="b"/>
              <a:pathLst>
                <a:path w="18" h="223">
                  <a:moveTo>
                    <a:pt x="18" y="0"/>
                  </a:moveTo>
                  <a:lnTo>
                    <a:pt x="0" y="0"/>
                  </a:lnTo>
                  <a:lnTo>
                    <a:pt x="0" y="223"/>
                  </a:lnTo>
                  <a:lnTo>
                    <a:pt x="18" y="223"/>
                  </a:lnTo>
                  <a:lnTo>
                    <a:pt x="18" y="220"/>
                  </a:lnTo>
                  <a:lnTo>
                    <a:pt x="18" y="0"/>
                  </a:lnTo>
                  <a:close/>
                </a:path>
              </a:pathLst>
            </a:custGeom>
            <a:solidFill>
              <a:srgbClr val="4095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Freeform 1155"/>
            <p:cNvSpPr>
              <a:spLocks/>
            </p:cNvSpPr>
            <p:nvPr/>
          </p:nvSpPr>
          <p:spPr bwMode="auto">
            <a:xfrm>
              <a:off x="7059612" y="1052513"/>
              <a:ext cx="69850" cy="184150"/>
            </a:xfrm>
            <a:custGeom>
              <a:avLst/>
              <a:gdLst>
                <a:gd name="T0" fmla="*/ 88 w 88"/>
                <a:gd name="T1" fmla="*/ 0 h 232"/>
                <a:gd name="T2" fmla="*/ 0 w 88"/>
                <a:gd name="T3" fmla="*/ 0 h 232"/>
                <a:gd name="T4" fmla="*/ 0 w 88"/>
                <a:gd name="T5" fmla="*/ 232 h 232"/>
                <a:gd name="T6" fmla="*/ 0 w 88"/>
                <a:gd name="T7" fmla="*/ 139 h 232"/>
                <a:gd name="T8" fmla="*/ 0 w 88"/>
                <a:gd name="T9" fmla="*/ 123 h 232"/>
                <a:gd name="T10" fmla="*/ 0 w 88"/>
                <a:gd name="T11" fmla="*/ 72 h 232"/>
                <a:gd name="T12" fmla="*/ 12 w 88"/>
                <a:gd name="T13" fmla="*/ 72 h 232"/>
                <a:gd name="T14" fmla="*/ 12 w 88"/>
                <a:gd name="T15" fmla="*/ 99 h 232"/>
                <a:gd name="T16" fmla="*/ 18 w 88"/>
                <a:gd name="T17" fmla="*/ 99 h 232"/>
                <a:gd name="T18" fmla="*/ 18 w 88"/>
                <a:gd name="T19" fmla="*/ 72 h 232"/>
                <a:gd name="T20" fmla="*/ 61 w 88"/>
                <a:gd name="T21" fmla="*/ 72 h 232"/>
                <a:gd name="T22" fmla="*/ 88 w 88"/>
                <a:gd name="T2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32">
                  <a:moveTo>
                    <a:pt x="88" y="0"/>
                  </a:moveTo>
                  <a:lnTo>
                    <a:pt x="0" y="0"/>
                  </a:lnTo>
                  <a:lnTo>
                    <a:pt x="0" y="232"/>
                  </a:lnTo>
                  <a:lnTo>
                    <a:pt x="0" y="139"/>
                  </a:lnTo>
                  <a:lnTo>
                    <a:pt x="0" y="123"/>
                  </a:lnTo>
                  <a:lnTo>
                    <a:pt x="0" y="72"/>
                  </a:lnTo>
                  <a:lnTo>
                    <a:pt x="12" y="72"/>
                  </a:lnTo>
                  <a:lnTo>
                    <a:pt x="12" y="99"/>
                  </a:lnTo>
                  <a:lnTo>
                    <a:pt x="18" y="99"/>
                  </a:lnTo>
                  <a:lnTo>
                    <a:pt x="18" y="72"/>
                  </a:lnTo>
                  <a:lnTo>
                    <a:pt x="61" y="72"/>
                  </a:lnTo>
                  <a:lnTo>
                    <a:pt x="88" y="0"/>
                  </a:lnTo>
                  <a:close/>
                </a:path>
              </a:pathLst>
            </a:custGeom>
            <a:solidFill>
              <a:srgbClr val="40CDF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Freeform 1156"/>
            <p:cNvSpPr>
              <a:spLocks/>
            </p:cNvSpPr>
            <p:nvPr/>
          </p:nvSpPr>
          <p:spPr bwMode="auto">
            <a:xfrm>
              <a:off x="7046912" y="1052513"/>
              <a:ext cx="12700" cy="217488"/>
            </a:xfrm>
            <a:custGeom>
              <a:avLst/>
              <a:gdLst>
                <a:gd name="T0" fmla="*/ 17 w 17"/>
                <a:gd name="T1" fmla="*/ 0 h 276"/>
                <a:gd name="T2" fmla="*/ 0 w 17"/>
                <a:gd name="T3" fmla="*/ 0 h 276"/>
                <a:gd name="T4" fmla="*/ 0 w 17"/>
                <a:gd name="T5" fmla="*/ 276 h 276"/>
                <a:gd name="T6" fmla="*/ 17 w 17"/>
                <a:gd name="T7" fmla="*/ 232 h 276"/>
                <a:gd name="T8" fmla="*/ 17 w 17"/>
                <a:gd name="T9" fmla="*/ 0 h 276"/>
              </a:gdLst>
              <a:ahLst/>
              <a:cxnLst>
                <a:cxn ang="0">
                  <a:pos x="T0" y="T1"/>
                </a:cxn>
                <a:cxn ang="0">
                  <a:pos x="T2" y="T3"/>
                </a:cxn>
                <a:cxn ang="0">
                  <a:pos x="T4" y="T5"/>
                </a:cxn>
                <a:cxn ang="0">
                  <a:pos x="T6" y="T7"/>
                </a:cxn>
                <a:cxn ang="0">
                  <a:pos x="T8" y="T9"/>
                </a:cxn>
              </a:cxnLst>
              <a:rect l="0" t="0" r="r" b="b"/>
              <a:pathLst>
                <a:path w="17" h="276">
                  <a:moveTo>
                    <a:pt x="17" y="0"/>
                  </a:moveTo>
                  <a:lnTo>
                    <a:pt x="0" y="0"/>
                  </a:lnTo>
                  <a:lnTo>
                    <a:pt x="0" y="276"/>
                  </a:lnTo>
                  <a:lnTo>
                    <a:pt x="17" y="232"/>
                  </a:lnTo>
                  <a:lnTo>
                    <a:pt x="17" y="0"/>
                  </a:lnTo>
                  <a:close/>
                </a:path>
              </a:pathLst>
            </a:custGeom>
            <a:solidFill>
              <a:srgbClr val="4095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Freeform 1157"/>
            <p:cNvSpPr>
              <a:spLocks/>
            </p:cNvSpPr>
            <p:nvPr/>
          </p:nvSpPr>
          <p:spPr bwMode="auto">
            <a:xfrm>
              <a:off x="7059612" y="1109663"/>
              <a:ext cx="107950" cy="169863"/>
            </a:xfrm>
            <a:custGeom>
              <a:avLst/>
              <a:gdLst>
                <a:gd name="T0" fmla="*/ 68 w 136"/>
                <a:gd name="T1" fmla="*/ 0 h 214"/>
                <a:gd name="T2" fmla="*/ 61 w 136"/>
                <a:gd name="T3" fmla="*/ 0 h 214"/>
                <a:gd name="T4" fmla="*/ 0 w 136"/>
                <a:gd name="T5" fmla="*/ 160 h 214"/>
                <a:gd name="T6" fmla="*/ 0 w 136"/>
                <a:gd name="T7" fmla="*/ 214 h 214"/>
                <a:gd name="T8" fmla="*/ 136 w 136"/>
                <a:gd name="T9" fmla="*/ 214 h 214"/>
                <a:gd name="T10" fmla="*/ 136 w 136"/>
                <a:gd name="T11" fmla="*/ 51 h 214"/>
                <a:gd name="T12" fmla="*/ 104 w 136"/>
                <a:gd name="T13" fmla="*/ 51 h 214"/>
                <a:gd name="T14" fmla="*/ 104 w 136"/>
                <a:gd name="T15" fmla="*/ 31 h 214"/>
                <a:gd name="T16" fmla="*/ 68 w 136"/>
                <a:gd name="T17" fmla="*/ 31 h 214"/>
                <a:gd name="T18" fmla="*/ 68 w 136"/>
                <a:gd name="T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14">
                  <a:moveTo>
                    <a:pt x="68" y="0"/>
                  </a:moveTo>
                  <a:lnTo>
                    <a:pt x="61" y="0"/>
                  </a:lnTo>
                  <a:lnTo>
                    <a:pt x="0" y="160"/>
                  </a:lnTo>
                  <a:lnTo>
                    <a:pt x="0" y="214"/>
                  </a:lnTo>
                  <a:lnTo>
                    <a:pt x="136" y="214"/>
                  </a:lnTo>
                  <a:lnTo>
                    <a:pt x="136" y="51"/>
                  </a:lnTo>
                  <a:lnTo>
                    <a:pt x="104" y="51"/>
                  </a:lnTo>
                  <a:lnTo>
                    <a:pt x="104" y="31"/>
                  </a:lnTo>
                  <a:lnTo>
                    <a:pt x="68" y="31"/>
                  </a:lnTo>
                  <a:lnTo>
                    <a:pt x="68" y="0"/>
                  </a:lnTo>
                  <a:close/>
                </a:path>
              </a:pathLst>
            </a:custGeom>
            <a:solidFill>
              <a:srgbClr val="00ADE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Freeform 1158"/>
            <p:cNvSpPr>
              <a:spLocks/>
            </p:cNvSpPr>
            <p:nvPr/>
          </p:nvSpPr>
          <p:spPr bwMode="auto">
            <a:xfrm>
              <a:off x="7059612" y="1109663"/>
              <a:ext cx="47625" cy="127000"/>
            </a:xfrm>
            <a:custGeom>
              <a:avLst/>
              <a:gdLst>
                <a:gd name="T0" fmla="*/ 61 w 61"/>
                <a:gd name="T1" fmla="*/ 0 h 160"/>
                <a:gd name="T2" fmla="*/ 18 w 61"/>
                <a:gd name="T3" fmla="*/ 0 h 160"/>
                <a:gd name="T4" fmla="*/ 18 w 61"/>
                <a:gd name="T5" fmla="*/ 27 h 160"/>
                <a:gd name="T6" fmla="*/ 12 w 61"/>
                <a:gd name="T7" fmla="*/ 27 h 160"/>
                <a:gd name="T8" fmla="*/ 12 w 61"/>
                <a:gd name="T9" fmla="*/ 0 h 160"/>
                <a:gd name="T10" fmla="*/ 0 w 61"/>
                <a:gd name="T11" fmla="*/ 0 h 160"/>
                <a:gd name="T12" fmla="*/ 0 w 61"/>
                <a:gd name="T13" fmla="*/ 51 h 160"/>
                <a:gd name="T14" fmla="*/ 0 w 61"/>
                <a:gd name="T15" fmla="*/ 67 h 160"/>
                <a:gd name="T16" fmla="*/ 0 w 61"/>
                <a:gd name="T17" fmla="*/ 160 h 160"/>
                <a:gd name="T18" fmla="*/ 61 w 61"/>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0">
                  <a:moveTo>
                    <a:pt x="61" y="0"/>
                  </a:moveTo>
                  <a:lnTo>
                    <a:pt x="18" y="0"/>
                  </a:lnTo>
                  <a:lnTo>
                    <a:pt x="18" y="27"/>
                  </a:lnTo>
                  <a:lnTo>
                    <a:pt x="12" y="27"/>
                  </a:lnTo>
                  <a:lnTo>
                    <a:pt x="12" y="0"/>
                  </a:lnTo>
                  <a:lnTo>
                    <a:pt x="0" y="0"/>
                  </a:lnTo>
                  <a:lnTo>
                    <a:pt x="0" y="51"/>
                  </a:lnTo>
                  <a:lnTo>
                    <a:pt x="0" y="67"/>
                  </a:lnTo>
                  <a:lnTo>
                    <a:pt x="0" y="160"/>
                  </a:lnTo>
                  <a:lnTo>
                    <a:pt x="61" y="0"/>
                  </a:lnTo>
                  <a:close/>
                </a:path>
              </a:pathLst>
            </a:custGeom>
            <a:solidFill>
              <a:srgbClr val="33BBE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1159"/>
            <p:cNvSpPr>
              <a:spLocks/>
            </p:cNvSpPr>
            <p:nvPr/>
          </p:nvSpPr>
          <p:spPr bwMode="auto">
            <a:xfrm>
              <a:off x="6931025" y="1282700"/>
              <a:ext cx="515938" cy="26988"/>
            </a:xfrm>
            <a:custGeom>
              <a:avLst/>
              <a:gdLst>
                <a:gd name="T0" fmla="*/ 651 w 651"/>
                <a:gd name="T1" fmla="*/ 32 h 32"/>
                <a:gd name="T2" fmla="*/ 0 w 651"/>
                <a:gd name="T3" fmla="*/ 32 h 32"/>
                <a:gd name="T4" fmla="*/ 0 w 651"/>
                <a:gd name="T5" fmla="*/ 19 h 32"/>
                <a:gd name="T6" fmla="*/ 47 w 651"/>
                <a:gd name="T7" fmla="*/ 0 h 32"/>
                <a:gd name="T8" fmla="*/ 602 w 651"/>
                <a:gd name="T9" fmla="*/ 0 h 32"/>
                <a:gd name="T10" fmla="*/ 651 w 651"/>
                <a:gd name="T11" fmla="*/ 19 h 32"/>
                <a:gd name="T12" fmla="*/ 651 w 6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51" h="32">
                  <a:moveTo>
                    <a:pt x="651" y="32"/>
                  </a:moveTo>
                  <a:lnTo>
                    <a:pt x="0" y="32"/>
                  </a:lnTo>
                  <a:lnTo>
                    <a:pt x="0" y="19"/>
                  </a:lnTo>
                  <a:lnTo>
                    <a:pt x="47" y="0"/>
                  </a:lnTo>
                  <a:lnTo>
                    <a:pt x="602" y="0"/>
                  </a:lnTo>
                  <a:lnTo>
                    <a:pt x="651" y="19"/>
                  </a:lnTo>
                  <a:lnTo>
                    <a:pt x="651" y="32"/>
                  </a:ln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Freeform 1160"/>
            <p:cNvSpPr>
              <a:spLocks/>
            </p:cNvSpPr>
            <p:nvPr/>
          </p:nvSpPr>
          <p:spPr bwMode="auto">
            <a:xfrm>
              <a:off x="7273925" y="1146175"/>
              <a:ext cx="114300" cy="79375"/>
            </a:xfrm>
            <a:custGeom>
              <a:avLst/>
              <a:gdLst>
                <a:gd name="T0" fmla="*/ 43 w 144"/>
                <a:gd name="T1" fmla="*/ 0 h 101"/>
                <a:gd name="T2" fmla="*/ 38 w 144"/>
                <a:gd name="T3" fmla="*/ 0 h 101"/>
                <a:gd name="T4" fmla="*/ 0 w 144"/>
                <a:gd name="T5" fmla="*/ 101 h 101"/>
                <a:gd name="T6" fmla="*/ 144 w 144"/>
                <a:gd name="T7" fmla="*/ 101 h 101"/>
                <a:gd name="T8" fmla="*/ 144 w 144"/>
                <a:gd name="T9" fmla="*/ 49 h 101"/>
                <a:gd name="T10" fmla="*/ 144 w 144"/>
                <a:gd name="T11" fmla="*/ 49 h 101"/>
                <a:gd name="T12" fmla="*/ 144 w 144"/>
                <a:gd name="T13" fmla="*/ 29 h 101"/>
                <a:gd name="T14" fmla="*/ 96 w 144"/>
                <a:gd name="T15" fmla="*/ 29 h 101"/>
                <a:gd name="T16" fmla="*/ 96 w 144"/>
                <a:gd name="T17" fmla="*/ 49 h 101"/>
                <a:gd name="T18" fmla="*/ 79 w 144"/>
                <a:gd name="T19" fmla="*/ 49 h 101"/>
                <a:gd name="T20" fmla="*/ 79 w 144"/>
                <a:gd name="T21" fmla="*/ 31 h 101"/>
                <a:gd name="T22" fmla="*/ 43 w 144"/>
                <a:gd name="T23" fmla="*/ 31 h 101"/>
                <a:gd name="T24" fmla="*/ 43 w 144"/>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1">
                  <a:moveTo>
                    <a:pt x="43" y="0"/>
                  </a:moveTo>
                  <a:lnTo>
                    <a:pt x="38" y="0"/>
                  </a:lnTo>
                  <a:lnTo>
                    <a:pt x="0" y="101"/>
                  </a:lnTo>
                  <a:lnTo>
                    <a:pt x="144" y="101"/>
                  </a:lnTo>
                  <a:lnTo>
                    <a:pt x="144" y="49"/>
                  </a:lnTo>
                  <a:lnTo>
                    <a:pt x="144" y="49"/>
                  </a:lnTo>
                  <a:lnTo>
                    <a:pt x="144" y="29"/>
                  </a:lnTo>
                  <a:lnTo>
                    <a:pt x="96" y="29"/>
                  </a:lnTo>
                  <a:lnTo>
                    <a:pt x="96" y="49"/>
                  </a:lnTo>
                  <a:lnTo>
                    <a:pt x="79" y="49"/>
                  </a:lnTo>
                  <a:lnTo>
                    <a:pt x="79" y="31"/>
                  </a:lnTo>
                  <a:lnTo>
                    <a:pt x="43" y="31"/>
                  </a:lnTo>
                  <a:lnTo>
                    <a:pt x="43" y="0"/>
                  </a:lnTo>
                  <a:close/>
                </a:path>
              </a:pathLst>
            </a:custGeom>
            <a:solidFill>
              <a:srgbClr val="00ADE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61"/>
            <p:cNvSpPr>
              <a:spLocks noChangeArrowheads="1"/>
            </p:cNvSpPr>
            <p:nvPr/>
          </p:nvSpPr>
          <p:spPr bwMode="auto">
            <a:xfrm>
              <a:off x="7000875" y="1052513"/>
              <a:ext cx="26988" cy="134938"/>
            </a:xfrm>
            <a:prstGeom prst="rect">
              <a:avLst/>
            </a:prstGeom>
            <a:solidFill>
              <a:srgbClr val="40CDF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Freeform 1162"/>
            <p:cNvSpPr>
              <a:spLocks/>
            </p:cNvSpPr>
            <p:nvPr/>
          </p:nvSpPr>
          <p:spPr bwMode="auto">
            <a:xfrm>
              <a:off x="6988175" y="1052513"/>
              <a:ext cx="12700" cy="139700"/>
            </a:xfrm>
            <a:custGeom>
              <a:avLst/>
              <a:gdLst>
                <a:gd name="T0" fmla="*/ 16 w 16"/>
                <a:gd name="T1" fmla="*/ 0 h 177"/>
                <a:gd name="T2" fmla="*/ 0 w 16"/>
                <a:gd name="T3" fmla="*/ 0 h 177"/>
                <a:gd name="T4" fmla="*/ 0 w 16"/>
                <a:gd name="T5" fmla="*/ 177 h 177"/>
                <a:gd name="T6" fmla="*/ 0 w 16"/>
                <a:gd name="T7" fmla="*/ 171 h 177"/>
                <a:gd name="T8" fmla="*/ 16 w 16"/>
                <a:gd name="T9" fmla="*/ 171 h 177"/>
                <a:gd name="T10" fmla="*/ 16 w 16"/>
                <a:gd name="T11" fmla="*/ 0 h 177"/>
              </a:gdLst>
              <a:ahLst/>
              <a:cxnLst>
                <a:cxn ang="0">
                  <a:pos x="T0" y="T1"/>
                </a:cxn>
                <a:cxn ang="0">
                  <a:pos x="T2" y="T3"/>
                </a:cxn>
                <a:cxn ang="0">
                  <a:pos x="T4" y="T5"/>
                </a:cxn>
                <a:cxn ang="0">
                  <a:pos x="T6" y="T7"/>
                </a:cxn>
                <a:cxn ang="0">
                  <a:pos x="T8" y="T9"/>
                </a:cxn>
                <a:cxn ang="0">
                  <a:pos x="T10" y="T11"/>
                </a:cxn>
              </a:cxnLst>
              <a:rect l="0" t="0" r="r" b="b"/>
              <a:pathLst>
                <a:path w="16" h="177">
                  <a:moveTo>
                    <a:pt x="16" y="0"/>
                  </a:moveTo>
                  <a:lnTo>
                    <a:pt x="0" y="0"/>
                  </a:lnTo>
                  <a:lnTo>
                    <a:pt x="0" y="177"/>
                  </a:lnTo>
                  <a:lnTo>
                    <a:pt x="0" y="171"/>
                  </a:lnTo>
                  <a:lnTo>
                    <a:pt x="16" y="171"/>
                  </a:lnTo>
                  <a:lnTo>
                    <a:pt x="16" y="0"/>
                  </a:lnTo>
                  <a:close/>
                </a:path>
              </a:pathLst>
            </a:custGeom>
            <a:solidFill>
              <a:srgbClr val="4095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Freeform 1163"/>
            <p:cNvSpPr>
              <a:spLocks/>
            </p:cNvSpPr>
            <p:nvPr/>
          </p:nvSpPr>
          <p:spPr bwMode="auto">
            <a:xfrm>
              <a:off x="6988175" y="1187450"/>
              <a:ext cx="39688" cy="4763"/>
            </a:xfrm>
            <a:custGeom>
              <a:avLst/>
              <a:gdLst>
                <a:gd name="T0" fmla="*/ 50 w 50"/>
                <a:gd name="T1" fmla="*/ 0 h 6"/>
                <a:gd name="T2" fmla="*/ 50 w 50"/>
                <a:gd name="T3" fmla="*/ 0 h 6"/>
                <a:gd name="T4" fmla="*/ 16 w 50"/>
                <a:gd name="T5" fmla="*/ 0 h 6"/>
                <a:gd name="T6" fmla="*/ 0 w 50"/>
                <a:gd name="T7" fmla="*/ 0 h 6"/>
                <a:gd name="T8" fmla="*/ 0 w 50"/>
                <a:gd name="T9" fmla="*/ 6 h 6"/>
                <a:gd name="T10" fmla="*/ 50 w 50"/>
                <a:gd name="T11" fmla="*/ 6 h 6"/>
                <a:gd name="T12" fmla="*/ 50 w 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0" h="6">
                  <a:moveTo>
                    <a:pt x="50" y="0"/>
                  </a:moveTo>
                  <a:lnTo>
                    <a:pt x="50" y="0"/>
                  </a:lnTo>
                  <a:lnTo>
                    <a:pt x="16" y="0"/>
                  </a:lnTo>
                  <a:lnTo>
                    <a:pt x="0" y="0"/>
                  </a:lnTo>
                  <a:lnTo>
                    <a:pt x="0" y="6"/>
                  </a:lnTo>
                  <a:lnTo>
                    <a:pt x="50" y="6"/>
                  </a:lnTo>
                  <a:lnTo>
                    <a:pt x="50" y="0"/>
                  </a:lnTo>
                  <a:close/>
                </a:path>
              </a:pathLst>
            </a:custGeom>
            <a:solidFill>
              <a:srgbClr val="4095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4" name="Group 5073"/>
          <p:cNvGrpSpPr/>
          <p:nvPr/>
        </p:nvGrpSpPr>
        <p:grpSpPr>
          <a:xfrm>
            <a:off x="3479800" y="3160712"/>
            <a:ext cx="798513" cy="390525"/>
            <a:chOff x="3479800" y="2133600"/>
            <a:chExt cx="798513" cy="390525"/>
          </a:xfrm>
        </p:grpSpPr>
        <p:sp>
          <p:nvSpPr>
            <p:cNvPr id="4138" name="Freeform 1164"/>
            <p:cNvSpPr>
              <a:spLocks/>
            </p:cNvSpPr>
            <p:nvPr/>
          </p:nvSpPr>
          <p:spPr bwMode="auto">
            <a:xfrm>
              <a:off x="4032250" y="2368550"/>
              <a:ext cx="246063" cy="155575"/>
            </a:xfrm>
            <a:custGeom>
              <a:avLst/>
              <a:gdLst>
                <a:gd name="T0" fmla="*/ 310 w 310"/>
                <a:gd name="T1" fmla="*/ 174 h 196"/>
                <a:gd name="T2" fmla="*/ 310 w 310"/>
                <a:gd name="T3" fmla="*/ 174 h 196"/>
                <a:gd name="T4" fmla="*/ 288 w 310"/>
                <a:gd name="T5" fmla="*/ 59 h 196"/>
                <a:gd name="T6" fmla="*/ 288 w 310"/>
                <a:gd name="T7" fmla="*/ 59 h 196"/>
                <a:gd name="T8" fmla="*/ 288 w 310"/>
                <a:gd name="T9" fmla="*/ 12 h 196"/>
                <a:gd name="T10" fmla="*/ 288 w 310"/>
                <a:gd name="T11" fmla="*/ 12 h 196"/>
                <a:gd name="T12" fmla="*/ 286 w 310"/>
                <a:gd name="T13" fmla="*/ 7 h 196"/>
                <a:gd name="T14" fmla="*/ 283 w 310"/>
                <a:gd name="T15" fmla="*/ 4 h 196"/>
                <a:gd name="T16" fmla="*/ 279 w 310"/>
                <a:gd name="T17" fmla="*/ 0 h 196"/>
                <a:gd name="T18" fmla="*/ 274 w 310"/>
                <a:gd name="T19" fmla="*/ 0 h 196"/>
                <a:gd name="T20" fmla="*/ 274 w 310"/>
                <a:gd name="T21" fmla="*/ 0 h 196"/>
                <a:gd name="T22" fmla="*/ 196 w 310"/>
                <a:gd name="T23" fmla="*/ 0 h 196"/>
                <a:gd name="T24" fmla="*/ 196 w 310"/>
                <a:gd name="T25" fmla="*/ 0 h 196"/>
                <a:gd name="T26" fmla="*/ 155 w 310"/>
                <a:gd name="T27" fmla="*/ 0 h 196"/>
                <a:gd name="T28" fmla="*/ 155 w 310"/>
                <a:gd name="T29" fmla="*/ 0 h 196"/>
                <a:gd name="T30" fmla="*/ 13 w 310"/>
                <a:gd name="T31" fmla="*/ 0 h 196"/>
                <a:gd name="T32" fmla="*/ 13 w 310"/>
                <a:gd name="T33" fmla="*/ 0 h 196"/>
                <a:gd name="T34" fmla="*/ 8 w 310"/>
                <a:gd name="T35" fmla="*/ 0 h 196"/>
                <a:gd name="T36" fmla="*/ 4 w 310"/>
                <a:gd name="T37" fmla="*/ 4 h 196"/>
                <a:gd name="T38" fmla="*/ 0 w 310"/>
                <a:gd name="T39" fmla="*/ 7 h 196"/>
                <a:gd name="T40" fmla="*/ 0 w 310"/>
                <a:gd name="T41" fmla="*/ 12 h 196"/>
                <a:gd name="T42" fmla="*/ 0 w 310"/>
                <a:gd name="T43" fmla="*/ 12 h 196"/>
                <a:gd name="T44" fmla="*/ 0 w 310"/>
                <a:gd name="T45" fmla="*/ 183 h 196"/>
                <a:gd name="T46" fmla="*/ 0 w 310"/>
                <a:gd name="T47" fmla="*/ 183 h 196"/>
                <a:gd name="T48" fmla="*/ 0 w 310"/>
                <a:gd name="T49" fmla="*/ 187 h 196"/>
                <a:gd name="T50" fmla="*/ 4 w 310"/>
                <a:gd name="T51" fmla="*/ 192 h 196"/>
                <a:gd name="T52" fmla="*/ 8 w 310"/>
                <a:gd name="T53" fmla="*/ 194 h 196"/>
                <a:gd name="T54" fmla="*/ 13 w 310"/>
                <a:gd name="T55" fmla="*/ 196 h 196"/>
                <a:gd name="T56" fmla="*/ 13 w 310"/>
                <a:gd name="T57" fmla="*/ 196 h 196"/>
                <a:gd name="T58" fmla="*/ 274 w 310"/>
                <a:gd name="T59" fmla="*/ 196 h 196"/>
                <a:gd name="T60" fmla="*/ 274 w 310"/>
                <a:gd name="T61" fmla="*/ 196 h 196"/>
                <a:gd name="T62" fmla="*/ 279 w 310"/>
                <a:gd name="T63" fmla="*/ 194 h 196"/>
                <a:gd name="T64" fmla="*/ 283 w 310"/>
                <a:gd name="T65" fmla="*/ 192 h 196"/>
                <a:gd name="T66" fmla="*/ 286 w 310"/>
                <a:gd name="T67" fmla="*/ 187 h 196"/>
                <a:gd name="T68" fmla="*/ 288 w 310"/>
                <a:gd name="T69" fmla="*/ 183 h 196"/>
                <a:gd name="T70" fmla="*/ 288 w 310"/>
                <a:gd name="T71" fmla="*/ 183 h 196"/>
                <a:gd name="T72" fmla="*/ 304 w 310"/>
                <a:gd name="T73" fmla="*/ 183 h 196"/>
                <a:gd name="T74" fmla="*/ 304 w 310"/>
                <a:gd name="T75" fmla="*/ 183 h 196"/>
                <a:gd name="T76" fmla="*/ 308 w 310"/>
                <a:gd name="T77" fmla="*/ 182 h 196"/>
                <a:gd name="T78" fmla="*/ 310 w 310"/>
                <a:gd name="T79" fmla="*/ 178 h 196"/>
                <a:gd name="T80" fmla="*/ 310 w 310"/>
                <a:gd name="T81" fmla="*/ 178 h 196"/>
                <a:gd name="T82" fmla="*/ 310 w 310"/>
                <a:gd name="T83" fmla="*/ 174 h 196"/>
                <a:gd name="T84" fmla="*/ 310 w 310"/>
                <a:gd name="T85"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96">
                  <a:moveTo>
                    <a:pt x="310" y="174"/>
                  </a:moveTo>
                  <a:lnTo>
                    <a:pt x="310" y="174"/>
                  </a:lnTo>
                  <a:lnTo>
                    <a:pt x="288" y="59"/>
                  </a:lnTo>
                  <a:lnTo>
                    <a:pt x="288" y="59"/>
                  </a:lnTo>
                  <a:lnTo>
                    <a:pt x="288" y="12"/>
                  </a:lnTo>
                  <a:lnTo>
                    <a:pt x="288" y="12"/>
                  </a:lnTo>
                  <a:lnTo>
                    <a:pt x="286" y="7"/>
                  </a:lnTo>
                  <a:lnTo>
                    <a:pt x="283" y="4"/>
                  </a:lnTo>
                  <a:lnTo>
                    <a:pt x="279" y="0"/>
                  </a:lnTo>
                  <a:lnTo>
                    <a:pt x="274" y="0"/>
                  </a:lnTo>
                  <a:lnTo>
                    <a:pt x="274" y="0"/>
                  </a:lnTo>
                  <a:lnTo>
                    <a:pt x="196" y="0"/>
                  </a:lnTo>
                  <a:lnTo>
                    <a:pt x="196" y="0"/>
                  </a:lnTo>
                  <a:lnTo>
                    <a:pt x="155" y="0"/>
                  </a:lnTo>
                  <a:lnTo>
                    <a:pt x="155" y="0"/>
                  </a:lnTo>
                  <a:lnTo>
                    <a:pt x="13" y="0"/>
                  </a:lnTo>
                  <a:lnTo>
                    <a:pt x="13" y="0"/>
                  </a:lnTo>
                  <a:lnTo>
                    <a:pt x="8" y="0"/>
                  </a:lnTo>
                  <a:lnTo>
                    <a:pt x="4" y="4"/>
                  </a:lnTo>
                  <a:lnTo>
                    <a:pt x="0" y="7"/>
                  </a:lnTo>
                  <a:lnTo>
                    <a:pt x="0" y="12"/>
                  </a:lnTo>
                  <a:lnTo>
                    <a:pt x="0" y="12"/>
                  </a:lnTo>
                  <a:lnTo>
                    <a:pt x="0" y="183"/>
                  </a:lnTo>
                  <a:lnTo>
                    <a:pt x="0" y="183"/>
                  </a:lnTo>
                  <a:lnTo>
                    <a:pt x="0" y="187"/>
                  </a:lnTo>
                  <a:lnTo>
                    <a:pt x="4" y="192"/>
                  </a:lnTo>
                  <a:lnTo>
                    <a:pt x="8" y="194"/>
                  </a:lnTo>
                  <a:lnTo>
                    <a:pt x="13" y="196"/>
                  </a:lnTo>
                  <a:lnTo>
                    <a:pt x="13" y="196"/>
                  </a:lnTo>
                  <a:lnTo>
                    <a:pt x="274" y="196"/>
                  </a:lnTo>
                  <a:lnTo>
                    <a:pt x="274" y="196"/>
                  </a:lnTo>
                  <a:lnTo>
                    <a:pt x="279" y="194"/>
                  </a:lnTo>
                  <a:lnTo>
                    <a:pt x="283" y="192"/>
                  </a:lnTo>
                  <a:lnTo>
                    <a:pt x="286" y="187"/>
                  </a:lnTo>
                  <a:lnTo>
                    <a:pt x="288" y="183"/>
                  </a:lnTo>
                  <a:lnTo>
                    <a:pt x="288" y="183"/>
                  </a:lnTo>
                  <a:lnTo>
                    <a:pt x="304" y="183"/>
                  </a:lnTo>
                  <a:lnTo>
                    <a:pt x="304" y="183"/>
                  </a:lnTo>
                  <a:lnTo>
                    <a:pt x="308" y="182"/>
                  </a:lnTo>
                  <a:lnTo>
                    <a:pt x="310" y="178"/>
                  </a:lnTo>
                  <a:lnTo>
                    <a:pt x="310" y="178"/>
                  </a:lnTo>
                  <a:lnTo>
                    <a:pt x="310" y="174"/>
                  </a:lnTo>
                  <a:lnTo>
                    <a:pt x="310" y="174"/>
                  </a:lnTo>
                  <a:close/>
                </a:path>
              </a:pathLst>
            </a:custGeom>
            <a:solidFill>
              <a:srgbClr val="9B4F9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Freeform 1165"/>
            <p:cNvSpPr>
              <a:spLocks/>
            </p:cNvSpPr>
            <p:nvPr/>
          </p:nvSpPr>
          <p:spPr bwMode="auto">
            <a:xfrm>
              <a:off x="4032250" y="2185988"/>
              <a:ext cx="87313" cy="150813"/>
            </a:xfrm>
            <a:custGeom>
              <a:avLst/>
              <a:gdLst>
                <a:gd name="T0" fmla="*/ 110 w 110"/>
                <a:gd name="T1" fmla="*/ 181 h 189"/>
                <a:gd name="T2" fmla="*/ 110 w 110"/>
                <a:gd name="T3" fmla="*/ 181 h 189"/>
                <a:gd name="T4" fmla="*/ 108 w 110"/>
                <a:gd name="T5" fmla="*/ 187 h 189"/>
                <a:gd name="T6" fmla="*/ 107 w 110"/>
                <a:gd name="T7" fmla="*/ 187 h 189"/>
                <a:gd name="T8" fmla="*/ 103 w 110"/>
                <a:gd name="T9" fmla="*/ 189 h 189"/>
                <a:gd name="T10" fmla="*/ 103 w 110"/>
                <a:gd name="T11" fmla="*/ 189 h 189"/>
                <a:gd name="T12" fmla="*/ 8 w 110"/>
                <a:gd name="T13" fmla="*/ 189 h 189"/>
                <a:gd name="T14" fmla="*/ 8 w 110"/>
                <a:gd name="T15" fmla="*/ 189 h 189"/>
                <a:gd name="T16" fmla="*/ 4 w 110"/>
                <a:gd name="T17" fmla="*/ 187 h 189"/>
                <a:gd name="T18" fmla="*/ 2 w 110"/>
                <a:gd name="T19" fmla="*/ 187 h 189"/>
                <a:gd name="T20" fmla="*/ 0 w 110"/>
                <a:gd name="T21" fmla="*/ 183 h 189"/>
                <a:gd name="T22" fmla="*/ 0 w 110"/>
                <a:gd name="T23" fmla="*/ 181 h 189"/>
                <a:gd name="T24" fmla="*/ 0 w 110"/>
                <a:gd name="T25" fmla="*/ 181 h 189"/>
                <a:gd name="T26" fmla="*/ 0 w 110"/>
                <a:gd name="T27" fmla="*/ 7 h 189"/>
                <a:gd name="T28" fmla="*/ 0 w 110"/>
                <a:gd name="T29" fmla="*/ 7 h 189"/>
                <a:gd name="T30" fmla="*/ 0 w 110"/>
                <a:gd name="T31" fmla="*/ 3 h 189"/>
                <a:gd name="T32" fmla="*/ 2 w 110"/>
                <a:gd name="T33" fmla="*/ 2 h 189"/>
                <a:gd name="T34" fmla="*/ 8 w 110"/>
                <a:gd name="T35" fmla="*/ 0 h 189"/>
                <a:gd name="T36" fmla="*/ 8 w 110"/>
                <a:gd name="T37" fmla="*/ 0 h 189"/>
                <a:gd name="T38" fmla="*/ 103 w 110"/>
                <a:gd name="T39" fmla="*/ 0 h 189"/>
                <a:gd name="T40" fmla="*/ 103 w 110"/>
                <a:gd name="T41" fmla="*/ 0 h 189"/>
                <a:gd name="T42" fmla="*/ 107 w 110"/>
                <a:gd name="T43" fmla="*/ 0 h 189"/>
                <a:gd name="T44" fmla="*/ 108 w 110"/>
                <a:gd name="T45" fmla="*/ 2 h 189"/>
                <a:gd name="T46" fmla="*/ 110 w 110"/>
                <a:gd name="T47" fmla="*/ 3 h 189"/>
                <a:gd name="T48" fmla="*/ 110 w 110"/>
                <a:gd name="T49" fmla="*/ 7 h 189"/>
                <a:gd name="T50" fmla="*/ 110 w 110"/>
                <a:gd name="T51"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89">
                  <a:moveTo>
                    <a:pt x="110" y="181"/>
                  </a:moveTo>
                  <a:lnTo>
                    <a:pt x="110" y="181"/>
                  </a:lnTo>
                  <a:lnTo>
                    <a:pt x="108" y="187"/>
                  </a:lnTo>
                  <a:lnTo>
                    <a:pt x="107" y="187"/>
                  </a:lnTo>
                  <a:lnTo>
                    <a:pt x="103" y="189"/>
                  </a:lnTo>
                  <a:lnTo>
                    <a:pt x="103" y="189"/>
                  </a:lnTo>
                  <a:lnTo>
                    <a:pt x="8" y="189"/>
                  </a:lnTo>
                  <a:lnTo>
                    <a:pt x="8" y="189"/>
                  </a:lnTo>
                  <a:lnTo>
                    <a:pt x="4" y="187"/>
                  </a:lnTo>
                  <a:lnTo>
                    <a:pt x="2" y="187"/>
                  </a:lnTo>
                  <a:lnTo>
                    <a:pt x="0" y="183"/>
                  </a:lnTo>
                  <a:lnTo>
                    <a:pt x="0" y="181"/>
                  </a:lnTo>
                  <a:lnTo>
                    <a:pt x="0" y="181"/>
                  </a:lnTo>
                  <a:lnTo>
                    <a:pt x="0" y="7"/>
                  </a:lnTo>
                  <a:lnTo>
                    <a:pt x="0" y="7"/>
                  </a:lnTo>
                  <a:lnTo>
                    <a:pt x="0" y="3"/>
                  </a:lnTo>
                  <a:lnTo>
                    <a:pt x="2" y="2"/>
                  </a:lnTo>
                  <a:lnTo>
                    <a:pt x="8" y="0"/>
                  </a:lnTo>
                  <a:lnTo>
                    <a:pt x="8" y="0"/>
                  </a:lnTo>
                  <a:lnTo>
                    <a:pt x="103" y="0"/>
                  </a:lnTo>
                  <a:lnTo>
                    <a:pt x="103" y="0"/>
                  </a:lnTo>
                  <a:lnTo>
                    <a:pt x="107" y="0"/>
                  </a:lnTo>
                  <a:lnTo>
                    <a:pt x="108" y="2"/>
                  </a:lnTo>
                  <a:lnTo>
                    <a:pt x="110" y="3"/>
                  </a:lnTo>
                  <a:lnTo>
                    <a:pt x="110" y="7"/>
                  </a:lnTo>
                  <a:lnTo>
                    <a:pt x="110" y="181"/>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166"/>
            <p:cNvSpPr>
              <a:spLocks noChangeArrowheads="1"/>
            </p:cNvSpPr>
            <p:nvPr/>
          </p:nvSpPr>
          <p:spPr bwMode="auto">
            <a:xfrm>
              <a:off x="4041775" y="2195513"/>
              <a:ext cx="69850" cy="115888"/>
            </a:xfrm>
            <a:prstGeom prst="rect">
              <a:avLst/>
            </a:prstGeom>
            <a:solidFill>
              <a:srgbClr val="F5F5F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167"/>
            <p:cNvSpPr>
              <a:spLocks noChangeArrowheads="1"/>
            </p:cNvSpPr>
            <p:nvPr/>
          </p:nvSpPr>
          <p:spPr bwMode="auto">
            <a:xfrm>
              <a:off x="4046537" y="2382838"/>
              <a:ext cx="198438" cy="127000"/>
            </a:xfrm>
            <a:prstGeom prst="rect">
              <a:avLst/>
            </a:prstGeom>
            <a:solidFill>
              <a:srgbClr val="F5F5F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Freeform 1168"/>
            <p:cNvSpPr>
              <a:spLocks noEditPoints="1"/>
            </p:cNvSpPr>
            <p:nvPr/>
          </p:nvSpPr>
          <p:spPr bwMode="auto">
            <a:xfrm>
              <a:off x="4116387" y="2411413"/>
              <a:ext cx="66675" cy="69850"/>
            </a:xfrm>
            <a:custGeom>
              <a:avLst/>
              <a:gdLst>
                <a:gd name="T0" fmla="*/ 82 w 82"/>
                <a:gd name="T1" fmla="*/ 7 h 86"/>
                <a:gd name="T2" fmla="*/ 82 w 82"/>
                <a:gd name="T3" fmla="*/ 7 h 86"/>
                <a:gd name="T4" fmla="*/ 73 w 82"/>
                <a:gd name="T5" fmla="*/ 0 h 86"/>
                <a:gd name="T6" fmla="*/ 73 w 82"/>
                <a:gd name="T7" fmla="*/ 0 h 86"/>
                <a:gd name="T8" fmla="*/ 66 w 82"/>
                <a:gd name="T9" fmla="*/ 11 h 86"/>
                <a:gd name="T10" fmla="*/ 66 w 82"/>
                <a:gd name="T11" fmla="*/ 11 h 86"/>
                <a:gd name="T12" fmla="*/ 0 w 82"/>
                <a:gd name="T13" fmla="*/ 11 h 86"/>
                <a:gd name="T14" fmla="*/ 0 w 82"/>
                <a:gd name="T15" fmla="*/ 11 h 86"/>
                <a:gd name="T16" fmla="*/ 0 w 82"/>
                <a:gd name="T17" fmla="*/ 86 h 86"/>
                <a:gd name="T18" fmla="*/ 0 w 82"/>
                <a:gd name="T19" fmla="*/ 86 h 86"/>
                <a:gd name="T20" fmla="*/ 77 w 82"/>
                <a:gd name="T21" fmla="*/ 86 h 86"/>
                <a:gd name="T22" fmla="*/ 77 w 82"/>
                <a:gd name="T23" fmla="*/ 86 h 86"/>
                <a:gd name="T24" fmla="*/ 77 w 82"/>
                <a:gd name="T25" fmla="*/ 14 h 86"/>
                <a:gd name="T26" fmla="*/ 82 w 82"/>
                <a:gd name="T27" fmla="*/ 7 h 86"/>
                <a:gd name="T28" fmla="*/ 66 w 82"/>
                <a:gd name="T29" fmla="*/ 75 h 86"/>
                <a:gd name="T30" fmla="*/ 66 w 82"/>
                <a:gd name="T31" fmla="*/ 75 h 86"/>
                <a:gd name="T32" fmla="*/ 12 w 82"/>
                <a:gd name="T33" fmla="*/ 75 h 86"/>
                <a:gd name="T34" fmla="*/ 12 w 82"/>
                <a:gd name="T35" fmla="*/ 75 h 86"/>
                <a:gd name="T36" fmla="*/ 12 w 82"/>
                <a:gd name="T37" fmla="*/ 21 h 86"/>
                <a:gd name="T38" fmla="*/ 12 w 82"/>
                <a:gd name="T39" fmla="*/ 21 h 86"/>
                <a:gd name="T40" fmla="*/ 59 w 82"/>
                <a:gd name="T41" fmla="*/ 21 h 86"/>
                <a:gd name="T42" fmla="*/ 59 w 82"/>
                <a:gd name="T43" fmla="*/ 21 h 86"/>
                <a:gd name="T44" fmla="*/ 41 w 82"/>
                <a:gd name="T45" fmla="*/ 47 h 86"/>
                <a:gd name="T46" fmla="*/ 41 w 82"/>
                <a:gd name="T47" fmla="*/ 47 h 86"/>
                <a:gd name="T48" fmla="*/ 25 w 82"/>
                <a:gd name="T49" fmla="*/ 34 h 86"/>
                <a:gd name="T50" fmla="*/ 25 w 82"/>
                <a:gd name="T51" fmla="*/ 34 h 86"/>
                <a:gd name="T52" fmla="*/ 17 w 82"/>
                <a:gd name="T53" fmla="*/ 43 h 86"/>
                <a:gd name="T54" fmla="*/ 17 w 82"/>
                <a:gd name="T55" fmla="*/ 43 h 86"/>
                <a:gd name="T56" fmla="*/ 43 w 82"/>
                <a:gd name="T57" fmla="*/ 65 h 86"/>
                <a:gd name="T58" fmla="*/ 43 w 82"/>
                <a:gd name="T59" fmla="*/ 65 h 86"/>
                <a:gd name="T60" fmla="*/ 66 w 82"/>
                <a:gd name="T61" fmla="*/ 32 h 86"/>
                <a:gd name="T62" fmla="*/ 66 w 82"/>
                <a:gd name="T63"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6">
                  <a:moveTo>
                    <a:pt x="82" y="7"/>
                  </a:moveTo>
                  <a:lnTo>
                    <a:pt x="82" y="7"/>
                  </a:lnTo>
                  <a:lnTo>
                    <a:pt x="73" y="0"/>
                  </a:lnTo>
                  <a:lnTo>
                    <a:pt x="73" y="0"/>
                  </a:lnTo>
                  <a:lnTo>
                    <a:pt x="66" y="11"/>
                  </a:lnTo>
                  <a:lnTo>
                    <a:pt x="66" y="11"/>
                  </a:lnTo>
                  <a:lnTo>
                    <a:pt x="0" y="11"/>
                  </a:lnTo>
                  <a:lnTo>
                    <a:pt x="0" y="11"/>
                  </a:lnTo>
                  <a:lnTo>
                    <a:pt x="0" y="86"/>
                  </a:lnTo>
                  <a:lnTo>
                    <a:pt x="0" y="86"/>
                  </a:lnTo>
                  <a:lnTo>
                    <a:pt x="77" y="86"/>
                  </a:lnTo>
                  <a:lnTo>
                    <a:pt x="77" y="86"/>
                  </a:lnTo>
                  <a:lnTo>
                    <a:pt x="77" y="14"/>
                  </a:lnTo>
                  <a:lnTo>
                    <a:pt x="82" y="7"/>
                  </a:lnTo>
                  <a:close/>
                  <a:moveTo>
                    <a:pt x="66" y="75"/>
                  </a:moveTo>
                  <a:lnTo>
                    <a:pt x="66" y="75"/>
                  </a:lnTo>
                  <a:lnTo>
                    <a:pt x="12" y="75"/>
                  </a:lnTo>
                  <a:lnTo>
                    <a:pt x="12" y="75"/>
                  </a:lnTo>
                  <a:lnTo>
                    <a:pt x="12" y="21"/>
                  </a:lnTo>
                  <a:lnTo>
                    <a:pt x="12" y="21"/>
                  </a:lnTo>
                  <a:lnTo>
                    <a:pt x="59" y="21"/>
                  </a:lnTo>
                  <a:lnTo>
                    <a:pt x="59" y="21"/>
                  </a:lnTo>
                  <a:lnTo>
                    <a:pt x="41" y="47"/>
                  </a:lnTo>
                  <a:lnTo>
                    <a:pt x="41" y="47"/>
                  </a:lnTo>
                  <a:lnTo>
                    <a:pt x="25" y="34"/>
                  </a:lnTo>
                  <a:lnTo>
                    <a:pt x="25" y="34"/>
                  </a:lnTo>
                  <a:lnTo>
                    <a:pt x="17" y="43"/>
                  </a:lnTo>
                  <a:lnTo>
                    <a:pt x="17" y="43"/>
                  </a:lnTo>
                  <a:lnTo>
                    <a:pt x="43" y="65"/>
                  </a:lnTo>
                  <a:lnTo>
                    <a:pt x="43" y="65"/>
                  </a:lnTo>
                  <a:lnTo>
                    <a:pt x="66" y="32"/>
                  </a:lnTo>
                  <a:lnTo>
                    <a:pt x="66" y="75"/>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Freeform 1169"/>
            <p:cNvSpPr>
              <a:spLocks noEditPoints="1"/>
            </p:cNvSpPr>
            <p:nvPr/>
          </p:nvSpPr>
          <p:spPr bwMode="auto">
            <a:xfrm>
              <a:off x="4057650" y="2228850"/>
              <a:ext cx="38100" cy="41275"/>
            </a:xfrm>
            <a:custGeom>
              <a:avLst/>
              <a:gdLst>
                <a:gd name="T0" fmla="*/ 49 w 49"/>
                <a:gd name="T1" fmla="*/ 5 h 52"/>
                <a:gd name="T2" fmla="*/ 49 w 49"/>
                <a:gd name="T3" fmla="*/ 5 h 52"/>
                <a:gd name="T4" fmla="*/ 43 w 49"/>
                <a:gd name="T5" fmla="*/ 0 h 52"/>
                <a:gd name="T6" fmla="*/ 43 w 49"/>
                <a:gd name="T7" fmla="*/ 0 h 52"/>
                <a:gd name="T8" fmla="*/ 40 w 49"/>
                <a:gd name="T9" fmla="*/ 5 h 52"/>
                <a:gd name="T10" fmla="*/ 40 w 49"/>
                <a:gd name="T11" fmla="*/ 5 h 52"/>
                <a:gd name="T12" fmla="*/ 0 w 49"/>
                <a:gd name="T13" fmla="*/ 5 h 52"/>
                <a:gd name="T14" fmla="*/ 0 w 49"/>
                <a:gd name="T15" fmla="*/ 5 h 52"/>
                <a:gd name="T16" fmla="*/ 0 w 49"/>
                <a:gd name="T17" fmla="*/ 52 h 52"/>
                <a:gd name="T18" fmla="*/ 0 w 49"/>
                <a:gd name="T19" fmla="*/ 52 h 52"/>
                <a:gd name="T20" fmla="*/ 45 w 49"/>
                <a:gd name="T21" fmla="*/ 52 h 52"/>
                <a:gd name="T22" fmla="*/ 45 w 49"/>
                <a:gd name="T23" fmla="*/ 52 h 52"/>
                <a:gd name="T24" fmla="*/ 45 w 49"/>
                <a:gd name="T25" fmla="*/ 9 h 52"/>
                <a:gd name="T26" fmla="*/ 49 w 49"/>
                <a:gd name="T27" fmla="*/ 5 h 52"/>
                <a:gd name="T28" fmla="*/ 38 w 49"/>
                <a:gd name="T29" fmla="*/ 45 h 52"/>
                <a:gd name="T30" fmla="*/ 38 w 49"/>
                <a:gd name="T31" fmla="*/ 45 h 52"/>
                <a:gd name="T32" fmla="*/ 7 w 49"/>
                <a:gd name="T33" fmla="*/ 45 h 52"/>
                <a:gd name="T34" fmla="*/ 7 w 49"/>
                <a:gd name="T35" fmla="*/ 45 h 52"/>
                <a:gd name="T36" fmla="*/ 7 w 49"/>
                <a:gd name="T37" fmla="*/ 12 h 52"/>
                <a:gd name="T38" fmla="*/ 7 w 49"/>
                <a:gd name="T39" fmla="*/ 12 h 52"/>
                <a:gd name="T40" fmla="*/ 34 w 49"/>
                <a:gd name="T41" fmla="*/ 12 h 52"/>
                <a:gd name="T42" fmla="*/ 34 w 49"/>
                <a:gd name="T43" fmla="*/ 12 h 52"/>
                <a:gd name="T44" fmla="*/ 23 w 49"/>
                <a:gd name="T45" fmla="*/ 28 h 52"/>
                <a:gd name="T46" fmla="*/ 23 w 49"/>
                <a:gd name="T47" fmla="*/ 28 h 52"/>
                <a:gd name="T48" fmla="*/ 14 w 49"/>
                <a:gd name="T49" fmla="*/ 21 h 52"/>
                <a:gd name="T50" fmla="*/ 14 w 49"/>
                <a:gd name="T51" fmla="*/ 21 h 52"/>
                <a:gd name="T52" fmla="*/ 9 w 49"/>
                <a:gd name="T53" fmla="*/ 25 h 52"/>
                <a:gd name="T54" fmla="*/ 9 w 49"/>
                <a:gd name="T55" fmla="*/ 25 h 52"/>
                <a:gd name="T56" fmla="*/ 25 w 49"/>
                <a:gd name="T57" fmla="*/ 39 h 52"/>
                <a:gd name="T58" fmla="*/ 25 w 49"/>
                <a:gd name="T59" fmla="*/ 39 h 52"/>
                <a:gd name="T60" fmla="*/ 38 w 49"/>
                <a:gd name="T61" fmla="*/ 19 h 52"/>
                <a:gd name="T62" fmla="*/ 38 w 49"/>
                <a:gd name="T6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2">
                  <a:moveTo>
                    <a:pt x="49" y="5"/>
                  </a:moveTo>
                  <a:lnTo>
                    <a:pt x="49" y="5"/>
                  </a:lnTo>
                  <a:lnTo>
                    <a:pt x="43" y="0"/>
                  </a:lnTo>
                  <a:lnTo>
                    <a:pt x="43" y="0"/>
                  </a:lnTo>
                  <a:lnTo>
                    <a:pt x="40" y="5"/>
                  </a:lnTo>
                  <a:lnTo>
                    <a:pt x="40" y="5"/>
                  </a:lnTo>
                  <a:lnTo>
                    <a:pt x="0" y="5"/>
                  </a:lnTo>
                  <a:lnTo>
                    <a:pt x="0" y="5"/>
                  </a:lnTo>
                  <a:lnTo>
                    <a:pt x="0" y="52"/>
                  </a:lnTo>
                  <a:lnTo>
                    <a:pt x="0" y="52"/>
                  </a:lnTo>
                  <a:lnTo>
                    <a:pt x="45" y="52"/>
                  </a:lnTo>
                  <a:lnTo>
                    <a:pt x="45" y="52"/>
                  </a:lnTo>
                  <a:lnTo>
                    <a:pt x="45" y="9"/>
                  </a:lnTo>
                  <a:lnTo>
                    <a:pt x="49" y="5"/>
                  </a:lnTo>
                  <a:close/>
                  <a:moveTo>
                    <a:pt x="38" y="45"/>
                  </a:moveTo>
                  <a:lnTo>
                    <a:pt x="38" y="45"/>
                  </a:lnTo>
                  <a:lnTo>
                    <a:pt x="7" y="45"/>
                  </a:lnTo>
                  <a:lnTo>
                    <a:pt x="7" y="45"/>
                  </a:lnTo>
                  <a:lnTo>
                    <a:pt x="7" y="12"/>
                  </a:lnTo>
                  <a:lnTo>
                    <a:pt x="7" y="12"/>
                  </a:lnTo>
                  <a:lnTo>
                    <a:pt x="34" y="12"/>
                  </a:lnTo>
                  <a:lnTo>
                    <a:pt x="34" y="12"/>
                  </a:lnTo>
                  <a:lnTo>
                    <a:pt x="23" y="28"/>
                  </a:lnTo>
                  <a:lnTo>
                    <a:pt x="23" y="28"/>
                  </a:lnTo>
                  <a:lnTo>
                    <a:pt x="14" y="21"/>
                  </a:lnTo>
                  <a:lnTo>
                    <a:pt x="14" y="21"/>
                  </a:lnTo>
                  <a:lnTo>
                    <a:pt x="9" y="25"/>
                  </a:lnTo>
                  <a:lnTo>
                    <a:pt x="9" y="25"/>
                  </a:lnTo>
                  <a:lnTo>
                    <a:pt x="25" y="39"/>
                  </a:lnTo>
                  <a:lnTo>
                    <a:pt x="25" y="39"/>
                  </a:lnTo>
                  <a:lnTo>
                    <a:pt x="38" y="19"/>
                  </a:lnTo>
                  <a:lnTo>
                    <a:pt x="38" y="45"/>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1170"/>
            <p:cNvSpPr>
              <a:spLocks noChangeArrowheads="1"/>
            </p:cNvSpPr>
            <p:nvPr/>
          </p:nvSpPr>
          <p:spPr bwMode="auto">
            <a:xfrm>
              <a:off x="3498850" y="2151063"/>
              <a:ext cx="473075" cy="306388"/>
            </a:xfrm>
            <a:prstGeom prst="rect">
              <a:avLst/>
            </a:prstGeom>
            <a:solidFill>
              <a:srgbClr val="9B4F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Freeform 1171"/>
            <p:cNvSpPr>
              <a:spLocks noEditPoints="1"/>
            </p:cNvSpPr>
            <p:nvPr/>
          </p:nvSpPr>
          <p:spPr bwMode="auto">
            <a:xfrm>
              <a:off x="3479800" y="2133600"/>
              <a:ext cx="508000" cy="390525"/>
            </a:xfrm>
            <a:custGeom>
              <a:avLst/>
              <a:gdLst>
                <a:gd name="T0" fmla="*/ 620 w 640"/>
                <a:gd name="T1" fmla="*/ 0 h 491"/>
                <a:gd name="T2" fmla="*/ 21 w 640"/>
                <a:gd name="T3" fmla="*/ 0 h 491"/>
                <a:gd name="T4" fmla="*/ 7 w 640"/>
                <a:gd name="T5" fmla="*/ 6 h 491"/>
                <a:gd name="T6" fmla="*/ 0 w 640"/>
                <a:gd name="T7" fmla="*/ 18 h 491"/>
                <a:gd name="T8" fmla="*/ 0 w 640"/>
                <a:gd name="T9" fmla="*/ 408 h 491"/>
                <a:gd name="T10" fmla="*/ 1 w 640"/>
                <a:gd name="T11" fmla="*/ 414 h 491"/>
                <a:gd name="T12" fmla="*/ 12 w 640"/>
                <a:gd name="T13" fmla="*/ 425 h 491"/>
                <a:gd name="T14" fmla="*/ 21 w 640"/>
                <a:gd name="T15" fmla="*/ 426 h 491"/>
                <a:gd name="T16" fmla="*/ 219 w 640"/>
                <a:gd name="T17" fmla="*/ 426 h 491"/>
                <a:gd name="T18" fmla="*/ 219 w 640"/>
                <a:gd name="T19" fmla="*/ 455 h 491"/>
                <a:gd name="T20" fmla="*/ 174 w 640"/>
                <a:gd name="T21" fmla="*/ 491 h 491"/>
                <a:gd name="T22" fmla="*/ 478 w 640"/>
                <a:gd name="T23" fmla="*/ 491 h 491"/>
                <a:gd name="T24" fmla="*/ 435 w 640"/>
                <a:gd name="T25" fmla="*/ 455 h 491"/>
                <a:gd name="T26" fmla="*/ 435 w 640"/>
                <a:gd name="T27" fmla="*/ 426 h 491"/>
                <a:gd name="T28" fmla="*/ 620 w 640"/>
                <a:gd name="T29" fmla="*/ 426 h 491"/>
                <a:gd name="T30" fmla="*/ 633 w 640"/>
                <a:gd name="T31" fmla="*/ 421 h 491"/>
                <a:gd name="T32" fmla="*/ 640 w 640"/>
                <a:gd name="T33" fmla="*/ 408 h 491"/>
                <a:gd name="T34" fmla="*/ 640 w 640"/>
                <a:gd name="T35" fmla="*/ 18 h 491"/>
                <a:gd name="T36" fmla="*/ 638 w 640"/>
                <a:gd name="T37" fmla="*/ 11 h 491"/>
                <a:gd name="T38" fmla="*/ 627 w 640"/>
                <a:gd name="T39" fmla="*/ 2 h 491"/>
                <a:gd name="T40" fmla="*/ 620 w 640"/>
                <a:gd name="T41" fmla="*/ 0 h 491"/>
                <a:gd name="T42" fmla="*/ 604 w 640"/>
                <a:gd name="T43" fmla="*/ 378 h 491"/>
                <a:gd name="T44" fmla="*/ 598 w 640"/>
                <a:gd name="T45" fmla="*/ 389 h 491"/>
                <a:gd name="T46" fmla="*/ 586 w 640"/>
                <a:gd name="T47" fmla="*/ 394 h 491"/>
                <a:gd name="T48" fmla="*/ 55 w 640"/>
                <a:gd name="T49" fmla="*/ 394 h 491"/>
                <a:gd name="T50" fmla="*/ 48 w 640"/>
                <a:gd name="T51" fmla="*/ 392 h 491"/>
                <a:gd name="T52" fmla="*/ 37 w 640"/>
                <a:gd name="T53" fmla="*/ 383 h 491"/>
                <a:gd name="T54" fmla="*/ 37 w 640"/>
                <a:gd name="T55" fmla="*/ 378 h 491"/>
                <a:gd name="T56" fmla="*/ 37 w 640"/>
                <a:gd name="T57" fmla="*/ 49 h 491"/>
                <a:gd name="T58" fmla="*/ 41 w 640"/>
                <a:gd name="T59" fmla="*/ 36 h 491"/>
                <a:gd name="T60" fmla="*/ 55 w 640"/>
                <a:gd name="T61" fmla="*/ 33 h 491"/>
                <a:gd name="T62" fmla="*/ 586 w 640"/>
                <a:gd name="T63" fmla="*/ 33 h 491"/>
                <a:gd name="T64" fmla="*/ 593 w 640"/>
                <a:gd name="T65" fmla="*/ 33 h 491"/>
                <a:gd name="T66" fmla="*/ 602 w 640"/>
                <a:gd name="T67" fmla="*/ 42 h 491"/>
                <a:gd name="T68" fmla="*/ 604 w 640"/>
                <a:gd name="T69" fmla="*/ 49 h 491"/>
                <a:gd name="T70" fmla="*/ 604 w 640"/>
                <a:gd name="T71" fmla="*/ 378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491">
                  <a:moveTo>
                    <a:pt x="620" y="0"/>
                  </a:moveTo>
                  <a:lnTo>
                    <a:pt x="620" y="0"/>
                  </a:lnTo>
                  <a:lnTo>
                    <a:pt x="21" y="0"/>
                  </a:lnTo>
                  <a:lnTo>
                    <a:pt x="21" y="0"/>
                  </a:lnTo>
                  <a:lnTo>
                    <a:pt x="12" y="2"/>
                  </a:lnTo>
                  <a:lnTo>
                    <a:pt x="7" y="6"/>
                  </a:lnTo>
                  <a:lnTo>
                    <a:pt x="1" y="11"/>
                  </a:lnTo>
                  <a:lnTo>
                    <a:pt x="0" y="18"/>
                  </a:lnTo>
                  <a:lnTo>
                    <a:pt x="0" y="18"/>
                  </a:lnTo>
                  <a:lnTo>
                    <a:pt x="0" y="408"/>
                  </a:lnTo>
                  <a:lnTo>
                    <a:pt x="0" y="408"/>
                  </a:lnTo>
                  <a:lnTo>
                    <a:pt x="1" y="414"/>
                  </a:lnTo>
                  <a:lnTo>
                    <a:pt x="7" y="421"/>
                  </a:lnTo>
                  <a:lnTo>
                    <a:pt x="12" y="425"/>
                  </a:lnTo>
                  <a:lnTo>
                    <a:pt x="21" y="426"/>
                  </a:lnTo>
                  <a:lnTo>
                    <a:pt x="21" y="426"/>
                  </a:lnTo>
                  <a:lnTo>
                    <a:pt x="219" y="426"/>
                  </a:lnTo>
                  <a:lnTo>
                    <a:pt x="219" y="426"/>
                  </a:lnTo>
                  <a:lnTo>
                    <a:pt x="219" y="455"/>
                  </a:lnTo>
                  <a:lnTo>
                    <a:pt x="219" y="455"/>
                  </a:lnTo>
                  <a:lnTo>
                    <a:pt x="174" y="491"/>
                  </a:lnTo>
                  <a:lnTo>
                    <a:pt x="174" y="491"/>
                  </a:lnTo>
                  <a:lnTo>
                    <a:pt x="478" y="491"/>
                  </a:lnTo>
                  <a:lnTo>
                    <a:pt x="478" y="491"/>
                  </a:lnTo>
                  <a:lnTo>
                    <a:pt x="435" y="455"/>
                  </a:lnTo>
                  <a:lnTo>
                    <a:pt x="435" y="455"/>
                  </a:lnTo>
                  <a:lnTo>
                    <a:pt x="435" y="426"/>
                  </a:lnTo>
                  <a:lnTo>
                    <a:pt x="435" y="426"/>
                  </a:lnTo>
                  <a:lnTo>
                    <a:pt x="620" y="426"/>
                  </a:lnTo>
                  <a:lnTo>
                    <a:pt x="620" y="426"/>
                  </a:lnTo>
                  <a:lnTo>
                    <a:pt x="627" y="425"/>
                  </a:lnTo>
                  <a:lnTo>
                    <a:pt x="633" y="421"/>
                  </a:lnTo>
                  <a:lnTo>
                    <a:pt x="638" y="414"/>
                  </a:lnTo>
                  <a:lnTo>
                    <a:pt x="640" y="408"/>
                  </a:lnTo>
                  <a:lnTo>
                    <a:pt x="640" y="408"/>
                  </a:lnTo>
                  <a:lnTo>
                    <a:pt x="640" y="18"/>
                  </a:lnTo>
                  <a:lnTo>
                    <a:pt x="640" y="18"/>
                  </a:lnTo>
                  <a:lnTo>
                    <a:pt x="638" y="11"/>
                  </a:lnTo>
                  <a:lnTo>
                    <a:pt x="633" y="6"/>
                  </a:lnTo>
                  <a:lnTo>
                    <a:pt x="627" y="2"/>
                  </a:lnTo>
                  <a:lnTo>
                    <a:pt x="620" y="0"/>
                  </a:lnTo>
                  <a:lnTo>
                    <a:pt x="620" y="0"/>
                  </a:lnTo>
                  <a:close/>
                  <a:moveTo>
                    <a:pt x="604" y="378"/>
                  </a:moveTo>
                  <a:lnTo>
                    <a:pt x="604" y="378"/>
                  </a:lnTo>
                  <a:lnTo>
                    <a:pt x="602" y="383"/>
                  </a:lnTo>
                  <a:lnTo>
                    <a:pt x="598" y="389"/>
                  </a:lnTo>
                  <a:lnTo>
                    <a:pt x="593" y="392"/>
                  </a:lnTo>
                  <a:lnTo>
                    <a:pt x="586" y="394"/>
                  </a:lnTo>
                  <a:lnTo>
                    <a:pt x="586" y="394"/>
                  </a:lnTo>
                  <a:lnTo>
                    <a:pt x="55" y="394"/>
                  </a:lnTo>
                  <a:lnTo>
                    <a:pt x="55" y="394"/>
                  </a:lnTo>
                  <a:lnTo>
                    <a:pt x="48" y="392"/>
                  </a:lnTo>
                  <a:lnTo>
                    <a:pt x="41" y="389"/>
                  </a:lnTo>
                  <a:lnTo>
                    <a:pt x="37" y="383"/>
                  </a:lnTo>
                  <a:lnTo>
                    <a:pt x="37" y="378"/>
                  </a:lnTo>
                  <a:lnTo>
                    <a:pt x="37" y="378"/>
                  </a:lnTo>
                  <a:lnTo>
                    <a:pt x="37" y="49"/>
                  </a:lnTo>
                  <a:lnTo>
                    <a:pt x="37" y="49"/>
                  </a:lnTo>
                  <a:lnTo>
                    <a:pt x="37" y="42"/>
                  </a:lnTo>
                  <a:lnTo>
                    <a:pt x="41" y="36"/>
                  </a:lnTo>
                  <a:lnTo>
                    <a:pt x="48" y="33"/>
                  </a:lnTo>
                  <a:lnTo>
                    <a:pt x="55" y="33"/>
                  </a:lnTo>
                  <a:lnTo>
                    <a:pt x="55" y="33"/>
                  </a:lnTo>
                  <a:lnTo>
                    <a:pt x="586" y="33"/>
                  </a:lnTo>
                  <a:lnTo>
                    <a:pt x="586" y="33"/>
                  </a:lnTo>
                  <a:lnTo>
                    <a:pt x="593" y="33"/>
                  </a:lnTo>
                  <a:lnTo>
                    <a:pt x="598" y="36"/>
                  </a:lnTo>
                  <a:lnTo>
                    <a:pt x="602" y="42"/>
                  </a:lnTo>
                  <a:lnTo>
                    <a:pt x="604" y="49"/>
                  </a:lnTo>
                  <a:lnTo>
                    <a:pt x="604" y="49"/>
                  </a:lnTo>
                  <a:lnTo>
                    <a:pt x="604" y="378"/>
                  </a:lnTo>
                  <a:lnTo>
                    <a:pt x="604" y="378"/>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Freeform 1172"/>
            <p:cNvSpPr>
              <a:spLocks noEditPoints="1"/>
            </p:cNvSpPr>
            <p:nvPr/>
          </p:nvSpPr>
          <p:spPr bwMode="auto">
            <a:xfrm>
              <a:off x="3687762" y="2244725"/>
              <a:ext cx="98425" cy="103188"/>
            </a:xfrm>
            <a:custGeom>
              <a:avLst/>
              <a:gdLst>
                <a:gd name="T0" fmla="*/ 124 w 124"/>
                <a:gd name="T1" fmla="*/ 11 h 130"/>
                <a:gd name="T2" fmla="*/ 124 w 124"/>
                <a:gd name="T3" fmla="*/ 11 h 130"/>
                <a:gd name="T4" fmla="*/ 110 w 124"/>
                <a:gd name="T5" fmla="*/ 0 h 130"/>
                <a:gd name="T6" fmla="*/ 110 w 124"/>
                <a:gd name="T7" fmla="*/ 0 h 130"/>
                <a:gd name="T8" fmla="*/ 101 w 124"/>
                <a:gd name="T9" fmla="*/ 15 h 130"/>
                <a:gd name="T10" fmla="*/ 101 w 124"/>
                <a:gd name="T11" fmla="*/ 15 h 130"/>
                <a:gd name="T12" fmla="*/ 0 w 124"/>
                <a:gd name="T13" fmla="*/ 15 h 130"/>
                <a:gd name="T14" fmla="*/ 0 w 124"/>
                <a:gd name="T15" fmla="*/ 15 h 130"/>
                <a:gd name="T16" fmla="*/ 0 w 124"/>
                <a:gd name="T17" fmla="*/ 130 h 130"/>
                <a:gd name="T18" fmla="*/ 0 w 124"/>
                <a:gd name="T19" fmla="*/ 130 h 130"/>
                <a:gd name="T20" fmla="*/ 117 w 124"/>
                <a:gd name="T21" fmla="*/ 130 h 130"/>
                <a:gd name="T22" fmla="*/ 117 w 124"/>
                <a:gd name="T23" fmla="*/ 130 h 130"/>
                <a:gd name="T24" fmla="*/ 117 w 124"/>
                <a:gd name="T25" fmla="*/ 22 h 130"/>
                <a:gd name="T26" fmla="*/ 124 w 124"/>
                <a:gd name="T27" fmla="*/ 11 h 130"/>
                <a:gd name="T28" fmla="*/ 99 w 124"/>
                <a:gd name="T29" fmla="*/ 112 h 130"/>
                <a:gd name="T30" fmla="*/ 99 w 124"/>
                <a:gd name="T31" fmla="*/ 112 h 130"/>
                <a:gd name="T32" fmla="*/ 18 w 124"/>
                <a:gd name="T33" fmla="*/ 112 h 130"/>
                <a:gd name="T34" fmla="*/ 18 w 124"/>
                <a:gd name="T35" fmla="*/ 112 h 130"/>
                <a:gd name="T36" fmla="*/ 18 w 124"/>
                <a:gd name="T37" fmla="*/ 33 h 130"/>
                <a:gd name="T38" fmla="*/ 18 w 124"/>
                <a:gd name="T39" fmla="*/ 33 h 130"/>
                <a:gd name="T40" fmla="*/ 88 w 124"/>
                <a:gd name="T41" fmla="*/ 33 h 130"/>
                <a:gd name="T42" fmla="*/ 88 w 124"/>
                <a:gd name="T43" fmla="*/ 33 h 130"/>
                <a:gd name="T44" fmla="*/ 63 w 124"/>
                <a:gd name="T45" fmla="*/ 72 h 130"/>
                <a:gd name="T46" fmla="*/ 63 w 124"/>
                <a:gd name="T47" fmla="*/ 72 h 130"/>
                <a:gd name="T48" fmla="*/ 38 w 124"/>
                <a:gd name="T49" fmla="*/ 53 h 130"/>
                <a:gd name="T50" fmla="*/ 38 w 124"/>
                <a:gd name="T51" fmla="*/ 53 h 130"/>
                <a:gd name="T52" fmla="*/ 26 w 124"/>
                <a:gd name="T53" fmla="*/ 65 h 130"/>
                <a:gd name="T54" fmla="*/ 26 w 124"/>
                <a:gd name="T55" fmla="*/ 65 h 130"/>
                <a:gd name="T56" fmla="*/ 67 w 124"/>
                <a:gd name="T57" fmla="*/ 98 h 130"/>
                <a:gd name="T58" fmla="*/ 67 w 124"/>
                <a:gd name="T59" fmla="*/ 98 h 130"/>
                <a:gd name="T60" fmla="*/ 99 w 124"/>
                <a:gd name="T61" fmla="*/ 49 h 130"/>
                <a:gd name="T62" fmla="*/ 99 w 124"/>
                <a:gd name="T6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 h="130">
                  <a:moveTo>
                    <a:pt x="124" y="11"/>
                  </a:moveTo>
                  <a:lnTo>
                    <a:pt x="124" y="11"/>
                  </a:lnTo>
                  <a:lnTo>
                    <a:pt x="110" y="0"/>
                  </a:lnTo>
                  <a:lnTo>
                    <a:pt x="110" y="0"/>
                  </a:lnTo>
                  <a:lnTo>
                    <a:pt x="101" y="15"/>
                  </a:lnTo>
                  <a:lnTo>
                    <a:pt x="101" y="15"/>
                  </a:lnTo>
                  <a:lnTo>
                    <a:pt x="0" y="15"/>
                  </a:lnTo>
                  <a:lnTo>
                    <a:pt x="0" y="15"/>
                  </a:lnTo>
                  <a:lnTo>
                    <a:pt x="0" y="130"/>
                  </a:lnTo>
                  <a:lnTo>
                    <a:pt x="0" y="130"/>
                  </a:lnTo>
                  <a:lnTo>
                    <a:pt x="117" y="130"/>
                  </a:lnTo>
                  <a:lnTo>
                    <a:pt x="117" y="130"/>
                  </a:lnTo>
                  <a:lnTo>
                    <a:pt x="117" y="22"/>
                  </a:lnTo>
                  <a:lnTo>
                    <a:pt x="124" y="11"/>
                  </a:lnTo>
                  <a:close/>
                  <a:moveTo>
                    <a:pt x="99" y="112"/>
                  </a:moveTo>
                  <a:lnTo>
                    <a:pt x="99" y="112"/>
                  </a:lnTo>
                  <a:lnTo>
                    <a:pt x="18" y="112"/>
                  </a:lnTo>
                  <a:lnTo>
                    <a:pt x="18" y="112"/>
                  </a:lnTo>
                  <a:lnTo>
                    <a:pt x="18" y="33"/>
                  </a:lnTo>
                  <a:lnTo>
                    <a:pt x="18" y="33"/>
                  </a:lnTo>
                  <a:lnTo>
                    <a:pt x="88" y="33"/>
                  </a:lnTo>
                  <a:lnTo>
                    <a:pt x="88" y="33"/>
                  </a:lnTo>
                  <a:lnTo>
                    <a:pt x="63" y="72"/>
                  </a:lnTo>
                  <a:lnTo>
                    <a:pt x="63" y="72"/>
                  </a:lnTo>
                  <a:lnTo>
                    <a:pt x="38" y="53"/>
                  </a:lnTo>
                  <a:lnTo>
                    <a:pt x="38" y="53"/>
                  </a:lnTo>
                  <a:lnTo>
                    <a:pt x="26" y="65"/>
                  </a:lnTo>
                  <a:lnTo>
                    <a:pt x="26" y="65"/>
                  </a:lnTo>
                  <a:lnTo>
                    <a:pt x="67" y="98"/>
                  </a:lnTo>
                  <a:lnTo>
                    <a:pt x="67" y="98"/>
                  </a:lnTo>
                  <a:lnTo>
                    <a:pt x="99" y="49"/>
                  </a:lnTo>
                  <a:lnTo>
                    <a:pt x="99" y="112"/>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9" name="Group 5058"/>
          <p:cNvGrpSpPr/>
          <p:nvPr/>
        </p:nvGrpSpPr>
        <p:grpSpPr>
          <a:xfrm>
            <a:off x="3468687" y="1868487"/>
            <a:ext cx="815976" cy="515938"/>
            <a:chOff x="3468687" y="841375"/>
            <a:chExt cx="815976" cy="515938"/>
          </a:xfrm>
        </p:grpSpPr>
        <p:sp>
          <p:nvSpPr>
            <p:cNvPr id="4150" name="Freeform 1176"/>
            <p:cNvSpPr>
              <a:spLocks/>
            </p:cNvSpPr>
            <p:nvPr/>
          </p:nvSpPr>
          <p:spPr bwMode="auto">
            <a:xfrm>
              <a:off x="3468687" y="1050925"/>
              <a:ext cx="231775" cy="306388"/>
            </a:xfrm>
            <a:custGeom>
              <a:avLst/>
              <a:gdLst>
                <a:gd name="T0" fmla="*/ 0 w 292"/>
                <a:gd name="T1" fmla="*/ 386 h 386"/>
                <a:gd name="T2" fmla="*/ 0 w 292"/>
                <a:gd name="T3" fmla="*/ 386 h 386"/>
                <a:gd name="T4" fmla="*/ 85 w 292"/>
                <a:gd name="T5" fmla="*/ 228 h 386"/>
                <a:gd name="T6" fmla="*/ 85 w 292"/>
                <a:gd name="T7" fmla="*/ 228 h 386"/>
                <a:gd name="T8" fmla="*/ 81 w 292"/>
                <a:gd name="T9" fmla="*/ 215 h 386"/>
                <a:gd name="T10" fmla="*/ 79 w 292"/>
                <a:gd name="T11" fmla="*/ 205 h 386"/>
                <a:gd name="T12" fmla="*/ 78 w 292"/>
                <a:gd name="T13" fmla="*/ 178 h 386"/>
                <a:gd name="T14" fmla="*/ 78 w 292"/>
                <a:gd name="T15" fmla="*/ 178 h 386"/>
                <a:gd name="T16" fmla="*/ 78 w 292"/>
                <a:gd name="T17" fmla="*/ 116 h 386"/>
                <a:gd name="T18" fmla="*/ 78 w 292"/>
                <a:gd name="T19" fmla="*/ 116 h 386"/>
                <a:gd name="T20" fmla="*/ 78 w 292"/>
                <a:gd name="T21" fmla="*/ 93 h 386"/>
                <a:gd name="T22" fmla="*/ 83 w 292"/>
                <a:gd name="T23" fmla="*/ 72 h 386"/>
                <a:gd name="T24" fmla="*/ 92 w 292"/>
                <a:gd name="T25" fmla="*/ 52 h 386"/>
                <a:gd name="T26" fmla="*/ 103 w 292"/>
                <a:gd name="T27" fmla="*/ 34 h 386"/>
                <a:gd name="T28" fmla="*/ 110 w 292"/>
                <a:gd name="T29" fmla="*/ 27 h 386"/>
                <a:gd name="T30" fmla="*/ 117 w 292"/>
                <a:gd name="T31" fmla="*/ 19 h 386"/>
                <a:gd name="T32" fmla="*/ 124 w 292"/>
                <a:gd name="T33" fmla="*/ 14 h 386"/>
                <a:gd name="T34" fmla="*/ 133 w 292"/>
                <a:gd name="T35" fmla="*/ 9 h 386"/>
                <a:gd name="T36" fmla="*/ 144 w 292"/>
                <a:gd name="T37" fmla="*/ 5 h 386"/>
                <a:gd name="T38" fmla="*/ 153 w 292"/>
                <a:gd name="T39" fmla="*/ 1 h 386"/>
                <a:gd name="T40" fmla="*/ 166 w 292"/>
                <a:gd name="T41" fmla="*/ 0 h 386"/>
                <a:gd name="T42" fmla="*/ 176 w 292"/>
                <a:gd name="T43" fmla="*/ 0 h 386"/>
                <a:gd name="T44" fmla="*/ 176 w 292"/>
                <a:gd name="T45" fmla="*/ 0 h 386"/>
                <a:gd name="T46" fmla="*/ 189 w 292"/>
                <a:gd name="T47" fmla="*/ 0 h 386"/>
                <a:gd name="T48" fmla="*/ 200 w 292"/>
                <a:gd name="T49" fmla="*/ 1 h 386"/>
                <a:gd name="T50" fmla="*/ 211 w 292"/>
                <a:gd name="T51" fmla="*/ 5 h 386"/>
                <a:gd name="T52" fmla="*/ 221 w 292"/>
                <a:gd name="T53" fmla="*/ 9 h 386"/>
                <a:gd name="T54" fmla="*/ 230 w 292"/>
                <a:gd name="T55" fmla="*/ 14 h 386"/>
                <a:gd name="T56" fmla="*/ 241 w 292"/>
                <a:gd name="T57" fmla="*/ 19 h 386"/>
                <a:gd name="T58" fmla="*/ 257 w 292"/>
                <a:gd name="T59" fmla="*/ 34 h 386"/>
                <a:gd name="T60" fmla="*/ 272 w 292"/>
                <a:gd name="T61" fmla="*/ 52 h 386"/>
                <a:gd name="T62" fmla="*/ 277 w 292"/>
                <a:gd name="T63" fmla="*/ 61 h 386"/>
                <a:gd name="T64" fmla="*/ 283 w 292"/>
                <a:gd name="T65" fmla="*/ 72 h 386"/>
                <a:gd name="T66" fmla="*/ 286 w 292"/>
                <a:gd name="T67" fmla="*/ 82 h 386"/>
                <a:gd name="T68" fmla="*/ 290 w 292"/>
                <a:gd name="T69" fmla="*/ 93 h 386"/>
                <a:gd name="T70" fmla="*/ 292 w 292"/>
                <a:gd name="T71" fmla="*/ 104 h 386"/>
                <a:gd name="T72" fmla="*/ 292 w 292"/>
                <a:gd name="T73" fmla="*/ 116 h 386"/>
                <a:gd name="T74" fmla="*/ 292 w 292"/>
                <a:gd name="T75" fmla="*/ 116 h 386"/>
                <a:gd name="T76" fmla="*/ 292 w 292"/>
                <a:gd name="T77" fmla="*/ 178 h 386"/>
                <a:gd name="T78" fmla="*/ 292 w 292"/>
                <a:gd name="T79" fmla="*/ 178 h 386"/>
                <a:gd name="T80" fmla="*/ 292 w 292"/>
                <a:gd name="T81" fmla="*/ 194 h 386"/>
                <a:gd name="T82" fmla="*/ 288 w 292"/>
                <a:gd name="T83" fmla="*/ 210 h 386"/>
                <a:gd name="T84" fmla="*/ 281 w 292"/>
                <a:gd name="T85" fmla="*/ 224 h 386"/>
                <a:gd name="T86" fmla="*/ 274 w 292"/>
                <a:gd name="T87" fmla="*/ 239 h 386"/>
                <a:gd name="T88" fmla="*/ 265 w 292"/>
                <a:gd name="T89" fmla="*/ 251 h 386"/>
                <a:gd name="T90" fmla="*/ 254 w 292"/>
                <a:gd name="T91" fmla="*/ 264 h 386"/>
                <a:gd name="T92" fmla="*/ 241 w 292"/>
                <a:gd name="T93" fmla="*/ 273 h 386"/>
                <a:gd name="T94" fmla="*/ 227 w 292"/>
                <a:gd name="T95" fmla="*/ 280 h 386"/>
                <a:gd name="T96" fmla="*/ 227 w 292"/>
                <a:gd name="T97" fmla="*/ 280 h 386"/>
                <a:gd name="T98" fmla="*/ 193 w 292"/>
                <a:gd name="T99" fmla="*/ 386 h 386"/>
                <a:gd name="T100" fmla="*/ 0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0" y="386"/>
                  </a:moveTo>
                  <a:lnTo>
                    <a:pt x="0" y="386"/>
                  </a:lnTo>
                  <a:lnTo>
                    <a:pt x="85" y="228"/>
                  </a:lnTo>
                  <a:lnTo>
                    <a:pt x="85" y="228"/>
                  </a:lnTo>
                  <a:lnTo>
                    <a:pt x="81" y="215"/>
                  </a:lnTo>
                  <a:lnTo>
                    <a:pt x="79" y="205"/>
                  </a:lnTo>
                  <a:lnTo>
                    <a:pt x="78" y="178"/>
                  </a:lnTo>
                  <a:lnTo>
                    <a:pt x="78" y="178"/>
                  </a:lnTo>
                  <a:lnTo>
                    <a:pt x="78" y="116"/>
                  </a:lnTo>
                  <a:lnTo>
                    <a:pt x="78" y="116"/>
                  </a:lnTo>
                  <a:lnTo>
                    <a:pt x="78" y="93"/>
                  </a:lnTo>
                  <a:lnTo>
                    <a:pt x="83" y="72"/>
                  </a:lnTo>
                  <a:lnTo>
                    <a:pt x="92" y="52"/>
                  </a:lnTo>
                  <a:lnTo>
                    <a:pt x="103" y="34"/>
                  </a:lnTo>
                  <a:lnTo>
                    <a:pt x="110" y="27"/>
                  </a:lnTo>
                  <a:lnTo>
                    <a:pt x="117" y="19"/>
                  </a:lnTo>
                  <a:lnTo>
                    <a:pt x="124" y="14"/>
                  </a:lnTo>
                  <a:lnTo>
                    <a:pt x="133" y="9"/>
                  </a:lnTo>
                  <a:lnTo>
                    <a:pt x="144" y="5"/>
                  </a:lnTo>
                  <a:lnTo>
                    <a:pt x="153" y="1"/>
                  </a:lnTo>
                  <a:lnTo>
                    <a:pt x="166" y="0"/>
                  </a:lnTo>
                  <a:lnTo>
                    <a:pt x="176" y="0"/>
                  </a:lnTo>
                  <a:lnTo>
                    <a:pt x="176" y="0"/>
                  </a:lnTo>
                  <a:lnTo>
                    <a:pt x="189" y="0"/>
                  </a:lnTo>
                  <a:lnTo>
                    <a:pt x="200" y="1"/>
                  </a:lnTo>
                  <a:lnTo>
                    <a:pt x="211" y="5"/>
                  </a:lnTo>
                  <a:lnTo>
                    <a:pt x="221" y="9"/>
                  </a:lnTo>
                  <a:lnTo>
                    <a:pt x="230" y="14"/>
                  </a:lnTo>
                  <a:lnTo>
                    <a:pt x="241" y="19"/>
                  </a:lnTo>
                  <a:lnTo>
                    <a:pt x="257" y="34"/>
                  </a:lnTo>
                  <a:lnTo>
                    <a:pt x="272" y="52"/>
                  </a:lnTo>
                  <a:lnTo>
                    <a:pt x="277" y="61"/>
                  </a:lnTo>
                  <a:lnTo>
                    <a:pt x="283" y="72"/>
                  </a:lnTo>
                  <a:lnTo>
                    <a:pt x="286" y="82"/>
                  </a:lnTo>
                  <a:lnTo>
                    <a:pt x="290" y="93"/>
                  </a:lnTo>
                  <a:lnTo>
                    <a:pt x="292" y="104"/>
                  </a:lnTo>
                  <a:lnTo>
                    <a:pt x="292" y="116"/>
                  </a:lnTo>
                  <a:lnTo>
                    <a:pt x="292" y="116"/>
                  </a:lnTo>
                  <a:lnTo>
                    <a:pt x="292" y="178"/>
                  </a:lnTo>
                  <a:lnTo>
                    <a:pt x="292" y="178"/>
                  </a:lnTo>
                  <a:lnTo>
                    <a:pt x="292" y="194"/>
                  </a:lnTo>
                  <a:lnTo>
                    <a:pt x="288" y="210"/>
                  </a:lnTo>
                  <a:lnTo>
                    <a:pt x="281" y="224"/>
                  </a:lnTo>
                  <a:lnTo>
                    <a:pt x="274" y="239"/>
                  </a:lnTo>
                  <a:lnTo>
                    <a:pt x="265" y="251"/>
                  </a:lnTo>
                  <a:lnTo>
                    <a:pt x="254" y="264"/>
                  </a:lnTo>
                  <a:lnTo>
                    <a:pt x="241" y="273"/>
                  </a:lnTo>
                  <a:lnTo>
                    <a:pt x="227" y="280"/>
                  </a:lnTo>
                  <a:lnTo>
                    <a:pt x="227" y="280"/>
                  </a:lnTo>
                  <a:lnTo>
                    <a:pt x="193" y="386"/>
                  </a:lnTo>
                  <a:lnTo>
                    <a:pt x="0" y="386"/>
                  </a:lnTo>
                  <a:close/>
                </a:path>
              </a:pathLst>
            </a:custGeom>
            <a:solidFill>
              <a:srgbClr val="6D56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Freeform 1177"/>
            <p:cNvSpPr>
              <a:spLocks/>
            </p:cNvSpPr>
            <p:nvPr/>
          </p:nvSpPr>
          <p:spPr bwMode="auto">
            <a:xfrm>
              <a:off x="4054475" y="1050925"/>
              <a:ext cx="230188" cy="306388"/>
            </a:xfrm>
            <a:custGeom>
              <a:avLst/>
              <a:gdLst>
                <a:gd name="T0" fmla="*/ 292 w 292"/>
                <a:gd name="T1" fmla="*/ 386 h 386"/>
                <a:gd name="T2" fmla="*/ 292 w 292"/>
                <a:gd name="T3" fmla="*/ 386 h 386"/>
                <a:gd name="T4" fmla="*/ 207 w 292"/>
                <a:gd name="T5" fmla="*/ 228 h 386"/>
                <a:gd name="T6" fmla="*/ 207 w 292"/>
                <a:gd name="T7" fmla="*/ 228 h 386"/>
                <a:gd name="T8" fmla="*/ 211 w 292"/>
                <a:gd name="T9" fmla="*/ 215 h 386"/>
                <a:gd name="T10" fmla="*/ 213 w 292"/>
                <a:gd name="T11" fmla="*/ 205 h 386"/>
                <a:gd name="T12" fmla="*/ 216 w 292"/>
                <a:gd name="T13" fmla="*/ 178 h 386"/>
                <a:gd name="T14" fmla="*/ 216 w 292"/>
                <a:gd name="T15" fmla="*/ 178 h 386"/>
                <a:gd name="T16" fmla="*/ 216 w 292"/>
                <a:gd name="T17" fmla="*/ 116 h 386"/>
                <a:gd name="T18" fmla="*/ 216 w 292"/>
                <a:gd name="T19" fmla="*/ 116 h 386"/>
                <a:gd name="T20" fmla="*/ 214 w 292"/>
                <a:gd name="T21" fmla="*/ 93 h 386"/>
                <a:gd name="T22" fmla="*/ 209 w 292"/>
                <a:gd name="T23" fmla="*/ 72 h 386"/>
                <a:gd name="T24" fmla="*/ 200 w 292"/>
                <a:gd name="T25" fmla="*/ 52 h 386"/>
                <a:gd name="T26" fmla="*/ 189 w 292"/>
                <a:gd name="T27" fmla="*/ 34 h 386"/>
                <a:gd name="T28" fmla="*/ 182 w 292"/>
                <a:gd name="T29" fmla="*/ 27 h 386"/>
                <a:gd name="T30" fmla="*/ 175 w 292"/>
                <a:gd name="T31" fmla="*/ 19 h 386"/>
                <a:gd name="T32" fmla="*/ 168 w 292"/>
                <a:gd name="T33" fmla="*/ 14 h 386"/>
                <a:gd name="T34" fmla="*/ 159 w 292"/>
                <a:gd name="T35" fmla="*/ 9 h 386"/>
                <a:gd name="T36" fmla="*/ 148 w 292"/>
                <a:gd name="T37" fmla="*/ 5 h 386"/>
                <a:gd name="T38" fmla="*/ 139 w 292"/>
                <a:gd name="T39" fmla="*/ 1 h 386"/>
                <a:gd name="T40" fmla="*/ 126 w 292"/>
                <a:gd name="T41" fmla="*/ 0 h 386"/>
                <a:gd name="T42" fmla="*/ 115 w 292"/>
                <a:gd name="T43" fmla="*/ 0 h 386"/>
                <a:gd name="T44" fmla="*/ 115 w 292"/>
                <a:gd name="T45" fmla="*/ 0 h 386"/>
                <a:gd name="T46" fmla="*/ 103 w 292"/>
                <a:gd name="T47" fmla="*/ 0 h 386"/>
                <a:gd name="T48" fmla="*/ 92 w 292"/>
                <a:gd name="T49" fmla="*/ 1 h 386"/>
                <a:gd name="T50" fmla="*/ 81 w 292"/>
                <a:gd name="T51" fmla="*/ 5 h 386"/>
                <a:gd name="T52" fmla="*/ 71 w 292"/>
                <a:gd name="T53" fmla="*/ 9 h 386"/>
                <a:gd name="T54" fmla="*/ 62 w 292"/>
                <a:gd name="T55" fmla="*/ 14 h 386"/>
                <a:gd name="T56" fmla="*/ 51 w 292"/>
                <a:gd name="T57" fmla="*/ 19 h 386"/>
                <a:gd name="T58" fmla="*/ 35 w 292"/>
                <a:gd name="T59" fmla="*/ 34 h 386"/>
                <a:gd name="T60" fmla="*/ 20 w 292"/>
                <a:gd name="T61" fmla="*/ 52 h 386"/>
                <a:gd name="T62" fmla="*/ 15 w 292"/>
                <a:gd name="T63" fmla="*/ 61 h 386"/>
                <a:gd name="T64" fmla="*/ 9 w 292"/>
                <a:gd name="T65" fmla="*/ 72 h 386"/>
                <a:gd name="T66" fmla="*/ 6 w 292"/>
                <a:gd name="T67" fmla="*/ 82 h 386"/>
                <a:gd name="T68" fmla="*/ 2 w 292"/>
                <a:gd name="T69" fmla="*/ 93 h 386"/>
                <a:gd name="T70" fmla="*/ 0 w 292"/>
                <a:gd name="T71" fmla="*/ 104 h 386"/>
                <a:gd name="T72" fmla="*/ 0 w 292"/>
                <a:gd name="T73" fmla="*/ 116 h 386"/>
                <a:gd name="T74" fmla="*/ 0 w 292"/>
                <a:gd name="T75" fmla="*/ 116 h 386"/>
                <a:gd name="T76" fmla="*/ 0 w 292"/>
                <a:gd name="T77" fmla="*/ 178 h 386"/>
                <a:gd name="T78" fmla="*/ 0 w 292"/>
                <a:gd name="T79" fmla="*/ 178 h 386"/>
                <a:gd name="T80" fmla="*/ 2 w 292"/>
                <a:gd name="T81" fmla="*/ 194 h 386"/>
                <a:gd name="T82" fmla="*/ 4 w 292"/>
                <a:gd name="T83" fmla="*/ 210 h 386"/>
                <a:gd name="T84" fmla="*/ 11 w 292"/>
                <a:gd name="T85" fmla="*/ 224 h 386"/>
                <a:gd name="T86" fmla="*/ 18 w 292"/>
                <a:gd name="T87" fmla="*/ 239 h 386"/>
                <a:gd name="T88" fmla="*/ 27 w 292"/>
                <a:gd name="T89" fmla="*/ 251 h 386"/>
                <a:gd name="T90" fmla="*/ 38 w 292"/>
                <a:gd name="T91" fmla="*/ 264 h 386"/>
                <a:gd name="T92" fmla="*/ 51 w 292"/>
                <a:gd name="T93" fmla="*/ 273 h 386"/>
                <a:gd name="T94" fmla="*/ 65 w 292"/>
                <a:gd name="T95" fmla="*/ 280 h 386"/>
                <a:gd name="T96" fmla="*/ 65 w 292"/>
                <a:gd name="T97" fmla="*/ 280 h 386"/>
                <a:gd name="T98" fmla="*/ 99 w 292"/>
                <a:gd name="T99" fmla="*/ 386 h 386"/>
                <a:gd name="T100" fmla="*/ 292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292" y="386"/>
                  </a:moveTo>
                  <a:lnTo>
                    <a:pt x="292" y="386"/>
                  </a:lnTo>
                  <a:lnTo>
                    <a:pt x="207" y="228"/>
                  </a:lnTo>
                  <a:lnTo>
                    <a:pt x="207" y="228"/>
                  </a:lnTo>
                  <a:lnTo>
                    <a:pt x="211" y="215"/>
                  </a:lnTo>
                  <a:lnTo>
                    <a:pt x="213" y="205"/>
                  </a:lnTo>
                  <a:lnTo>
                    <a:pt x="216" y="178"/>
                  </a:lnTo>
                  <a:lnTo>
                    <a:pt x="216" y="178"/>
                  </a:lnTo>
                  <a:lnTo>
                    <a:pt x="216" y="116"/>
                  </a:lnTo>
                  <a:lnTo>
                    <a:pt x="216" y="116"/>
                  </a:lnTo>
                  <a:lnTo>
                    <a:pt x="214" y="93"/>
                  </a:lnTo>
                  <a:lnTo>
                    <a:pt x="209" y="72"/>
                  </a:lnTo>
                  <a:lnTo>
                    <a:pt x="200" y="52"/>
                  </a:lnTo>
                  <a:lnTo>
                    <a:pt x="189" y="34"/>
                  </a:lnTo>
                  <a:lnTo>
                    <a:pt x="182" y="27"/>
                  </a:lnTo>
                  <a:lnTo>
                    <a:pt x="175" y="19"/>
                  </a:lnTo>
                  <a:lnTo>
                    <a:pt x="168" y="14"/>
                  </a:lnTo>
                  <a:lnTo>
                    <a:pt x="159" y="9"/>
                  </a:lnTo>
                  <a:lnTo>
                    <a:pt x="148" y="5"/>
                  </a:lnTo>
                  <a:lnTo>
                    <a:pt x="139" y="1"/>
                  </a:lnTo>
                  <a:lnTo>
                    <a:pt x="126" y="0"/>
                  </a:lnTo>
                  <a:lnTo>
                    <a:pt x="115" y="0"/>
                  </a:lnTo>
                  <a:lnTo>
                    <a:pt x="115" y="0"/>
                  </a:lnTo>
                  <a:lnTo>
                    <a:pt x="103" y="0"/>
                  </a:lnTo>
                  <a:lnTo>
                    <a:pt x="92" y="1"/>
                  </a:lnTo>
                  <a:lnTo>
                    <a:pt x="81" y="5"/>
                  </a:lnTo>
                  <a:lnTo>
                    <a:pt x="71" y="9"/>
                  </a:lnTo>
                  <a:lnTo>
                    <a:pt x="62" y="14"/>
                  </a:lnTo>
                  <a:lnTo>
                    <a:pt x="51" y="19"/>
                  </a:lnTo>
                  <a:lnTo>
                    <a:pt x="35" y="34"/>
                  </a:lnTo>
                  <a:lnTo>
                    <a:pt x="20" y="52"/>
                  </a:lnTo>
                  <a:lnTo>
                    <a:pt x="15" y="61"/>
                  </a:lnTo>
                  <a:lnTo>
                    <a:pt x="9" y="72"/>
                  </a:lnTo>
                  <a:lnTo>
                    <a:pt x="6" y="82"/>
                  </a:lnTo>
                  <a:lnTo>
                    <a:pt x="2" y="93"/>
                  </a:lnTo>
                  <a:lnTo>
                    <a:pt x="0" y="104"/>
                  </a:lnTo>
                  <a:lnTo>
                    <a:pt x="0" y="116"/>
                  </a:lnTo>
                  <a:lnTo>
                    <a:pt x="0" y="116"/>
                  </a:lnTo>
                  <a:lnTo>
                    <a:pt x="0" y="178"/>
                  </a:lnTo>
                  <a:lnTo>
                    <a:pt x="0" y="178"/>
                  </a:lnTo>
                  <a:lnTo>
                    <a:pt x="2" y="194"/>
                  </a:lnTo>
                  <a:lnTo>
                    <a:pt x="4" y="210"/>
                  </a:lnTo>
                  <a:lnTo>
                    <a:pt x="11" y="224"/>
                  </a:lnTo>
                  <a:lnTo>
                    <a:pt x="18" y="239"/>
                  </a:lnTo>
                  <a:lnTo>
                    <a:pt x="27" y="251"/>
                  </a:lnTo>
                  <a:lnTo>
                    <a:pt x="38" y="264"/>
                  </a:lnTo>
                  <a:lnTo>
                    <a:pt x="51" y="273"/>
                  </a:lnTo>
                  <a:lnTo>
                    <a:pt x="65" y="280"/>
                  </a:lnTo>
                  <a:lnTo>
                    <a:pt x="65" y="280"/>
                  </a:lnTo>
                  <a:lnTo>
                    <a:pt x="99" y="386"/>
                  </a:lnTo>
                  <a:lnTo>
                    <a:pt x="292" y="386"/>
                  </a:lnTo>
                  <a:close/>
                </a:path>
              </a:pathLst>
            </a:custGeom>
            <a:solidFill>
              <a:srgbClr val="6D56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Freeform 1178"/>
            <p:cNvSpPr>
              <a:spLocks/>
            </p:cNvSpPr>
            <p:nvPr/>
          </p:nvSpPr>
          <p:spPr bwMode="auto">
            <a:xfrm>
              <a:off x="4057650" y="1214438"/>
              <a:ext cx="61913" cy="39688"/>
            </a:xfrm>
            <a:custGeom>
              <a:avLst/>
              <a:gdLst>
                <a:gd name="T0" fmla="*/ 29 w 79"/>
                <a:gd name="T1" fmla="*/ 51 h 51"/>
                <a:gd name="T2" fmla="*/ 29 w 79"/>
                <a:gd name="T3" fmla="*/ 51 h 51"/>
                <a:gd name="T4" fmla="*/ 79 w 79"/>
                <a:gd name="T5" fmla="*/ 0 h 51"/>
                <a:gd name="T6" fmla="*/ 79 w 79"/>
                <a:gd name="T7" fmla="*/ 0 h 51"/>
                <a:gd name="T8" fmla="*/ 0 w 79"/>
                <a:gd name="T9" fmla="*/ 0 h 51"/>
                <a:gd name="T10" fmla="*/ 0 w 79"/>
                <a:gd name="T11" fmla="*/ 0 h 51"/>
                <a:gd name="T12" fmla="*/ 5 w 79"/>
                <a:gd name="T13" fmla="*/ 15 h 51"/>
                <a:gd name="T14" fmla="*/ 11 w 79"/>
                <a:gd name="T15" fmla="*/ 27 h 51"/>
                <a:gd name="T16" fmla="*/ 20 w 79"/>
                <a:gd name="T17" fmla="*/ 40 h 51"/>
                <a:gd name="T18" fmla="*/ 29 w 79"/>
                <a:gd name="T19" fmla="*/ 51 h 51"/>
                <a:gd name="T20" fmla="*/ 29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29" y="51"/>
                  </a:moveTo>
                  <a:lnTo>
                    <a:pt x="29" y="51"/>
                  </a:lnTo>
                  <a:lnTo>
                    <a:pt x="79" y="0"/>
                  </a:lnTo>
                  <a:lnTo>
                    <a:pt x="79" y="0"/>
                  </a:lnTo>
                  <a:lnTo>
                    <a:pt x="0" y="0"/>
                  </a:lnTo>
                  <a:lnTo>
                    <a:pt x="0" y="0"/>
                  </a:lnTo>
                  <a:lnTo>
                    <a:pt x="5" y="15"/>
                  </a:lnTo>
                  <a:lnTo>
                    <a:pt x="11" y="27"/>
                  </a:lnTo>
                  <a:lnTo>
                    <a:pt x="20" y="40"/>
                  </a:lnTo>
                  <a:lnTo>
                    <a:pt x="29" y="51"/>
                  </a:lnTo>
                  <a:lnTo>
                    <a:pt x="29" y="51"/>
                  </a:lnTo>
                  <a:close/>
                </a:path>
              </a:pathLst>
            </a:custGeom>
            <a:solidFill>
              <a:srgbClr val="4937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1179"/>
            <p:cNvSpPr>
              <a:spLocks noChangeArrowheads="1"/>
            </p:cNvSpPr>
            <p:nvPr/>
          </p:nvSpPr>
          <p:spPr bwMode="auto">
            <a:xfrm>
              <a:off x="3606800" y="876300"/>
              <a:ext cx="530225" cy="3048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1180"/>
            <p:cNvSpPr>
              <a:spLocks noChangeArrowheads="1"/>
            </p:cNvSpPr>
            <p:nvPr/>
          </p:nvSpPr>
          <p:spPr bwMode="auto">
            <a:xfrm>
              <a:off x="3606800" y="925513"/>
              <a:ext cx="96838" cy="25558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181"/>
            <p:cNvSpPr>
              <a:spLocks noChangeArrowheads="1"/>
            </p:cNvSpPr>
            <p:nvPr/>
          </p:nvSpPr>
          <p:spPr bwMode="auto">
            <a:xfrm>
              <a:off x="3614737" y="882650"/>
              <a:ext cx="527050" cy="42863"/>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1182"/>
            <p:cNvSpPr>
              <a:spLocks/>
            </p:cNvSpPr>
            <p:nvPr/>
          </p:nvSpPr>
          <p:spPr bwMode="auto">
            <a:xfrm>
              <a:off x="3714750" y="939800"/>
              <a:ext cx="404813" cy="92075"/>
            </a:xfrm>
            <a:custGeom>
              <a:avLst/>
              <a:gdLst>
                <a:gd name="T0" fmla="*/ 510 w 510"/>
                <a:gd name="T1" fmla="*/ 117 h 117"/>
                <a:gd name="T2" fmla="*/ 0 w 510"/>
                <a:gd name="T3" fmla="*/ 117 h 117"/>
                <a:gd name="T4" fmla="*/ 0 w 510"/>
                <a:gd name="T5" fmla="*/ 0 h 117"/>
                <a:gd name="T6" fmla="*/ 510 w 510"/>
                <a:gd name="T7" fmla="*/ 0 h 117"/>
                <a:gd name="T8" fmla="*/ 510 w 510"/>
                <a:gd name="T9" fmla="*/ 53 h 117"/>
                <a:gd name="T10" fmla="*/ 510 w 510"/>
                <a:gd name="T11" fmla="*/ 117 h 117"/>
              </a:gdLst>
              <a:ahLst/>
              <a:cxnLst>
                <a:cxn ang="0">
                  <a:pos x="T0" y="T1"/>
                </a:cxn>
                <a:cxn ang="0">
                  <a:pos x="T2" y="T3"/>
                </a:cxn>
                <a:cxn ang="0">
                  <a:pos x="T4" y="T5"/>
                </a:cxn>
                <a:cxn ang="0">
                  <a:pos x="T6" y="T7"/>
                </a:cxn>
                <a:cxn ang="0">
                  <a:pos x="T8" y="T9"/>
                </a:cxn>
                <a:cxn ang="0">
                  <a:pos x="T10" y="T11"/>
                </a:cxn>
              </a:cxnLst>
              <a:rect l="0" t="0" r="r" b="b"/>
              <a:pathLst>
                <a:path w="510" h="117">
                  <a:moveTo>
                    <a:pt x="510" y="117"/>
                  </a:moveTo>
                  <a:lnTo>
                    <a:pt x="0" y="117"/>
                  </a:lnTo>
                  <a:lnTo>
                    <a:pt x="0" y="0"/>
                  </a:lnTo>
                  <a:lnTo>
                    <a:pt x="510" y="0"/>
                  </a:lnTo>
                  <a:lnTo>
                    <a:pt x="510" y="53"/>
                  </a:lnTo>
                  <a:lnTo>
                    <a:pt x="510" y="117"/>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1183"/>
            <p:cNvSpPr>
              <a:spLocks/>
            </p:cNvSpPr>
            <p:nvPr/>
          </p:nvSpPr>
          <p:spPr bwMode="auto">
            <a:xfrm>
              <a:off x="3714750" y="1046163"/>
              <a:ext cx="112713" cy="93663"/>
            </a:xfrm>
            <a:custGeom>
              <a:avLst/>
              <a:gdLst>
                <a:gd name="T0" fmla="*/ 142 w 142"/>
                <a:gd name="T1" fmla="*/ 117 h 117"/>
                <a:gd name="T2" fmla="*/ 0 w 142"/>
                <a:gd name="T3" fmla="*/ 117 h 117"/>
                <a:gd name="T4" fmla="*/ 0 w 142"/>
                <a:gd name="T5" fmla="*/ 0 h 117"/>
                <a:gd name="T6" fmla="*/ 142 w 142"/>
                <a:gd name="T7" fmla="*/ 0 h 117"/>
                <a:gd name="T8" fmla="*/ 142 w 142"/>
                <a:gd name="T9" fmla="*/ 52 h 117"/>
                <a:gd name="T10" fmla="*/ 142 w 142"/>
                <a:gd name="T11" fmla="*/ 117 h 117"/>
              </a:gdLst>
              <a:ahLst/>
              <a:cxnLst>
                <a:cxn ang="0">
                  <a:pos x="T0" y="T1"/>
                </a:cxn>
                <a:cxn ang="0">
                  <a:pos x="T2" y="T3"/>
                </a:cxn>
                <a:cxn ang="0">
                  <a:pos x="T4" y="T5"/>
                </a:cxn>
                <a:cxn ang="0">
                  <a:pos x="T6" y="T7"/>
                </a:cxn>
                <a:cxn ang="0">
                  <a:pos x="T8" y="T9"/>
                </a:cxn>
                <a:cxn ang="0">
                  <a:pos x="T10" y="T11"/>
                </a:cxn>
              </a:cxnLst>
              <a:rect l="0" t="0" r="r" b="b"/>
              <a:pathLst>
                <a:path w="142" h="117">
                  <a:moveTo>
                    <a:pt x="142" y="117"/>
                  </a:moveTo>
                  <a:lnTo>
                    <a:pt x="0" y="117"/>
                  </a:lnTo>
                  <a:lnTo>
                    <a:pt x="0" y="0"/>
                  </a:lnTo>
                  <a:lnTo>
                    <a:pt x="142" y="0"/>
                  </a:lnTo>
                  <a:lnTo>
                    <a:pt x="142" y="52"/>
                  </a:lnTo>
                  <a:lnTo>
                    <a:pt x="142" y="117"/>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1184"/>
            <p:cNvSpPr>
              <a:spLocks/>
            </p:cNvSpPr>
            <p:nvPr/>
          </p:nvSpPr>
          <p:spPr bwMode="auto">
            <a:xfrm>
              <a:off x="3838575" y="1046163"/>
              <a:ext cx="280988" cy="93663"/>
            </a:xfrm>
            <a:custGeom>
              <a:avLst/>
              <a:gdLst>
                <a:gd name="T0" fmla="*/ 354 w 354"/>
                <a:gd name="T1" fmla="*/ 117 h 117"/>
                <a:gd name="T2" fmla="*/ 0 w 354"/>
                <a:gd name="T3" fmla="*/ 117 h 117"/>
                <a:gd name="T4" fmla="*/ 0 w 354"/>
                <a:gd name="T5" fmla="*/ 0 h 117"/>
                <a:gd name="T6" fmla="*/ 354 w 354"/>
                <a:gd name="T7" fmla="*/ 0 h 117"/>
                <a:gd name="T8" fmla="*/ 354 w 354"/>
                <a:gd name="T9" fmla="*/ 52 h 117"/>
                <a:gd name="T10" fmla="*/ 354 w 354"/>
                <a:gd name="T11" fmla="*/ 117 h 117"/>
              </a:gdLst>
              <a:ahLst/>
              <a:cxnLst>
                <a:cxn ang="0">
                  <a:pos x="T0" y="T1"/>
                </a:cxn>
                <a:cxn ang="0">
                  <a:pos x="T2" y="T3"/>
                </a:cxn>
                <a:cxn ang="0">
                  <a:pos x="T4" y="T5"/>
                </a:cxn>
                <a:cxn ang="0">
                  <a:pos x="T6" y="T7"/>
                </a:cxn>
                <a:cxn ang="0">
                  <a:pos x="T8" y="T9"/>
                </a:cxn>
                <a:cxn ang="0">
                  <a:pos x="T10" y="T11"/>
                </a:cxn>
              </a:cxnLst>
              <a:rect l="0" t="0" r="r" b="b"/>
              <a:pathLst>
                <a:path w="354" h="117">
                  <a:moveTo>
                    <a:pt x="354" y="117"/>
                  </a:moveTo>
                  <a:lnTo>
                    <a:pt x="0" y="117"/>
                  </a:lnTo>
                  <a:lnTo>
                    <a:pt x="0" y="0"/>
                  </a:lnTo>
                  <a:lnTo>
                    <a:pt x="354" y="0"/>
                  </a:lnTo>
                  <a:lnTo>
                    <a:pt x="354" y="52"/>
                  </a:lnTo>
                  <a:lnTo>
                    <a:pt x="354" y="117"/>
                  </a:lnTo>
                  <a:close/>
                </a:path>
              </a:pathLst>
            </a:custGeom>
            <a:solidFill>
              <a:srgbClr val="DADAD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1185"/>
            <p:cNvSpPr>
              <a:spLocks noEditPoints="1"/>
            </p:cNvSpPr>
            <p:nvPr/>
          </p:nvSpPr>
          <p:spPr bwMode="auto">
            <a:xfrm>
              <a:off x="3573462" y="841375"/>
              <a:ext cx="604838" cy="374650"/>
            </a:xfrm>
            <a:custGeom>
              <a:avLst/>
              <a:gdLst>
                <a:gd name="T0" fmla="*/ 749 w 762"/>
                <a:gd name="T1" fmla="*/ 0 h 473"/>
                <a:gd name="T2" fmla="*/ 749 w 762"/>
                <a:gd name="T3" fmla="*/ 0 h 473"/>
                <a:gd name="T4" fmla="*/ 10 w 762"/>
                <a:gd name="T5" fmla="*/ 0 h 473"/>
                <a:gd name="T6" fmla="*/ 10 w 762"/>
                <a:gd name="T7" fmla="*/ 0 h 473"/>
                <a:gd name="T8" fmla="*/ 7 w 762"/>
                <a:gd name="T9" fmla="*/ 2 h 473"/>
                <a:gd name="T10" fmla="*/ 3 w 762"/>
                <a:gd name="T11" fmla="*/ 4 h 473"/>
                <a:gd name="T12" fmla="*/ 1 w 762"/>
                <a:gd name="T13" fmla="*/ 8 h 473"/>
                <a:gd name="T14" fmla="*/ 0 w 762"/>
                <a:gd name="T15" fmla="*/ 13 h 473"/>
                <a:gd name="T16" fmla="*/ 0 w 762"/>
                <a:gd name="T17" fmla="*/ 13 h 473"/>
                <a:gd name="T18" fmla="*/ 0 w 762"/>
                <a:gd name="T19" fmla="*/ 462 h 473"/>
                <a:gd name="T20" fmla="*/ 0 w 762"/>
                <a:gd name="T21" fmla="*/ 462 h 473"/>
                <a:gd name="T22" fmla="*/ 1 w 762"/>
                <a:gd name="T23" fmla="*/ 466 h 473"/>
                <a:gd name="T24" fmla="*/ 3 w 762"/>
                <a:gd name="T25" fmla="*/ 470 h 473"/>
                <a:gd name="T26" fmla="*/ 7 w 762"/>
                <a:gd name="T27" fmla="*/ 473 h 473"/>
                <a:gd name="T28" fmla="*/ 10 w 762"/>
                <a:gd name="T29" fmla="*/ 473 h 473"/>
                <a:gd name="T30" fmla="*/ 10 w 762"/>
                <a:gd name="T31" fmla="*/ 473 h 473"/>
                <a:gd name="T32" fmla="*/ 749 w 762"/>
                <a:gd name="T33" fmla="*/ 473 h 473"/>
                <a:gd name="T34" fmla="*/ 749 w 762"/>
                <a:gd name="T35" fmla="*/ 473 h 473"/>
                <a:gd name="T36" fmla="*/ 755 w 762"/>
                <a:gd name="T37" fmla="*/ 473 h 473"/>
                <a:gd name="T38" fmla="*/ 758 w 762"/>
                <a:gd name="T39" fmla="*/ 470 h 473"/>
                <a:gd name="T40" fmla="*/ 760 w 762"/>
                <a:gd name="T41" fmla="*/ 466 h 473"/>
                <a:gd name="T42" fmla="*/ 762 w 762"/>
                <a:gd name="T43" fmla="*/ 462 h 473"/>
                <a:gd name="T44" fmla="*/ 762 w 762"/>
                <a:gd name="T45" fmla="*/ 462 h 473"/>
                <a:gd name="T46" fmla="*/ 762 w 762"/>
                <a:gd name="T47" fmla="*/ 13 h 473"/>
                <a:gd name="T48" fmla="*/ 762 w 762"/>
                <a:gd name="T49" fmla="*/ 13 h 473"/>
                <a:gd name="T50" fmla="*/ 760 w 762"/>
                <a:gd name="T51" fmla="*/ 8 h 473"/>
                <a:gd name="T52" fmla="*/ 758 w 762"/>
                <a:gd name="T53" fmla="*/ 4 h 473"/>
                <a:gd name="T54" fmla="*/ 755 w 762"/>
                <a:gd name="T55" fmla="*/ 2 h 473"/>
                <a:gd name="T56" fmla="*/ 749 w 762"/>
                <a:gd name="T57" fmla="*/ 0 h 473"/>
                <a:gd name="T58" fmla="*/ 749 w 762"/>
                <a:gd name="T59" fmla="*/ 0 h 473"/>
                <a:gd name="T60" fmla="*/ 702 w 762"/>
                <a:gd name="T61" fmla="*/ 403 h 473"/>
                <a:gd name="T62" fmla="*/ 702 w 762"/>
                <a:gd name="T63" fmla="*/ 403 h 473"/>
                <a:gd name="T64" fmla="*/ 701 w 762"/>
                <a:gd name="T65" fmla="*/ 407 h 473"/>
                <a:gd name="T66" fmla="*/ 699 w 762"/>
                <a:gd name="T67" fmla="*/ 410 h 473"/>
                <a:gd name="T68" fmla="*/ 697 w 762"/>
                <a:gd name="T69" fmla="*/ 412 h 473"/>
                <a:gd name="T70" fmla="*/ 694 w 762"/>
                <a:gd name="T71" fmla="*/ 412 h 473"/>
                <a:gd name="T72" fmla="*/ 694 w 762"/>
                <a:gd name="T73" fmla="*/ 412 h 473"/>
                <a:gd name="T74" fmla="*/ 68 w 762"/>
                <a:gd name="T75" fmla="*/ 412 h 473"/>
                <a:gd name="T76" fmla="*/ 68 w 762"/>
                <a:gd name="T77" fmla="*/ 412 h 473"/>
                <a:gd name="T78" fmla="*/ 64 w 762"/>
                <a:gd name="T79" fmla="*/ 412 h 473"/>
                <a:gd name="T80" fmla="*/ 62 w 762"/>
                <a:gd name="T81" fmla="*/ 410 h 473"/>
                <a:gd name="T82" fmla="*/ 61 w 762"/>
                <a:gd name="T83" fmla="*/ 407 h 473"/>
                <a:gd name="T84" fmla="*/ 59 w 762"/>
                <a:gd name="T85" fmla="*/ 403 h 473"/>
                <a:gd name="T86" fmla="*/ 59 w 762"/>
                <a:gd name="T87" fmla="*/ 403 h 473"/>
                <a:gd name="T88" fmla="*/ 59 w 762"/>
                <a:gd name="T89" fmla="*/ 67 h 473"/>
                <a:gd name="T90" fmla="*/ 59 w 762"/>
                <a:gd name="T91" fmla="*/ 67 h 473"/>
                <a:gd name="T92" fmla="*/ 61 w 762"/>
                <a:gd name="T93" fmla="*/ 63 h 473"/>
                <a:gd name="T94" fmla="*/ 62 w 762"/>
                <a:gd name="T95" fmla="*/ 61 h 473"/>
                <a:gd name="T96" fmla="*/ 64 w 762"/>
                <a:gd name="T97" fmla="*/ 60 h 473"/>
                <a:gd name="T98" fmla="*/ 68 w 762"/>
                <a:gd name="T99" fmla="*/ 58 h 473"/>
                <a:gd name="T100" fmla="*/ 68 w 762"/>
                <a:gd name="T101" fmla="*/ 58 h 473"/>
                <a:gd name="T102" fmla="*/ 694 w 762"/>
                <a:gd name="T103" fmla="*/ 58 h 473"/>
                <a:gd name="T104" fmla="*/ 694 w 762"/>
                <a:gd name="T105" fmla="*/ 58 h 473"/>
                <a:gd name="T106" fmla="*/ 697 w 762"/>
                <a:gd name="T107" fmla="*/ 60 h 473"/>
                <a:gd name="T108" fmla="*/ 699 w 762"/>
                <a:gd name="T109" fmla="*/ 61 h 473"/>
                <a:gd name="T110" fmla="*/ 701 w 762"/>
                <a:gd name="T111" fmla="*/ 63 h 473"/>
                <a:gd name="T112" fmla="*/ 702 w 762"/>
                <a:gd name="T113" fmla="*/ 67 h 473"/>
                <a:gd name="T114" fmla="*/ 702 w 762"/>
                <a:gd name="T115" fmla="*/ 4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73">
                  <a:moveTo>
                    <a:pt x="749" y="0"/>
                  </a:moveTo>
                  <a:lnTo>
                    <a:pt x="749" y="0"/>
                  </a:lnTo>
                  <a:lnTo>
                    <a:pt x="10" y="0"/>
                  </a:lnTo>
                  <a:lnTo>
                    <a:pt x="10" y="0"/>
                  </a:lnTo>
                  <a:lnTo>
                    <a:pt x="7" y="2"/>
                  </a:lnTo>
                  <a:lnTo>
                    <a:pt x="3" y="4"/>
                  </a:lnTo>
                  <a:lnTo>
                    <a:pt x="1" y="8"/>
                  </a:lnTo>
                  <a:lnTo>
                    <a:pt x="0" y="13"/>
                  </a:lnTo>
                  <a:lnTo>
                    <a:pt x="0" y="13"/>
                  </a:lnTo>
                  <a:lnTo>
                    <a:pt x="0" y="462"/>
                  </a:lnTo>
                  <a:lnTo>
                    <a:pt x="0" y="462"/>
                  </a:lnTo>
                  <a:lnTo>
                    <a:pt x="1" y="466"/>
                  </a:lnTo>
                  <a:lnTo>
                    <a:pt x="3" y="470"/>
                  </a:lnTo>
                  <a:lnTo>
                    <a:pt x="7" y="473"/>
                  </a:lnTo>
                  <a:lnTo>
                    <a:pt x="10" y="473"/>
                  </a:lnTo>
                  <a:lnTo>
                    <a:pt x="10" y="473"/>
                  </a:lnTo>
                  <a:lnTo>
                    <a:pt x="749" y="473"/>
                  </a:lnTo>
                  <a:lnTo>
                    <a:pt x="749" y="473"/>
                  </a:lnTo>
                  <a:lnTo>
                    <a:pt x="755" y="473"/>
                  </a:lnTo>
                  <a:lnTo>
                    <a:pt x="758" y="470"/>
                  </a:lnTo>
                  <a:lnTo>
                    <a:pt x="760" y="466"/>
                  </a:lnTo>
                  <a:lnTo>
                    <a:pt x="762" y="462"/>
                  </a:lnTo>
                  <a:lnTo>
                    <a:pt x="762" y="462"/>
                  </a:lnTo>
                  <a:lnTo>
                    <a:pt x="762" y="13"/>
                  </a:lnTo>
                  <a:lnTo>
                    <a:pt x="762" y="13"/>
                  </a:lnTo>
                  <a:lnTo>
                    <a:pt x="760" y="8"/>
                  </a:lnTo>
                  <a:lnTo>
                    <a:pt x="758" y="4"/>
                  </a:lnTo>
                  <a:lnTo>
                    <a:pt x="755" y="2"/>
                  </a:lnTo>
                  <a:lnTo>
                    <a:pt x="749" y="0"/>
                  </a:lnTo>
                  <a:lnTo>
                    <a:pt x="749" y="0"/>
                  </a:lnTo>
                  <a:close/>
                  <a:moveTo>
                    <a:pt x="702" y="403"/>
                  </a:moveTo>
                  <a:lnTo>
                    <a:pt x="702" y="403"/>
                  </a:lnTo>
                  <a:lnTo>
                    <a:pt x="701" y="407"/>
                  </a:lnTo>
                  <a:lnTo>
                    <a:pt x="699" y="410"/>
                  </a:lnTo>
                  <a:lnTo>
                    <a:pt x="697" y="412"/>
                  </a:lnTo>
                  <a:lnTo>
                    <a:pt x="694" y="412"/>
                  </a:lnTo>
                  <a:lnTo>
                    <a:pt x="694" y="412"/>
                  </a:lnTo>
                  <a:lnTo>
                    <a:pt x="68" y="412"/>
                  </a:lnTo>
                  <a:lnTo>
                    <a:pt x="68" y="412"/>
                  </a:lnTo>
                  <a:lnTo>
                    <a:pt x="64" y="412"/>
                  </a:lnTo>
                  <a:lnTo>
                    <a:pt x="62" y="410"/>
                  </a:lnTo>
                  <a:lnTo>
                    <a:pt x="61" y="407"/>
                  </a:lnTo>
                  <a:lnTo>
                    <a:pt x="59" y="403"/>
                  </a:lnTo>
                  <a:lnTo>
                    <a:pt x="59" y="403"/>
                  </a:lnTo>
                  <a:lnTo>
                    <a:pt x="59" y="67"/>
                  </a:lnTo>
                  <a:lnTo>
                    <a:pt x="59" y="67"/>
                  </a:lnTo>
                  <a:lnTo>
                    <a:pt x="61" y="63"/>
                  </a:lnTo>
                  <a:lnTo>
                    <a:pt x="62" y="61"/>
                  </a:lnTo>
                  <a:lnTo>
                    <a:pt x="64" y="60"/>
                  </a:lnTo>
                  <a:lnTo>
                    <a:pt x="68" y="58"/>
                  </a:lnTo>
                  <a:lnTo>
                    <a:pt x="68" y="58"/>
                  </a:lnTo>
                  <a:lnTo>
                    <a:pt x="694" y="58"/>
                  </a:lnTo>
                  <a:lnTo>
                    <a:pt x="694" y="58"/>
                  </a:lnTo>
                  <a:lnTo>
                    <a:pt x="697" y="60"/>
                  </a:lnTo>
                  <a:lnTo>
                    <a:pt x="699" y="61"/>
                  </a:lnTo>
                  <a:lnTo>
                    <a:pt x="701" y="63"/>
                  </a:lnTo>
                  <a:lnTo>
                    <a:pt x="702" y="67"/>
                  </a:lnTo>
                  <a:lnTo>
                    <a:pt x="702" y="40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1186"/>
            <p:cNvSpPr>
              <a:spLocks/>
            </p:cNvSpPr>
            <p:nvPr/>
          </p:nvSpPr>
          <p:spPr bwMode="auto">
            <a:xfrm>
              <a:off x="3863975" y="1181100"/>
              <a:ext cx="23813" cy="23813"/>
            </a:xfrm>
            <a:custGeom>
              <a:avLst/>
              <a:gdLst>
                <a:gd name="T0" fmla="*/ 31 w 31"/>
                <a:gd name="T1" fmla="*/ 31 h 31"/>
                <a:gd name="T2" fmla="*/ 0 w 31"/>
                <a:gd name="T3" fmla="*/ 27 h 31"/>
                <a:gd name="T4" fmla="*/ 0 w 31"/>
                <a:gd name="T5" fmla="*/ 6 h 31"/>
                <a:gd name="T6" fmla="*/ 31 w 31"/>
                <a:gd name="T7" fmla="*/ 0 h 31"/>
                <a:gd name="T8" fmla="*/ 31 w 31"/>
                <a:gd name="T9" fmla="*/ 31 h 31"/>
              </a:gdLst>
              <a:ahLst/>
              <a:cxnLst>
                <a:cxn ang="0">
                  <a:pos x="T0" y="T1"/>
                </a:cxn>
                <a:cxn ang="0">
                  <a:pos x="T2" y="T3"/>
                </a:cxn>
                <a:cxn ang="0">
                  <a:pos x="T4" y="T5"/>
                </a:cxn>
                <a:cxn ang="0">
                  <a:pos x="T6" y="T7"/>
                </a:cxn>
                <a:cxn ang="0">
                  <a:pos x="T8" y="T9"/>
                </a:cxn>
              </a:cxnLst>
              <a:rect l="0" t="0" r="r" b="b"/>
              <a:pathLst>
                <a:path w="31" h="31">
                  <a:moveTo>
                    <a:pt x="31" y="31"/>
                  </a:moveTo>
                  <a:lnTo>
                    <a:pt x="0" y="27"/>
                  </a:lnTo>
                  <a:lnTo>
                    <a:pt x="0" y="6"/>
                  </a:lnTo>
                  <a:lnTo>
                    <a:pt x="31" y="0"/>
                  </a:lnTo>
                  <a:lnTo>
                    <a:pt x="31" y="31"/>
                  </a:ln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Freeform 1187"/>
            <p:cNvSpPr>
              <a:spLocks/>
            </p:cNvSpPr>
            <p:nvPr/>
          </p:nvSpPr>
          <p:spPr bwMode="auto">
            <a:xfrm>
              <a:off x="4152900" y="1011238"/>
              <a:ext cx="69850" cy="77788"/>
            </a:xfrm>
            <a:custGeom>
              <a:avLst/>
              <a:gdLst>
                <a:gd name="T0" fmla="*/ 8 w 89"/>
                <a:gd name="T1" fmla="*/ 16 h 99"/>
                <a:gd name="T2" fmla="*/ 8 w 89"/>
                <a:gd name="T3" fmla="*/ 16 h 99"/>
                <a:gd name="T4" fmla="*/ 2 w 89"/>
                <a:gd name="T5" fmla="*/ 24 h 99"/>
                <a:gd name="T6" fmla="*/ 0 w 89"/>
                <a:gd name="T7" fmla="*/ 33 h 99"/>
                <a:gd name="T8" fmla="*/ 2 w 89"/>
                <a:gd name="T9" fmla="*/ 42 h 99"/>
                <a:gd name="T10" fmla="*/ 8 w 89"/>
                <a:gd name="T11" fmla="*/ 49 h 99"/>
                <a:gd name="T12" fmla="*/ 8 w 89"/>
                <a:gd name="T13" fmla="*/ 49 h 99"/>
                <a:gd name="T14" fmla="*/ 49 w 89"/>
                <a:gd name="T15" fmla="*/ 92 h 99"/>
                <a:gd name="T16" fmla="*/ 49 w 89"/>
                <a:gd name="T17" fmla="*/ 92 h 99"/>
                <a:gd name="T18" fmla="*/ 56 w 89"/>
                <a:gd name="T19" fmla="*/ 97 h 99"/>
                <a:gd name="T20" fmla="*/ 65 w 89"/>
                <a:gd name="T21" fmla="*/ 99 h 99"/>
                <a:gd name="T22" fmla="*/ 74 w 89"/>
                <a:gd name="T23" fmla="*/ 97 h 99"/>
                <a:gd name="T24" fmla="*/ 83 w 89"/>
                <a:gd name="T25" fmla="*/ 92 h 99"/>
                <a:gd name="T26" fmla="*/ 83 w 89"/>
                <a:gd name="T27" fmla="*/ 92 h 99"/>
                <a:gd name="T28" fmla="*/ 87 w 89"/>
                <a:gd name="T29" fmla="*/ 85 h 99"/>
                <a:gd name="T30" fmla="*/ 89 w 89"/>
                <a:gd name="T31" fmla="*/ 76 h 99"/>
                <a:gd name="T32" fmla="*/ 87 w 89"/>
                <a:gd name="T33" fmla="*/ 67 h 99"/>
                <a:gd name="T34" fmla="*/ 83 w 89"/>
                <a:gd name="T35" fmla="*/ 58 h 99"/>
                <a:gd name="T36" fmla="*/ 83 w 89"/>
                <a:gd name="T37" fmla="*/ 58 h 99"/>
                <a:gd name="T38" fmla="*/ 24 w 89"/>
                <a:gd name="T39" fmla="*/ 0 h 99"/>
                <a:gd name="T40" fmla="*/ 8 w 89"/>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9">
                  <a:moveTo>
                    <a:pt x="8" y="16"/>
                  </a:moveTo>
                  <a:lnTo>
                    <a:pt x="8" y="16"/>
                  </a:lnTo>
                  <a:lnTo>
                    <a:pt x="2" y="24"/>
                  </a:lnTo>
                  <a:lnTo>
                    <a:pt x="0" y="33"/>
                  </a:lnTo>
                  <a:lnTo>
                    <a:pt x="2" y="42"/>
                  </a:lnTo>
                  <a:lnTo>
                    <a:pt x="8" y="49"/>
                  </a:lnTo>
                  <a:lnTo>
                    <a:pt x="8" y="49"/>
                  </a:lnTo>
                  <a:lnTo>
                    <a:pt x="49" y="92"/>
                  </a:lnTo>
                  <a:lnTo>
                    <a:pt x="49" y="92"/>
                  </a:lnTo>
                  <a:lnTo>
                    <a:pt x="56" y="97"/>
                  </a:lnTo>
                  <a:lnTo>
                    <a:pt x="65" y="99"/>
                  </a:lnTo>
                  <a:lnTo>
                    <a:pt x="74" y="97"/>
                  </a:lnTo>
                  <a:lnTo>
                    <a:pt x="83" y="92"/>
                  </a:lnTo>
                  <a:lnTo>
                    <a:pt x="83" y="92"/>
                  </a:lnTo>
                  <a:lnTo>
                    <a:pt x="87" y="85"/>
                  </a:lnTo>
                  <a:lnTo>
                    <a:pt x="89" y="76"/>
                  </a:lnTo>
                  <a:lnTo>
                    <a:pt x="87" y="67"/>
                  </a:lnTo>
                  <a:lnTo>
                    <a:pt x="83" y="58"/>
                  </a:lnTo>
                  <a:lnTo>
                    <a:pt x="83" y="58"/>
                  </a:lnTo>
                  <a:lnTo>
                    <a:pt x="24" y="0"/>
                  </a:lnTo>
                  <a:lnTo>
                    <a:pt x="8" y="16"/>
                  </a:lnTo>
                  <a:close/>
                </a:path>
              </a:pathLst>
            </a:custGeom>
            <a:solidFill>
              <a:srgbClr val="6D56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Freeform 1188"/>
            <p:cNvSpPr>
              <a:spLocks/>
            </p:cNvSpPr>
            <p:nvPr/>
          </p:nvSpPr>
          <p:spPr bwMode="auto">
            <a:xfrm>
              <a:off x="4178300" y="1049338"/>
              <a:ext cx="47625" cy="107950"/>
            </a:xfrm>
            <a:custGeom>
              <a:avLst/>
              <a:gdLst>
                <a:gd name="T0" fmla="*/ 59 w 59"/>
                <a:gd name="T1" fmla="*/ 106 h 136"/>
                <a:gd name="T2" fmla="*/ 59 w 59"/>
                <a:gd name="T3" fmla="*/ 106 h 136"/>
                <a:gd name="T4" fmla="*/ 57 w 59"/>
                <a:gd name="T5" fmla="*/ 111 h 136"/>
                <a:gd name="T6" fmla="*/ 56 w 59"/>
                <a:gd name="T7" fmla="*/ 117 h 136"/>
                <a:gd name="T8" fmla="*/ 50 w 59"/>
                <a:gd name="T9" fmla="*/ 126 h 136"/>
                <a:gd name="T10" fmla="*/ 41 w 59"/>
                <a:gd name="T11" fmla="*/ 133 h 136"/>
                <a:gd name="T12" fmla="*/ 36 w 59"/>
                <a:gd name="T13" fmla="*/ 135 h 136"/>
                <a:gd name="T14" fmla="*/ 30 w 59"/>
                <a:gd name="T15" fmla="*/ 135 h 136"/>
                <a:gd name="T16" fmla="*/ 30 w 59"/>
                <a:gd name="T17" fmla="*/ 135 h 136"/>
                <a:gd name="T18" fmla="*/ 18 w 59"/>
                <a:gd name="T19" fmla="*/ 136 h 136"/>
                <a:gd name="T20" fmla="*/ 9 w 59"/>
                <a:gd name="T21" fmla="*/ 136 h 136"/>
                <a:gd name="T22" fmla="*/ 5 w 59"/>
                <a:gd name="T23" fmla="*/ 135 h 136"/>
                <a:gd name="T24" fmla="*/ 3 w 59"/>
                <a:gd name="T25" fmla="*/ 133 h 136"/>
                <a:gd name="T26" fmla="*/ 2 w 59"/>
                <a:gd name="T27" fmla="*/ 129 h 136"/>
                <a:gd name="T28" fmla="*/ 0 w 59"/>
                <a:gd name="T29" fmla="*/ 126 h 136"/>
                <a:gd name="T30" fmla="*/ 0 w 59"/>
                <a:gd name="T31" fmla="*/ 126 h 136"/>
                <a:gd name="T32" fmla="*/ 0 w 59"/>
                <a:gd name="T33" fmla="*/ 12 h 136"/>
                <a:gd name="T34" fmla="*/ 0 w 59"/>
                <a:gd name="T35" fmla="*/ 12 h 136"/>
                <a:gd name="T36" fmla="*/ 2 w 59"/>
                <a:gd name="T37" fmla="*/ 7 h 136"/>
                <a:gd name="T38" fmla="*/ 3 w 59"/>
                <a:gd name="T39" fmla="*/ 3 h 136"/>
                <a:gd name="T40" fmla="*/ 5 w 59"/>
                <a:gd name="T41" fmla="*/ 2 h 136"/>
                <a:gd name="T42" fmla="*/ 9 w 59"/>
                <a:gd name="T43" fmla="*/ 0 h 136"/>
                <a:gd name="T44" fmla="*/ 18 w 59"/>
                <a:gd name="T45" fmla="*/ 2 h 136"/>
                <a:gd name="T46" fmla="*/ 30 w 59"/>
                <a:gd name="T47" fmla="*/ 2 h 136"/>
                <a:gd name="T48" fmla="*/ 30 w 59"/>
                <a:gd name="T49" fmla="*/ 2 h 136"/>
                <a:gd name="T50" fmla="*/ 36 w 59"/>
                <a:gd name="T51" fmla="*/ 2 h 136"/>
                <a:gd name="T52" fmla="*/ 41 w 59"/>
                <a:gd name="T53" fmla="*/ 3 h 136"/>
                <a:gd name="T54" fmla="*/ 50 w 59"/>
                <a:gd name="T55" fmla="*/ 11 h 136"/>
                <a:gd name="T56" fmla="*/ 56 w 59"/>
                <a:gd name="T57" fmla="*/ 20 h 136"/>
                <a:gd name="T58" fmla="*/ 57 w 59"/>
                <a:gd name="T59" fmla="*/ 25 h 136"/>
                <a:gd name="T60" fmla="*/ 59 w 59"/>
                <a:gd name="T61" fmla="*/ 32 h 136"/>
                <a:gd name="T62" fmla="*/ 59 w 59"/>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136">
                  <a:moveTo>
                    <a:pt x="59" y="106"/>
                  </a:moveTo>
                  <a:lnTo>
                    <a:pt x="59" y="106"/>
                  </a:lnTo>
                  <a:lnTo>
                    <a:pt x="57" y="111"/>
                  </a:lnTo>
                  <a:lnTo>
                    <a:pt x="56" y="117"/>
                  </a:lnTo>
                  <a:lnTo>
                    <a:pt x="50" y="126"/>
                  </a:lnTo>
                  <a:lnTo>
                    <a:pt x="41" y="133"/>
                  </a:lnTo>
                  <a:lnTo>
                    <a:pt x="36" y="135"/>
                  </a:lnTo>
                  <a:lnTo>
                    <a:pt x="30" y="135"/>
                  </a:lnTo>
                  <a:lnTo>
                    <a:pt x="30" y="135"/>
                  </a:lnTo>
                  <a:lnTo>
                    <a:pt x="18" y="136"/>
                  </a:lnTo>
                  <a:lnTo>
                    <a:pt x="9" y="136"/>
                  </a:lnTo>
                  <a:lnTo>
                    <a:pt x="5" y="135"/>
                  </a:lnTo>
                  <a:lnTo>
                    <a:pt x="3" y="133"/>
                  </a:lnTo>
                  <a:lnTo>
                    <a:pt x="2" y="129"/>
                  </a:lnTo>
                  <a:lnTo>
                    <a:pt x="0" y="126"/>
                  </a:lnTo>
                  <a:lnTo>
                    <a:pt x="0" y="126"/>
                  </a:lnTo>
                  <a:lnTo>
                    <a:pt x="0" y="12"/>
                  </a:lnTo>
                  <a:lnTo>
                    <a:pt x="0" y="12"/>
                  </a:lnTo>
                  <a:lnTo>
                    <a:pt x="2" y="7"/>
                  </a:lnTo>
                  <a:lnTo>
                    <a:pt x="3" y="3"/>
                  </a:lnTo>
                  <a:lnTo>
                    <a:pt x="5" y="2"/>
                  </a:lnTo>
                  <a:lnTo>
                    <a:pt x="9" y="0"/>
                  </a:lnTo>
                  <a:lnTo>
                    <a:pt x="18" y="2"/>
                  </a:lnTo>
                  <a:lnTo>
                    <a:pt x="30" y="2"/>
                  </a:lnTo>
                  <a:lnTo>
                    <a:pt x="30" y="2"/>
                  </a:lnTo>
                  <a:lnTo>
                    <a:pt x="36" y="2"/>
                  </a:lnTo>
                  <a:lnTo>
                    <a:pt x="41" y="3"/>
                  </a:lnTo>
                  <a:lnTo>
                    <a:pt x="50" y="11"/>
                  </a:lnTo>
                  <a:lnTo>
                    <a:pt x="56" y="20"/>
                  </a:lnTo>
                  <a:lnTo>
                    <a:pt x="57" y="25"/>
                  </a:lnTo>
                  <a:lnTo>
                    <a:pt x="59" y="32"/>
                  </a:lnTo>
                  <a:lnTo>
                    <a:pt x="59" y="106"/>
                  </a:lnTo>
                  <a:close/>
                </a:path>
              </a:pathLst>
            </a:custGeom>
            <a:solidFill>
              <a:srgbClr val="6D56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1189"/>
            <p:cNvSpPr>
              <a:spLocks/>
            </p:cNvSpPr>
            <p:nvPr/>
          </p:nvSpPr>
          <p:spPr bwMode="auto">
            <a:xfrm>
              <a:off x="4165600" y="1011238"/>
              <a:ext cx="22225" cy="15875"/>
            </a:xfrm>
            <a:custGeom>
              <a:avLst/>
              <a:gdLst>
                <a:gd name="T0" fmla="*/ 7 w 28"/>
                <a:gd name="T1" fmla="*/ 0 h 22"/>
                <a:gd name="T2" fmla="*/ 7 w 28"/>
                <a:gd name="T3" fmla="*/ 0 h 22"/>
                <a:gd name="T4" fmla="*/ 0 w 28"/>
                <a:gd name="T5" fmla="*/ 6 h 22"/>
                <a:gd name="T6" fmla="*/ 0 w 28"/>
                <a:gd name="T7" fmla="*/ 6 h 22"/>
                <a:gd name="T8" fmla="*/ 9 w 28"/>
                <a:gd name="T9" fmla="*/ 15 h 22"/>
                <a:gd name="T10" fmla="*/ 9 w 28"/>
                <a:gd name="T11" fmla="*/ 15 h 22"/>
                <a:gd name="T12" fmla="*/ 14 w 28"/>
                <a:gd name="T13" fmla="*/ 18 h 22"/>
                <a:gd name="T14" fmla="*/ 18 w 28"/>
                <a:gd name="T15" fmla="*/ 20 h 22"/>
                <a:gd name="T16" fmla="*/ 28 w 28"/>
                <a:gd name="T17" fmla="*/ 22 h 22"/>
                <a:gd name="T18" fmla="*/ 7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7" y="0"/>
                  </a:moveTo>
                  <a:lnTo>
                    <a:pt x="7" y="0"/>
                  </a:lnTo>
                  <a:lnTo>
                    <a:pt x="0" y="6"/>
                  </a:lnTo>
                  <a:lnTo>
                    <a:pt x="0" y="6"/>
                  </a:lnTo>
                  <a:lnTo>
                    <a:pt x="9" y="15"/>
                  </a:lnTo>
                  <a:lnTo>
                    <a:pt x="9" y="15"/>
                  </a:lnTo>
                  <a:lnTo>
                    <a:pt x="14" y="18"/>
                  </a:lnTo>
                  <a:lnTo>
                    <a:pt x="18" y="20"/>
                  </a:lnTo>
                  <a:lnTo>
                    <a:pt x="28" y="22"/>
                  </a:lnTo>
                  <a:lnTo>
                    <a:pt x="7" y="0"/>
                  </a:lnTo>
                  <a:close/>
                </a:path>
              </a:pathLst>
            </a:custGeom>
            <a:solidFill>
              <a:srgbClr val="C6937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Freeform 1190"/>
            <p:cNvSpPr>
              <a:spLocks/>
            </p:cNvSpPr>
            <p:nvPr/>
          </p:nvSpPr>
          <p:spPr bwMode="auto">
            <a:xfrm>
              <a:off x="4119562" y="1125538"/>
              <a:ext cx="76200" cy="196850"/>
            </a:xfrm>
            <a:custGeom>
              <a:avLst/>
              <a:gdLst>
                <a:gd name="T0" fmla="*/ 95 w 95"/>
                <a:gd name="T1" fmla="*/ 0 h 248"/>
                <a:gd name="T2" fmla="*/ 95 w 95"/>
                <a:gd name="T3" fmla="*/ 0 h 248"/>
                <a:gd name="T4" fmla="*/ 76 w 95"/>
                <a:gd name="T5" fmla="*/ 7 h 248"/>
                <a:gd name="T6" fmla="*/ 58 w 95"/>
                <a:gd name="T7" fmla="*/ 18 h 248"/>
                <a:gd name="T8" fmla="*/ 41 w 95"/>
                <a:gd name="T9" fmla="*/ 31 h 248"/>
                <a:gd name="T10" fmla="*/ 27 w 95"/>
                <a:gd name="T11" fmla="*/ 47 h 248"/>
                <a:gd name="T12" fmla="*/ 16 w 95"/>
                <a:gd name="T13" fmla="*/ 63 h 248"/>
                <a:gd name="T14" fmla="*/ 7 w 95"/>
                <a:gd name="T15" fmla="*/ 83 h 248"/>
                <a:gd name="T16" fmla="*/ 2 w 95"/>
                <a:gd name="T17" fmla="*/ 103 h 248"/>
                <a:gd name="T18" fmla="*/ 0 w 95"/>
                <a:gd name="T19" fmla="*/ 124 h 248"/>
                <a:gd name="T20" fmla="*/ 0 w 95"/>
                <a:gd name="T21" fmla="*/ 124 h 248"/>
                <a:gd name="T22" fmla="*/ 2 w 95"/>
                <a:gd name="T23" fmla="*/ 146 h 248"/>
                <a:gd name="T24" fmla="*/ 7 w 95"/>
                <a:gd name="T25" fmla="*/ 167 h 248"/>
                <a:gd name="T26" fmla="*/ 16 w 95"/>
                <a:gd name="T27" fmla="*/ 185 h 248"/>
                <a:gd name="T28" fmla="*/ 27 w 95"/>
                <a:gd name="T29" fmla="*/ 203 h 248"/>
                <a:gd name="T30" fmla="*/ 41 w 95"/>
                <a:gd name="T31" fmla="*/ 218 h 248"/>
                <a:gd name="T32" fmla="*/ 58 w 95"/>
                <a:gd name="T33" fmla="*/ 232 h 248"/>
                <a:gd name="T34" fmla="*/ 76 w 95"/>
                <a:gd name="T35" fmla="*/ 241 h 248"/>
                <a:gd name="T36" fmla="*/ 95 w 95"/>
                <a:gd name="T37" fmla="*/ 248 h 248"/>
                <a:gd name="T38" fmla="*/ 95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95" y="0"/>
                  </a:moveTo>
                  <a:lnTo>
                    <a:pt x="95" y="0"/>
                  </a:lnTo>
                  <a:lnTo>
                    <a:pt x="76" y="7"/>
                  </a:lnTo>
                  <a:lnTo>
                    <a:pt x="58" y="18"/>
                  </a:lnTo>
                  <a:lnTo>
                    <a:pt x="41" y="31"/>
                  </a:lnTo>
                  <a:lnTo>
                    <a:pt x="27" y="47"/>
                  </a:lnTo>
                  <a:lnTo>
                    <a:pt x="16" y="63"/>
                  </a:lnTo>
                  <a:lnTo>
                    <a:pt x="7" y="83"/>
                  </a:lnTo>
                  <a:lnTo>
                    <a:pt x="2" y="103"/>
                  </a:lnTo>
                  <a:lnTo>
                    <a:pt x="0" y="124"/>
                  </a:lnTo>
                  <a:lnTo>
                    <a:pt x="0" y="124"/>
                  </a:lnTo>
                  <a:lnTo>
                    <a:pt x="2" y="146"/>
                  </a:lnTo>
                  <a:lnTo>
                    <a:pt x="7" y="167"/>
                  </a:lnTo>
                  <a:lnTo>
                    <a:pt x="16" y="185"/>
                  </a:lnTo>
                  <a:lnTo>
                    <a:pt x="27" y="203"/>
                  </a:lnTo>
                  <a:lnTo>
                    <a:pt x="41" y="218"/>
                  </a:lnTo>
                  <a:lnTo>
                    <a:pt x="58" y="232"/>
                  </a:lnTo>
                  <a:lnTo>
                    <a:pt x="76" y="241"/>
                  </a:lnTo>
                  <a:lnTo>
                    <a:pt x="95" y="248"/>
                  </a:lnTo>
                  <a:lnTo>
                    <a:pt x="95" y="0"/>
                  </a:lnTo>
                  <a:close/>
                </a:path>
              </a:pathLst>
            </a:custGeom>
            <a:solidFill>
              <a:srgbClr val="6D56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Freeform 1191"/>
            <p:cNvSpPr>
              <a:spLocks/>
            </p:cNvSpPr>
            <p:nvPr/>
          </p:nvSpPr>
          <p:spPr bwMode="auto">
            <a:xfrm>
              <a:off x="3633787" y="1214438"/>
              <a:ext cx="63500" cy="39688"/>
            </a:xfrm>
            <a:custGeom>
              <a:avLst/>
              <a:gdLst>
                <a:gd name="T0" fmla="*/ 50 w 79"/>
                <a:gd name="T1" fmla="*/ 51 h 51"/>
                <a:gd name="T2" fmla="*/ 50 w 79"/>
                <a:gd name="T3" fmla="*/ 51 h 51"/>
                <a:gd name="T4" fmla="*/ 0 w 79"/>
                <a:gd name="T5" fmla="*/ 0 h 51"/>
                <a:gd name="T6" fmla="*/ 0 w 79"/>
                <a:gd name="T7" fmla="*/ 0 h 51"/>
                <a:gd name="T8" fmla="*/ 79 w 79"/>
                <a:gd name="T9" fmla="*/ 0 h 51"/>
                <a:gd name="T10" fmla="*/ 79 w 79"/>
                <a:gd name="T11" fmla="*/ 0 h 51"/>
                <a:gd name="T12" fmla="*/ 74 w 79"/>
                <a:gd name="T13" fmla="*/ 15 h 51"/>
                <a:gd name="T14" fmla="*/ 68 w 79"/>
                <a:gd name="T15" fmla="*/ 27 h 51"/>
                <a:gd name="T16" fmla="*/ 59 w 79"/>
                <a:gd name="T17" fmla="*/ 40 h 51"/>
                <a:gd name="T18" fmla="*/ 50 w 79"/>
                <a:gd name="T19" fmla="*/ 51 h 51"/>
                <a:gd name="T20" fmla="*/ 50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50" y="51"/>
                  </a:moveTo>
                  <a:lnTo>
                    <a:pt x="50" y="51"/>
                  </a:lnTo>
                  <a:lnTo>
                    <a:pt x="0" y="0"/>
                  </a:lnTo>
                  <a:lnTo>
                    <a:pt x="0" y="0"/>
                  </a:lnTo>
                  <a:lnTo>
                    <a:pt x="79" y="0"/>
                  </a:lnTo>
                  <a:lnTo>
                    <a:pt x="79" y="0"/>
                  </a:lnTo>
                  <a:lnTo>
                    <a:pt x="74" y="15"/>
                  </a:lnTo>
                  <a:lnTo>
                    <a:pt x="68" y="27"/>
                  </a:lnTo>
                  <a:lnTo>
                    <a:pt x="59" y="40"/>
                  </a:lnTo>
                  <a:lnTo>
                    <a:pt x="50" y="51"/>
                  </a:lnTo>
                  <a:lnTo>
                    <a:pt x="50" y="51"/>
                  </a:lnTo>
                  <a:close/>
                </a:path>
              </a:pathLst>
            </a:custGeom>
            <a:solidFill>
              <a:srgbClr val="4937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Freeform 1192"/>
            <p:cNvSpPr>
              <a:spLocks/>
            </p:cNvSpPr>
            <p:nvPr/>
          </p:nvSpPr>
          <p:spPr bwMode="auto">
            <a:xfrm>
              <a:off x="3532187" y="1011238"/>
              <a:ext cx="69850" cy="77788"/>
            </a:xfrm>
            <a:custGeom>
              <a:avLst/>
              <a:gdLst>
                <a:gd name="T0" fmla="*/ 83 w 88"/>
                <a:gd name="T1" fmla="*/ 16 h 99"/>
                <a:gd name="T2" fmla="*/ 83 w 88"/>
                <a:gd name="T3" fmla="*/ 16 h 99"/>
                <a:gd name="T4" fmla="*/ 87 w 88"/>
                <a:gd name="T5" fmla="*/ 24 h 99"/>
                <a:gd name="T6" fmla="*/ 88 w 88"/>
                <a:gd name="T7" fmla="*/ 33 h 99"/>
                <a:gd name="T8" fmla="*/ 87 w 88"/>
                <a:gd name="T9" fmla="*/ 42 h 99"/>
                <a:gd name="T10" fmla="*/ 83 w 88"/>
                <a:gd name="T11" fmla="*/ 49 h 99"/>
                <a:gd name="T12" fmla="*/ 83 w 88"/>
                <a:gd name="T13" fmla="*/ 49 h 99"/>
                <a:gd name="T14" fmla="*/ 40 w 88"/>
                <a:gd name="T15" fmla="*/ 92 h 99"/>
                <a:gd name="T16" fmla="*/ 40 w 88"/>
                <a:gd name="T17" fmla="*/ 92 h 99"/>
                <a:gd name="T18" fmla="*/ 33 w 88"/>
                <a:gd name="T19" fmla="*/ 97 h 99"/>
                <a:gd name="T20" fmla="*/ 24 w 88"/>
                <a:gd name="T21" fmla="*/ 99 h 99"/>
                <a:gd name="T22" fmla="*/ 15 w 88"/>
                <a:gd name="T23" fmla="*/ 97 h 99"/>
                <a:gd name="T24" fmla="*/ 8 w 88"/>
                <a:gd name="T25" fmla="*/ 92 h 99"/>
                <a:gd name="T26" fmla="*/ 8 w 88"/>
                <a:gd name="T27" fmla="*/ 92 h 99"/>
                <a:gd name="T28" fmla="*/ 2 w 88"/>
                <a:gd name="T29" fmla="*/ 85 h 99"/>
                <a:gd name="T30" fmla="*/ 0 w 88"/>
                <a:gd name="T31" fmla="*/ 76 h 99"/>
                <a:gd name="T32" fmla="*/ 2 w 88"/>
                <a:gd name="T33" fmla="*/ 67 h 99"/>
                <a:gd name="T34" fmla="*/ 8 w 88"/>
                <a:gd name="T35" fmla="*/ 58 h 99"/>
                <a:gd name="T36" fmla="*/ 8 w 88"/>
                <a:gd name="T37" fmla="*/ 58 h 99"/>
                <a:gd name="T38" fmla="*/ 65 w 88"/>
                <a:gd name="T39" fmla="*/ 0 h 99"/>
                <a:gd name="T40" fmla="*/ 83 w 88"/>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99">
                  <a:moveTo>
                    <a:pt x="83" y="16"/>
                  </a:moveTo>
                  <a:lnTo>
                    <a:pt x="83" y="16"/>
                  </a:lnTo>
                  <a:lnTo>
                    <a:pt x="87" y="24"/>
                  </a:lnTo>
                  <a:lnTo>
                    <a:pt x="88" y="33"/>
                  </a:lnTo>
                  <a:lnTo>
                    <a:pt x="87" y="42"/>
                  </a:lnTo>
                  <a:lnTo>
                    <a:pt x="83" y="49"/>
                  </a:lnTo>
                  <a:lnTo>
                    <a:pt x="83" y="49"/>
                  </a:lnTo>
                  <a:lnTo>
                    <a:pt x="40" y="92"/>
                  </a:lnTo>
                  <a:lnTo>
                    <a:pt x="40" y="92"/>
                  </a:lnTo>
                  <a:lnTo>
                    <a:pt x="33" y="97"/>
                  </a:lnTo>
                  <a:lnTo>
                    <a:pt x="24" y="99"/>
                  </a:lnTo>
                  <a:lnTo>
                    <a:pt x="15" y="97"/>
                  </a:lnTo>
                  <a:lnTo>
                    <a:pt x="8" y="92"/>
                  </a:lnTo>
                  <a:lnTo>
                    <a:pt x="8" y="92"/>
                  </a:lnTo>
                  <a:lnTo>
                    <a:pt x="2" y="85"/>
                  </a:lnTo>
                  <a:lnTo>
                    <a:pt x="0" y="76"/>
                  </a:lnTo>
                  <a:lnTo>
                    <a:pt x="2" y="67"/>
                  </a:lnTo>
                  <a:lnTo>
                    <a:pt x="8" y="58"/>
                  </a:lnTo>
                  <a:lnTo>
                    <a:pt x="8" y="58"/>
                  </a:lnTo>
                  <a:lnTo>
                    <a:pt x="65" y="0"/>
                  </a:lnTo>
                  <a:lnTo>
                    <a:pt x="83" y="16"/>
                  </a:lnTo>
                  <a:close/>
                </a:path>
              </a:pathLst>
            </a:custGeom>
            <a:solidFill>
              <a:srgbClr val="6D56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Freeform 1193"/>
            <p:cNvSpPr>
              <a:spLocks/>
            </p:cNvSpPr>
            <p:nvPr/>
          </p:nvSpPr>
          <p:spPr bwMode="auto">
            <a:xfrm>
              <a:off x="3530600" y="1049338"/>
              <a:ext cx="46038" cy="107950"/>
            </a:xfrm>
            <a:custGeom>
              <a:avLst/>
              <a:gdLst>
                <a:gd name="T0" fmla="*/ 0 w 57"/>
                <a:gd name="T1" fmla="*/ 106 h 136"/>
                <a:gd name="T2" fmla="*/ 0 w 57"/>
                <a:gd name="T3" fmla="*/ 106 h 136"/>
                <a:gd name="T4" fmla="*/ 0 w 57"/>
                <a:gd name="T5" fmla="*/ 111 h 136"/>
                <a:gd name="T6" fmla="*/ 1 w 57"/>
                <a:gd name="T7" fmla="*/ 117 h 136"/>
                <a:gd name="T8" fmla="*/ 7 w 57"/>
                <a:gd name="T9" fmla="*/ 126 h 136"/>
                <a:gd name="T10" fmla="*/ 16 w 57"/>
                <a:gd name="T11" fmla="*/ 133 h 136"/>
                <a:gd name="T12" fmla="*/ 21 w 57"/>
                <a:gd name="T13" fmla="*/ 135 h 136"/>
                <a:gd name="T14" fmla="*/ 27 w 57"/>
                <a:gd name="T15" fmla="*/ 135 h 136"/>
                <a:gd name="T16" fmla="*/ 27 w 57"/>
                <a:gd name="T17" fmla="*/ 135 h 136"/>
                <a:gd name="T18" fmla="*/ 39 w 57"/>
                <a:gd name="T19" fmla="*/ 136 h 136"/>
                <a:gd name="T20" fmla="*/ 48 w 57"/>
                <a:gd name="T21" fmla="*/ 136 h 136"/>
                <a:gd name="T22" fmla="*/ 52 w 57"/>
                <a:gd name="T23" fmla="*/ 135 h 136"/>
                <a:gd name="T24" fmla="*/ 54 w 57"/>
                <a:gd name="T25" fmla="*/ 133 h 136"/>
                <a:gd name="T26" fmla="*/ 55 w 57"/>
                <a:gd name="T27" fmla="*/ 129 h 136"/>
                <a:gd name="T28" fmla="*/ 57 w 57"/>
                <a:gd name="T29" fmla="*/ 126 h 136"/>
                <a:gd name="T30" fmla="*/ 57 w 57"/>
                <a:gd name="T31" fmla="*/ 126 h 136"/>
                <a:gd name="T32" fmla="*/ 57 w 57"/>
                <a:gd name="T33" fmla="*/ 12 h 136"/>
                <a:gd name="T34" fmla="*/ 57 w 57"/>
                <a:gd name="T35" fmla="*/ 12 h 136"/>
                <a:gd name="T36" fmla="*/ 55 w 57"/>
                <a:gd name="T37" fmla="*/ 7 h 136"/>
                <a:gd name="T38" fmla="*/ 54 w 57"/>
                <a:gd name="T39" fmla="*/ 3 h 136"/>
                <a:gd name="T40" fmla="*/ 52 w 57"/>
                <a:gd name="T41" fmla="*/ 2 h 136"/>
                <a:gd name="T42" fmla="*/ 48 w 57"/>
                <a:gd name="T43" fmla="*/ 0 h 136"/>
                <a:gd name="T44" fmla="*/ 39 w 57"/>
                <a:gd name="T45" fmla="*/ 2 h 136"/>
                <a:gd name="T46" fmla="*/ 27 w 57"/>
                <a:gd name="T47" fmla="*/ 2 h 136"/>
                <a:gd name="T48" fmla="*/ 27 w 57"/>
                <a:gd name="T49" fmla="*/ 2 h 136"/>
                <a:gd name="T50" fmla="*/ 21 w 57"/>
                <a:gd name="T51" fmla="*/ 2 h 136"/>
                <a:gd name="T52" fmla="*/ 16 w 57"/>
                <a:gd name="T53" fmla="*/ 3 h 136"/>
                <a:gd name="T54" fmla="*/ 7 w 57"/>
                <a:gd name="T55" fmla="*/ 11 h 136"/>
                <a:gd name="T56" fmla="*/ 1 w 57"/>
                <a:gd name="T57" fmla="*/ 20 h 136"/>
                <a:gd name="T58" fmla="*/ 0 w 57"/>
                <a:gd name="T59" fmla="*/ 25 h 136"/>
                <a:gd name="T60" fmla="*/ 0 w 57"/>
                <a:gd name="T61" fmla="*/ 32 h 136"/>
                <a:gd name="T62" fmla="*/ 0 w 57"/>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136">
                  <a:moveTo>
                    <a:pt x="0" y="106"/>
                  </a:moveTo>
                  <a:lnTo>
                    <a:pt x="0" y="106"/>
                  </a:lnTo>
                  <a:lnTo>
                    <a:pt x="0" y="111"/>
                  </a:lnTo>
                  <a:lnTo>
                    <a:pt x="1" y="117"/>
                  </a:lnTo>
                  <a:lnTo>
                    <a:pt x="7" y="126"/>
                  </a:lnTo>
                  <a:lnTo>
                    <a:pt x="16" y="133"/>
                  </a:lnTo>
                  <a:lnTo>
                    <a:pt x="21" y="135"/>
                  </a:lnTo>
                  <a:lnTo>
                    <a:pt x="27" y="135"/>
                  </a:lnTo>
                  <a:lnTo>
                    <a:pt x="27" y="135"/>
                  </a:lnTo>
                  <a:lnTo>
                    <a:pt x="39" y="136"/>
                  </a:lnTo>
                  <a:lnTo>
                    <a:pt x="48" y="136"/>
                  </a:lnTo>
                  <a:lnTo>
                    <a:pt x="52" y="135"/>
                  </a:lnTo>
                  <a:lnTo>
                    <a:pt x="54" y="133"/>
                  </a:lnTo>
                  <a:lnTo>
                    <a:pt x="55" y="129"/>
                  </a:lnTo>
                  <a:lnTo>
                    <a:pt x="57" y="126"/>
                  </a:lnTo>
                  <a:lnTo>
                    <a:pt x="57" y="126"/>
                  </a:lnTo>
                  <a:lnTo>
                    <a:pt x="57" y="12"/>
                  </a:lnTo>
                  <a:lnTo>
                    <a:pt x="57" y="12"/>
                  </a:lnTo>
                  <a:lnTo>
                    <a:pt x="55" y="7"/>
                  </a:lnTo>
                  <a:lnTo>
                    <a:pt x="54" y="3"/>
                  </a:lnTo>
                  <a:lnTo>
                    <a:pt x="52" y="2"/>
                  </a:lnTo>
                  <a:lnTo>
                    <a:pt x="48" y="0"/>
                  </a:lnTo>
                  <a:lnTo>
                    <a:pt x="39" y="2"/>
                  </a:lnTo>
                  <a:lnTo>
                    <a:pt x="27" y="2"/>
                  </a:lnTo>
                  <a:lnTo>
                    <a:pt x="27" y="2"/>
                  </a:lnTo>
                  <a:lnTo>
                    <a:pt x="21" y="2"/>
                  </a:lnTo>
                  <a:lnTo>
                    <a:pt x="16" y="3"/>
                  </a:lnTo>
                  <a:lnTo>
                    <a:pt x="7" y="11"/>
                  </a:lnTo>
                  <a:lnTo>
                    <a:pt x="1" y="20"/>
                  </a:lnTo>
                  <a:lnTo>
                    <a:pt x="0" y="25"/>
                  </a:lnTo>
                  <a:lnTo>
                    <a:pt x="0" y="32"/>
                  </a:lnTo>
                  <a:lnTo>
                    <a:pt x="0" y="106"/>
                  </a:lnTo>
                  <a:close/>
                </a:path>
              </a:pathLst>
            </a:custGeom>
            <a:solidFill>
              <a:srgbClr val="6D56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Freeform 1194"/>
            <p:cNvSpPr>
              <a:spLocks/>
            </p:cNvSpPr>
            <p:nvPr/>
          </p:nvSpPr>
          <p:spPr bwMode="auto">
            <a:xfrm>
              <a:off x="3565525" y="1011238"/>
              <a:ext cx="23813" cy="15875"/>
            </a:xfrm>
            <a:custGeom>
              <a:avLst/>
              <a:gdLst>
                <a:gd name="T0" fmla="*/ 21 w 28"/>
                <a:gd name="T1" fmla="*/ 0 h 22"/>
                <a:gd name="T2" fmla="*/ 21 w 28"/>
                <a:gd name="T3" fmla="*/ 0 h 22"/>
                <a:gd name="T4" fmla="*/ 28 w 28"/>
                <a:gd name="T5" fmla="*/ 6 h 22"/>
                <a:gd name="T6" fmla="*/ 28 w 28"/>
                <a:gd name="T7" fmla="*/ 6 h 22"/>
                <a:gd name="T8" fmla="*/ 19 w 28"/>
                <a:gd name="T9" fmla="*/ 15 h 22"/>
                <a:gd name="T10" fmla="*/ 19 w 28"/>
                <a:gd name="T11" fmla="*/ 15 h 22"/>
                <a:gd name="T12" fmla="*/ 16 w 28"/>
                <a:gd name="T13" fmla="*/ 18 h 22"/>
                <a:gd name="T14" fmla="*/ 10 w 28"/>
                <a:gd name="T15" fmla="*/ 20 h 22"/>
                <a:gd name="T16" fmla="*/ 0 w 28"/>
                <a:gd name="T17" fmla="*/ 22 h 22"/>
                <a:gd name="T18" fmla="*/ 21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21" y="0"/>
                  </a:moveTo>
                  <a:lnTo>
                    <a:pt x="21" y="0"/>
                  </a:lnTo>
                  <a:lnTo>
                    <a:pt x="28" y="6"/>
                  </a:lnTo>
                  <a:lnTo>
                    <a:pt x="28" y="6"/>
                  </a:lnTo>
                  <a:lnTo>
                    <a:pt x="19" y="15"/>
                  </a:lnTo>
                  <a:lnTo>
                    <a:pt x="19" y="15"/>
                  </a:lnTo>
                  <a:lnTo>
                    <a:pt x="16" y="18"/>
                  </a:lnTo>
                  <a:lnTo>
                    <a:pt x="10" y="20"/>
                  </a:lnTo>
                  <a:lnTo>
                    <a:pt x="0" y="22"/>
                  </a:lnTo>
                  <a:lnTo>
                    <a:pt x="21" y="0"/>
                  </a:lnTo>
                  <a:close/>
                </a:path>
              </a:pathLst>
            </a:custGeom>
            <a:solidFill>
              <a:srgbClr val="C6937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195"/>
            <p:cNvSpPr>
              <a:spLocks noChangeArrowheads="1"/>
            </p:cNvSpPr>
            <p:nvPr/>
          </p:nvSpPr>
          <p:spPr bwMode="auto">
            <a:xfrm>
              <a:off x="3630612" y="941388"/>
              <a:ext cx="63500" cy="6350"/>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196"/>
            <p:cNvSpPr>
              <a:spLocks/>
            </p:cNvSpPr>
            <p:nvPr/>
          </p:nvSpPr>
          <p:spPr bwMode="auto">
            <a:xfrm>
              <a:off x="3630612" y="94138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197"/>
            <p:cNvSpPr>
              <a:spLocks noChangeArrowheads="1"/>
            </p:cNvSpPr>
            <p:nvPr/>
          </p:nvSpPr>
          <p:spPr bwMode="auto">
            <a:xfrm>
              <a:off x="3630612" y="955675"/>
              <a:ext cx="63500" cy="6350"/>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198"/>
            <p:cNvSpPr>
              <a:spLocks/>
            </p:cNvSpPr>
            <p:nvPr/>
          </p:nvSpPr>
          <p:spPr bwMode="auto">
            <a:xfrm>
              <a:off x="3630612" y="9556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1199"/>
            <p:cNvSpPr>
              <a:spLocks noChangeArrowheads="1"/>
            </p:cNvSpPr>
            <p:nvPr/>
          </p:nvSpPr>
          <p:spPr bwMode="auto">
            <a:xfrm>
              <a:off x="3630612" y="968375"/>
              <a:ext cx="63500" cy="6350"/>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200"/>
            <p:cNvSpPr>
              <a:spLocks/>
            </p:cNvSpPr>
            <p:nvPr/>
          </p:nvSpPr>
          <p:spPr bwMode="auto">
            <a:xfrm>
              <a:off x="3630612" y="9683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1201"/>
            <p:cNvSpPr>
              <a:spLocks noChangeArrowheads="1"/>
            </p:cNvSpPr>
            <p:nvPr/>
          </p:nvSpPr>
          <p:spPr bwMode="auto">
            <a:xfrm>
              <a:off x="3630612" y="982663"/>
              <a:ext cx="63500" cy="6350"/>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Freeform 1202"/>
            <p:cNvSpPr>
              <a:spLocks/>
            </p:cNvSpPr>
            <p:nvPr/>
          </p:nvSpPr>
          <p:spPr bwMode="auto">
            <a:xfrm>
              <a:off x="3630612" y="982663"/>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203"/>
            <p:cNvSpPr>
              <a:spLocks noChangeArrowheads="1"/>
            </p:cNvSpPr>
            <p:nvPr/>
          </p:nvSpPr>
          <p:spPr bwMode="auto">
            <a:xfrm>
              <a:off x="3630612" y="996950"/>
              <a:ext cx="63500" cy="6350"/>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204"/>
            <p:cNvSpPr>
              <a:spLocks/>
            </p:cNvSpPr>
            <p:nvPr/>
          </p:nvSpPr>
          <p:spPr bwMode="auto">
            <a:xfrm>
              <a:off x="3630612" y="996950"/>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205"/>
            <p:cNvSpPr>
              <a:spLocks noChangeArrowheads="1"/>
            </p:cNvSpPr>
            <p:nvPr/>
          </p:nvSpPr>
          <p:spPr bwMode="auto">
            <a:xfrm>
              <a:off x="3630612" y="1011238"/>
              <a:ext cx="63500" cy="6350"/>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Freeform 1206"/>
            <p:cNvSpPr>
              <a:spLocks/>
            </p:cNvSpPr>
            <p:nvPr/>
          </p:nvSpPr>
          <p:spPr bwMode="auto">
            <a:xfrm>
              <a:off x="3630612" y="101123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207"/>
            <p:cNvSpPr>
              <a:spLocks noChangeArrowheads="1"/>
            </p:cNvSpPr>
            <p:nvPr/>
          </p:nvSpPr>
          <p:spPr bwMode="auto">
            <a:xfrm>
              <a:off x="3630612" y="1025525"/>
              <a:ext cx="63500" cy="6350"/>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Freeform 1208"/>
            <p:cNvSpPr>
              <a:spLocks/>
            </p:cNvSpPr>
            <p:nvPr/>
          </p:nvSpPr>
          <p:spPr bwMode="auto">
            <a:xfrm>
              <a:off x="3630612" y="102552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209"/>
            <p:cNvSpPr>
              <a:spLocks/>
            </p:cNvSpPr>
            <p:nvPr/>
          </p:nvSpPr>
          <p:spPr bwMode="auto">
            <a:xfrm>
              <a:off x="3559175" y="1125538"/>
              <a:ext cx="74613" cy="196850"/>
            </a:xfrm>
            <a:custGeom>
              <a:avLst/>
              <a:gdLst>
                <a:gd name="T0" fmla="*/ 0 w 95"/>
                <a:gd name="T1" fmla="*/ 0 h 248"/>
                <a:gd name="T2" fmla="*/ 0 w 95"/>
                <a:gd name="T3" fmla="*/ 0 h 248"/>
                <a:gd name="T4" fmla="*/ 19 w 95"/>
                <a:gd name="T5" fmla="*/ 7 h 248"/>
                <a:gd name="T6" fmla="*/ 37 w 95"/>
                <a:gd name="T7" fmla="*/ 18 h 248"/>
                <a:gd name="T8" fmla="*/ 53 w 95"/>
                <a:gd name="T9" fmla="*/ 31 h 248"/>
                <a:gd name="T10" fmla="*/ 68 w 95"/>
                <a:gd name="T11" fmla="*/ 47 h 248"/>
                <a:gd name="T12" fmla="*/ 79 w 95"/>
                <a:gd name="T13" fmla="*/ 63 h 248"/>
                <a:gd name="T14" fmla="*/ 88 w 95"/>
                <a:gd name="T15" fmla="*/ 83 h 248"/>
                <a:gd name="T16" fmla="*/ 93 w 95"/>
                <a:gd name="T17" fmla="*/ 103 h 248"/>
                <a:gd name="T18" fmla="*/ 95 w 95"/>
                <a:gd name="T19" fmla="*/ 124 h 248"/>
                <a:gd name="T20" fmla="*/ 95 w 95"/>
                <a:gd name="T21" fmla="*/ 124 h 248"/>
                <a:gd name="T22" fmla="*/ 93 w 95"/>
                <a:gd name="T23" fmla="*/ 146 h 248"/>
                <a:gd name="T24" fmla="*/ 88 w 95"/>
                <a:gd name="T25" fmla="*/ 167 h 248"/>
                <a:gd name="T26" fmla="*/ 79 w 95"/>
                <a:gd name="T27" fmla="*/ 185 h 248"/>
                <a:gd name="T28" fmla="*/ 68 w 95"/>
                <a:gd name="T29" fmla="*/ 203 h 248"/>
                <a:gd name="T30" fmla="*/ 53 w 95"/>
                <a:gd name="T31" fmla="*/ 218 h 248"/>
                <a:gd name="T32" fmla="*/ 37 w 95"/>
                <a:gd name="T33" fmla="*/ 232 h 248"/>
                <a:gd name="T34" fmla="*/ 19 w 95"/>
                <a:gd name="T35" fmla="*/ 241 h 248"/>
                <a:gd name="T36" fmla="*/ 0 w 95"/>
                <a:gd name="T37" fmla="*/ 248 h 248"/>
                <a:gd name="T38" fmla="*/ 0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0" y="0"/>
                  </a:moveTo>
                  <a:lnTo>
                    <a:pt x="0" y="0"/>
                  </a:lnTo>
                  <a:lnTo>
                    <a:pt x="19" y="7"/>
                  </a:lnTo>
                  <a:lnTo>
                    <a:pt x="37" y="18"/>
                  </a:lnTo>
                  <a:lnTo>
                    <a:pt x="53" y="31"/>
                  </a:lnTo>
                  <a:lnTo>
                    <a:pt x="68" y="47"/>
                  </a:lnTo>
                  <a:lnTo>
                    <a:pt x="79" y="63"/>
                  </a:lnTo>
                  <a:lnTo>
                    <a:pt x="88" y="83"/>
                  </a:lnTo>
                  <a:lnTo>
                    <a:pt x="93" y="103"/>
                  </a:lnTo>
                  <a:lnTo>
                    <a:pt x="95" y="124"/>
                  </a:lnTo>
                  <a:lnTo>
                    <a:pt x="95" y="124"/>
                  </a:lnTo>
                  <a:lnTo>
                    <a:pt x="93" y="146"/>
                  </a:lnTo>
                  <a:lnTo>
                    <a:pt x="88" y="167"/>
                  </a:lnTo>
                  <a:lnTo>
                    <a:pt x="79" y="185"/>
                  </a:lnTo>
                  <a:lnTo>
                    <a:pt x="68" y="203"/>
                  </a:lnTo>
                  <a:lnTo>
                    <a:pt x="53" y="218"/>
                  </a:lnTo>
                  <a:lnTo>
                    <a:pt x="37" y="232"/>
                  </a:lnTo>
                  <a:lnTo>
                    <a:pt x="19" y="241"/>
                  </a:lnTo>
                  <a:lnTo>
                    <a:pt x="0" y="248"/>
                  </a:lnTo>
                  <a:lnTo>
                    <a:pt x="0" y="0"/>
                  </a:lnTo>
                  <a:close/>
                </a:path>
              </a:pathLst>
            </a:custGeom>
            <a:solidFill>
              <a:srgbClr val="6D56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59" name="Picture 1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892300"/>
            <a:ext cx="573088" cy="41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067" name="Group 5066"/>
          <p:cNvGrpSpPr/>
          <p:nvPr/>
        </p:nvGrpSpPr>
        <p:grpSpPr>
          <a:xfrm>
            <a:off x="10120312" y="3117850"/>
            <a:ext cx="684213" cy="477838"/>
            <a:chOff x="10120312" y="2090738"/>
            <a:chExt cx="684213" cy="477838"/>
          </a:xfrm>
        </p:grpSpPr>
        <p:sp>
          <p:nvSpPr>
            <p:cNvPr id="3591" name="Rectangle 1212"/>
            <p:cNvSpPr>
              <a:spLocks noChangeArrowheads="1"/>
            </p:cNvSpPr>
            <p:nvPr/>
          </p:nvSpPr>
          <p:spPr bwMode="auto">
            <a:xfrm>
              <a:off x="10120312" y="2090738"/>
              <a:ext cx="684213" cy="477838"/>
            </a:xfrm>
            <a:prstGeom prst="rect">
              <a:avLst/>
            </a:prstGeom>
            <a:solidFill>
              <a:srgbClr val="DCDCD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Freeform 1213"/>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close/>
                </a:path>
              </a:pathLst>
            </a:custGeom>
            <a:solidFill>
              <a:srgbClr val="7F7F7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3" name="Freeform 1214"/>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Freeform 1215"/>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close/>
                </a:path>
              </a:pathLst>
            </a:custGeom>
            <a:solidFill>
              <a:srgbClr val="7F7F7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Freeform 1216"/>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Freeform 1217"/>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close/>
                </a:path>
              </a:pathLst>
            </a:custGeom>
            <a:solidFill>
              <a:srgbClr val="7F7F7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218"/>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219"/>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close/>
                </a:path>
              </a:pathLst>
            </a:custGeom>
            <a:solidFill>
              <a:srgbClr val="7F7F7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220"/>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221"/>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close/>
                </a:path>
              </a:pathLst>
            </a:custGeom>
            <a:solidFill>
              <a:srgbClr val="7F7F7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222"/>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223"/>
            <p:cNvSpPr>
              <a:spLocks/>
            </p:cNvSpPr>
            <p:nvPr/>
          </p:nvSpPr>
          <p:spPr bwMode="auto">
            <a:xfrm>
              <a:off x="10574337" y="2373313"/>
              <a:ext cx="114300" cy="114300"/>
            </a:xfrm>
            <a:custGeom>
              <a:avLst/>
              <a:gdLst>
                <a:gd name="T0" fmla="*/ 0 w 144"/>
                <a:gd name="T1" fmla="*/ 72 h 144"/>
                <a:gd name="T2" fmla="*/ 0 w 144"/>
                <a:gd name="T3" fmla="*/ 72 h 144"/>
                <a:gd name="T4" fmla="*/ 0 w 144"/>
                <a:gd name="T5" fmla="*/ 58 h 144"/>
                <a:gd name="T6" fmla="*/ 5 w 144"/>
                <a:gd name="T7" fmla="*/ 43 h 144"/>
                <a:gd name="T8" fmla="*/ 12 w 144"/>
                <a:gd name="T9" fmla="*/ 31 h 144"/>
                <a:gd name="T10" fmla="*/ 20 w 144"/>
                <a:gd name="T11" fmla="*/ 20 h 144"/>
                <a:gd name="T12" fmla="*/ 30 w 144"/>
                <a:gd name="T13" fmla="*/ 11 h 144"/>
                <a:gd name="T14" fmla="*/ 43 w 144"/>
                <a:gd name="T15" fmla="*/ 6 h 144"/>
                <a:gd name="T16" fmla="*/ 57 w 144"/>
                <a:gd name="T17" fmla="*/ 0 h 144"/>
                <a:gd name="T18" fmla="*/ 72 w 144"/>
                <a:gd name="T19" fmla="*/ 0 h 144"/>
                <a:gd name="T20" fmla="*/ 72 w 144"/>
                <a:gd name="T21" fmla="*/ 0 h 144"/>
                <a:gd name="T22" fmla="*/ 86 w 144"/>
                <a:gd name="T23" fmla="*/ 0 h 144"/>
                <a:gd name="T24" fmla="*/ 100 w 144"/>
                <a:gd name="T25" fmla="*/ 6 h 144"/>
                <a:gd name="T26" fmla="*/ 113 w 144"/>
                <a:gd name="T27" fmla="*/ 11 h 144"/>
                <a:gd name="T28" fmla="*/ 122 w 144"/>
                <a:gd name="T29" fmla="*/ 20 h 144"/>
                <a:gd name="T30" fmla="*/ 131 w 144"/>
                <a:gd name="T31" fmla="*/ 31 h 144"/>
                <a:gd name="T32" fmla="*/ 138 w 144"/>
                <a:gd name="T33" fmla="*/ 43 h 144"/>
                <a:gd name="T34" fmla="*/ 142 w 144"/>
                <a:gd name="T35" fmla="*/ 58 h 144"/>
                <a:gd name="T36" fmla="*/ 144 w 144"/>
                <a:gd name="T37" fmla="*/ 72 h 144"/>
                <a:gd name="T38" fmla="*/ 144 w 144"/>
                <a:gd name="T39" fmla="*/ 72 h 144"/>
                <a:gd name="T40" fmla="*/ 142 w 144"/>
                <a:gd name="T41" fmla="*/ 87 h 144"/>
                <a:gd name="T42" fmla="*/ 138 w 144"/>
                <a:gd name="T43" fmla="*/ 99 h 144"/>
                <a:gd name="T44" fmla="*/ 131 w 144"/>
                <a:gd name="T45" fmla="*/ 112 h 144"/>
                <a:gd name="T46" fmla="*/ 122 w 144"/>
                <a:gd name="T47" fmla="*/ 123 h 144"/>
                <a:gd name="T48" fmla="*/ 113 w 144"/>
                <a:gd name="T49" fmla="*/ 132 h 144"/>
                <a:gd name="T50" fmla="*/ 100 w 144"/>
                <a:gd name="T51" fmla="*/ 139 h 144"/>
                <a:gd name="T52" fmla="*/ 86 w 144"/>
                <a:gd name="T53" fmla="*/ 142 h 144"/>
                <a:gd name="T54" fmla="*/ 72 w 144"/>
                <a:gd name="T55" fmla="*/ 144 h 144"/>
                <a:gd name="T56" fmla="*/ 72 w 144"/>
                <a:gd name="T57" fmla="*/ 144 h 144"/>
                <a:gd name="T58" fmla="*/ 57 w 144"/>
                <a:gd name="T59" fmla="*/ 142 h 144"/>
                <a:gd name="T60" fmla="*/ 43 w 144"/>
                <a:gd name="T61" fmla="*/ 139 h 144"/>
                <a:gd name="T62" fmla="*/ 30 w 144"/>
                <a:gd name="T63" fmla="*/ 132 h 144"/>
                <a:gd name="T64" fmla="*/ 20 w 144"/>
                <a:gd name="T65" fmla="*/ 123 h 144"/>
                <a:gd name="T66" fmla="*/ 12 w 144"/>
                <a:gd name="T67" fmla="*/ 112 h 144"/>
                <a:gd name="T68" fmla="*/ 5 w 144"/>
                <a:gd name="T69" fmla="*/ 99 h 144"/>
                <a:gd name="T70" fmla="*/ 0 w 144"/>
                <a:gd name="T71" fmla="*/ 87 h 144"/>
                <a:gd name="T72" fmla="*/ 0 w 144"/>
                <a:gd name="T73" fmla="*/ 72 h 144"/>
                <a:gd name="T74" fmla="*/ 0 w 144"/>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4">
                  <a:moveTo>
                    <a:pt x="0" y="72"/>
                  </a:moveTo>
                  <a:lnTo>
                    <a:pt x="0" y="72"/>
                  </a:lnTo>
                  <a:lnTo>
                    <a:pt x="0" y="58"/>
                  </a:lnTo>
                  <a:lnTo>
                    <a:pt x="5" y="43"/>
                  </a:lnTo>
                  <a:lnTo>
                    <a:pt x="12" y="31"/>
                  </a:lnTo>
                  <a:lnTo>
                    <a:pt x="20" y="20"/>
                  </a:lnTo>
                  <a:lnTo>
                    <a:pt x="30" y="11"/>
                  </a:lnTo>
                  <a:lnTo>
                    <a:pt x="43" y="6"/>
                  </a:lnTo>
                  <a:lnTo>
                    <a:pt x="57" y="0"/>
                  </a:lnTo>
                  <a:lnTo>
                    <a:pt x="72" y="0"/>
                  </a:lnTo>
                  <a:lnTo>
                    <a:pt x="72" y="0"/>
                  </a:lnTo>
                  <a:lnTo>
                    <a:pt x="86" y="0"/>
                  </a:lnTo>
                  <a:lnTo>
                    <a:pt x="100" y="6"/>
                  </a:lnTo>
                  <a:lnTo>
                    <a:pt x="113" y="11"/>
                  </a:lnTo>
                  <a:lnTo>
                    <a:pt x="122" y="20"/>
                  </a:lnTo>
                  <a:lnTo>
                    <a:pt x="131" y="31"/>
                  </a:lnTo>
                  <a:lnTo>
                    <a:pt x="138" y="43"/>
                  </a:lnTo>
                  <a:lnTo>
                    <a:pt x="142" y="58"/>
                  </a:lnTo>
                  <a:lnTo>
                    <a:pt x="144" y="72"/>
                  </a:lnTo>
                  <a:lnTo>
                    <a:pt x="144" y="72"/>
                  </a:lnTo>
                  <a:lnTo>
                    <a:pt x="142" y="87"/>
                  </a:lnTo>
                  <a:lnTo>
                    <a:pt x="138" y="99"/>
                  </a:lnTo>
                  <a:lnTo>
                    <a:pt x="131" y="112"/>
                  </a:lnTo>
                  <a:lnTo>
                    <a:pt x="122" y="123"/>
                  </a:lnTo>
                  <a:lnTo>
                    <a:pt x="113" y="132"/>
                  </a:lnTo>
                  <a:lnTo>
                    <a:pt x="100" y="139"/>
                  </a:lnTo>
                  <a:lnTo>
                    <a:pt x="86" y="142"/>
                  </a:lnTo>
                  <a:lnTo>
                    <a:pt x="72" y="144"/>
                  </a:lnTo>
                  <a:lnTo>
                    <a:pt x="72" y="144"/>
                  </a:lnTo>
                  <a:lnTo>
                    <a:pt x="57" y="142"/>
                  </a:lnTo>
                  <a:lnTo>
                    <a:pt x="43" y="139"/>
                  </a:lnTo>
                  <a:lnTo>
                    <a:pt x="30" y="132"/>
                  </a:lnTo>
                  <a:lnTo>
                    <a:pt x="20" y="123"/>
                  </a:lnTo>
                  <a:lnTo>
                    <a:pt x="12" y="112"/>
                  </a:lnTo>
                  <a:lnTo>
                    <a:pt x="5" y="99"/>
                  </a:lnTo>
                  <a:lnTo>
                    <a:pt x="0" y="87"/>
                  </a:lnTo>
                  <a:lnTo>
                    <a:pt x="0" y="72"/>
                  </a:lnTo>
                  <a:lnTo>
                    <a:pt x="0" y="72"/>
                  </a:lnTo>
                  <a:close/>
                </a:path>
              </a:pathLst>
            </a:custGeom>
            <a:solidFill>
              <a:srgbClr val="FF9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224"/>
            <p:cNvSpPr>
              <a:spLocks noEditPoints="1"/>
            </p:cNvSpPr>
            <p:nvPr/>
          </p:nvSpPr>
          <p:spPr bwMode="auto">
            <a:xfrm>
              <a:off x="10526712" y="2325688"/>
              <a:ext cx="207963" cy="207963"/>
            </a:xfrm>
            <a:custGeom>
              <a:avLst/>
              <a:gdLst>
                <a:gd name="T0" fmla="*/ 240 w 263"/>
                <a:gd name="T1" fmla="*/ 147 h 261"/>
                <a:gd name="T2" fmla="*/ 263 w 263"/>
                <a:gd name="T3" fmla="*/ 131 h 261"/>
                <a:gd name="T4" fmla="*/ 240 w 263"/>
                <a:gd name="T5" fmla="*/ 113 h 261"/>
                <a:gd name="T6" fmla="*/ 256 w 263"/>
                <a:gd name="T7" fmla="*/ 90 h 261"/>
                <a:gd name="T8" fmla="*/ 231 w 263"/>
                <a:gd name="T9" fmla="*/ 79 h 261"/>
                <a:gd name="T10" fmla="*/ 238 w 263"/>
                <a:gd name="T11" fmla="*/ 54 h 261"/>
                <a:gd name="T12" fmla="*/ 209 w 263"/>
                <a:gd name="T13" fmla="*/ 52 h 261"/>
                <a:gd name="T14" fmla="*/ 207 w 263"/>
                <a:gd name="T15" fmla="*/ 25 h 261"/>
                <a:gd name="T16" fmla="*/ 182 w 263"/>
                <a:gd name="T17" fmla="*/ 32 h 261"/>
                <a:gd name="T18" fmla="*/ 171 w 263"/>
                <a:gd name="T19" fmla="*/ 7 h 261"/>
                <a:gd name="T20" fmla="*/ 148 w 263"/>
                <a:gd name="T21" fmla="*/ 20 h 261"/>
                <a:gd name="T22" fmla="*/ 132 w 263"/>
                <a:gd name="T23" fmla="*/ 0 h 261"/>
                <a:gd name="T24" fmla="*/ 114 w 263"/>
                <a:gd name="T25" fmla="*/ 20 h 261"/>
                <a:gd name="T26" fmla="*/ 92 w 263"/>
                <a:gd name="T27" fmla="*/ 7 h 261"/>
                <a:gd name="T28" fmla="*/ 80 w 263"/>
                <a:gd name="T29" fmla="*/ 32 h 261"/>
                <a:gd name="T30" fmla="*/ 56 w 263"/>
                <a:gd name="T31" fmla="*/ 25 h 261"/>
                <a:gd name="T32" fmla="*/ 53 w 263"/>
                <a:gd name="T33" fmla="*/ 52 h 261"/>
                <a:gd name="T34" fmla="*/ 26 w 263"/>
                <a:gd name="T35" fmla="*/ 54 h 261"/>
                <a:gd name="T36" fmla="*/ 33 w 263"/>
                <a:gd name="T37" fmla="*/ 79 h 261"/>
                <a:gd name="T38" fmla="*/ 8 w 263"/>
                <a:gd name="T39" fmla="*/ 90 h 261"/>
                <a:gd name="T40" fmla="*/ 22 w 263"/>
                <a:gd name="T41" fmla="*/ 113 h 261"/>
                <a:gd name="T42" fmla="*/ 0 w 263"/>
                <a:gd name="T43" fmla="*/ 131 h 261"/>
                <a:gd name="T44" fmla="*/ 22 w 263"/>
                <a:gd name="T45" fmla="*/ 147 h 261"/>
                <a:gd name="T46" fmla="*/ 8 w 263"/>
                <a:gd name="T47" fmla="*/ 171 h 261"/>
                <a:gd name="T48" fmla="*/ 33 w 263"/>
                <a:gd name="T49" fmla="*/ 180 h 261"/>
                <a:gd name="T50" fmla="*/ 26 w 263"/>
                <a:gd name="T51" fmla="*/ 207 h 261"/>
                <a:gd name="T52" fmla="*/ 53 w 263"/>
                <a:gd name="T53" fmla="*/ 209 h 261"/>
                <a:gd name="T54" fmla="*/ 56 w 263"/>
                <a:gd name="T55" fmla="*/ 236 h 261"/>
                <a:gd name="T56" fmla="*/ 80 w 263"/>
                <a:gd name="T57" fmla="*/ 228 h 261"/>
                <a:gd name="T58" fmla="*/ 92 w 263"/>
                <a:gd name="T59" fmla="*/ 255 h 261"/>
                <a:gd name="T60" fmla="*/ 114 w 263"/>
                <a:gd name="T61" fmla="*/ 239 h 261"/>
                <a:gd name="T62" fmla="*/ 132 w 263"/>
                <a:gd name="T63" fmla="*/ 261 h 261"/>
                <a:gd name="T64" fmla="*/ 148 w 263"/>
                <a:gd name="T65" fmla="*/ 239 h 261"/>
                <a:gd name="T66" fmla="*/ 171 w 263"/>
                <a:gd name="T67" fmla="*/ 255 h 261"/>
                <a:gd name="T68" fmla="*/ 182 w 263"/>
                <a:gd name="T69" fmla="*/ 228 h 261"/>
                <a:gd name="T70" fmla="*/ 207 w 263"/>
                <a:gd name="T71" fmla="*/ 236 h 261"/>
                <a:gd name="T72" fmla="*/ 209 w 263"/>
                <a:gd name="T73" fmla="*/ 209 h 261"/>
                <a:gd name="T74" fmla="*/ 238 w 263"/>
                <a:gd name="T75" fmla="*/ 207 h 261"/>
                <a:gd name="T76" fmla="*/ 231 w 263"/>
                <a:gd name="T77" fmla="*/ 180 h 261"/>
                <a:gd name="T78" fmla="*/ 240 w 263"/>
                <a:gd name="T79" fmla="*/ 147 h 261"/>
                <a:gd name="T80" fmla="*/ 133 w 263"/>
                <a:gd name="T81" fmla="*/ 228 h 261"/>
                <a:gd name="T82" fmla="*/ 96 w 263"/>
                <a:gd name="T83" fmla="*/ 221 h 261"/>
                <a:gd name="T84" fmla="*/ 65 w 263"/>
                <a:gd name="T85" fmla="*/ 200 h 261"/>
                <a:gd name="T86" fmla="*/ 44 w 263"/>
                <a:gd name="T87" fmla="*/ 169 h 261"/>
                <a:gd name="T88" fmla="*/ 36 w 263"/>
                <a:gd name="T89" fmla="*/ 133 h 261"/>
                <a:gd name="T90" fmla="*/ 38 w 263"/>
                <a:gd name="T91" fmla="*/ 113 h 261"/>
                <a:gd name="T92" fmla="*/ 53 w 263"/>
                <a:gd name="T93" fmla="*/ 79 h 261"/>
                <a:gd name="T94" fmla="*/ 80 w 263"/>
                <a:gd name="T95" fmla="*/ 52 h 261"/>
                <a:gd name="T96" fmla="*/ 114 w 263"/>
                <a:gd name="T97" fmla="*/ 38 h 261"/>
                <a:gd name="T98" fmla="*/ 133 w 263"/>
                <a:gd name="T99" fmla="*/ 36 h 261"/>
                <a:gd name="T100" fmla="*/ 171 w 263"/>
                <a:gd name="T101" fmla="*/ 43 h 261"/>
                <a:gd name="T102" fmla="*/ 202 w 263"/>
                <a:gd name="T103" fmla="*/ 65 h 261"/>
                <a:gd name="T104" fmla="*/ 222 w 263"/>
                <a:gd name="T105" fmla="*/ 95 h 261"/>
                <a:gd name="T106" fmla="*/ 229 w 263"/>
                <a:gd name="T107" fmla="*/ 133 h 261"/>
                <a:gd name="T108" fmla="*/ 227 w 263"/>
                <a:gd name="T109" fmla="*/ 151 h 261"/>
                <a:gd name="T110" fmla="*/ 213 w 263"/>
                <a:gd name="T111" fmla="*/ 185 h 261"/>
                <a:gd name="T112" fmla="*/ 187 w 263"/>
                <a:gd name="T113" fmla="*/ 212 h 261"/>
                <a:gd name="T114" fmla="*/ 153 w 263"/>
                <a:gd name="T115" fmla="*/ 227 h 261"/>
                <a:gd name="T116" fmla="*/ 133 w 263"/>
                <a:gd name="T117" fmla="*/ 2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261">
                  <a:moveTo>
                    <a:pt x="240" y="147"/>
                  </a:moveTo>
                  <a:lnTo>
                    <a:pt x="240" y="147"/>
                  </a:lnTo>
                  <a:lnTo>
                    <a:pt x="263" y="131"/>
                  </a:lnTo>
                  <a:lnTo>
                    <a:pt x="263" y="131"/>
                  </a:lnTo>
                  <a:lnTo>
                    <a:pt x="240" y="113"/>
                  </a:lnTo>
                  <a:lnTo>
                    <a:pt x="240" y="113"/>
                  </a:lnTo>
                  <a:lnTo>
                    <a:pt x="256" y="90"/>
                  </a:lnTo>
                  <a:lnTo>
                    <a:pt x="256" y="90"/>
                  </a:lnTo>
                  <a:lnTo>
                    <a:pt x="231" y="79"/>
                  </a:lnTo>
                  <a:lnTo>
                    <a:pt x="231" y="79"/>
                  </a:lnTo>
                  <a:lnTo>
                    <a:pt x="238" y="54"/>
                  </a:lnTo>
                  <a:lnTo>
                    <a:pt x="238" y="54"/>
                  </a:lnTo>
                  <a:lnTo>
                    <a:pt x="209" y="52"/>
                  </a:lnTo>
                  <a:lnTo>
                    <a:pt x="209" y="52"/>
                  </a:lnTo>
                  <a:lnTo>
                    <a:pt x="207" y="25"/>
                  </a:lnTo>
                  <a:lnTo>
                    <a:pt x="207" y="25"/>
                  </a:lnTo>
                  <a:lnTo>
                    <a:pt x="182" y="32"/>
                  </a:lnTo>
                  <a:lnTo>
                    <a:pt x="182" y="32"/>
                  </a:lnTo>
                  <a:lnTo>
                    <a:pt x="171" y="7"/>
                  </a:lnTo>
                  <a:lnTo>
                    <a:pt x="171" y="7"/>
                  </a:lnTo>
                  <a:lnTo>
                    <a:pt x="148" y="20"/>
                  </a:lnTo>
                  <a:lnTo>
                    <a:pt x="148" y="20"/>
                  </a:lnTo>
                  <a:lnTo>
                    <a:pt x="132" y="0"/>
                  </a:lnTo>
                  <a:lnTo>
                    <a:pt x="132" y="0"/>
                  </a:lnTo>
                  <a:lnTo>
                    <a:pt x="114" y="20"/>
                  </a:lnTo>
                  <a:lnTo>
                    <a:pt x="114" y="20"/>
                  </a:lnTo>
                  <a:lnTo>
                    <a:pt x="92" y="7"/>
                  </a:lnTo>
                  <a:lnTo>
                    <a:pt x="92" y="7"/>
                  </a:lnTo>
                  <a:lnTo>
                    <a:pt x="80" y="32"/>
                  </a:lnTo>
                  <a:lnTo>
                    <a:pt x="80" y="32"/>
                  </a:lnTo>
                  <a:lnTo>
                    <a:pt x="56" y="25"/>
                  </a:lnTo>
                  <a:lnTo>
                    <a:pt x="56" y="25"/>
                  </a:lnTo>
                  <a:lnTo>
                    <a:pt x="53" y="52"/>
                  </a:lnTo>
                  <a:lnTo>
                    <a:pt x="53" y="52"/>
                  </a:lnTo>
                  <a:lnTo>
                    <a:pt x="26" y="54"/>
                  </a:lnTo>
                  <a:lnTo>
                    <a:pt x="26" y="54"/>
                  </a:lnTo>
                  <a:lnTo>
                    <a:pt x="33" y="79"/>
                  </a:lnTo>
                  <a:lnTo>
                    <a:pt x="33" y="79"/>
                  </a:lnTo>
                  <a:lnTo>
                    <a:pt x="8" y="90"/>
                  </a:lnTo>
                  <a:lnTo>
                    <a:pt x="8" y="90"/>
                  </a:lnTo>
                  <a:lnTo>
                    <a:pt x="22" y="113"/>
                  </a:lnTo>
                  <a:lnTo>
                    <a:pt x="22" y="113"/>
                  </a:lnTo>
                  <a:lnTo>
                    <a:pt x="0" y="131"/>
                  </a:lnTo>
                  <a:lnTo>
                    <a:pt x="0" y="131"/>
                  </a:lnTo>
                  <a:lnTo>
                    <a:pt x="22" y="147"/>
                  </a:lnTo>
                  <a:lnTo>
                    <a:pt x="22" y="147"/>
                  </a:lnTo>
                  <a:lnTo>
                    <a:pt x="8" y="171"/>
                  </a:lnTo>
                  <a:lnTo>
                    <a:pt x="8" y="171"/>
                  </a:lnTo>
                  <a:lnTo>
                    <a:pt x="33" y="180"/>
                  </a:lnTo>
                  <a:lnTo>
                    <a:pt x="33" y="180"/>
                  </a:lnTo>
                  <a:lnTo>
                    <a:pt x="26" y="207"/>
                  </a:lnTo>
                  <a:lnTo>
                    <a:pt x="26" y="207"/>
                  </a:lnTo>
                  <a:lnTo>
                    <a:pt x="53" y="209"/>
                  </a:lnTo>
                  <a:lnTo>
                    <a:pt x="53" y="209"/>
                  </a:lnTo>
                  <a:lnTo>
                    <a:pt x="56" y="236"/>
                  </a:lnTo>
                  <a:lnTo>
                    <a:pt x="56" y="236"/>
                  </a:lnTo>
                  <a:lnTo>
                    <a:pt x="80" y="228"/>
                  </a:lnTo>
                  <a:lnTo>
                    <a:pt x="80" y="228"/>
                  </a:lnTo>
                  <a:lnTo>
                    <a:pt x="92" y="255"/>
                  </a:lnTo>
                  <a:lnTo>
                    <a:pt x="92" y="255"/>
                  </a:lnTo>
                  <a:lnTo>
                    <a:pt x="114" y="239"/>
                  </a:lnTo>
                  <a:lnTo>
                    <a:pt x="114" y="239"/>
                  </a:lnTo>
                  <a:lnTo>
                    <a:pt x="132" y="261"/>
                  </a:lnTo>
                  <a:lnTo>
                    <a:pt x="132" y="261"/>
                  </a:lnTo>
                  <a:lnTo>
                    <a:pt x="148" y="239"/>
                  </a:lnTo>
                  <a:lnTo>
                    <a:pt x="148" y="239"/>
                  </a:lnTo>
                  <a:lnTo>
                    <a:pt x="171" y="255"/>
                  </a:lnTo>
                  <a:lnTo>
                    <a:pt x="171" y="255"/>
                  </a:lnTo>
                  <a:lnTo>
                    <a:pt x="182" y="228"/>
                  </a:lnTo>
                  <a:lnTo>
                    <a:pt x="182" y="228"/>
                  </a:lnTo>
                  <a:lnTo>
                    <a:pt x="207" y="236"/>
                  </a:lnTo>
                  <a:lnTo>
                    <a:pt x="207" y="236"/>
                  </a:lnTo>
                  <a:lnTo>
                    <a:pt x="209" y="209"/>
                  </a:lnTo>
                  <a:lnTo>
                    <a:pt x="209" y="209"/>
                  </a:lnTo>
                  <a:lnTo>
                    <a:pt x="238" y="207"/>
                  </a:lnTo>
                  <a:lnTo>
                    <a:pt x="238" y="207"/>
                  </a:lnTo>
                  <a:lnTo>
                    <a:pt x="231" y="180"/>
                  </a:lnTo>
                  <a:lnTo>
                    <a:pt x="231" y="180"/>
                  </a:lnTo>
                  <a:lnTo>
                    <a:pt x="256" y="171"/>
                  </a:lnTo>
                  <a:lnTo>
                    <a:pt x="240" y="147"/>
                  </a:lnTo>
                  <a:close/>
                  <a:moveTo>
                    <a:pt x="133" y="228"/>
                  </a:moveTo>
                  <a:lnTo>
                    <a:pt x="133" y="228"/>
                  </a:lnTo>
                  <a:lnTo>
                    <a:pt x="114" y="227"/>
                  </a:lnTo>
                  <a:lnTo>
                    <a:pt x="96" y="221"/>
                  </a:lnTo>
                  <a:lnTo>
                    <a:pt x="80" y="212"/>
                  </a:lnTo>
                  <a:lnTo>
                    <a:pt x="65" y="200"/>
                  </a:lnTo>
                  <a:lnTo>
                    <a:pt x="53" y="185"/>
                  </a:lnTo>
                  <a:lnTo>
                    <a:pt x="44" y="169"/>
                  </a:lnTo>
                  <a:lnTo>
                    <a:pt x="38" y="151"/>
                  </a:lnTo>
                  <a:lnTo>
                    <a:pt x="36" y="133"/>
                  </a:lnTo>
                  <a:lnTo>
                    <a:pt x="36" y="133"/>
                  </a:lnTo>
                  <a:lnTo>
                    <a:pt x="38" y="113"/>
                  </a:lnTo>
                  <a:lnTo>
                    <a:pt x="44" y="95"/>
                  </a:lnTo>
                  <a:lnTo>
                    <a:pt x="53" y="79"/>
                  </a:lnTo>
                  <a:lnTo>
                    <a:pt x="65" y="65"/>
                  </a:lnTo>
                  <a:lnTo>
                    <a:pt x="80" y="52"/>
                  </a:lnTo>
                  <a:lnTo>
                    <a:pt x="96" y="43"/>
                  </a:lnTo>
                  <a:lnTo>
                    <a:pt x="114" y="38"/>
                  </a:lnTo>
                  <a:lnTo>
                    <a:pt x="133" y="36"/>
                  </a:lnTo>
                  <a:lnTo>
                    <a:pt x="133" y="36"/>
                  </a:lnTo>
                  <a:lnTo>
                    <a:pt x="153" y="38"/>
                  </a:lnTo>
                  <a:lnTo>
                    <a:pt x="171" y="43"/>
                  </a:lnTo>
                  <a:lnTo>
                    <a:pt x="187" y="52"/>
                  </a:lnTo>
                  <a:lnTo>
                    <a:pt x="202" y="65"/>
                  </a:lnTo>
                  <a:lnTo>
                    <a:pt x="213" y="79"/>
                  </a:lnTo>
                  <a:lnTo>
                    <a:pt x="222" y="95"/>
                  </a:lnTo>
                  <a:lnTo>
                    <a:pt x="227" y="113"/>
                  </a:lnTo>
                  <a:lnTo>
                    <a:pt x="229" y="133"/>
                  </a:lnTo>
                  <a:lnTo>
                    <a:pt x="229" y="133"/>
                  </a:lnTo>
                  <a:lnTo>
                    <a:pt x="227" y="151"/>
                  </a:lnTo>
                  <a:lnTo>
                    <a:pt x="222" y="169"/>
                  </a:lnTo>
                  <a:lnTo>
                    <a:pt x="213" y="185"/>
                  </a:lnTo>
                  <a:lnTo>
                    <a:pt x="202" y="200"/>
                  </a:lnTo>
                  <a:lnTo>
                    <a:pt x="187" y="212"/>
                  </a:lnTo>
                  <a:lnTo>
                    <a:pt x="171" y="221"/>
                  </a:lnTo>
                  <a:lnTo>
                    <a:pt x="153" y="227"/>
                  </a:lnTo>
                  <a:lnTo>
                    <a:pt x="133" y="228"/>
                  </a:lnTo>
                  <a:lnTo>
                    <a:pt x="133" y="228"/>
                  </a:lnTo>
                  <a:close/>
                </a:path>
              </a:pathLst>
            </a:custGeom>
            <a:solidFill>
              <a:srgbClr val="FF9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5" name="Group 5074"/>
          <p:cNvGrpSpPr/>
          <p:nvPr/>
        </p:nvGrpSpPr>
        <p:grpSpPr>
          <a:xfrm>
            <a:off x="582612" y="3076575"/>
            <a:ext cx="306388" cy="563563"/>
            <a:chOff x="582612" y="2049463"/>
            <a:chExt cx="306388" cy="563563"/>
          </a:xfrm>
        </p:grpSpPr>
        <p:sp>
          <p:nvSpPr>
            <p:cNvPr id="3604" name="Freeform 1225"/>
            <p:cNvSpPr>
              <a:spLocks/>
            </p:cNvSpPr>
            <p:nvPr/>
          </p:nvSpPr>
          <p:spPr bwMode="auto">
            <a:xfrm>
              <a:off x="692150" y="2466975"/>
              <a:ext cx="173038" cy="146050"/>
            </a:xfrm>
            <a:custGeom>
              <a:avLst/>
              <a:gdLst>
                <a:gd name="T0" fmla="*/ 99 w 217"/>
                <a:gd name="T1" fmla="*/ 31 h 183"/>
                <a:gd name="T2" fmla="*/ 99 w 217"/>
                <a:gd name="T3" fmla="*/ 0 h 183"/>
                <a:gd name="T4" fmla="*/ 75 w 217"/>
                <a:gd name="T5" fmla="*/ 0 h 183"/>
                <a:gd name="T6" fmla="*/ 75 w 217"/>
                <a:gd name="T7" fmla="*/ 31 h 183"/>
                <a:gd name="T8" fmla="*/ 66 w 217"/>
                <a:gd name="T9" fmla="*/ 31 h 183"/>
                <a:gd name="T10" fmla="*/ 66 w 217"/>
                <a:gd name="T11" fmla="*/ 0 h 183"/>
                <a:gd name="T12" fmla="*/ 43 w 217"/>
                <a:gd name="T13" fmla="*/ 0 h 183"/>
                <a:gd name="T14" fmla="*/ 43 w 217"/>
                <a:gd name="T15" fmla="*/ 31 h 183"/>
                <a:gd name="T16" fmla="*/ 0 w 217"/>
                <a:gd name="T17" fmla="*/ 31 h 183"/>
                <a:gd name="T18" fmla="*/ 0 w 217"/>
                <a:gd name="T19" fmla="*/ 38 h 183"/>
                <a:gd name="T20" fmla="*/ 10 w 217"/>
                <a:gd name="T21" fmla="*/ 38 h 183"/>
                <a:gd name="T22" fmla="*/ 10 w 217"/>
                <a:gd name="T23" fmla="*/ 183 h 183"/>
                <a:gd name="T24" fmla="*/ 208 w 217"/>
                <a:gd name="T25" fmla="*/ 183 h 183"/>
                <a:gd name="T26" fmla="*/ 208 w 217"/>
                <a:gd name="T27" fmla="*/ 38 h 183"/>
                <a:gd name="T28" fmla="*/ 217 w 217"/>
                <a:gd name="T29" fmla="*/ 38 h 183"/>
                <a:gd name="T30" fmla="*/ 217 w 217"/>
                <a:gd name="T31" fmla="*/ 31 h 183"/>
                <a:gd name="T32" fmla="*/ 99 w 217"/>
                <a:gd name="T33"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83">
                  <a:moveTo>
                    <a:pt x="99" y="31"/>
                  </a:moveTo>
                  <a:lnTo>
                    <a:pt x="99" y="0"/>
                  </a:lnTo>
                  <a:lnTo>
                    <a:pt x="75" y="0"/>
                  </a:lnTo>
                  <a:lnTo>
                    <a:pt x="75" y="31"/>
                  </a:lnTo>
                  <a:lnTo>
                    <a:pt x="66" y="31"/>
                  </a:lnTo>
                  <a:lnTo>
                    <a:pt x="66" y="0"/>
                  </a:lnTo>
                  <a:lnTo>
                    <a:pt x="43" y="0"/>
                  </a:lnTo>
                  <a:lnTo>
                    <a:pt x="43" y="31"/>
                  </a:lnTo>
                  <a:lnTo>
                    <a:pt x="0" y="31"/>
                  </a:lnTo>
                  <a:lnTo>
                    <a:pt x="0" y="38"/>
                  </a:lnTo>
                  <a:lnTo>
                    <a:pt x="10" y="38"/>
                  </a:lnTo>
                  <a:lnTo>
                    <a:pt x="10" y="183"/>
                  </a:lnTo>
                  <a:lnTo>
                    <a:pt x="208" y="183"/>
                  </a:lnTo>
                  <a:lnTo>
                    <a:pt x="208" y="38"/>
                  </a:lnTo>
                  <a:lnTo>
                    <a:pt x="217" y="38"/>
                  </a:lnTo>
                  <a:lnTo>
                    <a:pt x="217" y="31"/>
                  </a:lnTo>
                  <a:lnTo>
                    <a:pt x="99" y="31"/>
                  </a:lnTo>
                  <a:close/>
                </a:path>
              </a:pathLst>
            </a:custGeom>
            <a:solidFill>
              <a:srgbClr val="96969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226"/>
            <p:cNvSpPr>
              <a:spLocks/>
            </p:cNvSpPr>
            <p:nvPr/>
          </p:nvSpPr>
          <p:spPr bwMode="auto">
            <a:xfrm>
              <a:off x="692150" y="2466975"/>
              <a:ext cx="174625" cy="146050"/>
            </a:xfrm>
            <a:custGeom>
              <a:avLst/>
              <a:gdLst>
                <a:gd name="T0" fmla="*/ 99 w 219"/>
                <a:gd name="T1" fmla="*/ 31 h 183"/>
                <a:gd name="T2" fmla="*/ 99 w 219"/>
                <a:gd name="T3" fmla="*/ 0 h 183"/>
                <a:gd name="T4" fmla="*/ 75 w 219"/>
                <a:gd name="T5" fmla="*/ 0 h 183"/>
                <a:gd name="T6" fmla="*/ 73 w 219"/>
                <a:gd name="T7" fmla="*/ 0 h 183"/>
                <a:gd name="T8" fmla="*/ 66 w 219"/>
                <a:gd name="T9" fmla="*/ 31 h 183"/>
                <a:gd name="T10" fmla="*/ 66 w 219"/>
                <a:gd name="T11" fmla="*/ 0 h 183"/>
                <a:gd name="T12" fmla="*/ 43 w 219"/>
                <a:gd name="T13" fmla="*/ 0 h 183"/>
                <a:gd name="T14" fmla="*/ 43 w 219"/>
                <a:gd name="T15" fmla="*/ 0 h 183"/>
                <a:gd name="T16" fmla="*/ 0 w 219"/>
                <a:gd name="T17" fmla="*/ 31 h 183"/>
                <a:gd name="T18" fmla="*/ 0 w 219"/>
                <a:gd name="T19" fmla="*/ 31 h 183"/>
                <a:gd name="T20" fmla="*/ 0 w 219"/>
                <a:gd name="T21" fmla="*/ 40 h 183"/>
                <a:gd name="T22" fmla="*/ 10 w 219"/>
                <a:gd name="T23" fmla="*/ 40 h 183"/>
                <a:gd name="T24" fmla="*/ 10 w 219"/>
                <a:gd name="T25" fmla="*/ 183 h 183"/>
                <a:gd name="T26" fmla="*/ 208 w 219"/>
                <a:gd name="T27" fmla="*/ 183 h 183"/>
                <a:gd name="T28" fmla="*/ 208 w 219"/>
                <a:gd name="T29" fmla="*/ 183 h 183"/>
                <a:gd name="T30" fmla="*/ 217 w 219"/>
                <a:gd name="T31" fmla="*/ 40 h 183"/>
                <a:gd name="T32" fmla="*/ 219 w 219"/>
                <a:gd name="T33" fmla="*/ 38 h 183"/>
                <a:gd name="T34" fmla="*/ 219 w 219"/>
                <a:gd name="T35" fmla="*/ 31 h 183"/>
                <a:gd name="T36" fmla="*/ 99 w 219"/>
                <a:gd name="T37" fmla="*/ 31 h 183"/>
                <a:gd name="T38" fmla="*/ 99 w 219"/>
                <a:gd name="T39" fmla="*/ 31 h 183"/>
                <a:gd name="T40" fmla="*/ 99 w 219"/>
                <a:gd name="T41" fmla="*/ 32 h 183"/>
                <a:gd name="T42" fmla="*/ 217 w 219"/>
                <a:gd name="T43" fmla="*/ 38 h 183"/>
                <a:gd name="T44" fmla="*/ 208 w 219"/>
                <a:gd name="T45" fmla="*/ 38 h 183"/>
                <a:gd name="T46" fmla="*/ 206 w 219"/>
                <a:gd name="T47" fmla="*/ 183 h 183"/>
                <a:gd name="T48" fmla="*/ 10 w 219"/>
                <a:gd name="T49" fmla="*/ 38 h 183"/>
                <a:gd name="T50" fmla="*/ 10 w 219"/>
                <a:gd name="T51" fmla="*/ 38 h 183"/>
                <a:gd name="T52" fmla="*/ 1 w 219"/>
                <a:gd name="T53" fmla="*/ 32 h 183"/>
                <a:gd name="T54" fmla="*/ 43 w 219"/>
                <a:gd name="T55" fmla="*/ 32 h 183"/>
                <a:gd name="T56" fmla="*/ 45 w 219"/>
                <a:gd name="T57" fmla="*/ 0 h 183"/>
                <a:gd name="T58" fmla="*/ 66 w 219"/>
                <a:gd name="T59" fmla="*/ 31 h 183"/>
                <a:gd name="T60" fmla="*/ 66 w 219"/>
                <a:gd name="T61" fmla="*/ 32 h 183"/>
                <a:gd name="T62" fmla="*/ 75 w 219"/>
                <a:gd name="T63" fmla="*/ 32 h 183"/>
                <a:gd name="T64" fmla="*/ 75 w 219"/>
                <a:gd name="T65" fmla="*/ 0 h 183"/>
                <a:gd name="T66" fmla="*/ 99 w 219"/>
                <a:gd name="T67" fmla="*/ 31 h 183"/>
                <a:gd name="T68" fmla="*/ 99 w 219"/>
                <a:gd name="T69"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83">
                  <a:moveTo>
                    <a:pt x="99" y="31"/>
                  </a:moveTo>
                  <a:lnTo>
                    <a:pt x="99" y="31"/>
                  </a:lnTo>
                  <a:lnTo>
                    <a:pt x="99" y="0"/>
                  </a:lnTo>
                  <a:lnTo>
                    <a:pt x="99" y="0"/>
                  </a:lnTo>
                  <a:lnTo>
                    <a:pt x="99" y="0"/>
                  </a:lnTo>
                  <a:lnTo>
                    <a:pt x="75" y="0"/>
                  </a:lnTo>
                  <a:lnTo>
                    <a:pt x="73" y="0"/>
                  </a:lnTo>
                  <a:lnTo>
                    <a:pt x="73" y="0"/>
                  </a:lnTo>
                  <a:lnTo>
                    <a:pt x="73" y="31"/>
                  </a:lnTo>
                  <a:lnTo>
                    <a:pt x="66" y="31"/>
                  </a:lnTo>
                  <a:lnTo>
                    <a:pt x="66" y="0"/>
                  </a:lnTo>
                  <a:lnTo>
                    <a:pt x="66" y="0"/>
                  </a:lnTo>
                  <a:lnTo>
                    <a:pt x="66" y="0"/>
                  </a:lnTo>
                  <a:lnTo>
                    <a:pt x="43" y="0"/>
                  </a:lnTo>
                  <a:lnTo>
                    <a:pt x="43" y="0"/>
                  </a:lnTo>
                  <a:lnTo>
                    <a:pt x="43" y="0"/>
                  </a:lnTo>
                  <a:lnTo>
                    <a:pt x="43" y="31"/>
                  </a:lnTo>
                  <a:lnTo>
                    <a:pt x="0" y="31"/>
                  </a:lnTo>
                  <a:lnTo>
                    <a:pt x="0" y="31"/>
                  </a:lnTo>
                  <a:lnTo>
                    <a:pt x="0" y="31"/>
                  </a:lnTo>
                  <a:lnTo>
                    <a:pt x="0" y="38"/>
                  </a:lnTo>
                  <a:lnTo>
                    <a:pt x="0" y="40"/>
                  </a:lnTo>
                  <a:lnTo>
                    <a:pt x="0" y="40"/>
                  </a:lnTo>
                  <a:lnTo>
                    <a:pt x="10" y="40"/>
                  </a:lnTo>
                  <a:lnTo>
                    <a:pt x="10" y="183"/>
                  </a:lnTo>
                  <a:lnTo>
                    <a:pt x="10" y="183"/>
                  </a:lnTo>
                  <a:lnTo>
                    <a:pt x="10" y="183"/>
                  </a:lnTo>
                  <a:lnTo>
                    <a:pt x="208" y="183"/>
                  </a:lnTo>
                  <a:lnTo>
                    <a:pt x="208" y="183"/>
                  </a:lnTo>
                  <a:lnTo>
                    <a:pt x="208" y="183"/>
                  </a:lnTo>
                  <a:lnTo>
                    <a:pt x="208" y="40"/>
                  </a:lnTo>
                  <a:lnTo>
                    <a:pt x="217" y="40"/>
                  </a:lnTo>
                  <a:lnTo>
                    <a:pt x="219" y="40"/>
                  </a:lnTo>
                  <a:lnTo>
                    <a:pt x="219" y="38"/>
                  </a:lnTo>
                  <a:lnTo>
                    <a:pt x="219" y="31"/>
                  </a:lnTo>
                  <a:lnTo>
                    <a:pt x="219" y="31"/>
                  </a:lnTo>
                  <a:lnTo>
                    <a:pt x="217" y="31"/>
                  </a:lnTo>
                  <a:lnTo>
                    <a:pt x="99" y="31"/>
                  </a:lnTo>
                  <a:lnTo>
                    <a:pt x="99" y="31"/>
                  </a:lnTo>
                  <a:lnTo>
                    <a:pt x="99" y="31"/>
                  </a:lnTo>
                  <a:lnTo>
                    <a:pt x="99" y="31"/>
                  </a:lnTo>
                  <a:lnTo>
                    <a:pt x="99" y="32"/>
                  </a:lnTo>
                  <a:lnTo>
                    <a:pt x="217" y="32"/>
                  </a:lnTo>
                  <a:lnTo>
                    <a:pt x="217" y="38"/>
                  </a:lnTo>
                  <a:lnTo>
                    <a:pt x="208" y="38"/>
                  </a:lnTo>
                  <a:lnTo>
                    <a:pt x="208" y="38"/>
                  </a:lnTo>
                  <a:lnTo>
                    <a:pt x="206" y="38"/>
                  </a:lnTo>
                  <a:lnTo>
                    <a:pt x="206" y="183"/>
                  </a:lnTo>
                  <a:lnTo>
                    <a:pt x="10" y="183"/>
                  </a:lnTo>
                  <a:lnTo>
                    <a:pt x="10" y="38"/>
                  </a:lnTo>
                  <a:lnTo>
                    <a:pt x="10" y="38"/>
                  </a:lnTo>
                  <a:lnTo>
                    <a:pt x="10" y="38"/>
                  </a:lnTo>
                  <a:lnTo>
                    <a:pt x="1" y="38"/>
                  </a:lnTo>
                  <a:lnTo>
                    <a:pt x="1" y="32"/>
                  </a:lnTo>
                  <a:lnTo>
                    <a:pt x="43" y="32"/>
                  </a:lnTo>
                  <a:lnTo>
                    <a:pt x="43" y="32"/>
                  </a:lnTo>
                  <a:lnTo>
                    <a:pt x="45" y="31"/>
                  </a:lnTo>
                  <a:lnTo>
                    <a:pt x="45" y="0"/>
                  </a:lnTo>
                  <a:lnTo>
                    <a:pt x="66" y="0"/>
                  </a:lnTo>
                  <a:lnTo>
                    <a:pt x="66" y="31"/>
                  </a:lnTo>
                  <a:lnTo>
                    <a:pt x="66" y="32"/>
                  </a:lnTo>
                  <a:lnTo>
                    <a:pt x="66" y="32"/>
                  </a:lnTo>
                  <a:lnTo>
                    <a:pt x="75" y="32"/>
                  </a:lnTo>
                  <a:lnTo>
                    <a:pt x="75" y="32"/>
                  </a:lnTo>
                  <a:lnTo>
                    <a:pt x="75" y="31"/>
                  </a:lnTo>
                  <a:lnTo>
                    <a:pt x="75" y="0"/>
                  </a:lnTo>
                  <a:lnTo>
                    <a:pt x="99" y="0"/>
                  </a:lnTo>
                  <a:lnTo>
                    <a:pt x="99" y="31"/>
                  </a:lnTo>
                  <a:lnTo>
                    <a:pt x="99" y="32"/>
                  </a:lnTo>
                  <a:lnTo>
                    <a:pt x="99" y="32"/>
                  </a:lnTo>
                  <a:lnTo>
                    <a:pt x="99" y="3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Rectangle 1227"/>
            <p:cNvSpPr>
              <a:spLocks noChangeArrowheads="1"/>
            </p:cNvSpPr>
            <p:nvPr/>
          </p:nvSpPr>
          <p:spPr bwMode="auto">
            <a:xfrm>
              <a:off x="682625" y="2346325"/>
              <a:ext cx="155575" cy="266700"/>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228"/>
            <p:cNvSpPr>
              <a:spLocks noChangeArrowheads="1"/>
            </p:cNvSpPr>
            <p:nvPr/>
          </p:nvSpPr>
          <p:spPr bwMode="auto">
            <a:xfrm>
              <a:off x="676275" y="2339975"/>
              <a:ext cx="171450" cy="6350"/>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229"/>
            <p:cNvSpPr>
              <a:spLocks noChangeArrowheads="1"/>
            </p:cNvSpPr>
            <p:nvPr/>
          </p:nvSpPr>
          <p:spPr bwMode="auto">
            <a:xfrm>
              <a:off x="696912" y="2435225"/>
              <a:ext cx="20638" cy="19050"/>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230"/>
            <p:cNvSpPr>
              <a:spLocks noChangeArrowheads="1"/>
            </p:cNvSpPr>
            <p:nvPr/>
          </p:nvSpPr>
          <p:spPr bwMode="auto">
            <a:xfrm>
              <a:off x="696912" y="2435225"/>
              <a:ext cx="20638" cy="9525"/>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231"/>
            <p:cNvSpPr>
              <a:spLocks noChangeArrowheads="1"/>
            </p:cNvSpPr>
            <p:nvPr/>
          </p:nvSpPr>
          <p:spPr bwMode="auto">
            <a:xfrm>
              <a:off x="733425" y="2435225"/>
              <a:ext cx="19050" cy="19050"/>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232"/>
            <p:cNvSpPr>
              <a:spLocks noChangeArrowheads="1"/>
            </p:cNvSpPr>
            <p:nvPr/>
          </p:nvSpPr>
          <p:spPr bwMode="auto">
            <a:xfrm>
              <a:off x="768350" y="2435225"/>
              <a:ext cx="20638" cy="19050"/>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233"/>
            <p:cNvSpPr>
              <a:spLocks noChangeArrowheads="1"/>
            </p:cNvSpPr>
            <p:nvPr/>
          </p:nvSpPr>
          <p:spPr bwMode="auto">
            <a:xfrm>
              <a:off x="733425" y="2573338"/>
              <a:ext cx="19050" cy="39688"/>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Rectangle 1234"/>
            <p:cNvSpPr>
              <a:spLocks noChangeArrowheads="1"/>
            </p:cNvSpPr>
            <p:nvPr/>
          </p:nvSpPr>
          <p:spPr bwMode="auto">
            <a:xfrm>
              <a:off x="768350" y="2573338"/>
              <a:ext cx="20638" cy="39688"/>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235"/>
            <p:cNvSpPr>
              <a:spLocks noChangeArrowheads="1"/>
            </p:cNvSpPr>
            <p:nvPr/>
          </p:nvSpPr>
          <p:spPr bwMode="auto">
            <a:xfrm>
              <a:off x="804862" y="2435225"/>
              <a:ext cx="19050" cy="19050"/>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236"/>
            <p:cNvSpPr>
              <a:spLocks noChangeArrowheads="1"/>
            </p:cNvSpPr>
            <p:nvPr/>
          </p:nvSpPr>
          <p:spPr bwMode="auto">
            <a:xfrm>
              <a:off x="696912" y="2468563"/>
              <a:ext cx="20638" cy="2222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237"/>
            <p:cNvSpPr>
              <a:spLocks noChangeArrowheads="1"/>
            </p:cNvSpPr>
            <p:nvPr/>
          </p:nvSpPr>
          <p:spPr bwMode="auto">
            <a:xfrm>
              <a:off x="733425" y="2468563"/>
              <a:ext cx="19050" cy="22225"/>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238"/>
            <p:cNvSpPr>
              <a:spLocks noChangeArrowheads="1"/>
            </p:cNvSpPr>
            <p:nvPr/>
          </p:nvSpPr>
          <p:spPr bwMode="auto">
            <a:xfrm>
              <a:off x="768350" y="2468563"/>
              <a:ext cx="20638" cy="22225"/>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239"/>
            <p:cNvSpPr>
              <a:spLocks noChangeArrowheads="1"/>
            </p:cNvSpPr>
            <p:nvPr/>
          </p:nvSpPr>
          <p:spPr bwMode="auto">
            <a:xfrm>
              <a:off x="804862" y="2468563"/>
              <a:ext cx="19050" cy="22225"/>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240"/>
            <p:cNvSpPr>
              <a:spLocks noChangeArrowheads="1"/>
            </p:cNvSpPr>
            <p:nvPr/>
          </p:nvSpPr>
          <p:spPr bwMode="auto">
            <a:xfrm>
              <a:off x="696912" y="2505075"/>
              <a:ext cx="20638" cy="20638"/>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Rectangle 1241"/>
            <p:cNvSpPr>
              <a:spLocks noChangeArrowheads="1"/>
            </p:cNvSpPr>
            <p:nvPr/>
          </p:nvSpPr>
          <p:spPr bwMode="auto">
            <a:xfrm>
              <a:off x="733425" y="2505075"/>
              <a:ext cx="19050" cy="2063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242"/>
            <p:cNvSpPr>
              <a:spLocks noChangeArrowheads="1"/>
            </p:cNvSpPr>
            <p:nvPr/>
          </p:nvSpPr>
          <p:spPr bwMode="auto">
            <a:xfrm>
              <a:off x="768350" y="2505075"/>
              <a:ext cx="20638" cy="20638"/>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243"/>
            <p:cNvSpPr>
              <a:spLocks noChangeArrowheads="1"/>
            </p:cNvSpPr>
            <p:nvPr/>
          </p:nvSpPr>
          <p:spPr bwMode="auto">
            <a:xfrm>
              <a:off x="804862" y="2505075"/>
              <a:ext cx="19050" cy="20638"/>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244"/>
            <p:cNvSpPr>
              <a:spLocks noChangeArrowheads="1"/>
            </p:cNvSpPr>
            <p:nvPr/>
          </p:nvSpPr>
          <p:spPr bwMode="auto">
            <a:xfrm>
              <a:off x="696912" y="2540000"/>
              <a:ext cx="20638" cy="20638"/>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245"/>
            <p:cNvSpPr>
              <a:spLocks noChangeArrowheads="1"/>
            </p:cNvSpPr>
            <p:nvPr/>
          </p:nvSpPr>
          <p:spPr bwMode="auto">
            <a:xfrm>
              <a:off x="733425" y="2540000"/>
              <a:ext cx="19050" cy="20638"/>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246"/>
            <p:cNvSpPr>
              <a:spLocks noChangeArrowheads="1"/>
            </p:cNvSpPr>
            <p:nvPr/>
          </p:nvSpPr>
          <p:spPr bwMode="auto">
            <a:xfrm>
              <a:off x="768350" y="2540000"/>
              <a:ext cx="20638" cy="2063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247"/>
            <p:cNvSpPr>
              <a:spLocks noChangeArrowheads="1"/>
            </p:cNvSpPr>
            <p:nvPr/>
          </p:nvSpPr>
          <p:spPr bwMode="auto">
            <a:xfrm>
              <a:off x="804862" y="2540000"/>
              <a:ext cx="19050" cy="20638"/>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Rectangle 1248"/>
            <p:cNvSpPr>
              <a:spLocks noChangeArrowheads="1"/>
            </p:cNvSpPr>
            <p:nvPr/>
          </p:nvSpPr>
          <p:spPr bwMode="auto">
            <a:xfrm>
              <a:off x="696912" y="2505075"/>
              <a:ext cx="20638" cy="9525"/>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249"/>
            <p:cNvSpPr>
              <a:spLocks noChangeArrowheads="1"/>
            </p:cNvSpPr>
            <p:nvPr/>
          </p:nvSpPr>
          <p:spPr bwMode="auto">
            <a:xfrm>
              <a:off x="804862" y="2505075"/>
              <a:ext cx="19050" cy="9525"/>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250"/>
            <p:cNvSpPr>
              <a:spLocks noChangeArrowheads="1"/>
            </p:cNvSpPr>
            <p:nvPr/>
          </p:nvSpPr>
          <p:spPr bwMode="auto">
            <a:xfrm>
              <a:off x="804862" y="2468563"/>
              <a:ext cx="19050" cy="12700"/>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251"/>
            <p:cNvSpPr>
              <a:spLocks noChangeArrowheads="1"/>
            </p:cNvSpPr>
            <p:nvPr/>
          </p:nvSpPr>
          <p:spPr bwMode="auto">
            <a:xfrm>
              <a:off x="696912" y="2363788"/>
              <a:ext cx="20638" cy="19050"/>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252"/>
            <p:cNvSpPr>
              <a:spLocks noChangeArrowheads="1"/>
            </p:cNvSpPr>
            <p:nvPr/>
          </p:nvSpPr>
          <p:spPr bwMode="auto">
            <a:xfrm>
              <a:off x="696912" y="2363788"/>
              <a:ext cx="20638" cy="9525"/>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253"/>
            <p:cNvSpPr>
              <a:spLocks noChangeArrowheads="1"/>
            </p:cNvSpPr>
            <p:nvPr/>
          </p:nvSpPr>
          <p:spPr bwMode="auto">
            <a:xfrm>
              <a:off x="733425" y="2363788"/>
              <a:ext cx="19050" cy="19050"/>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Rectangle 1254"/>
            <p:cNvSpPr>
              <a:spLocks noChangeArrowheads="1"/>
            </p:cNvSpPr>
            <p:nvPr/>
          </p:nvSpPr>
          <p:spPr bwMode="auto">
            <a:xfrm>
              <a:off x="768350" y="2363788"/>
              <a:ext cx="20638" cy="19050"/>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255"/>
            <p:cNvSpPr>
              <a:spLocks noChangeArrowheads="1"/>
            </p:cNvSpPr>
            <p:nvPr/>
          </p:nvSpPr>
          <p:spPr bwMode="auto">
            <a:xfrm>
              <a:off x="804862" y="2363788"/>
              <a:ext cx="19050" cy="19050"/>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256"/>
            <p:cNvSpPr>
              <a:spLocks noChangeArrowheads="1"/>
            </p:cNvSpPr>
            <p:nvPr/>
          </p:nvSpPr>
          <p:spPr bwMode="auto">
            <a:xfrm>
              <a:off x="696912" y="2398713"/>
              <a:ext cx="20638" cy="2063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257"/>
            <p:cNvSpPr>
              <a:spLocks noChangeArrowheads="1"/>
            </p:cNvSpPr>
            <p:nvPr/>
          </p:nvSpPr>
          <p:spPr bwMode="auto">
            <a:xfrm>
              <a:off x="733425" y="2398713"/>
              <a:ext cx="19050" cy="20638"/>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258"/>
            <p:cNvSpPr>
              <a:spLocks noChangeArrowheads="1"/>
            </p:cNvSpPr>
            <p:nvPr/>
          </p:nvSpPr>
          <p:spPr bwMode="auto">
            <a:xfrm>
              <a:off x="768350" y="2398713"/>
              <a:ext cx="20638" cy="20638"/>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259"/>
            <p:cNvSpPr>
              <a:spLocks noChangeArrowheads="1"/>
            </p:cNvSpPr>
            <p:nvPr/>
          </p:nvSpPr>
          <p:spPr bwMode="auto">
            <a:xfrm>
              <a:off x="804862" y="2398713"/>
              <a:ext cx="19050" cy="20638"/>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260"/>
            <p:cNvSpPr>
              <a:spLocks noChangeArrowheads="1"/>
            </p:cNvSpPr>
            <p:nvPr/>
          </p:nvSpPr>
          <p:spPr bwMode="auto">
            <a:xfrm>
              <a:off x="804862" y="2398713"/>
              <a:ext cx="19050" cy="11113"/>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Rectangle 1261"/>
            <p:cNvSpPr>
              <a:spLocks noChangeArrowheads="1"/>
            </p:cNvSpPr>
            <p:nvPr/>
          </p:nvSpPr>
          <p:spPr bwMode="auto">
            <a:xfrm>
              <a:off x="709612" y="2316163"/>
              <a:ext cx="17463" cy="23813"/>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262"/>
            <p:cNvSpPr>
              <a:spLocks noChangeArrowheads="1"/>
            </p:cNvSpPr>
            <p:nvPr/>
          </p:nvSpPr>
          <p:spPr bwMode="auto">
            <a:xfrm>
              <a:off x="735012" y="2316163"/>
              <a:ext cx="17463" cy="23813"/>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263"/>
            <p:cNvSpPr>
              <a:spLocks noChangeArrowheads="1"/>
            </p:cNvSpPr>
            <p:nvPr/>
          </p:nvSpPr>
          <p:spPr bwMode="auto">
            <a:xfrm>
              <a:off x="636587" y="2603500"/>
              <a:ext cx="58738" cy="9525"/>
            </a:xfrm>
            <a:prstGeom prst="rect">
              <a:avLst/>
            </a:prstGeom>
            <a:solidFill>
              <a:srgbClr val="7FBA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264"/>
            <p:cNvSpPr>
              <a:spLocks noChangeArrowheads="1"/>
            </p:cNvSpPr>
            <p:nvPr/>
          </p:nvSpPr>
          <p:spPr bwMode="auto">
            <a:xfrm>
              <a:off x="804862" y="2603500"/>
              <a:ext cx="84138" cy="9525"/>
            </a:xfrm>
            <a:prstGeom prst="rect">
              <a:avLst/>
            </a:prstGeom>
            <a:solidFill>
              <a:srgbClr val="7FBA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Freeform 1265"/>
            <p:cNvSpPr>
              <a:spLocks/>
            </p:cNvSpPr>
            <p:nvPr/>
          </p:nvSpPr>
          <p:spPr bwMode="auto">
            <a:xfrm>
              <a:off x="585787" y="2049463"/>
              <a:ext cx="195263" cy="128588"/>
            </a:xfrm>
            <a:custGeom>
              <a:avLst/>
              <a:gdLst>
                <a:gd name="T0" fmla="*/ 205 w 244"/>
                <a:gd name="T1" fmla="*/ 72 h 162"/>
                <a:gd name="T2" fmla="*/ 205 w 244"/>
                <a:gd name="T3" fmla="*/ 68 h 162"/>
                <a:gd name="T4" fmla="*/ 201 w 244"/>
                <a:gd name="T5" fmla="*/ 42 h 162"/>
                <a:gd name="T6" fmla="*/ 187 w 244"/>
                <a:gd name="T7" fmla="*/ 20 h 162"/>
                <a:gd name="T8" fmla="*/ 165 w 244"/>
                <a:gd name="T9" fmla="*/ 6 h 162"/>
                <a:gd name="T10" fmla="*/ 138 w 244"/>
                <a:gd name="T11" fmla="*/ 0 h 162"/>
                <a:gd name="T12" fmla="*/ 129 w 244"/>
                <a:gd name="T13" fmla="*/ 0 h 162"/>
                <a:gd name="T14" fmla="*/ 106 w 244"/>
                <a:gd name="T15" fmla="*/ 9 h 162"/>
                <a:gd name="T16" fmla="*/ 81 w 244"/>
                <a:gd name="T17" fmla="*/ 31 h 162"/>
                <a:gd name="T18" fmla="*/ 73 w 244"/>
                <a:gd name="T19" fmla="*/ 27 h 162"/>
                <a:gd name="T20" fmla="*/ 63 w 244"/>
                <a:gd name="T21" fmla="*/ 25 h 162"/>
                <a:gd name="T22" fmla="*/ 41 w 244"/>
                <a:gd name="T23" fmla="*/ 33 h 162"/>
                <a:gd name="T24" fmla="*/ 34 w 244"/>
                <a:gd name="T25" fmla="*/ 38 h 162"/>
                <a:gd name="T26" fmla="*/ 25 w 244"/>
                <a:gd name="T27" fmla="*/ 56 h 162"/>
                <a:gd name="T28" fmla="*/ 23 w 244"/>
                <a:gd name="T29" fmla="*/ 65 h 162"/>
                <a:gd name="T30" fmla="*/ 5 w 244"/>
                <a:gd name="T31" fmla="*/ 83 h 162"/>
                <a:gd name="T32" fmla="*/ 0 w 244"/>
                <a:gd name="T33" fmla="*/ 110 h 162"/>
                <a:gd name="T34" fmla="*/ 0 w 244"/>
                <a:gd name="T35" fmla="*/ 119 h 162"/>
                <a:gd name="T36" fmla="*/ 7 w 244"/>
                <a:gd name="T37" fmla="*/ 137 h 162"/>
                <a:gd name="T38" fmla="*/ 19 w 244"/>
                <a:gd name="T39" fmla="*/ 151 h 162"/>
                <a:gd name="T40" fmla="*/ 37 w 244"/>
                <a:gd name="T41" fmla="*/ 160 h 162"/>
                <a:gd name="T42" fmla="*/ 46 w 244"/>
                <a:gd name="T43" fmla="*/ 162 h 162"/>
                <a:gd name="T44" fmla="*/ 52 w 244"/>
                <a:gd name="T45" fmla="*/ 162 h 162"/>
                <a:gd name="T46" fmla="*/ 59 w 244"/>
                <a:gd name="T47" fmla="*/ 162 h 162"/>
                <a:gd name="T48" fmla="*/ 169 w 244"/>
                <a:gd name="T49" fmla="*/ 162 h 162"/>
                <a:gd name="T50" fmla="*/ 170 w 244"/>
                <a:gd name="T51" fmla="*/ 162 h 162"/>
                <a:gd name="T52" fmla="*/ 174 w 244"/>
                <a:gd name="T53" fmla="*/ 162 h 162"/>
                <a:gd name="T54" fmla="*/ 181 w 244"/>
                <a:gd name="T55" fmla="*/ 162 h 162"/>
                <a:gd name="T56" fmla="*/ 199 w 244"/>
                <a:gd name="T57" fmla="*/ 162 h 162"/>
                <a:gd name="T58" fmla="*/ 217 w 244"/>
                <a:gd name="T59" fmla="*/ 158 h 162"/>
                <a:gd name="T60" fmla="*/ 232 w 244"/>
                <a:gd name="T61" fmla="*/ 149 h 162"/>
                <a:gd name="T62" fmla="*/ 242 w 244"/>
                <a:gd name="T63" fmla="*/ 135 h 162"/>
                <a:gd name="T64" fmla="*/ 244 w 244"/>
                <a:gd name="T65" fmla="*/ 117 h 162"/>
                <a:gd name="T66" fmla="*/ 244 w 244"/>
                <a:gd name="T67" fmla="*/ 108 h 162"/>
                <a:gd name="T68" fmla="*/ 239 w 244"/>
                <a:gd name="T69" fmla="*/ 94 h 162"/>
                <a:gd name="T70" fmla="*/ 228 w 244"/>
                <a:gd name="T71" fmla="*/ 81 h 162"/>
                <a:gd name="T72" fmla="*/ 214 w 244"/>
                <a:gd name="T73" fmla="*/ 74 h 162"/>
                <a:gd name="T74" fmla="*/ 205 w 244"/>
                <a:gd name="T75" fmla="*/ 7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162">
                  <a:moveTo>
                    <a:pt x="205" y="72"/>
                  </a:moveTo>
                  <a:lnTo>
                    <a:pt x="205" y="72"/>
                  </a:lnTo>
                  <a:lnTo>
                    <a:pt x="205" y="68"/>
                  </a:lnTo>
                  <a:lnTo>
                    <a:pt x="205" y="68"/>
                  </a:lnTo>
                  <a:lnTo>
                    <a:pt x="205" y="54"/>
                  </a:lnTo>
                  <a:lnTo>
                    <a:pt x="201" y="42"/>
                  </a:lnTo>
                  <a:lnTo>
                    <a:pt x="194" y="31"/>
                  </a:lnTo>
                  <a:lnTo>
                    <a:pt x="187" y="20"/>
                  </a:lnTo>
                  <a:lnTo>
                    <a:pt x="176" y="13"/>
                  </a:lnTo>
                  <a:lnTo>
                    <a:pt x="165" y="6"/>
                  </a:lnTo>
                  <a:lnTo>
                    <a:pt x="152" y="2"/>
                  </a:lnTo>
                  <a:lnTo>
                    <a:pt x="138" y="0"/>
                  </a:lnTo>
                  <a:lnTo>
                    <a:pt x="138" y="0"/>
                  </a:lnTo>
                  <a:lnTo>
                    <a:pt x="129" y="0"/>
                  </a:lnTo>
                  <a:lnTo>
                    <a:pt x="120" y="2"/>
                  </a:lnTo>
                  <a:lnTo>
                    <a:pt x="106" y="9"/>
                  </a:lnTo>
                  <a:lnTo>
                    <a:pt x="91" y="18"/>
                  </a:lnTo>
                  <a:lnTo>
                    <a:pt x="81" y="31"/>
                  </a:lnTo>
                  <a:lnTo>
                    <a:pt x="81" y="31"/>
                  </a:lnTo>
                  <a:lnTo>
                    <a:pt x="73" y="27"/>
                  </a:lnTo>
                  <a:lnTo>
                    <a:pt x="63" y="25"/>
                  </a:lnTo>
                  <a:lnTo>
                    <a:pt x="63" y="25"/>
                  </a:lnTo>
                  <a:lnTo>
                    <a:pt x="52" y="27"/>
                  </a:lnTo>
                  <a:lnTo>
                    <a:pt x="41" y="33"/>
                  </a:lnTo>
                  <a:lnTo>
                    <a:pt x="41" y="33"/>
                  </a:lnTo>
                  <a:lnTo>
                    <a:pt x="34" y="38"/>
                  </a:lnTo>
                  <a:lnTo>
                    <a:pt x="28" y="47"/>
                  </a:lnTo>
                  <a:lnTo>
                    <a:pt x="25" y="56"/>
                  </a:lnTo>
                  <a:lnTo>
                    <a:pt x="23" y="65"/>
                  </a:lnTo>
                  <a:lnTo>
                    <a:pt x="23" y="65"/>
                  </a:lnTo>
                  <a:lnTo>
                    <a:pt x="14" y="72"/>
                  </a:lnTo>
                  <a:lnTo>
                    <a:pt x="5" y="83"/>
                  </a:lnTo>
                  <a:lnTo>
                    <a:pt x="1" y="95"/>
                  </a:lnTo>
                  <a:lnTo>
                    <a:pt x="0" y="110"/>
                  </a:lnTo>
                  <a:lnTo>
                    <a:pt x="0" y="110"/>
                  </a:lnTo>
                  <a:lnTo>
                    <a:pt x="0" y="119"/>
                  </a:lnTo>
                  <a:lnTo>
                    <a:pt x="3" y="130"/>
                  </a:lnTo>
                  <a:lnTo>
                    <a:pt x="7" y="137"/>
                  </a:lnTo>
                  <a:lnTo>
                    <a:pt x="12" y="146"/>
                  </a:lnTo>
                  <a:lnTo>
                    <a:pt x="19" y="151"/>
                  </a:lnTo>
                  <a:lnTo>
                    <a:pt x="28" y="157"/>
                  </a:lnTo>
                  <a:lnTo>
                    <a:pt x="37" y="160"/>
                  </a:lnTo>
                  <a:lnTo>
                    <a:pt x="46" y="162"/>
                  </a:lnTo>
                  <a:lnTo>
                    <a:pt x="46" y="162"/>
                  </a:lnTo>
                  <a:lnTo>
                    <a:pt x="52" y="162"/>
                  </a:lnTo>
                  <a:lnTo>
                    <a:pt x="52" y="162"/>
                  </a:lnTo>
                  <a:lnTo>
                    <a:pt x="59" y="162"/>
                  </a:lnTo>
                  <a:lnTo>
                    <a:pt x="59" y="162"/>
                  </a:lnTo>
                  <a:lnTo>
                    <a:pt x="169" y="162"/>
                  </a:lnTo>
                  <a:lnTo>
                    <a:pt x="169" y="162"/>
                  </a:lnTo>
                  <a:lnTo>
                    <a:pt x="170" y="162"/>
                  </a:lnTo>
                  <a:lnTo>
                    <a:pt x="170" y="162"/>
                  </a:lnTo>
                  <a:lnTo>
                    <a:pt x="174" y="162"/>
                  </a:lnTo>
                  <a:lnTo>
                    <a:pt x="174" y="162"/>
                  </a:lnTo>
                  <a:lnTo>
                    <a:pt x="181" y="162"/>
                  </a:lnTo>
                  <a:lnTo>
                    <a:pt x="181" y="162"/>
                  </a:lnTo>
                  <a:lnTo>
                    <a:pt x="199" y="162"/>
                  </a:lnTo>
                  <a:lnTo>
                    <a:pt x="199" y="162"/>
                  </a:lnTo>
                  <a:lnTo>
                    <a:pt x="208" y="162"/>
                  </a:lnTo>
                  <a:lnTo>
                    <a:pt x="217" y="158"/>
                  </a:lnTo>
                  <a:lnTo>
                    <a:pt x="224" y="155"/>
                  </a:lnTo>
                  <a:lnTo>
                    <a:pt x="232" y="149"/>
                  </a:lnTo>
                  <a:lnTo>
                    <a:pt x="237" y="142"/>
                  </a:lnTo>
                  <a:lnTo>
                    <a:pt x="242" y="135"/>
                  </a:lnTo>
                  <a:lnTo>
                    <a:pt x="244" y="126"/>
                  </a:lnTo>
                  <a:lnTo>
                    <a:pt x="244" y="117"/>
                  </a:lnTo>
                  <a:lnTo>
                    <a:pt x="244" y="117"/>
                  </a:lnTo>
                  <a:lnTo>
                    <a:pt x="244" y="108"/>
                  </a:lnTo>
                  <a:lnTo>
                    <a:pt x="242" y="101"/>
                  </a:lnTo>
                  <a:lnTo>
                    <a:pt x="239" y="94"/>
                  </a:lnTo>
                  <a:lnTo>
                    <a:pt x="233" y="86"/>
                  </a:lnTo>
                  <a:lnTo>
                    <a:pt x="228" y="81"/>
                  </a:lnTo>
                  <a:lnTo>
                    <a:pt x="221" y="77"/>
                  </a:lnTo>
                  <a:lnTo>
                    <a:pt x="214" y="74"/>
                  </a:lnTo>
                  <a:lnTo>
                    <a:pt x="205" y="72"/>
                  </a:lnTo>
                  <a:lnTo>
                    <a:pt x="205" y="72"/>
                  </a:lnTo>
                  <a:close/>
                </a:path>
              </a:pathLst>
            </a:custGeom>
            <a:solidFill>
              <a:srgbClr val="6DC2E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Freeform 1266"/>
            <p:cNvSpPr>
              <a:spLocks/>
            </p:cNvSpPr>
            <p:nvPr/>
          </p:nvSpPr>
          <p:spPr bwMode="auto">
            <a:xfrm>
              <a:off x="582612" y="2136775"/>
              <a:ext cx="201613" cy="420688"/>
            </a:xfrm>
            <a:custGeom>
              <a:avLst/>
              <a:gdLst>
                <a:gd name="T0" fmla="*/ 254 w 256"/>
                <a:gd name="T1" fmla="*/ 525 h 530"/>
                <a:gd name="T2" fmla="*/ 238 w 256"/>
                <a:gd name="T3" fmla="*/ 521 h 530"/>
                <a:gd name="T4" fmla="*/ 221 w 256"/>
                <a:gd name="T5" fmla="*/ 514 h 530"/>
                <a:gd name="T6" fmla="*/ 191 w 256"/>
                <a:gd name="T7" fmla="*/ 487 h 530"/>
                <a:gd name="T8" fmla="*/ 162 w 256"/>
                <a:gd name="T9" fmla="*/ 440 h 530"/>
                <a:gd name="T10" fmla="*/ 137 w 256"/>
                <a:gd name="T11" fmla="*/ 377 h 530"/>
                <a:gd name="T12" fmla="*/ 126 w 256"/>
                <a:gd name="T13" fmla="*/ 341 h 530"/>
                <a:gd name="T14" fmla="*/ 106 w 256"/>
                <a:gd name="T15" fmla="*/ 259 h 530"/>
                <a:gd name="T16" fmla="*/ 94 w 256"/>
                <a:gd name="T17" fmla="*/ 169 h 530"/>
                <a:gd name="T18" fmla="*/ 88 w 256"/>
                <a:gd name="T19" fmla="*/ 72 h 530"/>
                <a:gd name="T20" fmla="*/ 87 w 256"/>
                <a:gd name="T21" fmla="*/ 21 h 530"/>
                <a:gd name="T22" fmla="*/ 128 w 256"/>
                <a:gd name="T23" fmla="*/ 23 h 530"/>
                <a:gd name="T24" fmla="*/ 194 w 256"/>
                <a:gd name="T25" fmla="*/ 20 h 530"/>
                <a:gd name="T26" fmla="*/ 238 w 256"/>
                <a:gd name="T27" fmla="*/ 14 h 530"/>
                <a:gd name="T28" fmla="*/ 254 w 256"/>
                <a:gd name="T29" fmla="*/ 5 h 530"/>
                <a:gd name="T30" fmla="*/ 256 w 256"/>
                <a:gd name="T31" fmla="*/ 2 h 530"/>
                <a:gd name="T32" fmla="*/ 254 w 256"/>
                <a:gd name="T33" fmla="*/ 0 h 530"/>
                <a:gd name="T34" fmla="*/ 252 w 256"/>
                <a:gd name="T35" fmla="*/ 0 h 530"/>
                <a:gd name="T36" fmla="*/ 250 w 256"/>
                <a:gd name="T37" fmla="*/ 2 h 530"/>
                <a:gd name="T38" fmla="*/ 241 w 256"/>
                <a:gd name="T39" fmla="*/ 7 h 530"/>
                <a:gd name="T40" fmla="*/ 180 w 256"/>
                <a:gd name="T41" fmla="*/ 14 h 530"/>
                <a:gd name="T42" fmla="*/ 128 w 256"/>
                <a:gd name="T43" fmla="*/ 16 h 530"/>
                <a:gd name="T44" fmla="*/ 38 w 256"/>
                <a:gd name="T45" fmla="*/ 11 h 530"/>
                <a:gd name="T46" fmla="*/ 9 w 256"/>
                <a:gd name="T47" fmla="*/ 5 h 530"/>
                <a:gd name="T48" fmla="*/ 6 w 256"/>
                <a:gd name="T49" fmla="*/ 2 h 530"/>
                <a:gd name="T50" fmla="*/ 2 w 256"/>
                <a:gd name="T51" fmla="*/ 0 h 530"/>
                <a:gd name="T52" fmla="*/ 0 w 256"/>
                <a:gd name="T53" fmla="*/ 0 h 530"/>
                <a:gd name="T54" fmla="*/ 0 w 256"/>
                <a:gd name="T55" fmla="*/ 2 h 530"/>
                <a:gd name="T56" fmla="*/ 7 w 256"/>
                <a:gd name="T57" fmla="*/ 11 h 530"/>
                <a:gd name="T58" fmla="*/ 27 w 256"/>
                <a:gd name="T59" fmla="*/ 16 h 530"/>
                <a:gd name="T60" fmla="*/ 81 w 256"/>
                <a:gd name="T61" fmla="*/ 21 h 530"/>
                <a:gd name="T62" fmla="*/ 83 w 256"/>
                <a:gd name="T63" fmla="*/ 72 h 530"/>
                <a:gd name="T64" fmla="*/ 88 w 256"/>
                <a:gd name="T65" fmla="*/ 169 h 530"/>
                <a:gd name="T66" fmla="*/ 101 w 256"/>
                <a:gd name="T67" fmla="*/ 261 h 530"/>
                <a:gd name="T68" fmla="*/ 119 w 256"/>
                <a:gd name="T69" fmla="*/ 341 h 530"/>
                <a:gd name="T70" fmla="*/ 131 w 256"/>
                <a:gd name="T71" fmla="*/ 379 h 530"/>
                <a:gd name="T72" fmla="*/ 157 w 256"/>
                <a:gd name="T73" fmla="*/ 444 h 530"/>
                <a:gd name="T74" fmla="*/ 187 w 256"/>
                <a:gd name="T75" fmla="*/ 491 h 530"/>
                <a:gd name="T76" fmla="*/ 220 w 256"/>
                <a:gd name="T77" fmla="*/ 519 h 530"/>
                <a:gd name="T78" fmla="*/ 236 w 256"/>
                <a:gd name="T79" fmla="*/ 527 h 530"/>
                <a:gd name="T80" fmla="*/ 254 w 256"/>
                <a:gd name="T81" fmla="*/ 530 h 530"/>
                <a:gd name="T82" fmla="*/ 256 w 256"/>
                <a:gd name="T83" fmla="*/ 528 h 530"/>
                <a:gd name="T84" fmla="*/ 256 w 256"/>
                <a:gd name="T85" fmla="*/ 527 h 530"/>
                <a:gd name="T86" fmla="*/ 254 w 256"/>
                <a:gd name="T87" fmla="*/ 5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530">
                  <a:moveTo>
                    <a:pt x="254" y="525"/>
                  </a:moveTo>
                  <a:lnTo>
                    <a:pt x="254" y="525"/>
                  </a:lnTo>
                  <a:lnTo>
                    <a:pt x="245" y="523"/>
                  </a:lnTo>
                  <a:lnTo>
                    <a:pt x="238" y="521"/>
                  </a:lnTo>
                  <a:lnTo>
                    <a:pt x="229" y="519"/>
                  </a:lnTo>
                  <a:lnTo>
                    <a:pt x="221" y="514"/>
                  </a:lnTo>
                  <a:lnTo>
                    <a:pt x="205" y="503"/>
                  </a:lnTo>
                  <a:lnTo>
                    <a:pt x="191" y="487"/>
                  </a:lnTo>
                  <a:lnTo>
                    <a:pt x="176" y="466"/>
                  </a:lnTo>
                  <a:lnTo>
                    <a:pt x="162" y="440"/>
                  </a:lnTo>
                  <a:lnTo>
                    <a:pt x="149" y="412"/>
                  </a:lnTo>
                  <a:lnTo>
                    <a:pt x="137" y="377"/>
                  </a:lnTo>
                  <a:lnTo>
                    <a:pt x="137" y="377"/>
                  </a:lnTo>
                  <a:lnTo>
                    <a:pt x="126" y="341"/>
                  </a:lnTo>
                  <a:lnTo>
                    <a:pt x="115" y="302"/>
                  </a:lnTo>
                  <a:lnTo>
                    <a:pt x="106" y="259"/>
                  </a:lnTo>
                  <a:lnTo>
                    <a:pt x="101" y="216"/>
                  </a:lnTo>
                  <a:lnTo>
                    <a:pt x="94" y="169"/>
                  </a:lnTo>
                  <a:lnTo>
                    <a:pt x="90" y="120"/>
                  </a:lnTo>
                  <a:lnTo>
                    <a:pt x="88" y="72"/>
                  </a:lnTo>
                  <a:lnTo>
                    <a:pt x="87" y="21"/>
                  </a:lnTo>
                  <a:lnTo>
                    <a:pt x="87" y="21"/>
                  </a:lnTo>
                  <a:lnTo>
                    <a:pt x="128" y="23"/>
                  </a:lnTo>
                  <a:lnTo>
                    <a:pt x="128" y="23"/>
                  </a:lnTo>
                  <a:lnTo>
                    <a:pt x="151" y="23"/>
                  </a:lnTo>
                  <a:lnTo>
                    <a:pt x="194" y="20"/>
                  </a:lnTo>
                  <a:lnTo>
                    <a:pt x="216" y="18"/>
                  </a:lnTo>
                  <a:lnTo>
                    <a:pt x="238" y="14"/>
                  </a:lnTo>
                  <a:lnTo>
                    <a:pt x="250" y="9"/>
                  </a:lnTo>
                  <a:lnTo>
                    <a:pt x="254" y="5"/>
                  </a:lnTo>
                  <a:lnTo>
                    <a:pt x="256" y="2"/>
                  </a:lnTo>
                  <a:lnTo>
                    <a:pt x="256" y="2"/>
                  </a:lnTo>
                  <a:lnTo>
                    <a:pt x="256" y="0"/>
                  </a:lnTo>
                  <a:lnTo>
                    <a:pt x="254" y="0"/>
                  </a:lnTo>
                  <a:lnTo>
                    <a:pt x="254" y="0"/>
                  </a:lnTo>
                  <a:lnTo>
                    <a:pt x="252" y="0"/>
                  </a:lnTo>
                  <a:lnTo>
                    <a:pt x="250" y="2"/>
                  </a:lnTo>
                  <a:lnTo>
                    <a:pt x="250" y="2"/>
                  </a:lnTo>
                  <a:lnTo>
                    <a:pt x="248" y="5"/>
                  </a:lnTo>
                  <a:lnTo>
                    <a:pt x="241" y="7"/>
                  </a:lnTo>
                  <a:lnTo>
                    <a:pt x="218" y="11"/>
                  </a:lnTo>
                  <a:lnTo>
                    <a:pt x="180" y="14"/>
                  </a:lnTo>
                  <a:lnTo>
                    <a:pt x="128" y="16"/>
                  </a:lnTo>
                  <a:lnTo>
                    <a:pt x="128" y="16"/>
                  </a:lnTo>
                  <a:lnTo>
                    <a:pt x="76" y="14"/>
                  </a:lnTo>
                  <a:lnTo>
                    <a:pt x="38" y="11"/>
                  </a:lnTo>
                  <a:lnTo>
                    <a:pt x="15" y="7"/>
                  </a:lnTo>
                  <a:lnTo>
                    <a:pt x="9" y="5"/>
                  </a:lnTo>
                  <a:lnTo>
                    <a:pt x="6" y="2"/>
                  </a:lnTo>
                  <a:lnTo>
                    <a:pt x="6" y="2"/>
                  </a:lnTo>
                  <a:lnTo>
                    <a:pt x="4" y="0"/>
                  </a:lnTo>
                  <a:lnTo>
                    <a:pt x="2" y="0"/>
                  </a:lnTo>
                  <a:lnTo>
                    <a:pt x="2" y="0"/>
                  </a:lnTo>
                  <a:lnTo>
                    <a:pt x="0" y="0"/>
                  </a:lnTo>
                  <a:lnTo>
                    <a:pt x="0" y="2"/>
                  </a:lnTo>
                  <a:lnTo>
                    <a:pt x="0" y="2"/>
                  </a:lnTo>
                  <a:lnTo>
                    <a:pt x="2" y="7"/>
                  </a:lnTo>
                  <a:lnTo>
                    <a:pt x="7" y="11"/>
                  </a:lnTo>
                  <a:lnTo>
                    <a:pt x="16" y="14"/>
                  </a:lnTo>
                  <a:lnTo>
                    <a:pt x="27" y="16"/>
                  </a:lnTo>
                  <a:lnTo>
                    <a:pt x="52" y="20"/>
                  </a:lnTo>
                  <a:lnTo>
                    <a:pt x="81" y="21"/>
                  </a:lnTo>
                  <a:lnTo>
                    <a:pt x="81" y="21"/>
                  </a:lnTo>
                  <a:lnTo>
                    <a:pt x="83" y="72"/>
                  </a:lnTo>
                  <a:lnTo>
                    <a:pt x="85" y="120"/>
                  </a:lnTo>
                  <a:lnTo>
                    <a:pt x="88" y="169"/>
                  </a:lnTo>
                  <a:lnTo>
                    <a:pt x="94" y="216"/>
                  </a:lnTo>
                  <a:lnTo>
                    <a:pt x="101" y="261"/>
                  </a:lnTo>
                  <a:lnTo>
                    <a:pt x="110" y="302"/>
                  </a:lnTo>
                  <a:lnTo>
                    <a:pt x="119" y="341"/>
                  </a:lnTo>
                  <a:lnTo>
                    <a:pt x="131" y="379"/>
                  </a:lnTo>
                  <a:lnTo>
                    <a:pt x="131" y="379"/>
                  </a:lnTo>
                  <a:lnTo>
                    <a:pt x="144" y="413"/>
                  </a:lnTo>
                  <a:lnTo>
                    <a:pt x="157" y="444"/>
                  </a:lnTo>
                  <a:lnTo>
                    <a:pt x="171" y="469"/>
                  </a:lnTo>
                  <a:lnTo>
                    <a:pt x="187" y="491"/>
                  </a:lnTo>
                  <a:lnTo>
                    <a:pt x="202" y="509"/>
                  </a:lnTo>
                  <a:lnTo>
                    <a:pt x="220" y="519"/>
                  </a:lnTo>
                  <a:lnTo>
                    <a:pt x="227" y="525"/>
                  </a:lnTo>
                  <a:lnTo>
                    <a:pt x="236" y="527"/>
                  </a:lnTo>
                  <a:lnTo>
                    <a:pt x="245" y="528"/>
                  </a:lnTo>
                  <a:lnTo>
                    <a:pt x="254" y="530"/>
                  </a:lnTo>
                  <a:lnTo>
                    <a:pt x="254" y="530"/>
                  </a:lnTo>
                  <a:lnTo>
                    <a:pt x="256" y="528"/>
                  </a:lnTo>
                  <a:lnTo>
                    <a:pt x="256" y="527"/>
                  </a:lnTo>
                  <a:lnTo>
                    <a:pt x="256" y="527"/>
                  </a:lnTo>
                  <a:lnTo>
                    <a:pt x="256" y="525"/>
                  </a:lnTo>
                  <a:lnTo>
                    <a:pt x="254" y="525"/>
                  </a:lnTo>
                  <a:lnTo>
                    <a:pt x="254" y="525"/>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4" name="Group 5063"/>
          <p:cNvGrpSpPr/>
          <p:nvPr/>
        </p:nvGrpSpPr>
        <p:grpSpPr>
          <a:xfrm>
            <a:off x="9139237" y="1820862"/>
            <a:ext cx="461963" cy="565150"/>
            <a:chOff x="9139237" y="793750"/>
            <a:chExt cx="461963" cy="565150"/>
          </a:xfrm>
        </p:grpSpPr>
        <p:sp>
          <p:nvSpPr>
            <p:cNvPr id="3210" name="Rectangle 1278"/>
            <p:cNvSpPr>
              <a:spLocks noChangeArrowheads="1"/>
            </p:cNvSpPr>
            <p:nvPr/>
          </p:nvSpPr>
          <p:spPr bwMode="auto">
            <a:xfrm>
              <a:off x="9491662" y="998538"/>
              <a:ext cx="26988" cy="33338"/>
            </a:xfrm>
            <a:prstGeom prst="rect">
              <a:avLst/>
            </a:prstGeom>
            <a:solidFill>
              <a:srgbClr val="825C3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1279"/>
            <p:cNvSpPr>
              <a:spLocks/>
            </p:cNvSpPr>
            <p:nvPr/>
          </p:nvSpPr>
          <p:spPr bwMode="auto">
            <a:xfrm>
              <a:off x="9510712" y="1168400"/>
              <a:ext cx="38100" cy="169863"/>
            </a:xfrm>
            <a:custGeom>
              <a:avLst/>
              <a:gdLst>
                <a:gd name="T0" fmla="*/ 0 w 49"/>
                <a:gd name="T1" fmla="*/ 9 h 212"/>
                <a:gd name="T2" fmla="*/ 8 w 49"/>
                <a:gd name="T3" fmla="*/ 93 h 212"/>
                <a:gd name="T4" fmla="*/ 27 w 49"/>
                <a:gd name="T5" fmla="*/ 212 h 212"/>
                <a:gd name="T6" fmla="*/ 49 w 49"/>
                <a:gd name="T7" fmla="*/ 212 h 212"/>
                <a:gd name="T8" fmla="*/ 45 w 49"/>
                <a:gd name="T9" fmla="*/ 90 h 212"/>
                <a:gd name="T10" fmla="*/ 31 w 49"/>
                <a:gd name="T11" fmla="*/ 0 h 212"/>
                <a:gd name="T12" fmla="*/ 0 w 49"/>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9" h="212">
                  <a:moveTo>
                    <a:pt x="0" y="9"/>
                  </a:moveTo>
                  <a:lnTo>
                    <a:pt x="8" y="93"/>
                  </a:lnTo>
                  <a:lnTo>
                    <a:pt x="27" y="212"/>
                  </a:lnTo>
                  <a:lnTo>
                    <a:pt x="49" y="212"/>
                  </a:lnTo>
                  <a:lnTo>
                    <a:pt x="45" y="90"/>
                  </a:lnTo>
                  <a:lnTo>
                    <a:pt x="31" y="0"/>
                  </a:lnTo>
                  <a:lnTo>
                    <a:pt x="0" y="9"/>
                  </a:lnTo>
                  <a:close/>
                </a:path>
              </a:pathLst>
            </a:custGeom>
            <a:solidFill>
              <a:srgbClr val="AA866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1280"/>
            <p:cNvSpPr>
              <a:spLocks/>
            </p:cNvSpPr>
            <p:nvPr/>
          </p:nvSpPr>
          <p:spPr bwMode="auto">
            <a:xfrm>
              <a:off x="9529762" y="1323975"/>
              <a:ext cx="58738" cy="34925"/>
            </a:xfrm>
            <a:custGeom>
              <a:avLst/>
              <a:gdLst>
                <a:gd name="T0" fmla="*/ 0 w 73"/>
                <a:gd name="T1" fmla="*/ 45 h 45"/>
                <a:gd name="T2" fmla="*/ 73 w 73"/>
                <a:gd name="T3" fmla="*/ 45 h 45"/>
                <a:gd name="T4" fmla="*/ 73 w 73"/>
                <a:gd name="T5" fmla="*/ 45 h 45"/>
                <a:gd name="T6" fmla="*/ 73 w 73"/>
                <a:gd name="T7" fmla="*/ 38 h 45"/>
                <a:gd name="T8" fmla="*/ 70 w 73"/>
                <a:gd name="T9" fmla="*/ 32 h 45"/>
                <a:gd name="T10" fmla="*/ 64 w 73"/>
                <a:gd name="T11" fmla="*/ 27 h 45"/>
                <a:gd name="T12" fmla="*/ 59 w 73"/>
                <a:gd name="T13" fmla="*/ 23 h 45"/>
                <a:gd name="T14" fmla="*/ 39 w 73"/>
                <a:gd name="T15" fmla="*/ 18 h 45"/>
                <a:gd name="T16" fmla="*/ 25 w 73"/>
                <a:gd name="T17" fmla="*/ 0 h 45"/>
                <a:gd name="T18" fmla="*/ 0 w 73"/>
                <a:gd name="T19" fmla="*/ 0 h 45"/>
                <a:gd name="T20" fmla="*/ 0 w 73"/>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45">
                  <a:moveTo>
                    <a:pt x="0" y="45"/>
                  </a:moveTo>
                  <a:lnTo>
                    <a:pt x="73" y="45"/>
                  </a:lnTo>
                  <a:lnTo>
                    <a:pt x="73" y="45"/>
                  </a:lnTo>
                  <a:lnTo>
                    <a:pt x="73" y="38"/>
                  </a:lnTo>
                  <a:lnTo>
                    <a:pt x="70" y="32"/>
                  </a:lnTo>
                  <a:lnTo>
                    <a:pt x="64" y="27"/>
                  </a:lnTo>
                  <a:lnTo>
                    <a:pt x="59" y="23"/>
                  </a:lnTo>
                  <a:lnTo>
                    <a:pt x="39" y="18"/>
                  </a:lnTo>
                  <a:lnTo>
                    <a:pt x="25" y="0"/>
                  </a:lnTo>
                  <a:lnTo>
                    <a:pt x="0" y="0"/>
                  </a:lnTo>
                  <a:lnTo>
                    <a:pt x="0" y="4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1281"/>
            <p:cNvSpPr>
              <a:spLocks/>
            </p:cNvSpPr>
            <p:nvPr/>
          </p:nvSpPr>
          <p:spPr bwMode="auto">
            <a:xfrm>
              <a:off x="9451975" y="1168400"/>
              <a:ext cx="38100" cy="169863"/>
            </a:xfrm>
            <a:custGeom>
              <a:avLst/>
              <a:gdLst>
                <a:gd name="T0" fmla="*/ 46 w 46"/>
                <a:gd name="T1" fmla="*/ 9 h 212"/>
                <a:gd name="T2" fmla="*/ 41 w 46"/>
                <a:gd name="T3" fmla="*/ 93 h 212"/>
                <a:gd name="T4" fmla="*/ 19 w 46"/>
                <a:gd name="T5" fmla="*/ 212 h 212"/>
                <a:gd name="T6" fmla="*/ 0 w 46"/>
                <a:gd name="T7" fmla="*/ 212 h 212"/>
                <a:gd name="T8" fmla="*/ 1 w 46"/>
                <a:gd name="T9" fmla="*/ 90 h 212"/>
                <a:gd name="T10" fmla="*/ 16 w 46"/>
                <a:gd name="T11" fmla="*/ 0 h 212"/>
                <a:gd name="T12" fmla="*/ 46 w 46"/>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6" h="212">
                  <a:moveTo>
                    <a:pt x="46" y="9"/>
                  </a:moveTo>
                  <a:lnTo>
                    <a:pt x="41" y="93"/>
                  </a:lnTo>
                  <a:lnTo>
                    <a:pt x="19" y="212"/>
                  </a:lnTo>
                  <a:lnTo>
                    <a:pt x="0" y="212"/>
                  </a:lnTo>
                  <a:lnTo>
                    <a:pt x="1" y="90"/>
                  </a:lnTo>
                  <a:lnTo>
                    <a:pt x="16" y="0"/>
                  </a:lnTo>
                  <a:lnTo>
                    <a:pt x="46" y="9"/>
                  </a:lnTo>
                  <a:close/>
                </a:path>
              </a:pathLst>
            </a:custGeom>
            <a:solidFill>
              <a:srgbClr val="AA866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1282"/>
            <p:cNvSpPr>
              <a:spLocks/>
            </p:cNvSpPr>
            <p:nvPr/>
          </p:nvSpPr>
          <p:spPr bwMode="auto">
            <a:xfrm>
              <a:off x="9450387" y="1125538"/>
              <a:ext cx="100013" cy="161925"/>
            </a:xfrm>
            <a:custGeom>
              <a:avLst/>
              <a:gdLst>
                <a:gd name="T0" fmla="*/ 5 w 128"/>
                <a:gd name="T1" fmla="*/ 25 h 203"/>
                <a:gd name="T2" fmla="*/ 0 w 128"/>
                <a:gd name="T3" fmla="*/ 203 h 203"/>
                <a:gd name="T4" fmla="*/ 40 w 128"/>
                <a:gd name="T5" fmla="*/ 203 h 203"/>
                <a:gd name="T6" fmla="*/ 58 w 128"/>
                <a:gd name="T7" fmla="*/ 74 h 203"/>
                <a:gd name="T8" fmla="*/ 72 w 128"/>
                <a:gd name="T9" fmla="*/ 74 h 203"/>
                <a:gd name="T10" fmla="*/ 81 w 128"/>
                <a:gd name="T11" fmla="*/ 201 h 203"/>
                <a:gd name="T12" fmla="*/ 128 w 128"/>
                <a:gd name="T13" fmla="*/ 199 h 203"/>
                <a:gd name="T14" fmla="*/ 122 w 128"/>
                <a:gd name="T15" fmla="*/ 18 h 203"/>
                <a:gd name="T16" fmla="*/ 45 w 128"/>
                <a:gd name="T17" fmla="*/ 0 h 203"/>
                <a:gd name="T18" fmla="*/ 5 w 128"/>
                <a:gd name="T19"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03">
                  <a:moveTo>
                    <a:pt x="5" y="25"/>
                  </a:moveTo>
                  <a:lnTo>
                    <a:pt x="0" y="203"/>
                  </a:lnTo>
                  <a:lnTo>
                    <a:pt x="40" y="203"/>
                  </a:lnTo>
                  <a:lnTo>
                    <a:pt x="58" y="74"/>
                  </a:lnTo>
                  <a:lnTo>
                    <a:pt x="72" y="74"/>
                  </a:lnTo>
                  <a:lnTo>
                    <a:pt x="81" y="201"/>
                  </a:lnTo>
                  <a:lnTo>
                    <a:pt x="128" y="199"/>
                  </a:lnTo>
                  <a:lnTo>
                    <a:pt x="122" y="18"/>
                  </a:lnTo>
                  <a:lnTo>
                    <a:pt x="45" y="0"/>
                  </a:lnTo>
                  <a:lnTo>
                    <a:pt x="5" y="25"/>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1283"/>
            <p:cNvSpPr>
              <a:spLocks/>
            </p:cNvSpPr>
            <p:nvPr/>
          </p:nvSpPr>
          <p:spPr bwMode="auto">
            <a:xfrm>
              <a:off x="9412287" y="1323975"/>
              <a:ext cx="58738" cy="34925"/>
            </a:xfrm>
            <a:custGeom>
              <a:avLst/>
              <a:gdLst>
                <a:gd name="T0" fmla="*/ 74 w 74"/>
                <a:gd name="T1" fmla="*/ 45 h 45"/>
                <a:gd name="T2" fmla="*/ 0 w 74"/>
                <a:gd name="T3" fmla="*/ 45 h 45"/>
                <a:gd name="T4" fmla="*/ 0 w 74"/>
                <a:gd name="T5" fmla="*/ 45 h 45"/>
                <a:gd name="T6" fmla="*/ 0 w 74"/>
                <a:gd name="T7" fmla="*/ 38 h 45"/>
                <a:gd name="T8" fmla="*/ 4 w 74"/>
                <a:gd name="T9" fmla="*/ 32 h 45"/>
                <a:gd name="T10" fmla="*/ 9 w 74"/>
                <a:gd name="T11" fmla="*/ 27 h 45"/>
                <a:gd name="T12" fmla="*/ 15 w 74"/>
                <a:gd name="T13" fmla="*/ 23 h 45"/>
                <a:gd name="T14" fmla="*/ 34 w 74"/>
                <a:gd name="T15" fmla="*/ 18 h 45"/>
                <a:gd name="T16" fmla="*/ 51 w 74"/>
                <a:gd name="T17" fmla="*/ 0 h 45"/>
                <a:gd name="T18" fmla="*/ 74 w 74"/>
                <a:gd name="T19" fmla="*/ 0 h 45"/>
                <a:gd name="T20" fmla="*/ 74 w 74"/>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5">
                  <a:moveTo>
                    <a:pt x="74" y="45"/>
                  </a:moveTo>
                  <a:lnTo>
                    <a:pt x="0" y="45"/>
                  </a:lnTo>
                  <a:lnTo>
                    <a:pt x="0" y="45"/>
                  </a:lnTo>
                  <a:lnTo>
                    <a:pt x="0" y="38"/>
                  </a:lnTo>
                  <a:lnTo>
                    <a:pt x="4" y="32"/>
                  </a:lnTo>
                  <a:lnTo>
                    <a:pt x="9" y="27"/>
                  </a:lnTo>
                  <a:lnTo>
                    <a:pt x="15" y="23"/>
                  </a:lnTo>
                  <a:lnTo>
                    <a:pt x="34" y="18"/>
                  </a:lnTo>
                  <a:lnTo>
                    <a:pt x="51" y="0"/>
                  </a:lnTo>
                  <a:lnTo>
                    <a:pt x="74" y="0"/>
                  </a:lnTo>
                  <a:lnTo>
                    <a:pt x="74" y="4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1284"/>
            <p:cNvSpPr>
              <a:spLocks/>
            </p:cNvSpPr>
            <p:nvPr/>
          </p:nvSpPr>
          <p:spPr bwMode="auto">
            <a:xfrm>
              <a:off x="9448800" y="1041400"/>
              <a:ext cx="111125" cy="109538"/>
            </a:xfrm>
            <a:custGeom>
              <a:avLst/>
              <a:gdLst>
                <a:gd name="T0" fmla="*/ 128 w 140"/>
                <a:gd name="T1" fmla="*/ 136 h 136"/>
                <a:gd name="T2" fmla="*/ 6 w 140"/>
                <a:gd name="T3" fmla="*/ 136 h 136"/>
                <a:gd name="T4" fmla="*/ 0 w 140"/>
                <a:gd name="T5" fmla="*/ 0 h 136"/>
                <a:gd name="T6" fmla="*/ 140 w 140"/>
                <a:gd name="T7" fmla="*/ 0 h 136"/>
                <a:gd name="T8" fmla="*/ 128 w 140"/>
                <a:gd name="T9" fmla="*/ 136 h 136"/>
              </a:gdLst>
              <a:ahLst/>
              <a:cxnLst>
                <a:cxn ang="0">
                  <a:pos x="T0" y="T1"/>
                </a:cxn>
                <a:cxn ang="0">
                  <a:pos x="T2" y="T3"/>
                </a:cxn>
                <a:cxn ang="0">
                  <a:pos x="T4" y="T5"/>
                </a:cxn>
                <a:cxn ang="0">
                  <a:pos x="T6" y="T7"/>
                </a:cxn>
                <a:cxn ang="0">
                  <a:pos x="T8" y="T9"/>
                </a:cxn>
              </a:cxnLst>
              <a:rect l="0" t="0" r="r" b="b"/>
              <a:pathLst>
                <a:path w="140" h="136">
                  <a:moveTo>
                    <a:pt x="128" y="136"/>
                  </a:moveTo>
                  <a:lnTo>
                    <a:pt x="6" y="136"/>
                  </a:lnTo>
                  <a:lnTo>
                    <a:pt x="0" y="0"/>
                  </a:lnTo>
                  <a:lnTo>
                    <a:pt x="140" y="0"/>
                  </a:lnTo>
                  <a:lnTo>
                    <a:pt x="128" y="136"/>
                  </a:lnTo>
                  <a:close/>
                </a:path>
              </a:pathLst>
            </a:custGeom>
            <a:solidFill>
              <a:srgbClr val="E3008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1285"/>
            <p:cNvSpPr>
              <a:spLocks/>
            </p:cNvSpPr>
            <p:nvPr/>
          </p:nvSpPr>
          <p:spPr bwMode="auto">
            <a:xfrm>
              <a:off x="9450387" y="1073150"/>
              <a:ext cx="103188" cy="38100"/>
            </a:xfrm>
            <a:custGeom>
              <a:avLst/>
              <a:gdLst>
                <a:gd name="T0" fmla="*/ 131 w 131"/>
                <a:gd name="T1" fmla="*/ 15 h 47"/>
                <a:gd name="T2" fmla="*/ 2 w 131"/>
                <a:gd name="T3" fmla="*/ 47 h 47"/>
                <a:gd name="T4" fmla="*/ 0 w 131"/>
                <a:gd name="T5" fmla="*/ 0 h 47"/>
                <a:gd name="T6" fmla="*/ 131 w 131"/>
                <a:gd name="T7" fmla="*/ 15 h 47"/>
              </a:gdLst>
              <a:ahLst/>
              <a:cxnLst>
                <a:cxn ang="0">
                  <a:pos x="T0" y="T1"/>
                </a:cxn>
                <a:cxn ang="0">
                  <a:pos x="T2" y="T3"/>
                </a:cxn>
                <a:cxn ang="0">
                  <a:pos x="T4" y="T5"/>
                </a:cxn>
                <a:cxn ang="0">
                  <a:pos x="T6" y="T7"/>
                </a:cxn>
              </a:cxnLst>
              <a:rect l="0" t="0" r="r" b="b"/>
              <a:pathLst>
                <a:path w="131" h="47">
                  <a:moveTo>
                    <a:pt x="131" y="15"/>
                  </a:moveTo>
                  <a:lnTo>
                    <a:pt x="2" y="47"/>
                  </a:lnTo>
                  <a:lnTo>
                    <a:pt x="0" y="0"/>
                  </a:lnTo>
                  <a:lnTo>
                    <a:pt x="131" y="15"/>
                  </a:lnTo>
                  <a:close/>
                </a:path>
              </a:pathLst>
            </a:custGeom>
            <a:solidFill>
              <a:srgbClr val="B4009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1286"/>
            <p:cNvSpPr>
              <a:spLocks/>
            </p:cNvSpPr>
            <p:nvPr/>
          </p:nvSpPr>
          <p:spPr bwMode="auto">
            <a:xfrm>
              <a:off x="9550400" y="1052513"/>
              <a:ext cx="50800" cy="61913"/>
            </a:xfrm>
            <a:custGeom>
              <a:avLst/>
              <a:gdLst>
                <a:gd name="T0" fmla="*/ 0 w 63"/>
                <a:gd name="T1" fmla="*/ 36 h 80"/>
                <a:gd name="T2" fmla="*/ 45 w 63"/>
                <a:gd name="T3" fmla="*/ 76 h 80"/>
                <a:gd name="T4" fmla="*/ 45 w 63"/>
                <a:gd name="T5" fmla="*/ 76 h 80"/>
                <a:gd name="T6" fmla="*/ 52 w 63"/>
                <a:gd name="T7" fmla="*/ 80 h 80"/>
                <a:gd name="T8" fmla="*/ 57 w 63"/>
                <a:gd name="T9" fmla="*/ 78 h 80"/>
                <a:gd name="T10" fmla="*/ 63 w 63"/>
                <a:gd name="T11" fmla="*/ 74 h 80"/>
                <a:gd name="T12" fmla="*/ 63 w 63"/>
                <a:gd name="T13" fmla="*/ 67 h 80"/>
                <a:gd name="T14" fmla="*/ 61 w 63"/>
                <a:gd name="T15" fmla="*/ 9 h 80"/>
                <a:gd name="T16" fmla="*/ 41 w 63"/>
                <a:gd name="T17" fmla="*/ 4 h 80"/>
                <a:gd name="T18" fmla="*/ 39 w 63"/>
                <a:gd name="T19" fmla="*/ 38 h 80"/>
                <a:gd name="T20" fmla="*/ 7 w 63"/>
                <a:gd name="T21" fmla="*/ 0 h 80"/>
                <a:gd name="T22" fmla="*/ 0 w 63"/>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0">
                  <a:moveTo>
                    <a:pt x="0" y="36"/>
                  </a:moveTo>
                  <a:lnTo>
                    <a:pt x="45" y="76"/>
                  </a:lnTo>
                  <a:lnTo>
                    <a:pt x="45" y="76"/>
                  </a:lnTo>
                  <a:lnTo>
                    <a:pt x="52" y="80"/>
                  </a:lnTo>
                  <a:lnTo>
                    <a:pt x="57" y="78"/>
                  </a:lnTo>
                  <a:lnTo>
                    <a:pt x="63" y="74"/>
                  </a:lnTo>
                  <a:lnTo>
                    <a:pt x="63" y="67"/>
                  </a:lnTo>
                  <a:lnTo>
                    <a:pt x="61" y="9"/>
                  </a:lnTo>
                  <a:lnTo>
                    <a:pt x="41" y="4"/>
                  </a:lnTo>
                  <a:lnTo>
                    <a:pt x="39" y="38"/>
                  </a:lnTo>
                  <a:lnTo>
                    <a:pt x="7" y="0"/>
                  </a:lnTo>
                  <a:lnTo>
                    <a:pt x="0" y="36"/>
                  </a:lnTo>
                  <a:close/>
                </a:path>
              </a:pathLst>
            </a:custGeom>
            <a:solidFill>
              <a:srgbClr val="AA866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1287"/>
            <p:cNvSpPr>
              <a:spLocks/>
            </p:cNvSpPr>
            <p:nvPr/>
          </p:nvSpPr>
          <p:spPr bwMode="auto">
            <a:xfrm>
              <a:off x="9415462" y="1052513"/>
              <a:ext cx="50800" cy="61913"/>
            </a:xfrm>
            <a:custGeom>
              <a:avLst/>
              <a:gdLst>
                <a:gd name="T0" fmla="*/ 65 w 65"/>
                <a:gd name="T1" fmla="*/ 36 h 80"/>
                <a:gd name="T2" fmla="*/ 18 w 65"/>
                <a:gd name="T3" fmla="*/ 76 h 80"/>
                <a:gd name="T4" fmla="*/ 18 w 65"/>
                <a:gd name="T5" fmla="*/ 76 h 80"/>
                <a:gd name="T6" fmla="*/ 12 w 65"/>
                <a:gd name="T7" fmla="*/ 80 h 80"/>
                <a:gd name="T8" fmla="*/ 7 w 65"/>
                <a:gd name="T9" fmla="*/ 78 h 80"/>
                <a:gd name="T10" fmla="*/ 2 w 65"/>
                <a:gd name="T11" fmla="*/ 74 h 80"/>
                <a:gd name="T12" fmla="*/ 0 w 65"/>
                <a:gd name="T13" fmla="*/ 67 h 80"/>
                <a:gd name="T14" fmla="*/ 4 w 65"/>
                <a:gd name="T15" fmla="*/ 9 h 80"/>
                <a:gd name="T16" fmla="*/ 21 w 65"/>
                <a:gd name="T17" fmla="*/ 4 h 80"/>
                <a:gd name="T18" fmla="*/ 25 w 65"/>
                <a:gd name="T19" fmla="*/ 38 h 80"/>
                <a:gd name="T20" fmla="*/ 57 w 65"/>
                <a:gd name="T21" fmla="*/ 0 h 80"/>
                <a:gd name="T22" fmla="*/ 65 w 65"/>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5" y="36"/>
                  </a:moveTo>
                  <a:lnTo>
                    <a:pt x="18" y="76"/>
                  </a:lnTo>
                  <a:lnTo>
                    <a:pt x="18" y="76"/>
                  </a:lnTo>
                  <a:lnTo>
                    <a:pt x="12" y="80"/>
                  </a:lnTo>
                  <a:lnTo>
                    <a:pt x="7" y="78"/>
                  </a:lnTo>
                  <a:lnTo>
                    <a:pt x="2" y="74"/>
                  </a:lnTo>
                  <a:lnTo>
                    <a:pt x="0" y="67"/>
                  </a:lnTo>
                  <a:lnTo>
                    <a:pt x="4" y="9"/>
                  </a:lnTo>
                  <a:lnTo>
                    <a:pt x="21" y="4"/>
                  </a:lnTo>
                  <a:lnTo>
                    <a:pt x="25" y="38"/>
                  </a:lnTo>
                  <a:lnTo>
                    <a:pt x="57" y="0"/>
                  </a:lnTo>
                  <a:lnTo>
                    <a:pt x="65" y="36"/>
                  </a:lnTo>
                  <a:close/>
                </a:path>
              </a:pathLst>
            </a:custGeom>
            <a:solidFill>
              <a:srgbClr val="AA866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1288"/>
            <p:cNvSpPr>
              <a:spLocks/>
            </p:cNvSpPr>
            <p:nvPr/>
          </p:nvSpPr>
          <p:spPr bwMode="auto">
            <a:xfrm>
              <a:off x="9456737" y="966788"/>
              <a:ext cx="96838" cy="14288"/>
            </a:xfrm>
            <a:custGeom>
              <a:avLst/>
              <a:gdLst>
                <a:gd name="T0" fmla="*/ 113 w 122"/>
                <a:gd name="T1" fmla="*/ 18 h 18"/>
                <a:gd name="T2" fmla="*/ 9 w 122"/>
                <a:gd name="T3" fmla="*/ 18 h 18"/>
                <a:gd name="T4" fmla="*/ 9 w 122"/>
                <a:gd name="T5" fmla="*/ 18 h 18"/>
                <a:gd name="T6" fmla="*/ 5 w 122"/>
                <a:gd name="T7" fmla="*/ 18 h 18"/>
                <a:gd name="T8" fmla="*/ 4 w 122"/>
                <a:gd name="T9" fmla="*/ 16 h 18"/>
                <a:gd name="T10" fmla="*/ 2 w 122"/>
                <a:gd name="T11" fmla="*/ 12 h 18"/>
                <a:gd name="T12" fmla="*/ 0 w 122"/>
                <a:gd name="T13" fmla="*/ 9 h 18"/>
                <a:gd name="T14" fmla="*/ 0 w 122"/>
                <a:gd name="T15" fmla="*/ 9 h 18"/>
                <a:gd name="T16" fmla="*/ 2 w 122"/>
                <a:gd name="T17" fmla="*/ 5 h 18"/>
                <a:gd name="T18" fmla="*/ 4 w 122"/>
                <a:gd name="T19" fmla="*/ 3 h 18"/>
                <a:gd name="T20" fmla="*/ 5 w 122"/>
                <a:gd name="T21" fmla="*/ 1 h 18"/>
                <a:gd name="T22" fmla="*/ 9 w 122"/>
                <a:gd name="T23" fmla="*/ 0 h 18"/>
                <a:gd name="T24" fmla="*/ 113 w 122"/>
                <a:gd name="T25" fmla="*/ 0 h 18"/>
                <a:gd name="T26" fmla="*/ 113 w 122"/>
                <a:gd name="T27" fmla="*/ 0 h 18"/>
                <a:gd name="T28" fmla="*/ 117 w 122"/>
                <a:gd name="T29" fmla="*/ 1 h 18"/>
                <a:gd name="T30" fmla="*/ 119 w 122"/>
                <a:gd name="T31" fmla="*/ 3 h 18"/>
                <a:gd name="T32" fmla="*/ 121 w 122"/>
                <a:gd name="T33" fmla="*/ 5 h 18"/>
                <a:gd name="T34" fmla="*/ 122 w 122"/>
                <a:gd name="T35" fmla="*/ 9 h 18"/>
                <a:gd name="T36" fmla="*/ 122 w 122"/>
                <a:gd name="T37" fmla="*/ 9 h 18"/>
                <a:gd name="T38" fmla="*/ 121 w 122"/>
                <a:gd name="T39" fmla="*/ 12 h 18"/>
                <a:gd name="T40" fmla="*/ 119 w 122"/>
                <a:gd name="T41" fmla="*/ 16 h 18"/>
                <a:gd name="T42" fmla="*/ 117 w 122"/>
                <a:gd name="T43" fmla="*/ 18 h 18"/>
                <a:gd name="T44" fmla="*/ 113 w 122"/>
                <a:gd name="T45" fmla="*/ 18 h 18"/>
                <a:gd name="T46" fmla="*/ 113 w 12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 h="18">
                  <a:moveTo>
                    <a:pt x="113" y="18"/>
                  </a:moveTo>
                  <a:lnTo>
                    <a:pt x="9" y="18"/>
                  </a:lnTo>
                  <a:lnTo>
                    <a:pt x="9" y="18"/>
                  </a:lnTo>
                  <a:lnTo>
                    <a:pt x="5" y="18"/>
                  </a:lnTo>
                  <a:lnTo>
                    <a:pt x="4" y="16"/>
                  </a:lnTo>
                  <a:lnTo>
                    <a:pt x="2" y="12"/>
                  </a:lnTo>
                  <a:lnTo>
                    <a:pt x="0" y="9"/>
                  </a:lnTo>
                  <a:lnTo>
                    <a:pt x="0" y="9"/>
                  </a:lnTo>
                  <a:lnTo>
                    <a:pt x="2" y="5"/>
                  </a:lnTo>
                  <a:lnTo>
                    <a:pt x="4" y="3"/>
                  </a:lnTo>
                  <a:lnTo>
                    <a:pt x="5" y="1"/>
                  </a:lnTo>
                  <a:lnTo>
                    <a:pt x="9" y="0"/>
                  </a:lnTo>
                  <a:lnTo>
                    <a:pt x="113" y="0"/>
                  </a:lnTo>
                  <a:lnTo>
                    <a:pt x="113" y="0"/>
                  </a:lnTo>
                  <a:lnTo>
                    <a:pt x="117" y="1"/>
                  </a:lnTo>
                  <a:lnTo>
                    <a:pt x="119" y="3"/>
                  </a:lnTo>
                  <a:lnTo>
                    <a:pt x="121" y="5"/>
                  </a:lnTo>
                  <a:lnTo>
                    <a:pt x="122" y="9"/>
                  </a:lnTo>
                  <a:lnTo>
                    <a:pt x="122" y="9"/>
                  </a:lnTo>
                  <a:lnTo>
                    <a:pt x="121" y="12"/>
                  </a:lnTo>
                  <a:lnTo>
                    <a:pt x="119" y="16"/>
                  </a:lnTo>
                  <a:lnTo>
                    <a:pt x="117" y="18"/>
                  </a:lnTo>
                  <a:lnTo>
                    <a:pt x="113" y="18"/>
                  </a:lnTo>
                  <a:lnTo>
                    <a:pt x="113" y="18"/>
                  </a:lnTo>
                  <a:close/>
                </a:path>
              </a:pathLst>
            </a:custGeom>
            <a:solidFill>
              <a:srgbClr val="825C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1289"/>
            <p:cNvSpPr>
              <a:spLocks/>
            </p:cNvSpPr>
            <p:nvPr/>
          </p:nvSpPr>
          <p:spPr bwMode="auto">
            <a:xfrm>
              <a:off x="9464675" y="933450"/>
              <a:ext cx="82550" cy="82550"/>
            </a:xfrm>
            <a:custGeom>
              <a:avLst/>
              <a:gdLst>
                <a:gd name="T0" fmla="*/ 104 w 104"/>
                <a:gd name="T1" fmla="*/ 52 h 104"/>
                <a:gd name="T2" fmla="*/ 104 w 104"/>
                <a:gd name="T3" fmla="*/ 52 h 104"/>
                <a:gd name="T4" fmla="*/ 103 w 104"/>
                <a:gd name="T5" fmla="*/ 63 h 104"/>
                <a:gd name="T6" fmla="*/ 101 w 104"/>
                <a:gd name="T7" fmla="*/ 72 h 104"/>
                <a:gd name="T8" fmla="*/ 95 w 104"/>
                <a:gd name="T9" fmla="*/ 81 h 104"/>
                <a:gd name="T10" fmla="*/ 88 w 104"/>
                <a:gd name="T11" fmla="*/ 88 h 104"/>
                <a:gd name="T12" fmla="*/ 81 w 104"/>
                <a:gd name="T13" fmla="*/ 95 h 104"/>
                <a:gd name="T14" fmla="*/ 72 w 104"/>
                <a:gd name="T15" fmla="*/ 99 h 104"/>
                <a:gd name="T16" fmla="*/ 63 w 104"/>
                <a:gd name="T17" fmla="*/ 103 h 104"/>
                <a:gd name="T18" fmla="*/ 52 w 104"/>
                <a:gd name="T19" fmla="*/ 104 h 104"/>
                <a:gd name="T20" fmla="*/ 52 w 104"/>
                <a:gd name="T21" fmla="*/ 104 h 104"/>
                <a:gd name="T22" fmla="*/ 41 w 104"/>
                <a:gd name="T23" fmla="*/ 103 h 104"/>
                <a:gd name="T24" fmla="*/ 32 w 104"/>
                <a:gd name="T25" fmla="*/ 99 h 104"/>
                <a:gd name="T26" fmla="*/ 23 w 104"/>
                <a:gd name="T27" fmla="*/ 95 h 104"/>
                <a:gd name="T28" fmla="*/ 16 w 104"/>
                <a:gd name="T29" fmla="*/ 88 h 104"/>
                <a:gd name="T30" fmla="*/ 9 w 104"/>
                <a:gd name="T31" fmla="*/ 81 h 104"/>
                <a:gd name="T32" fmla="*/ 4 w 104"/>
                <a:gd name="T33" fmla="*/ 72 h 104"/>
                <a:gd name="T34" fmla="*/ 2 w 104"/>
                <a:gd name="T35" fmla="*/ 63 h 104"/>
                <a:gd name="T36" fmla="*/ 0 w 104"/>
                <a:gd name="T37" fmla="*/ 52 h 104"/>
                <a:gd name="T38" fmla="*/ 0 w 104"/>
                <a:gd name="T39" fmla="*/ 52 h 104"/>
                <a:gd name="T40" fmla="*/ 2 w 104"/>
                <a:gd name="T41" fmla="*/ 42 h 104"/>
                <a:gd name="T42" fmla="*/ 4 w 104"/>
                <a:gd name="T43" fmla="*/ 33 h 104"/>
                <a:gd name="T44" fmla="*/ 9 w 104"/>
                <a:gd name="T45" fmla="*/ 24 h 104"/>
                <a:gd name="T46" fmla="*/ 16 w 104"/>
                <a:gd name="T47" fmla="*/ 15 h 104"/>
                <a:gd name="T48" fmla="*/ 23 w 104"/>
                <a:gd name="T49" fmla="*/ 9 h 104"/>
                <a:gd name="T50" fmla="*/ 32 w 104"/>
                <a:gd name="T51" fmla="*/ 4 h 104"/>
                <a:gd name="T52" fmla="*/ 41 w 104"/>
                <a:gd name="T53" fmla="*/ 2 h 104"/>
                <a:gd name="T54" fmla="*/ 52 w 104"/>
                <a:gd name="T55" fmla="*/ 0 h 104"/>
                <a:gd name="T56" fmla="*/ 52 w 104"/>
                <a:gd name="T57" fmla="*/ 0 h 104"/>
                <a:gd name="T58" fmla="*/ 63 w 104"/>
                <a:gd name="T59" fmla="*/ 2 h 104"/>
                <a:gd name="T60" fmla="*/ 72 w 104"/>
                <a:gd name="T61" fmla="*/ 4 h 104"/>
                <a:gd name="T62" fmla="*/ 81 w 104"/>
                <a:gd name="T63" fmla="*/ 9 h 104"/>
                <a:gd name="T64" fmla="*/ 88 w 104"/>
                <a:gd name="T65" fmla="*/ 15 h 104"/>
                <a:gd name="T66" fmla="*/ 95 w 104"/>
                <a:gd name="T67" fmla="*/ 24 h 104"/>
                <a:gd name="T68" fmla="*/ 101 w 104"/>
                <a:gd name="T69" fmla="*/ 33 h 104"/>
                <a:gd name="T70" fmla="*/ 103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3" y="63"/>
                  </a:lnTo>
                  <a:lnTo>
                    <a:pt x="101" y="72"/>
                  </a:lnTo>
                  <a:lnTo>
                    <a:pt x="95" y="81"/>
                  </a:lnTo>
                  <a:lnTo>
                    <a:pt x="88" y="88"/>
                  </a:lnTo>
                  <a:lnTo>
                    <a:pt x="81" y="95"/>
                  </a:lnTo>
                  <a:lnTo>
                    <a:pt x="72" y="99"/>
                  </a:lnTo>
                  <a:lnTo>
                    <a:pt x="63" y="103"/>
                  </a:lnTo>
                  <a:lnTo>
                    <a:pt x="52" y="104"/>
                  </a:lnTo>
                  <a:lnTo>
                    <a:pt x="52" y="104"/>
                  </a:lnTo>
                  <a:lnTo>
                    <a:pt x="41" y="103"/>
                  </a:lnTo>
                  <a:lnTo>
                    <a:pt x="32" y="99"/>
                  </a:lnTo>
                  <a:lnTo>
                    <a:pt x="23" y="95"/>
                  </a:lnTo>
                  <a:lnTo>
                    <a:pt x="16" y="88"/>
                  </a:lnTo>
                  <a:lnTo>
                    <a:pt x="9" y="81"/>
                  </a:lnTo>
                  <a:lnTo>
                    <a:pt x="4" y="72"/>
                  </a:lnTo>
                  <a:lnTo>
                    <a:pt x="2" y="63"/>
                  </a:lnTo>
                  <a:lnTo>
                    <a:pt x="0" y="52"/>
                  </a:lnTo>
                  <a:lnTo>
                    <a:pt x="0" y="52"/>
                  </a:lnTo>
                  <a:lnTo>
                    <a:pt x="2" y="42"/>
                  </a:lnTo>
                  <a:lnTo>
                    <a:pt x="4" y="33"/>
                  </a:lnTo>
                  <a:lnTo>
                    <a:pt x="9" y="24"/>
                  </a:lnTo>
                  <a:lnTo>
                    <a:pt x="16" y="15"/>
                  </a:lnTo>
                  <a:lnTo>
                    <a:pt x="23" y="9"/>
                  </a:lnTo>
                  <a:lnTo>
                    <a:pt x="32" y="4"/>
                  </a:lnTo>
                  <a:lnTo>
                    <a:pt x="41" y="2"/>
                  </a:lnTo>
                  <a:lnTo>
                    <a:pt x="52" y="0"/>
                  </a:lnTo>
                  <a:lnTo>
                    <a:pt x="52" y="0"/>
                  </a:lnTo>
                  <a:lnTo>
                    <a:pt x="63" y="2"/>
                  </a:lnTo>
                  <a:lnTo>
                    <a:pt x="72" y="4"/>
                  </a:lnTo>
                  <a:lnTo>
                    <a:pt x="81" y="9"/>
                  </a:lnTo>
                  <a:lnTo>
                    <a:pt x="88" y="15"/>
                  </a:lnTo>
                  <a:lnTo>
                    <a:pt x="95" y="24"/>
                  </a:lnTo>
                  <a:lnTo>
                    <a:pt x="101" y="33"/>
                  </a:lnTo>
                  <a:lnTo>
                    <a:pt x="103" y="42"/>
                  </a:lnTo>
                  <a:lnTo>
                    <a:pt x="104" y="52"/>
                  </a:lnTo>
                  <a:lnTo>
                    <a:pt x="104" y="52"/>
                  </a:lnTo>
                  <a:close/>
                </a:path>
              </a:pathLst>
            </a:custGeom>
            <a:solidFill>
              <a:srgbClr val="AA866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1290"/>
            <p:cNvSpPr>
              <a:spLocks/>
            </p:cNvSpPr>
            <p:nvPr/>
          </p:nvSpPr>
          <p:spPr bwMode="auto">
            <a:xfrm>
              <a:off x="9475787" y="976313"/>
              <a:ext cx="4763" cy="7938"/>
            </a:xfrm>
            <a:custGeom>
              <a:avLst/>
              <a:gdLst>
                <a:gd name="T0" fmla="*/ 8 w 8"/>
                <a:gd name="T1" fmla="*/ 6 h 9"/>
                <a:gd name="T2" fmla="*/ 8 w 8"/>
                <a:gd name="T3" fmla="*/ 6 h 9"/>
                <a:gd name="T4" fmla="*/ 8 w 8"/>
                <a:gd name="T5" fmla="*/ 7 h 9"/>
                <a:gd name="T6" fmla="*/ 4 w 8"/>
                <a:gd name="T7" fmla="*/ 9 h 9"/>
                <a:gd name="T8" fmla="*/ 4 w 8"/>
                <a:gd name="T9" fmla="*/ 9 h 9"/>
                <a:gd name="T10" fmla="*/ 2 w 8"/>
                <a:gd name="T11" fmla="*/ 7 h 9"/>
                <a:gd name="T12" fmla="*/ 0 w 8"/>
                <a:gd name="T13" fmla="*/ 6 h 9"/>
                <a:gd name="T14" fmla="*/ 0 w 8"/>
                <a:gd name="T15" fmla="*/ 6 h 9"/>
                <a:gd name="T16" fmla="*/ 2 w 8"/>
                <a:gd name="T17" fmla="*/ 2 h 9"/>
                <a:gd name="T18" fmla="*/ 4 w 8"/>
                <a:gd name="T19" fmla="*/ 0 h 9"/>
                <a:gd name="T20" fmla="*/ 4 w 8"/>
                <a:gd name="T21" fmla="*/ 0 h 9"/>
                <a:gd name="T22" fmla="*/ 8 w 8"/>
                <a:gd name="T23" fmla="*/ 2 h 9"/>
                <a:gd name="T24" fmla="*/ 8 w 8"/>
                <a:gd name="T25" fmla="*/ 6 h 9"/>
                <a:gd name="T26" fmla="*/ 8 w 8"/>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6"/>
                  </a:moveTo>
                  <a:lnTo>
                    <a:pt x="8" y="6"/>
                  </a:lnTo>
                  <a:lnTo>
                    <a:pt x="8" y="7"/>
                  </a:lnTo>
                  <a:lnTo>
                    <a:pt x="4" y="9"/>
                  </a:lnTo>
                  <a:lnTo>
                    <a:pt x="4" y="9"/>
                  </a:lnTo>
                  <a:lnTo>
                    <a:pt x="2" y="7"/>
                  </a:lnTo>
                  <a:lnTo>
                    <a:pt x="0" y="6"/>
                  </a:lnTo>
                  <a:lnTo>
                    <a:pt x="0" y="6"/>
                  </a:lnTo>
                  <a:lnTo>
                    <a:pt x="2" y="2"/>
                  </a:lnTo>
                  <a:lnTo>
                    <a:pt x="4" y="0"/>
                  </a:lnTo>
                  <a:lnTo>
                    <a:pt x="4" y="0"/>
                  </a:lnTo>
                  <a:lnTo>
                    <a:pt x="8" y="2"/>
                  </a:lnTo>
                  <a:lnTo>
                    <a:pt x="8" y="6"/>
                  </a:lnTo>
                  <a:lnTo>
                    <a:pt x="8" y="6"/>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1291"/>
            <p:cNvSpPr>
              <a:spLocks/>
            </p:cNvSpPr>
            <p:nvPr/>
          </p:nvSpPr>
          <p:spPr bwMode="auto">
            <a:xfrm>
              <a:off x="9529762" y="976313"/>
              <a:ext cx="4763" cy="7938"/>
            </a:xfrm>
            <a:custGeom>
              <a:avLst/>
              <a:gdLst>
                <a:gd name="T0" fmla="*/ 7 w 7"/>
                <a:gd name="T1" fmla="*/ 6 h 9"/>
                <a:gd name="T2" fmla="*/ 7 w 7"/>
                <a:gd name="T3" fmla="*/ 6 h 9"/>
                <a:gd name="T4" fmla="*/ 5 w 7"/>
                <a:gd name="T5" fmla="*/ 7 h 9"/>
                <a:gd name="T6" fmla="*/ 3 w 7"/>
                <a:gd name="T7" fmla="*/ 9 h 9"/>
                <a:gd name="T8" fmla="*/ 3 w 7"/>
                <a:gd name="T9" fmla="*/ 9 h 9"/>
                <a:gd name="T10" fmla="*/ 0 w 7"/>
                <a:gd name="T11" fmla="*/ 7 h 9"/>
                <a:gd name="T12" fmla="*/ 0 w 7"/>
                <a:gd name="T13" fmla="*/ 6 h 9"/>
                <a:gd name="T14" fmla="*/ 0 w 7"/>
                <a:gd name="T15" fmla="*/ 6 h 9"/>
                <a:gd name="T16" fmla="*/ 0 w 7"/>
                <a:gd name="T17" fmla="*/ 2 h 9"/>
                <a:gd name="T18" fmla="*/ 3 w 7"/>
                <a:gd name="T19" fmla="*/ 0 h 9"/>
                <a:gd name="T20" fmla="*/ 3 w 7"/>
                <a:gd name="T21" fmla="*/ 0 h 9"/>
                <a:gd name="T22" fmla="*/ 5 w 7"/>
                <a:gd name="T23" fmla="*/ 2 h 9"/>
                <a:gd name="T24" fmla="*/ 7 w 7"/>
                <a:gd name="T25" fmla="*/ 6 h 9"/>
                <a:gd name="T26" fmla="*/ 7 w 7"/>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6"/>
                  </a:moveTo>
                  <a:lnTo>
                    <a:pt x="7" y="6"/>
                  </a:lnTo>
                  <a:lnTo>
                    <a:pt x="5" y="7"/>
                  </a:lnTo>
                  <a:lnTo>
                    <a:pt x="3" y="9"/>
                  </a:lnTo>
                  <a:lnTo>
                    <a:pt x="3" y="9"/>
                  </a:lnTo>
                  <a:lnTo>
                    <a:pt x="0" y="7"/>
                  </a:lnTo>
                  <a:lnTo>
                    <a:pt x="0" y="6"/>
                  </a:lnTo>
                  <a:lnTo>
                    <a:pt x="0" y="6"/>
                  </a:lnTo>
                  <a:lnTo>
                    <a:pt x="0" y="2"/>
                  </a:lnTo>
                  <a:lnTo>
                    <a:pt x="3" y="0"/>
                  </a:lnTo>
                  <a:lnTo>
                    <a:pt x="3" y="0"/>
                  </a:lnTo>
                  <a:lnTo>
                    <a:pt x="5" y="2"/>
                  </a:lnTo>
                  <a:lnTo>
                    <a:pt x="7" y="6"/>
                  </a:lnTo>
                  <a:lnTo>
                    <a:pt x="7" y="6"/>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1292"/>
            <p:cNvSpPr>
              <a:spLocks/>
            </p:cNvSpPr>
            <p:nvPr/>
          </p:nvSpPr>
          <p:spPr bwMode="auto">
            <a:xfrm>
              <a:off x="9485312" y="998538"/>
              <a:ext cx="39688" cy="12700"/>
            </a:xfrm>
            <a:custGeom>
              <a:avLst/>
              <a:gdLst>
                <a:gd name="T0" fmla="*/ 0 w 50"/>
                <a:gd name="T1" fmla="*/ 0 h 16"/>
                <a:gd name="T2" fmla="*/ 0 w 50"/>
                <a:gd name="T3" fmla="*/ 0 h 16"/>
                <a:gd name="T4" fmla="*/ 4 w 50"/>
                <a:gd name="T5" fmla="*/ 7 h 16"/>
                <a:gd name="T6" fmla="*/ 9 w 50"/>
                <a:gd name="T7" fmla="*/ 13 h 16"/>
                <a:gd name="T8" fmla="*/ 16 w 50"/>
                <a:gd name="T9" fmla="*/ 16 h 16"/>
                <a:gd name="T10" fmla="*/ 25 w 50"/>
                <a:gd name="T11" fmla="*/ 16 h 16"/>
                <a:gd name="T12" fmla="*/ 25 w 50"/>
                <a:gd name="T13" fmla="*/ 16 h 16"/>
                <a:gd name="T14" fmla="*/ 32 w 50"/>
                <a:gd name="T15" fmla="*/ 16 h 16"/>
                <a:gd name="T16" fmla="*/ 41 w 50"/>
                <a:gd name="T17" fmla="*/ 13 h 16"/>
                <a:gd name="T18" fmla="*/ 47 w 50"/>
                <a:gd name="T19" fmla="*/ 7 h 16"/>
                <a:gd name="T20" fmla="*/ 50 w 50"/>
                <a:gd name="T21" fmla="*/ 0 h 16"/>
                <a:gd name="T22" fmla="*/ 0 w 5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16">
                  <a:moveTo>
                    <a:pt x="0" y="0"/>
                  </a:moveTo>
                  <a:lnTo>
                    <a:pt x="0" y="0"/>
                  </a:lnTo>
                  <a:lnTo>
                    <a:pt x="4" y="7"/>
                  </a:lnTo>
                  <a:lnTo>
                    <a:pt x="9" y="13"/>
                  </a:lnTo>
                  <a:lnTo>
                    <a:pt x="16" y="16"/>
                  </a:lnTo>
                  <a:lnTo>
                    <a:pt x="25" y="16"/>
                  </a:lnTo>
                  <a:lnTo>
                    <a:pt x="25" y="16"/>
                  </a:lnTo>
                  <a:lnTo>
                    <a:pt x="32" y="16"/>
                  </a:lnTo>
                  <a:lnTo>
                    <a:pt x="41" y="13"/>
                  </a:lnTo>
                  <a:lnTo>
                    <a:pt x="47" y="7"/>
                  </a:lnTo>
                  <a:lnTo>
                    <a:pt x="5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1293"/>
            <p:cNvSpPr>
              <a:spLocks/>
            </p:cNvSpPr>
            <p:nvPr/>
          </p:nvSpPr>
          <p:spPr bwMode="auto">
            <a:xfrm>
              <a:off x="9472612" y="969963"/>
              <a:ext cx="11113" cy="3175"/>
            </a:xfrm>
            <a:custGeom>
              <a:avLst/>
              <a:gdLst>
                <a:gd name="T0" fmla="*/ 12 w 14"/>
                <a:gd name="T1" fmla="*/ 6 h 6"/>
                <a:gd name="T2" fmla="*/ 2 w 14"/>
                <a:gd name="T3" fmla="*/ 6 h 6"/>
                <a:gd name="T4" fmla="*/ 2 w 14"/>
                <a:gd name="T5" fmla="*/ 6 h 6"/>
                <a:gd name="T6" fmla="*/ 0 w 14"/>
                <a:gd name="T7" fmla="*/ 4 h 6"/>
                <a:gd name="T8" fmla="*/ 0 w 14"/>
                <a:gd name="T9" fmla="*/ 4 h 6"/>
                <a:gd name="T10" fmla="*/ 0 w 14"/>
                <a:gd name="T11" fmla="*/ 4 h 6"/>
                <a:gd name="T12" fmla="*/ 0 w 14"/>
                <a:gd name="T13" fmla="*/ 2 h 6"/>
                <a:gd name="T14" fmla="*/ 2 w 14"/>
                <a:gd name="T15" fmla="*/ 0 h 6"/>
                <a:gd name="T16" fmla="*/ 12 w 14"/>
                <a:gd name="T17" fmla="*/ 0 h 6"/>
                <a:gd name="T18" fmla="*/ 12 w 14"/>
                <a:gd name="T19" fmla="*/ 0 h 6"/>
                <a:gd name="T20" fmla="*/ 14 w 14"/>
                <a:gd name="T21" fmla="*/ 2 h 6"/>
                <a:gd name="T22" fmla="*/ 14 w 14"/>
                <a:gd name="T23" fmla="*/ 4 h 6"/>
                <a:gd name="T24" fmla="*/ 14 w 14"/>
                <a:gd name="T25" fmla="*/ 4 h 6"/>
                <a:gd name="T26" fmla="*/ 14 w 14"/>
                <a:gd name="T27" fmla="*/ 4 h 6"/>
                <a:gd name="T28" fmla="*/ 12 w 14"/>
                <a:gd name="T29" fmla="*/ 6 h 6"/>
                <a:gd name="T30" fmla="*/ 12 w 14"/>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12" y="6"/>
                  </a:moveTo>
                  <a:lnTo>
                    <a:pt x="2" y="6"/>
                  </a:lnTo>
                  <a:lnTo>
                    <a:pt x="2" y="6"/>
                  </a:lnTo>
                  <a:lnTo>
                    <a:pt x="0" y="4"/>
                  </a:lnTo>
                  <a:lnTo>
                    <a:pt x="0" y="4"/>
                  </a:lnTo>
                  <a:lnTo>
                    <a:pt x="0" y="4"/>
                  </a:lnTo>
                  <a:lnTo>
                    <a:pt x="0" y="2"/>
                  </a:lnTo>
                  <a:lnTo>
                    <a:pt x="2" y="0"/>
                  </a:lnTo>
                  <a:lnTo>
                    <a:pt x="12" y="0"/>
                  </a:lnTo>
                  <a:lnTo>
                    <a:pt x="12" y="0"/>
                  </a:lnTo>
                  <a:lnTo>
                    <a:pt x="14" y="2"/>
                  </a:lnTo>
                  <a:lnTo>
                    <a:pt x="14" y="4"/>
                  </a:lnTo>
                  <a:lnTo>
                    <a:pt x="14" y="4"/>
                  </a:lnTo>
                  <a:lnTo>
                    <a:pt x="14" y="4"/>
                  </a:lnTo>
                  <a:lnTo>
                    <a:pt x="12" y="6"/>
                  </a:lnTo>
                  <a:lnTo>
                    <a:pt x="12"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1294"/>
            <p:cNvSpPr>
              <a:spLocks/>
            </p:cNvSpPr>
            <p:nvPr/>
          </p:nvSpPr>
          <p:spPr bwMode="auto">
            <a:xfrm>
              <a:off x="9526587" y="969963"/>
              <a:ext cx="11113" cy="3175"/>
            </a:xfrm>
            <a:custGeom>
              <a:avLst/>
              <a:gdLst>
                <a:gd name="T0" fmla="*/ 13 w 15"/>
                <a:gd name="T1" fmla="*/ 6 h 6"/>
                <a:gd name="T2" fmla="*/ 2 w 15"/>
                <a:gd name="T3" fmla="*/ 6 h 6"/>
                <a:gd name="T4" fmla="*/ 2 w 15"/>
                <a:gd name="T5" fmla="*/ 6 h 6"/>
                <a:gd name="T6" fmla="*/ 0 w 15"/>
                <a:gd name="T7" fmla="*/ 4 h 6"/>
                <a:gd name="T8" fmla="*/ 0 w 15"/>
                <a:gd name="T9" fmla="*/ 4 h 6"/>
                <a:gd name="T10" fmla="*/ 0 w 15"/>
                <a:gd name="T11" fmla="*/ 4 h 6"/>
                <a:gd name="T12" fmla="*/ 0 w 15"/>
                <a:gd name="T13" fmla="*/ 2 h 6"/>
                <a:gd name="T14" fmla="*/ 2 w 15"/>
                <a:gd name="T15" fmla="*/ 0 h 6"/>
                <a:gd name="T16" fmla="*/ 13 w 15"/>
                <a:gd name="T17" fmla="*/ 0 h 6"/>
                <a:gd name="T18" fmla="*/ 13 w 15"/>
                <a:gd name="T19" fmla="*/ 0 h 6"/>
                <a:gd name="T20" fmla="*/ 15 w 15"/>
                <a:gd name="T21" fmla="*/ 2 h 6"/>
                <a:gd name="T22" fmla="*/ 15 w 15"/>
                <a:gd name="T23" fmla="*/ 4 h 6"/>
                <a:gd name="T24" fmla="*/ 15 w 15"/>
                <a:gd name="T25" fmla="*/ 4 h 6"/>
                <a:gd name="T26" fmla="*/ 15 w 15"/>
                <a:gd name="T27" fmla="*/ 4 h 6"/>
                <a:gd name="T28" fmla="*/ 13 w 15"/>
                <a:gd name="T29" fmla="*/ 6 h 6"/>
                <a:gd name="T30" fmla="*/ 13 w 15"/>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3" y="6"/>
                  </a:moveTo>
                  <a:lnTo>
                    <a:pt x="2" y="6"/>
                  </a:lnTo>
                  <a:lnTo>
                    <a:pt x="2" y="6"/>
                  </a:lnTo>
                  <a:lnTo>
                    <a:pt x="0" y="4"/>
                  </a:lnTo>
                  <a:lnTo>
                    <a:pt x="0" y="4"/>
                  </a:lnTo>
                  <a:lnTo>
                    <a:pt x="0" y="4"/>
                  </a:lnTo>
                  <a:lnTo>
                    <a:pt x="0" y="2"/>
                  </a:lnTo>
                  <a:lnTo>
                    <a:pt x="2" y="0"/>
                  </a:lnTo>
                  <a:lnTo>
                    <a:pt x="13" y="0"/>
                  </a:lnTo>
                  <a:lnTo>
                    <a:pt x="13" y="0"/>
                  </a:lnTo>
                  <a:lnTo>
                    <a:pt x="15" y="2"/>
                  </a:lnTo>
                  <a:lnTo>
                    <a:pt x="15" y="4"/>
                  </a:lnTo>
                  <a:lnTo>
                    <a:pt x="15" y="4"/>
                  </a:lnTo>
                  <a:lnTo>
                    <a:pt x="15" y="4"/>
                  </a:lnTo>
                  <a:lnTo>
                    <a:pt x="13" y="6"/>
                  </a:lnTo>
                  <a:lnTo>
                    <a:pt x="13"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1295"/>
            <p:cNvSpPr>
              <a:spLocks/>
            </p:cNvSpPr>
            <p:nvPr/>
          </p:nvSpPr>
          <p:spPr bwMode="auto">
            <a:xfrm>
              <a:off x="9501187" y="976313"/>
              <a:ext cx="7938" cy="14288"/>
            </a:xfrm>
            <a:custGeom>
              <a:avLst/>
              <a:gdLst>
                <a:gd name="T0" fmla="*/ 5 w 11"/>
                <a:gd name="T1" fmla="*/ 18 h 18"/>
                <a:gd name="T2" fmla="*/ 5 w 11"/>
                <a:gd name="T3" fmla="*/ 18 h 18"/>
                <a:gd name="T4" fmla="*/ 5 w 11"/>
                <a:gd name="T5" fmla="*/ 18 h 18"/>
                <a:gd name="T6" fmla="*/ 2 w 11"/>
                <a:gd name="T7" fmla="*/ 16 h 18"/>
                <a:gd name="T8" fmla="*/ 0 w 11"/>
                <a:gd name="T9" fmla="*/ 13 h 18"/>
                <a:gd name="T10" fmla="*/ 0 w 11"/>
                <a:gd name="T11" fmla="*/ 6 h 18"/>
                <a:gd name="T12" fmla="*/ 0 w 11"/>
                <a:gd name="T13" fmla="*/ 6 h 18"/>
                <a:gd name="T14" fmla="*/ 2 w 11"/>
                <a:gd name="T15" fmla="*/ 2 h 18"/>
                <a:gd name="T16" fmla="*/ 5 w 11"/>
                <a:gd name="T17" fmla="*/ 0 h 18"/>
                <a:gd name="T18" fmla="*/ 5 w 11"/>
                <a:gd name="T19" fmla="*/ 0 h 18"/>
                <a:gd name="T20" fmla="*/ 9 w 11"/>
                <a:gd name="T21" fmla="*/ 2 h 18"/>
                <a:gd name="T22" fmla="*/ 11 w 11"/>
                <a:gd name="T23" fmla="*/ 6 h 18"/>
                <a:gd name="T24" fmla="*/ 11 w 11"/>
                <a:gd name="T25" fmla="*/ 13 h 18"/>
                <a:gd name="T26" fmla="*/ 11 w 11"/>
                <a:gd name="T27" fmla="*/ 13 h 18"/>
                <a:gd name="T28" fmla="*/ 9 w 11"/>
                <a:gd name="T29" fmla="*/ 16 h 18"/>
                <a:gd name="T30" fmla="*/ 5 w 11"/>
                <a:gd name="T31" fmla="*/ 18 h 18"/>
                <a:gd name="T32" fmla="*/ 5 w 11"/>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5" y="18"/>
                  </a:moveTo>
                  <a:lnTo>
                    <a:pt x="5" y="18"/>
                  </a:lnTo>
                  <a:lnTo>
                    <a:pt x="5" y="18"/>
                  </a:lnTo>
                  <a:lnTo>
                    <a:pt x="2" y="16"/>
                  </a:lnTo>
                  <a:lnTo>
                    <a:pt x="0" y="13"/>
                  </a:lnTo>
                  <a:lnTo>
                    <a:pt x="0" y="6"/>
                  </a:lnTo>
                  <a:lnTo>
                    <a:pt x="0" y="6"/>
                  </a:lnTo>
                  <a:lnTo>
                    <a:pt x="2" y="2"/>
                  </a:lnTo>
                  <a:lnTo>
                    <a:pt x="5" y="0"/>
                  </a:lnTo>
                  <a:lnTo>
                    <a:pt x="5" y="0"/>
                  </a:lnTo>
                  <a:lnTo>
                    <a:pt x="9" y="2"/>
                  </a:lnTo>
                  <a:lnTo>
                    <a:pt x="11" y="6"/>
                  </a:lnTo>
                  <a:lnTo>
                    <a:pt x="11" y="13"/>
                  </a:lnTo>
                  <a:lnTo>
                    <a:pt x="11" y="13"/>
                  </a:lnTo>
                  <a:lnTo>
                    <a:pt x="9" y="16"/>
                  </a:lnTo>
                  <a:lnTo>
                    <a:pt x="5" y="18"/>
                  </a:lnTo>
                  <a:lnTo>
                    <a:pt x="5" y="18"/>
                  </a:lnTo>
                  <a:close/>
                </a:path>
              </a:pathLst>
            </a:custGeom>
            <a:solidFill>
              <a:srgbClr val="825C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1296"/>
            <p:cNvSpPr>
              <a:spLocks/>
            </p:cNvSpPr>
            <p:nvPr/>
          </p:nvSpPr>
          <p:spPr bwMode="auto">
            <a:xfrm>
              <a:off x="9498012" y="984250"/>
              <a:ext cx="7938" cy="3175"/>
            </a:xfrm>
            <a:custGeom>
              <a:avLst/>
              <a:gdLst>
                <a:gd name="T0" fmla="*/ 9 w 9"/>
                <a:gd name="T1" fmla="*/ 6 h 6"/>
                <a:gd name="T2" fmla="*/ 9 w 9"/>
                <a:gd name="T3" fmla="*/ 6 h 6"/>
                <a:gd name="T4" fmla="*/ 9 w 9"/>
                <a:gd name="T5" fmla="*/ 6 h 6"/>
                <a:gd name="T6" fmla="*/ 7 w 9"/>
                <a:gd name="T7" fmla="*/ 2 h 6"/>
                <a:gd name="T8" fmla="*/ 4 w 9"/>
                <a:gd name="T9" fmla="*/ 0 h 6"/>
                <a:gd name="T10" fmla="*/ 4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4" y="0"/>
                  </a:lnTo>
                  <a:lnTo>
                    <a:pt x="4" y="0"/>
                  </a:lnTo>
                  <a:lnTo>
                    <a:pt x="2" y="2"/>
                  </a:lnTo>
                  <a:lnTo>
                    <a:pt x="0" y="6"/>
                  </a:lnTo>
                  <a:lnTo>
                    <a:pt x="0" y="6"/>
                  </a:lnTo>
                  <a:lnTo>
                    <a:pt x="9" y="6"/>
                  </a:lnTo>
                  <a:close/>
                </a:path>
              </a:pathLst>
            </a:custGeom>
            <a:solidFill>
              <a:srgbClr val="825C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1297"/>
            <p:cNvSpPr>
              <a:spLocks/>
            </p:cNvSpPr>
            <p:nvPr/>
          </p:nvSpPr>
          <p:spPr bwMode="auto">
            <a:xfrm>
              <a:off x="9505950" y="984250"/>
              <a:ext cx="6350" cy="3175"/>
            </a:xfrm>
            <a:custGeom>
              <a:avLst/>
              <a:gdLst>
                <a:gd name="T0" fmla="*/ 9 w 9"/>
                <a:gd name="T1" fmla="*/ 6 h 6"/>
                <a:gd name="T2" fmla="*/ 9 w 9"/>
                <a:gd name="T3" fmla="*/ 6 h 6"/>
                <a:gd name="T4" fmla="*/ 9 w 9"/>
                <a:gd name="T5" fmla="*/ 6 h 6"/>
                <a:gd name="T6" fmla="*/ 7 w 9"/>
                <a:gd name="T7" fmla="*/ 2 h 6"/>
                <a:gd name="T8" fmla="*/ 6 w 9"/>
                <a:gd name="T9" fmla="*/ 0 h 6"/>
                <a:gd name="T10" fmla="*/ 6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6" y="0"/>
                  </a:lnTo>
                  <a:lnTo>
                    <a:pt x="6" y="0"/>
                  </a:lnTo>
                  <a:lnTo>
                    <a:pt x="2" y="2"/>
                  </a:lnTo>
                  <a:lnTo>
                    <a:pt x="0" y="6"/>
                  </a:lnTo>
                  <a:lnTo>
                    <a:pt x="0" y="6"/>
                  </a:lnTo>
                  <a:lnTo>
                    <a:pt x="9" y="6"/>
                  </a:lnTo>
                  <a:close/>
                </a:path>
              </a:pathLst>
            </a:custGeom>
            <a:solidFill>
              <a:srgbClr val="825C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1298"/>
            <p:cNvSpPr>
              <a:spLocks/>
            </p:cNvSpPr>
            <p:nvPr/>
          </p:nvSpPr>
          <p:spPr bwMode="auto">
            <a:xfrm>
              <a:off x="9439275" y="941388"/>
              <a:ext cx="41275" cy="42863"/>
            </a:xfrm>
            <a:custGeom>
              <a:avLst/>
              <a:gdLst>
                <a:gd name="T0" fmla="*/ 53 w 53"/>
                <a:gd name="T1" fmla="*/ 0 h 54"/>
                <a:gd name="T2" fmla="*/ 53 w 53"/>
                <a:gd name="T3" fmla="*/ 0 h 54"/>
                <a:gd name="T4" fmla="*/ 42 w 53"/>
                <a:gd name="T5" fmla="*/ 2 h 54"/>
                <a:gd name="T6" fmla="*/ 31 w 53"/>
                <a:gd name="T7" fmla="*/ 4 h 54"/>
                <a:gd name="T8" fmla="*/ 22 w 53"/>
                <a:gd name="T9" fmla="*/ 9 h 54"/>
                <a:gd name="T10" fmla="*/ 13 w 53"/>
                <a:gd name="T11" fmla="*/ 16 h 54"/>
                <a:gd name="T12" fmla="*/ 13 w 53"/>
                <a:gd name="T13" fmla="*/ 16 h 54"/>
                <a:gd name="T14" fmla="*/ 8 w 53"/>
                <a:gd name="T15" fmla="*/ 25 h 54"/>
                <a:gd name="T16" fmla="*/ 2 w 53"/>
                <a:gd name="T17" fmla="*/ 34 h 54"/>
                <a:gd name="T18" fmla="*/ 0 w 53"/>
                <a:gd name="T19" fmla="*/ 45 h 54"/>
                <a:gd name="T20" fmla="*/ 0 w 53"/>
                <a:gd name="T21" fmla="*/ 54 h 54"/>
                <a:gd name="T22" fmla="*/ 53 w 5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4">
                  <a:moveTo>
                    <a:pt x="53" y="0"/>
                  </a:moveTo>
                  <a:lnTo>
                    <a:pt x="53" y="0"/>
                  </a:lnTo>
                  <a:lnTo>
                    <a:pt x="42" y="2"/>
                  </a:lnTo>
                  <a:lnTo>
                    <a:pt x="31" y="4"/>
                  </a:lnTo>
                  <a:lnTo>
                    <a:pt x="22" y="9"/>
                  </a:lnTo>
                  <a:lnTo>
                    <a:pt x="13" y="16"/>
                  </a:lnTo>
                  <a:lnTo>
                    <a:pt x="13" y="16"/>
                  </a:lnTo>
                  <a:lnTo>
                    <a:pt x="8" y="25"/>
                  </a:lnTo>
                  <a:lnTo>
                    <a:pt x="2" y="34"/>
                  </a:lnTo>
                  <a:lnTo>
                    <a:pt x="0" y="45"/>
                  </a:lnTo>
                  <a:lnTo>
                    <a:pt x="0" y="54"/>
                  </a:lnTo>
                  <a:lnTo>
                    <a:pt x="5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1299"/>
            <p:cNvSpPr>
              <a:spLocks/>
            </p:cNvSpPr>
            <p:nvPr/>
          </p:nvSpPr>
          <p:spPr bwMode="auto">
            <a:xfrm>
              <a:off x="9529762" y="941388"/>
              <a:ext cx="41275" cy="44450"/>
            </a:xfrm>
            <a:custGeom>
              <a:avLst/>
              <a:gdLst>
                <a:gd name="T0" fmla="*/ 0 w 52"/>
                <a:gd name="T1" fmla="*/ 0 h 56"/>
                <a:gd name="T2" fmla="*/ 0 w 52"/>
                <a:gd name="T3" fmla="*/ 0 h 56"/>
                <a:gd name="T4" fmla="*/ 11 w 52"/>
                <a:gd name="T5" fmla="*/ 2 h 56"/>
                <a:gd name="T6" fmla="*/ 21 w 52"/>
                <a:gd name="T7" fmla="*/ 4 h 56"/>
                <a:gd name="T8" fmla="*/ 30 w 52"/>
                <a:gd name="T9" fmla="*/ 9 h 56"/>
                <a:gd name="T10" fmla="*/ 39 w 52"/>
                <a:gd name="T11" fmla="*/ 16 h 56"/>
                <a:gd name="T12" fmla="*/ 39 w 52"/>
                <a:gd name="T13" fmla="*/ 16 h 56"/>
                <a:gd name="T14" fmla="*/ 45 w 52"/>
                <a:gd name="T15" fmla="*/ 25 h 56"/>
                <a:gd name="T16" fmla="*/ 50 w 52"/>
                <a:gd name="T17" fmla="*/ 34 h 56"/>
                <a:gd name="T18" fmla="*/ 52 w 52"/>
                <a:gd name="T19" fmla="*/ 45 h 56"/>
                <a:gd name="T20" fmla="*/ 52 w 52"/>
                <a:gd name="T21" fmla="*/ 56 h 56"/>
                <a:gd name="T22" fmla="*/ 0 w 52"/>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0" y="0"/>
                  </a:moveTo>
                  <a:lnTo>
                    <a:pt x="0" y="0"/>
                  </a:lnTo>
                  <a:lnTo>
                    <a:pt x="11" y="2"/>
                  </a:lnTo>
                  <a:lnTo>
                    <a:pt x="21" y="4"/>
                  </a:lnTo>
                  <a:lnTo>
                    <a:pt x="30" y="9"/>
                  </a:lnTo>
                  <a:lnTo>
                    <a:pt x="39" y="16"/>
                  </a:lnTo>
                  <a:lnTo>
                    <a:pt x="39" y="16"/>
                  </a:lnTo>
                  <a:lnTo>
                    <a:pt x="45" y="25"/>
                  </a:lnTo>
                  <a:lnTo>
                    <a:pt x="50" y="34"/>
                  </a:lnTo>
                  <a:lnTo>
                    <a:pt x="52" y="45"/>
                  </a:lnTo>
                  <a:lnTo>
                    <a:pt x="52" y="56"/>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2" name="Freeform 1300"/>
            <p:cNvSpPr>
              <a:spLocks/>
            </p:cNvSpPr>
            <p:nvPr/>
          </p:nvSpPr>
          <p:spPr bwMode="auto">
            <a:xfrm>
              <a:off x="9464675" y="933450"/>
              <a:ext cx="82550" cy="39688"/>
            </a:xfrm>
            <a:custGeom>
              <a:avLst/>
              <a:gdLst>
                <a:gd name="T0" fmla="*/ 52 w 104"/>
                <a:gd name="T1" fmla="*/ 0 h 51"/>
                <a:gd name="T2" fmla="*/ 52 w 104"/>
                <a:gd name="T3" fmla="*/ 0 h 51"/>
                <a:gd name="T4" fmla="*/ 41 w 104"/>
                <a:gd name="T5" fmla="*/ 2 h 51"/>
                <a:gd name="T6" fmla="*/ 32 w 104"/>
                <a:gd name="T7" fmla="*/ 4 h 51"/>
                <a:gd name="T8" fmla="*/ 23 w 104"/>
                <a:gd name="T9" fmla="*/ 9 h 51"/>
                <a:gd name="T10" fmla="*/ 16 w 104"/>
                <a:gd name="T11" fmla="*/ 15 h 51"/>
                <a:gd name="T12" fmla="*/ 9 w 104"/>
                <a:gd name="T13" fmla="*/ 22 h 51"/>
                <a:gd name="T14" fmla="*/ 5 w 104"/>
                <a:gd name="T15" fmla="*/ 31 h 51"/>
                <a:gd name="T16" fmla="*/ 2 w 104"/>
                <a:gd name="T17" fmla="*/ 40 h 51"/>
                <a:gd name="T18" fmla="*/ 0 w 104"/>
                <a:gd name="T19" fmla="*/ 51 h 51"/>
                <a:gd name="T20" fmla="*/ 4 w 104"/>
                <a:gd name="T21" fmla="*/ 51 h 51"/>
                <a:gd name="T22" fmla="*/ 5 w 104"/>
                <a:gd name="T23" fmla="*/ 40 h 51"/>
                <a:gd name="T24" fmla="*/ 5 w 104"/>
                <a:gd name="T25" fmla="*/ 40 h 51"/>
                <a:gd name="T26" fmla="*/ 9 w 104"/>
                <a:gd name="T27" fmla="*/ 33 h 51"/>
                <a:gd name="T28" fmla="*/ 14 w 104"/>
                <a:gd name="T29" fmla="*/ 27 h 51"/>
                <a:gd name="T30" fmla="*/ 20 w 104"/>
                <a:gd name="T31" fmla="*/ 24 h 51"/>
                <a:gd name="T32" fmla="*/ 27 w 104"/>
                <a:gd name="T33" fmla="*/ 22 h 51"/>
                <a:gd name="T34" fmla="*/ 40 w 104"/>
                <a:gd name="T35" fmla="*/ 20 h 51"/>
                <a:gd name="T36" fmla="*/ 40 w 104"/>
                <a:gd name="T37" fmla="*/ 20 h 51"/>
                <a:gd name="T38" fmla="*/ 52 w 104"/>
                <a:gd name="T39" fmla="*/ 18 h 51"/>
                <a:gd name="T40" fmla="*/ 63 w 104"/>
                <a:gd name="T41" fmla="*/ 20 h 51"/>
                <a:gd name="T42" fmla="*/ 77 w 104"/>
                <a:gd name="T43" fmla="*/ 22 h 51"/>
                <a:gd name="T44" fmla="*/ 77 w 104"/>
                <a:gd name="T45" fmla="*/ 22 h 51"/>
                <a:gd name="T46" fmla="*/ 85 w 104"/>
                <a:gd name="T47" fmla="*/ 24 h 51"/>
                <a:gd name="T48" fmla="*/ 90 w 104"/>
                <a:gd name="T49" fmla="*/ 27 h 51"/>
                <a:gd name="T50" fmla="*/ 95 w 104"/>
                <a:gd name="T51" fmla="*/ 33 h 51"/>
                <a:gd name="T52" fmla="*/ 97 w 104"/>
                <a:gd name="T53" fmla="*/ 40 h 51"/>
                <a:gd name="T54" fmla="*/ 101 w 104"/>
                <a:gd name="T55" fmla="*/ 51 h 51"/>
                <a:gd name="T56" fmla="*/ 104 w 104"/>
                <a:gd name="T57" fmla="*/ 51 h 51"/>
                <a:gd name="T58" fmla="*/ 104 w 104"/>
                <a:gd name="T59" fmla="*/ 51 h 51"/>
                <a:gd name="T60" fmla="*/ 103 w 104"/>
                <a:gd name="T61" fmla="*/ 40 h 51"/>
                <a:gd name="T62" fmla="*/ 99 w 104"/>
                <a:gd name="T63" fmla="*/ 31 h 51"/>
                <a:gd name="T64" fmla="*/ 95 w 104"/>
                <a:gd name="T65" fmla="*/ 22 h 51"/>
                <a:gd name="T66" fmla="*/ 88 w 104"/>
                <a:gd name="T67" fmla="*/ 15 h 51"/>
                <a:gd name="T68" fmla="*/ 81 w 104"/>
                <a:gd name="T69" fmla="*/ 9 h 51"/>
                <a:gd name="T70" fmla="*/ 72 w 104"/>
                <a:gd name="T71" fmla="*/ 4 h 51"/>
                <a:gd name="T72" fmla="*/ 63 w 104"/>
                <a:gd name="T73" fmla="*/ 2 h 51"/>
                <a:gd name="T74" fmla="*/ 52 w 104"/>
                <a:gd name="T75" fmla="*/ 0 h 51"/>
                <a:gd name="T76" fmla="*/ 52 w 104"/>
                <a:gd name="T7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51">
                  <a:moveTo>
                    <a:pt x="52" y="0"/>
                  </a:moveTo>
                  <a:lnTo>
                    <a:pt x="52" y="0"/>
                  </a:lnTo>
                  <a:lnTo>
                    <a:pt x="41" y="2"/>
                  </a:lnTo>
                  <a:lnTo>
                    <a:pt x="32" y="4"/>
                  </a:lnTo>
                  <a:lnTo>
                    <a:pt x="23" y="9"/>
                  </a:lnTo>
                  <a:lnTo>
                    <a:pt x="16" y="15"/>
                  </a:lnTo>
                  <a:lnTo>
                    <a:pt x="9" y="22"/>
                  </a:lnTo>
                  <a:lnTo>
                    <a:pt x="5" y="31"/>
                  </a:lnTo>
                  <a:lnTo>
                    <a:pt x="2" y="40"/>
                  </a:lnTo>
                  <a:lnTo>
                    <a:pt x="0" y="51"/>
                  </a:lnTo>
                  <a:lnTo>
                    <a:pt x="4" y="51"/>
                  </a:lnTo>
                  <a:lnTo>
                    <a:pt x="5" y="40"/>
                  </a:lnTo>
                  <a:lnTo>
                    <a:pt x="5" y="40"/>
                  </a:lnTo>
                  <a:lnTo>
                    <a:pt x="9" y="33"/>
                  </a:lnTo>
                  <a:lnTo>
                    <a:pt x="14" y="27"/>
                  </a:lnTo>
                  <a:lnTo>
                    <a:pt x="20" y="24"/>
                  </a:lnTo>
                  <a:lnTo>
                    <a:pt x="27" y="22"/>
                  </a:lnTo>
                  <a:lnTo>
                    <a:pt x="40" y="20"/>
                  </a:lnTo>
                  <a:lnTo>
                    <a:pt x="40" y="20"/>
                  </a:lnTo>
                  <a:lnTo>
                    <a:pt x="52" y="18"/>
                  </a:lnTo>
                  <a:lnTo>
                    <a:pt x="63" y="20"/>
                  </a:lnTo>
                  <a:lnTo>
                    <a:pt x="77" y="22"/>
                  </a:lnTo>
                  <a:lnTo>
                    <a:pt x="77" y="22"/>
                  </a:lnTo>
                  <a:lnTo>
                    <a:pt x="85" y="24"/>
                  </a:lnTo>
                  <a:lnTo>
                    <a:pt x="90" y="27"/>
                  </a:lnTo>
                  <a:lnTo>
                    <a:pt x="95" y="33"/>
                  </a:lnTo>
                  <a:lnTo>
                    <a:pt x="97" y="40"/>
                  </a:lnTo>
                  <a:lnTo>
                    <a:pt x="101" y="51"/>
                  </a:lnTo>
                  <a:lnTo>
                    <a:pt x="104" y="51"/>
                  </a:lnTo>
                  <a:lnTo>
                    <a:pt x="104" y="51"/>
                  </a:lnTo>
                  <a:lnTo>
                    <a:pt x="103" y="40"/>
                  </a:lnTo>
                  <a:lnTo>
                    <a:pt x="99" y="31"/>
                  </a:lnTo>
                  <a:lnTo>
                    <a:pt x="95" y="22"/>
                  </a:lnTo>
                  <a:lnTo>
                    <a:pt x="88" y="15"/>
                  </a:lnTo>
                  <a:lnTo>
                    <a:pt x="81" y="9"/>
                  </a:lnTo>
                  <a:lnTo>
                    <a:pt x="72" y="4"/>
                  </a:lnTo>
                  <a:lnTo>
                    <a:pt x="63" y="2"/>
                  </a:lnTo>
                  <a:lnTo>
                    <a:pt x="52" y="0"/>
                  </a:lnTo>
                  <a:lnTo>
                    <a:pt x="5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301"/>
            <p:cNvSpPr>
              <a:spLocks/>
            </p:cNvSpPr>
            <p:nvPr/>
          </p:nvSpPr>
          <p:spPr bwMode="auto">
            <a:xfrm>
              <a:off x="9477375" y="938213"/>
              <a:ext cx="6350" cy="6350"/>
            </a:xfrm>
            <a:custGeom>
              <a:avLst/>
              <a:gdLst>
                <a:gd name="T0" fmla="*/ 9 w 9"/>
                <a:gd name="T1" fmla="*/ 3 h 9"/>
                <a:gd name="T2" fmla="*/ 9 w 9"/>
                <a:gd name="T3" fmla="*/ 3 h 9"/>
                <a:gd name="T4" fmla="*/ 9 w 9"/>
                <a:gd name="T5" fmla="*/ 7 h 9"/>
                <a:gd name="T6" fmla="*/ 6 w 9"/>
                <a:gd name="T7" fmla="*/ 9 h 9"/>
                <a:gd name="T8" fmla="*/ 6 w 9"/>
                <a:gd name="T9" fmla="*/ 9 h 9"/>
                <a:gd name="T10" fmla="*/ 2 w 9"/>
                <a:gd name="T11" fmla="*/ 7 h 9"/>
                <a:gd name="T12" fmla="*/ 0 w 9"/>
                <a:gd name="T13" fmla="*/ 3 h 9"/>
                <a:gd name="T14" fmla="*/ 0 w 9"/>
                <a:gd name="T15" fmla="*/ 3 h 9"/>
                <a:gd name="T16" fmla="*/ 2 w 9"/>
                <a:gd name="T17" fmla="*/ 1 h 9"/>
                <a:gd name="T18" fmla="*/ 6 w 9"/>
                <a:gd name="T19" fmla="*/ 0 h 9"/>
                <a:gd name="T20" fmla="*/ 6 w 9"/>
                <a:gd name="T21" fmla="*/ 0 h 9"/>
                <a:gd name="T22" fmla="*/ 9 w 9"/>
                <a:gd name="T23" fmla="*/ 1 h 9"/>
                <a:gd name="T24" fmla="*/ 9 w 9"/>
                <a:gd name="T25" fmla="*/ 3 h 9"/>
                <a:gd name="T26" fmla="*/ 9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3"/>
                  </a:moveTo>
                  <a:lnTo>
                    <a:pt x="9" y="3"/>
                  </a:lnTo>
                  <a:lnTo>
                    <a:pt x="9" y="7"/>
                  </a:lnTo>
                  <a:lnTo>
                    <a:pt x="6" y="9"/>
                  </a:lnTo>
                  <a:lnTo>
                    <a:pt x="6" y="9"/>
                  </a:lnTo>
                  <a:lnTo>
                    <a:pt x="2" y="7"/>
                  </a:lnTo>
                  <a:lnTo>
                    <a:pt x="0" y="3"/>
                  </a:lnTo>
                  <a:lnTo>
                    <a:pt x="0" y="3"/>
                  </a:lnTo>
                  <a:lnTo>
                    <a:pt x="2" y="1"/>
                  </a:lnTo>
                  <a:lnTo>
                    <a:pt x="6" y="0"/>
                  </a:lnTo>
                  <a:lnTo>
                    <a:pt x="6" y="0"/>
                  </a:lnTo>
                  <a:lnTo>
                    <a:pt x="9" y="1"/>
                  </a:lnTo>
                  <a:lnTo>
                    <a:pt x="9" y="3"/>
                  </a:lnTo>
                  <a:lnTo>
                    <a:pt x="9" y="3"/>
                  </a:lnTo>
                  <a:close/>
                </a:path>
              </a:pathLst>
            </a:custGeom>
            <a:solidFill>
              <a:srgbClr val="5C005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302"/>
            <p:cNvSpPr>
              <a:spLocks/>
            </p:cNvSpPr>
            <p:nvPr/>
          </p:nvSpPr>
          <p:spPr bwMode="auto">
            <a:xfrm>
              <a:off x="9472612" y="941388"/>
              <a:ext cx="6350" cy="7938"/>
            </a:xfrm>
            <a:custGeom>
              <a:avLst/>
              <a:gdLst>
                <a:gd name="T0" fmla="*/ 9 w 9"/>
                <a:gd name="T1" fmla="*/ 5 h 9"/>
                <a:gd name="T2" fmla="*/ 9 w 9"/>
                <a:gd name="T3" fmla="*/ 5 h 9"/>
                <a:gd name="T4" fmla="*/ 7 w 9"/>
                <a:gd name="T5" fmla="*/ 7 h 9"/>
                <a:gd name="T6" fmla="*/ 5 w 9"/>
                <a:gd name="T7" fmla="*/ 9 h 9"/>
                <a:gd name="T8" fmla="*/ 5 w 9"/>
                <a:gd name="T9" fmla="*/ 9 h 9"/>
                <a:gd name="T10" fmla="*/ 2 w 9"/>
                <a:gd name="T11" fmla="*/ 7 h 9"/>
                <a:gd name="T12" fmla="*/ 0 w 9"/>
                <a:gd name="T13" fmla="*/ 5 h 9"/>
                <a:gd name="T14" fmla="*/ 0 w 9"/>
                <a:gd name="T15" fmla="*/ 5 h 9"/>
                <a:gd name="T16" fmla="*/ 2 w 9"/>
                <a:gd name="T17" fmla="*/ 2 h 9"/>
                <a:gd name="T18" fmla="*/ 5 w 9"/>
                <a:gd name="T19" fmla="*/ 0 h 9"/>
                <a:gd name="T20" fmla="*/ 5 w 9"/>
                <a:gd name="T21" fmla="*/ 0 h 9"/>
                <a:gd name="T22" fmla="*/ 7 w 9"/>
                <a:gd name="T23" fmla="*/ 2 h 9"/>
                <a:gd name="T24" fmla="*/ 9 w 9"/>
                <a:gd name="T25" fmla="*/ 5 h 9"/>
                <a:gd name="T26" fmla="*/ 9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5"/>
                  </a:moveTo>
                  <a:lnTo>
                    <a:pt x="9" y="5"/>
                  </a:lnTo>
                  <a:lnTo>
                    <a:pt x="7" y="7"/>
                  </a:lnTo>
                  <a:lnTo>
                    <a:pt x="5" y="9"/>
                  </a:lnTo>
                  <a:lnTo>
                    <a:pt x="5" y="9"/>
                  </a:lnTo>
                  <a:lnTo>
                    <a:pt x="2" y="7"/>
                  </a:lnTo>
                  <a:lnTo>
                    <a:pt x="0" y="5"/>
                  </a:lnTo>
                  <a:lnTo>
                    <a:pt x="0" y="5"/>
                  </a:lnTo>
                  <a:lnTo>
                    <a:pt x="2" y="2"/>
                  </a:lnTo>
                  <a:lnTo>
                    <a:pt x="5" y="0"/>
                  </a:lnTo>
                  <a:lnTo>
                    <a:pt x="5" y="0"/>
                  </a:lnTo>
                  <a:lnTo>
                    <a:pt x="7" y="2"/>
                  </a:lnTo>
                  <a:lnTo>
                    <a:pt x="9" y="5"/>
                  </a:lnTo>
                  <a:lnTo>
                    <a:pt x="9" y="5"/>
                  </a:lnTo>
                  <a:close/>
                </a:path>
              </a:pathLst>
            </a:custGeom>
            <a:solidFill>
              <a:srgbClr val="5C005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1303"/>
            <p:cNvSpPr>
              <a:spLocks/>
            </p:cNvSpPr>
            <p:nvPr/>
          </p:nvSpPr>
          <p:spPr bwMode="auto">
            <a:xfrm>
              <a:off x="9526587" y="938213"/>
              <a:ext cx="7938" cy="6350"/>
            </a:xfrm>
            <a:custGeom>
              <a:avLst/>
              <a:gdLst>
                <a:gd name="T0" fmla="*/ 0 w 9"/>
                <a:gd name="T1" fmla="*/ 3 h 9"/>
                <a:gd name="T2" fmla="*/ 0 w 9"/>
                <a:gd name="T3" fmla="*/ 3 h 9"/>
                <a:gd name="T4" fmla="*/ 2 w 9"/>
                <a:gd name="T5" fmla="*/ 7 h 9"/>
                <a:gd name="T6" fmla="*/ 6 w 9"/>
                <a:gd name="T7" fmla="*/ 9 h 9"/>
                <a:gd name="T8" fmla="*/ 6 w 9"/>
                <a:gd name="T9" fmla="*/ 9 h 9"/>
                <a:gd name="T10" fmla="*/ 9 w 9"/>
                <a:gd name="T11" fmla="*/ 7 h 9"/>
                <a:gd name="T12" fmla="*/ 9 w 9"/>
                <a:gd name="T13" fmla="*/ 3 h 9"/>
                <a:gd name="T14" fmla="*/ 9 w 9"/>
                <a:gd name="T15" fmla="*/ 3 h 9"/>
                <a:gd name="T16" fmla="*/ 9 w 9"/>
                <a:gd name="T17" fmla="*/ 1 h 9"/>
                <a:gd name="T18" fmla="*/ 6 w 9"/>
                <a:gd name="T19" fmla="*/ 0 h 9"/>
                <a:gd name="T20" fmla="*/ 6 w 9"/>
                <a:gd name="T21" fmla="*/ 0 h 9"/>
                <a:gd name="T22" fmla="*/ 2 w 9"/>
                <a:gd name="T23" fmla="*/ 1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7"/>
                  </a:lnTo>
                  <a:lnTo>
                    <a:pt x="6" y="9"/>
                  </a:lnTo>
                  <a:lnTo>
                    <a:pt x="6" y="9"/>
                  </a:lnTo>
                  <a:lnTo>
                    <a:pt x="9" y="7"/>
                  </a:lnTo>
                  <a:lnTo>
                    <a:pt x="9" y="3"/>
                  </a:lnTo>
                  <a:lnTo>
                    <a:pt x="9" y="3"/>
                  </a:lnTo>
                  <a:lnTo>
                    <a:pt x="9" y="1"/>
                  </a:lnTo>
                  <a:lnTo>
                    <a:pt x="6" y="0"/>
                  </a:lnTo>
                  <a:lnTo>
                    <a:pt x="6" y="0"/>
                  </a:lnTo>
                  <a:lnTo>
                    <a:pt x="2" y="1"/>
                  </a:lnTo>
                  <a:lnTo>
                    <a:pt x="0" y="3"/>
                  </a:lnTo>
                  <a:lnTo>
                    <a:pt x="0" y="3"/>
                  </a:lnTo>
                  <a:close/>
                </a:path>
              </a:pathLst>
            </a:custGeom>
            <a:solidFill>
              <a:srgbClr val="5C005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1304"/>
            <p:cNvSpPr>
              <a:spLocks/>
            </p:cNvSpPr>
            <p:nvPr/>
          </p:nvSpPr>
          <p:spPr bwMode="auto">
            <a:xfrm>
              <a:off x="9531350" y="941388"/>
              <a:ext cx="6350" cy="7938"/>
            </a:xfrm>
            <a:custGeom>
              <a:avLst/>
              <a:gdLst>
                <a:gd name="T0" fmla="*/ 0 w 9"/>
                <a:gd name="T1" fmla="*/ 5 h 9"/>
                <a:gd name="T2" fmla="*/ 0 w 9"/>
                <a:gd name="T3" fmla="*/ 5 h 9"/>
                <a:gd name="T4" fmla="*/ 1 w 9"/>
                <a:gd name="T5" fmla="*/ 7 h 9"/>
                <a:gd name="T6" fmla="*/ 5 w 9"/>
                <a:gd name="T7" fmla="*/ 9 h 9"/>
                <a:gd name="T8" fmla="*/ 5 w 9"/>
                <a:gd name="T9" fmla="*/ 9 h 9"/>
                <a:gd name="T10" fmla="*/ 7 w 9"/>
                <a:gd name="T11" fmla="*/ 7 h 9"/>
                <a:gd name="T12" fmla="*/ 9 w 9"/>
                <a:gd name="T13" fmla="*/ 5 h 9"/>
                <a:gd name="T14" fmla="*/ 9 w 9"/>
                <a:gd name="T15" fmla="*/ 5 h 9"/>
                <a:gd name="T16" fmla="*/ 7 w 9"/>
                <a:gd name="T17" fmla="*/ 2 h 9"/>
                <a:gd name="T18" fmla="*/ 5 w 9"/>
                <a:gd name="T19" fmla="*/ 0 h 9"/>
                <a:gd name="T20" fmla="*/ 5 w 9"/>
                <a:gd name="T21" fmla="*/ 0 h 9"/>
                <a:gd name="T22" fmla="*/ 1 w 9"/>
                <a:gd name="T23" fmla="*/ 2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7"/>
                  </a:lnTo>
                  <a:lnTo>
                    <a:pt x="5" y="9"/>
                  </a:lnTo>
                  <a:lnTo>
                    <a:pt x="5" y="9"/>
                  </a:lnTo>
                  <a:lnTo>
                    <a:pt x="7" y="7"/>
                  </a:lnTo>
                  <a:lnTo>
                    <a:pt x="9" y="5"/>
                  </a:lnTo>
                  <a:lnTo>
                    <a:pt x="9" y="5"/>
                  </a:lnTo>
                  <a:lnTo>
                    <a:pt x="7" y="2"/>
                  </a:lnTo>
                  <a:lnTo>
                    <a:pt x="5" y="0"/>
                  </a:lnTo>
                  <a:lnTo>
                    <a:pt x="5" y="0"/>
                  </a:lnTo>
                  <a:lnTo>
                    <a:pt x="1" y="2"/>
                  </a:lnTo>
                  <a:lnTo>
                    <a:pt x="0" y="5"/>
                  </a:lnTo>
                  <a:lnTo>
                    <a:pt x="0" y="5"/>
                  </a:lnTo>
                  <a:close/>
                </a:path>
              </a:pathLst>
            </a:custGeom>
            <a:solidFill>
              <a:srgbClr val="5C005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1305"/>
            <p:cNvSpPr>
              <a:spLocks noChangeArrowheads="1"/>
            </p:cNvSpPr>
            <p:nvPr/>
          </p:nvSpPr>
          <p:spPr bwMode="auto">
            <a:xfrm>
              <a:off x="9437687" y="1012825"/>
              <a:ext cx="139700" cy="873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1306"/>
            <p:cNvSpPr>
              <a:spLocks/>
            </p:cNvSpPr>
            <p:nvPr/>
          </p:nvSpPr>
          <p:spPr bwMode="auto">
            <a:xfrm>
              <a:off x="9447212" y="1273175"/>
              <a:ext cx="38100" cy="14288"/>
            </a:xfrm>
            <a:custGeom>
              <a:avLst/>
              <a:gdLst>
                <a:gd name="T0" fmla="*/ 44 w 49"/>
                <a:gd name="T1" fmla="*/ 18 h 18"/>
                <a:gd name="T2" fmla="*/ 4 w 49"/>
                <a:gd name="T3" fmla="*/ 18 h 18"/>
                <a:gd name="T4" fmla="*/ 0 w 49"/>
                <a:gd name="T5" fmla="*/ 0 h 18"/>
                <a:gd name="T6" fmla="*/ 49 w 49"/>
                <a:gd name="T7" fmla="*/ 2 h 18"/>
                <a:gd name="T8" fmla="*/ 44 w 49"/>
                <a:gd name="T9" fmla="*/ 18 h 18"/>
              </a:gdLst>
              <a:ahLst/>
              <a:cxnLst>
                <a:cxn ang="0">
                  <a:pos x="T0" y="T1"/>
                </a:cxn>
                <a:cxn ang="0">
                  <a:pos x="T2" y="T3"/>
                </a:cxn>
                <a:cxn ang="0">
                  <a:pos x="T4" y="T5"/>
                </a:cxn>
                <a:cxn ang="0">
                  <a:pos x="T6" y="T7"/>
                </a:cxn>
                <a:cxn ang="0">
                  <a:pos x="T8" y="T9"/>
                </a:cxn>
              </a:cxnLst>
              <a:rect l="0" t="0" r="r" b="b"/>
              <a:pathLst>
                <a:path w="49" h="18">
                  <a:moveTo>
                    <a:pt x="44" y="18"/>
                  </a:moveTo>
                  <a:lnTo>
                    <a:pt x="4" y="18"/>
                  </a:lnTo>
                  <a:lnTo>
                    <a:pt x="0" y="0"/>
                  </a:lnTo>
                  <a:lnTo>
                    <a:pt x="49" y="2"/>
                  </a:lnTo>
                  <a:lnTo>
                    <a:pt x="44" y="18"/>
                  </a:lnTo>
                  <a:close/>
                </a:path>
              </a:pathLst>
            </a:custGeom>
            <a:solidFill>
              <a:srgbClr val="0078D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Freeform 1307"/>
            <p:cNvSpPr>
              <a:spLocks/>
            </p:cNvSpPr>
            <p:nvPr/>
          </p:nvSpPr>
          <p:spPr bwMode="auto">
            <a:xfrm>
              <a:off x="9510712" y="1271588"/>
              <a:ext cx="42863" cy="14288"/>
            </a:xfrm>
            <a:custGeom>
              <a:avLst/>
              <a:gdLst>
                <a:gd name="T0" fmla="*/ 4 w 54"/>
                <a:gd name="T1" fmla="*/ 18 h 18"/>
                <a:gd name="T2" fmla="*/ 0 w 54"/>
                <a:gd name="T3" fmla="*/ 4 h 18"/>
                <a:gd name="T4" fmla="*/ 54 w 54"/>
                <a:gd name="T5" fmla="*/ 0 h 18"/>
                <a:gd name="T6" fmla="*/ 51 w 54"/>
                <a:gd name="T7" fmla="*/ 16 h 18"/>
                <a:gd name="T8" fmla="*/ 4 w 54"/>
                <a:gd name="T9" fmla="*/ 18 h 18"/>
              </a:gdLst>
              <a:ahLst/>
              <a:cxnLst>
                <a:cxn ang="0">
                  <a:pos x="T0" y="T1"/>
                </a:cxn>
                <a:cxn ang="0">
                  <a:pos x="T2" y="T3"/>
                </a:cxn>
                <a:cxn ang="0">
                  <a:pos x="T4" y="T5"/>
                </a:cxn>
                <a:cxn ang="0">
                  <a:pos x="T6" y="T7"/>
                </a:cxn>
                <a:cxn ang="0">
                  <a:pos x="T8" y="T9"/>
                </a:cxn>
              </a:cxnLst>
              <a:rect l="0" t="0" r="r" b="b"/>
              <a:pathLst>
                <a:path w="54" h="18">
                  <a:moveTo>
                    <a:pt x="4" y="18"/>
                  </a:moveTo>
                  <a:lnTo>
                    <a:pt x="0" y="4"/>
                  </a:lnTo>
                  <a:lnTo>
                    <a:pt x="54" y="0"/>
                  </a:lnTo>
                  <a:lnTo>
                    <a:pt x="51" y="16"/>
                  </a:lnTo>
                  <a:lnTo>
                    <a:pt x="4" y="18"/>
                  </a:lnTo>
                  <a:close/>
                </a:path>
              </a:pathLst>
            </a:custGeom>
            <a:solidFill>
              <a:srgbClr val="0078D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0" name="Freeform 1308"/>
            <p:cNvSpPr>
              <a:spLocks/>
            </p:cNvSpPr>
            <p:nvPr/>
          </p:nvSpPr>
          <p:spPr bwMode="auto">
            <a:xfrm>
              <a:off x="9523412" y="1284288"/>
              <a:ext cx="25400" cy="7938"/>
            </a:xfrm>
            <a:custGeom>
              <a:avLst/>
              <a:gdLst>
                <a:gd name="T0" fmla="*/ 30 w 30"/>
                <a:gd name="T1" fmla="*/ 9 h 9"/>
                <a:gd name="T2" fmla="*/ 0 w 30"/>
                <a:gd name="T3" fmla="*/ 2 h 9"/>
                <a:gd name="T4" fmla="*/ 30 w 30"/>
                <a:gd name="T5" fmla="*/ 0 h 9"/>
                <a:gd name="T6" fmla="*/ 30 w 30"/>
                <a:gd name="T7" fmla="*/ 9 h 9"/>
              </a:gdLst>
              <a:ahLst/>
              <a:cxnLst>
                <a:cxn ang="0">
                  <a:pos x="T0" y="T1"/>
                </a:cxn>
                <a:cxn ang="0">
                  <a:pos x="T2" y="T3"/>
                </a:cxn>
                <a:cxn ang="0">
                  <a:pos x="T4" y="T5"/>
                </a:cxn>
                <a:cxn ang="0">
                  <a:pos x="T6" y="T7"/>
                </a:cxn>
              </a:cxnLst>
              <a:rect l="0" t="0" r="r" b="b"/>
              <a:pathLst>
                <a:path w="30" h="9">
                  <a:moveTo>
                    <a:pt x="30" y="9"/>
                  </a:moveTo>
                  <a:lnTo>
                    <a:pt x="0" y="2"/>
                  </a:lnTo>
                  <a:lnTo>
                    <a:pt x="30" y="0"/>
                  </a:lnTo>
                  <a:lnTo>
                    <a:pt x="30" y="9"/>
                  </a:lnTo>
                  <a:close/>
                </a:path>
              </a:pathLst>
            </a:custGeom>
            <a:solidFill>
              <a:srgbClr val="825C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Freeform 1309"/>
            <p:cNvSpPr>
              <a:spLocks/>
            </p:cNvSpPr>
            <p:nvPr/>
          </p:nvSpPr>
          <p:spPr bwMode="auto">
            <a:xfrm>
              <a:off x="9451975" y="1287463"/>
              <a:ext cx="25400" cy="7938"/>
            </a:xfrm>
            <a:custGeom>
              <a:avLst/>
              <a:gdLst>
                <a:gd name="T0" fmla="*/ 0 w 30"/>
                <a:gd name="T1" fmla="*/ 0 h 11"/>
                <a:gd name="T2" fmla="*/ 28 w 30"/>
                <a:gd name="T3" fmla="*/ 11 h 11"/>
                <a:gd name="T4" fmla="*/ 30 w 30"/>
                <a:gd name="T5" fmla="*/ 0 h 11"/>
                <a:gd name="T6" fmla="*/ 0 w 30"/>
                <a:gd name="T7" fmla="*/ 0 h 11"/>
              </a:gdLst>
              <a:ahLst/>
              <a:cxnLst>
                <a:cxn ang="0">
                  <a:pos x="T0" y="T1"/>
                </a:cxn>
                <a:cxn ang="0">
                  <a:pos x="T2" y="T3"/>
                </a:cxn>
                <a:cxn ang="0">
                  <a:pos x="T4" y="T5"/>
                </a:cxn>
                <a:cxn ang="0">
                  <a:pos x="T6" y="T7"/>
                </a:cxn>
              </a:cxnLst>
              <a:rect l="0" t="0" r="r" b="b"/>
              <a:pathLst>
                <a:path w="30" h="11">
                  <a:moveTo>
                    <a:pt x="0" y="0"/>
                  </a:moveTo>
                  <a:lnTo>
                    <a:pt x="28" y="11"/>
                  </a:lnTo>
                  <a:lnTo>
                    <a:pt x="30" y="0"/>
                  </a:lnTo>
                  <a:lnTo>
                    <a:pt x="0" y="0"/>
                  </a:lnTo>
                  <a:close/>
                </a:path>
              </a:pathLst>
            </a:custGeom>
            <a:solidFill>
              <a:srgbClr val="825C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310"/>
            <p:cNvSpPr>
              <a:spLocks/>
            </p:cNvSpPr>
            <p:nvPr/>
          </p:nvSpPr>
          <p:spPr bwMode="auto">
            <a:xfrm>
              <a:off x="9453562" y="1150938"/>
              <a:ext cx="93663" cy="11113"/>
            </a:xfrm>
            <a:custGeom>
              <a:avLst/>
              <a:gdLst>
                <a:gd name="T0" fmla="*/ 117 w 117"/>
                <a:gd name="T1" fmla="*/ 0 h 15"/>
                <a:gd name="T2" fmla="*/ 0 w 117"/>
                <a:gd name="T3" fmla="*/ 15 h 15"/>
                <a:gd name="T4" fmla="*/ 0 w 117"/>
                <a:gd name="T5" fmla="*/ 0 h 15"/>
                <a:gd name="T6" fmla="*/ 117 w 117"/>
                <a:gd name="T7" fmla="*/ 0 h 15"/>
              </a:gdLst>
              <a:ahLst/>
              <a:cxnLst>
                <a:cxn ang="0">
                  <a:pos x="T0" y="T1"/>
                </a:cxn>
                <a:cxn ang="0">
                  <a:pos x="T2" y="T3"/>
                </a:cxn>
                <a:cxn ang="0">
                  <a:pos x="T4" y="T5"/>
                </a:cxn>
                <a:cxn ang="0">
                  <a:pos x="T6" y="T7"/>
                </a:cxn>
              </a:cxnLst>
              <a:rect l="0" t="0" r="r" b="b"/>
              <a:pathLst>
                <a:path w="117" h="15">
                  <a:moveTo>
                    <a:pt x="117" y="0"/>
                  </a:moveTo>
                  <a:lnTo>
                    <a:pt x="0" y="15"/>
                  </a:lnTo>
                  <a:lnTo>
                    <a:pt x="0" y="0"/>
                  </a:lnTo>
                  <a:lnTo>
                    <a:pt x="117" y="0"/>
                  </a:lnTo>
                  <a:close/>
                </a:path>
              </a:pathLst>
            </a:custGeom>
            <a:solidFill>
              <a:srgbClr val="0015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Freeform 1311"/>
            <p:cNvSpPr>
              <a:spLocks/>
            </p:cNvSpPr>
            <p:nvPr/>
          </p:nvSpPr>
          <p:spPr bwMode="auto">
            <a:xfrm>
              <a:off x="9418637" y="1033463"/>
              <a:ext cx="47625" cy="36513"/>
            </a:xfrm>
            <a:custGeom>
              <a:avLst/>
              <a:gdLst>
                <a:gd name="T0" fmla="*/ 55 w 61"/>
                <a:gd name="T1" fmla="*/ 0 h 47"/>
                <a:gd name="T2" fmla="*/ 53 w 61"/>
                <a:gd name="T3" fmla="*/ 0 h 47"/>
                <a:gd name="T4" fmla="*/ 35 w 61"/>
                <a:gd name="T5" fmla="*/ 0 h 47"/>
                <a:gd name="T6" fmla="*/ 14 w 61"/>
                <a:gd name="T7" fmla="*/ 0 h 47"/>
                <a:gd name="T8" fmla="*/ 14 w 61"/>
                <a:gd name="T9" fmla="*/ 0 h 47"/>
                <a:gd name="T10" fmla="*/ 8 w 61"/>
                <a:gd name="T11" fmla="*/ 2 h 47"/>
                <a:gd name="T12" fmla="*/ 5 w 61"/>
                <a:gd name="T13" fmla="*/ 5 h 47"/>
                <a:gd name="T14" fmla="*/ 1 w 61"/>
                <a:gd name="T15" fmla="*/ 9 h 47"/>
                <a:gd name="T16" fmla="*/ 0 w 61"/>
                <a:gd name="T17" fmla="*/ 16 h 47"/>
                <a:gd name="T18" fmla="*/ 0 w 61"/>
                <a:gd name="T19" fmla="*/ 32 h 47"/>
                <a:gd name="T20" fmla="*/ 0 w 61"/>
                <a:gd name="T21" fmla="*/ 32 h 47"/>
                <a:gd name="T22" fmla="*/ 1 w 61"/>
                <a:gd name="T23" fmla="*/ 38 h 47"/>
                <a:gd name="T24" fmla="*/ 5 w 61"/>
                <a:gd name="T25" fmla="*/ 41 h 47"/>
                <a:gd name="T26" fmla="*/ 8 w 61"/>
                <a:gd name="T27" fmla="*/ 45 h 47"/>
                <a:gd name="T28" fmla="*/ 14 w 61"/>
                <a:gd name="T29" fmla="*/ 47 h 47"/>
                <a:gd name="T30" fmla="*/ 43 w 61"/>
                <a:gd name="T31" fmla="*/ 47 h 47"/>
                <a:gd name="T32" fmla="*/ 43 w 61"/>
                <a:gd name="T33" fmla="*/ 47 h 47"/>
                <a:gd name="T34" fmla="*/ 46 w 61"/>
                <a:gd name="T35" fmla="*/ 45 h 47"/>
                <a:gd name="T36" fmla="*/ 50 w 61"/>
                <a:gd name="T37" fmla="*/ 43 h 47"/>
                <a:gd name="T38" fmla="*/ 52 w 61"/>
                <a:gd name="T39" fmla="*/ 40 h 47"/>
                <a:gd name="T40" fmla="*/ 53 w 61"/>
                <a:gd name="T41" fmla="*/ 36 h 47"/>
                <a:gd name="T42" fmla="*/ 53 w 61"/>
                <a:gd name="T43" fmla="*/ 13 h 47"/>
                <a:gd name="T44" fmla="*/ 55 w 61"/>
                <a:gd name="T45" fmla="*/ 13 h 47"/>
                <a:gd name="T46" fmla="*/ 55 w 61"/>
                <a:gd name="T47" fmla="*/ 13 h 47"/>
                <a:gd name="T48" fmla="*/ 59 w 61"/>
                <a:gd name="T49" fmla="*/ 11 h 47"/>
                <a:gd name="T50" fmla="*/ 61 w 61"/>
                <a:gd name="T51" fmla="*/ 7 h 47"/>
                <a:gd name="T52" fmla="*/ 61 w 61"/>
                <a:gd name="T53" fmla="*/ 7 h 47"/>
                <a:gd name="T54" fmla="*/ 59 w 61"/>
                <a:gd name="T55" fmla="*/ 2 h 47"/>
                <a:gd name="T56" fmla="*/ 55 w 61"/>
                <a:gd name="T57" fmla="*/ 0 h 47"/>
                <a:gd name="T58" fmla="*/ 5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55" y="0"/>
                  </a:moveTo>
                  <a:lnTo>
                    <a:pt x="53" y="0"/>
                  </a:lnTo>
                  <a:lnTo>
                    <a:pt x="35" y="0"/>
                  </a:lnTo>
                  <a:lnTo>
                    <a:pt x="14" y="0"/>
                  </a:lnTo>
                  <a:lnTo>
                    <a:pt x="14" y="0"/>
                  </a:lnTo>
                  <a:lnTo>
                    <a:pt x="8" y="2"/>
                  </a:lnTo>
                  <a:lnTo>
                    <a:pt x="5" y="5"/>
                  </a:lnTo>
                  <a:lnTo>
                    <a:pt x="1" y="9"/>
                  </a:lnTo>
                  <a:lnTo>
                    <a:pt x="0" y="16"/>
                  </a:lnTo>
                  <a:lnTo>
                    <a:pt x="0" y="32"/>
                  </a:lnTo>
                  <a:lnTo>
                    <a:pt x="0" y="32"/>
                  </a:lnTo>
                  <a:lnTo>
                    <a:pt x="1" y="38"/>
                  </a:lnTo>
                  <a:lnTo>
                    <a:pt x="5" y="41"/>
                  </a:lnTo>
                  <a:lnTo>
                    <a:pt x="8" y="45"/>
                  </a:lnTo>
                  <a:lnTo>
                    <a:pt x="14" y="47"/>
                  </a:lnTo>
                  <a:lnTo>
                    <a:pt x="43" y="47"/>
                  </a:lnTo>
                  <a:lnTo>
                    <a:pt x="43" y="47"/>
                  </a:lnTo>
                  <a:lnTo>
                    <a:pt x="46" y="45"/>
                  </a:lnTo>
                  <a:lnTo>
                    <a:pt x="50" y="43"/>
                  </a:lnTo>
                  <a:lnTo>
                    <a:pt x="52" y="40"/>
                  </a:lnTo>
                  <a:lnTo>
                    <a:pt x="53" y="36"/>
                  </a:lnTo>
                  <a:lnTo>
                    <a:pt x="53" y="13"/>
                  </a:lnTo>
                  <a:lnTo>
                    <a:pt x="55" y="13"/>
                  </a:lnTo>
                  <a:lnTo>
                    <a:pt x="55" y="13"/>
                  </a:lnTo>
                  <a:lnTo>
                    <a:pt x="59" y="11"/>
                  </a:lnTo>
                  <a:lnTo>
                    <a:pt x="61" y="7"/>
                  </a:lnTo>
                  <a:lnTo>
                    <a:pt x="61" y="7"/>
                  </a:lnTo>
                  <a:lnTo>
                    <a:pt x="59" y="2"/>
                  </a:lnTo>
                  <a:lnTo>
                    <a:pt x="55" y="0"/>
                  </a:lnTo>
                  <a:lnTo>
                    <a:pt x="55" y="0"/>
                  </a:lnTo>
                  <a:close/>
                </a:path>
              </a:pathLst>
            </a:custGeom>
            <a:solidFill>
              <a:srgbClr val="AA866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Freeform 1312"/>
            <p:cNvSpPr>
              <a:spLocks/>
            </p:cNvSpPr>
            <p:nvPr/>
          </p:nvSpPr>
          <p:spPr bwMode="auto">
            <a:xfrm>
              <a:off x="9550400" y="1033463"/>
              <a:ext cx="49213" cy="36513"/>
            </a:xfrm>
            <a:custGeom>
              <a:avLst/>
              <a:gdLst>
                <a:gd name="T0" fmla="*/ 45 w 61"/>
                <a:gd name="T1" fmla="*/ 0 h 47"/>
                <a:gd name="T2" fmla="*/ 23 w 61"/>
                <a:gd name="T3" fmla="*/ 0 h 47"/>
                <a:gd name="T4" fmla="*/ 7 w 61"/>
                <a:gd name="T5" fmla="*/ 0 h 47"/>
                <a:gd name="T6" fmla="*/ 5 w 61"/>
                <a:gd name="T7" fmla="*/ 0 h 47"/>
                <a:gd name="T8" fmla="*/ 5 w 61"/>
                <a:gd name="T9" fmla="*/ 0 h 47"/>
                <a:gd name="T10" fmla="*/ 0 w 61"/>
                <a:gd name="T11" fmla="*/ 2 h 47"/>
                <a:gd name="T12" fmla="*/ 0 w 61"/>
                <a:gd name="T13" fmla="*/ 7 h 47"/>
                <a:gd name="T14" fmla="*/ 0 w 61"/>
                <a:gd name="T15" fmla="*/ 7 h 47"/>
                <a:gd name="T16" fmla="*/ 0 w 61"/>
                <a:gd name="T17" fmla="*/ 11 h 47"/>
                <a:gd name="T18" fmla="*/ 5 w 61"/>
                <a:gd name="T19" fmla="*/ 13 h 47"/>
                <a:gd name="T20" fmla="*/ 7 w 61"/>
                <a:gd name="T21" fmla="*/ 13 h 47"/>
                <a:gd name="T22" fmla="*/ 7 w 61"/>
                <a:gd name="T23" fmla="*/ 36 h 47"/>
                <a:gd name="T24" fmla="*/ 7 w 61"/>
                <a:gd name="T25" fmla="*/ 36 h 47"/>
                <a:gd name="T26" fmla="*/ 9 w 61"/>
                <a:gd name="T27" fmla="*/ 40 h 47"/>
                <a:gd name="T28" fmla="*/ 10 w 61"/>
                <a:gd name="T29" fmla="*/ 43 h 47"/>
                <a:gd name="T30" fmla="*/ 14 w 61"/>
                <a:gd name="T31" fmla="*/ 45 h 47"/>
                <a:gd name="T32" fmla="*/ 18 w 61"/>
                <a:gd name="T33" fmla="*/ 47 h 47"/>
                <a:gd name="T34" fmla="*/ 45 w 61"/>
                <a:gd name="T35" fmla="*/ 47 h 47"/>
                <a:gd name="T36" fmla="*/ 45 w 61"/>
                <a:gd name="T37" fmla="*/ 47 h 47"/>
                <a:gd name="T38" fmla="*/ 52 w 61"/>
                <a:gd name="T39" fmla="*/ 45 h 47"/>
                <a:gd name="T40" fmla="*/ 55 w 61"/>
                <a:gd name="T41" fmla="*/ 41 h 47"/>
                <a:gd name="T42" fmla="*/ 59 w 61"/>
                <a:gd name="T43" fmla="*/ 38 h 47"/>
                <a:gd name="T44" fmla="*/ 61 w 61"/>
                <a:gd name="T45" fmla="*/ 32 h 47"/>
                <a:gd name="T46" fmla="*/ 61 w 61"/>
                <a:gd name="T47" fmla="*/ 16 h 47"/>
                <a:gd name="T48" fmla="*/ 61 w 61"/>
                <a:gd name="T49" fmla="*/ 16 h 47"/>
                <a:gd name="T50" fmla="*/ 59 w 61"/>
                <a:gd name="T51" fmla="*/ 9 h 47"/>
                <a:gd name="T52" fmla="*/ 55 w 61"/>
                <a:gd name="T53" fmla="*/ 5 h 47"/>
                <a:gd name="T54" fmla="*/ 52 w 61"/>
                <a:gd name="T55" fmla="*/ 2 h 47"/>
                <a:gd name="T56" fmla="*/ 45 w 61"/>
                <a:gd name="T57" fmla="*/ 0 h 47"/>
                <a:gd name="T58" fmla="*/ 4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45" y="0"/>
                  </a:moveTo>
                  <a:lnTo>
                    <a:pt x="23" y="0"/>
                  </a:lnTo>
                  <a:lnTo>
                    <a:pt x="7" y="0"/>
                  </a:lnTo>
                  <a:lnTo>
                    <a:pt x="5" y="0"/>
                  </a:lnTo>
                  <a:lnTo>
                    <a:pt x="5" y="0"/>
                  </a:lnTo>
                  <a:lnTo>
                    <a:pt x="0" y="2"/>
                  </a:lnTo>
                  <a:lnTo>
                    <a:pt x="0" y="7"/>
                  </a:lnTo>
                  <a:lnTo>
                    <a:pt x="0" y="7"/>
                  </a:lnTo>
                  <a:lnTo>
                    <a:pt x="0" y="11"/>
                  </a:lnTo>
                  <a:lnTo>
                    <a:pt x="5" y="13"/>
                  </a:lnTo>
                  <a:lnTo>
                    <a:pt x="7" y="13"/>
                  </a:lnTo>
                  <a:lnTo>
                    <a:pt x="7" y="36"/>
                  </a:lnTo>
                  <a:lnTo>
                    <a:pt x="7" y="36"/>
                  </a:lnTo>
                  <a:lnTo>
                    <a:pt x="9" y="40"/>
                  </a:lnTo>
                  <a:lnTo>
                    <a:pt x="10" y="43"/>
                  </a:lnTo>
                  <a:lnTo>
                    <a:pt x="14" y="45"/>
                  </a:lnTo>
                  <a:lnTo>
                    <a:pt x="18" y="47"/>
                  </a:lnTo>
                  <a:lnTo>
                    <a:pt x="45" y="47"/>
                  </a:lnTo>
                  <a:lnTo>
                    <a:pt x="45" y="47"/>
                  </a:lnTo>
                  <a:lnTo>
                    <a:pt x="52" y="45"/>
                  </a:lnTo>
                  <a:lnTo>
                    <a:pt x="55" y="41"/>
                  </a:lnTo>
                  <a:lnTo>
                    <a:pt x="59" y="38"/>
                  </a:lnTo>
                  <a:lnTo>
                    <a:pt x="61" y="32"/>
                  </a:lnTo>
                  <a:lnTo>
                    <a:pt x="61" y="16"/>
                  </a:lnTo>
                  <a:lnTo>
                    <a:pt x="61" y="16"/>
                  </a:lnTo>
                  <a:lnTo>
                    <a:pt x="59" y="9"/>
                  </a:lnTo>
                  <a:lnTo>
                    <a:pt x="55" y="5"/>
                  </a:lnTo>
                  <a:lnTo>
                    <a:pt x="52" y="2"/>
                  </a:lnTo>
                  <a:lnTo>
                    <a:pt x="45" y="0"/>
                  </a:lnTo>
                  <a:lnTo>
                    <a:pt x="45" y="0"/>
                  </a:lnTo>
                  <a:close/>
                </a:path>
              </a:pathLst>
            </a:custGeom>
            <a:solidFill>
              <a:srgbClr val="AA866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1313"/>
            <p:cNvSpPr>
              <a:spLocks noChangeArrowheads="1"/>
            </p:cNvSpPr>
            <p:nvPr/>
          </p:nvSpPr>
          <p:spPr bwMode="auto">
            <a:xfrm>
              <a:off x="9234487" y="915988"/>
              <a:ext cx="47625" cy="15875"/>
            </a:xfrm>
            <a:prstGeom prst="rect">
              <a:avLst/>
            </a:prstGeom>
            <a:solidFill>
              <a:srgbClr val="7A573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Freeform 1314"/>
            <p:cNvSpPr>
              <a:spLocks/>
            </p:cNvSpPr>
            <p:nvPr/>
          </p:nvSpPr>
          <p:spPr bwMode="auto">
            <a:xfrm>
              <a:off x="9244012" y="885825"/>
              <a:ext cx="28575" cy="57150"/>
            </a:xfrm>
            <a:custGeom>
              <a:avLst/>
              <a:gdLst>
                <a:gd name="T0" fmla="*/ 18 w 36"/>
                <a:gd name="T1" fmla="*/ 72 h 72"/>
                <a:gd name="T2" fmla="*/ 0 w 36"/>
                <a:gd name="T3" fmla="*/ 68 h 72"/>
                <a:gd name="T4" fmla="*/ 0 w 36"/>
                <a:gd name="T5" fmla="*/ 0 h 72"/>
                <a:gd name="T6" fmla="*/ 36 w 36"/>
                <a:gd name="T7" fmla="*/ 0 h 72"/>
                <a:gd name="T8" fmla="*/ 36 w 36"/>
                <a:gd name="T9" fmla="*/ 72 h 72"/>
                <a:gd name="T10" fmla="*/ 18 w 36"/>
                <a:gd name="T11" fmla="*/ 72 h 72"/>
              </a:gdLst>
              <a:ahLst/>
              <a:cxnLst>
                <a:cxn ang="0">
                  <a:pos x="T0" y="T1"/>
                </a:cxn>
                <a:cxn ang="0">
                  <a:pos x="T2" y="T3"/>
                </a:cxn>
                <a:cxn ang="0">
                  <a:pos x="T4" y="T5"/>
                </a:cxn>
                <a:cxn ang="0">
                  <a:pos x="T6" y="T7"/>
                </a:cxn>
                <a:cxn ang="0">
                  <a:pos x="T8" y="T9"/>
                </a:cxn>
                <a:cxn ang="0">
                  <a:pos x="T10" y="T11"/>
                </a:cxn>
              </a:cxnLst>
              <a:rect l="0" t="0" r="r" b="b"/>
              <a:pathLst>
                <a:path w="36" h="72">
                  <a:moveTo>
                    <a:pt x="18" y="72"/>
                  </a:moveTo>
                  <a:lnTo>
                    <a:pt x="0" y="68"/>
                  </a:lnTo>
                  <a:lnTo>
                    <a:pt x="0" y="0"/>
                  </a:lnTo>
                  <a:lnTo>
                    <a:pt x="36" y="0"/>
                  </a:lnTo>
                  <a:lnTo>
                    <a:pt x="36" y="72"/>
                  </a:lnTo>
                  <a:lnTo>
                    <a:pt x="18" y="72"/>
                  </a:lnTo>
                  <a:close/>
                </a:path>
              </a:pathLst>
            </a:custGeom>
            <a:solidFill>
              <a:srgbClr val="7A573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Freeform 1315"/>
            <p:cNvSpPr>
              <a:spLocks/>
            </p:cNvSpPr>
            <p:nvPr/>
          </p:nvSpPr>
          <p:spPr bwMode="auto">
            <a:xfrm>
              <a:off x="9244012" y="890588"/>
              <a:ext cx="28575" cy="28575"/>
            </a:xfrm>
            <a:custGeom>
              <a:avLst/>
              <a:gdLst>
                <a:gd name="T0" fmla="*/ 36 w 36"/>
                <a:gd name="T1" fmla="*/ 18 h 36"/>
                <a:gd name="T2" fmla="*/ 0 w 36"/>
                <a:gd name="T3" fmla="*/ 36 h 36"/>
                <a:gd name="T4" fmla="*/ 0 w 36"/>
                <a:gd name="T5" fmla="*/ 0 h 36"/>
                <a:gd name="T6" fmla="*/ 36 w 36"/>
                <a:gd name="T7" fmla="*/ 15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lnTo>
                    <a:pt x="0" y="36"/>
                  </a:lnTo>
                  <a:lnTo>
                    <a:pt x="0" y="0"/>
                  </a:lnTo>
                  <a:lnTo>
                    <a:pt x="36" y="15"/>
                  </a:lnTo>
                  <a:lnTo>
                    <a:pt x="36" y="18"/>
                  </a:lnTo>
                  <a:close/>
                </a:path>
              </a:pathLst>
            </a:custGeom>
            <a:solidFill>
              <a:srgbClr val="51351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316"/>
            <p:cNvSpPr>
              <a:spLocks/>
            </p:cNvSpPr>
            <p:nvPr/>
          </p:nvSpPr>
          <p:spPr bwMode="auto">
            <a:xfrm>
              <a:off x="9193212" y="1055688"/>
              <a:ext cx="128588" cy="265113"/>
            </a:xfrm>
            <a:custGeom>
              <a:avLst/>
              <a:gdLst>
                <a:gd name="T0" fmla="*/ 151 w 162"/>
                <a:gd name="T1" fmla="*/ 191 h 334"/>
                <a:gd name="T2" fmla="*/ 141 w 162"/>
                <a:gd name="T3" fmla="*/ 0 h 334"/>
                <a:gd name="T4" fmla="*/ 27 w 162"/>
                <a:gd name="T5" fmla="*/ 16 h 334"/>
                <a:gd name="T6" fmla="*/ 0 w 162"/>
                <a:gd name="T7" fmla="*/ 185 h 334"/>
                <a:gd name="T8" fmla="*/ 0 w 162"/>
                <a:gd name="T9" fmla="*/ 334 h 334"/>
                <a:gd name="T10" fmla="*/ 44 w 162"/>
                <a:gd name="T11" fmla="*/ 334 h 334"/>
                <a:gd name="T12" fmla="*/ 53 w 162"/>
                <a:gd name="T13" fmla="*/ 191 h 334"/>
                <a:gd name="T14" fmla="*/ 78 w 162"/>
                <a:gd name="T15" fmla="*/ 63 h 334"/>
                <a:gd name="T16" fmla="*/ 81 w 162"/>
                <a:gd name="T17" fmla="*/ 63 h 334"/>
                <a:gd name="T18" fmla="*/ 103 w 162"/>
                <a:gd name="T19" fmla="*/ 191 h 334"/>
                <a:gd name="T20" fmla="*/ 117 w 162"/>
                <a:gd name="T21" fmla="*/ 334 h 334"/>
                <a:gd name="T22" fmla="*/ 162 w 162"/>
                <a:gd name="T23" fmla="*/ 334 h 334"/>
                <a:gd name="T24" fmla="*/ 151 w 162"/>
                <a:gd name="T25" fmla="*/ 19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34">
                  <a:moveTo>
                    <a:pt x="151" y="191"/>
                  </a:moveTo>
                  <a:lnTo>
                    <a:pt x="141" y="0"/>
                  </a:lnTo>
                  <a:lnTo>
                    <a:pt x="27" y="16"/>
                  </a:lnTo>
                  <a:lnTo>
                    <a:pt x="0" y="185"/>
                  </a:lnTo>
                  <a:lnTo>
                    <a:pt x="0" y="334"/>
                  </a:lnTo>
                  <a:lnTo>
                    <a:pt x="44" y="334"/>
                  </a:lnTo>
                  <a:lnTo>
                    <a:pt x="53" y="191"/>
                  </a:lnTo>
                  <a:lnTo>
                    <a:pt x="78" y="63"/>
                  </a:lnTo>
                  <a:lnTo>
                    <a:pt x="81" y="63"/>
                  </a:lnTo>
                  <a:lnTo>
                    <a:pt x="103" y="191"/>
                  </a:lnTo>
                  <a:lnTo>
                    <a:pt x="117" y="334"/>
                  </a:lnTo>
                  <a:lnTo>
                    <a:pt x="162" y="334"/>
                  </a:lnTo>
                  <a:lnTo>
                    <a:pt x="151" y="19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Freeform 1317"/>
            <p:cNvSpPr>
              <a:spLocks/>
            </p:cNvSpPr>
            <p:nvPr/>
          </p:nvSpPr>
          <p:spPr bwMode="auto">
            <a:xfrm>
              <a:off x="9213850" y="793750"/>
              <a:ext cx="90488" cy="88900"/>
            </a:xfrm>
            <a:custGeom>
              <a:avLst/>
              <a:gdLst>
                <a:gd name="T0" fmla="*/ 0 w 114"/>
                <a:gd name="T1" fmla="*/ 56 h 111"/>
                <a:gd name="T2" fmla="*/ 0 w 114"/>
                <a:gd name="T3" fmla="*/ 56 h 111"/>
                <a:gd name="T4" fmla="*/ 2 w 114"/>
                <a:gd name="T5" fmla="*/ 67 h 111"/>
                <a:gd name="T6" fmla="*/ 4 w 114"/>
                <a:gd name="T7" fmla="*/ 77 h 111"/>
                <a:gd name="T8" fmla="*/ 9 w 114"/>
                <a:gd name="T9" fmla="*/ 88 h 111"/>
                <a:gd name="T10" fmla="*/ 17 w 114"/>
                <a:gd name="T11" fmla="*/ 95 h 111"/>
                <a:gd name="T12" fmla="*/ 26 w 114"/>
                <a:gd name="T13" fmla="*/ 102 h 111"/>
                <a:gd name="T14" fmla="*/ 35 w 114"/>
                <a:gd name="T15" fmla="*/ 108 h 111"/>
                <a:gd name="T16" fmla="*/ 45 w 114"/>
                <a:gd name="T17" fmla="*/ 111 h 111"/>
                <a:gd name="T18" fmla="*/ 56 w 114"/>
                <a:gd name="T19" fmla="*/ 111 h 111"/>
                <a:gd name="T20" fmla="*/ 56 w 114"/>
                <a:gd name="T21" fmla="*/ 111 h 111"/>
                <a:gd name="T22" fmla="*/ 69 w 114"/>
                <a:gd name="T23" fmla="*/ 111 h 111"/>
                <a:gd name="T24" fmla="*/ 80 w 114"/>
                <a:gd name="T25" fmla="*/ 108 h 111"/>
                <a:gd name="T26" fmla="*/ 89 w 114"/>
                <a:gd name="T27" fmla="*/ 102 h 111"/>
                <a:gd name="T28" fmla="*/ 97 w 114"/>
                <a:gd name="T29" fmla="*/ 95 h 111"/>
                <a:gd name="T30" fmla="*/ 103 w 114"/>
                <a:gd name="T31" fmla="*/ 88 h 111"/>
                <a:gd name="T32" fmla="*/ 108 w 114"/>
                <a:gd name="T33" fmla="*/ 77 h 111"/>
                <a:gd name="T34" fmla="*/ 112 w 114"/>
                <a:gd name="T35" fmla="*/ 67 h 111"/>
                <a:gd name="T36" fmla="*/ 114 w 114"/>
                <a:gd name="T37" fmla="*/ 56 h 111"/>
                <a:gd name="T38" fmla="*/ 114 w 114"/>
                <a:gd name="T39" fmla="*/ 56 h 111"/>
                <a:gd name="T40" fmla="*/ 112 w 114"/>
                <a:gd name="T41" fmla="*/ 45 h 111"/>
                <a:gd name="T42" fmla="*/ 108 w 114"/>
                <a:gd name="T43" fmla="*/ 34 h 111"/>
                <a:gd name="T44" fmla="*/ 103 w 114"/>
                <a:gd name="T45" fmla="*/ 23 h 111"/>
                <a:gd name="T46" fmla="*/ 97 w 114"/>
                <a:gd name="T47" fmla="*/ 16 h 111"/>
                <a:gd name="T48" fmla="*/ 89 w 114"/>
                <a:gd name="T49" fmla="*/ 9 h 111"/>
                <a:gd name="T50" fmla="*/ 80 w 114"/>
                <a:gd name="T51" fmla="*/ 4 h 111"/>
                <a:gd name="T52" fmla="*/ 69 w 114"/>
                <a:gd name="T53" fmla="*/ 0 h 111"/>
                <a:gd name="T54" fmla="*/ 56 w 114"/>
                <a:gd name="T55" fmla="*/ 0 h 111"/>
                <a:gd name="T56" fmla="*/ 56 w 114"/>
                <a:gd name="T57" fmla="*/ 0 h 111"/>
                <a:gd name="T58" fmla="*/ 45 w 114"/>
                <a:gd name="T59" fmla="*/ 0 h 111"/>
                <a:gd name="T60" fmla="*/ 35 w 114"/>
                <a:gd name="T61" fmla="*/ 4 h 111"/>
                <a:gd name="T62" fmla="*/ 26 w 114"/>
                <a:gd name="T63" fmla="*/ 9 h 111"/>
                <a:gd name="T64" fmla="*/ 17 w 114"/>
                <a:gd name="T65" fmla="*/ 16 h 111"/>
                <a:gd name="T66" fmla="*/ 9 w 114"/>
                <a:gd name="T67" fmla="*/ 23 h 111"/>
                <a:gd name="T68" fmla="*/ 4 w 114"/>
                <a:gd name="T69" fmla="*/ 34 h 111"/>
                <a:gd name="T70" fmla="*/ 2 w 114"/>
                <a:gd name="T71" fmla="*/ 45 h 111"/>
                <a:gd name="T72" fmla="*/ 0 w 114"/>
                <a:gd name="T73" fmla="*/ 56 h 111"/>
                <a:gd name="T74" fmla="*/ 0 w 114"/>
                <a:gd name="T75"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1">
                  <a:moveTo>
                    <a:pt x="0" y="56"/>
                  </a:moveTo>
                  <a:lnTo>
                    <a:pt x="0" y="56"/>
                  </a:lnTo>
                  <a:lnTo>
                    <a:pt x="2" y="67"/>
                  </a:lnTo>
                  <a:lnTo>
                    <a:pt x="4" y="77"/>
                  </a:lnTo>
                  <a:lnTo>
                    <a:pt x="9" y="88"/>
                  </a:lnTo>
                  <a:lnTo>
                    <a:pt x="17" y="95"/>
                  </a:lnTo>
                  <a:lnTo>
                    <a:pt x="26" y="102"/>
                  </a:lnTo>
                  <a:lnTo>
                    <a:pt x="35" y="108"/>
                  </a:lnTo>
                  <a:lnTo>
                    <a:pt x="45" y="111"/>
                  </a:lnTo>
                  <a:lnTo>
                    <a:pt x="56" y="111"/>
                  </a:lnTo>
                  <a:lnTo>
                    <a:pt x="56" y="111"/>
                  </a:lnTo>
                  <a:lnTo>
                    <a:pt x="69" y="111"/>
                  </a:lnTo>
                  <a:lnTo>
                    <a:pt x="80" y="108"/>
                  </a:lnTo>
                  <a:lnTo>
                    <a:pt x="89" y="102"/>
                  </a:lnTo>
                  <a:lnTo>
                    <a:pt x="97" y="95"/>
                  </a:lnTo>
                  <a:lnTo>
                    <a:pt x="103" y="88"/>
                  </a:lnTo>
                  <a:lnTo>
                    <a:pt x="108" y="77"/>
                  </a:lnTo>
                  <a:lnTo>
                    <a:pt x="112" y="67"/>
                  </a:lnTo>
                  <a:lnTo>
                    <a:pt x="114" y="56"/>
                  </a:lnTo>
                  <a:lnTo>
                    <a:pt x="114" y="56"/>
                  </a:lnTo>
                  <a:lnTo>
                    <a:pt x="112" y="45"/>
                  </a:lnTo>
                  <a:lnTo>
                    <a:pt x="108" y="34"/>
                  </a:lnTo>
                  <a:lnTo>
                    <a:pt x="103" y="23"/>
                  </a:lnTo>
                  <a:lnTo>
                    <a:pt x="97" y="16"/>
                  </a:lnTo>
                  <a:lnTo>
                    <a:pt x="89" y="9"/>
                  </a:lnTo>
                  <a:lnTo>
                    <a:pt x="80" y="4"/>
                  </a:lnTo>
                  <a:lnTo>
                    <a:pt x="69" y="0"/>
                  </a:lnTo>
                  <a:lnTo>
                    <a:pt x="56" y="0"/>
                  </a:lnTo>
                  <a:lnTo>
                    <a:pt x="56" y="0"/>
                  </a:lnTo>
                  <a:lnTo>
                    <a:pt x="45" y="0"/>
                  </a:lnTo>
                  <a:lnTo>
                    <a:pt x="35" y="4"/>
                  </a:lnTo>
                  <a:lnTo>
                    <a:pt x="26" y="9"/>
                  </a:lnTo>
                  <a:lnTo>
                    <a:pt x="17" y="16"/>
                  </a:lnTo>
                  <a:lnTo>
                    <a:pt x="9" y="23"/>
                  </a:lnTo>
                  <a:lnTo>
                    <a:pt x="4" y="34"/>
                  </a:lnTo>
                  <a:lnTo>
                    <a:pt x="2" y="45"/>
                  </a:lnTo>
                  <a:lnTo>
                    <a:pt x="0" y="56"/>
                  </a:lnTo>
                  <a:lnTo>
                    <a:pt x="0" y="5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318"/>
            <p:cNvSpPr>
              <a:spLocks/>
            </p:cNvSpPr>
            <p:nvPr/>
          </p:nvSpPr>
          <p:spPr bwMode="auto">
            <a:xfrm>
              <a:off x="9209087" y="849313"/>
              <a:ext cx="100013" cy="14288"/>
            </a:xfrm>
            <a:custGeom>
              <a:avLst/>
              <a:gdLst>
                <a:gd name="T0" fmla="*/ 9 w 128"/>
                <a:gd name="T1" fmla="*/ 18 h 18"/>
                <a:gd name="T2" fmla="*/ 119 w 128"/>
                <a:gd name="T3" fmla="*/ 18 h 18"/>
                <a:gd name="T4" fmla="*/ 119 w 128"/>
                <a:gd name="T5" fmla="*/ 18 h 18"/>
                <a:gd name="T6" fmla="*/ 121 w 128"/>
                <a:gd name="T7" fmla="*/ 16 h 18"/>
                <a:gd name="T8" fmla="*/ 124 w 128"/>
                <a:gd name="T9" fmla="*/ 15 h 18"/>
                <a:gd name="T10" fmla="*/ 126 w 128"/>
                <a:gd name="T11" fmla="*/ 11 h 18"/>
                <a:gd name="T12" fmla="*/ 128 w 128"/>
                <a:gd name="T13" fmla="*/ 9 h 18"/>
                <a:gd name="T14" fmla="*/ 128 w 128"/>
                <a:gd name="T15" fmla="*/ 9 h 18"/>
                <a:gd name="T16" fmla="*/ 128 w 128"/>
                <a:gd name="T17" fmla="*/ 9 h 18"/>
                <a:gd name="T18" fmla="*/ 126 w 128"/>
                <a:gd name="T19" fmla="*/ 6 h 18"/>
                <a:gd name="T20" fmla="*/ 124 w 128"/>
                <a:gd name="T21" fmla="*/ 2 h 18"/>
                <a:gd name="T22" fmla="*/ 121 w 128"/>
                <a:gd name="T23" fmla="*/ 0 h 18"/>
                <a:gd name="T24" fmla="*/ 119 w 128"/>
                <a:gd name="T25" fmla="*/ 0 h 18"/>
                <a:gd name="T26" fmla="*/ 9 w 128"/>
                <a:gd name="T27" fmla="*/ 0 h 18"/>
                <a:gd name="T28" fmla="*/ 9 w 128"/>
                <a:gd name="T29" fmla="*/ 0 h 18"/>
                <a:gd name="T30" fmla="*/ 6 w 128"/>
                <a:gd name="T31" fmla="*/ 0 h 18"/>
                <a:gd name="T32" fmla="*/ 4 w 128"/>
                <a:gd name="T33" fmla="*/ 2 h 18"/>
                <a:gd name="T34" fmla="*/ 2 w 128"/>
                <a:gd name="T35" fmla="*/ 6 h 18"/>
                <a:gd name="T36" fmla="*/ 0 w 128"/>
                <a:gd name="T37" fmla="*/ 9 h 18"/>
                <a:gd name="T38" fmla="*/ 0 w 128"/>
                <a:gd name="T39" fmla="*/ 9 h 18"/>
                <a:gd name="T40" fmla="*/ 0 w 128"/>
                <a:gd name="T41" fmla="*/ 9 h 18"/>
                <a:gd name="T42" fmla="*/ 2 w 128"/>
                <a:gd name="T43" fmla="*/ 11 h 18"/>
                <a:gd name="T44" fmla="*/ 4 w 128"/>
                <a:gd name="T45" fmla="*/ 15 h 18"/>
                <a:gd name="T46" fmla="*/ 6 w 128"/>
                <a:gd name="T47" fmla="*/ 16 h 18"/>
                <a:gd name="T48" fmla="*/ 9 w 128"/>
                <a:gd name="T49" fmla="*/ 18 h 18"/>
                <a:gd name="T50" fmla="*/ 9 w 12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8">
                  <a:moveTo>
                    <a:pt x="9" y="18"/>
                  </a:moveTo>
                  <a:lnTo>
                    <a:pt x="119" y="18"/>
                  </a:lnTo>
                  <a:lnTo>
                    <a:pt x="119" y="18"/>
                  </a:lnTo>
                  <a:lnTo>
                    <a:pt x="121" y="16"/>
                  </a:lnTo>
                  <a:lnTo>
                    <a:pt x="124" y="15"/>
                  </a:lnTo>
                  <a:lnTo>
                    <a:pt x="126" y="11"/>
                  </a:lnTo>
                  <a:lnTo>
                    <a:pt x="128" y="9"/>
                  </a:lnTo>
                  <a:lnTo>
                    <a:pt x="128" y="9"/>
                  </a:lnTo>
                  <a:lnTo>
                    <a:pt x="128" y="9"/>
                  </a:lnTo>
                  <a:lnTo>
                    <a:pt x="126" y="6"/>
                  </a:lnTo>
                  <a:lnTo>
                    <a:pt x="124" y="2"/>
                  </a:lnTo>
                  <a:lnTo>
                    <a:pt x="121" y="0"/>
                  </a:lnTo>
                  <a:lnTo>
                    <a:pt x="119" y="0"/>
                  </a:lnTo>
                  <a:lnTo>
                    <a:pt x="9" y="0"/>
                  </a:lnTo>
                  <a:lnTo>
                    <a:pt x="9" y="0"/>
                  </a:lnTo>
                  <a:lnTo>
                    <a:pt x="6" y="0"/>
                  </a:lnTo>
                  <a:lnTo>
                    <a:pt x="4" y="2"/>
                  </a:lnTo>
                  <a:lnTo>
                    <a:pt x="2" y="6"/>
                  </a:lnTo>
                  <a:lnTo>
                    <a:pt x="0" y="9"/>
                  </a:lnTo>
                  <a:lnTo>
                    <a:pt x="0" y="9"/>
                  </a:lnTo>
                  <a:lnTo>
                    <a:pt x="0" y="9"/>
                  </a:lnTo>
                  <a:lnTo>
                    <a:pt x="2" y="11"/>
                  </a:lnTo>
                  <a:lnTo>
                    <a:pt x="4" y="15"/>
                  </a:lnTo>
                  <a:lnTo>
                    <a:pt x="6" y="16"/>
                  </a:lnTo>
                  <a:lnTo>
                    <a:pt x="9" y="18"/>
                  </a:lnTo>
                  <a:lnTo>
                    <a:pt x="9" y="18"/>
                  </a:lnTo>
                  <a:close/>
                </a:path>
              </a:pathLst>
            </a:custGeom>
            <a:solidFill>
              <a:srgbClr val="51351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Freeform 1319"/>
            <p:cNvSpPr>
              <a:spLocks/>
            </p:cNvSpPr>
            <p:nvPr/>
          </p:nvSpPr>
          <p:spPr bwMode="auto">
            <a:xfrm>
              <a:off x="9215437" y="814388"/>
              <a:ext cx="85725" cy="88900"/>
            </a:xfrm>
            <a:custGeom>
              <a:avLst/>
              <a:gdLst>
                <a:gd name="T0" fmla="*/ 0 w 108"/>
                <a:gd name="T1" fmla="*/ 54 h 113"/>
                <a:gd name="T2" fmla="*/ 0 w 108"/>
                <a:gd name="T3" fmla="*/ 54 h 113"/>
                <a:gd name="T4" fmla="*/ 2 w 108"/>
                <a:gd name="T5" fmla="*/ 43 h 113"/>
                <a:gd name="T6" fmla="*/ 6 w 108"/>
                <a:gd name="T7" fmla="*/ 33 h 113"/>
                <a:gd name="T8" fmla="*/ 9 w 108"/>
                <a:gd name="T9" fmla="*/ 24 h 113"/>
                <a:gd name="T10" fmla="*/ 16 w 108"/>
                <a:gd name="T11" fmla="*/ 16 h 113"/>
                <a:gd name="T12" fmla="*/ 25 w 108"/>
                <a:gd name="T13" fmla="*/ 9 h 113"/>
                <a:gd name="T14" fmla="*/ 34 w 108"/>
                <a:gd name="T15" fmla="*/ 4 h 113"/>
                <a:gd name="T16" fmla="*/ 43 w 108"/>
                <a:gd name="T17" fmla="*/ 2 h 113"/>
                <a:gd name="T18" fmla="*/ 54 w 108"/>
                <a:gd name="T19" fmla="*/ 0 h 113"/>
                <a:gd name="T20" fmla="*/ 54 w 108"/>
                <a:gd name="T21" fmla="*/ 0 h 113"/>
                <a:gd name="T22" fmla="*/ 65 w 108"/>
                <a:gd name="T23" fmla="*/ 2 h 113"/>
                <a:gd name="T24" fmla="*/ 76 w 108"/>
                <a:gd name="T25" fmla="*/ 4 h 113"/>
                <a:gd name="T26" fmla="*/ 85 w 108"/>
                <a:gd name="T27" fmla="*/ 9 h 113"/>
                <a:gd name="T28" fmla="*/ 94 w 108"/>
                <a:gd name="T29" fmla="*/ 16 h 113"/>
                <a:gd name="T30" fmla="*/ 99 w 108"/>
                <a:gd name="T31" fmla="*/ 24 h 113"/>
                <a:gd name="T32" fmla="*/ 104 w 108"/>
                <a:gd name="T33" fmla="*/ 33 h 113"/>
                <a:gd name="T34" fmla="*/ 108 w 108"/>
                <a:gd name="T35" fmla="*/ 43 h 113"/>
                <a:gd name="T36" fmla="*/ 108 w 108"/>
                <a:gd name="T37" fmla="*/ 54 h 113"/>
                <a:gd name="T38" fmla="*/ 108 w 108"/>
                <a:gd name="T39" fmla="*/ 54 h 113"/>
                <a:gd name="T40" fmla="*/ 108 w 108"/>
                <a:gd name="T41" fmla="*/ 61 h 113"/>
                <a:gd name="T42" fmla="*/ 106 w 108"/>
                <a:gd name="T43" fmla="*/ 68 h 113"/>
                <a:gd name="T44" fmla="*/ 99 w 108"/>
                <a:gd name="T45" fmla="*/ 81 h 113"/>
                <a:gd name="T46" fmla="*/ 92 w 108"/>
                <a:gd name="T47" fmla="*/ 94 h 113"/>
                <a:gd name="T48" fmla="*/ 83 w 108"/>
                <a:gd name="T49" fmla="*/ 104 h 113"/>
                <a:gd name="T50" fmla="*/ 83 w 108"/>
                <a:gd name="T51" fmla="*/ 104 h 113"/>
                <a:gd name="T52" fmla="*/ 79 w 108"/>
                <a:gd name="T53" fmla="*/ 108 h 113"/>
                <a:gd name="T54" fmla="*/ 74 w 108"/>
                <a:gd name="T55" fmla="*/ 110 h 113"/>
                <a:gd name="T56" fmla="*/ 70 w 108"/>
                <a:gd name="T57" fmla="*/ 112 h 113"/>
                <a:gd name="T58" fmla="*/ 63 w 108"/>
                <a:gd name="T59" fmla="*/ 113 h 113"/>
                <a:gd name="T60" fmla="*/ 45 w 108"/>
                <a:gd name="T61" fmla="*/ 113 h 113"/>
                <a:gd name="T62" fmla="*/ 45 w 108"/>
                <a:gd name="T63" fmla="*/ 113 h 113"/>
                <a:gd name="T64" fmla="*/ 40 w 108"/>
                <a:gd name="T65" fmla="*/ 112 h 113"/>
                <a:gd name="T66" fmla="*/ 34 w 108"/>
                <a:gd name="T67" fmla="*/ 110 h 113"/>
                <a:gd name="T68" fmla="*/ 31 w 108"/>
                <a:gd name="T69" fmla="*/ 108 h 113"/>
                <a:gd name="T70" fmla="*/ 27 w 108"/>
                <a:gd name="T71" fmla="*/ 104 h 113"/>
                <a:gd name="T72" fmla="*/ 27 w 108"/>
                <a:gd name="T73" fmla="*/ 104 h 113"/>
                <a:gd name="T74" fmla="*/ 18 w 108"/>
                <a:gd name="T75" fmla="*/ 94 h 113"/>
                <a:gd name="T76" fmla="*/ 9 w 108"/>
                <a:gd name="T77" fmla="*/ 81 h 113"/>
                <a:gd name="T78" fmla="*/ 4 w 108"/>
                <a:gd name="T79" fmla="*/ 68 h 113"/>
                <a:gd name="T80" fmla="*/ 2 w 108"/>
                <a:gd name="T81" fmla="*/ 61 h 113"/>
                <a:gd name="T82" fmla="*/ 0 w 108"/>
                <a:gd name="T83" fmla="*/ 54 h 113"/>
                <a:gd name="T84" fmla="*/ 0 w 108"/>
                <a:gd name="T8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13">
                  <a:moveTo>
                    <a:pt x="0" y="54"/>
                  </a:moveTo>
                  <a:lnTo>
                    <a:pt x="0" y="54"/>
                  </a:lnTo>
                  <a:lnTo>
                    <a:pt x="2" y="43"/>
                  </a:lnTo>
                  <a:lnTo>
                    <a:pt x="6" y="33"/>
                  </a:lnTo>
                  <a:lnTo>
                    <a:pt x="9" y="24"/>
                  </a:lnTo>
                  <a:lnTo>
                    <a:pt x="16" y="16"/>
                  </a:lnTo>
                  <a:lnTo>
                    <a:pt x="25" y="9"/>
                  </a:lnTo>
                  <a:lnTo>
                    <a:pt x="34" y="4"/>
                  </a:lnTo>
                  <a:lnTo>
                    <a:pt x="43" y="2"/>
                  </a:lnTo>
                  <a:lnTo>
                    <a:pt x="54" y="0"/>
                  </a:lnTo>
                  <a:lnTo>
                    <a:pt x="54" y="0"/>
                  </a:lnTo>
                  <a:lnTo>
                    <a:pt x="65" y="2"/>
                  </a:lnTo>
                  <a:lnTo>
                    <a:pt x="76" y="4"/>
                  </a:lnTo>
                  <a:lnTo>
                    <a:pt x="85" y="9"/>
                  </a:lnTo>
                  <a:lnTo>
                    <a:pt x="94" y="16"/>
                  </a:lnTo>
                  <a:lnTo>
                    <a:pt x="99" y="24"/>
                  </a:lnTo>
                  <a:lnTo>
                    <a:pt x="104" y="33"/>
                  </a:lnTo>
                  <a:lnTo>
                    <a:pt x="108" y="43"/>
                  </a:lnTo>
                  <a:lnTo>
                    <a:pt x="108" y="54"/>
                  </a:lnTo>
                  <a:lnTo>
                    <a:pt x="108" y="54"/>
                  </a:lnTo>
                  <a:lnTo>
                    <a:pt x="108" y="61"/>
                  </a:lnTo>
                  <a:lnTo>
                    <a:pt x="106" y="68"/>
                  </a:lnTo>
                  <a:lnTo>
                    <a:pt x="99" y="81"/>
                  </a:lnTo>
                  <a:lnTo>
                    <a:pt x="92" y="94"/>
                  </a:lnTo>
                  <a:lnTo>
                    <a:pt x="83" y="104"/>
                  </a:lnTo>
                  <a:lnTo>
                    <a:pt x="83" y="104"/>
                  </a:lnTo>
                  <a:lnTo>
                    <a:pt x="79" y="108"/>
                  </a:lnTo>
                  <a:lnTo>
                    <a:pt x="74" y="110"/>
                  </a:lnTo>
                  <a:lnTo>
                    <a:pt x="70" y="112"/>
                  </a:lnTo>
                  <a:lnTo>
                    <a:pt x="63" y="113"/>
                  </a:lnTo>
                  <a:lnTo>
                    <a:pt x="45" y="113"/>
                  </a:lnTo>
                  <a:lnTo>
                    <a:pt x="45" y="113"/>
                  </a:lnTo>
                  <a:lnTo>
                    <a:pt x="40" y="112"/>
                  </a:lnTo>
                  <a:lnTo>
                    <a:pt x="34" y="110"/>
                  </a:lnTo>
                  <a:lnTo>
                    <a:pt x="31" y="108"/>
                  </a:lnTo>
                  <a:lnTo>
                    <a:pt x="27" y="104"/>
                  </a:lnTo>
                  <a:lnTo>
                    <a:pt x="27" y="104"/>
                  </a:lnTo>
                  <a:lnTo>
                    <a:pt x="18" y="94"/>
                  </a:lnTo>
                  <a:lnTo>
                    <a:pt x="9" y="81"/>
                  </a:lnTo>
                  <a:lnTo>
                    <a:pt x="4" y="68"/>
                  </a:lnTo>
                  <a:lnTo>
                    <a:pt x="2" y="61"/>
                  </a:lnTo>
                  <a:lnTo>
                    <a:pt x="0" y="54"/>
                  </a:lnTo>
                  <a:lnTo>
                    <a:pt x="0" y="54"/>
                  </a:lnTo>
                  <a:close/>
                </a:path>
              </a:pathLst>
            </a:custGeom>
            <a:solidFill>
              <a:srgbClr val="7A573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320"/>
            <p:cNvSpPr>
              <a:spLocks/>
            </p:cNvSpPr>
            <p:nvPr/>
          </p:nvSpPr>
          <p:spPr bwMode="auto">
            <a:xfrm>
              <a:off x="9280525"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Freeform 1321"/>
            <p:cNvSpPr>
              <a:spLocks/>
            </p:cNvSpPr>
            <p:nvPr/>
          </p:nvSpPr>
          <p:spPr bwMode="auto">
            <a:xfrm>
              <a:off x="9239250" y="874713"/>
              <a:ext cx="39688" cy="12700"/>
            </a:xfrm>
            <a:custGeom>
              <a:avLst/>
              <a:gdLst>
                <a:gd name="T0" fmla="*/ 48 w 48"/>
                <a:gd name="T1" fmla="*/ 0 h 17"/>
                <a:gd name="T2" fmla="*/ 48 w 48"/>
                <a:gd name="T3" fmla="*/ 0 h 17"/>
                <a:gd name="T4" fmla="*/ 45 w 48"/>
                <a:gd name="T5" fmla="*/ 8 h 17"/>
                <a:gd name="T6" fmla="*/ 38 w 48"/>
                <a:gd name="T7" fmla="*/ 11 h 17"/>
                <a:gd name="T8" fmla="*/ 32 w 48"/>
                <a:gd name="T9" fmla="*/ 15 h 17"/>
                <a:gd name="T10" fmla="*/ 23 w 48"/>
                <a:gd name="T11" fmla="*/ 17 h 17"/>
                <a:gd name="T12" fmla="*/ 23 w 48"/>
                <a:gd name="T13" fmla="*/ 17 h 17"/>
                <a:gd name="T14" fmla="*/ 16 w 48"/>
                <a:gd name="T15" fmla="*/ 15 h 17"/>
                <a:gd name="T16" fmla="*/ 9 w 48"/>
                <a:gd name="T17" fmla="*/ 11 h 17"/>
                <a:gd name="T18" fmla="*/ 3 w 48"/>
                <a:gd name="T19" fmla="*/ 8 h 17"/>
                <a:gd name="T20" fmla="*/ 0 w 48"/>
                <a:gd name="T21" fmla="*/ 0 h 17"/>
                <a:gd name="T22" fmla="*/ 48 w 4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7">
                  <a:moveTo>
                    <a:pt x="48" y="0"/>
                  </a:moveTo>
                  <a:lnTo>
                    <a:pt x="48" y="0"/>
                  </a:lnTo>
                  <a:lnTo>
                    <a:pt x="45" y="8"/>
                  </a:lnTo>
                  <a:lnTo>
                    <a:pt x="38" y="11"/>
                  </a:lnTo>
                  <a:lnTo>
                    <a:pt x="32" y="15"/>
                  </a:lnTo>
                  <a:lnTo>
                    <a:pt x="23" y="17"/>
                  </a:lnTo>
                  <a:lnTo>
                    <a:pt x="23" y="17"/>
                  </a:lnTo>
                  <a:lnTo>
                    <a:pt x="16" y="15"/>
                  </a:lnTo>
                  <a:lnTo>
                    <a:pt x="9" y="11"/>
                  </a:lnTo>
                  <a:lnTo>
                    <a:pt x="3" y="8"/>
                  </a:lnTo>
                  <a:lnTo>
                    <a:pt x="0" y="0"/>
                  </a:lnTo>
                  <a:lnTo>
                    <a:pt x="48"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322"/>
            <p:cNvSpPr>
              <a:spLocks/>
            </p:cNvSpPr>
            <p:nvPr/>
          </p:nvSpPr>
          <p:spPr bwMode="auto">
            <a:xfrm>
              <a:off x="9278937" y="839788"/>
              <a:ext cx="11113" cy="3175"/>
            </a:xfrm>
            <a:custGeom>
              <a:avLst/>
              <a:gdLst>
                <a:gd name="T0" fmla="*/ 2 w 15"/>
                <a:gd name="T1" fmla="*/ 3 h 3"/>
                <a:gd name="T2" fmla="*/ 13 w 15"/>
                <a:gd name="T3" fmla="*/ 3 h 3"/>
                <a:gd name="T4" fmla="*/ 13 w 15"/>
                <a:gd name="T5" fmla="*/ 3 h 3"/>
                <a:gd name="T6" fmla="*/ 15 w 15"/>
                <a:gd name="T7" fmla="*/ 3 h 3"/>
                <a:gd name="T8" fmla="*/ 15 w 15"/>
                <a:gd name="T9" fmla="*/ 1 h 3"/>
                <a:gd name="T10" fmla="*/ 15 w 15"/>
                <a:gd name="T11" fmla="*/ 1 h 3"/>
                <a:gd name="T12" fmla="*/ 15 w 15"/>
                <a:gd name="T13" fmla="*/ 0 h 3"/>
                <a:gd name="T14" fmla="*/ 13 w 15"/>
                <a:gd name="T15" fmla="*/ 0 h 3"/>
                <a:gd name="T16" fmla="*/ 2 w 15"/>
                <a:gd name="T17" fmla="*/ 0 h 3"/>
                <a:gd name="T18" fmla="*/ 2 w 15"/>
                <a:gd name="T19" fmla="*/ 0 h 3"/>
                <a:gd name="T20" fmla="*/ 0 w 15"/>
                <a:gd name="T21" fmla="*/ 0 h 3"/>
                <a:gd name="T22" fmla="*/ 0 w 15"/>
                <a:gd name="T23" fmla="*/ 1 h 3"/>
                <a:gd name="T24" fmla="*/ 0 w 15"/>
                <a:gd name="T25" fmla="*/ 1 h 3"/>
                <a:gd name="T26" fmla="*/ 0 w 15"/>
                <a:gd name="T27" fmla="*/ 3 h 3"/>
                <a:gd name="T28" fmla="*/ 2 w 15"/>
                <a:gd name="T29" fmla="*/ 3 h 3"/>
                <a:gd name="T30" fmla="*/ 2 w 15"/>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3">
                  <a:moveTo>
                    <a:pt x="2" y="3"/>
                  </a:moveTo>
                  <a:lnTo>
                    <a:pt x="13" y="3"/>
                  </a:lnTo>
                  <a:lnTo>
                    <a:pt x="13" y="3"/>
                  </a:lnTo>
                  <a:lnTo>
                    <a:pt x="15" y="3"/>
                  </a:lnTo>
                  <a:lnTo>
                    <a:pt x="15" y="1"/>
                  </a:lnTo>
                  <a:lnTo>
                    <a:pt x="15" y="1"/>
                  </a:lnTo>
                  <a:lnTo>
                    <a:pt x="15" y="0"/>
                  </a:lnTo>
                  <a:lnTo>
                    <a:pt x="13" y="0"/>
                  </a:lnTo>
                  <a:lnTo>
                    <a:pt x="2" y="0"/>
                  </a:lnTo>
                  <a:lnTo>
                    <a:pt x="2" y="0"/>
                  </a:lnTo>
                  <a:lnTo>
                    <a:pt x="0" y="0"/>
                  </a:lnTo>
                  <a:lnTo>
                    <a:pt x="0" y="1"/>
                  </a:lnTo>
                  <a:lnTo>
                    <a:pt x="0" y="1"/>
                  </a:lnTo>
                  <a:lnTo>
                    <a:pt x="0" y="3"/>
                  </a:lnTo>
                  <a:lnTo>
                    <a:pt x="2" y="3"/>
                  </a:lnTo>
                  <a:lnTo>
                    <a:pt x="2"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Freeform 1323"/>
            <p:cNvSpPr>
              <a:spLocks/>
            </p:cNvSpPr>
            <p:nvPr/>
          </p:nvSpPr>
          <p:spPr bwMode="auto">
            <a:xfrm>
              <a:off x="9231312"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Freeform 1324"/>
            <p:cNvSpPr>
              <a:spLocks/>
            </p:cNvSpPr>
            <p:nvPr/>
          </p:nvSpPr>
          <p:spPr bwMode="auto">
            <a:xfrm>
              <a:off x="9226550" y="839788"/>
              <a:ext cx="12700" cy="3175"/>
            </a:xfrm>
            <a:custGeom>
              <a:avLst/>
              <a:gdLst>
                <a:gd name="T0" fmla="*/ 3 w 16"/>
                <a:gd name="T1" fmla="*/ 3 h 3"/>
                <a:gd name="T2" fmla="*/ 14 w 16"/>
                <a:gd name="T3" fmla="*/ 3 h 3"/>
                <a:gd name="T4" fmla="*/ 14 w 16"/>
                <a:gd name="T5" fmla="*/ 3 h 3"/>
                <a:gd name="T6" fmla="*/ 16 w 16"/>
                <a:gd name="T7" fmla="*/ 3 h 3"/>
                <a:gd name="T8" fmla="*/ 16 w 16"/>
                <a:gd name="T9" fmla="*/ 1 h 3"/>
                <a:gd name="T10" fmla="*/ 16 w 16"/>
                <a:gd name="T11" fmla="*/ 1 h 3"/>
                <a:gd name="T12" fmla="*/ 16 w 16"/>
                <a:gd name="T13" fmla="*/ 0 h 3"/>
                <a:gd name="T14" fmla="*/ 14 w 16"/>
                <a:gd name="T15" fmla="*/ 0 h 3"/>
                <a:gd name="T16" fmla="*/ 3 w 16"/>
                <a:gd name="T17" fmla="*/ 0 h 3"/>
                <a:gd name="T18" fmla="*/ 3 w 16"/>
                <a:gd name="T19" fmla="*/ 0 h 3"/>
                <a:gd name="T20" fmla="*/ 1 w 16"/>
                <a:gd name="T21" fmla="*/ 0 h 3"/>
                <a:gd name="T22" fmla="*/ 0 w 16"/>
                <a:gd name="T23" fmla="*/ 1 h 3"/>
                <a:gd name="T24" fmla="*/ 0 w 16"/>
                <a:gd name="T25" fmla="*/ 1 h 3"/>
                <a:gd name="T26" fmla="*/ 1 w 16"/>
                <a:gd name="T27" fmla="*/ 3 h 3"/>
                <a:gd name="T28" fmla="*/ 3 w 16"/>
                <a:gd name="T29" fmla="*/ 3 h 3"/>
                <a:gd name="T30" fmla="*/ 3 w 1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
                  <a:moveTo>
                    <a:pt x="3" y="3"/>
                  </a:moveTo>
                  <a:lnTo>
                    <a:pt x="14" y="3"/>
                  </a:lnTo>
                  <a:lnTo>
                    <a:pt x="14" y="3"/>
                  </a:lnTo>
                  <a:lnTo>
                    <a:pt x="16" y="3"/>
                  </a:lnTo>
                  <a:lnTo>
                    <a:pt x="16" y="1"/>
                  </a:lnTo>
                  <a:lnTo>
                    <a:pt x="16" y="1"/>
                  </a:lnTo>
                  <a:lnTo>
                    <a:pt x="16" y="0"/>
                  </a:lnTo>
                  <a:lnTo>
                    <a:pt x="14" y="0"/>
                  </a:lnTo>
                  <a:lnTo>
                    <a:pt x="3" y="0"/>
                  </a:lnTo>
                  <a:lnTo>
                    <a:pt x="3" y="0"/>
                  </a:lnTo>
                  <a:lnTo>
                    <a:pt x="1" y="0"/>
                  </a:lnTo>
                  <a:lnTo>
                    <a:pt x="0" y="1"/>
                  </a:lnTo>
                  <a:lnTo>
                    <a:pt x="0" y="1"/>
                  </a:lnTo>
                  <a:lnTo>
                    <a:pt x="1" y="3"/>
                  </a:lnTo>
                  <a:lnTo>
                    <a:pt x="3" y="3"/>
                  </a:lnTo>
                  <a:lnTo>
                    <a:pt x="3"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Freeform 1325"/>
            <p:cNvSpPr>
              <a:spLocks/>
            </p:cNvSpPr>
            <p:nvPr/>
          </p:nvSpPr>
          <p:spPr bwMode="auto">
            <a:xfrm>
              <a:off x="9255125" y="847725"/>
              <a:ext cx="7938" cy="20638"/>
            </a:xfrm>
            <a:custGeom>
              <a:avLst/>
              <a:gdLst>
                <a:gd name="T0" fmla="*/ 3 w 9"/>
                <a:gd name="T1" fmla="*/ 25 h 25"/>
                <a:gd name="T2" fmla="*/ 3 w 9"/>
                <a:gd name="T3" fmla="*/ 25 h 25"/>
                <a:gd name="T4" fmla="*/ 3 w 9"/>
                <a:gd name="T5" fmla="*/ 25 h 25"/>
                <a:gd name="T6" fmla="*/ 7 w 9"/>
                <a:gd name="T7" fmla="*/ 25 h 25"/>
                <a:gd name="T8" fmla="*/ 9 w 9"/>
                <a:gd name="T9" fmla="*/ 22 h 25"/>
                <a:gd name="T10" fmla="*/ 9 w 9"/>
                <a:gd name="T11" fmla="*/ 6 h 25"/>
                <a:gd name="T12" fmla="*/ 9 w 9"/>
                <a:gd name="T13" fmla="*/ 6 h 25"/>
                <a:gd name="T14" fmla="*/ 7 w 9"/>
                <a:gd name="T15" fmla="*/ 2 h 25"/>
                <a:gd name="T16" fmla="*/ 3 w 9"/>
                <a:gd name="T17" fmla="*/ 0 h 25"/>
                <a:gd name="T18" fmla="*/ 3 w 9"/>
                <a:gd name="T19" fmla="*/ 0 h 25"/>
                <a:gd name="T20" fmla="*/ 0 w 9"/>
                <a:gd name="T21" fmla="*/ 2 h 25"/>
                <a:gd name="T22" fmla="*/ 0 w 9"/>
                <a:gd name="T23" fmla="*/ 6 h 25"/>
                <a:gd name="T24" fmla="*/ 0 w 9"/>
                <a:gd name="T25" fmla="*/ 22 h 25"/>
                <a:gd name="T26" fmla="*/ 0 w 9"/>
                <a:gd name="T27" fmla="*/ 22 h 25"/>
                <a:gd name="T28" fmla="*/ 0 w 9"/>
                <a:gd name="T29" fmla="*/ 25 h 25"/>
                <a:gd name="T30" fmla="*/ 3 w 9"/>
                <a:gd name="T31" fmla="*/ 25 h 25"/>
                <a:gd name="T32" fmla="*/ 3 w 9"/>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3" y="25"/>
                  </a:moveTo>
                  <a:lnTo>
                    <a:pt x="3" y="25"/>
                  </a:lnTo>
                  <a:lnTo>
                    <a:pt x="3" y="25"/>
                  </a:lnTo>
                  <a:lnTo>
                    <a:pt x="7" y="25"/>
                  </a:lnTo>
                  <a:lnTo>
                    <a:pt x="9" y="22"/>
                  </a:lnTo>
                  <a:lnTo>
                    <a:pt x="9" y="6"/>
                  </a:lnTo>
                  <a:lnTo>
                    <a:pt x="9" y="6"/>
                  </a:lnTo>
                  <a:lnTo>
                    <a:pt x="7" y="2"/>
                  </a:lnTo>
                  <a:lnTo>
                    <a:pt x="3" y="0"/>
                  </a:lnTo>
                  <a:lnTo>
                    <a:pt x="3" y="0"/>
                  </a:lnTo>
                  <a:lnTo>
                    <a:pt x="0" y="2"/>
                  </a:lnTo>
                  <a:lnTo>
                    <a:pt x="0" y="6"/>
                  </a:lnTo>
                  <a:lnTo>
                    <a:pt x="0" y="22"/>
                  </a:lnTo>
                  <a:lnTo>
                    <a:pt x="0" y="22"/>
                  </a:lnTo>
                  <a:lnTo>
                    <a:pt x="0" y="25"/>
                  </a:lnTo>
                  <a:lnTo>
                    <a:pt x="3" y="25"/>
                  </a:lnTo>
                  <a:lnTo>
                    <a:pt x="3" y="25"/>
                  </a:lnTo>
                  <a:close/>
                </a:path>
              </a:pathLst>
            </a:custGeom>
            <a:solidFill>
              <a:srgbClr val="51351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Freeform 1326"/>
            <p:cNvSpPr>
              <a:spLocks/>
            </p:cNvSpPr>
            <p:nvPr/>
          </p:nvSpPr>
          <p:spPr bwMode="auto">
            <a:xfrm>
              <a:off x="9258300" y="860425"/>
              <a:ext cx="7938" cy="6350"/>
            </a:xfrm>
            <a:custGeom>
              <a:avLst/>
              <a:gdLst>
                <a:gd name="T0" fmla="*/ 0 w 11"/>
                <a:gd name="T1" fmla="*/ 7 h 7"/>
                <a:gd name="T2" fmla="*/ 0 w 11"/>
                <a:gd name="T3" fmla="*/ 5 h 7"/>
                <a:gd name="T4" fmla="*/ 0 w 11"/>
                <a:gd name="T5" fmla="*/ 5 h 7"/>
                <a:gd name="T6" fmla="*/ 2 w 11"/>
                <a:gd name="T7" fmla="*/ 1 h 7"/>
                <a:gd name="T8" fmla="*/ 6 w 11"/>
                <a:gd name="T9" fmla="*/ 0 h 7"/>
                <a:gd name="T10" fmla="*/ 6 w 11"/>
                <a:gd name="T11" fmla="*/ 0 h 7"/>
                <a:gd name="T12" fmla="*/ 9 w 11"/>
                <a:gd name="T13" fmla="*/ 1 h 7"/>
                <a:gd name="T14" fmla="*/ 11 w 11"/>
                <a:gd name="T15" fmla="*/ 5 h 7"/>
                <a:gd name="T16" fmla="*/ 11 w 11"/>
                <a:gd name="T17" fmla="*/ 7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lnTo>
                    <a:pt x="0" y="5"/>
                  </a:lnTo>
                  <a:lnTo>
                    <a:pt x="0" y="5"/>
                  </a:lnTo>
                  <a:lnTo>
                    <a:pt x="2" y="1"/>
                  </a:lnTo>
                  <a:lnTo>
                    <a:pt x="6" y="0"/>
                  </a:lnTo>
                  <a:lnTo>
                    <a:pt x="6" y="0"/>
                  </a:lnTo>
                  <a:lnTo>
                    <a:pt x="9" y="1"/>
                  </a:lnTo>
                  <a:lnTo>
                    <a:pt x="11" y="5"/>
                  </a:lnTo>
                  <a:lnTo>
                    <a:pt x="11" y="7"/>
                  </a:lnTo>
                  <a:lnTo>
                    <a:pt x="0" y="7"/>
                  </a:lnTo>
                  <a:close/>
                </a:path>
              </a:pathLst>
            </a:custGeom>
            <a:solidFill>
              <a:srgbClr val="51351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Freeform 1327"/>
            <p:cNvSpPr>
              <a:spLocks/>
            </p:cNvSpPr>
            <p:nvPr/>
          </p:nvSpPr>
          <p:spPr bwMode="auto">
            <a:xfrm>
              <a:off x="9251950" y="860425"/>
              <a:ext cx="6350" cy="6350"/>
            </a:xfrm>
            <a:custGeom>
              <a:avLst/>
              <a:gdLst>
                <a:gd name="T0" fmla="*/ 0 w 9"/>
                <a:gd name="T1" fmla="*/ 7 h 7"/>
                <a:gd name="T2" fmla="*/ 0 w 9"/>
                <a:gd name="T3" fmla="*/ 5 h 7"/>
                <a:gd name="T4" fmla="*/ 0 w 9"/>
                <a:gd name="T5" fmla="*/ 5 h 7"/>
                <a:gd name="T6" fmla="*/ 2 w 9"/>
                <a:gd name="T7" fmla="*/ 1 h 7"/>
                <a:gd name="T8" fmla="*/ 6 w 9"/>
                <a:gd name="T9" fmla="*/ 0 h 7"/>
                <a:gd name="T10" fmla="*/ 6 w 9"/>
                <a:gd name="T11" fmla="*/ 0 h 7"/>
                <a:gd name="T12" fmla="*/ 9 w 9"/>
                <a:gd name="T13" fmla="*/ 1 h 7"/>
                <a:gd name="T14" fmla="*/ 9 w 9"/>
                <a:gd name="T15" fmla="*/ 5 h 7"/>
                <a:gd name="T16" fmla="*/ 9 w 9"/>
                <a:gd name="T17" fmla="*/ 7 h 7"/>
                <a:gd name="T18" fmla="*/ 0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7"/>
                  </a:moveTo>
                  <a:lnTo>
                    <a:pt x="0" y="5"/>
                  </a:lnTo>
                  <a:lnTo>
                    <a:pt x="0" y="5"/>
                  </a:lnTo>
                  <a:lnTo>
                    <a:pt x="2" y="1"/>
                  </a:lnTo>
                  <a:lnTo>
                    <a:pt x="6" y="0"/>
                  </a:lnTo>
                  <a:lnTo>
                    <a:pt x="6" y="0"/>
                  </a:lnTo>
                  <a:lnTo>
                    <a:pt x="9" y="1"/>
                  </a:lnTo>
                  <a:lnTo>
                    <a:pt x="9" y="5"/>
                  </a:lnTo>
                  <a:lnTo>
                    <a:pt x="9" y="7"/>
                  </a:lnTo>
                  <a:lnTo>
                    <a:pt x="0" y="7"/>
                  </a:lnTo>
                  <a:close/>
                </a:path>
              </a:pathLst>
            </a:custGeom>
            <a:solidFill>
              <a:srgbClr val="51351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Freeform 1328"/>
            <p:cNvSpPr>
              <a:spLocks/>
            </p:cNvSpPr>
            <p:nvPr/>
          </p:nvSpPr>
          <p:spPr bwMode="auto">
            <a:xfrm>
              <a:off x="9158287" y="914400"/>
              <a:ext cx="211138" cy="166688"/>
            </a:xfrm>
            <a:custGeom>
              <a:avLst/>
              <a:gdLst>
                <a:gd name="T0" fmla="*/ 214 w 266"/>
                <a:gd name="T1" fmla="*/ 18 h 208"/>
                <a:gd name="T2" fmla="*/ 214 w 266"/>
                <a:gd name="T3" fmla="*/ 18 h 208"/>
                <a:gd name="T4" fmla="*/ 211 w 266"/>
                <a:gd name="T5" fmla="*/ 14 h 208"/>
                <a:gd name="T6" fmla="*/ 203 w 266"/>
                <a:gd name="T7" fmla="*/ 9 h 208"/>
                <a:gd name="T8" fmla="*/ 198 w 266"/>
                <a:gd name="T9" fmla="*/ 5 h 208"/>
                <a:gd name="T10" fmla="*/ 193 w 266"/>
                <a:gd name="T11" fmla="*/ 2 h 208"/>
                <a:gd name="T12" fmla="*/ 184 w 266"/>
                <a:gd name="T13" fmla="*/ 0 h 208"/>
                <a:gd name="T14" fmla="*/ 175 w 266"/>
                <a:gd name="T15" fmla="*/ 0 h 208"/>
                <a:gd name="T16" fmla="*/ 155 w 266"/>
                <a:gd name="T17" fmla="*/ 0 h 208"/>
                <a:gd name="T18" fmla="*/ 148 w 266"/>
                <a:gd name="T19" fmla="*/ 7 h 208"/>
                <a:gd name="T20" fmla="*/ 148 w 266"/>
                <a:gd name="T21" fmla="*/ 7 h 208"/>
                <a:gd name="T22" fmla="*/ 144 w 266"/>
                <a:gd name="T23" fmla="*/ 12 h 208"/>
                <a:gd name="T24" fmla="*/ 139 w 266"/>
                <a:gd name="T25" fmla="*/ 16 h 208"/>
                <a:gd name="T26" fmla="*/ 133 w 266"/>
                <a:gd name="T27" fmla="*/ 18 h 208"/>
                <a:gd name="T28" fmla="*/ 128 w 266"/>
                <a:gd name="T29" fmla="*/ 18 h 208"/>
                <a:gd name="T30" fmla="*/ 121 w 266"/>
                <a:gd name="T31" fmla="*/ 18 h 208"/>
                <a:gd name="T32" fmla="*/ 115 w 266"/>
                <a:gd name="T33" fmla="*/ 16 h 208"/>
                <a:gd name="T34" fmla="*/ 110 w 266"/>
                <a:gd name="T35" fmla="*/ 12 h 208"/>
                <a:gd name="T36" fmla="*/ 106 w 266"/>
                <a:gd name="T37" fmla="*/ 7 h 208"/>
                <a:gd name="T38" fmla="*/ 101 w 266"/>
                <a:gd name="T39" fmla="*/ 0 h 208"/>
                <a:gd name="T40" fmla="*/ 92 w 266"/>
                <a:gd name="T41" fmla="*/ 0 h 208"/>
                <a:gd name="T42" fmla="*/ 92 w 266"/>
                <a:gd name="T43" fmla="*/ 0 h 208"/>
                <a:gd name="T44" fmla="*/ 78 w 266"/>
                <a:gd name="T45" fmla="*/ 2 h 208"/>
                <a:gd name="T46" fmla="*/ 65 w 266"/>
                <a:gd name="T47" fmla="*/ 5 h 208"/>
                <a:gd name="T48" fmla="*/ 54 w 266"/>
                <a:gd name="T49" fmla="*/ 11 h 208"/>
                <a:gd name="T50" fmla="*/ 43 w 266"/>
                <a:gd name="T51" fmla="*/ 20 h 208"/>
                <a:gd name="T52" fmla="*/ 0 w 266"/>
                <a:gd name="T53" fmla="*/ 61 h 208"/>
                <a:gd name="T54" fmla="*/ 22 w 266"/>
                <a:gd name="T55" fmla="*/ 81 h 208"/>
                <a:gd name="T56" fmla="*/ 58 w 266"/>
                <a:gd name="T57" fmla="*/ 57 h 208"/>
                <a:gd name="T58" fmla="*/ 65 w 266"/>
                <a:gd name="T59" fmla="*/ 201 h 208"/>
                <a:gd name="T60" fmla="*/ 184 w 266"/>
                <a:gd name="T61" fmla="*/ 192 h 208"/>
                <a:gd name="T62" fmla="*/ 191 w 266"/>
                <a:gd name="T63" fmla="*/ 52 h 208"/>
                <a:gd name="T64" fmla="*/ 230 w 266"/>
                <a:gd name="T65" fmla="*/ 111 h 208"/>
                <a:gd name="T66" fmla="*/ 207 w 266"/>
                <a:gd name="T67" fmla="*/ 192 h 208"/>
                <a:gd name="T68" fmla="*/ 227 w 266"/>
                <a:gd name="T69" fmla="*/ 208 h 208"/>
                <a:gd name="T70" fmla="*/ 266 w 266"/>
                <a:gd name="T71" fmla="*/ 115 h 208"/>
                <a:gd name="T72" fmla="*/ 266 w 266"/>
                <a:gd name="T73" fmla="*/ 115 h 208"/>
                <a:gd name="T74" fmla="*/ 266 w 266"/>
                <a:gd name="T75" fmla="*/ 108 h 208"/>
                <a:gd name="T76" fmla="*/ 265 w 266"/>
                <a:gd name="T77" fmla="*/ 102 h 208"/>
                <a:gd name="T78" fmla="*/ 214 w 266"/>
                <a:gd name="T79"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208">
                  <a:moveTo>
                    <a:pt x="214" y="18"/>
                  </a:moveTo>
                  <a:lnTo>
                    <a:pt x="214" y="18"/>
                  </a:lnTo>
                  <a:lnTo>
                    <a:pt x="211" y="14"/>
                  </a:lnTo>
                  <a:lnTo>
                    <a:pt x="203" y="9"/>
                  </a:lnTo>
                  <a:lnTo>
                    <a:pt x="198" y="5"/>
                  </a:lnTo>
                  <a:lnTo>
                    <a:pt x="193" y="2"/>
                  </a:lnTo>
                  <a:lnTo>
                    <a:pt x="184" y="0"/>
                  </a:lnTo>
                  <a:lnTo>
                    <a:pt x="175" y="0"/>
                  </a:lnTo>
                  <a:lnTo>
                    <a:pt x="155" y="0"/>
                  </a:lnTo>
                  <a:lnTo>
                    <a:pt x="148" y="7"/>
                  </a:lnTo>
                  <a:lnTo>
                    <a:pt x="148" y="7"/>
                  </a:lnTo>
                  <a:lnTo>
                    <a:pt x="144" y="12"/>
                  </a:lnTo>
                  <a:lnTo>
                    <a:pt x="139" y="16"/>
                  </a:lnTo>
                  <a:lnTo>
                    <a:pt x="133" y="18"/>
                  </a:lnTo>
                  <a:lnTo>
                    <a:pt x="128" y="18"/>
                  </a:lnTo>
                  <a:lnTo>
                    <a:pt x="121" y="18"/>
                  </a:lnTo>
                  <a:lnTo>
                    <a:pt x="115" y="16"/>
                  </a:lnTo>
                  <a:lnTo>
                    <a:pt x="110" y="12"/>
                  </a:lnTo>
                  <a:lnTo>
                    <a:pt x="106" y="7"/>
                  </a:lnTo>
                  <a:lnTo>
                    <a:pt x="101" y="0"/>
                  </a:lnTo>
                  <a:lnTo>
                    <a:pt x="92" y="0"/>
                  </a:lnTo>
                  <a:lnTo>
                    <a:pt x="92" y="0"/>
                  </a:lnTo>
                  <a:lnTo>
                    <a:pt x="78" y="2"/>
                  </a:lnTo>
                  <a:lnTo>
                    <a:pt x="65" y="5"/>
                  </a:lnTo>
                  <a:lnTo>
                    <a:pt x="54" y="11"/>
                  </a:lnTo>
                  <a:lnTo>
                    <a:pt x="43" y="20"/>
                  </a:lnTo>
                  <a:lnTo>
                    <a:pt x="0" y="61"/>
                  </a:lnTo>
                  <a:lnTo>
                    <a:pt x="22" y="81"/>
                  </a:lnTo>
                  <a:lnTo>
                    <a:pt x="58" y="57"/>
                  </a:lnTo>
                  <a:lnTo>
                    <a:pt x="65" y="201"/>
                  </a:lnTo>
                  <a:lnTo>
                    <a:pt x="184" y="192"/>
                  </a:lnTo>
                  <a:lnTo>
                    <a:pt x="191" y="52"/>
                  </a:lnTo>
                  <a:lnTo>
                    <a:pt x="230" y="111"/>
                  </a:lnTo>
                  <a:lnTo>
                    <a:pt x="207" y="192"/>
                  </a:lnTo>
                  <a:lnTo>
                    <a:pt x="227" y="208"/>
                  </a:lnTo>
                  <a:lnTo>
                    <a:pt x="266" y="115"/>
                  </a:lnTo>
                  <a:lnTo>
                    <a:pt x="266" y="115"/>
                  </a:lnTo>
                  <a:lnTo>
                    <a:pt x="266" y="108"/>
                  </a:lnTo>
                  <a:lnTo>
                    <a:pt x="265" y="102"/>
                  </a:lnTo>
                  <a:lnTo>
                    <a:pt x="214" y="18"/>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Freeform 1329"/>
            <p:cNvSpPr>
              <a:spLocks/>
            </p:cNvSpPr>
            <p:nvPr/>
          </p:nvSpPr>
          <p:spPr bwMode="auto">
            <a:xfrm>
              <a:off x="9139237" y="941388"/>
              <a:ext cx="44450" cy="71438"/>
            </a:xfrm>
            <a:custGeom>
              <a:avLst/>
              <a:gdLst>
                <a:gd name="T0" fmla="*/ 16 w 58"/>
                <a:gd name="T1" fmla="*/ 88 h 90"/>
                <a:gd name="T2" fmla="*/ 16 w 58"/>
                <a:gd name="T3" fmla="*/ 88 h 90"/>
                <a:gd name="T4" fmla="*/ 18 w 58"/>
                <a:gd name="T5" fmla="*/ 90 h 90"/>
                <a:gd name="T6" fmla="*/ 56 w 58"/>
                <a:gd name="T7" fmla="*/ 83 h 90"/>
                <a:gd name="T8" fmla="*/ 56 w 58"/>
                <a:gd name="T9" fmla="*/ 83 h 90"/>
                <a:gd name="T10" fmla="*/ 58 w 58"/>
                <a:gd name="T11" fmla="*/ 81 h 90"/>
                <a:gd name="T12" fmla="*/ 41 w 58"/>
                <a:gd name="T13" fmla="*/ 0 h 90"/>
                <a:gd name="T14" fmla="*/ 41 w 58"/>
                <a:gd name="T15" fmla="*/ 0 h 90"/>
                <a:gd name="T16" fmla="*/ 40 w 58"/>
                <a:gd name="T17" fmla="*/ 0 h 90"/>
                <a:gd name="T18" fmla="*/ 2 w 58"/>
                <a:gd name="T19" fmla="*/ 7 h 90"/>
                <a:gd name="T20" fmla="*/ 2 w 58"/>
                <a:gd name="T21" fmla="*/ 7 h 90"/>
                <a:gd name="T22" fmla="*/ 0 w 58"/>
                <a:gd name="T23" fmla="*/ 9 h 90"/>
                <a:gd name="T24" fmla="*/ 16 w 58"/>
                <a:gd name="T25"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90">
                  <a:moveTo>
                    <a:pt x="16" y="88"/>
                  </a:moveTo>
                  <a:lnTo>
                    <a:pt x="16" y="88"/>
                  </a:lnTo>
                  <a:lnTo>
                    <a:pt x="18" y="90"/>
                  </a:lnTo>
                  <a:lnTo>
                    <a:pt x="56" y="83"/>
                  </a:lnTo>
                  <a:lnTo>
                    <a:pt x="56" y="83"/>
                  </a:lnTo>
                  <a:lnTo>
                    <a:pt x="58" y="81"/>
                  </a:lnTo>
                  <a:lnTo>
                    <a:pt x="41" y="0"/>
                  </a:lnTo>
                  <a:lnTo>
                    <a:pt x="41" y="0"/>
                  </a:lnTo>
                  <a:lnTo>
                    <a:pt x="40" y="0"/>
                  </a:lnTo>
                  <a:lnTo>
                    <a:pt x="2" y="7"/>
                  </a:lnTo>
                  <a:lnTo>
                    <a:pt x="2" y="7"/>
                  </a:lnTo>
                  <a:lnTo>
                    <a:pt x="0" y="9"/>
                  </a:lnTo>
                  <a:lnTo>
                    <a:pt x="16" y="8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1330"/>
            <p:cNvSpPr>
              <a:spLocks/>
            </p:cNvSpPr>
            <p:nvPr/>
          </p:nvSpPr>
          <p:spPr bwMode="auto">
            <a:xfrm>
              <a:off x="9156700" y="957263"/>
              <a:ext cx="17463" cy="14288"/>
            </a:xfrm>
            <a:custGeom>
              <a:avLst/>
              <a:gdLst>
                <a:gd name="T0" fmla="*/ 4 w 22"/>
                <a:gd name="T1" fmla="*/ 18 h 18"/>
                <a:gd name="T2" fmla="*/ 22 w 22"/>
                <a:gd name="T3" fmla="*/ 14 h 18"/>
                <a:gd name="T4" fmla="*/ 18 w 22"/>
                <a:gd name="T5" fmla="*/ 0 h 18"/>
                <a:gd name="T6" fmla="*/ 0 w 22"/>
                <a:gd name="T7" fmla="*/ 3 h 18"/>
                <a:gd name="T8" fmla="*/ 4 w 22"/>
                <a:gd name="T9" fmla="*/ 18 h 18"/>
              </a:gdLst>
              <a:ahLst/>
              <a:cxnLst>
                <a:cxn ang="0">
                  <a:pos x="T0" y="T1"/>
                </a:cxn>
                <a:cxn ang="0">
                  <a:pos x="T2" y="T3"/>
                </a:cxn>
                <a:cxn ang="0">
                  <a:pos x="T4" y="T5"/>
                </a:cxn>
                <a:cxn ang="0">
                  <a:pos x="T6" y="T7"/>
                </a:cxn>
                <a:cxn ang="0">
                  <a:pos x="T8" y="T9"/>
                </a:cxn>
              </a:cxnLst>
              <a:rect l="0" t="0" r="r" b="b"/>
              <a:pathLst>
                <a:path w="22" h="18">
                  <a:moveTo>
                    <a:pt x="4" y="18"/>
                  </a:moveTo>
                  <a:lnTo>
                    <a:pt x="22" y="14"/>
                  </a:lnTo>
                  <a:lnTo>
                    <a:pt x="18" y="0"/>
                  </a:lnTo>
                  <a:lnTo>
                    <a:pt x="0" y="3"/>
                  </a:lnTo>
                  <a:lnTo>
                    <a:pt x="4" y="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Freeform 1331"/>
            <p:cNvSpPr>
              <a:spLocks/>
            </p:cNvSpPr>
            <p:nvPr/>
          </p:nvSpPr>
          <p:spPr bwMode="auto">
            <a:xfrm>
              <a:off x="9144000" y="960438"/>
              <a:ext cx="15875" cy="14288"/>
            </a:xfrm>
            <a:custGeom>
              <a:avLst/>
              <a:gdLst>
                <a:gd name="T0" fmla="*/ 4 w 20"/>
                <a:gd name="T1" fmla="*/ 18 h 18"/>
                <a:gd name="T2" fmla="*/ 20 w 20"/>
                <a:gd name="T3" fmla="*/ 15 h 18"/>
                <a:gd name="T4" fmla="*/ 18 w 20"/>
                <a:gd name="T5" fmla="*/ 0 h 18"/>
                <a:gd name="T6" fmla="*/ 0 w 20"/>
                <a:gd name="T7" fmla="*/ 4 h 18"/>
                <a:gd name="T8" fmla="*/ 4 w 20"/>
                <a:gd name="T9" fmla="*/ 18 h 18"/>
              </a:gdLst>
              <a:ahLst/>
              <a:cxnLst>
                <a:cxn ang="0">
                  <a:pos x="T0" y="T1"/>
                </a:cxn>
                <a:cxn ang="0">
                  <a:pos x="T2" y="T3"/>
                </a:cxn>
                <a:cxn ang="0">
                  <a:pos x="T4" y="T5"/>
                </a:cxn>
                <a:cxn ang="0">
                  <a:pos x="T6" y="T7"/>
                </a:cxn>
                <a:cxn ang="0">
                  <a:pos x="T8" y="T9"/>
                </a:cxn>
              </a:cxnLst>
              <a:rect l="0" t="0" r="r" b="b"/>
              <a:pathLst>
                <a:path w="20" h="18">
                  <a:moveTo>
                    <a:pt x="4" y="18"/>
                  </a:moveTo>
                  <a:lnTo>
                    <a:pt x="20" y="15"/>
                  </a:lnTo>
                  <a:lnTo>
                    <a:pt x="18" y="0"/>
                  </a:lnTo>
                  <a:lnTo>
                    <a:pt x="0" y="4"/>
                  </a:lnTo>
                  <a:lnTo>
                    <a:pt x="4" y="18"/>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Freeform 1332"/>
            <p:cNvSpPr>
              <a:spLocks/>
            </p:cNvSpPr>
            <p:nvPr/>
          </p:nvSpPr>
          <p:spPr bwMode="auto">
            <a:xfrm>
              <a:off x="9147175" y="969963"/>
              <a:ext cx="28575" cy="15875"/>
            </a:xfrm>
            <a:custGeom>
              <a:avLst/>
              <a:gdLst>
                <a:gd name="T0" fmla="*/ 2 w 36"/>
                <a:gd name="T1" fmla="*/ 22 h 22"/>
                <a:gd name="T2" fmla="*/ 36 w 36"/>
                <a:gd name="T3" fmla="*/ 15 h 22"/>
                <a:gd name="T4" fmla="*/ 34 w 36"/>
                <a:gd name="T5" fmla="*/ 0 h 22"/>
                <a:gd name="T6" fmla="*/ 0 w 36"/>
                <a:gd name="T7" fmla="*/ 7 h 22"/>
                <a:gd name="T8" fmla="*/ 2 w 36"/>
                <a:gd name="T9" fmla="*/ 22 h 22"/>
              </a:gdLst>
              <a:ahLst/>
              <a:cxnLst>
                <a:cxn ang="0">
                  <a:pos x="T0" y="T1"/>
                </a:cxn>
                <a:cxn ang="0">
                  <a:pos x="T2" y="T3"/>
                </a:cxn>
                <a:cxn ang="0">
                  <a:pos x="T4" y="T5"/>
                </a:cxn>
                <a:cxn ang="0">
                  <a:pos x="T6" y="T7"/>
                </a:cxn>
                <a:cxn ang="0">
                  <a:pos x="T8" y="T9"/>
                </a:cxn>
              </a:cxnLst>
              <a:rect l="0" t="0" r="r" b="b"/>
              <a:pathLst>
                <a:path w="36" h="22">
                  <a:moveTo>
                    <a:pt x="2" y="22"/>
                  </a:moveTo>
                  <a:lnTo>
                    <a:pt x="36" y="15"/>
                  </a:lnTo>
                  <a:lnTo>
                    <a:pt x="34" y="0"/>
                  </a:lnTo>
                  <a:lnTo>
                    <a:pt x="0" y="7"/>
                  </a:lnTo>
                  <a:lnTo>
                    <a:pt x="2" y="22"/>
                  </a:lnTo>
                  <a:close/>
                </a:path>
              </a:pathLst>
            </a:custGeom>
            <a:solidFill>
              <a:srgbClr val="00B29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Freeform 1333"/>
            <p:cNvSpPr>
              <a:spLocks/>
            </p:cNvSpPr>
            <p:nvPr/>
          </p:nvSpPr>
          <p:spPr bwMode="auto">
            <a:xfrm>
              <a:off x="9142412" y="952500"/>
              <a:ext cx="28575" cy="12700"/>
            </a:xfrm>
            <a:custGeom>
              <a:avLst/>
              <a:gdLst>
                <a:gd name="T0" fmla="*/ 1 w 35"/>
                <a:gd name="T1" fmla="*/ 16 h 16"/>
                <a:gd name="T2" fmla="*/ 35 w 35"/>
                <a:gd name="T3" fmla="*/ 9 h 16"/>
                <a:gd name="T4" fmla="*/ 34 w 35"/>
                <a:gd name="T5" fmla="*/ 0 h 16"/>
                <a:gd name="T6" fmla="*/ 0 w 35"/>
                <a:gd name="T7" fmla="*/ 7 h 16"/>
                <a:gd name="T8" fmla="*/ 1 w 35"/>
                <a:gd name="T9" fmla="*/ 16 h 16"/>
              </a:gdLst>
              <a:ahLst/>
              <a:cxnLst>
                <a:cxn ang="0">
                  <a:pos x="T0" y="T1"/>
                </a:cxn>
                <a:cxn ang="0">
                  <a:pos x="T2" y="T3"/>
                </a:cxn>
                <a:cxn ang="0">
                  <a:pos x="T4" y="T5"/>
                </a:cxn>
                <a:cxn ang="0">
                  <a:pos x="T6" y="T7"/>
                </a:cxn>
                <a:cxn ang="0">
                  <a:pos x="T8" y="T9"/>
                </a:cxn>
              </a:cxnLst>
              <a:rect l="0" t="0" r="r" b="b"/>
              <a:pathLst>
                <a:path w="35" h="16">
                  <a:moveTo>
                    <a:pt x="1" y="16"/>
                  </a:moveTo>
                  <a:lnTo>
                    <a:pt x="35" y="9"/>
                  </a:lnTo>
                  <a:lnTo>
                    <a:pt x="34" y="0"/>
                  </a:lnTo>
                  <a:lnTo>
                    <a:pt x="0" y="7"/>
                  </a:lnTo>
                  <a:lnTo>
                    <a:pt x="1" y="16"/>
                  </a:lnTo>
                  <a:close/>
                </a:path>
              </a:pathLst>
            </a:custGeom>
            <a:solidFill>
              <a:srgbClr val="00B29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Freeform 1334"/>
            <p:cNvSpPr>
              <a:spLocks/>
            </p:cNvSpPr>
            <p:nvPr/>
          </p:nvSpPr>
          <p:spPr bwMode="auto">
            <a:xfrm>
              <a:off x="9161462" y="979488"/>
              <a:ext cx="17463" cy="14288"/>
            </a:xfrm>
            <a:custGeom>
              <a:avLst/>
              <a:gdLst>
                <a:gd name="T0" fmla="*/ 3 w 21"/>
                <a:gd name="T1" fmla="*/ 18 h 18"/>
                <a:gd name="T2" fmla="*/ 21 w 21"/>
                <a:gd name="T3" fmla="*/ 14 h 18"/>
                <a:gd name="T4" fmla="*/ 18 w 21"/>
                <a:gd name="T5" fmla="*/ 0 h 18"/>
                <a:gd name="T6" fmla="*/ 0 w 21"/>
                <a:gd name="T7" fmla="*/ 3 h 18"/>
                <a:gd name="T8" fmla="*/ 3 w 21"/>
                <a:gd name="T9" fmla="*/ 18 h 18"/>
              </a:gdLst>
              <a:ahLst/>
              <a:cxnLst>
                <a:cxn ang="0">
                  <a:pos x="T0" y="T1"/>
                </a:cxn>
                <a:cxn ang="0">
                  <a:pos x="T2" y="T3"/>
                </a:cxn>
                <a:cxn ang="0">
                  <a:pos x="T4" y="T5"/>
                </a:cxn>
                <a:cxn ang="0">
                  <a:pos x="T6" y="T7"/>
                </a:cxn>
                <a:cxn ang="0">
                  <a:pos x="T8" y="T9"/>
                </a:cxn>
              </a:cxnLst>
              <a:rect l="0" t="0" r="r" b="b"/>
              <a:pathLst>
                <a:path w="21" h="18">
                  <a:moveTo>
                    <a:pt x="3" y="18"/>
                  </a:moveTo>
                  <a:lnTo>
                    <a:pt x="21" y="14"/>
                  </a:lnTo>
                  <a:lnTo>
                    <a:pt x="18" y="0"/>
                  </a:lnTo>
                  <a:lnTo>
                    <a:pt x="0" y="3"/>
                  </a:lnTo>
                  <a:lnTo>
                    <a:pt x="3" y="18"/>
                  </a:lnTo>
                  <a:close/>
                </a:path>
              </a:pathLst>
            </a:custGeom>
            <a:solidFill>
              <a:srgbClr val="7FBA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Freeform 1335"/>
            <p:cNvSpPr>
              <a:spLocks/>
            </p:cNvSpPr>
            <p:nvPr/>
          </p:nvSpPr>
          <p:spPr bwMode="auto">
            <a:xfrm>
              <a:off x="9148762" y="982663"/>
              <a:ext cx="15875" cy="14288"/>
            </a:xfrm>
            <a:custGeom>
              <a:avLst/>
              <a:gdLst>
                <a:gd name="T0" fmla="*/ 3 w 19"/>
                <a:gd name="T1" fmla="*/ 18 h 18"/>
                <a:gd name="T2" fmla="*/ 19 w 19"/>
                <a:gd name="T3" fmla="*/ 15 h 18"/>
                <a:gd name="T4" fmla="*/ 18 w 19"/>
                <a:gd name="T5" fmla="*/ 0 h 18"/>
                <a:gd name="T6" fmla="*/ 0 w 19"/>
                <a:gd name="T7" fmla="*/ 4 h 18"/>
                <a:gd name="T8" fmla="*/ 3 w 19"/>
                <a:gd name="T9" fmla="*/ 18 h 18"/>
              </a:gdLst>
              <a:ahLst/>
              <a:cxnLst>
                <a:cxn ang="0">
                  <a:pos x="T0" y="T1"/>
                </a:cxn>
                <a:cxn ang="0">
                  <a:pos x="T2" y="T3"/>
                </a:cxn>
                <a:cxn ang="0">
                  <a:pos x="T4" y="T5"/>
                </a:cxn>
                <a:cxn ang="0">
                  <a:pos x="T6" y="T7"/>
                </a:cxn>
                <a:cxn ang="0">
                  <a:pos x="T8" y="T9"/>
                </a:cxn>
              </a:cxnLst>
              <a:rect l="0" t="0" r="r" b="b"/>
              <a:pathLst>
                <a:path w="19" h="18">
                  <a:moveTo>
                    <a:pt x="3" y="18"/>
                  </a:moveTo>
                  <a:lnTo>
                    <a:pt x="19" y="15"/>
                  </a:lnTo>
                  <a:lnTo>
                    <a:pt x="18" y="0"/>
                  </a:lnTo>
                  <a:lnTo>
                    <a:pt x="0" y="4"/>
                  </a:lnTo>
                  <a:lnTo>
                    <a:pt x="3" y="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9" name="Freeform 1336"/>
            <p:cNvSpPr>
              <a:spLocks/>
            </p:cNvSpPr>
            <p:nvPr/>
          </p:nvSpPr>
          <p:spPr bwMode="auto">
            <a:xfrm>
              <a:off x="9177337" y="1003300"/>
              <a:ext cx="1588" cy="3175"/>
            </a:xfrm>
            <a:custGeom>
              <a:avLst/>
              <a:gdLst>
                <a:gd name="T0" fmla="*/ 1 w 1"/>
                <a:gd name="T1" fmla="*/ 2 h 4"/>
                <a:gd name="T2" fmla="*/ 0 w 1"/>
                <a:gd name="T3" fmla="*/ 2 h 4"/>
                <a:gd name="T4" fmla="*/ 0 w 1"/>
                <a:gd name="T5" fmla="*/ 0 h 4"/>
                <a:gd name="T6" fmla="*/ 0 w 1"/>
                <a:gd name="T7" fmla="*/ 0 h 4"/>
                <a:gd name="T8" fmla="*/ 1 w 1"/>
                <a:gd name="T9" fmla="*/ 2 h 4"/>
                <a:gd name="T10" fmla="*/ 1 w 1"/>
                <a:gd name="T11" fmla="*/ 4 h 4"/>
                <a:gd name="T12" fmla="*/ 1 w 1"/>
                <a:gd name="T13" fmla="*/ 4 h 4"/>
                <a:gd name="T14" fmla="*/ 0 w 1"/>
                <a:gd name="T15" fmla="*/ 4 h 4"/>
                <a:gd name="T16" fmla="*/ 0 w 1"/>
                <a:gd name="T17" fmla="*/ 4 h 4"/>
                <a:gd name="T18" fmla="*/ 1 w 1"/>
                <a:gd name="T19" fmla="*/ 2 h 4"/>
                <a:gd name="T20" fmla="*/ 0 w 1"/>
                <a:gd name="T21" fmla="*/ 2 h 4"/>
                <a:gd name="T22" fmla="*/ 0 w 1"/>
                <a:gd name="T23" fmla="*/ 2 h 4"/>
                <a:gd name="T24" fmla="*/ 0 w 1"/>
                <a:gd name="T25" fmla="*/ 2 h 4"/>
                <a:gd name="T26" fmla="*/ 1 w 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2"/>
                  </a:moveTo>
                  <a:lnTo>
                    <a:pt x="0" y="2"/>
                  </a:lnTo>
                  <a:lnTo>
                    <a:pt x="0" y="0"/>
                  </a:lnTo>
                  <a:lnTo>
                    <a:pt x="0" y="0"/>
                  </a:lnTo>
                  <a:lnTo>
                    <a:pt x="1" y="2"/>
                  </a:lnTo>
                  <a:lnTo>
                    <a:pt x="1" y="4"/>
                  </a:lnTo>
                  <a:lnTo>
                    <a:pt x="1" y="4"/>
                  </a:lnTo>
                  <a:lnTo>
                    <a:pt x="0" y="4"/>
                  </a:lnTo>
                  <a:lnTo>
                    <a:pt x="0" y="4"/>
                  </a:lnTo>
                  <a:lnTo>
                    <a:pt x="1" y="2"/>
                  </a:lnTo>
                  <a:lnTo>
                    <a:pt x="0" y="2"/>
                  </a:lnTo>
                  <a:lnTo>
                    <a:pt x="0" y="2"/>
                  </a:lnTo>
                  <a:lnTo>
                    <a:pt x="0" y="2"/>
                  </a:lnTo>
                  <a:lnTo>
                    <a:pt x="1" y="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Freeform 1337"/>
            <p:cNvSpPr>
              <a:spLocks/>
            </p:cNvSpPr>
            <p:nvPr/>
          </p:nvSpPr>
          <p:spPr bwMode="auto">
            <a:xfrm>
              <a:off x="9155112" y="1008063"/>
              <a:ext cx="1588" cy="1588"/>
            </a:xfrm>
            <a:custGeom>
              <a:avLst/>
              <a:gdLst>
                <a:gd name="T0" fmla="*/ 0 w 1"/>
                <a:gd name="T1" fmla="*/ 0 h 1"/>
                <a:gd name="T2" fmla="*/ 1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0" y="1"/>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Freeform 1338"/>
            <p:cNvSpPr>
              <a:spLocks/>
            </p:cNvSpPr>
            <p:nvPr/>
          </p:nvSpPr>
          <p:spPr bwMode="auto">
            <a:xfrm>
              <a:off x="9147175" y="996950"/>
              <a:ext cx="4763" cy="7938"/>
            </a:xfrm>
            <a:custGeom>
              <a:avLst/>
              <a:gdLst>
                <a:gd name="T0" fmla="*/ 5 w 5"/>
                <a:gd name="T1" fmla="*/ 11 h 11"/>
                <a:gd name="T2" fmla="*/ 2 w 5"/>
                <a:gd name="T3" fmla="*/ 11 h 11"/>
                <a:gd name="T4" fmla="*/ 0 w 5"/>
                <a:gd name="T5" fmla="*/ 2 h 11"/>
                <a:gd name="T6" fmla="*/ 4 w 5"/>
                <a:gd name="T7" fmla="*/ 0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2" y="11"/>
                  </a:lnTo>
                  <a:lnTo>
                    <a:pt x="0" y="2"/>
                  </a:lnTo>
                  <a:lnTo>
                    <a:pt x="4" y="0"/>
                  </a:lnTo>
                  <a:lnTo>
                    <a:pt x="5" y="1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Freeform 1339"/>
            <p:cNvSpPr>
              <a:spLocks/>
            </p:cNvSpPr>
            <p:nvPr/>
          </p:nvSpPr>
          <p:spPr bwMode="auto">
            <a:xfrm>
              <a:off x="9151937" y="947738"/>
              <a:ext cx="6350" cy="1588"/>
            </a:xfrm>
            <a:custGeom>
              <a:avLst/>
              <a:gdLst>
                <a:gd name="T0" fmla="*/ 0 w 9"/>
                <a:gd name="T1" fmla="*/ 2 h 2"/>
                <a:gd name="T2" fmla="*/ 0 w 9"/>
                <a:gd name="T3" fmla="*/ 2 h 2"/>
                <a:gd name="T4" fmla="*/ 9 w 9"/>
                <a:gd name="T5" fmla="*/ 0 h 2"/>
                <a:gd name="T6" fmla="*/ 9 w 9"/>
                <a:gd name="T7" fmla="*/ 0 h 2"/>
                <a:gd name="T8" fmla="*/ 9 w 9"/>
                <a:gd name="T9" fmla="*/ 0 h 2"/>
                <a:gd name="T10" fmla="*/ 0 w 9"/>
                <a:gd name="T11" fmla="*/ 2 h 2"/>
                <a:gd name="T12" fmla="*/ 0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2"/>
                  </a:moveTo>
                  <a:lnTo>
                    <a:pt x="0" y="2"/>
                  </a:lnTo>
                  <a:lnTo>
                    <a:pt x="9" y="0"/>
                  </a:lnTo>
                  <a:lnTo>
                    <a:pt x="9" y="0"/>
                  </a:lnTo>
                  <a:lnTo>
                    <a:pt x="9" y="0"/>
                  </a:lnTo>
                  <a:lnTo>
                    <a:pt x="0" y="2"/>
                  </a:lnTo>
                  <a:lnTo>
                    <a:pt x="0" y="2"/>
                  </a:lnTo>
                  <a:close/>
                </a:path>
              </a:pathLst>
            </a:custGeom>
            <a:solidFill>
              <a:srgbClr val="96969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Freeform 1340"/>
            <p:cNvSpPr>
              <a:spLocks/>
            </p:cNvSpPr>
            <p:nvPr/>
          </p:nvSpPr>
          <p:spPr bwMode="auto">
            <a:xfrm>
              <a:off x="9150350" y="989013"/>
              <a:ext cx="30163" cy="15875"/>
            </a:xfrm>
            <a:custGeom>
              <a:avLst/>
              <a:gdLst>
                <a:gd name="T0" fmla="*/ 3 w 37"/>
                <a:gd name="T1" fmla="*/ 20 h 20"/>
                <a:gd name="T2" fmla="*/ 37 w 37"/>
                <a:gd name="T3" fmla="*/ 15 h 20"/>
                <a:gd name="T4" fmla="*/ 34 w 37"/>
                <a:gd name="T5" fmla="*/ 0 h 20"/>
                <a:gd name="T6" fmla="*/ 0 w 37"/>
                <a:gd name="T7" fmla="*/ 8 h 20"/>
                <a:gd name="T8" fmla="*/ 3 w 37"/>
                <a:gd name="T9" fmla="*/ 20 h 20"/>
              </a:gdLst>
              <a:ahLst/>
              <a:cxnLst>
                <a:cxn ang="0">
                  <a:pos x="T0" y="T1"/>
                </a:cxn>
                <a:cxn ang="0">
                  <a:pos x="T2" y="T3"/>
                </a:cxn>
                <a:cxn ang="0">
                  <a:pos x="T4" y="T5"/>
                </a:cxn>
                <a:cxn ang="0">
                  <a:pos x="T6" y="T7"/>
                </a:cxn>
                <a:cxn ang="0">
                  <a:pos x="T8" y="T9"/>
                </a:cxn>
              </a:cxnLst>
              <a:rect l="0" t="0" r="r" b="b"/>
              <a:pathLst>
                <a:path w="37" h="20">
                  <a:moveTo>
                    <a:pt x="3" y="20"/>
                  </a:moveTo>
                  <a:lnTo>
                    <a:pt x="37" y="15"/>
                  </a:lnTo>
                  <a:lnTo>
                    <a:pt x="34" y="0"/>
                  </a:lnTo>
                  <a:lnTo>
                    <a:pt x="0" y="8"/>
                  </a:lnTo>
                  <a:lnTo>
                    <a:pt x="3" y="20"/>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Freeform 1341"/>
            <p:cNvSpPr>
              <a:spLocks/>
            </p:cNvSpPr>
            <p:nvPr/>
          </p:nvSpPr>
          <p:spPr bwMode="auto">
            <a:xfrm>
              <a:off x="9166225" y="1004888"/>
              <a:ext cx="1588" cy="3175"/>
            </a:xfrm>
            <a:custGeom>
              <a:avLst/>
              <a:gdLst>
                <a:gd name="T0" fmla="*/ 0 w 4"/>
                <a:gd name="T1" fmla="*/ 4 h 4"/>
                <a:gd name="T2" fmla="*/ 4 w 4"/>
                <a:gd name="T3" fmla="*/ 4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4"/>
                  </a:lnTo>
                  <a:lnTo>
                    <a:pt x="4" y="0"/>
                  </a:lnTo>
                  <a:lnTo>
                    <a:pt x="0" y="2"/>
                  </a:lnTo>
                  <a:lnTo>
                    <a:pt x="0" y="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Freeform 1342"/>
            <p:cNvSpPr>
              <a:spLocks/>
            </p:cNvSpPr>
            <p:nvPr/>
          </p:nvSpPr>
          <p:spPr bwMode="auto">
            <a:xfrm>
              <a:off x="9144000" y="987425"/>
              <a:ext cx="9525" cy="6350"/>
            </a:xfrm>
            <a:custGeom>
              <a:avLst/>
              <a:gdLst>
                <a:gd name="T0" fmla="*/ 9 w 13"/>
                <a:gd name="T1" fmla="*/ 7 h 7"/>
                <a:gd name="T2" fmla="*/ 6 w 13"/>
                <a:gd name="T3" fmla="*/ 7 h 7"/>
                <a:gd name="T4" fmla="*/ 6 w 13"/>
                <a:gd name="T5" fmla="*/ 7 h 7"/>
                <a:gd name="T6" fmla="*/ 2 w 13"/>
                <a:gd name="T7" fmla="*/ 7 h 7"/>
                <a:gd name="T8" fmla="*/ 0 w 13"/>
                <a:gd name="T9" fmla="*/ 5 h 7"/>
                <a:gd name="T10" fmla="*/ 0 w 13"/>
                <a:gd name="T11" fmla="*/ 5 h 7"/>
                <a:gd name="T12" fmla="*/ 2 w 13"/>
                <a:gd name="T13" fmla="*/ 1 h 7"/>
                <a:gd name="T14" fmla="*/ 4 w 13"/>
                <a:gd name="T15" fmla="*/ 0 h 7"/>
                <a:gd name="T16" fmla="*/ 8 w 13"/>
                <a:gd name="T17" fmla="*/ 0 h 7"/>
                <a:gd name="T18" fmla="*/ 8 w 13"/>
                <a:gd name="T19" fmla="*/ 0 h 7"/>
                <a:gd name="T20" fmla="*/ 11 w 13"/>
                <a:gd name="T21" fmla="*/ 0 h 7"/>
                <a:gd name="T22" fmla="*/ 13 w 13"/>
                <a:gd name="T23" fmla="*/ 3 h 7"/>
                <a:gd name="T24" fmla="*/ 13 w 13"/>
                <a:gd name="T25" fmla="*/ 3 h 7"/>
                <a:gd name="T26" fmla="*/ 13 w 13"/>
                <a:gd name="T27" fmla="*/ 3 h 7"/>
                <a:gd name="T28" fmla="*/ 11 w 13"/>
                <a:gd name="T29" fmla="*/ 5 h 7"/>
                <a:gd name="T30" fmla="*/ 9 w 13"/>
                <a:gd name="T31" fmla="*/ 7 h 7"/>
                <a:gd name="T32" fmla="*/ 9 w 13"/>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
                  <a:moveTo>
                    <a:pt x="9" y="7"/>
                  </a:moveTo>
                  <a:lnTo>
                    <a:pt x="6" y="7"/>
                  </a:lnTo>
                  <a:lnTo>
                    <a:pt x="6" y="7"/>
                  </a:lnTo>
                  <a:lnTo>
                    <a:pt x="2" y="7"/>
                  </a:lnTo>
                  <a:lnTo>
                    <a:pt x="0" y="5"/>
                  </a:lnTo>
                  <a:lnTo>
                    <a:pt x="0" y="5"/>
                  </a:lnTo>
                  <a:lnTo>
                    <a:pt x="2" y="1"/>
                  </a:lnTo>
                  <a:lnTo>
                    <a:pt x="4" y="0"/>
                  </a:lnTo>
                  <a:lnTo>
                    <a:pt x="8" y="0"/>
                  </a:lnTo>
                  <a:lnTo>
                    <a:pt x="8" y="0"/>
                  </a:lnTo>
                  <a:lnTo>
                    <a:pt x="11" y="0"/>
                  </a:lnTo>
                  <a:lnTo>
                    <a:pt x="13" y="3"/>
                  </a:lnTo>
                  <a:lnTo>
                    <a:pt x="13" y="3"/>
                  </a:lnTo>
                  <a:lnTo>
                    <a:pt x="13" y="3"/>
                  </a:lnTo>
                  <a:lnTo>
                    <a:pt x="11" y="5"/>
                  </a:lnTo>
                  <a:lnTo>
                    <a:pt x="9" y="7"/>
                  </a:lnTo>
                  <a:lnTo>
                    <a:pt x="9" y="7"/>
                  </a:lnTo>
                  <a:close/>
                </a:path>
              </a:pathLst>
            </a:custGeom>
            <a:solidFill>
              <a:srgbClr val="7A573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6" name="Freeform 1343"/>
            <p:cNvSpPr>
              <a:spLocks/>
            </p:cNvSpPr>
            <p:nvPr/>
          </p:nvSpPr>
          <p:spPr bwMode="auto">
            <a:xfrm>
              <a:off x="9140825" y="981075"/>
              <a:ext cx="12700" cy="6350"/>
            </a:xfrm>
            <a:custGeom>
              <a:avLst/>
              <a:gdLst>
                <a:gd name="T0" fmla="*/ 11 w 14"/>
                <a:gd name="T1" fmla="*/ 7 h 9"/>
                <a:gd name="T2" fmla="*/ 3 w 14"/>
                <a:gd name="T3" fmla="*/ 9 h 9"/>
                <a:gd name="T4" fmla="*/ 3 w 14"/>
                <a:gd name="T5" fmla="*/ 9 h 9"/>
                <a:gd name="T6" fmla="*/ 2 w 14"/>
                <a:gd name="T7" fmla="*/ 7 h 9"/>
                <a:gd name="T8" fmla="*/ 0 w 14"/>
                <a:gd name="T9" fmla="*/ 5 h 9"/>
                <a:gd name="T10" fmla="*/ 0 w 14"/>
                <a:gd name="T11" fmla="*/ 5 h 9"/>
                <a:gd name="T12" fmla="*/ 0 w 14"/>
                <a:gd name="T13" fmla="*/ 1 h 9"/>
                <a:gd name="T14" fmla="*/ 2 w 14"/>
                <a:gd name="T15" fmla="*/ 0 h 9"/>
                <a:gd name="T16" fmla="*/ 9 w 14"/>
                <a:gd name="T17" fmla="*/ 0 h 9"/>
                <a:gd name="T18" fmla="*/ 9 w 14"/>
                <a:gd name="T19" fmla="*/ 0 h 9"/>
                <a:gd name="T20" fmla="*/ 12 w 14"/>
                <a:gd name="T21" fmla="*/ 0 h 9"/>
                <a:gd name="T22" fmla="*/ 14 w 14"/>
                <a:gd name="T23" fmla="*/ 1 h 9"/>
                <a:gd name="T24" fmla="*/ 14 w 14"/>
                <a:gd name="T25" fmla="*/ 1 h 9"/>
                <a:gd name="T26" fmla="*/ 14 w 14"/>
                <a:gd name="T27" fmla="*/ 1 h 9"/>
                <a:gd name="T28" fmla="*/ 12 w 14"/>
                <a:gd name="T29" fmla="*/ 5 h 9"/>
                <a:gd name="T30" fmla="*/ 11 w 14"/>
                <a:gd name="T31" fmla="*/ 7 h 9"/>
                <a:gd name="T32" fmla="*/ 11 w 14"/>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11" y="7"/>
                  </a:moveTo>
                  <a:lnTo>
                    <a:pt x="3" y="9"/>
                  </a:lnTo>
                  <a:lnTo>
                    <a:pt x="3" y="9"/>
                  </a:lnTo>
                  <a:lnTo>
                    <a:pt x="2" y="7"/>
                  </a:lnTo>
                  <a:lnTo>
                    <a:pt x="0" y="5"/>
                  </a:lnTo>
                  <a:lnTo>
                    <a:pt x="0" y="5"/>
                  </a:lnTo>
                  <a:lnTo>
                    <a:pt x="0" y="1"/>
                  </a:lnTo>
                  <a:lnTo>
                    <a:pt x="2" y="0"/>
                  </a:lnTo>
                  <a:lnTo>
                    <a:pt x="9" y="0"/>
                  </a:lnTo>
                  <a:lnTo>
                    <a:pt x="9" y="0"/>
                  </a:lnTo>
                  <a:lnTo>
                    <a:pt x="12" y="0"/>
                  </a:lnTo>
                  <a:lnTo>
                    <a:pt x="14" y="1"/>
                  </a:lnTo>
                  <a:lnTo>
                    <a:pt x="14" y="1"/>
                  </a:lnTo>
                  <a:lnTo>
                    <a:pt x="14" y="1"/>
                  </a:lnTo>
                  <a:lnTo>
                    <a:pt x="12" y="5"/>
                  </a:lnTo>
                  <a:lnTo>
                    <a:pt x="11" y="7"/>
                  </a:lnTo>
                  <a:lnTo>
                    <a:pt x="11" y="7"/>
                  </a:lnTo>
                  <a:close/>
                </a:path>
              </a:pathLst>
            </a:custGeom>
            <a:solidFill>
              <a:srgbClr val="7A573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Freeform 1344"/>
            <p:cNvSpPr>
              <a:spLocks/>
            </p:cNvSpPr>
            <p:nvPr/>
          </p:nvSpPr>
          <p:spPr bwMode="auto">
            <a:xfrm>
              <a:off x="9139237" y="971550"/>
              <a:ext cx="11113" cy="7938"/>
            </a:xfrm>
            <a:custGeom>
              <a:avLst/>
              <a:gdLst>
                <a:gd name="T0" fmla="*/ 11 w 13"/>
                <a:gd name="T1" fmla="*/ 7 h 9"/>
                <a:gd name="T2" fmla="*/ 4 w 13"/>
                <a:gd name="T3" fmla="*/ 9 h 9"/>
                <a:gd name="T4" fmla="*/ 4 w 13"/>
                <a:gd name="T5" fmla="*/ 9 h 9"/>
                <a:gd name="T6" fmla="*/ 2 w 13"/>
                <a:gd name="T7" fmla="*/ 9 h 9"/>
                <a:gd name="T8" fmla="*/ 0 w 13"/>
                <a:gd name="T9" fmla="*/ 5 h 9"/>
                <a:gd name="T10" fmla="*/ 0 w 13"/>
                <a:gd name="T11" fmla="*/ 5 h 9"/>
                <a:gd name="T12" fmla="*/ 0 w 13"/>
                <a:gd name="T13" fmla="*/ 3 h 9"/>
                <a:gd name="T14" fmla="*/ 2 w 13"/>
                <a:gd name="T15" fmla="*/ 2 h 9"/>
                <a:gd name="T16" fmla="*/ 9 w 13"/>
                <a:gd name="T17" fmla="*/ 0 h 9"/>
                <a:gd name="T18" fmla="*/ 9 w 13"/>
                <a:gd name="T19" fmla="*/ 0 h 9"/>
                <a:gd name="T20" fmla="*/ 11 w 13"/>
                <a:gd name="T21" fmla="*/ 2 h 9"/>
                <a:gd name="T22" fmla="*/ 13 w 13"/>
                <a:gd name="T23" fmla="*/ 3 h 9"/>
                <a:gd name="T24" fmla="*/ 13 w 13"/>
                <a:gd name="T25" fmla="*/ 3 h 9"/>
                <a:gd name="T26" fmla="*/ 13 w 13"/>
                <a:gd name="T27" fmla="*/ 3 h 9"/>
                <a:gd name="T28" fmla="*/ 13 w 13"/>
                <a:gd name="T29" fmla="*/ 7 h 9"/>
                <a:gd name="T30" fmla="*/ 11 w 13"/>
                <a:gd name="T31" fmla="*/ 7 h 9"/>
                <a:gd name="T32" fmla="*/ 11 w 13"/>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11" y="7"/>
                  </a:moveTo>
                  <a:lnTo>
                    <a:pt x="4" y="9"/>
                  </a:lnTo>
                  <a:lnTo>
                    <a:pt x="4" y="9"/>
                  </a:lnTo>
                  <a:lnTo>
                    <a:pt x="2" y="9"/>
                  </a:lnTo>
                  <a:lnTo>
                    <a:pt x="0" y="5"/>
                  </a:lnTo>
                  <a:lnTo>
                    <a:pt x="0" y="5"/>
                  </a:lnTo>
                  <a:lnTo>
                    <a:pt x="0" y="3"/>
                  </a:lnTo>
                  <a:lnTo>
                    <a:pt x="2" y="2"/>
                  </a:lnTo>
                  <a:lnTo>
                    <a:pt x="9" y="0"/>
                  </a:lnTo>
                  <a:lnTo>
                    <a:pt x="9" y="0"/>
                  </a:lnTo>
                  <a:lnTo>
                    <a:pt x="11" y="2"/>
                  </a:lnTo>
                  <a:lnTo>
                    <a:pt x="13" y="3"/>
                  </a:lnTo>
                  <a:lnTo>
                    <a:pt x="13" y="3"/>
                  </a:lnTo>
                  <a:lnTo>
                    <a:pt x="13" y="3"/>
                  </a:lnTo>
                  <a:lnTo>
                    <a:pt x="13" y="7"/>
                  </a:lnTo>
                  <a:lnTo>
                    <a:pt x="11" y="7"/>
                  </a:lnTo>
                  <a:lnTo>
                    <a:pt x="11" y="7"/>
                  </a:lnTo>
                  <a:close/>
                </a:path>
              </a:pathLst>
            </a:custGeom>
            <a:solidFill>
              <a:srgbClr val="7A573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Freeform 1345"/>
            <p:cNvSpPr>
              <a:spLocks/>
            </p:cNvSpPr>
            <p:nvPr/>
          </p:nvSpPr>
          <p:spPr bwMode="auto">
            <a:xfrm>
              <a:off x="9139237" y="966788"/>
              <a:ext cx="7938" cy="4763"/>
            </a:xfrm>
            <a:custGeom>
              <a:avLst/>
              <a:gdLst>
                <a:gd name="T0" fmla="*/ 7 w 11"/>
                <a:gd name="T1" fmla="*/ 7 h 7"/>
                <a:gd name="T2" fmla="*/ 4 w 11"/>
                <a:gd name="T3" fmla="*/ 7 h 7"/>
                <a:gd name="T4" fmla="*/ 4 w 11"/>
                <a:gd name="T5" fmla="*/ 7 h 7"/>
                <a:gd name="T6" fmla="*/ 2 w 11"/>
                <a:gd name="T7" fmla="*/ 7 h 7"/>
                <a:gd name="T8" fmla="*/ 0 w 11"/>
                <a:gd name="T9" fmla="*/ 5 h 7"/>
                <a:gd name="T10" fmla="*/ 0 w 11"/>
                <a:gd name="T11" fmla="*/ 5 h 7"/>
                <a:gd name="T12" fmla="*/ 0 w 11"/>
                <a:gd name="T13" fmla="*/ 1 h 7"/>
                <a:gd name="T14" fmla="*/ 2 w 11"/>
                <a:gd name="T15" fmla="*/ 0 h 7"/>
                <a:gd name="T16" fmla="*/ 7 w 11"/>
                <a:gd name="T17" fmla="*/ 0 h 7"/>
                <a:gd name="T18" fmla="*/ 7 w 11"/>
                <a:gd name="T19" fmla="*/ 0 h 7"/>
                <a:gd name="T20" fmla="*/ 9 w 11"/>
                <a:gd name="T21" fmla="*/ 0 h 7"/>
                <a:gd name="T22" fmla="*/ 11 w 11"/>
                <a:gd name="T23" fmla="*/ 1 h 7"/>
                <a:gd name="T24" fmla="*/ 11 w 11"/>
                <a:gd name="T25" fmla="*/ 1 h 7"/>
                <a:gd name="T26" fmla="*/ 11 w 11"/>
                <a:gd name="T27" fmla="*/ 5 h 7"/>
                <a:gd name="T28" fmla="*/ 7 w 11"/>
                <a:gd name="T29" fmla="*/ 7 h 7"/>
                <a:gd name="T30" fmla="*/ 7 w 11"/>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7" y="7"/>
                  </a:moveTo>
                  <a:lnTo>
                    <a:pt x="4" y="7"/>
                  </a:lnTo>
                  <a:lnTo>
                    <a:pt x="4" y="7"/>
                  </a:lnTo>
                  <a:lnTo>
                    <a:pt x="2" y="7"/>
                  </a:lnTo>
                  <a:lnTo>
                    <a:pt x="0" y="5"/>
                  </a:lnTo>
                  <a:lnTo>
                    <a:pt x="0" y="5"/>
                  </a:lnTo>
                  <a:lnTo>
                    <a:pt x="0" y="1"/>
                  </a:lnTo>
                  <a:lnTo>
                    <a:pt x="2" y="0"/>
                  </a:lnTo>
                  <a:lnTo>
                    <a:pt x="7" y="0"/>
                  </a:lnTo>
                  <a:lnTo>
                    <a:pt x="7" y="0"/>
                  </a:lnTo>
                  <a:lnTo>
                    <a:pt x="9" y="0"/>
                  </a:lnTo>
                  <a:lnTo>
                    <a:pt x="11" y="1"/>
                  </a:lnTo>
                  <a:lnTo>
                    <a:pt x="11" y="1"/>
                  </a:lnTo>
                  <a:lnTo>
                    <a:pt x="11" y="5"/>
                  </a:lnTo>
                  <a:lnTo>
                    <a:pt x="7" y="7"/>
                  </a:lnTo>
                  <a:lnTo>
                    <a:pt x="7" y="7"/>
                  </a:lnTo>
                  <a:close/>
                </a:path>
              </a:pathLst>
            </a:custGeom>
            <a:solidFill>
              <a:srgbClr val="7A573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Freeform 1346"/>
            <p:cNvSpPr>
              <a:spLocks/>
            </p:cNvSpPr>
            <p:nvPr/>
          </p:nvSpPr>
          <p:spPr bwMode="auto">
            <a:xfrm>
              <a:off x="9169400" y="958850"/>
              <a:ext cx="14288" cy="26988"/>
            </a:xfrm>
            <a:custGeom>
              <a:avLst/>
              <a:gdLst>
                <a:gd name="T0" fmla="*/ 12 w 18"/>
                <a:gd name="T1" fmla="*/ 34 h 34"/>
                <a:gd name="T2" fmla="*/ 16 w 18"/>
                <a:gd name="T3" fmla="*/ 28 h 34"/>
                <a:gd name="T4" fmla="*/ 16 w 18"/>
                <a:gd name="T5" fmla="*/ 28 h 34"/>
                <a:gd name="T6" fmla="*/ 18 w 18"/>
                <a:gd name="T7" fmla="*/ 23 h 34"/>
                <a:gd name="T8" fmla="*/ 14 w 18"/>
                <a:gd name="T9" fmla="*/ 12 h 34"/>
                <a:gd name="T10" fmla="*/ 14 w 18"/>
                <a:gd name="T11" fmla="*/ 12 h 34"/>
                <a:gd name="T12" fmla="*/ 12 w 18"/>
                <a:gd name="T13" fmla="*/ 9 h 34"/>
                <a:gd name="T14" fmla="*/ 0 w 18"/>
                <a:gd name="T15" fmla="*/ 0 h 34"/>
                <a:gd name="T16" fmla="*/ 0 w 18"/>
                <a:gd name="T17" fmla="*/ 0 h 34"/>
                <a:gd name="T18" fmla="*/ 0 w 18"/>
                <a:gd name="T19" fmla="*/ 0 h 34"/>
                <a:gd name="T20" fmla="*/ 0 w 18"/>
                <a:gd name="T21" fmla="*/ 3 h 34"/>
                <a:gd name="T22" fmla="*/ 0 w 18"/>
                <a:gd name="T23" fmla="*/ 7 h 34"/>
                <a:gd name="T24" fmla="*/ 0 w 18"/>
                <a:gd name="T25" fmla="*/ 10 h 34"/>
                <a:gd name="T26" fmla="*/ 3 w 18"/>
                <a:gd name="T27" fmla="*/ 12 h 34"/>
                <a:gd name="T28" fmla="*/ 9 w 18"/>
                <a:gd name="T29" fmla="*/ 16 h 34"/>
                <a:gd name="T30" fmla="*/ 12 w 18"/>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4">
                  <a:moveTo>
                    <a:pt x="12" y="34"/>
                  </a:moveTo>
                  <a:lnTo>
                    <a:pt x="16" y="28"/>
                  </a:lnTo>
                  <a:lnTo>
                    <a:pt x="16" y="28"/>
                  </a:lnTo>
                  <a:lnTo>
                    <a:pt x="18" y="23"/>
                  </a:lnTo>
                  <a:lnTo>
                    <a:pt x="14" y="12"/>
                  </a:lnTo>
                  <a:lnTo>
                    <a:pt x="14" y="12"/>
                  </a:lnTo>
                  <a:lnTo>
                    <a:pt x="12" y="9"/>
                  </a:lnTo>
                  <a:lnTo>
                    <a:pt x="0" y="0"/>
                  </a:lnTo>
                  <a:lnTo>
                    <a:pt x="0" y="0"/>
                  </a:lnTo>
                  <a:lnTo>
                    <a:pt x="0" y="0"/>
                  </a:lnTo>
                  <a:lnTo>
                    <a:pt x="0" y="3"/>
                  </a:lnTo>
                  <a:lnTo>
                    <a:pt x="0" y="7"/>
                  </a:lnTo>
                  <a:lnTo>
                    <a:pt x="0" y="10"/>
                  </a:lnTo>
                  <a:lnTo>
                    <a:pt x="3" y="12"/>
                  </a:lnTo>
                  <a:lnTo>
                    <a:pt x="9" y="16"/>
                  </a:lnTo>
                  <a:lnTo>
                    <a:pt x="12" y="34"/>
                  </a:lnTo>
                  <a:close/>
                </a:path>
              </a:pathLst>
            </a:custGeom>
            <a:solidFill>
              <a:srgbClr val="7A573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Freeform 1347"/>
            <p:cNvSpPr>
              <a:spLocks/>
            </p:cNvSpPr>
            <p:nvPr/>
          </p:nvSpPr>
          <p:spPr bwMode="auto">
            <a:xfrm>
              <a:off x="9296400" y="1068388"/>
              <a:ext cx="41275" cy="31750"/>
            </a:xfrm>
            <a:custGeom>
              <a:avLst/>
              <a:gdLst>
                <a:gd name="T0" fmla="*/ 36 w 52"/>
                <a:gd name="T1" fmla="*/ 0 h 42"/>
                <a:gd name="T2" fmla="*/ 5 w 52"/>
                <a:gd name="T3" fmla="*/ 0 h 42"/>
                <a:gd name="T4" fmla="*/ 0 w 52"/>
                <a:gd name="T5" fmla="*/ 13 h 42"/>
                <a:gd name="T6" fmla="*/ 5 w 52"/>
                <a:gd name="T7" fmla="*/ 31 h 42"/>
                <a:gd name="T8" fmla="*/ 5 w 52"/>
                <a:gd name="T9" fmla="*/ 31 h 42"/>
                <a:gd name="T10" fmla="*/ 9 w 52"/>
                <a:gd name="T11" fmla="*/ 36 h 42"/>
                <a:gd name="T12" fmla="*/ 12 w 52"/>
                <a:gd name="T13" fmla="*/ 40 h 42"/>
                <a:gd name="T14" fmla="*/ 18 w 52"/>
                <a:gd name="T15" fmla="*/ 42 h 42"/>
                <a:gd name="T16" fmla="*/ 21 w 52"/>
                <a:gd name="T17" fmla="*/ 42 h 42"/>
                <a:gd name="T18" fmla="*/ 37 w 52"/>
                <a:gd name="T19" fmla="*/ 38 h 42"/>
                <a:gd name="T20" fmla="*/ 52 w 52"/>
                <a:gd name="T21" fmla="*/ 13 h 42"/>
                <a:gd name="T22" fmla="*/ 36 w 5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36" y="0"/>
                  </a:moveTo>
                  <a:lnTo>
                    <a:pt x="5" y="0"/>
                  </a:lnTo>
                  <a:lnTo>
                    <a:pt x="0" y="13"/>
                  </a:lnTo>
                  <a:lnTo>
                    <a:pt x="5" y="31"/>
                  </a:lnTo>
                  <a:lnTo>
                    <a:pt x="5" y="31"/>
                  </a:lnTo>
                  <a:lnTo>
                    <a:pt x="9" y="36"/>
                  </a:lnTo>
                  <a:lnTo>
                    <a:pt x="12" y="40"/>
                  </a:lnTo>
                  <a:lnTo>
                    <a:pt x="18" y="42"/>
                  </a:lnTo>
                  <a:lnTo>
                    <a:pt x="21" y="42"/>
                  </a:lnTo>
                  <a:lnTo>
                    <a:pt x="37" y="38"/>
                  </a:lnTo>
                  <a:lnTo>
                    <a:pt x="52" y="13"/>
                  </a:lnTo>
                  <a:lnTo>
                    <a:pt x="36" y="0"/>
                  </a:lnTo>
                  <a:close/>
                </a:path>
              </a:pathLst>
            </a:custGeom>
            <a:solidFill>
              <a:srgbClr val="7A573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Freeform 1348"/>
            <p:cNvSpPr>
              <a:spLocks/>
            </p:cNvSpPr>
            <p:nvPr/>
          </p:nvSpPr>
          <p:spPr bwMode="auto">
            <a:xfrm>
              <a:off x="9148762" y="1320800"/>
              <a:ext cx="71438" cy="38100"/>
            </a:xfrm>
            <a:custGeom>
              <a:avLst/>
              <a:gdLst>
                <a:gd name="T0" fmla="*/ 90 w 90"/>
                <a:gd name="T1" fmla="*/ 49 h 49"/>
                <a:gd name="T2" fmla="*/ 0 w 90"/>
                <a:gd name="T3" fmla="*/ 49 h 49"/>
                <a:gd name="T4" fmla="*/ 0 w 90"/>
                <a:gd name="T5" fmla="*/ 36 h 49"/>
                <a:gd name="T6" fmla="*/ 46 w 90"/>
                <a:gd name="T7" fmla="*/ 20 h 49"/>
                <a:gd name="T8" fmla="*/ 55 w 90"/>
                <a:gd name="T9" fmla="*/ 0 h 49"/>
                <a:gd name="T10" fmla="*/ 88 w 90"/>
                <a:gd name="T11" fmla="*/ 0 h 49"/>
                <a:gd name="T12" fmla="*/ 90 w 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90" h="49">
                  <a:moveTo>
                    <a:pt x="90" y="49"/>
                  </a:moveTo>
                  <a:lnTo>
                    <a:pt x="0" y="49"/>
                  </a:lnTo>
                  <a:lnTo>
                    <a:pt x="0" y="36"/>
                  </a:lnTo>
                  <a:lnTo>
                    <a:pt x="46" y="20"/>
                  </a:lnTo>
                  <a:lnTo>
                    <a:pt x="55" y="0"/>
                  </a:lnTo>
                  <a:lnTo>
                    <a:pt x="88" y="0"/>
                  </a:lnTo>
                  <a:lnTo>
                    <a:pt x="90" y="49"/>
                  </a:lnTo>
                  <a:close/>
                </a:path>
              </a:pathLst>
            </a:custGeom>
            <a:solidFill>
              <a:srgbClr val="3224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Freeform 1349"/>
            <p:cNvSpPr>
              <a:spLocks/>
            </p:cNvSpPr>
            <p:nvPr/>
          </p:nvSpPr>
          <p:spPr bwMode="auto">
            <a:xfrm>
              <a:off x="9291637" y="1320800"/>
              <a:ext cx="50800" cy="38100"/>
            </a:xfrm>
            <a:custGeom>
              <a:avLst/>
              <a:gdLst>
                <a:gd name="T0" fmla="*/ 0 w 65"/>
                <a:gd name="T1" fmla="*/ 49 h 49"/>
                <a:gd name="T2" fmla="*/ 65 w 65"/>
                <a:gd name="T3" fmla="*/ 49 h 49"/>
                <a:gd name="T4" fmla="*/ 65 w 65"/>
                <a:gd name="T5" fmla="*/ 36 h 49"/>
                <a:gd name="T6" fmla="*/ 44 w 65"/>
                <a:gd name="T7" fmla="*/ 20 h 49"/>
                <a:gd name="T8" fmla="*/ 35 w 65"/>
                <a:gd name="T9" fmla="*/ 0 h 49"/>
                <a:gd name="T10" fmla="*/ 2 w 65"/>
                <a:gd name="T11" fmla="*/ 0 h 49"/>
                <a:gd name="T12" fmla="*/ 0 w 6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65" h="49">
                  <a:moveTo>
                    <a:pt x="0" y="49"/>
                  </a:moveTo>
                  <a:lnTo>
                    <a:pt x="65" y="49"/>
                  </a:lnTo>
                  <a:lnTo>
                    <a:pt x="65" y="36"/>
                  </a:lnTo>
                  <a:lnTo>
                    <a:pt x="44" y="20"/>
                  </a:lnTo>
                  <a:lnTo>
                    <a:pt x="35" y="0"/>
                  </a:lnTo>
                  <a:lnTo>
                    <a:pt x="2" y="0"/>
                  </a:lnTo>
                  <a:lnTo>
                    <a:pt x="0" y="49"/>
                  </a:lnTo>
                  <a:close/>
                </a:path>
              </a:pathLst>
            </a:custGeom>
            <a:solidFill>
              <a:srgbClr val="3224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3" name="Group 5062"/>
          <p:cNvGrpSpPr/>
          <p:nvPr/>
        </p:nvGrpSpPr>
        <p:grpSpPr>
          <a:xfrm>
            <a:off x="8072437" y="1965325"/>
            <a:ext cx="403226" cy="276225"/>
            <a:chOff x="8072437" y="938213"/>
            <a:chExt cx="403226" cy="276225"/>
          </a:xfrm>
        </p:grpSpPr>
        <p:sp>
          <p:nvSpPr>
            <p:cNvPr id="3929" name="Freeform 1356"/>
            <p:cNvSpPr>
              <a:spLocks/>
            </p:cNvSpPr>
            <p:nvPr/>
          </p:nvSpPr>
          <p:spPr bwMode="auto">
            <a:xfrm>
              <a:off x="8072437" y="938213"/>
              <a:ext cx="206375" cy="276225"/>
            </a:xfrm>
            <a:custGeom>
              <a:avLst/>
              <a:gdLst>
                <a:gd name="T0" fmla="*/ 257 w 259"/>
                <a:gd name="T1" fmla="*/ 332 h 348"/>
                <a:gd name="T2" fmla="*/ 223 w 259"/>
                <a:gd name="T3" fmla="*/ 345 h 348"/>
                <a:gd name="T4" fmla="*/ 167 w 259"/>
                <a:gd name="T5" fmla="*/ 348 h 348"/>
                <a:gd name="T6" fmla="*/ 151 w 259"/>
                <a:gd name="T7" fmla="*/ 348 h 348"/>
                <a:gd name="T8" fmla="*/ 117 w 259"/>
                <a:gd name="T9" fmla="*/ 343 h 348"/>
                <a:gd name="T10" fmla="*/ 86 w 259"/>
                <a:gd name="T11" fmla="*/ 332 h 348"/>
                <a:gd name="T12" fmla="*/ 59 w 259"/>
                <a:gd name="T13" fmla="*/ 316 h 348"/>
                <a:gd name="T14" fmla="*/ 38 w 259"/>
                <a:gd name="T15" fmla="*/ 293 h 348"/>
                <a:gd name="T16" fmla="*/ 20 w 259"/>
                <a:gd name="T17" fmla="*/ 266 h 348"/>
                <a:gd name="T18" fmla="*/ 7 w 259"/>
                <a:gd name="T19" fmla="*/ 235 h 348"/>
                <a:gd name="T20" fmla="*/ 2 w 259"/>
                <a:gd name="T21" fmla="*/ 197 h 348"/>
                <a:gd name="T22" fmla="*/ 0 w 259"/>
                <a:gd name="T23" fmla="*/ 178 h 348"/>
                <a:gd name="T24" fmla="*/ 4 w 259"/>
                <a:gd name="T25" fmla="*/ 140 h 348"/>
                <a:gd name="T26" fmla="*/ 13 w 259"/>
                <a:gd name="T27" fmla="*/ 104 h 348"/>
                <a:gd name="T28" fmla="*/ 29 w 259"/>
                <a:gd name="T29" fmla="*/ 73 h 348"/>
                <a:gd name="T30" fmla="*/ 50 w 259"/>
                <a:gd name="T31" fmla="*/ 48 h 348"/>
                <a:gd name="T32" fmla="*/ 76 w 259"/>
                <a:gd name="T33" fmla="*/ 27 h 348"/>
                <a:gd name="T34" fmla="*/ 106 w 259"/>
                <a:gd name="T35" fmla="*/ 12 h 348"/>
                <a:gd name="T36" fmla="*/ 140 w 259"/>
                <a:gd name="T37" fmla="*/ 1 h 348"/>
                <a:gd name="T38" fmla="*/ 178 w 259"/>
                <a:gd name="T39" fmla="*/ 0 h 348"/>
                <a:gd name="T40" fmla="*/ 207 w 259"/>
                <a:gd name="T41" fmla="*/ 0 h 348"/>
                <a:gd name="T42" fmla="*/ 246 w 259"/>
                <a:gd name="T43" fmla="*/ 9 h 348"/>
                <a:gd name="T44" fmla="*/ 248 w 259"/>
                <a:gd name="T45" fmla="*/ 50 h 348"/>
                <a:gd name="T46" fmla="*/ 234 w 259"/>
                <a:gd name="T47" fmla="*/ 45 h 348"/>
                <a:gd name="T48" fmla="*/ 200 w 259"/>
                <a:gd name="T49" fmla="*/ 37 h 348"/>
                <a:gd name="T50" fmla="*/ 180 w 259"/>
                <a:gd name="T51" fmla="*/ 36 h 348"/>
                <a:gd name="T52" fmla="*/ 151 w 259"/>
                <a:gd name="T53" fmla="*/ 37 h 348"/>
                <a:gd name="T54" fmla="*/ 124 w 259"/>
                <a:gd name="T55" fmla="*/ 45 h 348"/>
                <a:gd name="T56" fmla="*/ 103 w 259"/>
                <a:gd name="T57" fmla="*/ 57 h 348"/>
                <a:gd name="T58" fmla="*/ 83 w 259"/>
                <a:gd name="T59" fmla="*/ 72 h 348"/>
                <a:gd name="T60" fmla="*/ 68 w 259"/>
                <a:gd name="T61" fmla="*/ 93 h 348"/>
                <a:gd name="T62" fmla="*/ 56 w 259"/>
                <a:gd name="T63" fmla="*/ 116 h 348"/>
                <a:gd name="T64" fmla="*/ 49 w 259"/>
                <a:gd name="T65" fmla="*/ 143 h 348"/>
                <a:gd name="T66" fmla="*/ 47 w 259"/>
                <a:gd name="T67" fmla="*/ 176 h 348"/>
                <a:gd name="T68" fmla="*/ 47 w 259"/>
                <a:gd name="T69" fmla="*/ 190 h 348"/>
                <a:gd name="T70" fmla="*/ 52 w 259"/>
                <a:gd name="T71" fmla="*/ 219 h 348"/>
                <a:gd name="T72" fmla="*/ 61 w 259"/>
                <a:gd name="T73" fmla="*/ 244 h 348"/>
                <a:gd name="T74" fmla="*/ 74 w 259"/>
                <a:gd name="T75" fmla="*/ 266 h 348"/>
                <a:gd name="T76" fmla="*/ 90 w 259"/>
                <a:gd name="T77" fmla="*/ 284 h 348"/>
                <a:gd name="T78" fmla="*/ 110 w 259"/>
                <a:gd name="T79" fmla="*/ 298 h 348"/>
                <a:gd name="T80" fmla="*/ 135 w 259"/>
                <a:gd name="T81" fmla="*/ 307 h 348"/>
                <a:gd name="T82" fmla="*/ 162 w 259"/>
                <a:gd name="T83" fmla="*/ 312 h 348"/>
                <a:gd name="T84" fmla="*/ 178 w 259"/>
                <a:gd name="T85" fmla="*/ 312 h 348"/>
                <a:gd name="T86" fmla="*/ 216 w 259"/>
                <a:gd name="T87" fmla="*/ 309 h 348"/>
                <a:gd name="T88" fmla="*/ 248 w 259"/>
                <a:gd name="T89" fmla="*/ 2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348">
                  <a:moveTo>
                    <a:pt x="257" y="332"/>
                  </a:moveTo>
                  <a:lnTo>
                    <a:pt x="257" y="332"/>
                  </a:lnTo>
                  <a:lnTo>
                    <a:pt x="243" y="339"/>
                  </a:lnTo>
                  <a:lnTo>
                    <a:pt x="223" y="345"/>
                  </a:lnTo>
                  <a:lnTo>
                    <a:pt x="198" y="348"/>
                  </a:lnTo>
                  <a:lnTo>
                    <a:pt x="167" y="348"/>
                  </a:lnTo>
                  <a:lnTo>
                    <a:pt x="167" y="348"/>
                  </a:lnTo>
                  <a:lnTo>
                    <a:pt x="151" y="348"/>
                  </a:lnTo>
                  <a:lnTo>
                    <a:pt x="133" y="347"/>
                  </a:lnTo>
                  <a:lnTo>
                    <a:pt x="117" y="343"/>
                  </a:lnTo>
                  <a:lnTo>
                    <a:pt x="101" y="338"/>
                  </a:lnTo>
                  <a:lnTo>
                    <a:pt x="86" y="332"/>
                  </a:lnTo>
                  <a:lnTo>
                    <a:pt x="74" y="323"/>
                  </a:lnTo>
                  <a:lnTo>
                    <a:pt x="59" y="316"/>
                  </a:lnTo>
                  <a:lnTo>
                    <a:pt x="49" y="305"/>
                  </a:lnTo>
                  <a:lnTo>
                    <a:pt x="38" y="293"/>
                  </a:lnTo>
                  <a:lnTo>
                    <a:pt x="29" y="280"/>
                  </a:lnTo>
                  <a:lnTo>
                    <a:pt x="20" y="266"/>
                  </a:lnTo>
                  <a:lnTo>
                    <a:pt x="13" y="251"/>
                  </a:lnTo>
                  <a:lnTo>
                    <a:pt x="7" y="235"/>
                  </a:lnTo>
                  <a:lnTo>
                    <a:pt x="4" y="217"/>
                  </a:lnTo>
                  <a:lnTo>
                    <a:pt x="2" y="197"/>
                  </a:lnTo>
                  <a:lnTo>
                    <a:pt x="0" y="178"/>
                  </a:lnTo>
                  <a:lnTo>
                    <a:pt x="0" y="178"/>
                  </a:lnTo>
                  <a:lnTo>
                    <a:pt x="2" y="158"/>
                  </a:lnTo>
                  <a:lnTo>
                    <a:pt x="4" y="140"/>
                  </a:lnTo>
                  <a:lnTo>
                    <a:pt x="7" y="122"/>
                  </a:lnTo>
                  <a:lnTo>
                    <a:pt x="13" y="104"/>
                  </a:lnTo>
                  <a:lnTo>
                    <a:pt x="20" y="89"/>
                  </a:lnTo>
                  <a:lnTo>
                    <a:pt x="29" y="73"/>
                  </a:lnTo>
                  <a:lnTo>
                    <a:pt x="38" y="61"/>
                  </a:lnTo>
                  <a:lnTo>
                    <a:pt x="50" y="48"/>
                  </a:lnTo>
                  <a:lnTo>
                    <a:pt x="61" y="37"/>
                  </a:lnTo>
                  <a:lnTo>
                    <a:pt x="76" y="27"/>
                  </a:lnTo>
                  <a:lnTo>
                    <a:pt x="90" y="19"/>
                  </a:lnTo>
                  <a:lnTo>
                    <a:pt x="106" y="12"/>
                  </a:lnTo>
                  <a:lnTo>
                    <a:pt x="122" y="7"/>
                  </a:lnTo>
                  <a:lnTo>
                    <a:pt x="140" y="1"/>
                  </a:lnTo>
                  <a:lnTo>
                    <a:pt x="158" y="0"/>
                  </a:lnTo>
                  <a:lnTo>
                    <a:pt x="178" y="0"/>
                  </a:lnTo>
                  <a:lnTo>
                    <a:pt x="178" y="0"/>
                  </a:lnTo>
                  <a:lnTo>
                    <a:pt x="207" y="0"/>
                  </a:lnTo>
                  <a:lnTo>
                    <a:pt x="230" y="5"/>
                  </a:lnTo>
                  <a:lnTo>
                    <a:pt x="246" y="9"/>
                  </a:lnTo>
                  <a:lnTo>
                    <a:pt x="259" y="14"/>
                  </a:lnTo>
                  <a:lnTo>
                    <a:pt x="248" y="50"/>
                  </a:lnTo>
                  <a:lnTo>
                    <a:pt x="248" y="50"/>
                  </a:lnTo>
                  <a:lnTo>
                    <a:pt x="234" y="45"/>
                  </a:lnTo>
                  <a:lnTo>
                    <a:pt x="218" y="39"/>
                  </a:lnTo>
                  <a:lnTo>
                    <a:pt x="200" y="37"/>
                  </a:lnTo>
                  <a:lnTo>
                    <a:pt x="180" y="36"/>
                  </a:lnTo>
                  <a:lnTo>
                    <a:pt x="180" y="36"/>
                  </a:lnTo>
                  <a:lnTo>
                    <a:pt x="166" y="36"/>
                  </a:lnTo>
                  <a:lnTo>
                    <a:pt x="151" y="37"/>
                  </a:lnTo>
                  <a:lnTo>
                    <a:pt x="137" y="41"/>
                  </a:lnTo>
                  <a:lnTo>
                    <a:pt x="124" y="45"/>
                  </a:lnTo>
                  <a:lnTo>
                    <a:pt x="113" y="50"/>
                  </a:lnTo>
                  <a:lnTo>
                    <a:pt x="103" y="57"/>
                  </a:lnTo>
                  <a:lnTo>
                    <a:pt x="92" y="64"/>
                  </a:lnTo>
                  <a:lnTo>
                    <a:pt x="83" y="72"/>
                  </a:lnTo>
                  <a:lnTo>
                    <a:pt x="76" y="82"/>
                  </a:lnTo>
                  <a:lnTo>
                    <a:pt x="68" y="93"/>
                  </a:lnTo>
                  <a:lnTo>
                    <a:pt x="61" y="104"/>
                  </a:lnTo>
                  <a:lnTo>
                    <a:pt x="56" y="116"/>
                  </a:lnTo>
                  <a:lnTo>
                    <a:pt x="52" y="129"/>
                  </a:lnTo>
                  <a:lnTo>
                    <a:pt x="49" y="143"/>
                  </a:lnTo>
                  <a:lnTo>
                    <a:pt x="47" y="160"/>
                  </a:lnTo>
                  <a:lnTo>
                    <a:pt x="47" y="176"/>
                  </a:lnTo>
                  <a:lnTo>
                    <a:pt x="47" y="176"/>
                  </a:lnTo>
                  <a:lnTo>
                    <a:pt x="47" y="190"/>
                  </a:lnTo>
                  <a:lnTo>
                    <a:pt x="49" y="206"/>
                  </a:lnTo>
                  <a:lnTo>
                    <a:pt x="52" y="219"/>
                  </a:lnTo>
                  <a:lnTo>
                    <a:pt x="56" y="232"/>
                  </a:lnTo>
                  <a:lnTo>
                    <a:pt x="61" y="244"/>
                  </a:lnTo>
                  <a:lnTo>
                    <a:pt x="67" y="255"/>
                  </a:lnTo>
                  <a:lnTo>
                    <a:pt x="74" y="266"/>
                  </a:lnTo>
                  <a:lnTo>
                    <a:pt x="81" y="275"/>
                  </a:lnTo>
                  <a:lnTo>
                    <a:pt x="90" y="284"/>
                  </a:lnTo>
                  <a:lnTo>
                    <a:pt x="99" y="291"/>
                  </a:lnTo>
                  <a:lnTo>
                    <a:pt x="110" y="298"/>
                  </a:lnTo>
                  <a:lnTo>
                    <a:pt x="122" y="303"/>
                  </a:lnTo>
                  <a:lnTo>
                    <a:pt x="135" y="307"/>
                  </a:lnTo>
                  <a:lnTo>
                    <a:pt x="148" y="311"/>
                  </a:lnTo>
                  <a:lnTo>
                    <a:pt x="162" y="312"/>
                  </a:lnTo>
                  <a:lnTo>
                    <a:pt x="178" y="312"/>
                  </a:lnTo>
                  <a:lnTo>
                    <a:pt x="178" y="312"/>
                  </a:lnTo>
                  <a:lnTo>
                    <a:pt x="198" y="311"/>
                  </a:lnTo>
                  <a:lnTo>
                    <a:pt x="216" y="309"/>
                  </a:lnTo>
                  <a:lnTo>
                    <a:pt x="234" y="303"/>
                  </a:lnTo>
                  <a:lnTo>
                    <a:pt x="248" y="298"/>
                  </a:lnTo>
                  <a:lnTo>
                    <a:pt x="257" y="332"/>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357"/>
            <p:cNvSpPr>
              <a:spLocks noEditPoints="1"/>
            </p:cNvSpPr>
            <p:nvPr/>
          </p:nvSpPr>
          <p:spPr bwMode="auto">
            <a:xfrm>
              <a:off x="8305800" y="950913"/>
              <a:ext cx="169863" cy="260350"/>
            </a:xfrm>
            <a:custGeom>
              <a:avLst/>
              <a:gdLst>
                <a:gd name="T0" fmla="*/ 29 w 214"/>
                <a:gd name="T1" fmla="*/ 329 h 329"/>
                <a:gd name="T2" fmla="*/ 42 w 214"/>
                <a:gd name="T3" fmla="*/ 230 h 329"/>
                <a:gd name="T4" fmla="*/ 0 w 214"/>
                <a:gd name="T5" fmla="*/ 230 h 329"/>
                <a:gd name="T6" fmla="*/ 0 w 214"/>
                <a:gd name="T7" fmla="*/ 199 h 329"/>
                <a:gd name="T8" fmla="*/ 47 w 214"/>
                <a:gd name="T9" fmla="*/ 199 h 329"/>
                <a:gd name="T10" fmla="*/ 56 w 214"/>
                <a:gd name="T11" fmla="*/ 126 h 329"/>
                <a:gd name="T12" fmla="*/ 13 w 214"/>
                <a:gd name="T13" fmla="*/ 126 h 329"/>
                <a:gd name="T14" fmla="*/ 13 w 214"/>
                <a:gd name="T15" fmla="*/ 97 h 329"/>
                <a:gd name="T16" fmla="*/ 60 w 214"/>
                <a:gd name="T17" fmla="*/ 97 h 329"/>
                <a:gd name="T18" fmla="*/ 74 w 214"/>
                <a:gd name="T19" fmla="*/ 0 h 329"/>
                <a:gd name="T20" fmla="*/ 103 w 214"/>
                <a:gd name="T21" fmla="*/ 0 h 329"/>
                <a:gd name="T22" fmla="*/ 90 w 214"/>
                <a:gd name="T23" fmla="*/ 97 h 329"/>
                <a:gd name="T24" fmla="*/ 142 w 214"/>
                <a:gd name="T25" fmla="*/ 97 h 329"/>
                <a:gd name="T26" fmla="*/ 155 w 214"/>
                <a:gd name="T27" fmla="*/ 0 h 329"/>
                <a:gd name="T28" fmla="*/ 185 w 214"/>
                <a:gd name="T29" fmla="*/ 0 h 329"/>
                <a:gd name="T30" fmla="*/ 173 w 214"/>
                <a:gd name="T31" fmla="*/ 97 h 329"/>
                <a:gd name="T32" fmla="*/ 214 w 214"/>
                <a:gd name="T33" fmla="*/ 97 h 329"/>
                <a:gd name="T34" fmla="*/ 214 w 214"/>
                <a:gd name="T35" fmla="*/ 126 h 329"/>
                <a:gd name="T36" fmla="*/ 167 w 214"/>
                <a:gd name="T37" fmla="*/ 126 h 329"/>
                <a:gd name="T38" fmla="*/ 158 w 214"/>
                <a:gd name="T39" fmla="*/ 199 h 329"/>
                <a:gd name="T40" fmla="*/ 202 w 214"/>
                <a:gd name="T41" fmla="*/ 199 h 329"/>
                <a:gd name="T42" fmla="*/ 202 w 214"/>
                <a:gd name="T43" fmla="*/ 230 h 329"/>
                <a:gd name="T44" fmla="*/ 155 w 214"/>
                <a:gd name="T45" fmla="*/ 230 h 329"/>
                <a:gd name="T46" fmla="*/ 140 w 214"/>
                <a:gd name="T47" fmla="*/ 329 h 329"/>
                <a:gd name="T48" fmla="*/ 112 w 214"/>
                <a:gd name="T49" fmla="*/ 329 h 329"/>
                <a:gd name="T50" fmla="*/ 124 w 214"/>
                <a:gd name="T51" fmla="*/ 230 h 329"/>
                <a:gd name="T52" fmla="*/ 72 w 214"/>
                <a:gd name="T53" fmla="*/ 230 h 329"/>
                <a:gd name="T54" fmla="*/ 60 w 214"/>
                <a:gd name="T55" fmla="*/ 329 h 329"/>
                <a:gd name="T56" fmla="*/ 29 w 214"/>
                <a:gd name="T57" fmla="*/ 329 h 329"/>
                <a:gd name="T58" fmla="*/ 128 w 214"/>
                <a:gd name="T59" fmla="*/ 199 h 329"/>
                <a:gd name="T60" fmla="*/ 139 w 214"/>
                <a:gd name="T61" fmla="*/ 126 h 329"/>
                <a:gd name="T62" fmla="*/ 86 w 214"/>
                <a:gd name="T63" fmla="*/ 126 h 329"/>
                <a:gd name="T64" fmla="*/ 76 w 214"/>
                <a:gd name="T65" fmla="*/ 199 h 329"/>
                <a:gd name="T66" fmla="*/ 128 w 214"/>
                <a:gd name="T67"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29">
                  <a:moveTo>
                    <a:pt x="29" y="329"/>
                  </a:moveTo>
                  <a:lnTo>
                    <a:pt x="42" y="230"/>
                  </a:lnTo>
                  <a:lnTo>
                    <a:pt x="0" y="230"/>
                  </a:lnTo>
                  <a:lnTo>
                    <a:pt x="0" y="199"/>
                  </a:lnTo>
                  <a:lnTo>
                    <a:pt x="47" y="199"/>
                  </a:lnTo>
                  <a:lnTo>
                    <a:pt x="56" y="126"/>
                  </a:lnTo>
                  <a:lnTo>
                    <a:pt x="13" y="126"/>
                  </a:lnTo>
                  <a:lnTo>
                    <a:pt x="13" y="97"/>
                  </a:lnTo>
                  <a:lnTo>
                    <a:pt x="60" y="97"/>
                  </a:lnTo>
                  <a:lnTo>
                    <a:pt x="74" y="0"/>
                  </a:lnTo>
                  <a:lnTo>
                    <a:pt x="103" y="0"/>
                  </a:lnTo>
                  <a:lnTo>
                    <a:pt x="90" y="97"/>
                  </a:lnTo>
                  <a:lnTo>
                    <a:pt x="142" y="97"/>
                  </a:lnTo>
                  <a:lnTo>
                    <a:pt x="155" y="0"/>
                  </a:lnTo>
                  <a:lnTo>
                    <a:pt x="185" y="0"/>
                  </a:lnTo>
                  <a:lnTo>
                    <a:pt x="173" y="97"/>
                  </a:lnTo>
                  <a:lnTo>
                    <a:pt x="214" y="97"/>
                  </a:lnTo>
                  <a:lnTo>
                    <a:pt x="214" y="126"/>
                  </a:lnTo>
                  <a:lnTo>
                    <a:pt x="167" y="126"/>
                  </a:lnTo>
                  <a:lnTo>
                    <a:pt x="158" y="199"/>
                  </a:lnTo>
                  <a:lnTo>
                    <a:pt x="202" y="199"/>
                  </a:lnTo>
                  <a:lnTo>
                    <a:pt x="202" y="230"/>
                  </a:lnTo>
                  <a:lnTo>
                    <a:pt x="155" y="230"/>
                  </a:lnTo>
                  <a:lnTo>
                    <a:pt x="140" y="329"/>
                  </a:lnTo>
                  <a:lnTo>
                    <a:pt x="112" y="329"/>
                  </a:lnTo>
                  <a:lnTo>
                    <a:pt x="124" y="230"/>
                  </a:lnTo>
                  <a:lnTo>
                    <a:pt x="72" y="230"/>
                  </a:lnTo>
                  <a:lnTo>
                    <a:pt x="60" y="329"/>
                  </a:lnTo>
                  <a:lnTo>
                    <a:pt x="29" y="329"/>
                  </a:lnTo>
                  <a:close/>
                  <a:moveTo>
                    <a:pt x="128" y="199"/>
                  </a:moveTo>
                  <a:lnTo>
                    <a:pt x="139" y="126"/>
                  </a:lnTo>
                  <a:lnTo>
                    <a:pt x="86" y="126"/>
                  </a:lnTo>
                  <a:lnTo>
                    <a:pt x="76" y="199"/>
                  </a:lnTo>
                  <a:lnTo>
                    <a:pt x="128" y="199"/>
                  </a:lnTo>
                  <a:close/>
                </a:path>
              </a:pathLst>
            </a:custGeom>
            <a:solidFill>
              <a:srgbClr val="40404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6" name="Group 5075"/>
          <p:cNvGrpSpPr/>
          <p:nvPr/>
        </p:nvGrpSpPr>
        <p:grpSpPr>
          <a:xfrm>
            <a:off x="1631950" y="4325937"/>
            <a:ext cx="282575" cy="565150"/>
            <a:chOff x="1631950" y="3298825"/>
            <a:chExt cx="282575" cy="565150"/>
          </a:xfrm>
        </p:grpSpPr>
        <p:sp>
          <p:nvSpPr>
            <p:cNvPr id="3935"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6"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8"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1" name="Group 5080"/>
          <p:cNvGrpSpPr/>
          <p:nvPr/>
        </p:nvGrpSpPr>
        <p:grpSpPr>
          <a:xfrm>
            <a:off x="9091612" y="4327525"/>
            <a:ext cx="538163" cy="561976"/>
            <a:chOff x="9091612" y="3300413"/>
            <a:chExt cx="538163" cy="561976"/>
          </a:xfrm>
        </p:grpSpPr>
        <p:sp>
          <p:nvSpPr>
            <p:cNvPr id="3944" name="Freeform 1371"/>
            <p:cNvSpPr>
              <a:spLocks noEditPoints="1"/>
            </p:cNvSpPr>
            <p:nvPr/>
          </p:nvSpPr>
          <p:spPr bwMode="auto">
            <a:xfrm>
              <a:off x="9196387" y="3397250"/>
              <a:ext cx="152400" cy="465138"/>
            </a:xfrm>
            <a:custGeom>
              <a:avLst/>
              <a:gdLst>
                <a:gd name="T0" fmla="*/ 0 w 190"/>
                <a:gd name="T1" fmla="*/ 0 h 587"/>
                <a:gd name="T2" fmla="*/ 0 w 190"/>
                <a:gd name="T3" fmla="*/ 587 h 587"/>
                <a:gd name="T4" fmla="*/ 190 w 190"/>
                <a:gd name="T5" fmla="*/ 587 h 587"/>
                <a:gd name="T6" fmla="*/ 190 w 190"/>
                <a:gd name="T7" fmla="*/ 0 h 587"/>
                <a:gd name="T8" fmla="*/ 0 w 190"/>
                <a:gd name="T9" fmla="*/ 0 h 587"/>
                <a:gd name="T10" fmla="*/ 117 w 190"/>
                <a:gd name="T11" fmla="*/ 80 h 587"/>
                <a:gd name="T12" fmla="*/ 117 w 190"/>
                <a:gd name="T13" fmla="*/ 80 h 587"/>
                <a:gd name="T14" fmla="*/ 115 w 190"/>
                <a:gd name="T15" fmla="*/ 89 h 587"/>
                <a:gd name="T16" fmla="*/ 111 w 190"/>
                <a:gd name="T17" fmla="*/ 96 h 587"/>
                <a:gd name="T18" fmla="*/ 104 w 190"/>
                <a:gd name="T19" fmla="*/ 101 h 587"/>
                <a:gd name="T20" fmla="*/ 95 w 190"/>
                <a:gd name="T21" fmla="*/ 103 h 587"/>
                <a:gd name="T22" fmla="*/ 95 w 190"/>
                <a:gd name="T23" fmla="*/ 103 h 587"/>
                <a:gd name="T24" fmla="*/ 86 w 190"/>
                <a:gd name="T25" fmla="*/ 101 h 587"/>
                <a:gd name="T26" fmla="*/ 79 w 190"/>
                <a:gd name="T27" fmla="*/ 96 h 587"/>
                <a:gd name="T28" fmla="*/ 74 w 190"/>
                <a:gd name="T29" fmla="*/ 89 h 587"/>
                <a:gd name="T30" fmla="*/ 72 w 190"/>
                <a:gd name="T31" fmla="*/ 80 h 587"/>
                <a:gd name="T32" fmla="*/ 72 w 190"/>
                <a:gd name="T33" fmla="*/ 80 h 587"/>
                <a:gd name="T34" fmla="*/ 74 w 190"/>
                <a:gd name="T35" fmla="*/ 71 h 587"/>
                <a:gd name="T36" fmla="*/ 79 w 190"/>
                <a:gd name="T37" fmla="*/ 63 h 587"/>
                <a:gd name="T38" fmla="*/ 86 w 190"/>
                <a:gd name="T39" fmla="*/ 60 h 587"/>
                <a:gd name="T40" fmla="*/ 95 w 190"/>
                <a:gd name="T41" fmla="*/ 58 h 587"/>
                <a:gd name="T42" fmla="*/ 95 w 190"/>
                <a:gd name="T43" fmla="*/ 58 h 587"/>
                <a:gd name="T44" fmla="*/ 104 w 190"/>
                <a:gd name="T45" fmla="*/ 60 h 587"/>
                <a:gd name="T46" fmla="*/ 111 w 190"/>
                <a:gd name="T47" fmla="*/ 63 h 587"/>
                <a:gd name="T48" fmla="*/ 115 w 190"/>
                <a:gd name="T49" fmla="*/ 71 h 587"/>
                <a:gd name="T50" fmla="*/ 117 w 190"/>
                <a:gd name="T51" fmla="*/ 8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0" h="587">
                  <a:moveTo>
                    <a:pt x="0" y="0"/>
                  </a:moveTo>
                  <a:lnTo>
                    <a:pt x="0" y="587"/>
                  </a:lnTo>
                  <a:lnTo>
                    <a:pt x="190" y="587"/>
                  </a:lnTo>
                  <a:lnTo>
                    <a:pt x="190" y="0"/>
                  </a:lnTo>
                  <a:lnTo>
                    <a:pt x="0" y="0"/>
                  </a:lnTo>
                  <a:close/>
                  <a:moveTo>
                    <a:pt x="117" y="80"/>
                  </a:moveTo>
                  <a:lnTo>
                    <a:pt x="117" y="80"/>
                  </a:lnTo>
                  <a:lnTo>
                    <a:pt x="115" y="89"/>
                  </a:lnTo>
                  <a:lnTo>
                    <a:pt x="111" y="96"/>
                  </a:lnTo>
                  <a:lnTo>
                    <a:pt x="104" y="101"/>
                  </a:lnTo>
                  <a:lnTo>
                    <a:pt x="95" y="103"/>
                  </a:lnTo>
                  <a:lnTo>
                    <a:pt x="95" y="103"/>
                  </a:lnTo>
                  <a:lnTo>
                    <a:pt x="86" y="101"/>
                  </a:lnTo>
                  <a:lnTo>
                    <a:pt x="79" y="96"/>
                  </a:lnTo>
                  <a:lnTo>
                    <a:pt x="74" y="89"/>
                  </a:lnTo>
                  <a:lnTo>
                    <a:pt x="72" y="80"/>
                  </a:lnTo>
                  <a:lnTo>
                    <a:pt x="72" y="80"/>
                  </a:lnTo>
                  <a:lnTo>
                    <a:pt x="74" y="71"/>
                  </a:lnTo>
                  <a:lnTo>
                    <a:pt x="79" y="63"/>
                  </a:lnTo>
                  <a:lnTo>
                    <a:pt x="86" y="60"/>
                  </a:lnTo>
                  <a:lnTo>
                    <a:pt x="95" y="58"/>
                  </a:lnTo>
                  <a:lnTo>
                    <a:pt x="95" y="58"/>
                  </a:lnTo>
                  <a:lnTo>
                    <a:pt x="104" y="60"/>
                  </a:lnTo>
                  <a:lnTo>
                    <a:pt x="111" y="63"/>
                  </a:lnTo>
                  <a:lnTo>
                    <a:pt x="115" y="71"/>
                  </a:lnTo>
                  <a:lnTo>
                    <a:pt x="117" y="80"/>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372"/>
            <p:cNvSpPr>
              <a:spLocks noChangeArrowheads="1"/>
            </p:cNvSpPr>
            <p:nvPr/>
          </p:nvSpPr>
          <p:spPr bwMode="auto">
            <a:xfrm>
              <a:off x="9196387" y="3397250"/>
              <a:ext cx="152400" cy="465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Freeform 1373"/>
            <p:cNvSpPr>
              <a:spLocks/>
            </p:cNvSpPr>
            <p:nvPr/>
          </p:nvSpPr>
          <p:spPr bwMode="auto">
            <a:xfrm>
              <a:off x="9253537" y="3441700"/>
              <a:ext cx="36513" cy="36513"/>
            </a:xfrm>
            <a:custGeom>
              <a:avLst/>
              <a:gdLst>
                <a:gd name="T0" fmla="*/ 45 w 45"/>
                <a:gd name="T1" fmla="*/ 22 h 45"/>
                <a:gd name="T2" fmla="*/ 45 w 45"/>
                <a:gd name="T3" fmla="*/ 22 h 45"/>
                <a:gd name="T4" fmla="*/ 43 w 45"/>
                <a:gd name="T5" fmla="*/ 31 h 45"/>
                <a:gd name="T6" fmla="*/ 39 w 45"/>
                <a:gd name="T7" fmla="*/ 38 h 45"/>
                <a:gd name="T8" fmla="*/ 32 w 45"/>
                <a:gd name="T9" fmla="*/ 43 h 45"/>
                <a:gd name="T10" fmla="*/ 23 w 45"/>
                <a:gd name="T11" fmla="*/ 45 h 45"/>
                <a:gd name="T12" fmla="*/ 23 w 45"/>
                <a:gd name="T13" fmla="*/ 45 h 45"/>
                <a:gd name="T14" fmla="*/ 14 w 45"/>
                <a:gd name="T15" fmla="*/ 43 h 45"/>
                <a:gd name="T16" fmla="*/ 7 w 45"/>
                <a:gd name="T17" fmla="*/ 38 h 45"/>
                <a:gd name="T18" fmla="*/ 2 w 45"/>
                <a:gd name="T19" fmla="*/ 31 h 45"/>
                <a:gd name="T20" fmla="*/ 0 w 45"/>
                <a:gd name="T21" fmla="*/ 22 h 45"/>
                <a:gd name="T22" fmla="*/ 0 w 45"/>
                <a:gd name="T23" fmla="*/ 22 h 45"/>
                <a:gd name="T24" fmla="*/ 2 w 45"/>
                <a:gd name="T25" fmla="*/ 13 h 45"/>
                <a:gd name="T26" fmla="*/ 7 w 45"/>
                <a:gd name="T27" fmla="*/ 5 h 45"/>
                <a:gd name="T28" fmla="*/ 14 w 45"/>
                <a:gd name="T29" fmla="*/ 2 h 45"/>
                <a:gd name="T30" fmla="*/ 23 w 45"/>
                <a:gd name="T31" fmla="*/ 0 h 45"/>
                <a:gd name="T32" fmla="*/ 23 w 45"/>
                <a:gd name="T33" fmla="*/ 0 h 45"/>
                <a:gd name="T34" fmla="*/ 32 w 45"/>
                <a:gd name="T35" fmla="*/ 2 h 45"/>
                <a:gd name="T36" fmla="*/ 39 w 45"/>
                <a:gd name="T37" fmla="*/ 5 h 45"/>
                <a:gd name="T38" fmla="*/ 43 w 45"/>
                <a:gd name="T39" fmla="*/ 13 h 45"/>
                <a:gd name="T40" fmla="*/ 45 w 45"/>
                <a:gd name="T4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45" y="22"/>
                  </a:moveTo>
                  <a:lnTo>
                    <a:pt x="45" y="22"/>
                  </a:lnTo>
                  <a:lnTo>
                    <a:pt x="43" y="31"/>
                  </a:lnTo>
                  <a:lnTo>
                    <a:pt x="39" y="38"/>
                  </a:lnTo>
                  <a:lnTo>
                    <a:pt x="32" y="43"/>
                  </a:lnTo>
                  <a:lnTo>
                    <a:pt x="23" y="45"/>
                  </a:lnTo>
                  <a:lnTo>
                    <a:pt x="23" y="45"/>
                  </a:lnTo>
                  <a:lnTo>
                    <a:pt x="14" y="43"/>
                  </a:lnTo>
                  <a:lnTo>
                    <a:pt x="7" y="38"/>
                  </a:lnTo>
                  <a:lnTo>
                    <a:pt x="2" y="31"/>
                  </a:lnTo>
                  <a:lnTo>
                    <a:pt x="0" y="22"/>
                  </a:lnTo>
                  <a:lnTo>
                    <a:pt x="0" y="22"/>
                  </a:lnTo>
                  <a:lnTo>
                    <a:pt x="2" y="13"/>
                  </a:lnTo>
                  <a:lnTo>
                    <a:pt x="7" y="5"/>
                  </a:lnTo>
                  <a:lnTo>
                    <a:pt x="14" y="2"/>
                  </a:lnTo>
                  <a:lnTo>
                    <a:pt x="23" y="0"/>
                  </a:lnTo>
                  <a:lnTo>
                    <a:pt x="23" y="0"/>
                  </a:lnTo>
                  <a:lnTo>
                    <a:pt x="32" y="2"/>
                  </a:lnTo>
                  <a:lnTo>
                    <a:pt x="39" y="5"/>
                  </a:lnTo>
                  <a:lnTo>
                    <a:pt x="43" y="13"/>
                  </a:lnTo>
                  <a:lnTo>
                    <a:pt x="45" y="2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374"/>
            <p:cNvSpPr>
              <a:spLocks noChangeArrowheads="1"/>
            </p:cNvSpPr>
            <p:nvPr/>
          </p:nvSpPr>
          <p:spPr bwMode="auto">
            <a:xfrm>
              <a:off x="9196387" y="3417888"/>
              <a:ext cx="49213" cy="79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Freeform 1375"/>
            <p:cNvSpPr>
              <a:spLocks/>
            </p:cNvSpPr>
            <p:nvPr/>
          </p:nvSpPr>
          <p:spPr bwMode="auto">
            <a:xfrm>
              <a:off x="9196387" y="3417888"/>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376"/>
            <p:cNvSpPr>
              <a:spLocks noChangeArrowheads="1"/>
            </p:cNvSpPr>
            <p:nvPr/>
          </p:nvSpPr>
          <p:spPr bwMode="auto">
            <a:xfrm>
              <a:off x="9196387" y="3538538"/>
              <a:ext cx="49213" cy="635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Freeform 1377"/>
            <p:cNvSpPr>
              <a:spLocks/>
            </p:cNvSpPr>
            <p:nvPr/>
          </p:nvSpPr>
          <p:spPr bwMode="auto">
            <a:xfrm>
              <a:off x="9196387" y="3538538"/>
              <a:ext cx="49213" cy="6350"/>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378"/>
            <p:cNvSpPr>
              <a:spLocks noChangeArrowheads="1"/>
            </p:cNvSpPr>
            <p:nvPr/>
          </p:nvSpPr>
          <p:spPr bwMode="auto">
            <a:xfrm>
              <a:off x="9196387" y="3478213"/>
              <a:ext cx="26988" cy="635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2" name="Freeform 1379"/>
            <p:cNvSpPr>
              <a:spLocks/>
            </p:cNvSpPr>
            <p:nvPr/>
          </p:nvSpPr>
          <p:spPr bwMode="auto">
            <a:xfrm>
              <a:off x="9196387" y="3478213"/>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380"/>
            <p:cNvSpPr>
              <a:spLocks noChangeArrowheads="1"/>
            </p:cNvSpPr>
            <p:nvPr/>
          </p:nvSpPr>
          <p:spPr bwMode="auto">
            <a:xfrm>
              <a:off x="9196387" y="3430588"/>
              <a:ext cx="17463" cy="79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Freeform 1381"/>
            <p:cNvSpPr>
              <a:spLocks/>
            </p:cNvSpPr>
            <p:nvPr/>
          </p:nvSpPr>
          <p:spPr bwMode="auto">
            <a:xfrm>
              <a:off x="9196387" y="34305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82"/>
            <p:cNvSpPr>
              <a:spLocks noChangeArrowheads="1"/>
            </p:cNvSpPr>
            <p:nvPr/>
          </p:nvSpPr>
          <p:spPr bwMode="auto">
            <a:xfrm>
              <a:off x="9196387" y="3441700"/>
              <a:ext cx="17463" cy="79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Freeform 1383"/>
            <p:cNvSpPr>
              <a:spLocks/>
            </p:cNvSpPr>
            <p:nvPr/>
          </p:nvSpPr>
          <p:spPr bwMode="auto">
            <a:xfrm>
              <a:off x="9196387" y="3441700"/>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84"/>
            <p:cNvSpPr>
              <a:spLocks noChangeArrowheads="1"/>
            </p:cNvSpPr>
            <p:nvPr/>
          </p:nvSpPr>
          <p:spPr bwMode="auto">
            <a:xfrm>
              <a:off x="9196387" y="3454400"/>
              <a:ext cx="17463" cy="79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Freeform 1385"/>
            <p:cNvSpPr>
              <a:spLocks/>
            </p:cNvSpPr>
            <p:nvPr/>
          </p:nvSpPr>
          <p:spPr bwMode="auto">
            <a:xfrm>
              <a:off x="9196387" y="345440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86"/>
            <p:cNvSpPr>
              <a:spLocks noChangeArrowheads="1"/>
            </p:cNvSpPr>
            <p:nvPr/>
          </p:nvSpPr>
          <p:spPr bwMode="auto">
            <a:xfrm>
              <a:off x="9196387" y="3467100"/>
              <a:ext cx="17463" cy="635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Freeform 1387"/>
            <p:cNvSpPr>
              <a:spLocks/>
            </p:cNvSpPr>
            <p:nvPr/>
          </p:nvSpPr>
          <p:spPr bwMode="auto">
            <a:xfrm>
              <a:off x="9196387" y="346710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88"/>
            <p:cNvSpPr>
              <a:spLocks noChangeArrowheads="1"/>
            </p:cNvSpPr>
            <p:nvPr/>
          </p:nvSpPr>
          <p:spPr bwMode="auto">
            <a:xfrm>
              <a:off x="9196387" y="3489325"/>
              <a:ext cx="17463" cy="95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Freeform 1389"/>
            <p:cNvSpPr>
              <a:spLocks/>
            </p:cNvSpPr>
            <p:nvPr/>
          </p:nvSpPr>
          <p:spPr bwMode="auto">
            <a:xfrm>
              <a:off x="9196387" y="348932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90"/>
            <p:cNvSpPr>
              <a:spLocks noChangeArrowheads="1"/>
            </p:cNvSpPr>
            <p:nvPr/>
          </p:nvSpPr>
          <p:spPr bwMode="auto">
            <a:xfrm>
              <a:off x="9196387" y="3502025"/>
              <a:ext cx="17463" cy="79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Freeform 1391"/>
            <p:cNvSpPr>
              <a:spLocks/>
            </p:cNvSpPr>
            <p:nvPr/>
          </p:nvSpPr>
          <p:spPr bwMode="auto">
            <a:xfrm>
              <a:off x="9196387" y="3502025"/>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392"/>
            <p:cNvSpPr>
              <a:spLocks noChangeArrowheads="1"/>
            </p:cNvSpPr>
            <p:nvPr/>
          </p:nvSpPr>
          <p:spPr bwMode="auto">
            <a:xfrm>
              <a:off x="9196387" y="3513138"/>
              <a:ext cx="17463" cy="79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6" name="Freeform 1393"/>
            <p:cNvSpPr>
              <a:spLocks/>
            </p:cNvSpPr>
            <p:nvPr/>
          </p:nvSpPr>
          <p:spPr bwMode="auto">
            <a:xfrm>
              <a:off x="9196387" y="35131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394"/>
            <p:cNvSpPr>
              <a:spLocks noChangeArrowheads="1"/>
            </p:cNvSpPr>
            <p:nvPr/>
          </p:nvSpPr>
          <p:spPr bwMode="auto">
            <a:xfrm>
              <a:off x="9196387" y="3527425"/>
              <a:ext cx="17463" cy="635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Freeform 1395"/>
            <p:cNvSpPr>
              <a:spLocks/>
            </p:cNvSpPr>
            <p:nvPr/>
          </p:nvSpPr>
          <p:spPr bwMode="auto">
            <a:xfrm>
              <a:off x="9196387" y="3527425"/>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396"/>
            <p:cNvSpPr>
              <a:spLocks noChangeArrowheads="1"/>
            </p:cNvSpPr>
            <p:nvPr/>
          </p:nvSpPr>
          <p:spPr bwMode="auto">
            <a:xfrm>
              <a:off x="9196387" y="3657600"/>
              <a:ext cx="49213" cy="79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Freeform 1397"/>
            <p:cNvSpPr>
              <a:spLocks/>
            </p:cNvSpPr>
            <p:nvPr/>
          </p:nvSpPr>
          <p:spPr bwMode="auto">
            <a:xfrm>
              <a:off x="9196387" y="3657600"/>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398"/>
            <p:cNvSpPr>
              <a:spLocks noChangeArrowheads="1"/>
            </p:cNvSpPr>
            <p:nvPr/>
          </p:nvSpPr>
          <p:spPr bwMode="auto">
            <a:xfrm>
              <a:off x="9196387" y="3597275"/>
              <a:ext cx="26988" cy="79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Freeform 1399"/>
            <p:cNvSpPr>
              <a:spLocks/>
            </p:cNvSpPr>
            <p:nvPr/>
          </p:nvSpPr>
          <p:spPr bwMode="auto">
            <a:xfrm>
              <a:off x="9196387" y="3597275"/>
              <a:ext cx="26988" cy="7938"/>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00"/>
            <p:cNvSpPr>
              <a:spLocks noChangeArrowheads="1"/>
            </p:cNvSpPr>
            <p:nvPr/>
          </p:nvSpPr>
          <p:spPr bwMode="auto">
            <a:xfrm>
              <a:off x="9196387" y="3549650"/>
              <a:ext cx="17463" cy="79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Freeform 1401"/>
            <p:cNvSpPr>
              <a:spLocks/>
            </p:cNvSpPr>
            <p:nvPr/>
          </p:nvSpPr>
          <p:spPr bwMode="auto">
            <a:xfrm>
              <a:off x="9196387" y="354965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402"/>
            <p:cNvSpPr>
              <a:spLocks noChangeArrowheads="1"/>
            </p:cNvSpPr>
            <p:nvPr/>
          </p:nvSpPr>
          <p:spPr bwMode="auto">
            <a:xfrm>
              <a:off x="9196387" y="3562350"/>
              <a:ext cx="17463" cy="635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Freeform 1403"/>
            <p:cNvSpPr>
              <a:spLocks/>
            </p:cNvSpPr>
            <p:nvPr/>
          </p:nvSpPr>
          <p:spPr bwMode="auto">
            <a:xfrm>
              <a:off x="9196387" y="356235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404"/>
            <p:cNvSpPr>
              <a:spLocks noChangeArrowheads="1"/>
            </p:cNvSpPr>
            <p:nvPr/>
          </p:nvSpPr>
          <p:spPr bwMode="auto">
            <a:xfrm>
              <a:off x="9196387" y="3573463"/>
              <a:ext cx="17463" cy="79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405"/>
            <p:cNvSpPr>
              <a:spLocks/>
            </p:cNvSpPr>
            <p:nvPr/>
          </p:nvSpPr>
          <p:spPr bwMode="auto">
            <a:xfrm>
              <a:off x="9196387" y="357346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Rectangle 1406"/>
            <p:cNvSpPr>
              <a:spLocks noChangeArrowheads="1"/>
            </p:cNvSpPr>
            <p:nvPr/>
          </p:nvSpPr>
          <p:spPr bwMode="auto">
            <a:xfrm>
              <a:off x="9196387" y="3584575"/>
              <a:ext cx="17463" cy="95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407"/>
            <p:cNvSpPr>
              <a:spLocks/>
            </p:cNvSpPr>
            <p:nvPr/>
          </p:nvSpPr>
          <p:spPr bwMode="auto">
            <a:xfrm>
              <a:off x="9196387" y="358457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408"/>
            <p:cNvSpPr>
              <a:spLocks noChangeArrowheads="1"/>
            </p:cNvSpPr>
            <p:nvPr/>
          </p:nvSpPr>
          <p:spPr bwMode="auto">
            <a:xfrm>
              <a:off x="9196387" y="3609975"/>
              <a:ext cx="17463" cy="79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409"/>
            <p:cNvSpPr>
              <a:spLocks/>
            </p:cNvSpPr>
            <p:nvPr/>
          </p:nvSpPr>
          <p:spPr bwMode="auto">
            <a:xfrm>
              <a:off x="9196387" y="3609975"/>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410"/>
            <p:cNvSpPr>
              <a:spLocks noChangeArrowheads="1"/>
            </p:cNvSpPr>
            <p:nvPr/>
          </p:nvSpPr>
          <p:spPr bwMode="auto">
            <a:xfrm>
              <a:off x="9196387" y="3622675"/>
              <a:ext cx="17463" cy="635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2"/>
            <p:cNvSpPr>
              <a:spLocks/>
            </p:cNvSpPr>
            <p:nvPr/>
          </p:nvSpPr>
          <p:spPr bwMode="auto">
            <a:xfrm>
              <a:off x="9196387" y="3622676"/>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413"/>
            <p:cNvSpPr>
              <a:spLocks noChangeArrowheads="1"/>
            </p:cNvSpPr>
            <p:nvPr/>
          </p:nvSpPr>
          <p:spPr bwMode="auto">
            <a:xfrm>
              <a:off x="9196387" y="3633788"/>
              <a:ext cx="17463" cy="635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Freeform 1414"/>
            <p:cNvSpPr>
              <a:spLocks/>
            </p:cNvSpPr>
            <p:nvPr/>
          </p:nvSpPr>
          <p:spPr bwMode="auto">
            <a:xfrm>
              <a:off x="9196387" y="36337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415"/>
            <p:cNvSpPr>
              <a:spLocks noChangeArrowheads="1"/>
            </p:cNvSpPr>
            <p:nvPr/>
          </p:nvSpPr>
          <p:spPr bwMode="auto">
            <a:xfrm>
              <a:off x="9196387" y="3644901"/>
              <a:ext cx="17463" cy="95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Freeform 1416"/>
            <p:cNvSpPr>
              <a:spLocks/>
            </p:cNvSpPr>
            <p:nvPr/>
          </p:nvSpPr>
          <p:spPr bwMode="auto">
            <a:xfrm>
              <a:off x="9196387" y="364490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417"/>
            <p:cNvSpPr>
              <a:spLocks noChangeArrowheads="1"/>
            </p:cNvSpPr>
            <p:nvPr/>
          </p:nvSpPr>
          <p:spPr bwMode="auto">
            <a:xfrm>
              <a:off x="9196387" y="3776663"/>
              <a:ext cx="49213" cy="79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Freeform 1418"/>
            <p:cNvSpPr>
              <a:spLocks/>
            </p:cNvSpPr>
            <p:nvPr/>
          </p:nvSpPr>
          <p:spPr bwMode="auto">
            <a:xfrm>
              <a:off x="9196387" y="3776663"/>
              <a:ext cx="49213" cy="7938"/>
            </a:xfrm>
            <a:custGeom>
              <a:avLst/>
              <a:gdLst>
                <a:gd name="T0" fmla="*/ 0 w 61"/>
                <a:gd name="T1" fmla="*/ 10 h 10"/>
                <a:gd name="T2" fmla="*/ 61 w 61"/>
                <a:gd name="T3" fmla="*/ 10 h 10"/>
                <a:gd name="T4" fmla="*/ 61 w 61"/>
                <a:gd name="T5" fmla="*/ 0 h 10"/>
                <a:gd name="T6" fmla="*/ 0 w 61"/>
                <a:gd name="T7" fmla="*/ 0 h 10"/>
              </a:gdLst>
              <a:ahLst/>
              <a:cxnLst>
                <a:cxn ang="0">
                  <a:pos x="T0" y="T1"/>
                </a:cxn>
                <a:cxn ang="0">
                  <a:pos x="T2" y="T3"/>
                </a:cxn>
                <a:cxn ang="0">
                  <a:pos x="T4" y="T5"/>
                </a:cxn>
                <a:cxn ang="0">
                  <a:pos x="T6" y="T7"/>
                </a:cxn>
              </a:cxnLst>
              <a:rect l="0" t="0" r="r" b="b"/>
              <a:pathLst>
                <a:path w="61" h="10">
                  <a:moveTo>
                    <a:pt x="0" y="10"/>
                  </a:moveTo>
                  <a:lnTo>
                    <a:pt x="61" y="10"/>
                  </a:lnTo>
                  <a:lnTo>
                    <a:pt x="6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Rectangle 1419"/>
            <p:cNvSpPr>
              <a:spLocks noChangeArrowheads="1"/>
            </p:cNvSpPr>
            <p:nvPr/>
          </p:nvSpPr>
          <p:spPr bwMode="auto">
            <a:xfrm>
              <a:off x="9196387" y="3717926"/>
              <a:ext cx="26988" cy="635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3" name="Freeform 1420"/>
            <p:cNvSpPr>
              <a:spLocks/>
            </p:cNvSpPr>
            <p:nvPr/>
          </p:nvSpPr>
          <p:spPr bwMode="auto">
            <a:xfrm>
              <a:off x="9196387" y="3717926"/>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421"/>
            <p:cNvSpPr>
              <a:spLocks noChangeArrowheads="1"/>
            </p:cNvSpPr>
            <p:nvPr/>
          </p:nvSpPr>
          <p:spPr bwMode="auto">
            <a:xfrm>
              <a:off x="9196387" y="3668713"/>
              <a:ext cx="17463" cy="79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Freeform 1422"/>
            <p:cNvSpPr>
              <a:spLocks/>
            </p:cNvSpPr>
            <p:nvPr/>
          </p:nvSpPr>
          <p:spPr bwMode="auto">
            <a:xfrm>
              <a:off x="9196387" y="366871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423"/>
            <p:cNvSpPr>
              <a:spLocks noChangeArrowheads="1"/>
            </p:cNvSpPr>
            <p:nvPr/>
          </p:nvSpPr>
          <p:spPr bwMode="auto">
            <a:xfrm>
              <a:off x="9196387" y="3681413"/>
              <a:ext cx="17463" cy="79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Freeform 1424"/>
            <p:cNvSpPr>
              <a:spLocks/>
            </p:cNvSpPr>
            <p:nvPr/>
          </p:nvSpPr>
          <p:spPr bwMode="auto">
            <a:xfrm>
              <a:off x="9196387" y="3681413"/>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425"/>
            <p:cNvSpPr>
              <a:spLocks noChangeArrowheads="1"/>
            </p:cNvSpPr>
            <p:nvPr/>
          </p:nvSpPr>
          <p:spPr bwMode="auto">
            <a:xfrm>
              <a:off x="9196387" y="3694113"/>
              <a:ext cx="17463" cy="635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Freeform 1426"/>
            <p:cNvSpPr>
              <a:spLocks/>
            </p:cNvSpPr>
            <p:nvPr/>
          </p:nvSpPr>
          <p:spPr bwMode="auto">
            <a:xfrm>
              <a:off x="9196387" y="369411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427"/>
            <p:cNvSpPr>
              <a:spLocks noChangeArrowheads="1"/>
            </p:cNvSpPr>
            <p:nvPr/>
          </p:nvSpPr>
          <p:spPr bwMode="auto">
            <a:xfrm>
              <a:off x="9196387" y="3705226"/>
              <a:ext cx="17463" cy="79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Freeform 1428"/>
            <p:cNvSpPr>
              <a:spLocks/>
            </p:cNvSpPr>
            <p:nvPr/>
          </p:nvSpPr>
          <p:spPr bwMode="auto">
            <a:xfrm>
              <a:off x="9196387" y="3705226"/>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429"/>
            <p:cNvSpPr>
              <a:spLocks noChangeArrowheads="1"/>
            </p:cNvSpPr>
            <p:nvPr/>
          </p:nvSpPr>
          <p:spPr bwMode="auto">
            <a:xfrm>
              <a:off x="9196387" y="3729038"/>
              <a:ext cx="17463" cy="79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Freeform 1430"/>
            <p:cNvSpPr>
              <a:spLocks/>
            </p:cNvSpPr>
            <p:nvPr/>
          </p:nvSpPr>
          <p:spPr bwMode="auto">
            <a:xfrm>
              <a:off x="9196387" y="37290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431"/>
            <p:cNvSpPr>
              <a:spLocks noChangeArrowheads="1"/>
            </p:cNvSpPr>
            <p:nvPr/>
          </p:nvSpPr>
          <p:spPr bwMode="auto">
            <a:xfrm>
              <a:off x="9196387" y="3740151"/>
              <a:ext cx="17463" cy="95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Freeform 1432"/>
            <p:cNvSpPr>
              <a:spLocks/>
            </p:cNvSpPr>
            <p:nvPr/>
          </p:nvSpPr>
          <p:spPr bwMode="auto">
            <a:xfrm>
              <a:off x="9196387" y="374015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Rectangle 1433"/>
            <p:cNvSpPr>
              <a:spLocks noChangeArrowheads="1"/>
            </p:cNvSpPr>
            <p:nvPr/>
          </p:nvSpPr>
          <p:spPr bwMode="auto">
            <a:xfrm>
              <a:off x="9196387" y="3752851"/>
              <a:ext cx="17463" cy="79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 name="Freeform 1434"/>
            <p:cNvSpPr>
              <a:spLocks/>
            </p:cNvSpPr>
            <p:nvPr/>
          </p:nvSpPr>
          <p:spPr bwMode="auto">
            <a:xfrm>
              <a:off x="9196387" y="3752851"/>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435"/>
            <p:cNvSpPr>
              <a:spLocks noChangeArrowheads="1"/>
            </p:cNvSpPr>
            <p:nvPr/>
          </p:nvSpPr>
          <p:spPr bwMode="auto">
            <a:xfrm>
              <a:off x="9196387" y="3765551"/>
              <a:ext cx="17463" cy="635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Freeform 1436"/>
            <p:cNvSpPr>
              <a:spLocks/>
            </p:cNvSpPr>
            <p:nvPr/>
          </p:nvSpPr>
          <p:spPr bwMode="auto">
            <a:xfrm>
              <a:off x="9196387" y="3765551"/>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437"/>
            <p:cNvSpPr>
              <a:spLocks noChangeArrowheads="1"/>
            </p:cNvSpPr>
            <p:nvPr/>
          </p:nvSpPr>
          <p:spPr bwMode="auto">
            <a:xfrm>
              <a:off x="9196387" y="3836988"/>
              <a:ext cx="26988" cy="79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Freeform 1438"/>
            <p:cNvSpPr>
              <a:spLocks/>
            </p:cNvSpPr>
            <p:nvPr/>
          </p:nvSpPr>
          <p:spPr bwMode="auto">
            <a:xfrm>
              <a:off x="9196387" y="3836988"/>
              <a:ext cx="26988" cy="7938"/>
            </a:xfrm>
            <a:custGeom>
              <a:avLst/>
              <a:gdLst>
                <a:gd name="T0" fmla="*/ 0 w 34"/>
                <a:gd name="T1" fmla="*/ 11 h 11"/>
                <a:gd name="T2" fmla="*/ 34 w 34"/>
                <a:gd name="T3" fmla="*/ 11 h 11"/>
                <a:gd name="T4" fmla="*/ 34 w 34"/>
                <a:gd name="T5" fmla="*/ 0 h 11"/>
                <a:gd name="T6" fmla="*/ 0 w 34"/>
                <a:gd name="T7" fmla="*/ 0 h 11"/>
              </a:gdLst>
              <a:ahLst/>
              <a:cxnLst>
                <a:cxn ang="0">
                  <a:pos x="T0" y="T1"/>
                </a:cxn>
                <a:cxn ang="0">
                  <a:pos x="T2" y="T3"/>
                </a:cxn>
                <a:cxn ang="0">
                  <a:pos x="T4" y="T5"/>
                </a:cxn>
                <a:cxn ang="0">
                  <a:pos x="T6" y="T7"/>
                </a:cxn>
              </a:cxnLst>
              <a:rect l="0" t="0" r="r" b="b"/>
              <a:pathLst>
                <a:path w="34" h="11">
                  <a:moveTo>
                    <a:pt x="0" y="11"/>
                  </a:moveTo>
                  <a:lnTo>
                    <a:pt x="34" y="11"/>
                  </a:lnTo>
                  <a:lnTo>
                    <a:pt x="34"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439"/>
            <p:cNvSpPr>
              <a:spLocks noChangeArrowheads="1"/>
            </p:cNvSpPr>
            <p:nvPr/>
          </p:nvSpPr>
          <p:spPr bwMode="auto">
            <a:xfrm>
              <a:off x="9196387" y="3789363"/>
              <a:ext cx="17463" cy="635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Freeform 1440"/>
            <p:cNvSpPr>
              <a:spLocks/>
            </p:cNvSpPr>
            <p:nvPr/>
          </p:nvSpPr>
          <p:spPr bwMode="auto">
            <a:xfrm>
              <a:off x="9196387" y="378936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441"/>
            <p:cNvSpPr>
              <a:spLocks noChangeArrowheads="1"/>
            </p:cNvSpPr>
            <p:nvPr/>
          </p:nvSpPr>
          <p:spPr bwMode="auto">
            <a:xfrm>
              <a:off x="9196387" y="3800476"/>
              <a:ext cx="17463" cy="95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Freeform 1442"/>
            <p:cNvSpPr>
              <a:spLocks/>
            </p:cNvSpPr>
            <p:nvPr/>
          </p:nvSpPr>
          <p:spPr bwMode="auto">
            <a:xfrm>
              <a:off x="9196387" y="3800476"/>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443"/>
            <p:cNvSpPr>
              <a:spLocks noChangeArrowheads="1"/>
            </p:cNvSpPr>
            <p:nvPr/>
          </p:nvSpPr>
          <p:spPr bwMode="auto">
            <a:xfrm>
              <a:off x="9196387" y="3813176"/>
              <a:ext cx="17463" cy="79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Freeform 1444"/>
            <p:cNvSpPr>
              <a:spLocks/>
            </p:cNvSpPr>
            <p:nvPr/>
          </p:nvSpPr>
          <p:spPr bwMode="auto">
            <a:xfrm>
              <a:off x="9196387" y="3813176"/>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445"/>
            <p:cNvSpPr>
              <a:spLocks noChangeArrowheads="1"/>
            </p:cNvSpPr>
            <p:nvPr/>
          </p:nvSpPr>
          <p:spPr bwMode="auto">
            <a:xfrm>
              <a:off x="9196387" y="3824288"/>
              <a:ext cx="17463" cy="79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Freeform 1446"/>
            <p:cNvSpPr>
              <a:spLocks/>
            </p:cNvSpPr>
            <p:nvPr/>
          </p:nvSpPr>
          <p:spPr bwMode="auto">
            <a:xfrm>
              <a:off x="9196387" y="38242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1447"/>
            <p:cNvSpPr>
              <a:spLocks noChangeArrowheads="1"/>
            </p:cNvSpPr>
            <p:nvPr/>
          </p:nvSpPr>
          <p:spPr bwMode="auto">
            <a:xfrm>
              <a:off x="9196387" y="3849688"/>
              <a:ext cx="17463" cy="635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Freeform 1448"/>
            <p:cNvSpPr>
              <a:spLocks/>
            </p:cNvSpPr>
            <p:nvPr/>
          </p:nvSpPr>
          <p:spPr bwMode="auto">
            <a:xfrm>
              <a:off x="9196387" y="38496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Freeform 1449"/>
            <p:cNvSpPr>
              <a:spLocks noEditPoints="1"/>
            </p:cNvSpPr>
            <p:nvPr/>
          </p:nvSpPr>
          <p:spPr bwMode="auto">
            <a:xfrm>
              <a:off x="9259887" y="3414713"/>
              <a:ext cx="26988" cy="17463"/>
            </a:xfrm>
            <a:custGeom>
              <a:avLst/>
              <a:gdLst>
                <a:gd name="T0" fmla="*/ 18 w 34"/>
                <a:gd name="T1" fmla="*/ 21 h 21"/>
                <a:gd name="T2" fmla="*/ 18 w 34"/>
                <a:gd name="T3" fmla="*/ 21 h 21"/>
                <a:gd name="T4" fmla="*/ 11 w 34"/>
                <a:gd name="T5" fmla="*/ 21 h 21"/>
                <a:gd name="T6" fmla="*/ 5 w 34"/>
                <a:gd name="T7" fmla="*/ 20 h 21"/>
                <a:gd name="T8" fmla="*/ 5 w 34"/>
                <a:gd name="T9" fmla="*/ 20 h 21"/>
                <a:gd name="T10" fmla="*/ 2 w 34"/>
                <a:gd name="T11" fmla="*/ 16 h 21"/>
                <a:gd name="T12" fmla="*/ 0 w 34"/>
                <a:gd name="T13" fmla="*/ 11 h 21"/>
                <a:gd name="T14" fmla="*/ 0 w 34"/>
                <a:gd name="T15" fmla="*/ 11 h 21"/>
                <a:gd name="T16" fmla="*/ 2 w 34"/>
                <a:gd name="T17" fmla="*/ 7 h 21"/>
                <a:gd name="T18" fmla="*/ 5 w 34"/>
                <a:gd name="T19" fmla="*/ 3 h 21"/>
                <a:gd name="T20" fmla="*/ 5 w 34"/>
                <a:gd name="T21" fmla="*/ 3 h 21"/>
                <a:gd name="T22" fmla="*/ 9 w 34"/>
                <a:gd name="T23" fmla="*/ 2 h 21"/>
                <a:gd name="T24" fmla="*/ 16 w 34"/>
                <a:gd name="T25" fmla="*/ 0 h 21"/>
                <a:gd name="T26" fmla="*/ 16 w 34"/>
                <a:gd name="T27" fmla="*/ 0 h 21"/>
                <a:gd name="T28" fmla="*/ 23 w 34"/>
                <a:gd name="T29" fmla="*/ 2 h 21"/>
                <a:gd name="T30" fmla="*/ 29 w 34"/>
                <a:gd name="T31" fmla="*/ 3 h 21"/>
                <a:gd name="T32" fmla="*/ 29 w 34"/>
                <a:gd name="T33" fmla="*/ 3 h 21"/>
                <a:gd name="T34" fmla="*/ 32 w 34"/>
                <a:gd name="T35" fmla="*/ 7 h 21"/>
                <a:gd name="T36" fmla="*/ 34 w 34"/>
                <a:gd name="T37" fmla="*/ 12 h 21"/>
                <a:gd name="T38" fmla="*/ 34 w 34"/>
                <a:gd name="T39" fmla="*/ 12 h 21"/>
                <a:gd name="T40" fmla="*/ 32 w 34"/>
                <a:gd name="T41" fmla="*/ 16 h 21"/>
                <a:gd name="T42" fmla="*/ 29 w 34"/>
                <a:gd name="T43" fmla="*/ 20 h 21"/>
                <a:gd name="T44" fmla="*/ 23 w 34"/>
                <a:gd name="T45" fmla="*/ 21 h 21"/>
                <a:gd name="T46" fmla="*/ 18 w 34"/>
                <a:gd name="T47" fmla="*/ 21 h 21"/>
                <a:gd name="T48" fmla="*/ 18 w 34"/>
                <a:gd name="T49" fmla="*/ 21 h 21"/>
                <a:gd name="T50" fmla="*/ 16 w 34"/>
                <a:gd name="T51" fmla="*/ 16 h 21"/>
                <a:gd name="T52" fmla="*/ 16 w 34"/>
                <a:gd name="T53" fmla="*/ 16 h 21"/>
                <a:gd name="T54" fmla="*/ 27 w 34"/>
                <a:gd name="T55" fmla="*/ 16 h 21"/>
                <a:gd name="T56" fmla="*/ 27 w 34"/>
                <a:gd name="T57" fmla="*/ 16 h 21"/>
                <a:gd name="T58" fmla="*/ 29 w 34"/>
                <a:gd name="T59" fmla="*/ 14 h 21"/>
                <a:gd name="T60" fmla="*/ 29 w 34"/>
                <a:gd name="T61" fmla="*/ 11 h 21"/>
                <a:gd name="T62" fmla="*/ 29 w 34"/>
                <a:gd name="T63" fmla="*/ 11 h 21"/>
                <a:gd name="T64" fmla="*/ 29 w 34"/>
                <a:gd name="T65" fmla="*/ 9 h 21"/>
                <a:gd name="T66" fmla="*/ 25 w 34"/>
                <a:gd name="T67" fmla="*/ 7 h 21"/>
                <a:gd name="T68" fmla="*/ 16 w 34"/>
                <a:gd name="T69" fmla="*/ 5 h 21"/>
                <a:gd name="T70" fmla="*/ 16 w 34"/>
                <a:gd name="T71" fmla="*/ 5 h 21"/>
                <a:gd name="T72" fmla="*/ 7 w 34"/>
                <a:gd name="T73" fmla="*/ 7 h 21"/>
                <a:gd name="T74" fmla="*/ 7 w 34"/>
                <a:gd name="T75" fmla="*/ 7 h 21"/>
                <a:gd name="T76" fmla="*/ 5 w 34"/>
                <a:gd name="T77" fmla="*/ 9 h 21"/>
                <a:gd name="T78" fmla="*/ 5 w 34"/>
                <a:gd name="T79" fmla="*/ 11 h 21"/>
                <a:gd name="T80" fmla="*/ 5 w 34"/>
                <a:gd name="T81" fmla="*/ 11 h 21"/>
                <a:gd name="T82" fmla="*/ 5 w 34"/>
                <a:gd name="T83" fmla="*/ 14 h 21"/>
                <a:gd name="T84" fmla="*/ 7 w 34"/>
                <a:gd name="T85" fmla="*/ 16 h 21"/>
                <a:gd name="T86" fmla="*/ 7 w 34"/>
                <a:gd name="T87" fmla="*/ 16 h 21"/>
                <a:gd name="T88" fmla="*/ 16 w 34"/>
                <a:gd name="T89" fmla="*/ 16 h 21"/>
                <a:gd name="T90" fmla="*/ 16 w 34"/>
                <a:gd name="T9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21">
                  <a:moveTo>
                    <a:pt x="18" y="21"/>
                  </a:moveTo>
                  <a:lnTo>
                    <a:pt x="18" y="21"/>
                  </a:lnTo>
                  <a:lnTo>
                    <a:pt x="11" y="21"/>
                  </a:lnTo>
                  <a:lnTo>
                    <a:pt x="5" y="20"/>
                  </a:lnTo>
                  <a:lnTo>
                    <a:pt x="5" y="20"/>
                  </a:lnTo>
                  <a:lnTo>
                    <a:pt x="2" y="16"/>
                  </a:lnTo>
                  <a:lnTo>
                    <a:pt x="0" y="11"/>
                  </a:lnTo>
                  <a:lnTo>
                    <a:pt x="0" y="11"/>
                  </a:lnTo>
                  <a:lnTo>
                    <a:pt x="2" y="7"/>
                  </a:lnTo>
                  <a:lnTo>
                    <a:pt x="5" y="3"/>
                  </a:lnTo>
                  <a:lnTo>
                    <a:pt x="5" y="3"/>
                  </a:lnTo>
                  <a:lnTo>
                    <a:pt x="9" y="2"/>
                  </a:lnTo>
                  <a:lnTo>
                    <a:pt x="16" y="0"/>
                  </a:lnTo>
                  <a:lnTo>
                    <a:pt x="16" y="0"/>
                  </a:lnTo>
                  <a:lnTo>
                    <a:pt x="23" y="2"/>
                  </a:lnTo>
                  <a:lnTo>
                    <a:pt x="29" y="3"/>
                  </a:lnTo>
                  <a:lnTo>
                    <a:pt x="29" y="3"/>
                  </a:lnTo>
                  <a:lnTo>
                    <a:pt x="32" y="7"/>
                  </a:lnTo>
                  <a:lnTo>
                    <a:pt x="34" y="12"/>
                  </a:lnTo>
                  <a:lnTo>
                    <a:pt x="34" y="12"/>
                  </a:lnTo>
                  <a:lnTo>
                    <a:pt x="32" y="16"/>
                  </a:lnTo>
                  <a:lnTo>
                    <a:pt x="29" y="20"/>
                  </a:lnTo>
                  <a:lnTo>
                    <a:pt x="23" y="21"/>
                  </a:lnTo>
                  <a:lnTo>
                    <a:pt x="18" y="21"/>
                  </a:lnTo>
                  <a:lnTo>
                    <a:pt x="18" y="21"/>
                  </a:lnTo>
                  <a:close/>
                  <a:moveTo>
                    <a:pt x="16" y="16"/>
                  </a:moveTo>
                  <a:lnTo>
                    <a:pt x="16" y="16"/>
                  </a:lnTo>
                  <a:lnTo>
                    <a:pt x="27" y="16"/>
                  </a:lnTo>
                  <a:lnTo>
                    <a:pt x="27" y="16"/>
                  </a:lnTo>
                  <a:lnTo>
                    <a:pt x="29" y="14"/>
                  </a:lnTo>
                  <a:lnTo>
                    <a:pt x="29" y="11"/>
                  </a:lnTo>
                  <a:lnTo>
                    <a:pt x="29" y="11"/>
                  </a:lnTo>
                  <a:lnTo>
                    <a:pt x="29" y="9"/>
                  </a:lnTo>
                  <a:lnTo>
                    <a:pt x="25" y="7"/>
                  </a:lnTo>
                  <a:lnTo>
                    <a:pt x="16" y="5"/>
                  </a:lnTo>
                  <a:lnTo>
                    <a:pt x="16" y="5"/>
                  </a:lnTo>
                  <a:lnTo>
                    <a:pt x="7" y="7"/>
                  </a:lnTo>
                  <a:lnTo>
                    <a:pt x="7" y="7"/>
                  </a:lnTo>
                  <a:lnTo>
                    <a:pt x="5" y="9"/>
                  </a:lnTo>
                  <a:lnTo>
                    <a:pt x="5" y="11"/>
                  </a:lnTo>
                  <a:lnTo>
                    <a:pt x="5" y="11"/>
                  </a:lnTo>
                  <a:lnTo>
                    <a:pt x="5" y="14"/>
                  </a:lnTo>
                  <a:lnTo>
                    <a:pt x="7" y="16"/>
                  </a:lnTo>
                  <a:lnTo>
                    <a:pt x="7" y="16"/>
                  </a:lnTo>
                  <a:lnTo>
                    <a:pt x="16" y="16"/>
                  </a:lnTo>
                  <a:lnTo>
                    <a:pt x="16" y="1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Freeform 1450"/>
            <p:cNvSpPr>
              <a:spLocks/>
            </p:cNvSpPr>
            <p:nvPr/>
          </p:nvSpPr>
          <p:spPr bwMode="auto">
            <a:xfrm>
              <a:off x="9261475" y="3535363"/>
              <a:ext cx="25400" cy="9525"/>
            </a:xfrm>
            <a:custGeom>
              <a:avLst/>
              <a:gdLst>
                <a:gd name="T0" fmla="*/ 32 w 32"/>
                <a:gd name="T1" fmla="*/ 12 h 12"/>
                <a:gd name="T2" fmla="*/ 0 w 32"/>
                <a:gd name="T3" fmla="*/ 12 h 12"/>
                <a:gd name="T4" fmla="*/ 0 w 32"/>
                <a:gd name="T5" fmla="*/ 7 h 12"/>
                <a:gd name="T6" fmla="*/ 25 w 32"/>
                <a:gd name="T7" fmla="*/ 7 h 12"/>
                <a:gd name="T8" fmla="*/ 25 w 32"/>
                <a:gd name="T9" fmla="*/ 7 h 12"/>
                <a:gd name="T10" fmla="*/ 23 w 32"/>
                <a:gd name="T11" fmla="*/ 0 h 12"/>
                <a:gd name="T12" fmla="*/ 27 w 32"/>
                <a:gd name="T13" fmla="*/ 0 h 12"/>
                <a:gd name="T14" fmla="*/ 27 w 32"/>
                <a:gd name="T15" fmla="*/ 0 h 12"/>
                <a:gd name="T16" fmla="*/ 29 w 32"/>
                <a:gd name="T17" fmla="*/ 5 h 12"/>
                <a:gd name="T18" fmla="*/ 29 w 32"/>
                <a:gd name="T19" fmla="*/ 5 h 12"/>
                <a:gd name="T20" fmla="*/ 32 w 32"/>
                <a:gd name="T21" fmla="*/ 9 h 12"/>
                <a:gd name="T22" fmla="*/ 32 w 32"/>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
                  <a:moveTo>
                    <a:pt x="32" y="12"/>
                  </a:moveTo>
                  <a:lnTo>
                    <a:pt x="0" y="12"/>
                  </a:lnTo>
                  <a:lnTo>
                    <a:pt x="0" y="7"/>
                  </a:lnTo>
                  <a:lnTo>
                    <a:pt x="25" y="7"/>
                  </a:lnTo>
                  <a:lnTo>
                    <a:pt x="25" y="7"/>
                  </a:lnTo>
                  <a:lnTo>
                    <a:pt x="23" y="0"/>
                  </a:lnTo>
                  <a:lnTo>
                    <a:pt x="27" y="0"/>
                  </a:lnTo>
                  <a:lnTo>
                    <a:pt x="27" y="0"/>
                  </a:lnTo>
                  <a:lnTo>
                    <a:pt x="29" y="5"/>
                  </a:lnTo>
                  <a:lnTo>
                    <a:pt x="29" y="5"/>
                  </a:lnTo>
                  <a:lnTo>
                    <a:pt x="32" y="9"/>
                  </a:lnTo>
                  <a:lnTo>
                    <a:pt x="32" y="1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Freeform 1451"/>
            <p:cNvSpPr>
              <a:spLocks/>
            </p:cNvSpPr>
            <p:nvPr/>
          </p:nvSpPr>
          <p:spPr bwMode="auto">
            <a:xfrm>
              <a:off x="9261475" y="3654426"/>
              <a:ext cx="25400" cy="15875"/>
            </a:xfrm>
            <a:custGeom>
              <a:avLst/>
              <a:gdLst>
                <a:gd name="T0" fmla="*/ 0 w 32"/>
                <a:gd name="T1" fmla="*/ 20 h 20"/>
                <a:gd name="T2" fmla="*/ 0 w 32"/>
                <a:gd name="T3" fmla="*/ 0 h 20"/>
                <a:gd name="T4" fmla="*/ 2 w 32"/>
                <a:gd name="T5" fmla="*/ 0 h 20"/>
                <a:gd name="T6" fmla="*/ 2 w 32"/>
                <a:gd name="T7" fmla="*/ 0 h 20"/>
                <a:gd name="T8" fmla="*/ 7 w 32"/>
                <a:gd name="T9" fmla="*/ 2 h 20"/>
                <a:gd name="T10" fmla="*/ 7 w 32"/>
                <a:gd name="T11" fmla="*/ 2 h 20"/>
                <a:gd name="T12" fmla="*/ 12 w 32"/>
                <a:gd name="T13" fmla="*/ 7 h 20"/>
                <a:gd name="T14" fmla="*/ 12 w 32"/>
                <a:gd name="T15" fmla="*/ 7 h 20"/>
                <a:gd name="T16" fmla="*/ 16 w 32"/>
                <a:gd name="T17" fmla="*/ 11 h 20"/>
                <a:gd name="T18" fmla="*/ 16 w 32"/>
                <a:gd name="T19" fmla="*/ 11 h 20"/>
                <a:gd name="T20" fmla="*/ 20 w 32"/>
                <a:gd name="T21" fmla="*/ 14 h 20"/>
                <a:gd name="T22" fmla="*/ 20 w 32"/>
                <a:gd name="T23" fmla="*/ 14 h 20"/>
                <a:gd name="T24" fmla="*/ 21 w 32"/>
                <a:gd name="T25" fmla="*/ 14 h 20"/>
                <a:gd name="T26" fmla="*/ 21 w 32"/>
                <a:gd name="T27" fmla="*/ 14 h 20"/>
                <a:gd name="T28" fmla="*/ 25 w 32"/>
                <a:gd name="T29" fmla="*/ 12 h 20"/>
                <a:gd name="T30" fmla="*/ 25 w 32"/>
                <a:gd name="T31" fmla="*/ 12 h 20"/>
                <a:gd name="T32" fmla="*/ 27 w 32"/>
                <a:gd name="T33" fmla="*/ 9 h 20"/>
                <a:gd name="T34" fmla="*/ 27 w 32"/>
                <a:gd name="T35" fmla="*/ 9 h 20"/>
                <a:gd name="T36" fmla="*/ 27 w 32"/>
                <a:gd name="T37" fmla="*/ 5 h 20"/>
                <a:gd name="T38" fmla="*/ 27 w 32"/>
                <a:gd name="T39" fmla="*/ 5 h 20"/>
                <a:gd name="T40" fmla="*/ 23 w 32"/>
                <a:gd name="T41" fmla="*/ 2 h 20"/>
                <a:gd name="T42" fmla="*/ 29 w 32"/>
                <a:gd name="T43" fmla="*/ 2 h 20"/>
                <a:gd name="T44" fmla="*/ 29 w 32"/>
                <a:gd name="T45" fmla="*/ 2 h 20"/>
                <a:gd name="T46" fmla="*/ 30 w 32"/>
                <a:gd name="T47" fmla="*/ 5 h 20"/>
                <a:gd name="T48" fmla="*/ 30 w 32"/>
                <a:gd name="T49" fmla="*/ 5 h 20"/>
                <a:gd name="T50" fmla="*/ 32 w 32"/>
                <a:gd name="T51" fmla="*/ 11 h 20"/>
                <a:gd name="T52" fmla="*/ 32 w 32"/>
                <a:gd name="T53" fmla="*/ 11 h 20"/>
                <a:gd name="T54" fmla="*/ 30 w 32"/>
                <a:gd name="T55" fmla="*/ 14 h 20"/>
                <a:gd name="T56" fmla="*/ 29 w 32"/>
                <a:gd name="T57" fmla="*/ 16 h 20"/>
                <a:gd name="T58" fmla="*/ 29 w 32"/>
                <a:gd name="T59" fmla="*/ 16 h 20"/>
                <a:gd name="T60" fmla="*/ 27 w 32"/>
                <a:gd name="T61" fmla="*/ 18 h 20"/>
                <a:gd name="T62" fmla="*/ 23 w 32"/>
                <a:gd name="T63" fmla="*/ 20 h 20"/>
                <a:gd name="T64" fmla="*/ 23 w 32"/>
                <a:gd name="T65" fmla="*/ 20 h 20"/>
                <a:gd name="T66" fmla="*/ 18 w 32"/>
                <a:gd name="T67" fmla="*/ 18 h 20"/>
                <a:gd name="T68" fmla="*/ 18 w 32"/>
                <a:gd name="T69" fmla="*/ 18 h 20"/>
                <a:gd name="T70" fmla="*/ 14 w 32"/>
                <a:gd name="T71" fmla="*/ 16 h 20"/>
                <a:gd name="T72" fmla="*/ 14 w 32"/>
                <a:gd name="T73" fmla="*/ 16 h 20"/>
                <a:gd name="T74" fmla="*/ 9 w 32"/>
                <a:gd name="T75" fmla="*/ 11 h 20"/>
                <a:gd name="T76" fmla="*/ 9 w 32"/>
                <a:gd name="T77" fmla="*/ 11 h 20"/>
                <a:gd name="T78" fmla="*/ 7 w 32"/>
                <a:gd name="T79" fmla="*/ 7 h 20"/>
                <a:gd name="T80" fmla="*/ 7 w 32"/>
                <a:gd name="T81" fmla="*/ 7 h 20"/>
                <a:gd name="T82" fmla="*/ 3 w 32"/>
                <a:gd name="T83" fmla="*/ 5 h 20"/>
                <a:gd name="T84" fmla="*/ 3 w 32"/>
                <a:gd name="T85" fmla="*/ 5 h 20"/>
                <a:gd name="T86" fmla="*/ 3 w 32"/>
                <a:gd name="T87" fmla="*/ 20 h 20"/>
                <a:gd name="T88" fmla="*/ 0 w 32"/>
                <a:gd name="T8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20">
                  <a:moveTo>
                    <a:pt x="0" y="20"/>
                  </a:moveTo>
                  <a:lnTo>
                    <a:pt x="0" y="0"/>
                  </a:lnTo>
                  <a:lnTo>
                    <a:pt x="2" y="0"/>
                  </a:lnTo>
                  <a:lnTo>
                    <a:pt x="2" y="0"/>
                  </a:lnTo>
                  <a:lnTo>
                    <a:pt x="7" y="2"/>
                  </a:lnTo>
                  <a:lnTo>
                    <a:pt x="7" y="2"/>
                  </a:lnTo>
                  <a:lnTo>
                    <a:pt x="12" y="7"/>
                  </a:lnTo>
                  <a:lnTo>
                    <a:pt x="12" y="7"/>
                  </a:lnTo>
                  <a:lnTo>
                    <a:pt x="16" y="11"/>
                  </a:lnTo>
                  <a:lnTo>
                    <a:pt x="16" y="11"/>
                  </a:lnTo>
                  <a:lnTo>
                    <a:pt x="20" y="14"/>
                  </a:lnTo>
                  <a:lnTo>
                    <a:pt x="20" y="14"/>
                  </a:lnTo>
                  <a:lnTo>
                    <a:pt x="21" y="14"/>
                  </a:lnTo>
                  <a:lnTo>
                    <a:pt x="21" y="14"/>
                  </a:lnTo>
                  <a:lnTo>
                    <a:pt x="25" y="12"/>
                  </a:lnTo>
                  <a:lnTo>
                    <a:pt x="25" y="12"/>
                  </a:lnTo>
                  <a:lnTo>
                    <a:pt x="27" y="9"/>
                  </a:lnTo>
                  <a:lnTo>
                    <a:pt x="27" y="9"/>
                  </a:lnTo>
                  <a:lnTo>
                    <a:pt x="27" y="5"/>
                  </a:lnTo>
                  <a:lnTo>
                    <a:pt x="27" y="5"/>
                  </a:lnTo>
                  <a:lnTo>
                    <a:pt x="23" y="2"/>
                  </a:lnTo>
                  <a:lnTo>
                    <a:pt x="29" y="2"/>
                  </a:lnTo>
                  <a:lnTo>
                    <a:pt x="29" y="2"/>
                  </a:lnTo>
                  <a:lnTo>
                    <a:pt x="30" y="5"/>
                  </a:lnTo>
                  <a:lnTo>
                    <a:pt x="30" y="5"/>
                  </a:lnTo>
                  <a:lnTo>
                    <a:pt x="32" y="11"/>
                  </a:lnTo>
                  <a:lnTo>
                    <a:pt x="32" y="11"/>
                  </a:lnTo>
                  <a:lnTo>
                    <a:pt x="30" y="14"/>
                  </a:lnTo>
                  <a:lnTo>
                    <a:pt x="29" y="16"/>
                  </a:lnTo>
                  <a:lnTo>
                    <a:pt x="29" y="16"/>
                  </a:lnTo>
                  <a:lnTo>
                    <a:pt x="27" y="18"/>
                  </a:lnTo>
                  <a:lnTo>
                    <a:pt x="23" y="20"/>
                  </a:lnTo>
                  <a:lnTo>
                    <a:pt x="23" y="20"/>
                  </a:lnTo>
                  <a:lnTo>
                    <a:pt x="18" y="18"/>
                  </a:lnTo>
                  <a:lnTo>
                    <a:pt x="18" y="18"/>
                  </a:lnTo>
                  <a:lnTo>
                    <a:pt x="14" y="16"/>
                  </a:lnTo>
                  <a:lnTo>
                    <a:pt x="14" y="16"/>
                  </a:lnTo>
                  <a:lnTo>
                    <a:pt x="9" y="11"/>
                  </a:lnTo>
                  <a:lnTo>
                    <a:pt x="9" y="11"/>
                  </a:lnTo>
                  <a:lnTo>
                    <a:pt x="7" y="7"/>
                  </a:lnTo>
                  <a:lnTo>
                    <a:pt x="7" y="7"/>
                  </a:lnTo>
                  <a:lnTo>
                    <a:pt x="3" y="5"/>
                  </a:lnTo>
                  <a:lnTo>
                    <a:pt x="3" y="5"/>
                  </a:lnTo>
                  <a:lnTo>
                    <a:pt x="3" y="20"/>
                  </a:lnTo>
                  <a:lnTo>
                    <a:pt x="0"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Freeform 1452"/>
            <p:cNvSpPr>
              <a:spLocks/>
            </p:cNvSpPr>
            <p:nvPr/>
          </p:nvSpPr>
          <p:spPr bwMode="auto">
            <a:xfrm>
              <a:off x="9259887" y="3773488"/>
              <a:ext cx="26988" cy="14288"/>
            </a:xfrm>
            <a:custGeom>
              <a:avLst/>
              <a:gdLst>
                <a:gd name="T0" fmla="*/ 11 w 34"/>
                <a:gd name="T1" fmla="*/ 18 h 18"/>
                <a:gd name="T2" fmla="*/ 11 w 34"/>
                <a:gd name="T3" fmla="*/ 18 h 18"/>
                <a:gd name="T4" fmla="*/ 7 w 34"/>
                <a:gd name="T5" fmla="*/ 18 h 18"/>
                <a:gd name="T6" fmla="*/ 4 w 34"/>
                <a:gd name="T7" fmla="*/ 16 h 18"/>
                <a:gd name="T8" fmla="*/ 4 w 34"/>
                <a:gd name="T9" fmla="*/ 16 h 18"/>
                <a:gd name="T10" fmla="*/ 2 w 34"/>
                <a:gd name="T11" fmla="*/ 13 h 18"/>
                <a:gd name="T12" fmla="*/ 0 w 34"/>
                <a:gd name="T13" fmla="*/ 7 h 18"/>
                <a:gd name="T14" fmla="*/ 0 w 34"/>
                <a:gd name="T15" fmla="*/ 7 h 18"/>
                <a:gd name="T16" fmla="*/ 2 w 34"/>
                <a:gd name="T17" fmla="*/ 2 h 18"/>
                <a:gd name="T18" fmla="*/ 2 w 34"/>
                <a:gd name="T19" fmla="*/ 2 h 18"/>
                <a:gd name="T20" fmla="*/ 2 w 34"/>
                <a:gd name="T21" fmla="*/ 0 h 18"/>
                <a:gd name="T22" fmla="*/ 7 w 34"/>
                <a:gd name="T23" fmla="*/ 0 h 18"/>
                <a:gd name="T24" fmla="*/ 7 w 34"/>
                <a:gd name="T25" fmla="*/ 0 h 18"/>
                <a:gd name="T26" fmla="*/ 5 w 34"/>
                <a:gd name="T27" fmla="*/ 4 h 18"/>
                <a:gd name="T28" fmla="*/ 5 w 34"/>
                <a:gd name="T29" fmla="*/ 4 h 18"/>
                <a:gd name="T30" fmla="*/ 5 w 34"/>
                <a:gd name="T31" fmla="*/ 7 h 18"/>
                <a:gd name="T32" fmla="*/ 5 w 34"/>
                <a:gd name="T33" fmla="*/ 7 h 18"/>
                <a:gd name="T34" fmla="*/ 5 w 34"/>
                <a:gd name="T35" fmla="*/ 11 h 18"/>
                <a:gd name="T36" fmla="*/ 5 w 34"/>
                <a:gd name="T37" fmla="*/ 11 h 18"/>
                <a:gd name="T38" fmla="*/ 11 w 34"/>
                <a:gd name="T39" fmla="*/ 13 h 18"/>
                <a:gd name="T40" fmla="*/ 11 w 34"/>
                <a:gd name="T41" fmla="*/ 13 h 18"/>
                <a:gd name="T42" fmla="*/ 13 w 34"/>
                <a:gd name="T43" fmla="*/ 13 h 18"/>
                <a:gd name="T44" fmla="*/ 14 w 34"/>
                <a:gd name="T45" fmla="*/ 11 h 18"/>
                <a:gd name="T46" fmla="*/ 14 w 34"/>
                <a:gd name="T47" fmla="*/ 11 h 18"/>
                <a:gd name="T48" fmla="*/ 16 w 34"/>
                <a:gd name="T49" fmla="*/ 5 h 18"/>
                <a:gd name="T50" fmla="*/ 16 w 34"/>
                <a:gd name="T51" fmla="*/ 2 h 18"/>
                <a:gd name="T52" fmla="*/ 20 w 34"/>
                <a:gd name="T53" fmla="*/ 2 h 18"/>
                <a:gd name="T54" fmla="*/ 20 w 34"/>
                <a:gd name="T55" fmla="*/ 5 h 18"/>
                <a:gd name="T56" fmla="*/ 20 w 34"/>
                <a:gd name="T57" fmla="*/ 5 h 18"/>
                <a:gd name="T58" fmla="*/ 22 w 34"/>
                <a:gd name="T59" fmla="*/ 11 h 18"/>
                <a:gd name="T60" fmla="*/ 22 w 34"/>
                <a:gd name="T61" fmla="*/ 11 h 18"/>
                <a:gd name="T62" fmla="*/ 22 w 34"/>
                <a:gd name="T63" fmla="*/ 13 h 18"/>
                <a:gd name="T64" fmla="*/ 25 w 34"/>
                <a:gd name="T65" fmla="*/ 13 h 18"/>
                <a:gd name="T66" fmla="*/ 25 w 34"/>
                <a:gd name="T67" fmla="*/ 13 h 18"/>
                <a:gd name="T68" fmla="*/ 29 w 34"/>
                <a:gd name="T69" fmla="*/ 11 h 18"/>
                <a:gd name="T70" fmla="*/ 29 w 34"/>
                <a:gd name="T71" fmla="*/ 11 h 18"/>
                <a:gd name="T72" fmla="*/ 29 w 34"/>
                <a:gd name="T73" fmla="*/ 7 h 18"/>
                <a:gd name="T74" fmla="*/ 29 w 34"/>
                <a:gd name="T75" fmla="*/ 7 h 18"/>
                <a:gd name="T76" fmla="*/ 29 w 34"/>
                <a:gd name="T77" fmla="*/ 4 h 18"/>
                <a:gd name="T78" fmla="*/ 27 w 34"/>
                <a:gd name="T79" fmla="*/ 0 h 18"/>
                <a:gd name="T80" fmla="*/ 32 w 34"/>
                <a:gd name="T81" fmla="*/ 0 h 18"/>
                <a:gd name="T82" fmla="*/ 32 w 34"/>
                <a:gd name="T83" fmla="*/ 0 h 18"/>
                <a:gd name="T84" fmla="*/ 32 w 34"/>
                <a:gd name="T85" fmla="*/ 4 h 18"/>
                <a:gd name="T86" fmla="*/ 32 w 34"/>
                <a:gd name="T87" fmla="*/ 4 h 18"/>
                <a:gd name="T88" fmla="*/ 34 w 34"/>
                <a:gd name="T89" fmla="*/ 9 h 18"/>
                <a:gd name="T90" fmla="*/ 34 w 34"/>
                <a:gd name="T91" fmla="*/ 9 h 18"/>
                <a:gd name="T92" fmla="*/ 32 w 34"/>
                <a:gd name="T93" fmla="*/ 13 h 18"/>
                <a:gd name="T94" fmla="*/ 32 w 34"/>
                <a:gd name="T95" fmla="*/ 13 h 18"/>
                <a:gd name="T96" fmla="*/ 29 w 34"/>
                <a:gd name="T97" fmla="*/ 16 h 18"/>
                <a:gd name="T98" fmla="*/ 29 w 34"/>
                <a:gd name="T99" fmla="*/ 16 h 18"/>
                <a:gd name="T100" fmla="*/ 25 w 34"/>
                <a:gd name="T101" fmla="*/ 18 h 18"/>
                <a:gd name="T102" fmla="*/ 25 w 34"/>
                <a:gd name="T103" fmla="*/ 18 h 18"/>
                <a:gd name="T104" fmla="*/ 20 w 34"/>
                <a:gd name="T105" fmla="*/ 16 h 18"/>
                <a:gd name="T106" fmla="*/ 20 w 34"/>
                <a:gd name="T107" fmla="*/ 16 h 18"/>
                <a:gd name="T108" fmla="*/ 18 w 34"/>
                <a:gd name="T109" fmla="*/ 11 h 18"/>
                <a:gd name="T110" fmla="*/ 18 w 34"/>
                <a:gd name="T111" fmla="*/ 11 h 18"/>
                <a:gd name="T112" fmla="*/ 18 w 34"/>
                <a:gd name="T113" fmla="*/ 11 h 18"/>
                <a:gd name="T114" fmla="*/ 14 w 34"/>
                <a:gd name="T115" fmla="*/ 16 h 18"/>
                <a:gd name="T116" fmla="*/ 14 w 34"/>
                <a:gd name="T117" fmla="*/ 16 h 18"/>
                <a:gd name="T118" fmla="*/ 13 w 34"/>
                <a:gd name="T119" fmla="*/ 18 h 18"/>
                <a:gd name="T120" fmla="*/ 11 w 34"/>
                <a:gd name="T121" fmla="*/ 18 h 18"/>
                <a:gd name="T122" fmla="*/ 11 w 34"/>
                <a:gd name="T1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8">
                  <a:moveTo>
                    <a:pt x="11" y="18"/>
                  </a:moveTo>
                  <a:lnTo>
                    <a:pt x="11" y="18"/>
                  </a:lnTo>
                  <a:lnTo>
                    <a:pt x="7" y="18"/>
                  </a:lnTo>
                  <a:lnTo>
                    <a:pt x="4" y="16"/>
                  </a:lnTo>
                  <a:lnTo>
                    <a:pt x="4" y="16"/>
                  </a:lnTo>
                  <a:lnTo>
                    <a:pt x="2" y="13"/>
                  </a:lnTo>
                  <a:lnTo>
                    <a:pt x="0" y="7"/>
                  </a:lnTo>
                  <a:lnTo>
                    <a:pt x="0" y="7"/>
                  </a:lnTo>
                  <a:lnTo>
                    <a:pt x="2" y="2"/>
                  </a:lnTo>
                  <a:lnTo>
                    <a:pt x="2" y="2"/>
                  </a:lnTo>
                  <a:lnTo>
                    <a:pt x="2" y="0"/>
                  </a:lnTo>
                  <a:lnTo>
                    <a:pt x="7" y="0"/>
                  </a:lnTo>
                  <a:lnTo>
                    <a:pt x="7" y="0"/>
                  </a:lnTo>
                  <a:lnTo>
                    <a:pt x="5" y="4"/>
                  </a:lnTo>
                  <a:lnTo>
                    <a:pt x="5" y="4"/>
                  </a:lnTo>
                  <a:lnTo>
                    <a:pt x="5" y="7"/>
                  </a:lnTo>
                  <a:lnTo>
                    <a:pt x="5" y="7"/>
                  </a:lnTo>
                  <a:lnTo>
                    <a:pt x="5" y="11"/>
                  </a:lnTo>
                  <a:lnTo>
                    <a:pt x="5" y="11"/>
                  </a:lnTo>
                  <a:lnTo>
                    <a:pt x="11" y="13"/>
                  </a:lnTo>
                  <a:lnTo>
                    <a:pt x="11" y="13"/>
                  </a:lnTo>
                  <a:lnTo>
                    <a:pt x="13" y="13"/>
                  </a:lnTo>
                  <a:lnTo>
                    <a:pt x="14" y="11"/>
                  </a:lnTo>
                  <a:lnTo>
                    <a:pt x="14" y="11"/>
                  </a:lnTo>
                  <a:lnTo>
                    <a:pt x="16" y="5"/>
                  </a:lnTo>
                  <a:lnTo>
                    <a:pt x="16" y="2"/>
                  </a:lnTo>
                  <a:lnTo>
                    <a:pt x="20" y="2"/>
                  </a:lnTo>
                  <a:lnTo>
                    <a:pt x="20" y="5"/>
                  </a:lnTo>
                  <a:lnTo>
                    <a:pt x="20" y="5"/>
                  </a:lnTo>
                  <a:lnTo>
                    <a:pt x="22" y="11"/>
                  </a:lnTo>
                  <a:lnTo>
                    <a:pt x="22" y="11"/>
                  </a:lnTo>
                  <a:lnTo>
                    <a:pt x="22" y="13"/>
                  </a:lnTo>
                  <a:lnTo>
                    <a:pt x="25" y="13"/>
                  </a:lnTo>
                  <a:lnTo>
                    <a:pt x="25" y="13"/>
                  </a:lnTo>
                  <a:lnTo>
                    <a:pt x="29" y="11"/>
                  </a:lnTo>
                  <a:lnTo>
                    <a:pt x="29" y="11"/>
                  </a:lnTo>
                  <a:lnTo>
                    <a:pt x="29" y="7"/>
                  </a:lnTo>
                  <a:lnTo>
                    <a:pt x="29" y="7"/>
                  </a:lnTo>
                  <a:lnTo>
                    <a:pt x="29" y="4"/>
                  </a:lnTo>
                  <a:lnTo>
                    <a:pt x="27" y="0"/>
                  </a:lnTo>
                  <a:lnTo>
                    <a:pt x="32" y="0"/>
                  </a:lnTo>
                  <a:lnTo>
                    <a:pt x="32" y="0"/>
                  </a:lnTo>
                  <a:lnTo>
                    <a:pt x="32" y="4"/>
                  </a:lnTo>
                  <a:lnTo>
                    <a:pt x="32" y="4"/>
                  </a:lnTo>
                  <a:lnTo>
                    <a:pt x="34" y="9"/>
                  </a:lnTo>
                  <a:lnTo>
                    <a:pt x="34" y="9"/>
                  </a:lnTo>
                  <a:lnTo>
                    <a:pt x="32" y="13"/>
                  </a:lnTo>
                  <a:lnTo>
                    <a:pt x="32" y="13"/>
                  </a:lnTo>
                  <a:lnTo>
                    <a:pt x="29" y="16"/>
                  </a:lnTo>
                  <a:lnTo>
                    <a:pt x="29" y="16"/>
                  </a:lnTo>
                  <a:lnTo>
                    <a:pt x="25" y="18"/>
                  </a:lnTo>
                  <a:lnTo>
                    <a:pt x="25" y="18"/>
                  </a:lnTo>
                  <a:lnTo>
                    <a:pt x="20" y="16"/>
                  </a:lnTo>
                  <a:lnTo>
                    <a:pt x="20" y="16"/>
                  </a:lnTo>
                  <a:lnTo>
                    <a:pt x="18" y="11"/>
                  </a:lnTo>
                  <a:lnTo>
                    <a:pt x="18" y="11"/>
                  </a:lnTo>
                  <a:lnTo>
                    <a:pt x="18" y="11"/>
                  </a:lnTo>
                  <a:lnTo>
                    <a:pt x="14" y="16"/>
                  </a:lnTo>
                  <a:lnTo>
                    <a:pt x="14" y="16"/>
                  </a:lnTo>
                  <a:lnTo>
                    <a:pt x="13" y="18"/>
                  </a:lnTo>
                  <a:lnTo>
                    <a:pt x="11" y="18"/>
                  </a:lnTo>
                  <a:lnTo>
                    <a:pt x="11" y="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453"/>
            <p:cNvSpPr>
              <a:spLocks noChangeArrowheads="1"/>
            </p:cNvSpPr>
            <p:nvPr/>
          </p:nvSpPr>
          <p:spPr bwMode="auto">
            <a:xfrm>
              <a:off x="9450387" y="3386138"/>
              <a:ext cx="71438" cy="442913"/>
            </a:xfrm>
            <a:prstGeom prst="rect">
              <a:avLst/>
            </a:prstGeom>
            <a:solidFill>
              <a:srgbClr val="FF8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1454"/>
            <p:cNvSpPr>
              <a:spLocks noChangeArrowheads="1"/>
            </p:cNvSpPr>
            <p:nvPr/>
          </p:nvSpPr>
          <p:spPr bwMode="auto">
            <a:xfrm>
              <a:off x="9450387" y="3386138"/>
              <a:ext cx="71438" cy="442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8" name="Freeform 1455"/>
            <p:cNvSpPr>
              <a:spLocks/>
            </p:cNvSpPr>
            <p:nvPr/>
          </p:nvSpPr>
          <p:spPr bwMode="auto">
            <a:xfrm>
              <a:off x="9450387" y="3319463"/>
              <a:ext cx="71438" cy="66675"/>
            </a:xfrm>
            <a:custGeom>
              <a:avLst/>
              <a:gdLst>
                <a:gd name="T0" fmla="*/ 45 w 90"/>
                <a:gd name="T1" fmla="*/ 0 h 85"/>
                <a:gd name="T2" fmla="*/ 30 w 90"/>
                <a:gd name="T3" fmla="*/ 11 h 85"/>
                <a:gd name="T4" fmla="*/ 0 w 90"/>
                <a:gd name="T5" fmla="*/ 85 h 85"/>
                <a:gd name="T6" fmla="*/ 90 w 90"/>
                <a:gd name="T7" fmla="*/ 85 h 85"/>
                <a:gd name="T8" fmla="*/ 59 w 90"/>
                <a:gd name="T9" fmla="*/ 11 h 85"/>
                <a:gd name="T10" fmla="*/ 45 w 90"/>
                <a:gd name="T11" fmla="*/ 0 h 85"/>
              </a:gdLst>
              <a:ahLst/>
              <a:cxnLst>
                <a:cxn ang="0">
                  <a:pos x="T0" y="T1"/>
                </a:cxn>
                <a:cxn ang="0">
                  <a:pos x="T2" y="T3"/>
                </a:cxn>
                <a:cxn ang="0">
                  <a:pos x="T4" y="T5"/>
                </a:cxn>
                <a:cxn ang="0">
                  <a:pos x="T6" y="T7"/>
                </a:cxn>
                <a:cxn ang="0">
                  <a:pos x="T8" y="T9"/>
                </a:cxn>
                <a:cxn ang="0">
                  <a:pos x="T10" y="T11"/>
                </a:cxn>
              </a:cxnLst>
              <a:rect l="0" t="0" r="r" b="b"/>
              <a:pathLst>
                <a:path w="90" h="85">
                  <a:moveTo>
                    <a:pt x="45" y="0"/>
                  </a:moveTo>
                  <a:lnTo>
                    <a:pt x="30" y="11"/>
                  </a:lnTo>
                  <a:lnTo>
                    <a:pt x="0" y="85"/>
                  </a:lnTo>
                  <a:lnTo>
                    <a:pt x="90" y="85"/>
                  </a:lnTo>
                  <a:lnTo>
                    <a:pt x="59" y="11"/>
                  </a:lnTo>
                  <a:lnTo>
                    <a:pt x="45"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Freeform 1456"/>
            <p:cNvSpPr>
              <a:spLocks/>
            </p:cNvSpPr>
            <p:nvPr/>
          </p:nvSpPr>
          <p:spPr bwMode="auto">
            <a:xfrm>
              <a:off x="9475787" y="3300413"/>
              <a:ext cx="22225" cy="28575"/>
            </a:xfrm>
            <a:custGeom>
              <a:avLst/>
              <a:gdLst>
                <a:gd name="T0" fmla="*/ 15 w 29"/>
                <a:gd name="T1" fmla="*/ 0 h 36"/>
                <a:gd name="T2" fmla="*/ 0 w 29"/>
                <a:gd name="T3" fmla="*/ 36 h 36"/>
                <a:gd name="T4" fmla="*/ 29 w 29"/>
                <a:gd name="T5" fmla="*/ 36 h 36"/>
                <a:gd name="T6" fmla="*/ 15 w 29"/>
                <a:gd name="T7" fmla="*/ 0 h 36"/>
              </a:gdLst>
              <a:ahLst/>
              <a:cxnLst>
                <a:cxn ang="0">
                  <a:pos x="T0" y="T1"/>
                </a:cxn>
                <a:cxn ang="0">
                  <a:pos x="T2" y="T3"/>
                </a:cxn>
                <a:cxn ang="0">
                  <a:pos x="T4" y="T5"/>
                </a:cxn>
                <a:cxn ang="0">
                  <a:pos x="T6" y="T7"/>
                </a:cxn>
              </a:cxnLst>
              <a:rect l="0" t="0" r="r" b="b"/>
              <a:pathLst>
                <a:path w="29" h="36">
                  <a:moveTo>
                    <a:pt x="15" y="0"/>
                  </a:moveTo>
                  <a:lnTo>
                    <a:pt x="0" y="36"/>
                  </a:lnTo>
                  <a:lnTo>
                    <a:pt x="29" y="36"/>
                  </a:lnTo>
                  <a:lnTo>
                    <a:pt x="15"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457"/>
            <p:cNvSpPr>
              <a:spLocks noChangeArrowheads="1"/>
            </p:cNvSpPr>
            <p:nvPr/>
          </p:nvSpPr>
          <p:spPr bwMode="auto">
            <a:xfrm>
              <a:off x="9450387" y="3386138"/>
              <a:ext cx="36513" cy="442913"/>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458"/>
            <p:cNvSpPr>
              <a:spLocks noChangeArrowheads="1"/>
            </p:cNvSpPr>
            <p:nvPr/>
          </p:nvSpPr>
          <p:spPr bwMode="auto">
            <a:xfrm>
              <a:off x="9450387" y="3386138"/>
              <a:ext cx="36513" cy="442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459"/>
            <p:cNvSpPr>
              <a:spLocks noChangeArrowheads="1"/>
            </p:cNvSpPr>
            <p:nvPr/>
          </p:nvSpPr>
          <p:spPr bwMode="auto">
            <a:xfrm>
              <a:off x="9293225" y="3470276"/>
              <a:ext cx="330200" cy="3921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460"/>
            <p:cNvSpPr>
              <a:spLocks noChangeArrowheads="1"/>
            </p:cNvSpPr>
            <p:nvPr/>
          </p:nvSpPr>
          <p:spPr bwMode="auto">
            <a:xfrm>
              <a:off x="9293225" y="3470276"/>
              <a:ext cx="330200" cy="392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Rectangle 1461"/>
            <p:cNvSpPr>
              <a:spLocks noChangeArrowheads="1"/>
            </p:cNvSpPr>
            <p:nvPr/>
          </p:nvSpPr>
          <p:spPr bwMode="auto">
            <a:xfrm>
              <a:off x="9328150" y="3506788"/>
              <a:ext cx="260350" cy="317500"/>
            </a:xfrm>
            <a:prstGeom prst="rect">
              <a:avLst/>
            </a:prstGeom>
            <a:solidFill>
              <a:srgbClr val="BA141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462"/>
            <p:cNvSpPr>
              <a:spLocks noChangeArrowheads="1"/>
            </p:cNvSpPr>
            <p:nvPr/>
          </p:nvSpPr>
          <p:spPr bwMode="auto">
            <a:xfrm>
              <a:off x="9328150" y="3506788"/>
              <a:ext cx="260350" cy="317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463"/>
            <p:cNvSpPr>
              <a:spLocks noChangeArrowheads="1"/>
            </p:cNvSpPr>
            <p:nvPr/>
          </p:nvSpPr>
          <p:spPr bwMode="auto">
            <a:xfrm>
              <a:off x="9378950" y="3540126"/>
              <a:ext cx="84138" cy="80963"/>
            </a:xfrm>
            <a:prstGeom prst="rect">
              <a:avLst/>
            </a:prstGeom>
            <a:solidFill>
              <a:srgbClr val="00B29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464"/>
            <p:cNvSpPr>
              <a:spLocks noChangeArrowheads="1"/>
            </p:cNvSpPr>
            <p:nvPr/>
          </p:nvSpPr>
          <p:spPr bwMode="auto">
            <a:xfrm>
              <a:off x="9378950" y="3540126"/>
              <a:ext cx="84138" cy="80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465"/>
            <p:cNvSpPr>
              <a:spLocks noChangeArrowheads="1"/>
            </p:cNvSpPr>
            <p:nvPr/>
          </p:nvSpPr>
          <p:spPr bwMode="auto">
            <a:xfrm>
              <a:off x="9378950" y="3619501"/>
              <a:ext cx="84138" cy="8096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466"/>
            <p:cNvSpPr>
              <a:spLocks noChangeArrowheads="1"/>
            </p:cNvSpPr>
            <p:nvPr/>
          </p:nvSpPr>
          <p:spPr bwMode="auto">
            <a:xfrm>
              <a:off x="9378950" y="3619501"/>
              <a:ext cx="84138" cy="80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467"/>
            <p:cNvSpPr>
              <a:spLocks noChangeArrowheads="1"/>
            </p:cNvSpPr>
            <p:nvPr/>
          </p:nvSpPr>
          <p:spPr bwMode="auto">
            <a:xfrm>
              <a:off x="9461500" y="3541713"/>
              <a:ext cx="85725" cy="79375"/>
            </a:xfrm>
            <a:prstGeom prst="rect">
              <a:avLst/>
            </a:prstGeom>
            <a:solidFill>
              <a:srgbClr val="FF8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Rectangle 1468"/>
            <p:cNvSpPr>
              <a:spLocks noChangeArrowheads="1"/>
            </p:cNvSpPr>
            <p:nvPr/>
          </p:nvSpPr>
          <p:spPr bwMode="auto">
            <a:xfrm>
              <a:off x="9461500" y="3541713"/>
              <a:ext cx="85725" cy="79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469"/>
            <p:cNvSpPr>
              <a:spLocks noChangeArrowheads="1"/>
            </p:cNvSpPr>
            <p:nvPr/>
          </p:nvSpPr>
          <p:spPr bwMode="auto">
            <a:xfrm>
              <a:off x="9461500" y="3621088"/>
              <a:ext cx="85725" cy="80963"/>
            </a:xfrm>
            <a:prstGeom prst="rect">
              <a:avLst/>
            </a:prstGeom>
            <a:solidFill>
              <a:srgbClr val="EC008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470"/>
            <p:cNvSpPr>
              <a:spLocks noChangeArrowheads="1"/>
            </p:cNvSpPr>
            <p:nvPr/>
          </p:nvSpPr>
          <p:spPr bwMode="auto">
            <a:xfrm>
              <a:off x="9461500" y="3621088"/>
              <a:ext cx="85725" cy="80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471"/>
            <p:cNvSpPr>
              <a:spLocks noChangeArrowheads="1"/>
            </p:cNvSpPr>
            <p:nvPr/>
          </p:nvSpPr>
          <p:spPr bwMode="auto">
            <a:xfrm>
              <a:off x="9378950" y="3700463"/>
              <a:ext cx="84138" cy="80963"/>
            </a:xfrm>
            <a:prstGeom prst="rect">
              <a:avLst/>
            </a:prstGeom>
            <a:solidFill>
              <a:srgbClr val="00827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472"/>
            <p:cNvSpPr>
              <a:spLocks noChangeArrowheads="1"/>
            </p:cNvSpPr>
            <p:nvPr/>
          </p:nvSpPr>
          <p:spPr bwMode="auto">
            <a:xfrm>
              <a:off x="9378950" y="3700463"/>
              <a:ext cx="84138" cy="80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473"/>
            <p:cNvSpPr>
              <a:spLocks noChangeArrowheads="1"/>
            </p:cNvSpPr>
            <p:nvPr/>
          </p:nvSpPr>
          <p:spPr bwMode="auto">
            <a:xfrm>
              <a:off x="9461500" y="3702051"/>
              <a:ext cx="85725" cy="79375"/>
            </a:xfrm>
            <a:prstGeom prst="rect">
              <a:avLst/>
            </a:prstGeom>
            <a:solidFill>
              <a:srgbClr val="00B29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Freeform 1474"/>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close/>
                </a:path>
              </a:pathLst>
            </a:custGeom>
            <a:solidFill>
              <a:srgbClr val="C843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1475"/>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1476"/>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close/>
                </a:path>
              </a:pathLst>
            </a:custGeom>
            <a:solidFill>
              <a:srgbClr val="33C1A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1477"/>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Freeform 1478"/>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1479"/>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Freeform 1480"/>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close/>
                </a:path>
              </a:pathLst>
            </a:custGeom>
            <a:solidFill>
              <a:srgbClr val="FFA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1481"/>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6" name="Freeform 1482"/>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close/>
                </a:path>
              </a:pathLst>
            </a:custGeom>
            <a:solidFill>
              <a:srgbClr val="F033A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Freeform 1483"/>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Freeform 1484"/>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close/>
                </a:path>
              </a:pathLst>
            </a:custGeom>
            <a:solidFill>
              <a:srgbClr val="339B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Freeform 1485"/>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486"/>
            <p:cNvSpPr>
              <a:spLocks noChangeArrowheads="1"/>
            </p:cNvSpPr>
            <p:nvPr/>
          </p:nvSpPr>
          <p:spPr bwMode="auto">
            <a:xfrm>
              <a:off x="9605962" y="3494088"/>
              <a:ext cx="23813" cy="8572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487"/>
            <p:cNvSpPr>
              <a:spLocks noChangeArrowheads="1"/>
            </p:cNvSpPr>
            <p:nvPr/>
          </p:nvSpPr>
          <p:spPr bwMode="auto">
            <a:xfrm>
              <a:off x="9605962" y="3587751"/>
              <a:ext cx="23813" cy="3016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Rectangle 1488"/>
            <p:cNvSpPr>
              <a:spLocks noChangeArrowheads="1"/>
            </p:cNvSpPr>
            <p:nvPr/>
          </p:nvSpPr>
          <p:spPr bwMode="auto">
            <a:xfrm>
              <a:off x="9110662" y="3495676"/>
              <a:ext cx="71438" cy="107950"/>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489"/>
            <p:cNvSpPr>
              <a:spLocks noChangeArrowheads="1"/>
            </p:cNvSpPr>
            <p:nvPr/>
          </p:nvSpPr>
          <p:spPr bwMode="auto">
            <a:xfrm>
              <a:off x="9110662" y="3495676"/>
              <a:ext cx="7938" cy="10795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490"/>
            <p:cNvSpPr>
              <a:spLocks noChangeArrowheads="1"/>
            </p:cNvSpPr>
            <p:nvPr/>
          </p:nvSpPr>
          <p:spPr bwMode="auto">
            <a:xfrm>
              <a:off x="9091612" y="3571876"/>
              <a:ext cx="104775" cy="290513"/>
            </a:xfrm>
            <a:prstGeom prst="rect">
              <a:avLst/>
            </a:prstGeom>
            <a:solidFill>
              <a:srgbClr val="BA141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491"/>
            <p:cNvSpPr>
              <a:spLocks noChangeArrowheads="1"/>
            </p:cNvSpPr>
            <p:nvPr/>
          </p:nvSpPr>
          <p:spPr bwMode="auto">
            <a:xfrm>
              <a:off x="9128125" y="3571876"/>
              <a:ext cx="68263" cy="290513"/>
            </a:xfrm>
            <a:prstGeom prst="rect">
              <a:avLst/>
            </a:prstGeom>
            <a:solidFill>
              <a:srgbClr val="A8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492"/>
            <p:cNvSpPr>
              <a:spLocks noChangeArrowheads="1"/>
            </p:cNvSpPr>
            <p:nvPr/>
          </p:nvSpPr>
          <p:spPr bwMode="auto">
            <a:xfrm>
              <a:off x="9128125" y="3524251"/>
              <a:ext cx="15875" cy="1111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493"/>
            <p:cNvSpPr>
              <a:spLocks noChangeArrowheads="1"/>
            </p:cNvSpPr>
            <p:nvPr/>
          </p:nvSpPr>
          <p:spPr bwMode="auto">
            <a:xfrm>
              <a:off x="9156700" y="3524251"/>
              <a:ext cx="15875" cy="11113"/>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8" name="Group 5077"/>
          <p:cNvGrpSpPr/>
          <p:nvPr/>
        </p:nvGrpSpPr>
        <p:grpSpPr>
          <a:xfrm>
            <a:off x="5808662" y="4327525"/>
            <a:ext cx="465138" cy="560388"/>
            <a:chOff x="5808662" y="3300413"/>
            <a:chExt cx="465138" cy="560388"/>
          </a:xfrm>
        </p:grpSpPr>
        <p:sp>
          <p:nvSpPr>
            <p:cNvPr id="3858" name="Freeform 1494"/>
            <p:cNvSpPr>
              <a:spLocks/>
            </p:cNvSpPr>
            <p:nvPr/>
          </p:nvSpPr>
          <p:spPr bwMode="auto">
            <a:xfrm>
              <a:off x="6159500" y="3571876"/>
              <a:ext cx="68263" cy="111125"/>
            </a:xfrm>
            <a:custGeom>
              <a:avLst/>
              <a:gdLst>
                <a:gd name="T0" fmla="*/ 0 w 87"/>
                <a:gd name="T1" fmla="*/ 138 h 138"/>
                <a:gd name="T2" fmla="*/ 43 w 87"/>
                <a:gd name="T3" fmla="*/ 131 h 138"/>
                <a:gd name="T4" fmla="*/ 87 w 87"/>
                <a:gd name="T5" fmla="*/ 88 h 138"/>
                <a:gd name="T6" fmla="*/ 87 w 87"/>
                <a:gd name="T7" fmla="*/ 0 h 138"/>
                <a:gd name="T8" fmla="*/ 74 w 87"/>
                <a:gd name="T9" fmla="*/ 0 h 138"/>
                <a:gd name="T10" fmla="*/ 74 w 87"/>
                <a:gd name="T11" fmla="*/ 0 h 138"/>
                <a:gd name="T12" fmla="*/ 65 w 87"/>
                <a:gd name="T13" fmla="*/ 1 h 138"/>
                <a:gd name="T14" fmla="*/ 56 w 87"/>
                <a:gd name="T15" fmla="*/ 7 h 138"/>
                <a:gd name="T16" fmla="*/ 51 w 87"/>
                <a:gd name="T17" fmla="*/ 16 h 138"/>
                <a:gd name="T18" fmla="*/ 49 w 87"/>
                <a:gd name="T19" fmla="*/ 25 h 138"/>
                <a:gd name="T20" fmla="*/ 49 w 87"/>
                <a:gd name="T21" fmla="*/ 73 h 138"/>
                <a:gd name="T22" fmla="*/ 0 w 8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38">
                  <a:moveTo>
                    <a:pt x="0" y="138"/>
                  </a:moveTo>
                  <a:lnTo>
                    <a:pt x="43" y="131"/>
                  </a:lnTo>
                  <a:lnTo>
                    <a:pt x="87" y="88"/>
                  </a:lnTo>
                  <a:lnTo>
                    <a:pt x="87" y="0"/>
                  </a:lnTo>
                  <a:lnTo>
                    <a:pt x="74" y="0"/>
                  </a:lnTo>
                  <a:lnTo>
                    <a:pt x="74" y="0"/>
                  </a:lnTo>
                  <a:lnTo>
                    <a:pt x="65" y="1"/>
                  </a:lnTo>
                  <a:lnTo>
                    <a:pt x="56" y="7"/>
                  </a:lnTo>
                  <a:lnTo>
                    <a:pt x="51" y="16"/>
                  </a:lnTo>
                  <a:lnTo>
                    <a:pt x="49" y="25"/>
                  </a:lnTo>
                  <a:lnTo>
                    <a:pt x="49" y="73"/>
                  </a:lnTo>
                  <a:lnTo>
                    <a:pt x="0" y="138"/>
                  </a:lnTo>
                  <a:close/>
                </a:path>
              </a:pathLst>
            </a:custGeom>
            <a:solidFill>
              <a:srgbClr val="93655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Freeform 1495"/>
            <p:cNvSpPr>
              <a:spLocks/>
            </p:cNvSpPr>
            <p:nvPr/>
          </p:nvSpPr>
          <p:spPr bwMode="auto">
            <a:xfrm>
              <a:off x="6103937" y="3556001"/>
              <a:ext cx="109538" cy="144463"/>
            </a:xfrm>
            <a:custGeom>
              <a:avLst/>
              <a:gdLst>
                <a:gd name="T0" fmla="*/ 0 w 139"/>
                <a:gd name="T1" fmla="*/ 181 h 181"/>
                <a:gd name="T2" fmla="*/ 77 w 139"/>
                <a:gd name="T3" fmla="*/ 165 h 181"/>
                <a:gd name="T4" fmla="*/ 139 w 139"/>
                <a:gd name="T5" fmla="*/ 104 h 181"/>
                <a:gd name="T6" fmla="*/ 139 w 139"/>
                <a:gd name="T7" fmla="*/ 0 h 181"/>
                <a:gd name="T8" fmla="*/ 126 w 139"/>
                <a:gd name="T9" fmla="*/ 0 h 181"/>
                <a:gd name="T10" fmla="*/ 126 w 139"/>
                <a:gd name="T11" fmla="*/ 0 h 181"/>
                <a:gd name="T12" fmla="*/ 115 w 139"/>
                <a:gd name="T13" fmla="*/ 2 h 181"/>
                <a:gd name="T14" fmla="*/ 108 w 139"/>
                <a:gd name="T15" fmla="*/ 7 h 181"/>
                <a:gd name="T16" fmla="*/ 103 w 139"/>
                <a:gd name="T17" fmla="*/ 14 h 181"/>
                <a:gd name="T18" fmla="*/ 101 w 139"/>
                <a:gd name="T19" fmla="*/ 23 h 181"/>
                <a:gd name="T20" fmla="*/ 101 w 139"/>
                <a:gd name="T21" fmla="*/ 79 h 181"/>
                <a:gd name="T22" fmla="*/ 14 w 139"/>
                <a:gd name="T23" fmla="*/ 165 h 181"/>
                <a:gd name="T24" fmla="*/ 0 w 13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81">
                  <a:moveTo>
                    <a:pt x="0" y="181"/>
                  </a:moveTo>
                  <a:lnTo>
                    <a:pt x="77" y="165"/>
                  </a:lnTo>
                  <a:lnTo>
                    <a:pt x="139" y="104"/>
                  </a:lnTo>
                  <a:lnTo>
                    <a:pt x="139" y="0"/>
                  </a:lnTo>
                  <a:lnTo>
                    <a:pt x="126" y="0"/>
                  </a:lnTo>
                  <a:lnTo>
                    <a:pt x="126" y="0"/>
                  </a:lnTo>
                  <a:lnTo>
                    <a:pt x="115" y="2"/>
                  </a:lnTo>
                  <a:lnTo>
                    <a:pt x="108" y="7"/>
                  </a:lnTo>
                  <a:lnTo>
                    <a:pt x="103" y="14"/>
                  </a:lnTo>
                  <a:lnTo>
                    <a:pt x="101" y="23"/>
                  </a:lnTo>
                  <a:lnTo>
                    <a:pt x="101" y="79"/>
                  </a:lnTo>
                  <a:lnTo>
                    <a:pt x="14" y="165"/>
                  </a:lnTo>
                  <a:lnTo>
                    <a:pt x="0" y="181"/>
                  </a:lnTo>
                  <a:close/>
                </a:path>
              </a:pathLst>
            </a:custGeom>
            <a:solidFill>
              <a:srgbClr val="AF7B6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0" name="Freeform 1496"/>
            <p:cNvSpPr>
              <a:spLocks/>
            </p:cNvSpPr>
            <p:nvPr/>
          </p:nvSpPr>
          <p:spPr bwMode="auto">
            <a:xfrm>
              <a:off x="6116637" y="3578226"/>
              <a:ext cx="57150" cy="80963"/>
            </a:xfrm>
            <a:custGeom>
              <a:avLst/>
              <a:gdLst>
                <a:gd name="T0" fmla="*/ 15 w 72"/>
                <a:gd name="T1" fmla="*/ 0 h 102"/>
                <a:gd name="T2" fmla="*/ 63 w 72"/>
                <a:gd name="T3" fmla="*/ 48 h 102"/>
                <a:gd name="T4" fmla="*/ 72 w 72"/>
                <a:gd name="T5" fmla="*/ 99 h 102"/>
                <a:gd name="T6" fmla="*/ 29 w 72"/>
                <a:gd name="T7" fmla="*/ 102 h 102"/>
                <a:gd name="T8" fmla="*/ 29 w 72"/>
                <a:gd name="T9" fmla="*/ 64 h 102"/>
                <a:gd name="T10" fmla="*/ 6 w 72"/>
                <a:gd name="T11" fmla="*/ 39 h 102"/>
                <a:gd name="T12" fmla="*/ 6 w 72"/>
                <a:gd name="T13" fmla="*/ 39 h 102"/>
                <a:gd name="T14" fmla="*/ 2 w 72"/>
                <a:gd name="T15" fmla="*/ 36 h 102"/>
                <a:gd name="T16" fmla="*/ 0 w 72"/>
                <a:gd name="T17" fmla="*/ 27 h 102"/>
                <a:gd name="T18" fmla="*/ 0 w 72"/>
                <a:gd name="T19" fmla="*/ 18 h 102"/>
                <a:gd name="T20" fmla="*/ 2 w 72"/>
                <a:gd name="T21" fmla="*/ 14 h 102"/>
                <a:gd name="T22" fmla="*/ 6 w 72"/>
                <a:gd name="T23" fmla="*/ 9 h 102"/>
                <a:gd name="T24" fmla="*/ 6 w 72"/>
                <a:gd name="T25" fmla="*/ 9 h 102"/>
                <a:gd name="T26" fmla="*/ 15 w 72"/>
                <a:gd name="T27" fmla="*/ 2 h 102"/>
                <a:gd name="T28" fmla="*/ 15 w 7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02">
                  <a:moveTo>
                    <a:pt x="15" y="0"/>
                  </a:moveTo>
                  <a:lnTo>
                    <a:pt x="63" y="48"/>
                  </a:lnTo>
                  <a:lnTo>
                    <a:pt x="72" y="99"/>
                  </a:lnTo>
                  <a:lnTo>
                    <a:pt x="29" y="102"/>
                  </a:lnTo>
                  <a:lnTo>
                    <a:pt x="29" y="64"/>
                  </a:lnTo>
                  <a:lnTo>
                    <a:pt x="6" y="39"/>
                  </a:lnTo>
                  <a:lnTo>
                    <a:pt x="6" y="39"/>
                  </a:lnTo>
                  <a:lnTo>
                    <a:pt x="2" y="36"/>
                  </a:lnTo>
                  <a:lnTo>
                    <a:pt x="0" y="27"/>
                  </a:lnTo>
                  <a:lnTo>
                    <a:pt x="0" y="18"/>
                  </a:lnTo>
                  <a:lnTo>
                    <a:pt x="2" y="14"/>
                  </a:lnTo>
                  <a:lnTo>
                    <a:pt x="6" y="9"/>
                  </a:lnTo>
                  <a:lnTo>
                    <a:pt x="6" y="9"/>
                  </a:lnTo>
                  <a:lnTo>
                    <a:pt x="15" y="2"/>
                  </a:lnTo>
                  <a:lnTo>
                    <a:pt x="15" y="0"/>
                  </a:lnTo>
                  <a:close/>
                </a:path>
              </a:pathLst>
            </a:custGeom>
            <a:solidFill>
              <a:srgbClr val="AF7B6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Freeform 1497"/>
            <p:cNvSpPr>
              <a:spLocks/>
            </p:cNvSpPr>
            <p:nvPr/>
          </p:nvSpPr>
          <p:spPr bwMode="auto">
            <a:xfrm>
              <a:off x="5937250" y="3573463"/>
              <a:ext cx="127000" cy="136525"/>
            </a:xfrm>
            <a:custGeom>
              <a:avLst/>
              <a:gdLst>
                <a:gd name="T0" fmla="*/ 0 w 160"/>
                <a:gd name="T1" fmla="*/ 105 h 171"/>
                <a:gd name="T2" fmla="*/ 62 w 160"/>
                <a:gd name="T3" fmla="*/ 72 h 171"/>
                <a:gd name="T4" fmla="*/ 122 w 160"/>
                <a:gd name="T5" fmla="*/ 8 h 171"/>
                <a:gd name="T6" fmla="*/ 122 w 160"/>
                <a:gd name="T7" fmla="*/ 8 h 171"/>
                <a:gd name="T8" fmla="*/ 129 w 160"/>
                <a:gd name="T9" fmla="*/ 2 h 171"/>
                <a:gd name="T10" fmla="*/ 136 w 160"/>
                <a:gd name="T11" fmla="*/ 0 h 171"/>
                <a:gd name="T12" fmla="*/ 143 w 160"/>
                <a:gd name="T13" fmla="*/ 2 h 171"/>
                <a:gd name="T14" fmla="*/ 151 w 160"/>
                <a:gd name="T15" fmla="*/ 6 h 171"/>
                <a:gd name="T16" fmla="*/ 151 w 160"/>
                <a:gd name="T17" fmla="*/ 6 h 171"/>
                <a:gd name="T18" fmla="*/ 151 w 160"/>
                <a:gd name="T19" fmla="*/ 6 h 171"/>
                <a:gd name="T20" fmla="*/ 154 w 160"/>
                <a:gd name="T21" fmla="*/ 9 h 171"/>
                <a:gd name="T22" fmla="*/ 158 w 160"/>
                <a:gd name="T23" fmla="*/ 15 h 171"/>
                <a:gd name="T24" fmla="*/ 160 w 160"/>
                <a:gd name="T25" fmla="*/ 20 h 171"/>
                <a:gd name="T26" fmla="*/ 160 w 160"/>
                <a:gd name="T27" fmla="*/ 26 h 171"/>
                <a:gd name="T28" fmla="*/ 160 w 160"/>
                <a:gd name="T29" fmla="*/ 33 h 171"/>
                <a:gd name="T30" fmla="*/ 158 w 160"/>
                <a:gd name="T31" fmla="*/ 38 h 171"/>
                <a:gd name="T32" fmla="*/ 156 w 160"/>
                <a:gd name="T33" fmla="*/ 44 h 171"/>
                <a:gd name="T34" fmla="*/ 152 w 160"/>
                <a:gd name="T35" fmla="*/ 49 h 171"/>
                <a:gd name="T36" fmla="*/ 129 w 160"/>
                <a:gd name="T37" fmla="*/ 74 h 171"/>
                <a:gd name="T38" fmla="*/ 129 w 160"/>
                <a:gd name="T39" fmla="*/ 74 h 171"/>
                <a:gd name="T40" fmla="*/ 122 w 160"/>
                <a:gd name="T41" fmla="*/ 83 h 171"/>
                <a:gd name="T42" fmla="*/ 118 w 160"/>
                <a:gd name="T43" fmla="*/ 92 h 171"/>
                <a:gd name="T44" fmla="*/ 116 w 160"/>
                <a:gd name="T45" fmla="*/ 101 h 171"/>
                <a:gd name="T46" fmla="*/ 116 w 160"/>
                <a:gd name="T47" fmla="*/ 112 h 171"/>
                <a:gd name="T48" fmla="*/ 120 w 160"/>
                <a:gd name="T49" fmla="*/ 144 h 171"/>
                <a:gd name="T50" fmla="*/ 9 w 160"/>
                <a:gd name="T51" fmla="*/ 171 h 171"/>
                <a:gd name="T52" fmla="*/ 0 w 160"/>
                <a:gd name="T53"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71">
                  <a:moveTo>
                    <a:pt x="0" y="105"/>
                  </a:moveTo>
                  <a:lnTo>
                    <a:pt x="62" y="72"/>
                  </a:lnTo>
                  <a:lnTo>
                    <a:pt x="122" y="8"/>
                  </a:lnTo>
                  <a:lnTo>
                    <a:pt x="122" y="8"/>
                  </a:lnTo>
                  <a:lnTo>
                    <a:pt x="129" y="2"/>
                  </a:lnTo>
                  <a:lnTo>
                    <a:pt x="136" y="0"/>
                  </a:lnTo>
                  <a:lnTo>
                    <a:pt x="143" y="2"/>
                  </a:lnTo>
                  <a:lnTo>
                    <a:pt x="151" y="6"/>
                  </a:lnTo>
                  <a:lnTo>
                    <a:pt x="151" y="6"/>
                  </a:lnTo>
                  <a:lnTo>
                    <a:pt x="151" y="6"/>
                  </a:lnTo>
                  <a:lnTo>
                    <a:pt x="154" y="9"/>
                  </a:lnTo>
                  <a:lnTo>
                    <a:pt x="158" y="15"/>
                  </a:lnTo>
                  <a:lnTo>
                    <a:pt x="160" y="20"/>
                  </a:lnTo>
                  <a:lnTo>
                    <a:pt x="160" y="26"/>
                  </a:lnTo>
                  <a:lnTo>
                    <a:pt x="160" y="33"/>
                  </a:lnTo>
                  <a:lnTo>
                    <a:pt x="158" y="38"/>
                  </a:lnTo>
                  <a:lnTo>
                    <a:pt x="156" y="44"/>
                  </a:lnTo>
                  <a:lnTo>
                    <a:pt x="152" y="49"/>
                  </a:lnTo>
                  <a:lnTo>
                    <a:pt x="129" y="74"/>
                  </a:lnTo>
                  <a:lnTo>
                    <a:pt x="129" y="74"/>
                  </a:lnTo>
                  <a:lnTo>
                    <a:pt x="122" y="83"/>
                  </a:lnTo>
                  <a:lnTo>
                    <a:pt x="118" y="92"/>
                  </a:lnTo>
                  <a:lnTo>
                    <a:pt x="116" y="101"/>
                  </a:lnTo>
                  <a:lnTo>
                    <a:pt x="116" y="112"/>
                  </a:lnTo>
                  <a:lnTo>
                    <a:pt x="120" y="144"/>
                  </a:lnTo>
                  <a:lnTo>
                    <a:pt x="9" y="171"/>
                  </a:lnTo>
                  <a:lnTo>
                    <a:pt x="0" y="105"/>
                  </a:lnTo>
                  <a:close/>
                </a:path>
              </a:pathLst>
            </a:custGeom>
            <a:solidFill>
              <a:srgbClr val="CC957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Freeform 1498"/>
            <p:cNvSpPr>
              <a:spLocks/>
            </p:cNvSpPr>
            <p:nvPr/>
          </p:nvSpPr>
          <p:spPr bwMode="auto">
            <a:xfrm>
              <a:off x="5808662" y="3567113"/>
              <a:ext cx="379413" cy="293688"/>
            </a:xfrm>
            <a:custGeom>
              <a:avLst/>
              <a:gdLst>
                <a:gd name="T0" fmla="*/ 0 w 478"/>
                <a:gd name="T1" fmla="*/ 371 h 371"/>
                <a:gd name="T2" fmla="*/ 117 w 478"/>
                <a:gd name="T3" fmla="*/ 155 h 371"/>
                <a:gd name="T4" fmla="*/ 117 w 478"/>
                <a:gd name="T5" fmla="*/ 155 h 371"/>
                <a:gd name="T6" fmla="*/ 124 w 478"/>
                <a:gd name="T7" fmla="*/ 144 h 371"/>
                <a:gd name="T8" fmla="*/ 133 w 478"/>
                <a:gd name="T9" fmla="*/ 133 h 371"/>
                <a:gd name="T10" fmla="*/ 144 w 478"/>
                <a:gd name="T11" fmla="*/ 124 h 371"/>
                <a:gd name="T12" fmla="*/ 153 w 478"/>
                <a:gd name="T13" fmla="*/ 117 h 371"/>
                <a:gd name="T14" fmla="*/ 163 w 478"/>
                <a:gd name="T15" fmla="*/ 112 h 371"/>
                <a:gd name="T16" fmla="*/ 174 w 478"/>
                <a:gd name="T17" fmla="*/ 106 h 371"/>
                <a:gd name="T18" fmla="*/ 185 w 478"/>
                <a:gd name="T19" fmla="*/ 105 h 371"/>
                <a:gd name="T20" fmla="*/ 198 w 478"/>
                <a:gd name="T21" fmla="*/ 103 h 371"/>
                <a:gd name="T22" fmla="*/ 401 w 478"/>
                <a:gd name="T23" fmla="*/ 103 h 371"/>
                <a:gd name="T24" fmla="*/ 438 w 478"/>
                <a:gd name="T25" fmla="*/ 69 h 371"/>
                <a:gd name="T26" fmla="*/ 438 w 478"/>
                <a:gd name="T27" fmla="*/ 31 h 371"/>
                <a:gd name="T28" fmla="*/ 438 w 478"/>
                <a:gd name="T29" fmla="*/ 31 h 371"/>
                <a:gd name="T30" fmla="*/ 438 w 478"/>
                <a:gd name="T31" fmla="*/ 24 h 371"/>
                <a:gd name="T32" fmla="*/ 440 w 478"/>
                <a:gd name="T33" fmla="*/ 18 h 371"/>
                <a:gd name="T34" fmla="*/ 444 w 478"/>
                <a:gd name="T35" fmla="*/ 13 h 371"/>
                <a:gd name="T36" fmla="*/ 447 w 478"/>
                <a:gd name="T37" fmla="*/ 9 h 371"/>
                <a:gd name="T38" fmla="*/ 453 w 478"/>
                <a:gd name="T39" fmla="*/ 4 h 371"/>
                <a:gd name="T40" fmla="*/ 458 w 478"/>
                <a:gd name="T41" fmla="*/ 2 h 371"/>
                <a:gd name="T42" fmla="*/ 464 w 478"/>
                <a:gd name="T43" fmla="*/ 0 h 371"/>
                <a:gd name="T44" fmla="*/ 469 w 478"/>
                <a:gd name="T45" fmla="*/ 0 h 371"/>
                <a:gd name="T46" fmla="*/ 478 w 478"/>
                <a:gd name="T47" fmla="*/ 0 h 371"/>
                <a:gd name="T48" fmla="*/ 478 w 478"/>
                <a:gd name="T49" fmla="*/ 96 h 371"/>
                <a:gd name="T50" fmla="*/ 401 w 478"/>
                <a:gd name="T51" fmla="*/ 171 h 371"/>
                <a:gd name="T52" fmla="*/ 203 w 478"/>
                <a:gd name="T53" fmla="*/ 229 h 371"/>
                <a:gd name="T54" fmla="*/ 147 w 478"/>
                <a:gd name="T55" fmla="*/ 371 h 371"/>
                <a:gd name="T56" fmla="*/ 0 w 478"/>
                <a:gd name="T57"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371">
                  <a:moveTo>
                    <a:pt x="0" y="371"/>
                  </a:moveTo>
                  <a:lnTo>
                    <a:pt x="117" y="155"/>
                  </a:lnTo>
                  <a:lnTo>
                    <a:pt x="117" y="155"/>
                  </a:lnTo>
                  <a:lnTo>
                    <a:pt x="124" y="144"/>
                  </a:lnTo>
                  <a:lnTo>
                    <a:pt x="133" y="133"/>
                  </a:lnTo>
                  <a:lnTo>
                    <a:pt x="144" y="124"/>
                  </a:lnTo>
                  <a:lnTo>
                    <a:pt x="153" y="117"/>
                  </a:lnTo>
                  <a:lnTo>
                    <a:pt x="163" y="112"/>
                  </a:lnTo>
                  <a:lnTo>
                    <a:pt x="174" y="106"/>
                  </a:lnTo>
                  <a:lnTo>
                    <a:pt x="185" y="105"/>
                  </a:lnTo>
                  <a:lnTo>
                    <a:pt x="198" y="103"/>
                  </a:lnTo>
                  <a:lnTo>
                    <a:pt x="401" y="103"/>
                  </a:lnTo>
                  <a:lnTo>
                    <a:pt x="438" y="69"/>
                  </a:lnTo>
                  <a:lnTo>
                    <a:pt x="438" y="31"/>
                  </a:lnTo>
                  <a:lnTo>
                    <a:pt x="438" y="31"/>
                  </a:lnTo>
                  <a:lnTo>
                    <a:pt x="438" y="24"/>
                  </a:lnTo>
                  <a:lnTo>
                    <a:pt x="440" y="18"/>
                  </a:lnTo>
                  <a:lnTo>
                    <a:pt x="444" y="13"/>
                  </a:lnTo>
                  <a:lnTo>
                    <a:pt x="447" y="9"/>
                  </a:lnTo>
                  <a:lnTo>
                    <a:pt x="453" y="4"/>
                  </a:lnTo>
                  <a:lnTo>
                    <a:pt x="458" y="2"/>
                  </a:lnTo>
                  <a:lnTo>
                    <a:pt x="464" y="0"/>
                  </a:lnTo>
                  <a:lnTo>
                    <a:pt x="469" y="0"/>
                  </a:lnTo>
                  <a:lnTo>
                    <a:pt x="478" y="0"/>
                  </a:lnTo>
                  <a:lnTo>
                    <a:pt x="478" y="96"/>
                  </a:lnTo>
                  <a:lnTo>
                    <a:pt x="401" y="171"/>
                  </a:lnTo>
                  <a:lnTo>
                    <a:pt x="203" y="229"/>
                  </a:lnTo>
                  <a:lnTo>
                    <a:pt x="147" y="371"/>
                  </a:lnTo>
                  <a:lnTo>
                    <a:pt x="0" y="371"/>
                  </a:lnTo>
                  <a:close/>
                </a:path>
              </a:pathLst>
            </a:custGeom>
            <a:solidFill>
              <a:srgbClr val="CC957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Freeform 1499"/>
            <p:cNvSpPr>
              <a:spLocks/>
            </p:cNvSpPr>
            <p:nvPr/>
          </p:nvSpPr>
          <p:spPr bwMode="auto">
            <a:xfrm>
              <a:off x="6170612" y="3571876"/>
              <a:ext cx="17463" cy="23813"/>
            </a:xfrm>
            <a:custGeom>
              <a:avLst/>
              <a:gdLst>
                <a:gd name="T0" fmla="*/ 23 w 23"/>
                <a:gd name="T1" fmla="*/ 28 h 28"/>
                <a:gd name="T2" fmla="*/ 23 w 23"/>
                <a:gd name="T3" fmla="*/ 28 h 28"/>
                <a:gd name="T4" fmla="*/ 23 w 23"/>
                <a:gd name="T5" fmla="*/ 28 h 28"/>
                <a:gd name="T6" fmla="*/ 14 w 23"/>
                <a:gd name="T7" fmla="*/ 27 h 28"/>
                <a:gd name="T8" fmla="*/ 5 w 23"/>
                <a:gd name="T9" fmla="*/ 21 h 28"/>
                <a:gd name="T10" fmla="*/ 1 w 23"/>
                <a:gd name="T11" fmla="*/ 14 h 28"/>
                <a:gd name="T12" fmla="*/ 0 w 23"/>
                <a:gd name="T13" fmla="*/ 5 h 28"/>
                <a:gd name="T14" fmla="*/ 0 w 23"/>
                <a:gd name="T15" fmla="*/ 0 h 28"/>
                <a:gd name="T16" fmla="*/ 23 w 23"/>
                <a:gd name="T17" fmla="*/ 0 h 28"/>
                <a:gd name="T18" fmla="*/ 23 w 23"/>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8">
                  <a:moveTo>
                    <a:pt x="23" y="28"/>
                  </a:moveTo>
                  <a:lnTo>
                    <a:pt x="23" y="28"/>
                  </a:lnTo>
                  <a:lnTo>
                    <a:pt x="23" y="28"/>
                  </a:lnTo>
                  <a:lnTo>
                    <a:pt x="14" y="27"/>
                  </a:lnTo>
                  <a:lnTo>
                    <a:pt x="5" y="21"/>
                  </a:lnTo>
                  <a:lnTo>
                    <a:pt x="1" y="14"/>
                  </a:lnTo>
                  <a:lnTo>
                    <a:pt x="0" y="5"/>
                  </a:lnTo>
                  <a:lnTo>
                    <a:pt x="0" y="0"/>
                  </a:lnTo>
                  <a:lnTo>
                    <a:pt x="23" y="0"/>
                  </a:lnTo>
                  <a:lnTo>
                    <a:pt x="23" y="28"/>
                  </a:lnTo>
                  <a:close/>
                </a:path>
              </a:pathLst>
            </a:custGeom>
            <a:solidFill>
              <a:srgbClr val="D8A99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Freeform 1500"/>
            <p:cNvSpPr>
              <a:spLocks/>
            </p:cNvSpPr>
            <p:nvPr/>
          </p:nvSpPr>
          <p:spPr bwMode="auto">
            <a:xfrm>
              <a:off x="6199187" y="3560763"/>
              <a:ext cx="14288" cy="22225"/>
            </a:xfrm>
            <a:custGeom>
              <a:avLst/>
              <a:gdLst>
                <a:gd name="T0" fmla="*/ 18 w 18"/>
                <a:gd name="T1" fmla="*/ 0 h 29"/>
                <a:gd name="T2" fmla="*/ 0 w 18"/>
                <a:gd name="T3" fmla="*/ 0 h 29"/>
                <a:gd name="T4" fmla="*/ 0 w 18"/>
                <a:gd name="T5" fmla="*/ 9 h 29"/>
                <a:gd name="T6" fmla="*/ 0 w 18"/>
                <a:gd name="T7" fmla="*/ 9 h 29"/>
                <a:gd name="T8" fmla="*/ 1 w 18"/>
                <a:gd name="T9" fmla="*/ 16 h 29"/>
                <a:gd name="T10" fmla="*/ 5 w 18"/>
                <a:gd name="T11" fmla="*/ 24 h 29"/>
                <a:gd name="T12" fmla="*/ 10 w 18"/>
                <a:gd name="T13" fmla="*/ 27 h 29"/>
                <a:gd name="T14" fmla="*/ 18 w 18"/>
                <a:gd name="T15" fmla="*/ 29 h 29"/>
                <a:gd name="T16" fmla="*/ 18 w 1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8" y="0"/>
                  </a:moveTo>
                  <a:lnTo>
                    <a:pt x="0" y="0"/>
                  </a:lnTo>
                  <a:lnTo>
                    <a:pt x="0" y="9"/>
                  </a:lnTo>
                  <a:lnTo>
                    <a:pt x="0" y="9"/>
                  </a:lnTo>
                  <a:lnTo>
                    <a:pt x="1" y="16"/>
                  </a:lnTo>
                  <a:lnTo>
                    <a:pt x="5" y="24"/>
                  </a:lnTo>
                  <a:lnTo>
                    <a:pt x="10" y="27"/>
                  </a:lnTo>
                  <a:lnTo>
                    <a:pt x="18" y="29"/>
                  </a:lnTo>
                  <a:lnTo>
                    <a:pt x="18" y="0"/>
                  </a:lnTo>
                  <a:close/>
                </a:path>
              </a:pathLst>
            </a:custGeom>
            <a:solidFill>
              <a:srgbClr val="CC957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Freeform 1501"/>
            <p:cNvSpPr>
              <a:spLocks/>
            </p:cNvSpPr>
            <p:nvPr/>
          </p:nvSpPr>
          <p:spPr bwMode="auto">
            <a:xfrm>
              <a:off x="6215062" y="3575051"/>
              <a:ext cx="12700" cy="22225"/>
            </a:xfrm>
            <a:custGeom>
              <a:avLst/>
              <a:gdLst>
                <a:gd name="T0" fmla="*/ 17 w 17"/>
                <a:gd name="T1" fmla="*/ 0 h 27"/>
                <a:gd name="T2" fmla="*/ 0 w 17"/>
                <a:gd name="T3" fmla="*/ 0 h 27"/>
                <a:gd name="T4" fmla="*/ 0 w 17"/>
                <a:gd name="T5" fmla="*/ 9 h 27"/>
                <a:gd name="T6" fmla="*/ 0 w 17"/>
                <a:gd name="T7" fmla="*/ 9 h 27"/>
                <a:gd name="T8" fmla="*/ 2 w 17"/>
                <a:gd name="T9" fmla="*/ 16 h 27"/>
                <a:gd name="T10" fmla="*/ 6 w 17"/>
                <a:gd name="T11" fmla="*/ 22 h 27"/>
                <a:gd name="T12" fmla="*/ 11 w 17"/>
                <a:gd name="T13" fmla="*/ 25 h 27"/>
                <a:gd name="T14" fmla="*/ 17 w 17"/>
                <a:gd name="T15" fmla="*/ 27 h 27"/>
                <a:gd name="T16" fmla="*/ 17 w 1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7">
                  <a:moveTo>
                    <a:pt x="17" y="0"/>
                  </a:moveTo>
                  <a:lnTo>
                    <a:pt x="0" y="0"/>
                  </a:lnTo>
                  <a:lnTo>
                    <a:pt x="0" y="9"/>
                  </a:lnTo>
                  <a:lnTo>
                    <a:pt x="0" y="9"/>
                  </a:lnTo>
                  <a:lnTo>
                    <a:pt x="2" y="16"/>
                  </a:lnTo>
                  <a:lnTo>
                    <a:pt x="6" y="22"/>
                  </a:lnTo>
                  <a:lnTo>
                    <a:pt x="11" y="25"/>
                  </a:lnTo>
                  <a:lnTo>
                    <a:pt x="17" y="27"/>
                  </a:lnTo>
                  <a:lnTo>
                    <a:pt x="17" y="0"/>
                  </a:lnTo>
                  <a:close/>
                </a:path>
              </a:pathLst>
            </a:custGeom>
            <a:solidFill>
              <a:srgbClr val="AF7B6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Freeform 1502"/>
            <p:cNvSpPr>
              <a:spLocks/>
            </p:cNvSpPr>
            <p:nvPr/>
          </p:nvSpPr>
          <p:spPr bwMode="auto">
            <a:xfrm>
              <a:off x="6034087" y="3579813"/>
              <a:ext cx="26988" cy="28575"/>
            </a:xfrm>
            <a:custGeom>
              <a:avLst/>
              <a:gdLst>
                <a:gd name="T0" fmla="*/ 3 w 34"/>
                <a:gd name="T1" fmla="*/ 30 h 36"/>
                <a:gd name="T2" fmla="*/ 3 w 34"/>
                <a:gd name="T3" fmla="*/ 30 h 36"/>
                <a:gd name="T4" fmla="*/ 3 w 34"/>
                <a:gd name="T5" fmla="*/ 30 h 36"/>
                <a:gd name="T6" fmla="*/ 0 w 34"/>
                <a:gd name="T7" fmla="*/ 27 h 36"/>
                <a:gd name="T8" fmla="*/ 0 w 34"/>
                <a:gd name="T9" fmla="*/ 19 h 36"/>
                <a:gd name="T10" fmla="*/ 0 w 34"/>
                <a:gd name="T11" fmla="*/ 14 h 36"/>
                <a:gd name="T12" fmla="*/ 3 w 34"/>
                <a:gd name="T13" fmla="*/ 10 h 36"/>
                <a:gd name="T14" fmla="*/ 14 w 34"/>
                <a:gd name="T15" fmla="*/ 0 h 36"/>
                <a:gd name="T16" fmla="*/ 34 w 34"/>
                <a:gd name="T17" fmla="*/ 21 h 36"/>
                <a:gd name="T18" fmla="*/ 25 w 34"/>
                <a:gd name="T19" fmla="*/ 30 h 36"/>
                <a:gd name="T20" fmla="*/ 25 w 34"/>
                <a:gd name="T21" fmla="*/ 30 h 36"/>
                <a:gd name="T22" fmla="*/ 20 w 34"/>
                <a:gd name="T23" fmla="*/ 34 h 36"/>
                <a:gd name="T24" fmla="*/ 14 w 34"/>
                <a:gd name="T25" fmla="*/ 36 h 36"/>
                <a:gd name="T26" fmla="*/ 9 w 34"/>
                <a:gd name="T27" fmla="*/ 34 h 36"/>
                <a:gd name="T28" fmla="*/ 3 w 34"/>
                <a:gd name="T29" fmla="*/ 30 h 36"/>
                <a:gd name="T30" fmla="*/ 3 w 34"/>
                <a:gd name="T3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3" y="30"/>
                  </a:moveTo>
                  <a:lnTo>
                    <a:pt x="3" y="30"/>
                  </a:lnTo>
                  <a:lnTo>
                    <a:pt x="3" y="30"/>
                  </a:lnTo>
                  <a:lnTo>
                    <a:pt x="0" y="27"/>
                  </a:lnTo>
                  <a:lnTo>
                    <a:pt x="0" y="19"/>
                  </a:lnTo>
                  <a:lnTo>
                    <a:pt x="0" y="14"/>
                  </a:lnTo>
                  <a:lnTo>
                    <a:pt x="3" y="10"/>
                  </a:lnTo>
                  <a:lnTo>
                    <a:pt x="14" y="0"/>
                  </a:lnTo>
                  <a:lnTo>
                    <a:pt x="34" y="21"/>
                  </a:lnTo>
                  <a:lnTo>
                    <a:pt x="25" y="30"/>
                  </a:lnTo>
                  <a:lnTo>
                    <a:pt x="25" y="30"/>
                  </a:lnTo>
                  <a:lnTo>
                    <a:pt x="20" y="34"/>
                  </a:lnTo>
                  <a:lnTo>
                    <a:pt x="14" y="36"/>
                  </a:lnTo>
                  <a:lnTo>
                    <a:pt x="9" y="34"/>
                  </a:lnTo>
                  <a:lnTo>
                    <a:pt x="3" y="30"/>
                  </a:lnTo>
                  <a:lnTo>
                    <a:pt x="3" y="30"/>
                  </a:lnTo>
                  <a:close/>
                </a:path>
              </a:pathLst>
            </a:custGeom>
            <a:solidFill>
              <a:srgbClr val="D8A99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7" name="Freeform 1503"/>
            <p:cNvSpPr>
              <a:spLocks/>
            </p:cNvSpPr>
            <p:nvPr/>
          </p:nvSpPr>
          <p:spPr bwMode="auto">
            <a:xfrm>
              <a:off x="6121400" y="3579813"/>
              <a:ext cx="23813" cy="17463"/>
            </a:xfrm>
            <a:custGeom>
              <a:avLst/>
              <a:gdLst>
                <a:gd name="T0" fmla="*/ 11 w 29"/>
                <a:gd name="T1" fmla="*/ 0 h 23"/>
                <a:gd name="T2" fmla="*/ 0 w 29"/>
                <a:gd name="T3" fmla="*/ 12 h 23"/>
                <a:gd name="T4" fmla="*/ 6 w 29"/>
                <a:gd name="T5" fmla="*/ 18 h 23"/>
                <a:gd name="T6" fmla="*/ 6 w 29"/>
                <a:gd name="T7" fmla="*/ 18 h 23"/>
                <a:gd name="T8" fmla="*/ 11 w 29"/>
                <a:gd name="T9" fmla="*/ 21 h 23"/>
                <a:gd name="T10" fmla="*/ 18 w 29"/>
                <a:gd name="T11" fmla="*/ 23 h 23"/>
                <a:gd name="T12" fmla="*/ 24 w 29"/>
                <a:gd name="T13" fmla="*/ 21 h 23"/>
                <a:gd name="T14" fmla="*/ 29 w 29"/>
                <a:gd name="T15" fmla="*/ 19 h 23"/>
                <a:gd name="T16" fmla="*/ 11 w 2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3">
                  <a:moveTo>
                    <a:pt x="11" y="0"/>
                  </a:moveTo>
                  <a:lnTo>
                    <a:pt x="0" y="12"/>
                  </a:lnTo>
                  <a:lnTo>
                    <a:pt x="6" y="18"/>
                  </a:lnTo>
                  <a:lnTo>
                    <a:pt x="6" y="18"/>
                  </a:lnTo>
                  <a:lnTo>
                    <a:pt x="11" y="21"/>
                  </a:lnTo>
                  <a:lnTo>
                    <a:pt x="18" y="23"/>
                  </a:lnTo>
                  <a:lnTo>
                    <a:pt x="24" y="21"/>
                  </a:lnTo>
                  <a:lnTo>
                    <a:pt x="29" y="19"/>
                  </a:lnTo>
                  <a:lnTo>
                    <a:pt x="11" y="0"/>
                  </a:lnTo>
                  <a:close/>
                </a:path>
              </a:pathLst>
            </a:custGeom>
            <a:solidFill>
              <a:srgbClr val="CC957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504"/>
            <p:cNvSpPr>
              <a:spLocks noChangeArrowheads="1"/>
            </p:cNvSpPr>
            <p:nvPr/>
          </p:nvSpPr>
          <p:spPr bwMode="auto">
            <a:xfrm>
              <a:off x="5856287" y="3440113"/>
              <a:ext cx="98425" cy="96838"/>
            </a:xfrm>
            <a:prstGeom prst="rect">
              <a:avLst/>
            </a:prstGeom>
            <a:solidFill>
              <a:srgbClr val="A8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505"/>
            <p:cNvSpPr>
              <a:spLocks noChangeArrowheads="1"/>
            </p:cNvSpPr>
            <p:nvPr/>
          </p:nvSpPr>
          <p:spPr bwMode="auto">
            <a:xfrm>
              <a:off x="5975350" y="3314701"/>
              <a:ext cx="171450" cy="171450"/>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506"/>
            <p:cNvSpPr>
              <a:spLocks noChangeArrowheads="1"/>
            </p:cNvSpPr>
            <p:nvPr/>
          </p:nvSpPr>
          <p:spPr bwMode="auto">
            <a:xfrm>
              <a:off x="6180137" y="3449638"/>
              <a:ext cx="63500" cy="63500"/>
            </a:xfrm>
            <a:prstGeom prst="rect">
              <a:avLst/>
            </a:prstGeom>
            <a:solidFill>
              <a:srgbClr val="32145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507"/>
            <p:cNvSpPr>
              <a:spLocks noChangeArrowheads="1"/>
            </p:cNvSpPr>
            <p:nvPr/>
          </p:nvSpPr>
          <p:spPr bwMode="auto">
            <a:xfrm>
              <a:off x="6180137" y="3300413"/>
              <a:ext cx="93663" cy="93663"/>
            </a:xfrm>
            <a:prstGeom prst="rect">
              <a:avLst/>
            </a:prstGeom>
            <a:solidFill>
              <a:srgbClr val="00B29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Freeform 1508"/>
            <p:cNvSpPr>
              <a:spLocks noEditPoints="1"/>
            </p:cNvSpPr>
            <p:nvPr/>
          </p:nvSpPr>
          <p:spPr bwMode="auto">
            <a:xfrm>
              <a:off x="5872162" y="3452813"/>
              <a:ext cx="66675" cy="66675"/>
            </a:xfrm>
            <a:custGeom>
              <a:avLst/>
              <a:gdLst>
                <a:gd name="T0" fmla="*/ 18 w 84"/>
                <a:gd name="T1" fmla="*/ 21 h 84"/>
                <a:gd name="T2" fmla="*/ 18 w 84"/>
                <a:gd name="T3" fmla="*/ 27 h 84"/>
                <a:gd name="T4" fmla="*/ 16 w 84"/>
                <a:gd name="T5" fmla="*/ 30 h 84"/>
                <a:gd name="T6" fmla="*/ 3 w 84"/>
                <a:gd name="T7" fmla="*/ 32 h 84"/>
                <a:gd name="T8" fmla="*/ 2 w 84"/>
                <a:gd name="T9" fmla="*/ 34 h 84"/>
                <a:gd name="T10" fmla="*/ 2 w 84"/>
                <a:gd name="T11" fmla="*/ 41 h 84"/>
                <a:gd name="T12" fmla="*/ 11 w 84"/>
                <a:gd name="T13" fmla="*/ 44 h 84"/>
                <a:gd name="T14" fmla="*/ 14 w 84"/>
                <a:gd name="T15" fmla="*/ 48 h 84"/>
                <a:gd name="T16" fmla="*/ 14 w 84"/>
                <a:gd name="T17" fmla="*/ 55 h 84"/>
                <a:gd name="T18" fmla="*/ 9 w 84"/>
                <a:gd name="T19" fmla="*/ 62 h 84"/>
                <a:gd name="T20" fmla="*/ 11 w 84"/>
                <a:gd name="T21" fmla="*/ 70 h 84"/>
                <a:gd name="T22" fmla="*/ 14 w 84"/>
                <a:gd name="T23" fmla="*/ 71 h 84"/>
                <a:gd name="T24" fmla="*/ 25 w 84"/>
                <a:gd name="T25" fmla="*/ 66 h 84"/>
                <a:gd name="T26" fmla="*/ 30 w 84"/>
                <a:gd name="T27" fmla="*/ 70 h 84"/>
                <a:gd name="T28" fmla="*/ 32 w 84"/>
                <a:gd name="T29" fmla="*/ 73 h 84"/>
                <a:gd name="T30" fmla="*/ 32 w 84"/>
                <a:gd name="T31" fmla="*/ 82 h 84"/>
                <a:gd name="T32" fmla="*/ 41 w 84"/>
                <a:gd name="T33" fmla="*/ 84 h 84"/>
                <a:gd name="T34" fmla="*/ 45 w 84"/>
                <a:gd name="T35" fmla="*/ 75 h 84"/>
                <a:gd name="T36" fmla="*/ 48 w 84"/>
                <a:gd name="T37" fmla="*/ 71 h 84"/>
                <a:gd name="T38" fmla="*/ 52 w 84"/>
                <a:gd name="T39" fmla="*/ 70 h 84"/>
                <a:gd name="T40" fmla="*/ 54 w 84"/>
                <a:gd name="T41" fmla="*/ 70 h 84"/>
                <a:gd name="T42" fmla="*/ 63 w 84"/>
                <a:gd name="T43" fmla="*/ 77 h 84"/>
                <a:gd name="T44" fmla="*/ 72 w 84"/>
                <a:gd name="T45" fmla="*/ 73 h 84"/>
                <a:gd name="T46" fmla="*/ 72 w 84"/>
                <a:gd name="T47" fmla="*/ 70 h 84"/>
                <a:gd name="T48" fmla="*/ 66 w 84"/>
                <a:gd name="T49" fmla="*/ 61 h 84"/>
                <a:gd name="T50" fmla="*/ 68 w 84"/>
                <a:gd name="T51" fmla="*/ 59 h 84"/>
                <a:gd name="T52" fmla="*/ 70 w 84"/>
                <a:gd name="T53" fmla="*/ 55 h 84"/>
                <a:gd name="T54" fmla="*/ 81 w 84"/>
                <a:gd name="T55" fmla="*/ 53 h 84"/>
                <a:gd name="T56" fmla="*/ 84 w 84"/>
                <a:gd name="T57" fmla="*/ 50 h 84"/>
                <a:gd name="T58" fmla="*/ 84 w 84"/>
                <a:gd name="T59" fmla="*/ 43 h 84"/>
                <a:gd name="T60" fmla="*/ 75 w 84"/>
                <a:gd name="T61" fmla="*/ 41 h 84"/>
                <a:gd name="T62" fmla="*/ 72 w 84"/>
                <a:gd name="T63" fmla="*/ 35 h 84"/>
                <a:gd name="T64" fmla="*/ 70 w 84"/>
                <a:gd name="T65" fmla="*/ 32 h 84"/>
                <a:gd name="T66" fmla="*/ 72 w 84"/>
                <a:gd name="T67" fmla="*/ 28 h 84"/>
                <a:gd name="T68" fmla="*/ 79 w 84"/>
                <a:gd name="T69" fmla="*/ 21 h 84"/>
                <a:gd name="T70" fmla="*/ 74 w 84"/>
                <a:gd name="T71" fmla="*/ 14 h 84"/>
                <a:gd name="T72" fmla="*/ 65 w 84"/>
                <a:gd name="T73" fmla="*/ 18 h 84"/>
                <a:gd name="T74" fmla="*/ 59 w 84"/>
                <a:gd name="T75" fmla="*/ 18 h 84"/>
                <a:gd name="T76" fmla="*/ 56 w 84"/>
                <a:gd name="T77" fmla="*/ 16 h 84"/>
                <a:gd name="T78" fmla="*/ 54 w 84"/>
                <a:gd name="T79" fmla="*/ 14 h 84"/>
                <a:gd name="T80" fmla="*/ 54 w 84"/>
                <a:gd name="T81" fmla="*/ 3 h 84"/>
                <a:gd name="T82" fmla="*/ 45 w 84"/>
                <a:gd name="T83" fmla="*/ 0 h 84"/>
                <a:gd name="T84" fmla="*/ 43 w 84"/>
                <a:gd name="T85" fmla="*/ 3 h 84"/>
                <a:gd name="T86" fmla="*/ 39 w 84"/>
                <a:gd name="T87" fmla="*/ 12 h 84"/>
                <a:gd name="T88" fmla="*/ 38 w 84"/>
                <a:gd name="T89" fmla="*/ 14 h 84"/>
                <a:gd name="T90" fmla="*/ 34 w 84"/>
                <a:gd name="T91" fmla="*/ 14 h 84"/>
                <a:gd name="T92" fmla="*/ 23 w 84"/>
                <a:gd name="T93" fmla="*/ 7 h 84"/>
                <a:gd name="T94" fmla="*/ 20 w 84"/>
                <a:gd name="T95" fmla="*/ 7 h 84"/>
                <a:gd name="T96" fmla="*/ 14 w 84"/>
                <a:gd name="T97" fmla="*/ 12 h 84"/>
                <a:gd name="T98" fmla="*/ 56 w 84"/>
                <a:gd name="T99" fmla="*/ 34 h 84"/>
                <a:gd name="T100" fmla="*/ 57 w 84"/>
                <a:gd name="T101" fmla="*/ 44 h 84"/>
                <a:gd name="T102" fmla="*/ 52 w 84"/>
                <a:gd name="T103" fmla="*/ 55 h 84"/>
                <a:gd name="T104" fmla="*/ 36 w 84"/>
                <a:gd name="T105" fmla="*/ 55 h 84"/>
                <a:gd name="T106" fmla="*/ 29 w 84"/>
                <a:gd name="T107" fmla="*/ 46 h 84"/>
                <a:gd name="T108" fmla="*/ 34 w 84"/>
                <a:gd name="T109" fmla="*/ 30 h 84"/>
                <a:gd name="T110" fmla="*/ 45 w 84"/>
                <a:gd name="T111" fmla="*/ 27 h 84"/>
                <a:gd name="T112" fmla="*/ 56 w 84"/>
                <a:gd name="T113"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84">
                  <a:moveTo>
                    <a:pt x="14" y="14"/>
                  </a:moveTo>
                  <a:lnTo>
                    <a:pt x="18" y="21"/>
                  </a:lnTo>
                  <a:lnTo>
                    <a:pt x="18" y="21"/>
                  </a:lnTo>
                  <a:lnTo>
                    <a:pt x="20" y="23"/>
                  </a:lnTo>
                  <a:lnTo>
                    <a:pt x="18" y="27"/>
                  </a:lnTo>
                  <a:lnTo>
                    <a:pt x="18" y="27"/>
                  </a:lnTo>
                  <a:lnTo>
                    <a:pt x="18" y="27"/>
                  </a:lnTo>
                  <a:lnTo>
                    <a:pt x="16" y="30"/>
                  </a:lnTo>
                  <a:lnTo>
                    <a:pt x="16" y="30"/>
                  </a:lnTo>
                  <a:lnTo>
                    <a:pt x="14" y="32"/>
                  </a:lnTo>
                  <a:lnTo>
                    <a:pt x="12" y="32"/>
                  </a:lnTo>
                  <a:lnTo>
                    <a:pt x="3" y="32"/>
                  </a:lnTo>
                  <a:lnTo>
                    <a:pt x="3" y="32"/>
                  </a:lnTo>
                  <a:lnTo>
                    <a:pt x="2" y="32"/>
                  </a:lnTo>
                  <a:lnTo>
                    <a:pt x="2" y="34"/>
                  </a:lnTo>
                  <a:lnTo>
                    <a:pt x="0" y="39"/>
                  </a:lnTo>
                  <a:lnTo>
                    <a:pt x="0" y="39"/>
                  </a:lnTo>
                  <a:lnTo>
                    <a:pt x="2" y="41"/>
                  </a:lnTo>
                  <a:lnTo>
                    <a:pt x="3" y="43"/>
                  </a:lnTo>
                  <a:lnTo>
                    <a:pt x="11" y="44"/>
                  </a:lnTo>
                  <a:lnTo>
                    <a:pt x="11" y="44"/>
                  </a:lnTo>
                  <a:lnTo>
                    <a:pt x="12" y="46"/>
                  </a:lnTo>
                  <a:lnTo>
                    <a:pt x="14" y="48"/>
                  </a:lnTo>
                  <a:lnTo>
                    <a:pt x="14" y="48"/>
                  </a:lnTo>
                  <a:lnTo>
                    <a:pt x="14" y="52"/>
                  </a:lnTo>
                  <a:lnTo>
                    <a:pt x="14" y="52"/>
                  </a:lnTo>
                  <a:lnTo>
                    <a:pt x="14" y="55"/>
                  </a:lnTo>
                  <a:lnTo>
                    <a:pt x="14" y="57"/>
                  </a:lnTo>
                  <a:lnTo>
                    <a:pt x="9" y="62"/>
                  </a:lnTo>
                  <a:lnTo>
                    <a:pt x="9" y="62"/>
                  </a:lnTo>
                  <a:lnTo>
                    <a:pt x="7" y="64"/>
                  </a:lnTo>
                  <a:lnTo>
                    <a:pt x="7" y="66"/>
                  </a:lnTo>
                  <a:lnTo>
                    <a:pt x="11" y="70"/>
                  </a:lnTo>
                  <a:lnTo>
                    <a:pt x="11" y="70"/>
                  </a:lnTo>
                  <a:lnTo>
                    <a:pt x="12" y="71"/>
                  </a:lnTo>
                  <a:lnTo>
                    <a:pt x="14" y="71"/>
                  </a:lnTo>
                  <a:lnTo>
                    <a:pt x="21" y="66"/>
                  </a:lnTo>
                  <a:lnTo>
                    <a:pt x="21" y="66"/>
                  </a:lnTo>
                  <a:lnTo>
                    <a:pt x="25" y="66"/>
                  </a:lnTo>
                  <a:lnTo>
                    <a:pt x="27" y="66"/>
                  </a:lnTo>
                  <a:lnTo>
                    <a:pt x="27" y="66"/>
                  </a:lnTo>
                  <a:lnTo>
                    <a:pt x="30" y="70"/>
                  </a:lnTo>
                  <a:lnTo>
                    <a:pt x="30" y="70"/>
                  </a:lnTo>
                  <a:lnTo>
                    <a:pt x="32" y="70"/>
                  </a:lnTo>
                  <a:lnTo>
                    <a:pt x="32" y="73"/>
                  </a:lnTo>
                  <a:lnTo>
                    <a:pt x="32" y="80"/>
                  </a:lnTo>
                  <a:lnTo>
                    <a:pt x="32" y="80"/>
                  </a:lnTo>
                  <a:lnTo>
                    <a:pt x="32" y="82"/>
                  </a:lnTo>
                  <a:lnTo>
                    <a:pt x="34" y="84"/>
                  </a:lnTo>
                  <a:lnTo>
                    <a:pt x="41" y="84"/>
                  </a:lnTo>
                  <a:lnTo>
                    <a:pt x="41" y="84"/>
                  </a:lnTo>
                  <a:lnTo>
                    <a:pt x="41" y="84"/>
                  </a:lnTo>
                  <a:lnTo>
                    <a:pt x="43" y="82"/>
                  </a:lnTo>
                  <a:lnTo>
                    <a:pt x="45" y="75"/>
                  </a:lnTo>
                  <a:lnTo>
                    <a:pt x="45" y="75"/>
                  </a:lnTo>
                  <a:lnTo>
                    <a:pt x="47" y="71"/>
                  </a:lnTo>
                  <a:lnTo>
                    <a:pt x="48" y="71"/>
                  </a:lnTo>
                  <a:lnTo>
                    <a:pt x="48" y="71"/>
                  </a:lnTo>
                  <a:lnTo>
                    <a:pt x="48" y="71"/>
                  </a:lnTo>
                  <a:lnTo>
                    <a:pt x="52" y="70"/>
                  </a:lnTo>
                  <a:lnTo>
                    <a:pt x="52" y="70"/>
                  </a:lnTo>
                  <a:lnTo>
                    <a:pt x="52" y="70"/>
                  </a:lnTo>
                  <a:lnTo>
                    <a:pt x="54" y="70"/>
                  </a:lnTo>
                  <a:lnTo>
                    <a:pt x="57" y="71"/>
                  </a:lnTo>
                  <a:lnTo>
                    <a:pt x="63" y="77"/>
                  </a:lnTo>
                  <a:lnTo>
                    <a:pt x="63" y="77"/>
                  </a:lnTo>
                  <a:lnTo>
                    <a:pt x="65" y="79"/>
                  </a:lnTo>
                  <a:lnTo>
                    <a:pt x="66" y="77"/>
                  </a:lnTo>
                  <a:lnTo>
                    <a:pt x="72" y="73"/>
                  </a:lnTo>
                  <a:lnTo>
                    <a:pt x="72" y="73"/>
                  </a:lnTo>
                  <a:lnTo>
                    <a:pt x="72" y="71"/>
                  </a:lnTo>
                  <a:lnTo>
                    <a:pt x="72" y="70"/>
                  </a:lnTo>
                  <a:lnTo>
                    <a:pt x="68" y="64"/>
                  </a:lnTo>
                  <a:lnTo>
                    <a:pt x="68" y="64"/>
                  </a:lnTo>
                  <a:lnTo>
                    <a:pt x="66" y="61"/>
                  </a:lnTo>
                  <a:lnTo>
                    <a:pt x="68" y="59"/>
                  </a:lnTo>
                  <a:lnTo>
                    <a:pt x="68" y="59"/>
                  </a:lnTo>
                  <a:lnTo>
                    <a:pt x="68" y="59"/>
                  </a:lnTo>
                  <a:lnTo>
                    <a:pt x="70" y="55"/>
                  </a:lnTo>
                  <a:lnTo>
                    <a:pt x="70" y="55"/>
                  </a:lnTo>
                  <a:lnTo>
                    <a:pt x="70" y="55"/>
                  </a:lnTo>
                  <a:lnTo>
                    <a:pt x="70" y="53"/>
                  </a:lnTo>
                  <a:lnTo>
                    <a:pt x="74" y="53"/>
                  </a:lnTo>
                  <a:lnTo>
                    <a:pt x="81" y="53"/>
                  </a:lnTo>
                  <a:lnTo>
                    <a:pt x="81" y="53"/>
                  </a:lnTo>
                  <a:lnTo>
                    <a:pt x="83" y="52"/>
                  </a:lnTo>
                  <a:lnTo>
                    <a:pt x="84" y="50"/>
                  </a:lnTo>
                  <a:lnTo>
                    <a:pt x="84" y="44"/>
                  </a:lnTo>
                  <a:lnTo>
                    <a:pt x="84" y="44"/>
                  </a:lnTo>
                  <a:lnTo>
                    <a:pt x="84" y="43"/>
                  </a:lnTo>
                  <a:lnTo>
                    <a:pt x="83" y="41"/>
                  </a:lnTo>
                  <a:lnTo>
                    <a:pt x="75" y="41"/>
                  </a:lnTo>
                  <a:lnTo>
                    <a:pt x="75" y="41"/>
                  </a:lnTo>
                  <a:lnTo>
                    <a:pt x="74" y="39"/>
                  </a:lnTo>
                  <a:lnTo>
                    <a:pt x="72" y="37"/>
                  </a:lnTo>
                  <a:lnTo>
                    <a:pt x="72" y="35"/>
                  </a:lnTo>
                  <a:lnTo>
                    <a:pt x="72" y="35"/>
                  </a:lnTo>
                  <a:lnTo>
                    <a:pt x="70" y="34"/>
                  </a:lnTo>
                  <a:lnTo>
                    <a:pt x="70" y="32"/>
                  </a:lnTo>
                  <a:lnTo>
                    <a:pt x="70" y="32"/>
                  </a:lnTo>
                  <a:lnTo>
                    <a:pt x="70" y="30"/>
                  </a:lnTo>
                  <a:lnTo>
                    <a:pt x="72" y="28"/>
                  </a:lnTo>
                  <a:lnTo>
                    <a:pt x="77" y="23"/>
                  </a:lnTo>
                  <a:lnTo>
                    <a:pt x="77" y="23"/>
                  </a:lnTo>
                  <a:lnTo>
                    <a:pt x="79" y="21"/>
                  </a:lnTo>
                  <a:lnTo>
                    <a:pt x="77" y="19"/>
                  </a:lnTo>
                  <a:lnTo>
                    <a:pt x="74" y="14"/>
                  </a:lnTo>
                  <a:lnTo>
                    <a:pt x="74" y="14"/>
                  </a:lnTo>
                  <a:lnTo>
                    <a:pt x="74" y="14"/>
                  </a:lnTo>
                  <a:lnTo>
                    <a:pt x="70" y="14"/>
                  </a:lnTo>
                  <a:lnTo>
                    <a:pt x="65" y="18"/>
                  </a:lnTo>
                  <a:lnTo>
                    <a:pt x="65" y="18"/>
                  </a:lnTo>
                  <a:lnTo>
                    <a:pt x="61" y="19"/>
                  </a:lnTo>
                  <a:lnTo>
                    <a:pt x="59" y="18"/>
                  </a:lnTo>
                  <a:lnTo>
                    <a:pt x="59" y="18"/>
                  </a:lnTo>
                  <a:lnTo>
                    <a:pt x="59" y="18"/>
                  </a:lnTo>
                  <a:lnTo>
                    <a:pt x="56" y="16"/>
                  </a:lnTo>
                  <a:lnTo>
                    <a:pt x="56" y="16"/>
                  </a:lnTo>
                  <a:lnTo>
                    <a:pt x="56" y="16"/>
                  </a:lnTo>
                  <a:lnTo>
                    <a:pt x="54" y="14"/>
                  </a:lnTo>
                  <a:lnTo>
                    <a:pt x="54" y="12"/>
                  </a:lnTo>
                  <a:lnTo>
                    <a:pt x="54" y="3"/>
                  </a:lnTo>
                  <a:lnTo>
                    <a:pt x="54" y="3"/>
                  </a:lnTo>
                  <a:lnTo>
                    <a:pt x="52" y="1"/>
                  </a:lnTo>
                  <a:lnTo>
                    <a:pt x="52" y="1"/>
                  </a:lnTo>
                  <a:lnTo>
                    <a:pt x="45" y="0"/>
                  </a:lnTo>
                  <a:lnTo>
                    <a:pt x="45" y="0"/>
                  </a:lnTo>
                  <a:lnTo>
                    <a:pt x="43" y="1"/>
                  </a:lnTo>
                  <a:lnTo>
                    <a:pt x="43" y="3"/>
                  </a:lnTo>
                  <a:lnTo>
                    <a:pt x="41" y="10"/>
                  </a:lnTo>
                  <a:lnTo>
                    <a:pt x="41" y="10"/>
                  </a:lnTo>
                  <a:lnTo>
                    <a:pt x="39" y="12"/>
                  </a:lnTo>
                  <a:lnTo>
                    <a:pt x="38" y="14"/>
                  </a:lnTo>
                  <a:lnTo>
                    <a:pt x="38" y="14"/>
                  </a:lnTo>
                  <a:lnTo>
                    <a:pt x="38" y="14"/>
                  </a:lnTo>
                  <a:lnTo>
                    <a:pt x="34" y="14"/>
                  </a:lnTo>
                  <a:lnTo>
                    <a:pt x="34" y="14"/>
                  </a:lnTo>
                  <a:lnTo>
                    <a:pt x="34" y="14"/>
                  </a:lnTo>
                  <a:lnTo>
                    <a:pt x="30" y="14"/>
                  </a:lnTo>
                  <a:lnTo>
                    <a:pt x="29" y="12"/>
                  </a:lnTo>
                  <a:lnTo>
                    <a:pt x="23" y="7"/>
                  </a:lnTo>
                  <a:lnTo>
                    <a:pt x="23" y="7"/>
                  </a:lnTo>
                  <a:lnTo>
                    <a:pt x="21" y="7"/>
                  </a:lnTo>
                  <a:lnTo>
                    <a:pt x="20" y="7"/>
                  </a:lnTo>
                  <a:lnTo>
                    <a:pt x="14" y="10"/>
                  </a:lnTo>
                  <a:lnTo>
                    <a:pt x="14" y="10"/>
                  </a:lnTo>
                  <a:lnTo>
                    <a:pt x="14" y="12"/>
                  </a:lnTo>
                  <a:lnTo>
                    <a:pt x="14" y="14"/>
                  </a:lnTo>
                  <a:lnTo>
                    <a:pt x="14" y="14"/>
                  </a:lnTo>
                  <a:close/>
                  <a:moveTo>
                    <a:pt x="56" y="34"/>
                  </a:moveTo>
                  <a:lnTo>
                    <a:pt x="56" y="34"/>
                  </a:lnTo>
                  <a:lnTo>
                    <a:pt x="57" y="39"/>
                  </a:lnTo>
                  <a:lnTo>
                    <a:pt x="57" y="44"/>
                  </a:lnTo>
                  <a:lnTo>
                    <a:pt x="56" y="50"/>
                  </a:lnTo>
                  <a:lnTo>
                    <a:pt x="52" y="55"/>
                  </a:lnTo>
                  <a:lnTo>
                    <a:pt x="52" y="55"/>
                  </a:lnTo>
                  <a:lnTo>
                    <a:pt x="47" y="57"/>
                  </a:lnTo>
                  <a:lnTo>
                    <a:pt x="41" y="57"/>
                  </a:lnTo>
                  <a:lnTo>
                    <a:pt x="36" y="55"/>
                  </a:lnTo>
                  <a:lnTo>
                    <a:pt x="30" y="52"/>
                  </a:lnTo>
                  <a:lnTo>
                    <a:pt x="30" y="52"/>
                  </a:lnTo>
                  <a:lnTo>
                    <a:pt x="29" y="46"/>
                  </a:lnTo>
                  <a:lnTo>
                    <a:pt x="27" y="41"/>
                  </a:lnTo>
                  <a:lnTo>
                    <a:pt x="29" y="35"/>
                  </a:lnTo>
                  <a:lnTo>
                    <a:pt x="34" y="30"/>
                  </a:lnTo>
                  <a:lnTo>
                    <a:pt x="34" y="30"/>
                  </a:lnTo>
                  <a:lnTo>
                    <a:pt x="39" y="27"/>
                  </a:lnTo>
                  <a:lnTo>
                    <a:pt x="45" y="27"/>
                  </a:lnTo>
                  <a:lnTo>
                    <a:pt x="50" y="28"/>
                  </a:lnTo>
                  <a:lnTo>
                    <a:pt x="56" y="34"/>
                  </a:lnTo>
                  <a:lnTo>
                    <a:pt x="56" y="34"/>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Freeform 1509"/>
            <p:cNvSpPr>
              <a:spLocks/>
            </p:cNvSpPr>
            <p:nvPr/>
          </p:nvSpPr>
          <p:spPr bwMode="auto">
            <a:xfrm>
              <a:off x="6000750" y="3359151"/>
              <a:ext cx="127000" cy="68263"/>
            </a:xfrm>
            <a:custGeom>
              <a:avLst/>
              <a:gdLst>
                <a:gd name="T0" fmla="*/ 138 w 160"/>
                <a:gd name="T1" fmla="*/ 43 h 86"/>
                <a:gd name="T2" fmla="*/ 138 w 160"/>
                <a:gd name="T3" fmla="*/ 43 h 86"/>
                <a:gd name="T4" fmla="*/ 138 w 160"/>
                <a:gd name="T5" fmla="*/ 43 h 86"/>
                <a:gd name="T6" fmla="*/ 138 w 160"/>
                <a:gd name="T7" fmla="*/ 34 h 86"/>
                <a:gd name="T8" fmla="*/ 135 w 160"/>
                <a:gd name="T9" fmla="*/ 27 h 86"/>
                <a:gd name="T10" fmla="*/ 131 w 160"/>
                <a:gd name="T11" fmla="*/ 19 h 86"/>
                <a:gd name="T12" fmla="*/ 126 w 160"/>
                <a:gd name="T13" fmla="*/ 12 h 86"/>
                <a:gd name="T14" fmla="*/ 118 w 160"/>
                <a:gd name="T15" fmla="*/ 7 h 86"/>
                <a:gd name="T16" fmla="*/ 111 w 160"/>
                <a:gd name="T17" fmla="*/ 3 h 86"/>
                <a:gd name="T18" fmla="*/ 104 w 160"/>
                <a:gd name="T19" fmla="*/ 1 h 86"/>
                <a:gd name="T20" fmla="*/ 95 w 160"/>
                <a:gd name="T21" fmla="*/ 0 h 86"/>
                <a:gd name="T22" fmla="*/ 95 w 160"/>
                <a:gd name="T23" fmla="*/ 0 h 86"/>
                <a:gd name="T24" fmla="*/ 88 w 160"/>
                <a:gd name="T25" fmla="*/ 1 h 86"/>
                <a:gd name="T26" fmla="*/ 81 w 160"/>
                <a:gd name="T27" fmla="*/ 3 h 86"/>
                <a:gd name="T28" fmla="*/ 73 w 160"/>
                <a:gd name="T29" fmla="*/ 7 h 86"/>
                <a:gd name="T30" fmla="*/ 66 w 160"/>
                <a:gd name="T31" fmla="*/ 10 h 86"/>
                <a:gd name="T32" fmla="*/ 61 w 160"/>
                <a:gd name="T33" fmla="*/ 16 h 86"/>
                <a:gd name="T34" fmla="*/ 57 w 160"/>
                <a:gd name="T35" fmla="*/ 23 h 86"/>
                <a:gd name="T36" fmla="*/ 54 w 160"/>
                <a:gd name="T37" fmla="*/ 30 h 86"/>
                <a:gd name="T38" fmla="*/ 54 w 160"/>
                <a:gd name="T39" fmla="*/ 37 h 86"/>
                <a:gd name="T40" fmla="*/ 54 w 160"/>
                <a:gd name="T41" fmla="*/ 37 h 86"/>
                <a:gd name="T42" fmla="*/ 48 w 160"/>
                <a:gd name="T43" fmla="*/ 34 h 86"/>
                <a:gd name="T44" fmla="*/ 43 w 160"/>
                <a:gd name="T45" fmla="*/ 30 h 86"/>
                <a:gd name="T46" fmla="*/ 36 w 160"/>
                <a:gd name="T47" fmla="*/ 27 h 86"/>
                <a:gd name="T48" fmla="*/ 30 w 160"/>
                <a:gd name="T49" fmla="*/ 27 h 86"/>
                <a:gd name="T50" fmla="*/ 30 w 160"/>
                <a:gd name="T51" fmla="*/ 27 h 86"/>
                <a:gd name="T52" fmla="*/ 23 w 160"/>
                <a:gd name="T53" fmla="*/ 27 h 86"/>
                <a:gd name="T54" fmla="*/ 18 w 160"/>
                <a:gd name="T55" fmla="*/ 28 h 86"/>
                <a:gd name="T56" fmla="*/ 12 w 160"/>
                <a:gd name="T57" fmla="*/ 32 h 86"/>
                <a:gd name="T58" fmla="*/ 9 w 160"/>
                <a:gd name="T59" fmla="*/ 36 h 86"/>
                <a:gd name="T60" fmla="*/ 5 w 160"/>
                <a:gd name="T61" fmla="*/ 39 h 86"/>
                <a:gd name="T62" fmla="*/ 1 w 160"/>
                <a:gd name="T63" fmla="*/ 45 h 86"/>
                <a:gd name="T64" fmla="*/ 0 w 160"/>
                <a:gd name="T65" fmla="*/ 50 h 86"/>
                <a:gd name="T66" fmla="*/ 0 w 160"/>
                <a:gd name="T67" fmla="*/ 55 h 86"/>
                <a:gd name="T68" fmla="*/ 0 w 160"/>
                <a:gd name="T69" fmla="*/ 55 h 86"/>
                <a:gd name="T70" fmla="*/ 0 w 160"/>
                <a:gd name="T71" fmla="*/ 63 h 86"/>
                <a:gd name="T72" fmla="*/ 1 w 160"/>
                <a:gd name="T73" fmla="*/ 68 h 86"/>
                <a:gd name="T74" fmla="*/ 5 w 160"/>
                <a:gd name="T75" fmla="*/ 73 h 86"/>
                <a:gd name="T76" fmla="*/ 9 w 160"/>
                <a:gd name="T77" fmla="*/ 77 h 86"/>
                <a:gd name="T78" fmla="*/ 12 w 160"/>
                <a:gd name="T79" fmla="*/ 81 h 86"/>
                <a:gd name="T80" fmla="*/ 18 w 160"/>
                <a:gd name="T81" fmla="*/ 84 h 86"/>
                <a:gd name="T82" fmla="*/ 23 w 160"/>
                <a:gd name="T83" fmla="*/ 86 h 86"/>
                <a:gd name="T84" fmla="*/ 30 w 160"/>
                <a:gd name="T85" fmla="*/ 86 h 86"/>
                <a:gd name="T86" fmla="*/ 138 w 160"/>
                <a:gd name="T87" fmla="*/ 86 h 86"/>
                <a:gd name="T88" fmla="*/ 138 w 160"/>
                <a:gd name="T89" fmla="*/ 86 h 86"/>
                <a:gd name="T90" fmla="*/ 147 w 160"/>
                <a:gd name="T91" fmla="*/ 84 h 86"/>
                <a:gd name="T92" fmla="*/ 154 w 160"/>
                <a:gd name="T93" fmla="*/ 79 h 86"/>
                <a:gd name="T94" fmla="*/ 158 w 160"/>
                <a:gd name="T95" fmla="*/ 73 h 86"/>
                <a:gd name="T96" fmla="*/ 160 w 160"/>
                <a:gd name="T97" fmla="*/ 64 h 86"/>
                <a:gd name="T98" fmla="*/ 160 w 160"/>
                <a:gd name="T99" fmla="*/ 64 h 86"/>
                <a:gd name="T100" fmla="*/ 158 w 160"/>
                <a:gd name="T101" fmla="*/ 55 h 86"/>
                <a:gd name="T102" fmla="*/ 154 w 160"/>
                <a:gd name="T103" fmla="*/ 48 h 86"/>
                <a:gd name="T104" fmla="*/ 147 w 160"/>
                <a:gd name="T105" fmla="*/ 45 h 86"/>
                <a:gd name="T106" fmla="*/ 138 w 160"/>
                <a:gd name="T107" fmla="*/ 43 h 86"/>
                <a:gd name="T108" fmla="*/ 138 w 160"/>
                <a:gd name="T109"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86">
                  <a:moveTo>
                    <a:pt x="138" y="43"/>
                  </a:moveTo>
                  <a:lnTo>
                    <a:pt x="138" y="43"/>
                  </a:lnTo>
                  <a:lnTo>
                    <a:pt x="138" y="43"/>
                  </a:lnTo>
                  <a:lnTo>
                    <a:pt x="138" y="34"/>
                  </a:lnTo>
                  <a:lnTo>
                    <a:pt x="135" y="27"/>
                  </a:lnTo>
                  <a:lnTo>
                    <a:pt x="131" y="19"/>
                  </a:lnTo>
                  <a:lnTo>
                    <a:pt x="126" y="12"/>
                  </a:lnTo>
                  <a:lnTo>
                    <a:pt x="118" y="7"/>
                  </a:lnTo>
                  <a:lnTo>
                    <a:pt x="111" y="3"/>
                  </a:lnTo>
                  <a:lnTo>
                    <a:pt x="104" y="1"/>
                  </a:lnTo>
                  <a:lnTo>
                    <a:pt x="95" y="0"/>
                  </a:lnTo>
                  <a:lnTo>
                    <a:pt x="95" y="0"/>
                  </a:lnTo>
                  <a:lnTo>
                    <a:pt x="88" y="1"/>
                  </a:lnTo>
                  <a:lnTo>
                    <a:pt x="81" y="3"/>
                  </a:lnTo>
                  <a:lnTo>
                    <a:pt x="73" y="7"/>
                  </a:lnTo>
                  <a:lnTo>
                    <a:pt x="66" y="10"/>
                  </a:lnTo>
                  <a:lnTo>
                    <a:pt x="61" y="16"/>
                  </a:lnTo>
                  <a:lnTo>
                    <a:pt x="57" y="23"/>
                  </a:lnTo>
                  <a:lnTo>
                    <a:pt x="54" y="30"/>
                  </a:lnTo>
                  <a:lnTo>
                    <a:pt x="54" y="37"/>
                  </a:lnTo>
                  <a:lnTo>
                    <a:pt x="54" y="37"/>
                  </a:lnTo>
                  <a:lnTo>
                    <a:pt x="48" y="34"/>
                  </a:lnTo>
                  <a:lnTo>
                    <a:pt x="43" y="30"/>
                  </a:lnTo>
                  <a:lnTo>
                    <a:pt x="36" y="27"/>
                  </a:lnTo>
                  <a:lnTo>
                    <a:pt x="30" y="27"/>
                  </a:lnTo>
                  <a:lnTo>
                    <a:pt x="30" y="27"/>
                  </a:lnTo>
                  <a:lnTo>
                    <a:pt x="23" y="27"/>
                  </a:lnTo>
                  <a:lnTo>
                    <a:pt x="18" y="28"/>
                  </a:lnTo>
                  <a:lnTo>
                    <a:pt x="12" y="32"/>
                  </a:lnTo>
                  <a:lnTo>
                    <a:pt x="9" y="36"/>
                  </a:lnTo>
                  <a:lnTo>
                    <a:pt x="5" y="39"/>
                  </a:lnTo>
                  <a:lnTo>
                    <a:pt x="1" y="45"/>
                  </a:lnTo>
                  <a:lnTo>
                    <a:pt x="0" y="50"/>
                  </a:lnTo>
                  <a:lnTo>
                    <a:pt x="0" y="55"/>
                  </a:lnTo>
                  <a:lnTo>
                    <a:pt x="0" y="55"/>
                  </a:lnTo>
                  <a:lnTo>
                    <a:pt x="0" y="63"/>
                  </a:lnTo>
                  <a:lnTo>
                    <a:pt x="1" y="68"/>
                  </a:lnTo>
                  <a:lnTo>
                    <a:pt x="5" y="73"/>
                  </a:lnTo>
                  <a:lnTo>
                    <a:pt x="9" y="77"/>
                  </a:lnTo>
                  <a:lnTo>
                    <a:pt x="12" y="81"/>
                  </a:lnTo>
                  <a:lnTo>
                    <a:pt x="18" y="84"/>
                  </a:lnTo>
                  <a:lnTo>
                    <a:pt x="23" y="86"/>
                  </a:lnTo>
                  <a:lnTo>
                    <a:pt x="30" y="86"/>
                  </a:lnTo>
                  <a:lnTo>
                    <a:pt x="138" y="86"/>
                  </a:lnTo>
                  <a:lnTo>
                    <a:pt x="138" y="86"/>
                  </a:lnTo>
                  <a:lnTo>
                    <a:pt x="147" y="84"/>
                  </a:lnTo>
                  <a:lnTo>
                    <a:pt x="154" y="79"/>
                  </a:lnTo>
                  <a:lnTo>
                    <a:pt x="158" y="73"/>
                  </a:lnTo>
                  <a:lnTo>
                    <a:pt x="160" y="64"/>
                  </a:lnTo>
                  <a:lnTo>
                    <a:pt x="160" y="64"/>
                  </a:lnTo>
                  <a:lnTo>
                    <a:pt x="158" y="55"/>
                  </a:lnTo>
                  <a:lnTo>
                    <a:pt x="154" y="48"/>
                  </a:lnTo>
                  <a:lnTo>
                    <a:pt x="147" y="45"/>
                  </a:lnTo>
                  <a:lnTo>
                    <a:pt x="138" y="43"/>
                  </a:lnTo>
                  <a:lnTo>
                    <a:pt x="138" y="4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4" name="Freeform 1510"/>
            <p:cNvSpPr>
              <a:spLocks/>
            </p:cNvSpPr>
            <p:nvPr/>
          </p:nvSpPr>
          <p:spPr bwMode="auto">
            <a:xfrm>
              <a:off x="6211887" y="3316288"/>
              <a:ext cx="39688" cy="61913"/>
            </a:xfrm>
            <a:custGeom>
              <a:avLst/>
              <a:gdLst>
                <a:gd name="T0" fmla="*/ 0 w 50"/>
                <a:gd name="T1" fmla="*/ 0 h 77"/>
                <a:gd name="T2" fmla="*/ 0 w 50"/>
                <a:gd name="T3" fmla="*/ 77 h 77"/>
                <a:gd name="T4" fmla="*/ 50 w 50"/>
                <a:gd name="T5" fmla="*/ 37 h 77"/>
                <a:gd name="T6" fmla="*/ 0 w 50"/>
                <a:gd name="T7" fmla="*/ 0 h 77"/>
              </a:gdLst>
              <a:ahLst/>
              <a:cxnLst>
                <a:cxn ang="0">
                  <a:pos x="T0" y="T1"/>
                </a:cxn>
                <a:cxn ang="0">
                  <a:pos x="T2" y="T3"/>
                </a:cxn>
                <a:cxn ang="0">
                  <a:pos x="T4" y="T5"/>
                </a:cxn>
                <a:cxn ang="0">
                  <a:pos x="T6" y="T7"/>
                </a:cxn>
              </a:cxnLst>
              <a:rect l="0" t="0" r="r" b="b"/>
              <a:pathLst>
                <a:path w="50" h="77">
                  <a:moveTo>
                    <a:pt x="0" y="0"/>
                  </a:moveTo>
                  <a:lnTo>
                    <a:pt x="0" y="77"/>
                  </a:lnTo>
                  <a:lnTo>
                    <a:pt x="50" y="37"/>
                  </a:lnTo>
                  <a:lnTo>
                    <a:pt x="0" y="0"/>
                  </a:lnTo>
                  <a:close/>
                </a:path>
              </a:pathLst>
            </a:custGeom>
            <a:solidFill>
              <a:srgbClr val="32145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Freeform 1511"/>
            <p:cNvSpPr>
              <a:spLocks/>
            </p:cNvSpPr>
            <p:nvPr/>
          </p:nvSpPr>
          <p:spPr bwMode="auto">
            <a:xfrm>
              <a:off x="6202362" y="3459163"/>
              <a:ext cx="15875" cy="15875"/>
            </a:xfrm>
            <a:custGeom>
              <a:avLst/>
              <a:gdLst>
                <a:gd name="T0" fmla="*/ 20 w 20"/>
                <a:gd name="T1" fmla="*/ 9 h 19"/>
                <a:gd name="T2" fmla="*/ 20 w 20"/>
                <a:gd name="T3" fmla="*/ 9 h 19"/>
                <a:gd name="T4" fmla="*/ 20 w 20"/>
                <a:gd name="T5" fmla="*/ 14 h 19"/>
                <a:gd name="T6" fmla="*/ 18 w 20"/>
                <a:gd name="T7" fmla="*/ 16 h 19"/>
                <a:gd name="T8" fmla="*/ 14 w 20"/>
                <a:gd name="T9" fmla="*/ 18 h 19"/>
                <a:gd name="T10" fmla="*/ 11 w 20"/>
                <a:gd name="T11" fmla="*/ 19 h 19"/>
                <a:gd name="T12" fmla="*/ 11 w 20"/>
                <a:gd name="T13" fmla="*/ 19 h 19"/>
                <a:gd name="T14" fmla="*/ 7 w 20"/>
                <a:gd name="T15" fmla="*/ 18 h 19"/>
                <a:gd name="T16" fmla="*/ 4 w 20"/>
                <a:gd name="T17" fmla="*/ 16 h 19"/>
                <a:gd name="T18" fmla="*/ 2 w 20"/>
                <a:gd name="T19" fmla="*/ 14 h 19"/>
                <a:gd name="T20" fmla="*/ 0 w 20"/>
                <a:gd name="T21" fmla="*/ 9 h 19"/>
                <a:gd name="T22" fmla="*/ 0 w 20"/>
                <a:gd name="T23" fmla="*/ 9 h 19"/>
                <a:gd name="T24" fmla="*/ 2 w 20"/>
                <a:gd name="T25" fmla="*/ 5 h 19"/>
                <a:gd name="T26" fmla="*/ 4 w 20"/>
                <a:gd name="T27" fmla="*/ 3 h 19"/>
                <a:gd name="T28" fmla="*/ 7 w 20"/>
                <a:gd name="T29" fmla="*/ 0 h 19"/>
                <a:gd name="T30" fmla="*/ 11 w 20"/>
                <a:gd name="T31" fmla="*/ 0 h 19"/>
                <a:gd name="T32" fmla="*/ 11 w 20"/>
                <a:gd name="T33" fmla="*/ 0 h 19"/>
                <a:gd name="T34" fmla="*/ 14 w 20"/>
                <a:gd name="T35" fmla="*/ 0 h 19"/>
                <a:gd name="T36" fmla="*/ 18 w 20"/>
                <a:gd name="T37" fmla="*/ 3 h 19"/>
                <a:gd name="T38" fmla="*/ 20 w 20"/>
                <a:gd name="T39" fmla="*/ 5 h 19"/>
                <a:gd name="T40" fmla="*/ 20 w 20"/>
                <a:gd name="T41" fmla="*/ 9 h 19"/>
                <a:gd name="T42" fmla="*/ 20 w 20"/>
                <a:gd name="T4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9">
                  <a:moveTo>
                    <a:pt x="20" y="9"/>
                  </a:moveTo>
                  <a:lnTo>
                    <a:pt x="20" y="9"/>
                  </a:lnTo>
                  <a:lnTo>
                    <a:pt x="20" y="14"/>
                  </a:lnTo>
                  <a:lnTo>
                    <a:pt x="18" y="16"/>
                  </a:lnTo>
                  <a:lnTo>
                    <a:pt x="14" y="18"/>
                  </a:lnTo>
                  <a:lnTo>
                    <a:pt x="11" y="19"/>
                  </a:lnTo>
                  <a:lnTo>
                    <a:pt x="11" y="19"/>
                  </a:lnTo>
                  <a:lnTo>
                    <a:pt x="7" y="18"/>
                  </a:lnTo>
                  <a:lnTo>
                    <a:pt x="4" y="16"/>
                  </a:lnTo>
                  <a:lnTo>
                    <a:pt x="2" y="14"/>
                  </a:lnTo>
                  <a:lnTo>
                    <a:pt x="0" y="9"/>
                  </a:lnTo>
                  <a:lnTo>
                    <a:pt x="0" y="9"/>
                  </a:lnTo>
                  <a:lnTo>
                    <a:pt x="2" y="5"/>
                  </a:lnTo>
                  <a:lnTo>
                    <a:pt x="4" y="3"/>
                  </a:lnTo>
                  <a:lnTo>
                    <a:pt x="7" y="0"/>
                  </a:lnTo>
                  <a:lnTo>
                    <a:pt x="11" y="0"/>
                  </a:lnTo>
                  <a:lnTo>
                    <a:pt x="11" y="0"/>
                  </a:lnTo>
                  <a:lnTo>
                    <a:pt x="14" y="0"/>
                  </a:lnTo>
                  <a:lnTo>
                    <a:pt x="18" y="3"/>
                  </a:lnTo>
                  <a:lnTo>
                    <a:pt x="20" y="5"/>
                  </a:lnTo>
                  <a:lnTo>
                    <a:pt x="20" y="9"/>
                  </a:lnTo>
                  <a:lnTo>
                    <a:pt x="20"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Freeform 1512"/>
            <p:cNvSpPr>
              <a:spLocks/>
            </p:cNvSpPr>
            <p:nvPr/>
          </p:nvSpPr>
          <p:spPr bwMode="auto">
            <a:xfrm>
              <a:off x="6197600" y="3476626"/>
              <a:ext cx="26988" cy="22225"/>
            </a:xfrm>
            <a:custGeom>
              <a:avLst/>
              <a:gdLst>
                <a:gd name="T0" fmla="*/ 34 w 34"/>
                <a:gd name="T1" fmla="*/ 27 h 27"/>
                <a:gd name="T2" fmla="*/ 0 w 34"/>
                <a:gd name="T3" fmla="*/ 27 h 27"/>
                <a:gd name="T4" fmla="*/ 0 w 34"/>
                <a:gd name="T5" fmla="*/ 18 h 27"/>
                <a:gd name="T6" fmla="*/ 0 w 34"/>
                <a:gd name="T7" fmla="*/ 18 h 27"/>
                <a:gd name="T8" fmla="*/ 2 w 34"/>
                <a:gd name="T9" fmla="*/ 11 h 27"/>
                <a:gd name="T10" fmla="*/ 5 w 34"/>
                <a:gd name="T11" fmla="*/ 5 h 27"/>
                <a:gd name="T12" fmla="*/ 11 w 34"/>
                <a:gd name="T13" fmla="*/ 2 h 27"/>
                <a:gd name="T14" fmla="*/ 18 w 34"/>
                <a:gd name="T15" fmla="*/ 0 h 27"/>
                <a:gd name="T16" fmla="*/ 18 w 34"/>
                <a:gd name="T17" fmla="*/ 0 h 27"/>
                <a:gd name="T18" fmla="*/ 23 w 34"/>
                <a:gd name="T19" fmla="*/ 2 h 27"/>
                <a:gd name="T20" fmla="*/ 30 w 34"/>
                <a:gd name="T21" fmla="*/ 5 h 27"/>
                <a:gd name="T22" fmla="*/ 34 w 34"/>
                <a:gd name="T23" fmla="*/ 11 h 27"/>
                <a:gd name="T24" fmla="*/ 34 w 34"/>
                <a:gd name="T25" fmla="*/ 18 h 27"/>
                <a:gd name="T26" fmla="*/ 34 w 34"/>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7">
                  <a:moveTo>
                    <a:pt x="34" y="27"/>
                  </a:moveTo>
                  <a:lnTo>
                    <a:pt x="0" y="27"/>
                  </a:lnTo>
                  <a:lnTo>
                    <a:pt x="0" y="18"/>
                  </a:lnTo>
                  <a:lnTo>
                    <a:pt x="0" y="18"/>
                  </a:lnTo>
                  <a:lnTo>
                    <a:pt x="2" y="11"/>
                  </a:lnTo>
                  <a:lnTo>
                    <a:pt x="5" y="5"/>
                  </a:lnTo>
                  <a:lnTo>
                    <a:pt x="11" y="2"/>
                  </a:lnTo>
                  <a:lnTo>
                    <a:pt x="18" y="0"/>
                  </a:lnTo>
                  <a:lnTo>
                    <a:pt x="18" y="0"/>
                  </a:lnTo>
                  <a:lnTo>
                    <a:pt x="23" y="2"/>
                  </a:lnTo>
                  <a:lnTo>
                    <a:pt x="30" y="5"/>
                  </a:lnTo>
                  <a:lnTo>
                    <a:pt x="34" y="11"/>
                  </a:lnTo>
                  <a:lnTo>
                    <a:pt x="34" y="18"/>
                  </a:lnTo>
                  <a:lnTo>
                    <a:pt x="34" y="2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9" name="Group 5078"/>
          <p:cNvGrpSpPr/>
          <p:nvPr/>
        </p:nvGrpSpPr>
        <p:grpSpPr>
          <a:xfrm>
            <a:off x="6889750" y="4327525"/>
            <a:ext cx="598487" cy="560388"/>
            <a:chOff x="6889750" y="3300413"/>
            <a:chExt cx="598487" cy="560388"/>
          </a:xfrm>
        </p:grpSpPr>
        <p:sp>
          <p:nvSpPr>
            <p:cNvPr id="3877"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1"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8"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75" name="Picture 15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891"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5"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0"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1"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2"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3"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4"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5"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6"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7"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8"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9"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0"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1"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2"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3"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4"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5"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6"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7"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4"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0" name="Group 5079"/>
          <p:cNvGrpSpPr/>
          <p:nvPr/>
        </p:nvGrpSpPr>
        <p:grpSpPr>
          <a:xfrm>
            <a:off x="7893050" y="4327525"/>
            <a:ext cx="733425" cy="563563"/>
            <a:chOff x="7893050" y="3300413"/>
            <a:chExt cx="733425" cy="563563"/>
          </a:xfrm>
        </p:grpSpPr>
        <p:sp>
          <p:nvSpPr>
            <p:cNvPr id="3553" name="Freeform 1574"/>
            <p:cNvSpPr>
              <a:spLocks/>
            </p:cNvSpPr>
            <p:nvPr/>
          </p:nvSpPr>
          <p:spPr bwMode="auto">
            <a:xfrm>
              <a:off x="8586787" y="3594101"/>
              <a:ext cx="36513" cy="117475"/>
            </a:xfrm>
            <a:custGeom>
              <a:avLst/>
              <a:gdLst>
                <a:gd name="T0" fmla="*/ 27 w 47"/>
                <a:gd name="T1" fmla="*/ 0 h 149"/>
                <a:gd name="T2" fmla="*/ 47 w 47"/>
                <a:gd name="T3" fmla="*/ 80 h 149"/>
                <a:gd name="T4" fmla="*/ 35 w 47"/>
                <a:gd name="T5" fmla="*/ 149 h 149"/>
                <a:gd name="T6" fmla="*/ 22 w 47"/>
                <a:gd name="T7" fmla="*/ 145 h 149"/>
                <a:gd name="T8" fmla="*/ 24 w 47"/>
                <a:gd name="T9" fmla="*/ 80 h 149"/>
                <a:gd name="T10" fmla="*/ 0 w 47"/>
                <a:gd name="T11" fmla="*/ 1 h 149"/>
                <a:gd name="T12" fmla="*/ 27 w 47"/>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47" h="149">
                  <a:moveTo>
                    <a:pt x="27" y="0"/>
                  </a:moveTo>
                  <a:lnTo>
                    <a:pt x="47" y="80"/>
                  </a:lnTo>
                  <a:lnTo>
                    <a:pt x="35" y="149"/>
                  </a:lnTo>
                  <a:lnTo>
                    <a:pt x="22" y="145"/>
                  </a:lnTo>
                  <a:lnTo>
                    <a:pt x="24" y="80"/>
                  </a:lnTo>
                  <a:lnTo>
                    <a:pt x="0" y="1"/>
                  </a:lnTo>
                  <a:lnTo>
                    <a:pt x="27" y="0"/>
                  </a:lnTo>
                  <a:close/>
                </a:path>
              </a:pathLst>
            </a:custGeom>
            <a:solidFill>
              <a:srgbClr val="B58F6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Freeform 1575"/>
            <p:cNvSpPr>
              <a:spLocks/>
            </p:cNvSpPr>
            <p:nvPr/>
          </p:nvSpPr>
          <p:spPr bwMode="auto">
            <a:xfrm>
              <a:off x="8574087" y="3833813"/>
              <a:ext cx="52388" cy="28575"/>
            </a:xfrm>
            <a:custGeom>
              <a:avLst/>
              <a:gdLst>
                <a:gd name="T0" fmla="*/ 0 w 65"/>
                <a:gd name="T1" fmla="*/ 10 h 36"/>
                <a:gd name="T2" fmla="*/ 0 w 65"/>
                <a:gd name="T3" fmla="*/ 36 h 36"/>
                <a:gd name="T4" fmla="*/ 65 w 65"/>
                <a:gd name="T5" fmla="*/ 36 h 36"/>
                <a:gd name="T6" fmla="*/ 65 w 65"/>
                <a:gd name="T7" fmla="*/ 28 h 36"/>
                <a:gd name="T8" fmla="*/ 29 w 65"/>
                <a:gd name="T9" fmla="*/ 16 h 36"/>
                <a:gd name="T10" fmla="*/ 22 w 65"/>
                <a:gd name="T11" fmla="*/ 0 h 36"/>
                <a:gd name="T12" fmla="*/ 0 w 6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0"/>
                  </a:moveTo>
                  <a:lnTo>
                    <a:pt x="0" y="36"/>
                  </a:lnTo>
                  <a:lnTo>
                    <a:pt x="65" y="36"/>
                  </a:lnTo>
                  <a:lnTo>
                    <a:pt x="65" y="28"/>
                  </a:lnTo>
                  <a:lnTo>
                    <a:pt x="29" y="16"/>
                  </a:lnTo>
                  <a:lnTo>
                    <a:pt x="22" y="0"/>
                  </a:lnTo>
                  <a:lnTo>
                    <a:pt x="0" y="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Freeform 1576"/>
            <p:cNvSpPr>
              <a:spLocks/>
            </p:cNvSpPr>
            <p:nvPr/>
          </p:nvSpPr>
          <p:spPr bwMode="auto">
            <a:xfrm>
              <a:off x="8515350" y="3833813"/>
              <a:ext cx="34925" cy="28575"/>
            </a:xfrm>
            <a:custGeom>
              <a:avLst/>
              <a:gdLst>
                <a:gd name="T0" fmla="*/ 0 w 45"/>
                <a:gd name="T1" fmla="*/ 10 h 36"/>
                <a:gd name="T2" fmla="*/ 0 w 45"/>
                <a:gd name="T3" fmla="*/ 36 h 36"/>
                <a:gd name="T4" fmla="*/ 45 w 45"/>
                <a:gd name="T5" fmla="*/ 36 h 36"/>
                <a:gd name="T6" fmla="*/ 45 w 45"/>
                <a:gd name="T7" fmla="*/ 28 h 36"/>
                <a:gd name="T8" fmla="*/ 29 w 45"/>
                <a:gd name="T9" fmla="*/ 16 h 36"/>
                <a:gd name="T10" fmla="*/ 24 w 45"/>
                <a:gd name="T11" fmla="*/ 0 h 36"/>
                <a:gd name="T12" fmla="*/ 0 w 4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0" y="10"/>
                  </a:moveTo>
                  <a:lnTo>
                    <a:pt x="0" y="36"/>
                  </a:lnTo>
                  <a:lnTo>
                    <a:pt x="45" y="36"/>
                  </a:lnTo>
                  <a:lnTo>
                    <a:pt x="45" y="28"/>
                  </a:lnTo>
                  <a:lnTo>
                    <a:pt x="29" y="16"/>
                  </a:lnTo>
                  <a:lnTo>
                    <a:pt x="24" y="0"/>
                  </a:lnTo>
                  <a:lnTo>
                    <a:pt x="0" y="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Freeform 1577"/>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Freeform 1578"/>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8" name="Freeform 1579"/>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close/>
                </a:path>
              </a:pathLst>
            </a:custGeom>
            <a:solidFill>
              <a:srgbClr val="00BCF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Freeform 1580"/>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629" name="Picture 1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4075" y="3363913"/>
              <a:ext cx="12700" cy="6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560" name="Freeform 1582"/>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close/>
                </a:path>
              </a:pathLst>
            </a:custGeom>
            <a:solidFill>
              <a:srgbClr val="4DD0F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Freeform 1583"/>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584"/>
            <p:cNvSpPr>
              <a:spLocks noChangeArrowheads="1"/>
            </p:cNvSpPr>
            <p:nvPr/>
          </p:nvSpPr>
          <p:spPr bwMode="auto">
            <a:xfrm>
              <a:off x="8539162" y="3398838"/>
              <a:ext cx="14288" cy="12700"/>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585"/>
            <p:cNvSpPr>
              <a:spLocks noChangeArrowheads="1"/>
            </p:cNvSpPr>
            <p:nvPr/>
          </p:nvSpPr>
          <p:spPr bwMode="auto">
            <a:xfrm>
              <a:off x="8539162" y="3384551"/>
              <a:ext cx="14288" cy="14288"/>
            </a:xfrm>
            <a:prstGeom prst="rect">
              <a:avLst/>
            </a:prstGeom>
            <a:solidFill>
              <a:srgbClr val="00827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586"/>
            <p:cNvSpPr>
              <a:spLocks noChangeArrowheads="1"/>
            </p:cNvSpPr>
            <p:nvPr/>
          </p:nvSpPr>
          <p:spPr bwMode="auto">
            <a:xfrm>
              <a:off x="8526462" y="3398838"/>
              <a:ext cx="12700" cy="12700"/>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587"/>
            <p:cNvSpPr>
              <a:spLocks noChangeArrowheads="1"/>
            </p:cNvSpPr>
            <p:nvPr/>
          </p:nvSpPr>
          <p:spPr bwMode="auto">
            <a:xfrm>
              <a:off x="8526462" y="3384551"/>
              <a:ext cx="12700" cy="14288"/>
            </a:xfrm>
            <a:prstGeom prst="rect">
              <a:avLst/>
            </a:prstGeom>
            <a:solidFill>
              <a:srgbClr val="E3008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588"/>
            <p:cNvSpPr>
              <a:spLocks noChangeArrowheads="1"/>
            </p:cNvSpPr>
            <p:nvPr/>
          </p:nvSpPr>
          <p:spPr bwMode="auto">
            <a:xfrm>
              <a:off x="8485187" y="3398838"/>
              <a:ext cx="12700" cy="12700"/>
            </a:xfrm>
            <a:prstGeom prst="rect">
              <a:avLst/>
            </a:prstGeom>
            <a:solidFill>
              <a:srgbClr val="00827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589"/>
            <p:cNvSpPr>
              <a:spLocks noChangeArrowheads="1"/>
            </p:cNvSpPr>
            <p:nvPr/>
          </p:nvSpPr>
          <p:spPr bwMode="auto">
            <a:xfrm>
              <a:off x="8485187" y="3384551"/>
              <a:ext cx="12700" cy="14288"/>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590"/>
            <p:cNvSpPr>
              <a:spLocks noChangeArrowheads="1"/>
            </p:cNvSpPr>
            <p:nvPr/>
          </p:nvSpPr>
          <p:spPr bwMode="auto">
            <a:xfrm>
              <a:off x="8497887" y="3384551"/>
              <a:ext cx="25400" cy="26988"/>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Freeform 1591"/>
            <p:cNvSpPr>
              <a:spLocks/>
            </p:cNvSpPr>
            <p:nvPr/>
          </p:nvSpPr>
          <p:spPr bwMode="auto">
            <a:xfrm>
              <a:off x="8507412" y="3575051"/>
              <a:ext cx="100013" cy="95250"/>
            </a:xfrm>
            <a:custGeom>
              <a:avLst/>
              <a:gdLst>
                <a:gd name="T0" fmla="*/ 76 w 126"/>
                <a:gd name="T1" fmla="*/ 0 h 121"/>
                <a:gd name="T2" fmla="*/ 4 w 126"/>
                <a:gd name="T3" fmla="*/ 0 h 121"/>
                <a:gd name="T4" fmla="*/ 4 w 126"/>
                <a:gd name="T5" fmla="*/ 0 h 121"/>
                <a:gd name="T6" fmla="*/ 2 w 126"/>
                <a:gd name="T7" fmla="*/ 2 h 121"/>
                <a:gd name="T8" fmla="*/ 0 w 126"/>
                <a:gd name="T9" fmla="*/ 6 h 121"/>
                <a:gd name="T10" fmla="*/ 4 w 126"/>
                <a:gd name="T11" fmla="*/ 15 h 121"/>
                <a:gd name="T12" fmla="*/ 9 w 126"/>
                <a:gd name="T13" fmla="*/ 27 h 121"/>
                <a:gd name="T14" fmla="*/ 9 w 126"/>
                <a:gd name="T15" fmla="*/ 121 h 121"/>
                <a:gd name="T16" fmla="*/ 112 w 126"/>
                <a:gd name="T17" fmla="*/ 121 h 121"/>
                <a:gd name="T18" fmla="*/ 112 w 126"/>
                <a:gd name="T19" fmla="*/ 25 h 121"/>
                <a:gd name="T20" fmla="*/ 126 w 126"/>
                <a:gd name="T21" fmla="*/ 25 h 121"/>
                <a:gd name="T22" fmla="*/ 126 w 126"/>
                <a:gd name="T23" fmla="*/ 18 h 121"/>
                <a:gd name="T24" fmla="*/ 126 w 126"/>
                <a:gd name="T25" fmla="*/ 18 h 121"/>
                <a:gd name="T26" fmla="*/ 125 w 126"/>
                <a:gd name="T27" fmla="*/ 15 h 121"/>
                <a:gd name="T28" fmla="*/ 119 w 126"/>
                <a:gd name="T29" fmla="*/ 11 h 121"/>
                <a:gd name="T30" fmla="*/ 103 w 126"/>
                <a:gd name="T31" fmla="*/ 6 h 121"/>
                <a:gd name="T32" fmla="*/ 87 w 126"/>
                <a:gd name="T33" fmla="*/ 2 h 121"/>
                <a:gd name="T34" fmla="*/ 76 w 126"/>
                <a:gd name="T35" fmla="*/ 0 h 121"/>
                <a:gd name="T36" fmla="*/ 76 w 126"/>
                <a:gd name="T3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76" y="0"/>
                  </a:moveTo>
                  <a:lnTo>
                    <a:pt x="4" y="0"/>
                  </a:lnTo>
                  <a:lnTo>
                    <a:pt x="4" y="0"/>
                  </a:lnTo>
                  <a:lnTo>
                    <a:pt x="2" y="2"/>
                  </a:lnTo>
                  <a:lnTo>
                    <a:pt x="0" y="6"/>
                  </a:lnTo>
                  <a:lnTo>
                    <a:pt x="4" y="15"/>
                  </a:lnTo>
                  <a:lnTo>
                    <a:pt x="9" y="27"/>
                  </a:lnTo>
                  <a:lnTo>
                    <a:pt x="9" y="121"/>
                  </a:lnTo>
                  <a:lnTo>
                    <a:pt x="112" y="121"/>
                  </a:lnTo>
                  <a:lnTo>
                    <a:pt x="112" y="25"/>
                  </a:lnTo>
                  <a:lnTo>
                    <a:pt x="126" y="25"/>
                  </a:lnTo>
                  <a:lnTo>
                    <a:pt x="126" y="18"/>
                  </a:lnTo>
                  <a:lnTo>
                    <a:pt x="126" y="18"/>
                  </a:lnTo>
                  <a:lnTo>
                    <a:pt x="125" y="15"/>
                  </a:lnTo>
                  <a:lnTo>
                    <a:pt x="119" y="11"/>
                  </a:lnTo>
                  <a:lnTo>
                    <a:pt x="103" y="6"/>
                  </a:lnTo>
                  <a:lnTo>
                    <a:pt x="87" y="2"/>
                  </a:lnTo>
                  <a:lnTo>
                    <a:pt x="76" y="0"/>
                  </a:lnTo>
                  <a:lnTo>
                    <a:pt x="76" y="0"/>
                  </a:lnTo>
                  <a:close/>
                </a:path>
              </a:pathLst>
            </a:custGeom>
            <a:solidFill>
              <a:srgbClr val="B58F6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Freeform 1592"/>
            <p:cNvSpPr>
              <a:spLocks/>
            </p:cNvSpPr>
            <p:nvPr/>
          </p:nvSpPr>
          <p:spPr bwMode="auto">
            <a:xfrm>
              <a:off x="8543925" y="3546476"/>
              <a:ext cx="23813" cy="50800"/>
            </a:xfrm>
            <a:custGeom>
              <a:avLst/>
              <a:gdLst>
                <a:gd name="T0" fmla="*/ 15 w 31"/>
                <a:gd name="T1" fmla="*/ 63 h 63"/>
                <a:gd name="T2" fmla="*/ 31 w 31"/>
                <a:gd name="T3" fmla="*/ 61 h 63"/>
                <a:gd name="T4" fmla="*/ 31 w 31"/>
                <a:gd name="T5" fmla="*/ 0 h 63"/>
                <a:gd name="T6" fmla="*/ 0 w 31"/>
                <a:gd name="T7" fmla="*/ 0 h 63"/>
                <a:gd name="T8" fmla="*/ 0 w 31"/>
                <a:gd name="T9" fmla="*/ 63 h 63"/>
                <a:gd name="T10" fmla="*/ 15 w 31"/>
                <a:gd name="T11" fmla="*/ 63 h 63"/>
              </a:gdLst>
              <a:ahLst/>
              <a:cxnLst>
                <a:cxn ang="0">
                  <a:pos x="T0" y="T1"/>
                </a:cxn>
                <a:cxn ang="0">
                  <a:pos x="T2" y="T3"/>
                </a:cxn>
                <a:cxn ang="0">
                  <a:pos x="T4" y="T5"/>
                </a:cxn>
                <a:cxn ang="0">
                  <a:pos x="T6" y="T7"/>
                </a:cxn>
                <a:cxn ang="0">
                  <a:pos x="T8" y="T9"/>
                </a:cxn>
                <a:cxn ang="0">
                  <a:pos x="T10" y="T11"/>
                </a:cxn>
              </a:cxnLst>
              <a:rect l="0" t="0" r="r" b="b"/>
              <a:pathLst>
                <a:path w="31" h="63">
                  <a:moveTo>
                    <a:pt x="15" y="63"/>
                  </a:moveTo>
                  <a:lnTo>
                    <a:pt x="31" y="61"/>
                  </a:lnTo>
                  <a:lnTo>
                    <a:pt x="31" y="0"/>
                  </a:lnTo>
                  <a:lnTo>
                    <a:pt x="0" y="0"/>
                  </a:lnTo>
                  <a:lnTo>
                    <a:pt x="0" y="63"/>
                  </a:lnTo>
                  <a:lnTo>
                    <a:pt x="15" y="63"/>
                  </a:lnTo>
                  <a:close/>
                </a:path>
              </a:pathLst>
            </a:custGeom>
            <a:solidFill>
              <a:srgbClr val="B58F6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Freeform 1593"/>
            <p:cNvSpPr>
              <a:spLocks/>
            </p:cNvSpPr>
            <p:nvPr/>
          </p:nvSpPr>
          <p:spPr bwMode="auto">
            <a:xfrm>
              <a:off x="8543925" y="3552826"/>
              <a:ext cx="23813" cy="22225"/>
            </a:xfrm>
            <a:custGeom>
              <a:avLst/>
              <a:gdLst>
                <a:gd name="T0" fmla="*/ 31 w 31"/>
                <a:gd name="T1" fmla="*/ 27 h 29"/>
                <a:gd name="T2" fmla="*/ 31 w 31"/>
                <a:gd name="T3" fmla="*/ 27 h 29"/>
                <a:gd name="T4" fmla="*/ 17 w 31"/>
                <a:gd name="T5" fmla="*/ 29 h 29"/>
                <a:gd name="T6" fmla="*/ 17 w 31"/>
                <a:gd name="T7" fmla="*/ 29 h 29"/>
                <a:gd name="T8" fmla="*/ 8 w 31"/>
                <a:gd name="T9" fmla="*/ 29 h 29"/>
                <a:gd name="T10" fmla="*/ 0 w 31"/>
                <a:gd name="T11" fmla="*/ 27 h 29"/>
                <a:gd name="T12" fmla="*/ 0 w 31"/>
                <a:gd name="T13" fmla="*/ 0 h 29"/>
                <a:gd name="T14" fmla="*/ 31 w 31"/>
                <a:gd name="T15" fmla="*/ 0 h 29"/>
                <a:gd name="T16" fmla="*/ 31 w 31"/>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31" y="27"/>
                  </a:moveTo>
                  <a:lnTo>
                    <a:pt x="31" y="27"/>
                  </a:lnTo>
                  <a:lnTo>
                    <a:pt x="17" y="29"/>
                  </a:lnTo>
                  <a:lnTo>
                    <a:pt x="17" y="29"/>
                  </a:lnTo>
                  <a:lnTo>
                    <a:pt x="8" y="29"/>
                  </a:lnTo>
                  <a:lnTo>
                    <a:pt x="0" y="27"/>
                  </a:lnTo>
                  <a:lnTo>
                    <a:pt x="0" y="0"/>
                  </a:lnTo>
                  <a:lnTo>
                    <a:pt x="31" y="0"/>
                  </a:lnTo>
                  <a:lnTo>
                    <a:pt x="31" y="27"/>
                  </a:lnTo>
                  <a:close/>
                </a:path>
              </a:pathLst>
            </a:custGeom>
            <a:solidFill>
              <a:srgbClr val="96724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2" name="Freeform 1594"/>
            <p:cNvSpPr>
              <a:spLocks/>
            </p:cNvSpPr>
            <p:nvPr/>
          </p:nvSpPr>
          <p:spPr bwMode="auto">
            <a:xfrm>
              <a:off x="8515350" y="3689351"/>
              <a:ext cx="84138" cy="152400"/>
            </a:xfrm>
            <a:custGeom>
              <a:avLst/>
              <a:gdLst>
                <a:gd name="T0" fmla="*/ 103 w 107"/>
                <a:gd name="T1" fmla="*/ 0 h 192"/>
                <a:gd name="T2" fmla="*/ 107 w 107"/>
                <a:gd name="T3" fmla="*/ 104 h 192"/>
                <a:gd name="T4" fmla="*/ 103 w 107"/>
                <a:gd name="T5" fmla="*/ 192 h 192"/>
                <a:gd name="T6" fmla="*/ 76 w 107"/>
                <a:gd name="T7" fmla="*/ 192 h 192"/>
                <a:gd name="T8" fmla="*/ 65 w 107"/>
                <a:gd name="T9" fmla="*/ 32 h 192"/>
                <a:gd name="T10" fmla="*/ 38 w 107"/>
                <a:gd name="T11" fmla="*/ 32 h 192"/>
                <a:gd name="T12" fmla="*/ 38 w 107"/>
                <a:gd name="T13" fmla="*/ 104 h 192"/>
                <a:gd name="T14" fmla="*/ 27 w 107"/>
                <a:gd name="T15" fmla="*/ 192 h 192"/>
                <a:gd name="T16" fmla="*/ 0 w 107"/>
                <a:gd name="T17" fmla="*/ 192 h 192"/>
                <a:gd name="T18" fmla="*/ 4 w 107"/>
                <a:gd name="T19" fmla="*/ 104 h 192"/>
                <a:gd name="T20" fmla="*/ 0 w 107"/>
                <a:gd name="T21" fmla="*/ 0 h 192"/>
                <a:gd name="T22" fmla="*/ 103 w 107"/>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2">
                  <a:moveTo>
                    <a:pt x="103" y="0"/>
                  </a:moveTo>
                  <a:lnTo>
                    <a:pt x="107" y="104"/>
                  </a:lnTo>
                  <a:lnTo>
                    <a:pt x="103" y="192"/>
                  </a:lnTo>
                  <a:lnTo>
                    <a:pt x="76" y="192"/>
                  </a:lnTo>
                  <a:lnTo>
                    <a:pt x="65" y="32"/>
                  </a:lnTo>
                  <a:lnTo>
                    <a:pt x="38" y="32"/>
                  </a:lnTo>
                  <a:lnTo>
                    <a:pt x="38" y="104"/>
                  </a:lnTo>
                  <a:lnTo>
                    <a:pt x="27" y="192"/>
                  </a:lnTo>
                  <a:lnTo>
                    <a:pt x="0" y="192"/>
                  </a:lnTo>
                  <a:lnTo>
                    <a:pt x="4" y="104"/>
                  </a:lnTo>
                  <a:lnTo>
                    <a:pt x="0" y="0"/>
                  </a:lnTo>
                  <a:lnTo>
                    <a:pt x="103" y="0"/>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Freeform 1595"/>
            <p:cNvSpPr>
              <a:spLocks/>
            </p:cNvSpPr>
            <p:nvPr/>
          </p:nvSpPr>
          <p:spPr bwMode="auto">
            <a:xfrm>
              <a:off x="8550275" y="3557588"/>
              <a:ext cx="11113" cy="4763"/>
            </a:xfrm>
            <a:custGeom>
              <a:avLst/>
              <a:gdLst>
                <a:gd name="T0" fmla="*/ 0 w 13"/>
                <a:gd name="T1" fmla="*/ 5 h 5"/>
                <a:gd name="T2" fmla="*/ 0 w 13"/>
                <a:gd name="T3" fmla="*/ 5 h 5"/>
                <a:gd name="T4" fmla="*/ 2 w 13"/>
                <a:gd name="T5" fmla="*/ 1 h 5"/>
                <a:gd name="T6" fmla="*/ 6 w 13"/>
                <a:gd name="T7" fmla="*/ 0 h 5"/>
                <a:gd name="T8" fmla="*/ 6 w 13"/>
                <a:gd name="T9" fmla="*/ 0 h 5"/>
                <a:gd name="T10" fmla="*/ 11 w 13"/>
                <a:gd name="T11" fmla="*/ 1 h 5"/>
                <a:gd name="T12" fmla="*/ 13 w 13"/>
                <a:gd name="T13" fmla="*/ 5 h 5"/>
                <a:gd name="T14" fmla="*/ 0 w 1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
                  <a:moveTo>
                    <a:pt x="0" y="5"/>
                  </a:moveTo>
                  <a:lnTo>
                    <a:pt x="0" y="5"/>
                  </a:lnTo>
                  <a:lnTo>
                    <a:pt x="2" y="1"/>
                  </a:lnTo>
                  <a:lnTo>
                    <a:pt x="6" y="0"/>
                  </a:lnTo>
                  <a:lnTo>
                    <a:pt x="6" y="0"/>
                  </a:lnTo>
                  <a:lnTo>
                    <a:pt x="11" y="1"/>
                  </a:lnTo>
                  <a:lnTo>
                    <a:pt x="13" y="5"/>
                  </a:lnTo>
                  <a:lnTo>
                    <a:pt x="0" y="5"/>
                  </a:lnTo>
                  <a:close/>
                </a:path>
              </a:pathLst>
            </a:custGeom>
            <a:solidFill>
              <a:srgbClr val="96724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Freeform 1596"/>
            <p:cNvSpPr>
              <a:spLocks/>
            </p:cNvSpPr>
            <p:nvPr/>
          </p:nvSpPr>
          <p:spPr bwMode="auto">
            <a:xfrm>
              <a:off x="8588375" y="3703638"/>
              <a:ext cx="25400" cy="49213"/>
            </a:xfrm>
            <a:custGeom>
              <a:avLst/>
              <a:gdLst>
                <a:gd name="T0" fmla="*/ 22 w 31"/>
                <a:gd name="T1" fmla="*/ 0 h 61"/>
                <a:gd name="T2" fmla="*/ 9 w 31"/>
                <a:gd name="T3" fmla="*/ 16 h 61"/>
                <a:gd name="T4" fmla="*/ 0 w 31"/>
                <a:gd name="T5" fmla="*/ 31 h 61"/>
                <a:gd name="T6" fmla="*/ 4 w 31"/>
                <a:gd name="T7" fmla="*/ 32 h 61"/>
                <a:gd name="T8" fmla="*/ 9 w 31"/>
                <a:gd name="T9" fmla="*/ 27 h 61"/>
                <a:gd name="T10" fmla="*/ 9 w 31"/>
                <a:gd name="T11" fmla="*/ 61 h 61"/>
                <a:gd name="T12" fmla="*/ 14 w 31"/>
                <a:gd name="T13" fmla="*/ 54 h 61"/>
                <a:gd name="T14" fmla="*/ 31 w 31"/>
                <a:gd name="T15" fmla="*/ 11 h 61"/>
                <a:gd name="T16" fmla="*/ 22 w 3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22" y="0"/>
                  </a:moveTo>
                  <a:lnTo>
                    <a:pt x="9" y="16"/>
                  </a:lnTo>
                  <a:lnTo>
                    <a:pt x="0" y="31"/>
                  </a:lnTo>
                  <a:lnTo>
                    <a:pt x="4" y="32"/>
                  </a:lnTo>
                  <a:lnTo>
                    <a:pt x="9" y="27"/>
                  </a:lnTo>
                  <a:lnTo>
                    <a:pt x="9" y="61"/>
                  </a:lnTo>
                  <a:lnTo>
                    <a:pt x="14" y="54"/>
                  </a:lnTo>
                  <a:lnTo>
                    <a:pt x="31" y="11"/>
                  </a:lnTo>
                  <a:lnTo>
                    <a:pt x="22" y="0"/>
                  </a:lnTo>
                  <a:close/>
                </a:path>
              </a:pathLst>
            </a:custGeom>
            <a:solidFill>
              <a:srgbClr val="B58F6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Freeform 1597"/>
            <p:cNvSpPr>
              <a:spLocks/>
            </p:cNvSpPr>
            <p:nvPr/>
          </p:nvSpPr>
          <p:spPr bwMode="auto">
            <a:xfrm>
              <a:off x="8478837" y="3438526"/>
              <a:ext cx="50800" cy="157163"/>
            </a:xfrm>
            <a:custGeom>
              <a:avLst/>
              <a:gdLst>
                <a:gd name="T0" fmla="*/ 41 w 62"/>
                <a:gd name="T1" fmla="*/ 197 h 197"/>
                <a:gd name="T2" fmla="*/ 0 w 62"/>
                <a:gd name="T3" fmla="*/ 102 h 197"/>
                <a:gd name="T4" fmla="*/ 14 w 62"/>
                <a:gd name="T5" fmla="*/ 0 h 197"/>
                <a:gd name="T6" fmla="*/ 32 w 62"/>
                <a:gd name="T7" fmla="*/ 0 h 197"/>
                <a:gd name="T8" fmla="*/ 25 w 62"/>
                <a:gd name="T9" fmla="*/ 102 h 197"/>
                <a:gd name="T10" fmla="*/ 62 w 62"/>
                <a:gd name="T11" fmla="*/ 181 h 197"/>
                <a:gd name="T12" fmla="*/ 41 w 62"/>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62" h="197">
                  <a:moveTo>
                    <a:pt x="41" y="197"/>
                  </a:moveTo>
                  <a:lnTo>
                    <a:pt x="0" y="102"/>
                  </a:lnTo>
                  <a:lnTo>
                    <a:pt x="14" y="0"/>
                  </a:lnTo>
                  <a:lnTo>
                    <a:pt x="32" y="0"/>
                  </a:lnTo>
                  <a:lnTo>
                    <a:pt x="25" y="102"/>
                  </a:lnTo>
                  <a:lnTo>
                    <a:pt x="62" y="181"/>
                  </a:lnTo>
                  <a:lnTo>
                    <a:pt x="41" y="197"/>
                  </a:lnTo>
                  <a:close/>
                </a:path>
              </a:pathLst>
            </a:custGeom>
            <a:solidFill>
              <a:srgbClr val="B58F6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Freeform 1598"/>
            <p:cNvSpPr>
              <a:spLocks/>
            </p:cNvSpPr>
            <p:nvPr/>
          </p:nvSpPr>
          <p:spPr bwMode="auto">
            <a:xfrm>
              <a:off x="8507412" y="3560763"/>
              <a:ext cx="109538" cy="128588"/>
            </a:xfrm>
            <a:custGeom>
              <a:avLst/>
              <a:gdLst>
                <a:gd name="T0" fmla="*/ 9 w 139"/>
                <a:gd name="T1" fmla="*/ 58 h 162"/>
                <a:gd name="T2" fmla="*/ 0 w 139"/>
                <a:gd name="T3" fmla="*/ 36 h 162"/>
                <a:gd name="T4" fmla="*/ 15 w 139"/>
                <a:gd name="T5" fmla="*/ 0 h 162"/>
                <a:gd name="T6" fmla="*/ 27 w 139"/>
                <a:gd name="T7" fmla="*/ 11 h 162"/>
                <a:gd name="T8" fmla="*/ 31 w 139"/>
                <a:gd name="T9" fmla="*/ 18 h 162"/>
                <a:gd name="T10" fmla="*/ 45 w 139"/>
                <a:gd name="T11" fmla="*/ 18 h 162"/>
                <a:gd name="T12" fmla="*/ 45 w 139"/>
                <a:gd name="T13" fmla="*/ 18 h 162"/>
                <a:gd name="T14" fmla="*/ 45 w 139"/>
                <a:gd name="T15" fmla="*/ 25 h 162"/>
                <a:gd name="T16" fmla="*/ 49 w 139"/>
                <a:gd name="T17" fmla="*/ 31 h 162"/>
                <a:gd name="T18" fmla="*/ 54 w 139"/>
                <a:gd name="T19" fmla="*/ 34 h 162"/>
                <a:gd name="T20" fmla="*/ 60 w 139"/>
                <a:gd name="T21" fmla="*/ 34 h 162"/>
                <a:gd name="T22" fmla="*/ 60 w 139"/>
                <a:gd name="T23" fmla="*/ 34 h 162"/>
                <a:gd name="T24" fmla="*/ 67 w 139"/>
                <a:gd name="T25" fmla="*/ 34 h 162"/>
                <a:gd name="T26" fmla="*/ 72 w 139"/>
                <a:gd name="T27" fmla="*/ 31 h 162"/>
                <a:gd name="T28" fmla="*/ 76 w 139"/>
                <a:gd name="T29" fmla="*/ 25 h 162"/>
                <a:gd name="T30" fmla="*/ 76 w 139"/>
                <a:gd name="T31" fmla="*/ 18 h 162"/>
                <a:gd name="T32" fmla="*/ 92 w 139"/>
                <a:gd name="T33" fmla="*/ 18 h 162"/>
                <a:gd name="T34" fmla="*/ 107 w 139"/>
                <a:gd name="T35" fmla="*/ 18 h 162"/>
                <a:gd name="T36" fmla="*/ 107 w 139"/>
                <a:gd name="T37" fmla="*/ 18 h 162"/>
                <a:gd name="T38" fmla="*/ 114 w 139"/>
                <a:gd name="T39" fmla="*/ 20 h 162"/>
                <a:gd name="T40" fmla="*/ 119 w 139"/>
                <a:gd name="T41" fmla="*/ 22 h 162"/>
                <a:gd name="T42" fmla="*/ 123 w 139"/>
                <a:gd name="T43" fmla="*/ 25 h 162"/>
                <a:gd name="T44" fmla="*/ 126 w 139"/>
                <a:gd name="T45" fmla="*/ 29 h 162"/>
                <a:gd name="T46" fmla="*/ 126 w 139"/>
                <a:gd name="T47" fmla="*/ 29 h 162"/>
                <a:gd name="T48" fmla="*/ 134 w 139"/>
                <a:gd name="T49" fmla="*/ 52 h 162"/>
                <a:gd name="T50" fmla="*/ 139 w 139"/>
                <a:gd name="T51" fmla="*/ 74 h 162"/>
                <a:gd name="T52" fmla="*/ 112 w 139"/>
                <a:gd name="T53" fmla="*/ 74 h 162"/>
                <a:gd name="T54" fmla="*/ 112 w 139"/>
                <a:gd name="T55" fmla="*/ 74 h 162"/>
                <a:gd name="T56" fmla="*/ 112 w 139"/>
                <a:gd name="T57" fmla="*/ 162 h 162"/>
                <a:gd name="T58" fmla="*/ 9 w 139"/>
                <a:gd name="T59" fmla="*/ 162 h 162"/>
                <a:gd name="T60" fmla="*/ 9 w 139"/>
                <a:gd name="T61" fmla="*/ 69 h 162"/>
                <a:gd name="T62" fmla="*/ 9 w 139"/>
                <a:gd name="T63" fmla="*/ 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62">
                  <a:moveTo>
                    <a:pt x="9" y="58"/>
                  </a:moveTo>
                  <a:lnTo>
                    <a:pt x="0" y="36"/>
                  </a:lnTo>
                  <a:lnTo>
                    <a:pt x="15" y="0"/>
                  </a:lnTo>
                  <a:lnTo>
                    <a:pt x="27" y="11"/>
                  </a:lnTo>
                  <a:lnTo>
                    <a:pt x="31" y="18"/>
                  </a:lnTo>
                  <a:lnTo>
                    <a:pt x="45" y="18"/>
                  </a:lnTo>
                  <a:lnTo>
                    <a:pt x="45" y="18"/>
                  </a:lnTo>
                  <a:lnTo>
                    <a:pt x="45" y="25"/>
                  </a:lnTo>
                  <a:lnTo>
                    <a:pt x="49" y="31"/>
                  </a:lnTo>
                  <a:lnTo>
                    <a:pt x="54" y="34"/>
                  </a:lnTo>
                  <a:lnTo>
                    <a:pt x="60" y="34"/>
                  </a:lnTo>
                  <a:lnTo>
                    <a:pt x="60" y="34"/>
                  </a:lnTo>
                  <a:lnTo>
                    <a:pt x="67" y="34"/>
                  </a:lnTo>
                  <a:lnTo>
                    <a:pt x="72" y="31"/>
                  </a:lnTo>
                  <a:lnTo>
                    <a:pt x="76" y="25"/>
                  </a:lnTo>
                  <a:lnTo>
                    <a:pt x="76" y="18"/>
                  </a:lnTo>
                  <a:lnTo>
                    <a:pt x="92" y="18"/>
                  </a:lnTo>
                  <a:lnTo>
                    <a:pt x="107" y="18"/>
                  </a:lnTo>
                  <a:lnTo>
                    <a:pt x="107" y="18"/>
                  </a:lnTo>
                  <a:lnTo>
                    <a:pt x="114" y="20"/>
                  </a:lnTo>
                  <a:lnTo>
                    <a:pt x="119" y="22"/>
                  </a:lnTo>
                  <a:lnTo>
                    <a:pt x="123" y="25"/>
                  </a:lnTo>
                  <a:lnTo>
                    <a:pt x="126" y="29"/>
                  </a:lnTo>
                  <a:lnTo>
                    <a:pt x="126" y="29"/>
                  </a:lnTo>
                  <a:lnTo>
                    <a:pt x="134" y="52"/>
                  </a:lnTo>
                  <a:lnTo>
                    <a:pt x="139" y="74"/>
                  </a:lnTo>
                  <a:lnTo>
                    <a:pt x="112" y="74"/>
                  </a:lnTo>
                  <a:lnTo>
                    <a:pt x="112" y="74"/>
                  </a:lnTo>
                  <a:lnTo>
                    <a:pt x="112" y="162"/>
                  </a:lnTo>
                  <a:lnTo>
                    <a:pt x="9" y="162"/>
                  </a:lnTo>
                  <a:lnTo>
                    <a:pt x="9" y="69"/>
                  </a:lnTo>
                  <a:lnTo>
                    <a:pt x="9" y="58"/>
                  </a:lnTo>
                  <a:close/>
                </a:path>
              </a:pathLst>
            </a:custGeom>
            <a:solidFill>
              <a:srgbClr val="A8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Freeform 1599"/>
            <p:cNvSpPr>
              <a:spLocks/>
            </p:cNvSpPr>
            <p:nvPr/>
          </p:nvSpPr>
          <p:spPr bwMode="auto">
            <a:xfrm>
              <a:off x="8485187" y="3414713"/>
              <a:ext cx="30163" cy="30163"/>
            </a:xfrm>
            <a:custGeom>
              <a:avLst/>
              <a:gdLst>
                <a:gd name="T0" fmla="*/ 19 w 37"/>
                <a:gd name="T1" fmla="*/ 34 h 38"/>
                <a:gd name="T2" fmla="*/ 27 w 37"/>
                <a:gd name="T3" fmla="*/ 25 h 38"/>
                <a:gd name="T4" fmla="*/ 37 w 37"/>
                <a:gd name="T5" fmla="*/ 0 h 38"/>
                <a:gd name="T6" fmla="*/ 37 w 37"/>
                <a:gd name="T7" fmla="*/ 0 h 38"/>
                <a:gd name="T8" fmla="*/ 37 w 37"/>
                <a:gd name="T9" fmla="*/ 0 h 38"/>
                <a:gd name="T10" fmla="*/ 32 w 37"/>
                <a:gd name="T11" fmla="*/ 0 h 38"/>
                <a:gd name="T12" fmla="*/ 28 w 37"/>
                <a:gd name="T13" fmla="*/ 2 h 38"/>
                <a:gd name="T14" fmla="*/ 25 w 37"/>
                <a:gd name="T15" fmla="*/ 11 h 38"/>
                <a:gd name="T16" fmla="*/ 14 w 37"/>
                <a:gd name="T17" fmla="*/ 18 h 38"/>
                <a:gd name="T18" fmla="*/ 0 w 37"/>
                <a:gd name="T19" fmla="*/ 18 h 38"/>
                <a:gd name="T20" fmla="*/ 9 w 37"/>
                <a:gd name="T21" fmla="*/ 38 h 38"/>
                <a:gd name="T22" fmla="*/ 19 w 37"/>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8">
                  <a:moveTo>
                    <a:pt x="19" y="34"/>
                  </a:moveTo>
                  <a:lnTo>
                    <a:pt x="27" y="25"/>
                  </a:lnTo>
                  <a:lnTo>
                    <a:pt x="37" y="0"/>
                  </a:lnTo>
                  <a:lnTo>
                    <a:pt x="37" y="0"/>
                  </a:lnTo>
                  <a:lnTo>
                    <a:pt x="37" y="0"/>
                  </a:lnTo>
                  <a:lnTo>
                    <a:pt x="32" y="0"/>
                  </a:lnTo>
                  <a:lnTo>
                    <a:pt x="28" y="2"/>
                  </a:lnTo>
                  <a:lnTo>
                    <a:pt x="25" y="11"/>
                  </a:lnTo>
                  <a:lnTo>
                    <a:pt x="14" y="18"/>
                  </a:lnTo>
                  <a:lnTo>
                    <a:pt x="0" y="18"/>
                  </a:lnTo>
                  <a:lnTo>
                    <a:pt x="9" y="38"/>
                  </a:lnTo>
                  <a:lnTo>
                    <a:pt x="19" y="34"/>
                  </a:lnTo>
                  <a:close/>
                </a:path>
              </a:pathLst>
            </a:custGeom>
            <a:solidFill>
              <a:srgbClr val="B58F6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9" name="Freeform 1600"/>
            <p:cNvSpPr>
              <a:spLocks/>
            </p:cNvSpPr>
            <p:nvPr/>
          </p:nvSpPr>
          <p:spPr bwMode="auto">
            <a:xfrm>
              <a:off x="8574087" y="3494088"/>
              <a:ext cx="20638" cy="28575"/>
            </a:xfrm>
            <a:custGeom>
              <a:avLst/>
              <a:gdLst>
                <a:gd name="T0" fmla="*/ 27 w 27"/>
                <a:gd name="T1" fmla="*/ 34 h 36"/>
                <a:gd name="T2" fmla="*/ 22 w 27"/>
                <a:gd name="T3" fmla="*/ 3 h 36"/>
                <a:gd name="T4" fmla="*/ 0 w 27"/>
                <a:gd name="T5" fmla="*/ 0 h 36"/>
                <a:gd name="T6" fmla="*/ 15 w 27"/>
                <a:gd name="T7" fmla="*/ 36 h 36"/>
                <a:gd name="T8" fmla="*/ 27 w 27"/>
                <a:gd name="T9" fmla="*/ 34 h 36"/>
              </a:gdLst>
              <a:ahLst/>
              <a:cxnLst>
                <a:cxn ang="0">
                  <a:pos x="T0" y="T1"/>
                </a:cxn>
                <a:cxn ang="0">
                  <a:pos x="T2" y="T3"/>
                </a:cxn>
                <a:cxn ang="0">
                  <a:pos x="T4" y="T5"/>
                </a:cxn>
                <a:cxn ang="0">
                  <a:pos x="T6" y="T7"/>
                </a:cxn>
                <a:cxn ang="0">
                  <a:pos x="T8" y="T9"/>
                </a:cxn>
              </a:cxnLst>
              <a:rect l="0" t="0" r="r" b="b"/>
              <a:pathLst>
                <a:path w="27" h="36">
                  <a:moveTo>
                    <a:pt x="27" y="34"/>
                  </a:moveTo>
                  <a:lnTo>
                    <a:pt x="22" y="3"/>
                  </a:lnTo>
                  <a:lnTo>
                    <a:pt x="0" y="0"/>
                  </a:lnTo>
                  <a:lnTo>
                    <a:pt x="15" y="36"/>
                  </a:lnTo>
                  <a:lnTo>
                    <a:pt x="27" y="34"/>
                  </a:lnTo>
                  <a:close/>
                </a:path>
              </a:pathLst>
            </a:custGeom>
            <a:solidFill>
              <a:srgbClr val="51351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Freeform 1601"/>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close/>
                </a:path>
              </a:pathLst>
            </a:custGeom>
            <a:solidFill>
              <a:srgbClr val="96724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Freeform 1602"/>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Freeform 1603"/>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close/>
                </a:path>
              </a:pathLst>
            </a:custGeom>
            <a:solidFill>
              <a:srgbClr val="B58F6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Freeform 1604"/>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Freeform 1605"/>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Freeform 1606"/>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6" name="Freeform 1607"/>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 name="T14" fmla="*/ 0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0" y="5"/>
                  </a:moveTo>
                  <a:lnTo>
                    <a:pt x="0" y="5"/>
                  </a:lnTo>
                  <a:lnTo>
                    <a:pt x="3" y="1"/>
                  </a:lnTo>
                  <a:lnTo>
                    <a:pt x="7" y="0"/>
                  </a:lnTo>
                  <a:lnTo>
                    <a:pt x="7" y="0"/>
                  </a:lnTo>
                  <a:lnTo>
                    <a:pt x="12" y="1"/>
                  </a:lnTo>
                  <a:lnTo>
                    <a:pt x="14" y="5"/>
                  </a:lnTo>
                  <a:lnTo>
                    <a:pt x="0" y="5"/>
                  </a:lnTo>
                  <a:close/>
                </a:path>
              </a:pathLst>
            </a:custGeom>
            <a:solidFill>
              <a:srgbClr val="96724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Freeform 1608"/>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0" y="5"/>
                  </a:moveTo>
                  <a:lnTo>
                    <a:pt x="0" y="5"/>
                  </a:lnTo>
                  <a:lnTo>
                    <a:pt x="3" y="1"/>
                  </a:lnTo>
                  <a:lnTo>
                    <a:pt x="7" y="0"/>
                  </a:lnTo>
                  <a:lnTo>
                    <a:pt x="7" y="0"/>
                  </a:lnTo>
                  <a:lnTo>
                    <a:pt x="12" y="1"/>
                  </a:lnTo>
                  <a:lnTo>
                    <a:pt x="14" y="5"/>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Freeform 1609"/>
            <p:cNvSpPr>
              <a:spLocks/>
            </p:cNvSpPr>
            <p:nvPr/>
          </p:nvSpPr>
          <p:spPr bwMode="auto">
            <a:xfrm>
              <a:off x="8575675" y="3514726"/>
              <a:ext cx="12700" cy="4763"/>
            </a:xfrm>
            <a:custGeom>
              <a:avLst/>
              <a:gdLst>
                <a:gd name="T0" fmla="*/ 2 w 14"/>
                <a:gd name="T1" fmla="*/ 5 h 5"/>
                <a:gd name="T2" fmla="*/ 12 w 14"/>
                <a:gd name="T3" fmla="*/ 5 h 5"/>
                <a:gd name="T4" fmla="*/ 12 w 14"/>
                <a:gd name="T5" fmla="*/ 5 h 5"/>
                <a:gd name="T6" fmla="*/ 14 w 14"/>
                <a:gd name="T7" fmla="*/ 3 h 5"/>
                <a:gd name="T8" fmla="*/ 14 w 14"/>
                <a:gd name="T9" fmla="*/ 3 h 5"/>
                <a:gd name="T10" fmla="*/ 14 w 14"/>
                <a:gd name="T11" fmla="*/ 3 h 5"/>
                <a:gd name="T12" fmla="*/ 14 w 14"/>
                <a:gd name="T13" fmla="*/ 1 h 5"/>
                <a:gd name="T14" fmla="*/ 12 w 14"/>
                <a:gd name="T15" fmla="*/ 0 h 5"/>
                <a:gd name="T16" fmla="*/ 2 w 14"/>
                <a:gd name="T17" fmla="*/ 0 h 5"/>
                <a:gd name="T18" fmla="*/ 2 w 14"/>
                <a:gd name="T19" fmla="*/ 0 h 5"/>
                <a:gd name="T20" fmla="*/ 0 w 14"/>
                <a:gd name="T21" fmla="*/ 1 h 5"/>
                <a:gd name="T22" fmla="*/ 0 w 14"/>
                <a:gd name="T23" fmla="*/ 3 h 5"/>
                <a:gd name="T24" fmla="*/ 0 w 14"/>
                <a:gd name="T25" fmla="*/ 3 h 5"/>
                <a:gd name="T26" fmla="*/ 0 w 14"/>
                <a:gd name="T27" fmla="*/ 3 h 5"/>
                <a:gd name="T28" fmla="*/ 2 w 14"/>
                <a:gd name="T29" fmla="*/ 5 h 5"/>
                <a:gd name="T30" fmla="*/ 2 w 14"/>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5">
                  <a:moveTo>
                    <a:pt x="2" y="5"/>
                  </a:moveTo>
                  <a:lnTo>
                    <a:pt x="12" y="5"/>
                  </a:lnTo>
                  <a:lnTo>
                    <a:pt x="12" y="5"/>
                  </a:lnTo>
                  <a:lnTo>
                    <a:pt x="14" y="3"/>
                  </a:lnTo>
                  <a:lnTo>
                    <a:pt x="14" y="3"/>
                  </a:lnTo>
                  <a:lnTo>
                    <a:pt x="14" y="3"/>
                  </a:lnTo>
                  <a:lnTo>
                    <a:pt x="14" y="1"/>
                  </a:lnTo>
                  <a:lnTo>
                    <a:pt x="12" y="0"/>
                  </a:lnTo>
                  <a:lnTo>
                    <a:pt x="2" y="0"/>
                  </a:lnTo>
                  <a:lnTo>
                    <a:pt x="2" y="0"/>
                  </a:lnTo>
                  <a:lnTo>
                    <a:pt x="0" y="1"/>
                  </a:lnTo>
                  <a:lnTo>
                    <a:pt x="0" y="3"/>
                  </a:lnTo>
                  <a:lnTo>
                    <a:pt x="0" y="3"/>
                  </a:lnTo>
                  <a:lnTo>
                    <a:pt x="0" y="3"/>
                  </a:lnTo>
                  <a:lnTo>
                    <a:pt x="2" y="5"/>
                  </a:lnTo>
                  <a:lnTo>
                    <a:pt x="2" y="5"/>
                  </a:lnTo>
                  <a:close/>
                </a:path>
              </a:pathLst>
            </a:custGeom>
            <a:solidFill>
              <a:srgbClr val="51351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Freeform 1610"/>
            <p:cNvSpPr>
              <a:spLocks/>
            </p:cNvSpPr>
            <p:nvPr/>
          </p:nvSpPr>
          <p:spPr bwMode="auto">
            <a:xfrm>
              <a:off x="8521700" y="3514726"/>
              <a:ext cx="12700" cy="4763"/>
            </a:xfrm>
            <a:custGeom>
              <a:avLst/>
              <a:gdLst>
                <a:gd name="T0" fmla="*/ 2 w 17"/>
                <a:gd name="T1" fmla="*/ 5 h 5"/>
                <a:gd name="T2" fmla="*/ 13 w 17"/>
                <a:gd name="T3" fmla="*/ 5 h 5"/>
                <a:gd name="T4" fmla="*/ 13 w 17"/>
                <a:gd name="T5" fmla="*/ 5 h 5"/>
                <a:gd name="T6" fmla="*/ 15 w 17"/>
                <a:gd name="T7" fmla="*/ 3 h 5"/>
                <a:gd name="T8" fmla="*/ 17 w 17"/>
                <a:gd name="T9" fmla="*/ 3 h 5"/>
                <a:gd name="T10" fmla="*/ 17 w 17"/>
                <a:gd name="T11" fmla="*/ 3 h 5"/>
                <a:gd name="T12" fmla="*/ 15 w 17"/>
                <a:gd name="T13" fmla="*/ 1 h 5"/>
                <a:gd name="T14" fmla="*/ 13 w 17"/>
                <a:gd name="T15" fmla="*/ 0 h 5"/>
                <a:gd name="T16" fmla="*/ 2 w 17"/>
                <a:gd name="T17" fmla="*/ 0 h 5"/>
                <a:gd name="T18" fmla="*/ 2 w 17"/>
                <a:gd name="T19" fmla="*/ 0 h 5"/>
                <a:gd name="T20" fmla="*/ 2 w 17"/>
                <a:gd name="T21" fmla="*/ 1 h 5"/>
                <a:gd name="T22" fmla="*/ 0 w 17"/>
                <a:gd name="T23" fmla="*/ 3 h 5"/>
                <a:gd name="T24" fmla="*/ 0 w 17"/>
                <a:gd name="T25" fmla="*/ 3 h 5"/>
                <a:gd name="T26" fmla="*/ 2 w 17"/>
                <a:gd name="T27" fmla="*/ 3 h 5"/>
                <a:gd name="T28" fmla="*/ 2 w 17"/>
                <a:gd name="T29" fmla="*/ 5 h 5"/>
                <a:gd name="T30" fmla="*/ 2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2" y="5"/>
                  </a:moveTo>
                  <a:lnTo>
                    <a:pt x="13" y="5"/>
                  </a:lnTo>
                  <a:lnTo>
                    <a:pt x="13" y="5"/>
                  </a:lnTo>
                  <a:lnTo>
                    <a:pt x="15" y="3"/>
                  </a:lnTo>
                  <a:lnTo>
                    <a:pt x="17" y="3"/>
                  </a:lnTo>
                  <a:lnTo>
                    <a:pt x="17" y="3"/>
                  </a:lnTo>
                  <a:lnTo>
                    <a:pt x="15" y="1"/>
                  </a:lnTo>
                  <a:lnTo>
                    <a:pt x="13" y="0"/>
                  </a:lnTo>
                  <a:lnTo>
                    <a:pt x="2" y="0"/>
                  </a:lnTo>
                  <a:lnTo>
                    <a:pt x="2" y="0"/>
                  </a:lnTo>
                  <a:lnTo>
                    <a:pt x="2" y="1"/>
                  </a:lnTo>
                  <a:lnTo>
                    <a:pt x="0" y="3"/>
                  </a:lnTo>
                  <a:lnTo>
                    <a:pt x="0" y="3"/>
                  </a:lnTo>
                  <a:lnTo>
                    <a:pt x="2" y="3"/>
                  </a:lnTo>
                  <a:lnTo>
                    <a:pt x="2" y="5"/>
                  </a:lnTo>
                  <a:lnTo>
                    <a:pt x="2" y="5"/>
                  </a:lnTo>
                  <a:close/>
                </a:path>
              </a:pathLst>
            </a:custGeom>
            <a:solidFill>
              <a:srgbClr val="51351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Freeform 1611"/>
            <p:cNvSpPr>
              <a:spLocks/>
            </p:cNvSpPr>
            <p:nvPr/>
          </p:nvSpPr>
          <p:spPr bwMode="auto">
            <a:xfrm>
              <a:off x="8551862" y="3522663"/>
              <a:ext cx="7938" cy="14288"/>
            </a:xfrm>
            <a:custGeom>
              <a:avLst/>
              <a:gdLst>
                <a:gd name="T0" fmla="*/ 4 w 9"/>
                <a:gd name="T1" fmla="*/ 18 h 18"/>
                <a:gd name="T2" fmla="*/ 4 w 9"/>
                <a:gd name="T3" fmla="*/ 18 h 18"/>
                <a:gd name="T4" fmla="*/ 4 w 9"/>
                <a:gd name="T5" fmla="*/ 18 h 18"/>
                <a:gd name="T6" fmla="*/ 7 w 9"/>
                <a:gd name="T7" fmla="*/ 16 h 18"/>
                <a:gd name="T8" fmla="*/ 9 w 9"/>
                <a:gd name="T9" fmla="*/ 12 h 18"/>
                <a:gd name="T10" fmla="*/ 9 w 9"/>
                <a:gd name="T11" fmla="*/ 5 h 18"/>
                <a:gd name="T12" fmla="*/ 9 w 9"/>
                <a:gd name="T13" fmla="*/ 5 h 18"/>
                <a:gd name="T14" fmla="*/ 7 w 9"/>
                <a:gd name="T15" fmla="*/ 1 h 18"/>
                <a:gd name="T16" fmla="*/ 4 w 9"/>
                <a:gd name="T17" fmla="*/ 0 h 18"/>
                <a:gd name="T18" fmla="*/ 4 w 9"/>
                <a:gd name="T19" fmla="*/ 0 h 18"/>
                <a:gd name="T20" fmla="*/ 0 w 9"/>
                <a:gd name="T21" fmla="*/ 1 h 18"/>
                <a:gd name="T22" fmla="*/ 0 w 9"/>
                <a:gd name="T23" fmla="*/ 5 h 18"/>
                <a:gd name="T24" fmla="*/ 0 w 9"/>
                <a:gd name="T25" fmla="*/ 12 h 18"/>
                <a:gd name="T26" fmla="*/ 0 w 9"/>
                <a:gd name="T27" fmla="*/ 12 h 18"/>
                <a:gd name="T28" fmla="*/ 0 w 9"/>
                <a:gd name="T29" fmla="*/ 16 h 18"/>
                <a:gd name="T30" fmla="*/ 4 w 9"/>
                <a:gd name="T31" fmla="*/ 18 h 18"/>
                <a:gd name="T32" fmla="*/ 4 w 9"/>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4" y="18"/>
                  </a:moveTo>
                  <a:lnTo>
                    <a:pt x="4" y="18"/>
                  </a:lnTo>
                  <a:lnTo>
                    <a:pt x="4" y="18"/>
                  </a:lnTo>
                  <a:lnTo>
                    <a:pt x="7" y="16"/>
                  </a:lnTo>
                  <a:lnTo>
                    <a:pt x="9" y="12"/>
                  </a:lnTo>
                  <a:lnTo>
                    <a:pt x="9" y="5"/>
                  </a:lnTo>
                  <a:lnTo>
                    <a:pt x="9" y="5"/>
                  </a:lnTo>
                  <a:lnTo>
                    <a:pt x="7" y="1"/>
                  </a:lnTo>
                  <a:lnTo>
                    <a:pt x="4" y="0"/>
                  </a:lnTo>
                  <a:lnTo>
                    <a:pt x="4" y="0"/>
                  </a:lnTo>
                  <a:lnTo>
                    <a:pt x="0" y="1"/>
                  </a:lnTo>
                  <a:lnTo>
                    <a:pt x="0" y="5"/>
                  </a:lnTo>
                  <a:lnTo>
                    <a:pt x="0" y="12"/>
                  </a:lnTo>
                  <a:lnTo>
                    <a:pt x="0" y="12"/>
                  </a:lnTo>
                  <a:lnTo>
                    <a:pt x="0" y="16"/>
                  </a:lnTo>
                  <a:lnTo>
                    <a:pt x="4" y="18"/>
                  </a:lnTo>
                  <a:lnTo>
                    <a:pt x="4" y="18"/>
                  </a:lnTo>
                  <a:close/>
                </a:path>
              </a:pathLst>
            </a:custGeom>
            <a:solidFill>
              <a:srgbClr val="96724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13"/>
            <p:cNvSpPr>
              <a:spLocks/>
            </p:cNvSpPr>
            <p:nvPr/>
          </p:nvSpPr>
          <p:spPr bwMode="auto">
            <a:xfrm>
              <a:off x="8555037" y="3529013"/>
              <a:ext cx="6350"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9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9" y="1"/>
                  </a:lnTo>
                  <a:lnTo>
                    <a:pt x="9" y="5"/>
                  </a:lnTo>
                  <a:lnTo>
                    <a:pt x="9" y="5"/>
                  </a:lnTo>
                  <a:lnTo>
                    <a:pt x="0" y="5"/>
                  </a:lnTo>
                  <a:close/>
                </a:path>
              </a:pathLst>
            </a:custGeom>
            <a:solidFill>
              <a:srgbClr val="96724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14"/>
            <p:cNvSpPr>
              <a:spLocks/>
            </p:cNvSpPr>
            <p:nvPr/>
          </p:nvSpPr>
          <p:spPr bwMode="auto">
            <a:xfrm>
              <a:off x="8547100" y="3529013"/>
              <a:ext cx="7938"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7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7" y="1"/>
                  </a:lnTo>
                  <a:lnTo>
                    <a:pt x="9" y="5"/>
                  </a:lnTo>
                  <a:lnTo>
                    <a:pt x="9" y="5"/>
                  </a:lnTo>
                  <a:lnTo>
                    <a:pt x="0" y="5"/>
                  </a:lnTo>
                  <a:close/>
                </a:path>
              </a:pathLst>
            </a:custGeom>
            <a:solidFill>
              <a:srgbClr val="96724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15"/>
            <p:cNvSpPr>
              <a:spLocks/>
            </p:cNvSpPr>
            <p:nvPr/>
          </p:nvSpPr>
          <p:spPr bwMode="auto">
            <a:xfrm>
              <a:off x="8578850" y="3524250"/>
              <a:ext cx="6350" cy="3175"/>
            </a:xfrm>
            <a:custGeom>
              <a:avLst/>
              <a:gdLst>
                <a:gd name="T0" fmla="*/ 4 w 8"/>
                <a:gd name="T1" fmla="*/ 0 h 4"/>
                <a:gd name="T2" fmla="*/ 4 w 8"/>
                <a:gd name="T3" fmla="*/ 0 h 4"/>
                <a:gd name="T4" fmla="*/ 6 w 8"/>
                <a:gd name="T5" fmla="*/ 0 h 4"/>
                <a:gd name="T6" fmla="*/ 8 w 8"/>
                <a:gd name="T7" fmla="*/ 4 h 4"/>
                <a:gd name="T8" fmla="*/ 0 w 8"/>
                <a:gd name="T9" fmla="*/ 4 h 4"/>
                <a:gd name="T10" fmla="*/ 0 w 8"/>
                <a:gd name="T11" fmla="*/ 4 h 4"/>
                <a:gd name="T12" fmla="*/ 0 w 8"/>
                <a:gd name="T13" fmla="*/ 0 h 4"/>
                <a:gd name="T14" fmla="*/ 4 w 8"/>
                <a:gd name="T15" fmla="*/ 0 h 4"/>
                <a:gd name="T16" fmla="*/ 4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0"/>
                  </a:moveTo>
                  <a:lnTo>
                    <a:pt x="4" y="0"/>
                  </a:lnTo>
                  <a:lnTo>
                    <a:pt x="6" y="0"/>
                  </a:lnTo>
                  <a:lnTo>
                    <a:pt x="8" y="4"/>
                  </a:lnTo>
                  <a:lnTo>
                    <a:pt x="0" y="4"/>
                  </a:lnTo>
                  <a:lnTo>
                    <a:pt x="0" y="4"/>
                  </a:lnTo>
                  <a:lnTo>
                    <a:pt x="0" y="0"/>
                  </a:lnTo>
                  <a:lnTo>
                    <a:pt x="4" y="0"/>
                  </a:lnTo>
                  <a:lnTo>
                    <a:pt x="4" y="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16"/>
            <p:cNvSpPr>
              <a:spLocks/>
            </p:cNvSpPr>
            <p:nvPr/>
          </p:nvSpPr>
          <p:spPr bwMode="auto">
            <a:xfrm>
              <a:off x="8524875" y="3524250"/>
              <a:ext cx="6350" cy="3175"/>
            </a:xfrm>
            <a:custGeom>
              <a:avLst/>
              <a:gdLst>
                <a:gd name="T0" fmla="*/ 4 w 7"/>
                <a:gd name="T1" fmla="*/ 0 h 4"/>
                <a:gd name="T2" fmla="*/ 4 w 7"/>
                <a:gd name="T3" fmla="*/ 0 h 4"/>
                <a:gd name="T4" fmla="*/ 7 w 7"/>
                <a:gd name="T5" fmla="*/ 0 h 4"/>
                <a:gd name="T6" fmla="*/ 7 w 7"/>
                <a:gd name="T7" fmla="*/ 4 h 4"/>
                <a:gd name="T8" fmla="*/ 0 w 7"/>
                <a:gd name="T9" fmla="*/ 4 h 4"/>
                <a:gd name="T10" fmla="*/ 0 w 7"/>
                <a:gd name="T11" fmla="*/ 4 h 4"/>
                <a:gd name="T12" fmla="*/ 2 w 7"/>
                <a:gd name="T13" fmla="*/ 0 h 4"/>
                <a:gd name="T14" fmla="*/ 4 w 7"/>
                <a:gd name="T15" fmla="*/ 0 h 4"/>
                <a:gd name="T16" fmla="*/ 4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0"/>
                  </a:moveTo>
                  <a:lnTo>
                    <a:pt x="4" y="0"/>
                  </a:lnTo>
                  <a:lnTo>
                    <a:pt x="7" y="0"/>
                  </a:lnTo>
                  <a:lnTo>
                    <a:pt x="7" y="4"/>
                  </a:lnTo>
                  <a:lnTo>
                    <a:pt x="0" y="4"/>
                  </a:lnTo>
                  <a:lnTo>
                    <a:pt x="0" y="4"/>
                  </a:lnTo>
                  <a:lnTo>
                    <a:pt x="2" y="0"/>
                  </a:lnTo>
                  <a:lnTo>
                    <a:pt x="4" y="0"/>
                  </a:lnTo>
                  <a:lnTo>
                    <a:pt x="4" y="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17"/>
            <p:cNvSpPr>
              <a:spLocks/>
            </p:cNvSpPr>
            <p:nvPr/>
          </p:nvSpPr>
          <p:spPr bwMode="auto">
            <a:xfrm>
              <a:off x="8515350" y="3475038"/>
              <a:ext cx="87313" cy="46038"/>
            </a:xfrm>
            <a:custGeom>
              <a:avLst/>
              <a:gdLst>
                <a:gd name="T0" fmla="*/ 0 w 110"/>
                <a:gd name="T1" fmla="*/ 58 h 58"/>
                <a:gd name="T2" fmla="*/ 8 w 110"/>
                <a:gd name="T3" fmla="*/ 18 h 58"/>
                <a:gd name="T4" fmla="*/ 13 w 110"/>
                <a:gd name="T5" fmla="*/ 20 h 58"/>
                <a:gd name="T6" fmla="*/ 29 w 110"/>
                <a:gd name="T7" fmla="*/ 6 h 58"/>
                <a:gd name="T8" fmla="*/ 31 w 110"/>
                <a:gd name="T9" fmla="*/ 13 h 58"/>
                <a:gd name="T10" fmla="*/ 51 w 110"/>
                <a:gd name="T11" fmla="*/ 0 h 58"/>
                <a:gd name="T12" fmla="*/ 49 w 110"/>
                <a:gd name="T13" fmla="*/ 9 h 58"/>
                <a:gd name="T14" fmla="*/ 81 w 110"/>
                <a:gd name="T15" fmla="*/ 0 h 58"/>
                <a:gd name="T16" fmla="*/ 72 w 110"/>
                <a:gd name="T17" fmla="*/ 13 h 58"/>
                <a:gd name="T18" fmla="*/ 101 w 110"/>
                <a:gd name="T19" fmla="*/ 9 h 58"/>
                <a:gd name="T20" fmla="*/ 94 w 110"/>
                <a:gd name="T21" fmla="*/ 18 h 58"/>
                <a:gd name="T22" fmla="*/ 110 w 110"/>
                <a:gd name="T23" fmla="*/ 29 h 58"/>
                <a:gd name="T24" fmla="*/ 78 w 110"/>
                <a:gd name="T25" fmla="*/ 29 h 58"/>
                <a:gd name="T26" fmla="*/ 90 w 110"/>
                <a:gd name="T27" fmla="*/ 36 h 58"/>
                <a:gd name="T28" fmla="*/ 67 w 110"/>
                <a:gd name="T29" fmla="*/ 31 h 58"/>
                <a:gd name="T30" fmla="*/ 63 w 110"/>
                <a:gd name="T31" fmla="*/ 36 h 58"/>
                <a:gd name="T32" fmla="*/ 51 w 110"/>
                <a:gd name="T33" fmla="*/ 31 h 58"/>
                <a:gd name="T34" fmla="*/ 49 w 110"/>
                <a:gd name="T35" fmla="*/ 36 h 58"/>
                <a:gd name="T36" fmla="*/ 36 w 110"/>
                <a:gd name="T37" fmla="*/ 31 h 58"/>
                <a:gd name="T38" fmla="*/ 33 w 110"/>
                <a:gd name="T39" fmla="*/ 36 h 58"/>
                <a:gd name="T40" fmla="*/ 17 w 110"/>
                <a:gd name="T41" fmla="*/ 31 h 58"/>
                <a:gd name="T42" fmla="*/ 0 w 110"/>
                <a:gd name="T4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58">
                  <a:moveTo>
                    <a:pt x="0" y="58"/>
                  </a:moveTo>
                  <a:lnTo>
                    <a:pt x="8" y="18"/>
                  </a:lnTo>
                  <a:lnTo>
                    <a:pt x="13" y="20"/>
                  </a:lnTo>
                  <a:lnTo>
                    <a:pt x="29" y="6"/>
                  </a:lnTo>
                  <a:lnTo>
                    <a:pt x="31" y="13"/>
                  </a:lnTo>
                  <a:lnTo>
                    <a:pt x="51" y="0"/>
                  </a:lnTo>
                  <a:lnTo>
                    <a:pt x="49" y="9"/>
                  </a:lnTo>
                  <a:lnTo>
                    <a:pt x="81" y="0"/>
                  </a:lnTo>
                  <a:lnTo>
                    <a:pt x="72" y="13"/>
                  </a:lnTo>
                  <a:lnTo>
                    <a:pt x="101" y="9"/>
                  </a:lnTo>
                  <a:lnTo>
                    <a:pt x="94" y="18"/>
                  </a:lnTo>
                  <a:lnTo>
                    <a:pt x="110" y="29"/>
                  </a:lnTo>
                  <a:lnTo>
                    <a:pt x="78" y="29"/>
                  </a:lnTo>
                  <a:lnTo>
                    <a:pt x="90" y="36"/>
                  </a:lnTo>
                  <a:lnTo>
                    <a:pt x="67" y="31"/>
                  </a:lnTo>
                  <a:lnTo>
                    <a:pt x="63" y="36"/>
                  </a:lnTo>
                  <a:lnTo>
                    <a:pt x="51" y="31"/>
                  </a:lnTo>
                  <a:lnTo>
                    <a:pt x="49" y="36"/>
                  </a:lnTo>
                  <a:lnTo>
                    <a:pt x="36" y="31"/>
                  </a:lnTo>
                  <a:lnTo>
                    <a:pt x="33" y="36"/>
                  </a:lnTo>
                  <a:lnTo>
                    <a:pt x="17" y="31"/>
                  </a:lnTo>
                  <a:lnTo>
                    <a:pt x="0" y="58"/>
                  </a:lnTo>
                  <a:close/>
                </a:path>
              </a:pathLst>
            </a:custGeom>
            <a:solidFill>
              <a:srgbClr val="51351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18"/>
            <p:cNvSpPr>
              <a:spLocks noChangeArrowheads="1"/>
            </p:cNvSpPr>
            <p:nvPr/>
          </p:nvSpPr>
          <p:spPr bwMode="auto">
            <a:xfrm>
              <a:off x="7972425" y="3484563"/>
              <a:ext cx="41275" cy="14288"/>
            </a:xfrm>
            <a:prstGeom prst="rect">
              <a:avLst/>
            </a:prstGeom>
            <a:solidFill>
              <a:srgbClr val="7A573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19"/>
            <p:cNvSpPr>
              <a:spLocks/>
            </p:cNvSpPr>
            <p:nvPr/>
          </p:nvSpPr>
          <p:spPr bwMode="auto">
            <a:xfrm>
              <a:off x="7981950" y="3455988"/>
              <a:ext cx="25400" cy="49213"/>
            </a:xfrm>
            <a:custGeom>
              <a:avLst/>
              <a:gdLst>
                <a:gd name="T0" fmla="*/ 16 w 32"/>
                <a:gd name="T1" fmla="*/ 63 h 63"/>
                <a:gd name="T2" fmla="*/ 0 w 32"/>
                <a:gd name="T3" fmla="*/ 59 h 63"/>
                <a:gd name="T4" fmla="*/ 0 w 32"/>
                <a:gd name="T5" fmla="*/ 0 h 63"/>
                <a:gd name="T6" fmla="*/ 32 w 32"/>
                <a:gd name="T7" fmla="*/ 0 h 63"/>
                <a:gd name="T8" fmla="*/ 32 w 32"/>
                <a:gd name="T9" fmla="*/ 63 h 63"/>
                <a:gd name="T10" fmla="*/ 16 w 32"/>
                <a:gd name="T11" fmla="*/ 63 h 63"/>
              </a:gdLst>
              <a:ahLst/>
              <a:cxnLst>
                <a:cxn ang="0">
                  <a:pos x="T0" y="T1"/>
                </a:cxn>
                <a:cxn ang="0">
                  <a:pos x="T2" y="T3"/>
                </a:cxn>
                <a:cxn ang="0">
                  <a:pos x="T4" y="T5"/>
                </a:cxn>
                <a:cxn ang="0">
                  <a:pos x="T6" y="T7"/>
                </a:cxn>
                <a:cxn ang="0">
                  <a:pos x="T8" y="T9"/>
                </a:cxn>
                <a:cxn ang="0">
                  <a:pos x="T10" y="T11"/>
                </a:cxn>
              </a:cxnLst>
              <a:rect l="0" t="0" r="r" b="b"/>
              <a:pathLst>
                <a:path w="32" h="63">
                  <a:moveTo>
                    <a:pt x="16" y="63"/>
                  </a:moveTo>
                  <a:lnTo>
                    <a:pt x="0" y="59"/>
                  </a:lnTo>
                  <a:lnTo>
                    <a:pt x="0" y="0"/>
                  </a:lnTo>
                  <a:lnTo>
                    <a:pt x="32" y="0"/>
                  </a:lnTo>
                  <a:lnTo>
                    <a:pt x="32" y="63"/>
                  </a:lnTo>
                  <a:lnTo>
                    <a:pt x="16" y="63"/>
                  </a:lnTo>
                  <a:close/>
                </a:path>
              </a:pathLst>
            </a:custGeom>
            <a:solidFill>
              <a:srgbClr val="7A573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20"/>
            <p:cNvSpPr>
              <a:spLocks/>
            </p:cNvSpPr>
            <p:nvPr/>
          </p:nvSpPr>
          <p:spPr bwMode="auto">
            <a:xfrm>
              <a:off x="7981950" y="3457575"/>
              <a:ext cx="25400" cy="26988"/>
            </a:xfrm>
            <a:custGeom>
              <a:avLst/>
              <a:gdLst>
                <a:gd name="T0" fmla="*/ 32 w 32"/>
                <a:gd name="T1" fmla="*/ 18 h 32"/>
                <a:gd name="T2" fmla="*/ 0 w 32"/>
                <a:gd name="T3" fmla="*/ 32 h 32"/>
                <a:gd name="T4" fmla="*/ 0 w 32"/>
                <a:gd name="T5" fmla="*/ 0 h 32"/>
                <a:gd name="T6" fmla="*/ 32 w 32"/>
                <a:gd name="T7" fmla="*/ 12 h 32"/>
                <a:gd name="T8" fmla="*/ 32 w 32"/>
                <a:gd name="T9" fmla="*/ 18 h 32"/>
              </a:gdLst>
              <a:ahLst/>
              <a:cxnLst>
                <a:cxn ang="0">
                  <a:pos x="T0" y="T1"/>
                </a:cxn>
                <a:cxn ang="0">
                  <a:pos x="T2" y="T3"/>
                </a:cxn>
                <a:cxn ang="0">
                  <a:pos x="T4" y="T5"/>
                </a:cxn>
                <a:cxn ang="0">
                  <a:pos x="T6" y="T7"/>
                </a:cxn>
                <a:cxn ang="0">
                  <a:pos x="T8" y="T9"/>
                </a:cxn>
              </a:cxnLst>
              <a:rect l="0" t="0" r="r" b="b"/>
              <a:pathLst>
                <a:path w="32" h="32">
                  <a:moveTo>
                    <a:pt x="32" y="18"/>
                  </a:moveTo>
                  <a:lnTo>
                    <a:pt x="0" y="32"/>
                  </a:lnTo>
                  <a:lnTo>
                    <a:pt x="0" y="0"/>
                  </a:lnTo>
                  <a:lnTo>
                    <a:pt x="32" y="12"/>
                  </a:lnTo>
                  <a:lnTo>
                    <a:pt x="32" y="18"/>
                  </a:lnTo>
                  <a:close/>
                </a:path>
              </a:pathLst>
            </a:custGeom>
            <a:solidFill>
              <a:srgbClr val="51351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21"/>
            <p:cNvSpPr>
              <a:spLocks/>
            </p:cNvSpPr>
            <p:nvPr/>
          </p:nvSpPr>
          <p:spPr bwMode="auto">
            <a:xfrm>
              <a:off x="7945437" y="3625850"/>
              <a:ext cx="92075" cy="211138"/>
            </a:xfrm>
            <a:custGeom>
              <a:avLst/>
              <a:gdLst>
                <a:gd name="T0" fmla="*/ 112 w 117"/>
                <a:gd name="T1" fmla="*/ 0 h 266"/>
                <a:gd name="T2" fmla="*/ 11 w 117"/>
                <a:gd name="T3" fmla="*/ 0 h 266"/>
                <a:gd name="T4" fmla="*/ 0 w 117"/>
                <a:gd name="T5" fmla="*/ 144 h 266"/>
                <a:gd name="T6" fmla="*/ 9 w 117"/>
                <a:gd name="T7" fmla="*/ 266 h 266"/>
                <a:gd name="T8" fmla="*/ 40 w 117"/>
                <a:gd name="T9" fmla="*/ 266 h 266"/>
                <a:gd name="T10" fmla="*/ 41 w 117"/>
                <a:gd name="T11" fmla="*/ 142 h 266"/>
                <a:gd name="T12" fmla="*/ 67 w 117"/>
                <a:gd name="T13" fmla="*/ 34 h 266"/>
                <a:gd name="T14" fmla="*/ 63 w 117"/>
                <a:gd name="T15" fmla="*/ 34 h 266"/>
                <a:gd name="T16" fmla="*/ 68 w 117"/>
                <a:gd name="T17" fmla="*/ 140 h 266"/>
                <a:gd name="T18" fmla="*/ 74 w 117"/>
                <a:gd name="T19" fmla="*/ 266 h 266"/>
                <a:gd name="T20" fmla="*/ 104 w 117"/>
                <a:gd name="T21" fmla="*/ 266 h 266"/>
                <a:gd name="T22" fmla="*/ 117 w 117"/>
                <a:gd name="T23" fmla="*/ 140 h 266"/>
                <a:gd name="T24" fmla="*/ 112 w 117"/>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66">
                  <a:moveTo>
                    <a:pt x="112" y="0"/>
                  </a:moveTo>
                  <a:lnTo>
                    <a:pt x="11" y="0"/>
                  </a:lnTo>
                  <a:lnTo>
                    <a:pt x="0" y="144"/>
                  </a:lnTo>
                  <a:lnTo>
                    <a:pt x="9" y="266"/>
                  </a:lnTo>
                  <a:lnTo>
                    <a:pt x="40" y="266"/>
                  </a:lnTo>
                  <a:lnTo>
                    <a:pt x="41" y="142"/>
                  </a:lnTo>
                  <a:lnTo>
                    <a:pt x="67" y="34"/>
                  </a:lnTo>
                  <a:lnTo>
                    <a:pt x="63" y="34"/>
                  </a:lnTo>
                  <a:lnTo>
                    <a:pt x="68" y="140"/>
                  </a:lnTo>
                  <a:lnTo>
                    <a:pt x="74" y="266"/>
                  </a:lnTo>
                  <a:lnTo>
                    <a:pt x="104" y="266"/>
                  </a:lnTo>
                  <a:lnTo>
                    <a:pt x="117" y="140"/>
                  </a:lnTo>
                  <a:lnTo>
                    <a:pt x="11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22"/>
            <p:cNvSpPr>
              <a:spLocks/>
            </p:cNvSpPr>
            <p:nvPr/>
          </p:nvSpPr>
          <p:spPr bwMode="auto">
            <a:xfrm>
              <a:off x="7953375" y="3371850"/>
              <a:ext cx="80963" cy="79375"/>
            </a:xfrm>
            <a:custGeom>
              <a:avLst/>
              <a:gdLst>
                <a:gd name="T0" fmla="*/ 0 w 101"/>
                <a:gd name="T1" fmla="*/ 50 h 99"/>
                <a:gd name="T2" fmla="*/ 0 w 101"/>
                <a:gd name="T3" fmla="*/ 50 h 99"/>
                <a:gd name="T4" fmla="*/ 2 w 101"/>
                <a:gd name="T5" fmla="*/ 59 h 99"/>
                <a:gd name="T6" fmla="*/ 5 w 101"/>
                <a:gd name="T7" fmla="*/ 70 h 99"/>
                <a:gd name="T8" fmla="*/ 9 w 101"/>
                <a:gd name="T9" fmla="*/ 77 h 99"/>
                <a:gd name="T10" fmla="*/ 16 w 101"/>
                <a:gd name="T11" fmla="*/ 84 h 99"/>
                <a:gd name="T12" fmla="*/ 23 w 101"/>
                <a:gd name="T13" fmla="*/ 92 h 99"/>
                <a:gd name="T14" fmla="*/ 30 w 101"/>
                <a:gd name="T15" fmla="*/ 95 h 99"/>
                <a:gd name="T16" fmla="*/ 41 w 101"/>
                <a:gd name="T17" fmla="*/ 99 h 99"/>
                <a:gd name="T18" fmla="*/ 50 w 101"/>
                <a:gd name="T19" fmla="*/ 99 h 99"/>
                <a:gd name="T20" fmla="*/ 50 w 101"/>
                <a:gd name="T21" fmla="*/ 99 h 99"/>
                <a:gd name="T22" fmla="*/ 61 w 101"/>
                <a:gd name="T23" fmla="*/ 99 h 99"/>
                <a:gd name="T24" fmla="*/ 70 w 101"/>
                <a:gd name="T25" fmla="*/ 95 h 99"/>
                <a:gd name="T26" fmla="*/ 79 w 101"/>
                <a:gd name="T27" fmla="*/ 92 h 99"/>
                <a:gd name="T28" fmla="*/ 86 w 101"/>
                <a:gd name="T29" fmla="*/ 84 h 99"/>
                <a:gd name="T30" fmla="*/ 92 w 101"/>
                <a:gd name="T31" fmla="*/ 77 h 99"/>
                <a:gd name="T32" fmla="*/ 97 w 101"/>
                <a:gd name="T33" fmla="*/ 70 h 99"/>
                <a:gd name="T34" fmla="*/ 99 w 101"/>
                <a:gd name="T35" fmla="*/ 59 h 99"/>
                <a:gd name="T36" fmla="*/ 101 w 101"/>
                <a:gd name="T37" fmla="*/ 50 h 99"/>
                <a:gd name="T38" fmla="*/ 101 w 101"/>
                <a:gd name="T39" fmla="*/ 50 h 99"/>
                <a:gd name="T40" fmla="*/ 99 w 101"/>
                <a:gd name="T41" fmla="*/ 39 h 99"/>
                <a:gd name="T42" fmla="*/ 97 w 101"/>
                <a:gd name="T43" fmla="*/ 30 h 99"/>
                <a:gd name="T44" fmla="*/ 92 w 101"/>
                <a:gd name="T45" fmla="*/ 21 h 99"/>
                <a:gd name="T46" fmla="*/ 86 w 101"/>
                <a:gd name="T47" fmla="*/ 14 h 99"/>
                <a:gd name="T48" fmla="*/ 79 w 101"/>
                <a:gd name="T49" fmla="*/ 9 h 99"/>
                <a:gd name="T50" fmla="*/ 70 w 101"/>
                <a:gd name="T51" fmla="*/ 3 h 99"/>
                <a:gd name="T52" fmla="*/ 61 w 101"/>
                <a:gd name="T53" fmla="*/ 2 h 99"/>
                <a:gd name="T54" fmla="*/ 50 w 101"/>
                <a:gd name="T55" fmla="*/ 0 h 99"/>
                <a:gd name="T56" fmla="*/ 50 w 101"/>
                <a:gd name="T57" fmla="*/ 0 h 99"/>
                <a:gd name="T58" fmla="*/ 41 w 101"/>
                <a:gd name="T59" fmla="*/ 2 h 99"/>
                <a:gd name="T60" fmla="*/ 30 w 101"/>
                <a:gd name="T61" fmla="*/ 3 h 99"/>
                <a:gd name="T62" fmla="*/ 23 w 101"/>
                <a:gd name="T63" fmla="*/ 9 h 99"/>
                <a:gd name="T64" fmla="*/ 16 w 101"/>
                <a:gd name="T65" fmla="*/ 14 h 99"/>
                <a:gd name="T66" fmla="*/ 9 w 101"/>
                <a:gd name="T67" fmla="*/ 21 h 99"/>
                <a:gd name="T68" fmla="*/ 5 w 101"/>
                <a:gd name="T69" fmla="*/ 30 h 99"/>
                <a:gd name="T70" fmla="*/ 2 w 101"/>
                <a:gd name="T71" fmla="*/ 39 h 99"/>
                <a:gd name="T72" fmla="*/ 0 w 101"/>
                <a:gd name="T73" fmla="*/ 50 h 99"/>
                <a:gd name="T74" fmla="*/ 0 w 101"/>
                <a:gd name="T7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0" y="50"/>
                  </a:moveTo>
                  <a:lnTo>
                    <a:pt x="0" y="50"/>
                  </a:lnTo>
                  <a:lnTo>
                    <a:pt x="2" y="59"/>
                  </a:lnTo>
                  <a:lnTo>
                    <a:pt x="5" y="70"/>
                  </a:lnTo>
                  <a:lnTo>
                    <a:pt x="9" y="77"/>
                  </a:lnTo>
                  <a:lnTo>
                    <a:pt x="16" y="84"/>
                  </a:lnTo>
                  <a:lnTo>
                    <a:pt x="23" y="92"/>
                  </a:lnTo>
                  <a:lnTo>
                    <a:pt x="30" y="95"/>
                  </a:lnTo>
                  <a:lnTo>
                    <a:pt x="41" y="99"/>
                  </a:lnTo>
                  <a:lnTo>
                    <a:pt x="50" y="99"/>
                  </a:lnTo>
                  <a:lnTo>
                    <a:pt x="50" y="99"/>
                  </a:lnTo>
                  <a:lnTo>
                    <a:pt x="61" y="99"/>
                  </a:lnTo>
                  <a:lnTo>
                    <a:pt x="70" y="95"/>
                  </a:lnTo>
                  <a:lnTo>
                    <a:pt x="79" y="92"/>
                  </a:lnTo>
                  <a:lnTo>
                    <a:pt x="86" y="84"/>
                  </a:lnTo>
                  <a:lnTo>
                    <a:pt x="92" y="77"/>
                  </a:lnTo>
                  <a:lnTo>
                    <a:pt x="97" y="70"/>
                  </a:lnTo>
                  <a:lnTo>
                    <a:pt x="99" y="59"/>
                  </a:lnTo>
                  <a:lnTo>
                    <a:pt x="101" y="50"/>
                  </a:lnTo>
                  <a:lnTo>
                    <a:pt x="101" y="50"/>
                  </a:lnTo>
                  <a:lnTo>
                    <a:pt x="99" y="39"/>
                  </a:lnTo>
                  <a:lnTo>
                    <a:pt x="97" y="30"/>
                  </a:lnTo>
                  <a:lnTo>
                    <a:pt x="92" y="21"/>
                  </a:lnTo>
                  <a:lnTo>
                    <a:pt x="86" y="14"/>
                  </a:lnTo>
                  <a:lnTo>
                    <a:pt x="79" y="9"/>
                  </a:lnTo>
                  <a:lnTo>
                    <a:pt x="70" y="3"/>
                  </a:lnTo>
                  <a:lnTo>
                    <a:pt x="61" y="2"/>
                  </a:lnTo>
                  <a:lnTo>
                    <a:pt x="50" y="0"/>
                  </a:lnTo>
                  <a:lnTo>
                    <a:pt x="50" y="0"/>
                  </a:lnTo>
                  <a:lnTo>
                    <a:pt x="41" y="2"/>
                  </a:lnTo>
                  <a:lnTo>
                    <a:pt x="30" y="3"/>
                  </a:lnTo>
                  <a:lnTo>
                    <a:pt x="23" y="9"/>
                  </a:lnTo>
                  <a:lnTo>
                    <a:pt x="16" y="14"/>
                  </a:lnTo>
                  <a:lnTo>
                    <a:pt x="9" y="21"/>
                  </a:lnTo>
                  <a:lnTo>
                    <a:pt x="5" y="30"/>
                  </a:lnTo>
                  <a:lnTo>
                    <a:pt x="2" y="39"/>
                  </a:lnTo>
                  <a:lnTo>
                    <a:pt x="0" y="50"/>
                  </a:lnTo>
                  <a:lnTo>
                    <a:pt x="0" y="5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23"/>
            <p:cNvSpPr>
              <a:spLocks/>
            </p:cNvSpPr>
            <p:nvPr/>
          </p:nvSpPr>
          <p:spPr bwMode="auto">
            <a:xfrm>
              <a:off x="7950200" y="3421063"/>
              <a:ext cx="87313" cy="12700"/>
            </a:xfrm>
            <a:custGeom>
              <a:avLst/>
              <a:gdLst>
                <a:gd name="T0" fmla="*/ 5 w 111"/>
                <a:gd name="T1" fmla="*/ 16 h 16"/>
                <a:gd name="T2" fmla="*/ 106 w 111"/>
                <a:gd name="T3" fmla="*/ 16 h 16"/>
                <a:gd name="T4" fmla="*/ 106 w 111"/>
                <a:gd name="T5" fmla="*/ 16 h 16"/>
                <a:gd name="T6" fmla="*/ 109 w 111"/>
                <a:gd name="T7" fmla="*/ 14 h 16"/>
                <a:gd name="T8" fmla="*/ 111 w 111"/>
                <a:gd name="T9" fmla="*/ 11 h 16"/>
                <a:gd name="T10" fmla="*/ 111 w 111"/>
                <a:gd name="T11" fmla="*/ 5 h 16"/>
                <a:gd name="T12" fmla="*/ 111 w 111"/>
                <a:gd name="T13" fmla="*/ 5 h 16"/>
                <a:gd name="T14" fmla="*/ 109 w 111"/>
                <a:gd name="T15" fmla="*/ 2 h 16"/>
                <a:gd name="T16" fmla="*/ 106 w 111"/>
                <a:gd name="T17" fmla="*/ 0 h 16"/>
                <a:gd name="T18" fmla="*/ 5 w 111"/>
                <a:gd name="T19" fmla="*/ 0 h 16"/>
                <a:gd name="T20" fmla="*/ 5 w 111"/>
                <a:gd name="T21" fmla="*/ 0 h 16"/>
                <a:gd name="T22" fmla="*/ 1 w 111"/>
                <a:gd name="T23" fmla="*/ 2 h 16"/>
                <a:gd name="T24" fmla="*/ 0 w 111"/>
                <a:gd name="T25" fmla="*/ 5 h 16"/>
                <a:gd name="T26" fmla="*/ 0 w 111"/>
                <a:gd name="T27" fmla="*/ 11 h 16"/>
                <a:gd name="T28" fmla="*/ 0 w 111"/>
                <a:gd name="T29" fmla="*/ 11 h 16"/>
                <a:gd name="T30" fmla="*/ 1 w 111"/>
                <a:gd name="T31" fmla="*/ 14 h 16"/>
                <a:gd name="T32" fmla="*/ 5 w 111"/>
                <a:gd name="T33" fmla="*/ 16 h 16"/>
                <a:gd name="T34" fmla="*/ 5 w 111"/>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6">
                  <a:moveTo>
                    <a:pt x="5" y="16"/>
                  </a:moveTo>
                  <a:lnTo>
                    <a:pt x="106" y="16"/>
                  </a:lnTo>
                  <a:lnTo>
                    <a:pt x="106" y="16"/>
                  </a:lnTo>
                  <a:lnTo>
                    <a:pt x="109" y="14"/>
                  </a:lnTo>
                  <a:lnTo>
                    <a:pt x="111" y="11"/>
                  </a:lnTo>
                  <a:lnTo>
                    <a:pt x="111" y="5"/>
                  </a:lnTo>
                  <a:lnTo>
                    <a:pt x="111" y="5"/>
                  </a:lnTo>
                  <a:lnTo>
                    <a:pt x="109" y="2"/>
                  </a:lnTo>
                  <a:lnTo>
                    <a:pt x="106" y="0"/>
                  </a:lnTo>
                  <a:lnTo>
                    <a:pt x="5" y="0"/>
                  </a:lnTo>
                  <a:lnTo>
                    <a:pt x="5" y="0"/>
                  </a:lnTo>
                  <a:lnTo>
                    <a:pt x="1" y="2"/>
                  </a:lnTo>
                  <a:lnTo>
                    <a:pt x="0" y="5"/>
                  </a:lnTo>
                  <a:lnTo>
                    <a:pt x="0" y="11"/>
                  </a:lnTo>
                  <a:lnTo>
                    <a:pt x="0" y="11"/>
                  </a:lnTo>
                  <a:lnTo>
                    <a:pt x="1" y="14"/>
                  </a:lnTo>
                  <a:lnTo>
                    <a:pt x="5" y="16"/>
                  </a:lnTo>
                  <a:lnTo>
                    <a:pt x="5" y="16"/>
                  </a:lnTo>
                  <a:close/>
                </a:path>
              </a:pathLst>
            </a:custGeom>
            <a:solidFill>
              <a:srgbClr val="51351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24"/>
            <p:cNvSpPr>
              <a:spLocks/>
            </p:cNvSpPr>
            <p:nvPr/>
          </p:nvSpPr>
          <p:spPr bwMode="auto">
            <a:xfrm>
              <a:off x="7956550" y="3390900"/>
              <a:ext cx="76200" cy="79375"/>
            </a:xfrm>
            <a:custGeom>
              <a:avLst/>
              <a:gdLst>
                <a:gd name="T0" fmla="*/ 0 w 95"/>
                <a:gd name="T1" fmla="*/ 47 h 99"/>
                <a:gd name="T2" fmla="*/ 0 w 95"/>
                <a:gd name="T3" fmla="*/ 47 h 99"/>
                <a:gd name="T4" fmla="*/ 0 w 95"/>
                <a:gd name="T5" fmla="*/ 38 h 99"/>
                <a:gd name="T6" fmla="*/ 3 w 95"/>
                <a:gd name="T7" fmla="*/ 29 h 99"/>
                <a:gd name="T8" fmla="*/ 7 w 95"/>
                <a:gd name="T9" fmla="*/ 20 h 99"/>
                <a:gd name="T10" fmla="*/ 12 w 95"/>
                <a:gd name="T11" fmla="*/ 15 h 99"/>
                <a:gd name="T12" fmla="*/ 19 w 95"/>
                <a:gd name="T13" fmla="*/ 7 h 99"/>
                <a:gd name="T14" fmla="*/ 28 w 95"/>
                <a:gd name="T15" fmla="*/ 4 h 99"/>
                <a:gd name="T16" fmla="*/ 37 w 95"/>
                <a:gd name="T17" fmla="*/ 0 h 99"/>
                <a:gd name="T18" fmla="*/ 46 w 95"/>
                <a:gd name="T19" fmla="*/ 0 h 99"/>
                <a:gd name="T20" fmla="*/ 46 w 95"/>
                <a:gd name="T21" fmla="*/ 0 h 99"/>
                <a:gd name="T22" fmla="*/ 55 w 95"/>
                <a:gd name="T23" fmla="*/ 0 h 99"/>
                <a:gd name="T24" fmla="*/ 64 w 95"/>
                <a:gd name="T25" fmla="*/ 4 h 99"/>
                <a:gd name="T26" fmla="*/ 73 w 95"/>
                <a:gd name="T27" fmla="*/ 7 h 99"/>
                <a:gd name="T28" fmla="*/ 80 w 95"/>
                <a:gd name="T29" fmla="*/ 15 h 99"/>
                <a:gd name="T30" fmla="*/ 86 w 95"/>
                <a:gd name="T31" fmla="*/ 20 h 99"/>
                <a:gd name="T32" fmla="*/ 91 w 95"/>
                <a:gd name="T33" fmla="*/ 29 h 99"/>
                <a:gd name="T34" fmla="*/ 93 w 95"/>
                <a:gd name="T35" fmla="*/ 38 h 99"/>
                <a:gd name="T36" fmla="*/ 95 w 95"/>
                <a:gd name="T37" fmla="*/ 47 h 99"/>
                <a:gd name="T38" fmla="*/ 95 w 95"/>
                <a:gd name="T39" fmla="*/ 47 h 99"/>
                <a:gd name="T40" fmla="*/ 93 w 95"/>
                <a:gd name="T41" fmla="*/ 54 h 99"/>
                <a:gd name="T42" fmla="*/ 91 w 95"/>
                <a:gd name="T43" fmla="*/ 60 h 99"/>
                <a:gd name="T44" fmla="*/ 86 w 95"/>
                <a:gd name="T45" fmla="*/ 70 h 99"/>
                <a:gd name="T46" fmla="*/ 79 w 95"/>
                <a:gd name="T47" fmla="*/ 83 h 99"/>
                <a:gd name="T48" fmla="*/ 71 w 95"/>
                <a:gd name="T49" fmla="*/ 92 h 99"/>
                <a:gd name="T50" fmla="*/ 71 w 95"/>
                <a:gd name="T51" fmla="*/ 92 h 99"/>
                <a:gd name="T52" fmla="*/ 64 w 95"/>
                <a:gd name="T53" fmla="*/ 97 h 99"/>
                <a:gd name="T54" fmla="*/ 55 w 95"/>
                <a:gd name="T55" fmla="*/ 99 h 99"/>
                <a:gd name="T56" fmla="*/ 39 w 95"/>
                <a:gd name="T57" fmla="*/ 99 h 99"/>
                <a:gd name="T58" fmla="*/ 39 w 95"/>
                <a:gd name="T59" fmla="*/ 99 h 99"/>
                <a:gd name="T60" fmla="*/ 28 w 95"/>
                <a:gd name="T61" fmla="*/ 97 h 99"/>
                <a:gd name="T62" fmla="*/ 21 w 95"/>
                <a:gd name="T63" fmla="*/ 92 h 99"/>
                <a:gd name="T64" fmla="*/ 21 w 95"/>
                <a:gd name="T65" fmla="*/ 92 h 99"/>
                <a:gd name="T66" fmla="*/ 14 w 95"/>
                <a:gd name="T67" fmla="*/ 83 h 99"/>
                <a:gd name="T68" fmla="*/ 7 w 95"/>
                <a:gd name="T69" fmla="*/ 70 h 99"/>
                <a:gd name="T70" fmla="*/ 1 w 95"/>
                <a:gd name="T71" fmla="*/ 60 h 99"/>
                <a:gd name="T72" fmla="*/ 0 w 95"/>
                <a:gd name="T73" fmla="*/ 54 h 99"/>
                <a:gd name="T74" fmla="*/ 0 w 95"/>
                <a:gd name="T75" fmla="*/ 47 h 99"/>
                <a:gd name="T76" fmla="*/ 0 w 95"/>
                <a:gd name="T77"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9">
                  <a:moveTo>
                    <a:pt x="0" y="47"/>
                  </a:moveTo>
                  <a:lnTo>
                    <a:pt x="0" y="47"/>
                  </a:lnTo>
                  <a:lnTo>
                    <a:pt x="0" y="38"/>
                  </a:lnTo>
                  <a:lnTo>
                    <a:pt x="3" y="29"/>
                  </a:lnTo>
                  <a:lnTo>
                    <a:pt x="7" y="20"/>
                  </a:lnTo>
                  <a:lnTo>
                    <a:pt x="12" y="15"/>
                  </a:lnTo>
                  <a:lnTo>
                    <a:pt x="19" y="7"/>
                  </a:lnTo>
                  <a:lnTo>
                    <a:pt x="28" y="4"/>
                  </a:lnTo>
                  <a:lnTo>
                    <a:pt x="37" y="0"/>
                  </a:lnTo>
                  <a:lnTo>
                    <a:pt x="46" y="0"/>
                  </a:lnTo>
                  <a:lnTo>
                    <a:pt x="46" y="0"/>
                  </a:lnTo>
                  <a:lnTo>
                    <a:pt x="55" y="0"/>
                  </a:lnTo>
                  <a:lnTo>
                    <a:pt x="64" y="4"/>
                  </a:lnTo>
                  <a:lnTo>
                    <a:pt x="73" y="7"/>
                  </a:lnTo>
                  <a:lnTo>
                    <a:pt x="80" y="15"/>
                  </a:lnTo>
                  <a:lnTo>
                    <a:pt x="86" y="20"/>
                  </a:lnTo>
                  <a:lnTo>
                    <a:pt x="91" y="29"/>
                  </a:lnTo>
                  <a:lnTo>
                    <a:pt x="93" y="38"/>
                  </a:lnTo>
                  <a:lnTo>
                    <a:pt x="95" y="47"/>
                  </a:lnTo>
                  <a:lnTo>
                    <a:pt x="95" y="47"/>
                  </a:lnTo>
                  <a:lnTo>
                    <a:pt x="93" y="54"/>
                  </a:lnTo>
                  <a:lnTo>
                    <a:pt x="91" y="60"/>
                  </a:lnTo>
                  <a:lnTo>
                    <a:pt x="86" y="70"/>
                  </a:lnTo>
                  <a:lnTo>
                    <a:pt x="79" y="83"/>
                  </a:lnTo>
                  <a:lnTo>
                    <a:pt x="71" y="92"/>
                  </a:lnTo>
                  <a:lnTo>
                    <a:pt x="71" y="92"/>
                  </a:lnTo>
                  <a:lnTo>
                    <a:pt x="64" y="97"/>
                  </a:lnTo>
                  <a:lnTo>
                    <a:pt x="55" y="99"/>
                  </a:lnTo>
                  <a:lnTo>
                    <a:pt x="39" y="99"/>
                  </a:lnTo>
                  <a:lnTo>
                    <a:pt x="39" y="99"/>
                  </a:lnTo>
                  <a:lnTo>
                    <a:pt x="28" y="97"/>
                  </a:lnTo>
                  <a:lnTo>
                    <a:pt x="21" y="92"/>
                  </a:lnTo>
                  <a:lnTo>
                    <a:pt x="21" y="92"/>
                  </a:lnTo>
                  <a:lnTo>
                    <a:pt x="14" y="83"/>
                  </a:lnTo>
                  <a:lnTo>
                    <a:pt x="7" y="70"/>
                  </a:lnTo>
                  <a:lnTo>
                    <a:pt x="1" y="60"/>
                  </a:lnTo>
                  <a:lnTo>
                    <a:pt x="0" y="54"/>
                  </a:lnTo>
                  <a:lnTo>
                    <a:pt x="0" y="47"/>
                  </a:lnTo>
                  <a:lnTo>
                    <a:pt x="0" y="47"/>
                  </a:lnTo>
                  <a:close/>
                </a:path>
              </a:pathLst>
            </a:custGeom>
            <a:solidFill>
              <a:srgbClr val="7A573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25"/>
            <p:cNvSpPr>
              <a:spLocks/>
            </p:cNvSpPr>
            <p:nvPr/>
          </p:nvSpPr>
          <p:spPr bwMode="auto">
            <a:xfrm>
              <a:off x="8013700" y="3419475"/>
              <a:ext cx="4763" cy="6350"/>
            </a:xfrm>
            <a:custGeom>
              <a:avLst/>
              <a:gdLst>
                <a:gd name="T0" fmla="*/ 0 w 6"/>
                <a:gd name="T1" fmla="*/ 4 h 7"/>
                <a:gd name="T2" fmla="*/ 0 w 6"/>
                <a:gd name="T3" fmla="*/ 4 h 7"/>
                <a:gd name="T4" fmla="*/ 0 w 6"/>
                <a:gd name="T5" fmla="*/ 6 h 7"/>
                <a:gd name="T6" fmla="*/ 4 w 6"/>
                <a:gd name="T7" fmla="*/ 7 h 7"/>
                <a:gd name="T8" fmla="*/ 4 w 6"/>
                <a:gd name="T9" fmla="*/ 7 h 7"/>
                <a:gd name="T10" fmla="*/ 6 w 6"/>
                <a:gd name="T11" fmla="*/ 6 h 7"/>
                <a:gd name="T12" fmla="*/ 6 w 6"/>
                <a:gd name="T13" fmla="*/ 4 h 7"/>
                <a:gd name="T14" fmla="*/ 6 w 6"/>
                <a:gd name="T15" fmla="*/ 4 h 7"/>
                <a:gd name="T16" fmla="*/ 6 w 6"/>
                <a:gd name="T17" fmla="*/ 2 h 7"/>
                <a:gd name="T18" fmla="*/ 4 w 6"/>
                <a:gd name="T19" fmla="*/ 0 h 7"/>
                <a:gd name="T20" fmla="*/ 4 w 6"/>
                <a:gd name="T21" fmla="*/ 0 h 7"/>
                <a:gd name="T22" fmla="*/ 0 w 6"/>
                <a:gd name="T23" fmla="*/ 2 h 7"/>
                <a:gd name="T24" fmla="*/ 0 w 6"/>
                <a:gd name="T25" fmla="*/ 4 h 7"/>
                <a:gd name="T26" fmla="*/ 0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0" y="4"/>
                  </a:moveTo>
                  <a:lnTo>
                    <a:pt x="0" y="4"/>
                  </a:lnTo>
                  <a:lnTo>
                    <a:pt x="0" y="6"/>
                  </a:lnTo>
                  <a:lnTo>
                    <a:pt x="4" y="7"/>
                  </a:lnTo>
                  <a:lnTo>
                    <a:pt x="4" y="7"/>
                  </a:lnTo>
                  <a:lnTo>
                    <a:pt x="6" y="6"/>
                  </a:lnTo>
                  <a:lnTo>
                    <a:pt x="6" y="4"/>
                  </a:lnTo>
                  <a:lnTo>
                    <a:pt x="6" y="4"/>
                  </a:lnTo>
                  <a:lnTo>
                    <a:pt x="6" y="2"/>
                  </a:lnTo>
                  <a:lnTo>
                    <a:pt x="4" y="0"/>
                  </a:lnTo>
                  <a:lnTo>
                    <a:pt x="4" y="0"/>
                  </a:lnTo>
                  <a:lnTo>
                    <a:pt x="0" y="2"/>
                  </a:lnTo>
                  <a:lnTo>
                    <a:pt x="0" y="4"/>
                  </a:lnTo>
                  <a:lnTo>
                    <a:pt x="0"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26"/>
            <p:cNvSpPr>
              <a:spLocks/>
            </p:cNvSpPr>
            <p:nvPr/>
          </p:nvSpPr>
          <p:spPr bwMode="auto">
            <a:xfrm>
              <a:off x="7977187" y="3444875"/>
              <a:ext cx="33338" cy="11113"/>
            </a:xfrm>
            <a:custGeom>
              <a:avLst/>
              <a:gdLst>
                <a:gd name="T0" fmla="*/ 43 w 43"/>
                <a:gd name="T1" fmla="*/ 0 h 12"/>
                <a:gd name="T2" fmla="*/ 43 w 43"/>
                <a:gd name="T3" fmla="*/ 0 h 12"/>
                <a:gd name="T4" fmla="*/ 39 w 43"/>
                <a:gd name="T5" fmla="*/ 5 h 12"/>
                <a:gd name="T6" fmla="*/ 34 w 43"/>
                <a:gd name="T7" fmla="*/ 9 h 12"/>
                <a:gd name="T8" fmla="*/ 28 w 43"/>
                <a:gd name="T9" fmla="*/ 12 h 12"/>
                <a:gd name="T10" fmla="*/ 21 w 43"/>
                <a:gd name="T11" fmla="*/ 12 h 12"/>
                <a:gd name="T12" fmla="*/ 21 w 43"/>
                <a:gd name="T13" fmla="*/ 12 h 12"/>
                <a:gd name="T14" fmla="*/ 14 w 43"/>
                <a:gd name="T15" fmla="*/ 12 h 12"/>
                <a:gd name="T16" fmla="*/ 9 w 43"/>
                <a:gd name="T17" fmla="*/ 9 h 12"/>
                <a:gd name="T18" fmla="*/ 3 w 43"/>
                <a:gd name="T19" fmla="*/ 5 h 12"/>
                <a:gd name="T20" fmla="*/ 0 w 43"/>
                <a:gd name="T21" fmla="*/ 0 h 12"/>
                <a:gd name="T22" fmla="*/ 43 w 4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2">
                  <a:moveTo>
                    <a:pt x="43" y="0"/>
                  </a:moveTo>
                  <a:lnTo>
                    <a:pt x="43" y="0"/>
                  </a:lnTo>
                  <a:lnTo>
                    <a:pt x="39" y="5"/>
                  </a:lnTo>
                  <a:lnTo>
                    <a:pt x="34" y="9"/>
                  </a:lnTo>
                  <a:lnTo>
                    <a:pt x="28" y="12"/>
                  </a:lnTo>
                  <a:lnTo>
                    <a:pt x="21" y="12"/>
                  </a:lnTo>
                  <a:lnTo>
                    <a:pt x="21" y="12"/>
                  </a:lnTo>
                  <a:lnTo>
                    <a:pt x="14" y="12"/>
                  </a:lnTo>
                  <a:lnTo>
                    <a:pt x="9" y="9"/>
                  </a:lnTo>
                  <a:lnTo>
                    <a:pt x="3" y="5"/>
                  </a:lnTo>
                  <a:lnTo>
                    <a:pt x="0" y="0"/>
                  </a:lnTo>
                  <a:lnTo>
                    <a:pt x="43"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27"/>
            <p:cNvSpPr>
              <a:spLocks/>
            </p:cNvSpPr>
            <p:nvPr/>
          </p:nvSpPr>
          <p:spPr bwMode="auto">
            <a:xfrm>
              <a:off x="8010525" y="3413125"/>
              <a:ext cx="11113" cy="1588"/>
            </a:xfrm>
            <a:custGeom>
              <a:avLst/>
              <a:gdLst>
                <a:gd name="T0" fmla="*/ 2 w 12"/>
                <a:gd name="T1" fmla="*/ 4 h 4"/>
                <a:gd name="T2" fmla="*/ 12 w 12"/>
                <a:gd name="T3" fmla="*/ 4 h 4"/>
                <a:gd name="T4" fmla="*/ 12 w 12"/>
                <a:gd name="T5" fmla="*/ 4 h 4"/>
                <a:gd name="T6" fmla="*/ 12 w 12"/>
                <a:gd name="T7" fmla="*/ 4 h 4"/>
                <a:gd name="T8" fmla="*/ 12 w 12"/>
                <a:gd name="T9" fmla="*/ 2 h 4"/>
                <a:gd name="T10" fmla="*/ 12 w 12"/>
                <a:gd name="T11" fmla="*/ 2 h 4"/>
                <a:gd name="T12" fmla="*/ 12 w 12"/>
                <a:gd name="T13" fmla="*/ 0 h 4"/>
                <a:gd name="T14" fmla="*/ 2 w 12"/>
                <a:gd name="T15" fmla="*/ 0 h 4"/>
                <a:gd name="T16" fmla="*/ 2 w 12"/>
                <a:gd name="T17" fmla="*/ 0 h 4"/>
                <a:gd name="T18" fmla="*/ 0 w 12"/>
                <a:gd name="T19" fmla="*/ 2 h 4"/>
                <a:gd name="T20" fmla="*/ 0 w 12"/>
                <a:gd name="T21" fmla="*/ 4 h 4"/>
                <a:gd name="T22" fmla="*/ 0 w 12"/>
                <a:gd name="T23" fmla="*/ 4 h 4"/>
                <a:gd name="T24" fmla="*/ 2 w 12"/>
                <a:gd name="T25" fmla="*/ 4 h 4"/>
                <a:gd name="T26" fmla="*/ 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2" y="4"/>
                  </a:moveTo>
                  <a:lnTo>
                    <a:pt x="12" y="4"/>
                  </a:lnTo>
                  <a:lnTo>
                    <a:pt x="12" y="4"/>
                  </a:lnTo>
                  <a:lnTo>
                    <a:pt x="12" y="4"/>
                  </a:lnTo>
                  <a:lnTo>
                    <a:pt x="12" y="2"/>
                  </a:lnTo>
                  <a:lnTo>
                    <a:pt x="12" y="2"/>
                  </a:lnTo>
                  <a:lnTo>
                    <a:pt x="12"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28"/>
            <p:cNvSpPr>
              <a:spLocks/>
            </p:cNvSpPr>
            <p:nvPr/>
          </p:nvSpPr>
          <p:spPr bwMode="auto">
            <a:xfrm>
              <a:off x="7969250" y="3419475"/>
              <a:ext cx="6350" cy="6350"/>
            </a:xfrm>
            <a:custGeom>
              <a:avLst/>
              <a:gdLst>
                <a:gd name="T0" fmla="*/ 0 w 7"/>
                <a:gd name="T1" fmla="*/ 4 h 7"/>
                <a:gd name="T2" fmla="*/ 0 w 7"/>
                <a:gd name="T3" fmla="*/ 4 h 7"/>
                <a:gd name="T4" fmla="*/ 0 w 7"/>
                <a:gd name="T5" fmla="*/ 6 h 7"/>
                <a:gd name="T6" fmla="*/ 3 w 7"/>
                <a:gd name="T7" fmla="*/ 7 h 7"/>
                <a:gd name="T8" fmla="*/ 3 w 7"/>
                <a:gd name="T9" fmla="*/ 7 h 7"/>
                <a:gd name="T10" fmla="*/ 5 w 7"/>
                <a:gd name="T11" fmla="*/ 6 h 7"/>
                <a:gd name="T12" fmla="*/ 7 w 7"/>
                <a:gd name="T13" fmla="*/ 4 h 7"/>
                <a:gd name="T14" fmla="*/ 7 w 7"/>
                <a:gd name="T15" fmla="*/ 4 h 7"/>
                <a:gd name="T16" fmla="*/ 5 w 7"/>
                <a:gd name="T17" fmla="*/ 2 h 7"/>
                <a:gd name="T18" fmla="*/ 3 w 7"/>
                <a:gd name="T19" fmla="*/ 0 h 7"/>
                <a:gd name="T20" fmla="*/ 3 w 7"/>
                <a:gd name="T21" fmla="*/ 0 h 7"/>
                <a:gd name="T22" fmla="*/ 0 w 7"/>
                <a:gd name="T23" fmla="*/ 2 h 7"/>
                <a:gd name="T24" fmla="*/ 0 w 7"/>
                <a:gd name="T25" fmla="*/ 4 h 7"/>
                <a:gd name="T26" fmla="*/ 0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4"/>
                  </a:moveTo>
                  <a:lnTo>
                    <a:pt x="0" y="4"/>
                  </a:lnTo>
                  <a:lnTo>
                    <a:pt x="0" y="6"/>
                  </a:lnTo>
                  <a:lnTo>
                    <a:pt x="3" y="7"/>
                  </a:lnTo>
                  <a:lnTo>
                    <a:pt x="3" y="7"/>
                  </a:lnTo>
                  <a:lnTo>
                    <a:pt x="5" y="6"/>
                  </a:lnTo>
                  <a:lnTo>
                    <a:pt x="7" y="4"/>
                  </a:lnTo>
                  <a:lnTo>
                    <a:pt x="7" y="4"/>
                  </a:lnTo>
                  <a:lnTo>
                    <a:pt x="5" y="2"/>
                  </a:lnTo>
                  <a:lnTo>
                    <a:pt x="3" y="0"/>
                  </a:lnTo>
                  <a:lnTo>
                    <a:pt x="3" y="0"/>
                  </a:lnTo>
                  <a:lnTo>
                    <a:pt x="0" y="2"/>
                  </a:lnTo>
                  <a:lnTo>
                    <a:pt x="0" y="4"/>
                  </a:lnTo>
                  <a:lnTo>
                    <a:pt x="0"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9"/>
            <p:cNvSpPr>
              <a:spLocks/>
            </p:cNvSpPr>
            <p:nvPr/>
          </p:nvSpPr>
          <p:spPr bwMode="auto">
            <a:xfrm>
              <a:off x="7967662" y="3413125"/>
              <a:ext cx="11113" cy="1588"/>
            </a:xfrm>
            <a:custGeom>
              <a:avLst/>
              <a:gdLst>
                <a:gd name="T0" fmla="*/ 2 w 14"/>
                <a:gd name="T1" fmla="*/ 4 h 4"/>
                <a:gd name="T2" fmla="*/ 13 w 14"/>
                <a:gd name="T3" fmla="*/ 4 h 4"/>
                <a:gd name="T4" fmla="*/ 13 w 14"/>
                <a:gd name="T5" fmla="*/ 4 h 4"/>
                <a:gd name="T6" fmla="*/ 14 w 14"/>
                <a:gd name="T7" fmla="*/ 4 h 4"/>
                <a:gd name="T8" fmla="*/ 14 w 14"/>
                <a:gd name="T9" fmla="*/ 2 h 4"/>
                <a:gd name="T10" fmla="*/ 14 w 14"/>
                <a:gd name="T11" fmla="*/ 2 h 4"/>
                <a:gd name="T12" fmla="*/ 13 w 14"/>
                <a:gd name="T13" fmla="*/ 0 h 4"/>
                <a:gd name="T14" fmla="*/ 2 w 14"/>
                <a:gd name="T15" fmla="*/ 0 h 4"/>
                <a:gd name="T16" fmla="*/ 2 w 14"/>
                <a:gd name="T17" fmla="*/ 0 h 4"/>
                <a:gd name="T18" fmla="*/ 0 w 14"/>
                <a:gd name="T19" fmla="*/ 2 h 4"/>
                <a:gd name="T20" fmla="*/ 0 w 14"/>
                <a:gd name="T21" fmla="*/ 4 h 4"/>
                <a:gd name="T22" fmla="*/ 0 w 14"/>
                <a:gd name="T23" fmla="*/ 4 h 4"/>
                <a:gd name="T24" fmla="*/ 2 w 14"/>
                <a:gd name="T25" fmla="*/ 4 h 4"/>
                <a:gd name="T26" fmla="*/ 2 w 1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4">
                  <a:moveTo>
                    <a:pt x="2" y="4"/>
                  </a:moveTo>
                  <a:lnTo>
                    <a:pt x="13" y="4"/>
                  </a:lnTo>
                  <a:lnTo>
                    <a:pt x="13" y="4"/>
                  </a:lnTo>
                  <a:lnTo>
                    <a:pt x="14" y="4"/>
                  </a:lnTo>
                  <a:lnTo>
                    <a:pt x="14" y="2"/>
                  </a:lnTo>
                  <a:lnTo>
                    <a:pt x="14" y="2"/>
                  </a:lnTo>
                  <a:lnTo>
                    <a:pt x="13"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30"/>
            <p:cNvSpPr>
              <a:spLocks/>
            </p:cNvSpPr>
            <p:nvPr/>
          </p:nvSpPr>
          <p:spPr bwMode="auto">
            <a:xfrm>
              <a:off x="7991475" y="3421063"/>
              <a:ext cx="4763" cy="19050"/>
            </a:xfrm>
            <a:custGeom>
              <a:avLst/>
              <a:gdLst>
                <a:gd name="T0" fmla="*/ 1 w 7"/>
                <a:gd name="T1" fmla="*/ 23 h 23"/>
                <a:gd name="T2" fmla="*/ 5 w 7"/>
                <a:gd name="T3" fmla="*/ 23 h 23"/>
                <a:gd name="T4" fmla="*/ 5 w 7"/>
                <a:gd name="T5" fmla="*/ 23 h 23"/>
                <a:gd name="T6" fmla="*/ 7 w 7"/>
                <a:gd name="T7" fmla="*/ 22 h 23"/>
                <a:gd name="T8" fmla="*/ 7 w 7"/>
                <a:gd name="T9" fmla="*/ 20 h 23"/>
                <a:gd name="T10" fmla="*/ 7 w 7"/>
                <a:gd name="T11" fmla="*/ 2 h 23"/>
                <a:gd name="T12" fmla="*/ 7 w 7"/>
                <a:gd name="T13" fmla="*/ 2 h 23"/>
                <a:gd name="T14" fmla="*/ 7 w 7"/>
                <a:gd name="T15" fmla="*/ 0 h 23"/>
                <a:gd name="T16" fmla="*/ 5 w 7"/>
                <a:gd name="T17" fmla="*/ 0 h 23"/>
                <a:gd name="T18" fmla="*/ 1 w 7"/>
                <a:gd name="T19" fmla="*/ 0 h 23"/>
                <a:gd name="T20" fmla="*/ 1 w 7"/>
                <a:gd name="T21" fmla="*/ 0 h 23"/>
                <a:gd name="T22" fmla="*/ 0 w 7"/>
                <a:gd name="T23" fmla="*/ 0 h 23"/>
                <a:gd name="T24" fmla="*/ 0 w 7"/>
                <a:gd name="T25" fmla="*/ 2 h 23"/>
                <a:gd name="T26" fmla="*/ 0 w 7"/>
                <a:gd name="T27" fmla="*/ 20 h 23"/>
                <a:gd name="T28" fmla="*/ 0 w 7"/>
                <a:gd name="T29" fmla="*/ 20 h 23"/>
                <a:gd name="T30" fmla="*/ 0 w 7"/>
                <a:gd name="T31" fmla="*/ 22 h 23"/>
                <a:gd name="T32" fmla="*/ 1 w 7"/>
                <a:gd name="T33" fmla="*/ 23 h 23"/>
                <a:gd name="T34" fmla="*/ 1 w 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3">
                  <a:moveTo>
                    <a:pt x="1" y="23"/>
                  </a:moveTo>
                  <a:lnTo>
                    <a:pt x="5" y="23"/>
                  </a:lnTo>
                  <a:lnTo>
                    <a:pt x="5" y="23"/>
                  </a:lnTo>
                  <a:lnTo>
                    <a:pt x="7" y="22"/>
                  </a:lnTo>
                  <a:lnTo>
                    <a:pt x="7" y="20"/>
                  </a:lnTo>
                  <a:lnTo>
                    <a:pt x="7" y="2"/>
                  </a:lnTo>
                  <a:lnTo>
                    <a:pt x="7" y="2"/>
                  </a:lnTo>
                  <a:lnTo>
                    <a:pt x="7" y="0"/>
                  </a:lnTo>
                  <a:lnTo>
                    <a:pt x="5" y="0"/>
                  </a:lnTo>
                  <a:lnTo>
                    <a:pt x="1" y="0"/>
                  </a:lnTo>
                  <a:lnTo>
                    <a:pt x="1" y="0"/>
                  </a:lnTo>
                  <a:lnTo>
                    <a:pt x="0" y="0"/>
                  </a:lnTo>
                  <a:lnTo>
                    <a:pt x="0" y="2"/>
                  </a:lnTo>
                  <a:lnTo>
                    <a:pt x="0" y="20"/>
                  </a:lnTo>
                  <a:lnTo>
                    <a:pt x="0" y="20"/>
                  </a:lnTo>
                  <a:lnTo>
                    <a:pt x="0" y="22"/>
                  </a:lnTo>
                  <a:lnTo>
                    <a:pt x="1" y="23"/>
                  </a:lnTo>
                  <a:lnTo>
                    <a:pt x="1" y="23"/>
                  </a:lnTo>
                  <a:close/>
                </a:path>
              </a:pathLst>
            </a:custGeom>
            <a:solidFill>
              <a:srgbClr val="51351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31"/>
            <p:cNvSpPr>
              <a:spLocks/>
            </p:cNvSpPr>
            <p:nvPr/>
          </p:nvSpPr>
          <p:spPr bwMode="auto">
            <a:xfrm>
              <a:off x="7994650" y="3432175"/>
              <a:ext cx="6350" cy="4763"/>
            </a:xfrm>
            <a:custGeom>
              <a:avLst/>
              <a:gdLst>
                <a:gd name="T0" fmla="*/ 0 w 9"/>
                <a:gd name="T1" fmla="*/ 6 h 6"/>
                <a:gd name="T2" fmla="*/ 0 w 9"/>
                <a:gd name="T3" fmla="*/ 6 h 6"/>
                <a:gd name="T4" fmla="*/ 0 w 9"/>
                <a:gd name="T5" fmla="*/ 6 h 6"/>
                <a:gd name="T6" fmla="*/ 2 w 9"/>
                <a:gd name="T7" fmla="*/ 2 h 6"/>
                <a:gd name="T8" fmla="*/ 4 w 9"/>
                <a:gd name="T9" fmla="*/ 0 h 6"/>
                <a:gd name="T10" fmla="*/ 4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4" y="0"/>
                  </a:lnTo>
                  <a:lnTo>
                    <a:pt x="4" y="0"/>
                  </a:lnTo>
                  <a:lnTo>
                    <a:pt x="7" y="2"/>
                  </a:lnTo>
                  <a:lnTo>
                    <a:pt x="9" y="6"/>
                  </a:lnTo>
                  <a:lnTo>
                    <a:pt x="9" y="6"/>
                  </a:lnTo>
                  <a:lnTo>
                    <a:pt x="0" y="6"/>
                  </a:lnTo>
                  <a:close/>
                </a:path>
              </a:pathLst>
            </a:custGeom>
            <a:solidFill>
              <a:srgbClr val="51351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2"/>
            <p:cNvSpPr>
              <a:spLocks/>
            </p:cNvSpPr>
            <p:nvPr/>
          </p:nvSpPr>
          <p:spPr bwMode="auto">
            <a:xfrm>
              <a:off x="7986712" y="3432175"/>
              <a:ext cx="7938" cy="4763"/>
            </a:xfrm>
            <a:custGeom>
              <a:avLst/>
              <a:gdLst>
                <a:gd name="T0" fmla="*/ 0 w 9"/>
                <a:gd name="T1" fmla="*/ 6 h 6"/>
                <a:gd name="T2" fmla="*/ 0 w 9"/>
                <a:gd name="T3" fmla="*/ 6 h 6"/>
                <a:gd name="T4" fmla="*/ 0 w 9"/>
                <a:gd name="T5" fmla="*/ 6 h 6"/>
                <a:gd name="T6" fmla="*/ 2 w 9"/>
                <a:gd name="T7" fmla="*/ 2 h 6"/>
                <a:gd name="T8" fmla="*/ 6 w 9"/>
                <a:gd name="T9" fmla="*/ 0 h 6"/>
                <a:gd name="T10" fmla="*/ 6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6" y="0"/>
                  </a:lnTo>
                  <a:lnTo>
                    <a:pt x="6" y="0"/>
                  </a:lnTo>
                  <a:lnTo>
                    <a:pt x="7" y="2"/>
                  </a:lnTo>
                  <a:lnTo>
                    <a:pt x="9" y="6"/>
                  </a:lnTo>
                  <a:lnTo>
                    <a:pt x="9" y="6"/>
                  </a:lnTo>
                  <a:lnTo>
                    <a:pt x="0" y="6"/>
                  </a:lnTo>
                  <a:close/>
                </a:path>
              </a:pathLst>
            </a:custGeom>
            <a:solidFill>
              <a:srgbClr val="51351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33"/>
            <p:cNvSpPr>
              <a:spLocks/>
            </p:cNvSpPr>
            <p:nvPr/>
          </p:nvSpPr>
          <p:spPr bwMode="auto">
            <a:xfrm>
              <a:off x="8004175" y="3836988"/>
              <a:ext cx="39688" cy="23813"/>
            </a:xfrm>
            <a:custGeom>
              <a:avLst/>
              <a:gdLst>
                <a:gd name="T0" fmla="*/ 0 w 50"/>
                <a:gd name="T1" fmla="*/ 0 h 31"/>
                <a:gd name="T2" fmla="*/ 0 w 50"/>
                <a:gd name="T3" fmla="*/ 31 h 31"/>
                <a:gd name="T4" fmla="*/ 50 w 50"/>
                <a:gd name="T5" fmla="*/ 31 h 31"/>
                <a:gd name="T6" fmla="*/ 50 w 50"/>
                <a:gd name="T7" fmla="*/ 24 h 31"/>
                <a:gd name="T8" fmla="*/ 32 w 50"/>
                <a:gd name="T9" fmla="*/ 13 h 31"/>
                <a:gd name="T10" fmla="*/ 30 w 50"/>
                <a:gd name="T11" fmla="*/ 0 h 31"/>
                <a:gd name="T12" fmla="*/ 0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0" y="0"/>
                  </a:moveTo>
                  <a:lnTo>
                    <a:pt x="0" y="31"/>
                  </a:lnTo>
                  <a:lnTo>
                    <a:pt x="50" y="31"/>
                  </a:lnTo>
                  <a:lnTo>
                    <a:pt x="50" y="24"/>
                  </a:lnTo>
                  <a:lnTo>
                    <a:pt x="32" y="13"/>
                  </a:lnTo>
                  <a:lnTo>
                    <a:pt x="30" y="0"/>
                  </a:lnTo>
                  <a:lnTo>
                    <a:pt x="0" y="0"/>
                  </a:lnTo>
                  <a:close/>
                </a:path>
              </a:pathLst>
            </a:custGeom>
            <a:solidFill>
              <a:srgbClr val="BA14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34"/>
            <p:cNvSpPr>
              <a:spLocks/>
            </p:cNvSpPr>
            <p:nvPr/>
          </p:nvSpPr>
          <p:spPr bwMode="auto">
            <a:xfrm>
              <a:off x="7924800" y="3836988"/>
              <a:ext cx="52388" cy="23813"/>
            </a:xfrm>
            <a:custGeom>
              <a:avLst/>
              <a:gdLst>
                <a:gd name="T0" fmla="*/ 65 w 65"/>
                <a:gd name="T1" fmla="*/ 0 h 31"/>
                <a:gd name="T2" fmla="*/ 65 w 65"/>
                <a:gd name="T3" fmla="*/ 31 h 31"/>
                <a:gd name="T4" fmla="*/ 0 w 65"/>
                <a:gd name="T5" fmla="*/ 31 h 31"/>
                <a:gd name="T6" fmla="*/ 0 w 65"/>
                <a:gd name="T7" fmla="*/ 24 h 31"/>
                <a:gd name="T8" fmla="*/ 32 w 65"/>
                <a:gd name="T9" fmla="*/ 13 h 31"/>
                <a:gd name="T10" fmla="*/ 34 w 65"/>
                <a:gd name="T11" fmla="*/ 0 h 31"/>
                <a:gd name="T12" fmla="*/ 65 w 6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65" h="31">
                  <a:moveTo>
                    <a:pt x="65" y="0"/>
                  </a:moveTo>
                  <a:lnTo>
                    <a:pt x="65" y="31"/>
                  </a:lnTo>
                  <a:lnTo>
                    <a:pt x="0" y="31"/>
                  </a:lnTo>
                  <a:lnTo>
                    <a:pt x="0" y="24"/>
                  </a:lnTo>
                  <a:lnTo>
                    <a:pt x="32" y="13"/>
                  </a:lnTo>
                  <a:lnTo>
                    <a:pt x="34" y="0"/>
                  </a:lnTo>
                  <a:lnTo>
                    <a:pt x="65" y="0"/>
                  </a:lnTo>
                  <a:close/>
                </a:path>
              </a:pathLst>
            </a:custGeom>
            <a:solidFill>
              <a:srgbClr val="BA14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35"/>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close/>
                </a:path>
              </a:pathLst>
            </a:custGeom>
            <a:solidFill>
              <a:srgbClr val="5C2D9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36"/>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37"/>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8"/>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39"/>
            <p:cNvSpPr>
              <a:spLocks noChangeArrowheads="1"/>
            </p:cNvSpPr>
            <p:nvPr/>
          </p:nvSpPr>
          <p:spPr bwMode="auto">
            <a:xfrm>
              <a:off x="7910512" y="3524250"/>
              <a:ext cx="14288" cy="95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40"/>
            <p:cNvSpPr>
              <a:spLocks noChangeArrowheads="1"/>
            </p:cNvSpPr>
            <p:nvPr/>
          </p:nvSpPr>
          <p:spPr bwMode="auto">
            <a:xfrm>
              <a:off x="7910512" y="3524250"/>
              <a:ext cx="14288" cy="9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641"/>
            <p:cNvSpPr>
              <a:spLocks noChangeArrowheads="1"/>
            </p:cNvSpPr>
            <p:nvPr/>
          </p:nvSpPr>
          <p:spPr bwMode="auto">
            <a:xfrm>
              <a:off x="7899400" y="3524250"/>
              <a:ext cx="12700" cy="9525"/>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642"/>
            <p:cNvSpPr>
              <a:spLocks noChangeArrowheads="1"/>
            </p:cNvSpPr>
            <p:nvPr/>
          </p:nvSpPr>
          <p:spPr bwMode="auto">
            <a:xfrm>
              <a:off x="7899400" y="3524250"/>
              <a:ext cx="12700" cy="9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643"/>
            <p:cNvSpPr>
              <a:spLocks noChangeArrowheads="1"/>
            </p:cNvSpPr>
            <p:nvPr/>
          </p:nvSpPr>
          <p:spPr bwMode="auto">
            <a:xfrm>
              <a:off x="7899400" y="3533775"/>
              <a:ext cx="25400" cy="9525"/>
            </a:xfrm>
            <a:prstGeom prst="rect">
              <a:avLst/>
            </a:prstGeom>
            <a:solidFill>
              <a:srgbClr val="00B29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44"/>
            <p:cNvSpPr>
              <a:spLocks noChangeArrowheads="1"/>
            </p:cNvSpPr>
            <p:nvPr/>
          </p:nvSpPr>
          <p:spPr bwMode="auto">
            <a:xfrm>
              <a:off x="7899400" y="3533775"/>
              <a:ext cx="25400" cy="9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45"/>
            <p:cNvSpPr>
              <a:spLocks noChangeArrowheads="1"/>
            </p:cNvSpPr>
            <p:nvPr/>
          </p:nvSpPr>
          <p:spPr bwMode="auto">
            <a:xfrm>
              <a:off x="7899400" y="3519488"/>
              <a:ext cx="25400" cy="6350"/>
            </a:xfrm>
            <a:prstGeom prst="rect">
              <a:avLst/>
            </a:prstGeom>
            <a:solidFill>
              <a:srgbClr val="00B29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646"/>
            <p:cNvSpPr>
              <a:spLocks noChangeArrowheads="1"/>
            </p:cNvSpPr>
            <p:nvPr/>
          </p:nvSpPr>
          <p:spPr bwMode="auto">
            <a:xfrm>
              <a:off x="7899400" y="3519488"/>
              <a:ext cx="25400" cy="6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647"/>
            <p:cNvSpPr>
              <a:spLocks noChangeArrowheads="1"/>
            </p:cNvSpPr>
            <p:nvPr/>
          </p:nvSpPr>
          <p:spPr bwMode="auto">
            <a:xfrm>
              <a:off x="7910512" y="3543300"/>
              <a:ext cx="14288" cy="11113"/>
            </a:xfrm>
            <a:prstGeom prst="rect">
              <a:avLst/>
            </a:prstGeom>
            <a:solidFill>
              <a:srgbClr val="7FBA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648"/>
            <p:cNvSpPr>
              <a:spLocks noChangeArrowheads="1"/>
            </p:cNvSpPr>
            <p:nvPr/>
          </p:nvSpPr>
          <p:spPr bwMode="auto">
            <a:xfrm>
              <a:off x="7899400" y="3543300"/>
              <a:ext cx="12700" cy="1111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649"/>
            <p:cNvSpPr>
              <a:spLocks noChangeArrowheads="1"/>
            </p:cNvSpPr>
            <p:nvPr/>
          </p:nvSpPr>
          <p:spPr bwMode="auto">
            <a:xfrm>
              <a:off x="7899400" y="3543300"/>
              <a:ext cx="12700" cy="11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50"/>
            <p:cNvSpPr>
              <a:spLocks/>
            </p:cNvSpPr>
            <p:nvPr/>
          </p:nvSpPr>
          <p:spPr bwMode="auto">
            <a:xfrm>
              <a:off x="7920037" y="3565525"/>
              <a:ext cx="3175" cy="1588"/>
            </a:xfrm>
            <a:custGeom>
              <a:avLst/>
              <a:gdLst>
                <a:gd name="T0" fmla="*/ 2 w 3"/>
                <a:gd name="T1" fmla="*/ 0 h 1"/>
                <a:gd name="T2" fmla="*/ 2 w 3"/>
                <a:gd name="T3" fmla="*/ 0 h 1"/>
                <a:gd name="T4" fmla="*/ 2 w 3"/>
                <a:gd name="T5" fmla="*/ 0 h 1"/>
                <a:gd name="T6" fmla="*/ 2 w 3"/>
                <a:gd name="T7" fmla="*/ 0 h 1"/>
                <a:gd name="T8" fmla="*/ 3 w 3"/>
                <a:gd name="T9" fmla="*/ 0 h 1"/>
                <a:gd name="T10" fmla="*/ 2 w 3"/>
                <a:gd name="T11" fmla="*/ 1 h 1"/>
                <a:gd name="T12" fmla="*/ 2 w 3"/>
                <a:gd name="T13" fmla="*/ 1 h 1"/>
                <a:gd name="T14" fmla="*/ 2 w 3"/>
                <a:gd name="T15" fmla="*/ 1 h 1"/>
                <a:gd name="T16" fmla="*/ 2 w 3"/>
                <a:gd name="T17" fmla="*/ 1 h 1"/>
                <a:gd name="T18" fmla="*/ 2 w 3"/>
                <a:gd name="T19" fmla="*/ 0 h 1"/>
                <a:gd name="T20" fmla="*/ 0 w 3"/>
                <a:gd name="T21" fmla="*/ 0 h 1"/>
                <a:gd name="T22" fmla="*/ 0 w 3"/>
                <a:gd name="T23" fmla="*/ 0 h 1"/>
                <a:gd name="T24" fmla="*/ 0 w 3"/>
                <a:gd name="T25" fmla="*/ 0 h 1"/>
                <a:gd name="T26" fmla="*/ 2 w 3"/>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2" y="0"/>
                  </a:moveTo>
                  <a:lnTo>
                    <a:pt x="2" y="0"/>
                  </a:lnTo>
                  <a:lnTo>
                    <a:pt x="2" y="0"/>
                  </a:lnTo>
                  <a:lnTo>
                    <a:pt x="2" y="0"/>
                  </a:lnTo>
                  <a:lnTo>
                    <a:pt x="3" y="0"/>
                  </a:lnTo>
                  <a:lnTo>
                    <a:pt x="2" y="1"/>
                  </a:lnTo>
                  <a:lnTo>
                    <a:pt x="2" y="1"/>
                  </a:lnTo>
                  <a:lnTo>
                    <a:pt x="2" y="1"/>
                  </a:lnTo>
                  <a:lnTo>
                    <a:pt x="2" y="1"/>
                  </a:lnTo>
                  <a:lnTo>
                    <a:pt x="2" y="0"/>
                  </a:lnTo>
                  <a:lnTo>
                    <a:pt x="0" y="0"/>
                  </a:lnTo>
                  <a:lnTo>
                    <a:pt x="0" y="0"/>
                  </a:lnTo>
                  <a:lnTo>
                    <a:pt x="0" y="0"/>
                  </a:lnTo>
                  <a:lnTo>
                    <a:pt x="2"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51"/>
            <p:cNvSpPr>
              <a:spLocks/>
            </p:cNvSpPr>
            <p:nvPr/>
          </p:nvSpPr>
          <p:spPr bwMode="auto">
            <a:xfrm>
              <a:off x="7900987" y="3565525"/>
              <a:ext cx="1588" cy="1588"/>
            </a:xfrm>
            <a:custGeom>
              <a:avLst/>
              <a:gdLst>
                <a:gd name="T0" fmla="*/ 2 w 2"/>
                <a:gd name="T1" fmla="*/ 0 h 1"/>
                <a:gd name="T2" fmla="*/ 2 w 2"/>
                <a:gd name="T3" fmla="*/ 0 h 1"/>
                <a:gd name="T4" fmla="*/ 2 w 2"/>
                <a:gd name="T5" fmla="*/ 1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lnTo>
                    <a:pt x="2" y="1"/>
                  </a:lnTo>
                  <a:lnTo>
                    <a:pt x="0" y="0"/>
                  </a:lnTo>
                  <a:lnTo>
                    <a:pt x="2"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52"/>
            <p:cNvSpPr>
              <a:spLocks noChangeArrowheads="1"/>
            </p:cNvSpPr>
            <p:nvPr/>
          </p:nvSpPr>
          <p:spPr bwMode="auto">
            <a:xfrm>
              <a:off x="7897812" y="3554413"/>
              <a:ext cx="1588" cy="635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653"/>
            <p:cNvSpPr>
              <a:spLocks/>
            </p:cNvSpPr>
            <p:nvPr/>
          </p:nvSpPr>
          <p:spPr bwMode="auto">
            <a:xfrm>
              <a:off x="7908925" y="3513138"/>
              <a:ext cx="4763" cy="0"/>
            </a:xfrm>
            <a:custGeom>
              <a:avLst/>
              <a:gdLst>
                <a:gd name="T0" fmla="*/ 0 w 8"/>
                <a:gd name="T1" fmla="*/ 0 h 2"/>
                <a:gd name="T2" fmla="*/ 0 w 8"/>
                <a:gd name="T3" fmla="*/ 2 h 2"/>
                <a:gd name="T4" fmla="*/ 8 w 8"/>
                <a:gd name="T5" fmla="*/ 2 h 2"/>
                <a:gd name="T6" fmla="*/ 8 w 8"/>
                <a:gd name="T7" fmla="*/ 0 h 2"/>
                <a:gd name="T8" fmla="*/ 8 w 8"/>
                <a:gd name="T9" fmla="*/ 0 h 2"/>
                <a:gd name="T10" fmla="*/ 0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0"/>
                  </a:moveTo>
                  <a:lnTo>
                    <a:pt x="0" y="2"/>
                  </a:lnTo>
                  <a:lnTo>
                    <a:pt x="8" y="2"/>
                  </a:lnTo>
                  <a:lnTo>
                    <a:pt x="8" y="0"/>
                  </a:lnTo>
                  <a:lnTo>
                    <a:pt x="8" y="0"/>
                  </a:lnTo>
                  <a:lnTo>
                    <a:pt x="0" y="0"/>
                  </a:lnTo>
                  <a:lnTo>
                    <a:pt x="0" y="0"/>
                  </a:lnTo>
                  <a:close/>
                </a:path>
              </a:pathLst>
            </a:custGeom>
            <a:solidFill>
              <a:srgbClr val="96969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654"/>
            <p:cNvSpPr>
              <a:spLocks noChangeArrowheads="1"/>
            </p:cNvSpPr>
            <p:nvPr/>
          </p:nvSpPr>
          <p:spPr bwMode="auto">
            <a:xfrm>
              <a:off x="7899400" y="3552825"/>
              <a:ext cx="25400" cy="9525"/>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655"/>
            <p:cNvSpPr>
              <a:spLocks noChangeArrowheads="1"/>
            </p:cNvSpPr>
            <p:nvPr/>
          </p:nvSpPr>
          <p:spPr bwMode="auto">
            <a:xfrm>
              <a:off x="7910512" y="3563938"/>
              <a:ext cx="1588" cy="317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56"/>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57"/>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58"/>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59"/>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660"/>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close/>
                </a:path>
              </a:pathLst>
            </a:custGeom>
            <a:solidFill>
              <a:srgbClr val="FFC7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61"/>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62"/>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close/>
                </a:path>
              </a:pathLst>
            </a:custGeom>
            <a:solidFill>
              <a:srgbClr val="33C1A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63"/>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64"/>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close/>
                </a:path>
              </a:pathLst>
            </a:custGeom>
            <a:solidFill>
              <a:srgbClr val="33C1A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665"/>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666"/>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67"/>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68"/>
            <p:cNvSpPr>
              <a:spLocks/>
            </p:cNvSpPr>
            <p:nvPr/>
          </p:nvSpPr>
          <p:spPr bwMode="auto">
            <a:xfrm>
              <a:off x="7894637" y="3544888"/>
              <a:ext cx="7938" cy="6350"/>
            </a:xfrm>
            <a:custGeom>
              <a:avLst/>
              <a:gdLst>
                <a:gd name="T0" fmla="*/ 9 w 11"/>
                <a:gd name="T1" fmla="*/ 8 h 8"/>
                <a:gd name="T2" fmla="*/ 4 w 11"/>
                <a:gd name="T3" fmla="*/ 8 h 8"/>
                <a:gd name="T4" fmla="*/ 4 w 11"/>
                <a:gd name="T5" fmla="*/ 8 h 8"/>
                <a:gd name="T6" fmla="*/ 2 w 11"/>
                <a:gd name="T7" fmla="*/ 8 h 8"/>
                <a:gd name="T8" fmla="*/ 0 w 11"/>
                <a:gd name="T9" fmla="*/ 6 h 8"/>
                <a:gd name="T10" fmla="*/ 0 w 11"/>
                <a:gd name="T11" fmla="*/ 4 h 8"/>
                <a:gd name="T12" fmla="*/ 0 w 11"/>
                <a:gd name="T13" fmla="*/ 4 h 8"/>
                <a:gd name="T14" fmla="*/ 2 w 11"/>
                <a:gd name="T15" fmla="*/ 2 h 8"/>
                <a:gd name="T16" fmla="*/ 4 w 11"/>
                <a:gd name="T17" fmla="*/ 0 h 8"/>
                <a:gd name="T18" fmla="*/ 9 w 11"/>
                <a:gd name="T19" fmla="*/ 0 h 8"/>
                <a:gd name="T20" fmla="*/ 9 w 11"/>
                <a:gd name="T21" fmla="*/ 0 h 8"/>
                <a:gd name="T22" fmla="*/ 11 w 11"/>
                <a:gd name="T23" fmla="*/ 2 h 8"/>
                <a:gd name="T24" fmla="*/ 11 w 11"/>
                <a:gd name="T25" fmla="*/ 4 h 8"/>
                <a:gd name="T26" fmla="*/ 11 w 11"/>
                <a:gd name="T27" fmla="*/ 6 h 8"/>
                <a:gd name="T28" fmla="*/ 11 w 11"/>
                <a:gd name="T29" fmla="*/ 6 h 8"/>
                <a:gd name="T30" fmla="*/ 11 w 11"/>
                <a:gd name="T31" fmla="*/ 8 h 8"/>
                <a:gd name="T32" fmla="*/ 9 w 11"/>
                <a:gd name="T33" fmla="*/ 8 h 8"/>
                <a:gd name="T34" fmla="*/ 9 w 1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9" y="8"/>
                  </a:moveTo>
                  <a:lnTo>
                    <a:pt x="4" y="8"/>
                  </a:lnTo>
                  <a:lnTo>
                    <a:pt x="4" y="8"/>
                  </a:lnTo>
                  <a:lnTo>
                    <a:pt x="2" y="8"/>
                  </a:lnTo>
                  <a:lnTo>
                    <a:pt x="0" y="6"/>
                  </a:lnTo>
                  <a:lnTo>
                    <a:pt x="0" y="4"/>
                  </a:lnTo>
                  <a:lnTo>
                    <a:pt x="0" y="4"/>
                  </a:lnTo>
                  <a:lnTo>
                    <a:pt x="2" y="2"/>
                  </a:lnTo>
                  <a:lnTo>
                    <a:pt x="4" y="0"/>
                  </a:lnTo>
                  <a:lnTo>
                    <a:pt x="9" y="0"/>
                  </a:lnTo>
                  <a:lnTo>
                    <a:pt x="9" y="0"/>
                  </a:lnTo>
                  <a:lnTo>
                    <a:pt x="11" y="2"/>
                  </a:lnTo>
                  <a:lnTo>
                    <a:pt x="11" y="4"/>
                  </a:lnTo>
                  <a:lnTo>
                    <a:pt x="11" y="6"/>
                  </a:lnTo>
                  <a:lnTo>
                    <a:pt x="11" y="6"/>
                  </a:lnTo>
                  <a:lnTo>
                    <a:pt x="11" y="8"/>
                  </a:lnTo>
                  <a:lnTo>
                    <a:pt x="9" y="8"/>
                  </a:lnTo>
                  <a:lnTo>
                    <a:pt x="9" y="8"/>
                  </a:lnTo>
                  <a:close/>
                </a:path>
              </a:pathLst>
            </a:custGeom>
            <a:solidFill>
              <a:srgbClr val="7A573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669"/>
            <p:cNvSpPr>
              <a:spLocks/>
            </p:cNvSpPr>
            <p:nvPr/>
          </p:nvSpPr>
          <p:spPr bwMode="auto">
            <a:xfrm>
              <a:off x="7893050" y="3540125"/>
              <a:ext cx="9525" cy="4763"/>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70"/>
            <p:cNvSpPr>
              <a:spLocks/>
            </p:cNvSpPr>
            <p:nvPr/>
          </p:nvSpPr>
          <p:spPr bwMode="auto">
            <a:xfrm>
              <a:off x="7893050" y="3532188"/>
              <a:ext cx="9525" cy="6350"/>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71"/>
            <p:cNvSpPr>
              <a:spLocks/>
            </p:cNvSpPr>
            <p:nvPr/>
          </p:nvSpPr>
          <p:spPr bwMode="auto">
            <a:xfrm>
              <a:off x="7921625" y="3525838"/>
              <a:ext cx="9525" cy="23813"/>
            </a:xfrm>
            <a:custGeom>
              <a:avLst/>
              <a:gdLst>
                <a:gd name="T0" fmla="*/ 7 w 12"/>
                <a:gd name="T1" fmla="*/ 31 h 31"/>
                <a:gd name="T2" fmla="*/ 10 w 12"/>
                <a:gd name="T3" fmla="*/ 27 h 31"/>
                <a:gd name="T4" fmla="*/ 10 w 12"/>
                <a:gd name="T5" fmla="*/ 27 h 31"/>
                <a:gd name="T6" fmla="*/ 12 w 12"/>
                <a:gd name="T7" fmla="*/ 24 h 31"/>
                <a:gd name="T8" fmla="*/ 12 w 12"/>
                <a:gd name="T9" fmla="*/ 13 h 31"/>
                <a:gd name="T10" fmla="*/ 12 w 12"/>
                <a:gd name="T11" fmla="*/ 13 h 31"/>
                <a:gd name="T12" fmla="*/ 10 w 12"/>
                <a:gd name="T13" fmla="*/ 9 h 31"/>
                <a:gd name="T14" fmla="*/ 1 w 12"/>
                <a:gd name="T15" fmla="*/ 0 h 31"/>
                <a:gd name="T16" fmla="*/ 1 w 12"/>
                <a:gd name="T17" fmla="*/ 0 h 31"/>
                <a:gd name="T18" fmla="*/ 1 w 12"/>
                <a:gd name="T19" fmla="*/ 0 h 31"/>
                <a:gd name="T20" fmla="*/ 0 w 12"/>
                <a:gd name="T21" fmla="*/ 2 h 31"/>
                <a:gd name="T22" fmla="*/ 0 w 12"/>
                <a:gd name="T23" fmla="*/ 6 h 31"/>
                <a:gd name="T24" fmla="*/ 0 w 12"/>
                <a:gd name="T25" fmla="*/ 7 h 31"/>
                <a:gd name="T26" fmla="*/ 1 w 12"/>
                <a:gd name="T27" fmla="*/ 11 h 31"/>
                <a:gd name="T28" fmla="*/ 7 w 12"/>
                <a:gd name="T29" fmla="*/ 16 h 31"/>
                <a:gd name="T30" fmla="*/ 7 w 12"/>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1">
                  <a:moveTo>
                    <a:pt x="7" y="31"/>
                  </a:moveTo>
                  <a:lnTo>
                    <a:pt x="10" y="27"/>
                  </a:lnTo>
                  <a:lnTo>
                    <a:pt x="10" y="27"/>
                  </a:lnTo>
                  <a:lnTo>
                    <a:pt x="12" y="24"/>
                  </a:lnTo>
                  <a:lnTo>
                    <a:pt x="12" y="13"/>
                  </a:lnTo>
                  <a:lnTo>
                    <a:pt x="12" y="13"/>
                  </a:lnTo>
                  <a:lnTo>
                    <a:pt x="10" y="9"/>
                  </a:lnTo>
                  <a:lnTo>
                    <a:pt x="1" y="0"/>
                  </a:lnTo>
                  <a:lnTo>
                    <a:pt x="1" y="0"/>
                  </a:lnTo>
                  <a:lnTo>
                    <a:pt x="1" y="0"/>
                  </a:lnTo>
                  <a:lnTo>
                    <a:pt x="0" y="2"/>
                  </a:lnTo>
                  <a:lnTo>
                    <a:pt x="0" y="6"/>
                  </a:lnTo>
                  <a:lnTo>
                    <a:pt x="0" y="7"/>
                  </a:lnTo>
                  <a:lnTo>
                    <a:pt x="1" y="11"/>
                  </a:lnTo>
                  <a:lnTo>
                    <a:pt x="7" y="16"/>
                  </a:lnTo>
                  <a:lnTo>
                    <a:pt x="7" y="31"/>
                  </a:lnTo>
                  <a:close/>
                </a:path>
              </a:pathLst>
            </a:custGeom>
            <a:solidFill>
              <a:srgbClr val="7A573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672"/>
            <p:cNvSpPr>
              <a:spLocks/>
            </p:cNvSpPr>
            <p:nvPr/>
          </p:nvSpPr>
          <p:spPr bwMode="auto">
            <a:xfrm>
              <a:off x="7893050" y="3525838"/>
              <a:ext cx="7938" cy="4763"/>
            </a:xfrm>
            <a:custGeom>
              <a:avLst/>
              <a:gdLst>
                <a:gd name="T0" fmla="*/ 9 w 10"/>
                <a:gd name="T1" fmla="*/ 7 h 7"/>
                <a:gd name="T2" fmla="*/ 1 w 10"/>
                <a:gd name="T3" fmla="*/ 7 h 7"/>
                <a:gd name="T4" fmla="*/ 1 w 10"/>
                <a:gd name="T5" fmla="*/ 7 h 7"/>
                <a:gd name="T6" fmla="*/ 0 w 10"/>
                <a:gd name="T7" fmla="*/ 7 h 7"/>
                <a:gd name="T8" fmla="*/ 0 w 10"/>
                <a:gd name="T9" fmla="*/ 6 h 7"/>
                <a:gd name="T10" fmla="*/ 0 w 10"/>
                <a:gd name="T11" fmla="*/ 4 h 7"/>
                <a:gd name="T12" fmla="*/ 0 w 10"/>
                <a:gd name="T13" fmla="*/ 4 h 7"/>
                <a:gd name="T14" fmla="*/ 0 w 10"/>
                <a:gd name="T15" fmla="*/ 2 h 7"/>
                <a:gd name="T16" fmla="*/ 1 w 10"/>
                <a:gd name="T17" fmla="*/ 0 h 7"/>
                <a:gd name="T18" fmla="*/ 9 w 10"/>
                <a:gd name="T19" fmla="*/ 0 h 7"/>
                <a:gd name="T20" fmla="*/ 9 w 10"/>
                <a:gd name="T21" fmla="*/ 0 h 7"/>
                <a:gd name="T22" fmla="*/ 9 w 10"/>
                <a:gd name="T23" fmla="*/ 2 h 7"/>
                <a:gd name="T24" fmla="*/ 10 w 10"/>
                <a:gd name="T25" fmla="*/ 4 h 7"/>
                <a:gd name="T26" fmla="*/ 10 w 10"/>
                <a:gd name="T27" fmla="*/ 6 h 7"/>
                <a:gd name="T28" fmla="*/ 10 w 10"/>
                <a:gd name="T29" fmla="*/ 6 h 7"/>
                <a:gd name="T30" fmla="*/ 9 w 10"/>
                <a:gd name="T31" fmla="*/ 7 h 7"/>
                <a:gd name="T32" fmla="*/ 9 w 10"/>
                <a:gd name="T33" fmla="*/ 7 h 7"/>
                <a:gd name="T34" fmla="*/ 9 w 10"/>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9" y="7"/>
                  </a:moveTo>
                  <a:lnTo>
                    <a:pt x="1" y="7"/>
                  </a:lnTo>
                  <a:lnTo>
                    <a:pt x="1" y="7"/>
                  </a:lnTo>
                  <a:lnTo>
                    <a:pt x="0" y="7"/>
                  </a:lnTo>
                  <a:lnTo>
                    <a:pt x="0" y="6"/>
                  </a:lnTo>
                  <a:lnTo>
                    <a:pt x="0" y="4"/>
                  </a:lnTo>
                  <a:lnTo>
                    <a:pt x="0" y="4"/>
                  </a:lnTo>
                  <a:lnTo>
                    <a:pt x="0" y="2"/>
                  </a:lnTo>
                  <a:lnTo>
                    <a:pt x="1" y="0"/>
                  </a:lnTo>
                  <a:lnTo>
                    <a:pt x="9" y="0"/>
                  </a:lnTo>
                  <a:lnTo>
                    <a:pt x="9" y="0"/>
                  </a:lnTo>
                  <a:lnTo>
                    <a:pt x="9" y="2"/>
                  </a:lnTo>
                  <a:lnTo>
                    <a:pt x="10" y="4"/>
                  </a:lnTo>
                  <a:lnTo>
                    <a:pt x="10" y="6"/>
                  </a:lnTo>
                  <a:lnTo>
                    <a:pt x="10" y="6"/>
                  </a:lnTo>
                  <a:lnTo>
                    <a:pt x="9" y="7"/>
                  </a:lnTo>
                  <a:lnTo>
                    <a:pt x="9" y="7"/>
                  </a:lnTo>
                  <a:lnTo>
                    <a:pt x="9" y="7"/>
                  </a:lnTo>
                  <a:close/>
                </a:path>
              </a:pathLst>
            </a:custGeom>
            <a:solidFill>
              <a:srgbClr val="7A573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73"/>
            <p:cNvSpPr>
              <a:spLocks/>
            </p:cNvSpPr>
            <p:nvPr/>
          </p:nvSpPr>
          <p:spPr bwMode="auto">
            <a:xfrm>
              <a:off x="8027987" y="3617913"/>
              <a:ext cx="36513" cy="30163"/>
            </a:xfrm>
            <a:custGeom>
              <a:avLst/>
              <a:gdLst>
                <a:gd name="T0" fmla="*/ 31 w 45"/>
                <a:gd name="T1" fmla="*/ 0 h 38"/>
                <a:gd name="T2" fmla="*/ 6 w 45"/>
                <a:gd name="T3" fmla="*/ 2 h 38"/>
                <a:gd name="T4" fmla="*/ 0 w 45"/>
                <a:gd name="T5" fmla="*/ 13 h 38"/>
                <a:gd name="T6" fmla="*/ 6 w 45"/>
                <a:gd name="T7" fmla="*/ 29 h 38"/>
                <a:gd name="T8" fmla="*/ 6 w 45"/>
                <a:gd name="T9" fmla="*/ 29 h 38"/>
                <a:gd name="T10" fmla="*/ 8 w 45"/>
                <a:gd name="T11" fmla="*/ 32 h 38"/>
                <a:gd name="T12" fmla="*/ 11 w 45"/>
                <a:gd name="T13" fmla="*/ 36 h 38"/>
                <a:gd name="T14" fmla="*/ 15 w 45"/>
                <a:gd name="T15" fmla="*/ 38 h 38"/>
                <a:gd name="T16" fmla="*/ 20 w 45"/>
                <a:gd name="T17" fmla="*/ 38 h 38"/>
                <a:gd name="T18" fmla="*/ 33 w 45"/>
                <a:gd name="T19" fmla="*/ 34 h 38"/>
                <a:gd name="T20" fmla="*/ 45 w 45"/>
                <a:gd name="T21" fmla="*/ 13 h 38"/>
                <a:gd name="T22" fmla="*/ 31 w 45"/>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8">
                  <a:moveTo>
                    <a:pt x="31" y="0"/>
                  </a:moveTo>
                  <a:lnTo>
                    <a:pt x="6" y="2"/>
                  </a:lnTo>
                  <a:lnTo>
                    <a:pt x="0" y="13"/>
                  </a:lnTo>
                  <a:lnTo>
                    <a:pt x="6" y="29"/>
                  </a:lnTo>
                  <a:lnTo>
                    <a:pt x="6" y="29"/>
                  </a:lnTo>
                  <a:lnTo>
                    <a:pt x="8" y="32"/>
                  </a:lnTo>
                  <a:lnTo>
                    <a:pt x="11" y="36"/>
                  </a:lnTo>
                  <a:lnTo>
                    <a:pt x="15" y="38"/>
                  </a:lnTo>
                  <a:lnTo>
                    <a:pt x="20" y="38"/>
                  </a:lnTo>
                  <a:lnTo>
                    <a:pt x="33" y="34"/>
                  </a:lnTo>
                  <a:lnTo>
                    <a:pt x="45" y="13"/>
                  </a:lnTo>
                  <a:lnTo>
                    <a:pt x="31" y="0"/>
                  </a:lnTo>
                  <a:close/>
                </a:path>
              </a:pathLst>
            </a:custGeom>
            <a:solidFill>
              <a:srgbClr val="7A573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74"/>
            <p:cNvSpPr>
              <a:spLocks noChangeArrowheads="1"/>
            </p:cNvSpPr>
            <p:nvPr/>
          </p:nvSpPr>
          <p:spPr bwMode="auto">
            <a:xfrm>
              <a:off x="8248650" y="3498850"/>
              <a:ext cx="57150" cy="76200"/>
            </a:xfrm>
            <a:prstGeom prst="rect">
              <a:avLst/>
            </a:prstGeom>
            <a:solidFill>
              <a:srgbClr val="95734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75"/>
            <p:cNvSpPr>
              <a:spLocks/>
            </p:cNvSpPr>
            <p:nvPr/>
          </p:nvSpPr>
          <p:spPr bwMode="auto">
            <a:xfrm>
              <a:off x="8145462" y="3432175"/>
              <a:ext cx="260350" cy="88900"/>
            </a:xfrm>
            <a:custGeom>
              <a:avLst/>
              <a:gdLst>
                <a:gd name="T0" fmla="*/ 23 w 329"/>
                <a:gd name="T1" fmla="*/ 0 h 112"/>
                <a:gd name="T2" fmla="*/ 0 w 329"/>
                <a:gd name="T3" fmla="*/ 112 h 112"/>
                <a:gd name="T4" fmla="*/ 329 w 329"/>
                <a:gd name="T5" fmla="*/ 112 h 112"/>
                <a:gd name="T6" fmla="*/ 305 w 329"/>
                <a:gd name="T7" fmla="*/ 0 h 112"/>
                <a:gd name="T8" fmla="*/ 23 w 329"/>
                <a:gd name="T9" fmla="*/ 0 h 112"/>
              </a:gdLst>
              <a:ahLst/>
              <a:cxnLst>
                <a:cxn ang="0">
                  <a:pos x="T0" y="T1"/>
                </a:cxn>
                <a:cxn ang="0">
                  <a:pos x="T2" y="T3"/>
                </a:cxn>
                <a:cxn ang="0">
                  <a:pos x="T4" y="T5"/>
                </a:cxn>
                <a:cxn ang="0">
                  <a:pos x="T6" y="T7"/>
                </a:cxn>
                <a:cxn ang="0">
                  <a:pos x="T8" y="T9"/>
                </a:cxn>
              </a:cxnLst>
              <a:rect l="0" t="0" r="r" b="b"/>
              <a:pathLst>
                <a:path w="329" h="112">
                  <a:moveTo>
                    <a:pt x="23" y="0"/>
                  </a:moveTo>
                  <a:lnTo>
                    <a:pt x="0" y="112"/>
                  </a:lnTo>
                  <a:lnTo>
                    <a:pt x="329" y="112"/>
                  </a:lnTo>
                  <a:lnTo>
                    <a:pt x="305" y="0"/>
                  </a:lnTo>
                  <a:lnTo>
                    <a:pt x="2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76"/>
            <p:cNvSpPr>
              <a:spLocks/>
            </p:cNvSpPr>
            <p:nvPr/>
          </p:nvSpPr>
          <p:spPr bwMode="auto">
            <a:xfrm>
              <a:off x="8145462" y="3400425"/>
              <a:ext cx="265113" cy="38100"/>
            </a:xfrm>
            <a:custGeom>
              <a:avLst/>
              <a:gdLst>
                <a:gd name="T0" fmla="*/ 313 w 334"/>
                <a:gd name="T1" fmla="*/ 49 h 49"/>
                <a:gd name="T2" fmla="*/ 20 w 334"/>
                <a:gd name="T3" fmla="*/ 49 h 49"/>
                <a:gd name="T4" fmla="*/ 20 w 334"/>
                <a:gd name="T5" fmla="*/ 49 h 49"/>
                <a:gd name="T6" fmla="*/ 12 w 334"/>
                <a:gd name="T7" fmla="*/ 47 h 49"/>
                <a:gd name="T8" fmla="*/ 5 w 334"/>
                <a:gd name="T9" fmla="*/ 41 h 49"/>
                <a:gd name="T10" fmla="*/ 2 w 334"/>
                <a:gd name="T11" fmla="*/ 36 h 49"/>
                <a:gd name="T12" fmla="*/ 0 w 334"/>
                <a:gd name="T13" fmla="*/ 27 h 49"/>
                <a:gd name="T14" fmla="*/ 0 w 334"/>
                <a:gd name="T15" fmla="*/ 22 h 49"/>
                <a:gd name="T16" fmla="*/ 0 w 334"/>
                <a:gd name="T17" fmla="*/ 22 h 49"/>
                <a:gd name="T18" fmla="*/ 2 w 334"/>
                <a:gd name="T19" fmla="*/ 13 h 49"/>
                <a:gd name="T20" fmla="*/ 5 w 334"/>
                <a:gd name="T21" fmla="*/ 5 h 49"/>
                <a:gd name="T22" fmla="*/ 12 w 334"/>
                <a:gd name="T23" fmla="*/ 2 h 49"/>
                <a:gd name="T24" fmla="*/ 20 w 334"/>
                <a:gd name="T25" fmla="*/ 0 h 49"/>
                <a:gd name="T26" fmla="*/ 313 w 334"/>
                <a:gd name="T27" fmla="*/ 0 h 49"/>
                <a:gd name="T28" fmla="*/ 313 w 334"/>
                <a:gd name="T29" fmla="*/ 0 h 49"/>
                <a:gd name="T30" fmla="*/ 322 w 334"/>
                <a:gd name="T31" fmla="*/ 2 h 49"/>
                <a:gd name="T32" fmla="*/ 327 w 334"/>
                <a:gd name="T33" fmla="*/ 5 h 49"/>
                <a:gd name="T34" fmla="*/ 332 w 334"/>
                <a:gd name="T35" fmla="*/ 13 h 49"/>
                <a:gd name="T36" fmla="*/ 334 w 334"/>
                <a:gd name="T37" fmla="*/ 22 h 49"/>
                <a:gd name="T38" fmla="*/ 334 w 334"/>
                <a:gd name="T39" fmla="*/ 27 h 49"/>
                <a:gd name="T40" fmla="*/ 334 w 334"/>
                <a:gd name="T41" fmla="*/ 27 h 49"/>
                <a:gd name="T42" fmla="*/ 332 w 334"/>
                <a:gd name="T43" fmla="*/ 36 h 49"/>
                <a:gd name="T44" fmla="*/ 327 w 334"/>
                <a:gd name="T45" fmla="*/ 41 h 49"/>
                <a:gd name="T46" fmla="*/ 322 w 334"/>
                <a:gd name="T47" fmla="*/ 47 h 49"/>
                <a:gd name="T48" fmla="*/ 313 w 334"/>
                <a:gd name="T49" fmla="*/ 49 h 49"/>
                <a:gd name="T50" fmla="*/ 313 w 334"/>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49">
                  <a:moveTo>
                    <a:pt x="313" y="49"/>
                  </a:moveTo>
                  <a:lnTo>
                    <a:pt x="20" y="49"/>
                  </a:lnTo>
                  <a:lnTo>
                    <a:pt x="20" y="49"/>
                  </a:lnTo>
                  <a:lnTo>
                    <a:pt x="12" y="47"/>
                  </a:lnTo>
                  <a:lnTo>
                    <a:pt x="5" y="41"/>
                  </a:lnTo>
                  <a:lnTo>
                    <a:pt x="2" y="36"/>
                  </a:lnTo>
                  <a:lnTo>
                    <a:pt x="0" y="27"/>
                  </a:lnTo>
                  <a:lnTo>
                    <a:pt x="0" y="22"/>
                  </a:lnTo>
                  <a:lnTo>
                    <a:pt x="0" y="22"/>
                  </a:lnTo>
                  <a:lnTo>
                    <a:pt x="2" y="13"/>
                  </a:lnTo>
                  <a:lnTo>
                    <a:pt x="5" y="5"/>
                  </a:lnTo>
                  <a:lnTo>
                    <a:pt x="12" y="2"/>
                  </a:lnTo>
                  <a:lnTo>
                    <a:pt x="20" y="0"/>
                  </a:lnTo>
                  <a:lnTo>
                    <a:pt x="313" y="0"/>
                  </a:lnTo>
                  <a:lnTo>
                    <a:pt x="313" y="0"/>
                  </a:lnTo>
                  <a:lnTo>
                    <a:pt x="322" y="2"/>
                  </a:lnTo>
                  <a:lnTo>
                    <a:pt x="327" y="5"/>
                  </a:lnTo>
                  <a:lnTo>
                    <a:pt x="332" y="13"/>
                  </a:lnTo>
                  <a:lnTo>
                    <a:pt x="334" y="22"/>
                  </a:lnTo>
                  <a:lnTo>
                    <a:pt x="334" y="27"/>
                  </a:lnTo>
                  <a:lnTo>
                    <a:pt x="334" y="27"/>
                  </a:lnTo>
                  <a:lnTo>
                    <a:pt x="332" y="36"/>
                  </a:lnTo>
                  <a:lnTo>
                    <a:pt x="327" y="41"/>
                  </a:lnTo>
                  <a:lnTo>
                    <a:pt x="322" y="47"/>
                  </a:lnTo>
                  <a:lnTo>
                    <a:pt x="313" y="49"/>
                  </a:lnTo>
                  <a:lnTo>
                    <a:pt x="313" y="49"/>
                  </a:lnTo>
                  <a:close/>
                </a:path>
              </a:pathLst>
            </a:custGeom>
            <a:solidFill>
              <a:srgbClr val="95734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77"/>
            <p:cNvSpPr>
              <a:spLocks/>
            </p:cNvSpPr>
            <p:nvPr/>
          </p:nvSpPr>
          <p:spPr bwMode="auto">
            <a:xfrm>
              <a:off x="8164512" y="3306763"/>
              <a:ext cx="227013" cy="228600"/>
            </a:xfrm>
            <a:custGeom>
              <a:avLst/>
              <a:gdLst>
                <a:gd name="T0" fmla="*/ 286 w 286"/>
                <a:gd name="T1" fmla="*/ 144 h 288"/>
                <a:gd name="T2" fmla="*/ 284 w 286"/>
                <a:gd name="T3" fmla="*/ 173 h 288"/>
                <a:gd name="T4" fmla="*/ 275 w 286"/>
                <a:gd name="T5" fmla="*/ 200 h 288"/>
                <a:gd name="T6" fmla="*/ 263 w 286"/>
                <a:gd name="T7" fmla="*/ 225 h 288"/>
                <a:gd name="T8" fmla="*/ 245 w 286"/>
                <a:gd name="T9" fmla="*/ 245 h 288"/>
                <a:gd name="T10" fmla="*/ 223 w 286"/>
                <a:gd name="T11" fmla="*/ 263 h 288"/>
                <a:gd name="T12" fmla="*/ 200 w 286"/>
                <a:gd name="T13" fmla="*/ 275 h 288"/>
                <a:gd name="T14" fmla="*/ 173 w 286"/>
                <a:gd name="T15" fmla="*/ 284 h 288"/>
                <a:gd name="T16" fmla="*/ 144 w 286"/>
                <a:gd name="T17" fmla="*/ 288 h 288"/>
                <a:gd name="T18" fmla="*/ 130 w 286"/>
                <a:gd name="T19" fmla="*/ 286 h 288"/>
                <a:gd name="T20" fmla="*/ 101 w 286"/>
                <a:gd name="T21" fmla="*/ 281 h 288"/>
                <a:gd name="T22" fmla="*/ 76 w 286"/>
                <a:gd name="T23" fmla="*/ 270 h 288"/>
                <a:gd name="T24" fmla="*/ 52 w 286"/>
                <a:gd name="T25" fmla="*/ 254 h 288"/>
                <a:gd name="T26" fmla="*/ 33 w 286"/>
                <a:gd name="T27" fmla="*/ 236 h 288"/>
                <a:gd name="T28" fmla="*/ 18 w 286"/>
                <a:gd name="T29" fmla="*/ 212 h 288"/>
                <a:gd name="T30" fmla="*/ 7 w 286"/>
                <a:gd name="T31" fmla="*/ 187 h 288"/>
                <a:gd name="T32" fmla="*/ 0 w 286"/>
                <a:gd name="T33" fmla="*/ 158 h 288"/>
                <a:gd name="T34" fmla="*/ 0 w 286"/>
                <a:gd name="T35" fmla="*/ 144 h 288"/>
                <a:gd name="T36" fmla="*/ 4 w 286"/>
                <a:gd name="T37" fmla="*/ 115 h 288"/>
                <a:gd name="T38" fmla="*/ 11 w 286"/>
                <a:gd name="T39" fmla="*/ 88 h 288"/>
                <a:gd name="T40" fmla="*/ 25 w 286"/>
                <a:gd name="T41" fmla="*/ 65 h 288"/>
                <a:gd name="T42" fmla="*/ 42 w 286"/>
                <a:gd name="T43" fmla="*/ 43 h 288"/>
                <a:gd name="T44" fmla="*/ 63 w 286"/>
                <a:gd name="T45" fmla="*/ 25 h 288"/>
                <a:gd name="T46" fmla="*/ 88 w 286"/>
                <a:gd name="T47" fmla="*/ 13 h 288"/>
                <a:gd name="T48" fmla="*/ 115 w 286"/>
                <a:gd name="T49" fmla="*/ 4 h 288"/>
                <a:gd name="T50" fmla="*/ 144 w 286"/>
                <a:gd name="T51" fmla="*/ 0 h 288"/>
                <a:gd name="T52" fmla="*/ 158 w 286"/>
                <a:gd name="T53" fmla="*/ 2 h 288"/>
                <a:gd name="T54" fmla="*/ 185 w 286"/>
                <a:gd name="T55" fmla="*/ 7 h 288"/>
                <a:gd name="T56" fmla="*/ 212 w 286"/>
                <a:gd name="T57" fmla="*/ 18 h 288"/>
                <a:gd name="T58" fmla="*/ 234 w 286"/>
                <a:gd name="T59" fmla="*/ 34 h 288"/>
                <a:gd name="T60" fmla="*/ 254 w 286"/>
                <a:gd name="T61" fmla="*/ 52 h 288"/>
                <a:gd name="T62" fmla="*/ 270 w 286"/>
                <a:gd name="T63" fmla="*/ 76 h 288"/>
                <a:gd name="T64" fmla="*/ 281 w 286"/>
                <a:gd name="T65" fmla="*/ 101 h 288"/>
                <a:gd name="T66" fmla="*/ 286 w 286"/>
                <a:gd name="T67" fmla="*/ 130 h 288"/>
                <a:gd name="T68" fmla="*/ 286 w 286"/>
                <a:gd name="T6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288">
                  <a:moveTo>
                    <a:pt x="286" y="144"/>
                  </a:moveTo>
                  <a:lnTo>
                    <a:pt x="286" y="144"/>
                  </a:lnTo>
                  <a:lnTo>
                    <a:pt x="286" y="158"/>
                  </a:lnTo>
                  <a:lnTo>
                    <a:pt x="284" y="173"/>
                  </a:lnTo>
                  <a:lnTo>
                    <a:pt x="281" y="187"/>
                  </a:lnTo>
                  <a:lnTo>
                    <a:pt x="275" y="200"/>
                  </a:lnTo>
                  <a:lnTo>
                    <a:pt x="270" y="212"/>
                  </a:lnTo>
                  <a:lnTo>
                    <a:pt x="263" y="225"/>
                  </a:lnTo>
                  <a:lnTo>
                    <a:pt x="254" y="236"/>
                  </a:lnTo>
                  <a:lnTo>
                    <a:pt x="245" y="245"/>
                  </a:lnTo>
                  <a:lnTo>
                    <a:pt x="234" y="254"/>
                  </a:lnTo>
                  <a:lnTo>
                    <a:pt x="223" y="263"/>
                  </a:lnTo>
                  <a:lnTo>
                    <a:pt x="212" y="270"/>
                  </a:lnTo>
                  <a:lnTo>
                    <a:pt x="200" y="275"/>
                  </a:lnTo>
                  <a:lnTo>
                    <a:pt x="185" y="281"/>
                  </a:lnTo>
                  <a:lnTo>
                    <a:pt x="173" y="284"/>
                  </a:lnTo>
                  <a:lnTo>
                    <a:pt x="158" y="286"/>
                  </a:lnTo>
                  <a:lnTo>
                    <a:pt x="144" y="288"/>
                  </a:lnTo>
                  <a:lnTo>
                    <a:pt x="144" y="288"/>
                  </a:lnTo>
                  <a:lnTo>
                    <a:pt x="130" y="286"/>
                  </a:lnTo>
                  <a:lnTo>
                    <a:pt x="115" y="284"/>
                  </a:lnTo>
                  <a:lnTo>
                    <a:pt x="101" y="281"/>
                  </a:lnTo>
                  <a:lnTo>
                    <a:pt x="88" y="275"/>
                  </a:lnTo>
                  <a:lnTo>
                    <a:pt x="76" y="270"/>
                  </a:lnTo>
                  <a:lnTo>
                    <a:pt x="63" y="263"/>
                  </a:lnTo>
                  <a:lnTo>
                    <a:pt x="52" y="254"/>
                  </a:lnTo>
                  <a:lnTo>
                    <a:pt x="42" y="245"/>
                  </a:lnTo>
                  <a:lnTo>
                    <a:pt x="33" y="236"/>
                  </a:lnTo>
                  <a:lnTo>
                    <a:pt x="25" y="225"/>
                  </a:lnTo>
                  <a:lnTo>
                    <a:pt x="18" y="212"/>
                  </a:lnTo>
                  <a:lnTo>
                    <a:pt x="11" y="200"/>
                  </a:lnTo>
                  <a:lnTo>
                    <a:pt x="7" y="187"/>
                  </a:lnTo>
                  <a:lnTo>
                    <a:pt x="4" y="173"/>
                  </a:lnTo>
                  <a:lnTo>
                    <a:pt x="0" y="158"/>
                  </a:lnTo>
                  <a:lnTo>
                    <a:pt x="0" y="144"/>
                  </a:lnTo>
                  <a:lnTo>
                    <a:pt x="0" y="144"/>
                  </a:lnTo>
                  <a:lnTo>
                    <a:pt x="0" y="130"/>
                  </a:lnTo>
                  <a:lnTo>
                    <a:pt x="4" y="115"/>
                  </a:lnTo>
                  <a:lnTo>
                    <a:pt x="7" y="101"/>
                  </a:lnTo>
                  <a:lnTo>
                    <a:pt x="11" y="88"/>
                  </a:lnTo>
                  <a:lnTo>
                    <a:pt x="18" y="76"/>
                  </a:lnTo>
                  <a:lnTo>
                    <a:pt x="25" y="65"/>
                  </a:lnTo>
                  <a:lnTo>
                    <a:pt x="33" y="52"/>
                  </a:lnTo>
                  <a:lnTo>
                    <a:pt x="42" y="43"/>
                  </a:lnTo>
                  <a:lnTo>
                    <a:pt x="52" y="34"/>
                  </a:lnTo>
                  <a:lnTo>
                    <a:pt x="63" y="25"/>
                  </a:lnTo>
                  <a:lnTo>
                    <a:pt x="76" y="18"/>
                  </a:lnTo>
                  <a:lnTo>
                    <a:pt x="88" y="13"/>
                  </a:lnTo>
                  <a:lnTo>
                    <a:pt x="101" y="7"/>
                  </a:lnTo>
                  <a:lnTo>
                    <a:pt x="115" y="4"/>
                  </a:lnTo>
                  <a:lnTo>
                    <a:pt x="130" y="2"/>
                  </a:lnTo>
                  <a:lnTo>
                    <a:pt x="144" y="0"/>
                  </a:lnTo>
                  <a:lnTo>
                    <a:pt x="144" y="0"/>
                  </a:lnTo>
                  <a:lnTo>
                    <a:pt x="158" y="2"/>
                  </a:lnTo>
                  <a:lnTo>
                    <a:pt x="173" y="4"/>
                  </a:lnTo>
                  <a:lnTo>
                    <a:pt x="185" y="7"/>
                  </a:lnTo>
                  <a:lnTo>
                    <a:pt x="200" y="13"/>
                  </a:lnTo>
                  <a:lnTo>
                    <a:pt x="212" y="18"/>
                  </a:lnTo>
                  <a:lnTo>
                    <a:pt x="223" y="25"/>
                  </a:lnTo>
                  <a:lnTo>
                    <a:pt x="234" y="34"/>
                  </a:lnTo>
                  <a:lnTo>
                    <a:pt x="245" y="43"/>
                  </a:lnTo>
                  <a:lnTo>
                    <a:pt x="254" y="52"/>
                  </a:lnTo>
                  <a:lnTo>
                    <a:pt x="263" y="65"/>
                  </a:lnTo>
                  <a:lnTo>
                    <a:pt x="270" y="76"/>
                  </a:lnTo>
                  <a:lnTo>
                    <a:pt x="275" y="88"/>
                  </a:lnTo>
                  <a:lnTo>
                    <a:pt x="281" y="101"/>
                  </a:lnTo>
                  <a:lnTo>
                    <a:pt x="284" y="115"/>
                  </a:lnTo>
                  <a:lnTo>
                    <a:pt x="286" y="130"/>
                  </a:lnTo>
                  <a:lnTo>
                    <a:pt x="286" y="144"/>
                  </a:lnTo>
                  <a:lnTo>
                    <a:pt x="286" y="144"/>
                  </a:lnTo>
                  <a:close/>
                </a:path>
              </a:pathLst>
            </a:custGeom>
            <a:solidFill>
              <a:srgbClr val="B48E6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78"/>
            <p:cNvSpPr>
              <a:spLocks/>
            </p:cNvSpPr>
            <p:nvPr/>
          </p:nvSpPr>
          <p:spPr bwMode="auto">
            <a:xfrm>
              <a:off x="8223250" y="3462338"/>
              <a:ext cx="107950" cy="33338"/>
            </a:xfrm>
            <a:custGeom>
              <a:avLst/>
              <a:gdLst>
                <a:gd name="T0" fmla="*/ 0 w 135"/>
                <a:gd name="T1" fmla="*/ 0 h 41"/>
                <a:gd name="T2" fmla="*/ 0 w 135"/>
                <a:gd name="T3" fmla="*/ 0 h 41"/>
                <a:gd name="T4" fmla="*/ 5 w 135"/>
                <a:gd name="T5" fmla="*/ 9 h 41"/>
                <a:gd name="T6" fmla="*/ 12 w 135"/>
                <a:gd name="T7" fmla="*/ 16 h 41"/>
                <a:gd name="T8" fmla="*/ 19 w 135"/>
                <a:gd name="T9" fmla="*/ 23 h 41"/>
                <a:gd name="T10" fmla="*/ 27 w 135"/>
                <a:gd name="T11" fmla="*/ 29 h 41"/>
                <a:gd name="T12" fmla="*/ 36 w 135"/>
                <a:gd name="T13" fmla="*/ 34 h 41"/>
                <a:gd name="T14" fmla="*/ 46 w 135"/>
                <a:gd name="T15" fmla="*/ 38 h 41"/>
                <a:gd name="T16" fmla="*/ 57 w 135"/>
                <a:gd name="T17" fmla="*/ 40 h 41"/>
                <a:gd name="T18" fmla="*/ 68 w 135"/>
                <a:gd name="T19" fmla="*/ 41 h 41"/>
                <a:gd name="T20" fmla="*/ 68 w 135"/>
                <a:gd name="T21" fmla="*/ 41 h 41"/>
                <a:gd name="T22" fmla="*/ 79 w 135"/>
                <a:gd name="T23" fmla="*/ 40 h 41"/>
                <a:gd name="T24" fmla="*/ 88 w 135"/>
                <a:gd name="T25" fmla="*/ 38 h 41"/>
                <a:gd name="T26" fmla="*/ 99 w 135"/>
                <a:gd name="T27" fmla="*/ 34 h 41"/>
                <a:gd name="T28" fmla="*/ 108 w 135"/>
                <a:gd name="T29" fmla="*/ 29 h 41"/>
                <a:gd name="T30" fmla="*/ 117 w 135"/>
                <a:gd name="T31" fmla="*/ 23 h 41"/>
                <a:gd name="T32" fmla="*/ 124 w 135"/>
                <a:gd name="T33" fmla="*/ 16 h 41"/>
                <a:gd name="T34" fmla="*/ 129 w 135"/>
                <a:gd name="T35" fmla="*/ 9 h 41"/>
                <a:gd name="T36" fmla="*/ 135 w 135"/>
                <a:gd name="T37" fmla="*/ 0 h 41"/>
                <a:gd name="T38" fmla="*/ 0 w 135"/>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41">
                  <a:moveTo>
                    <a:pt x="0" y="0"/>
                  </a:moveTo>
                  <a:lnTo>
                    <a:pt x="0" y="0"/>
                  </a:lnTo>
                  <a:lnTo>
                    <a:pt x="5" y="9"/>
                  </a:lnTo>
                  <a:lnTo>
                    <a:pt x="12" y="16"/>
                  </a:lnTo>
                  <a:lnTo>
                    <a:pt x="19" y="23"/>
                  </a:lnTo>
                  <a:lnTo>
                    <a:pt x="27" y="29"/>
                  </a:lnTo>
                  <a:lnTo>
                    <a:pt x="36" y="34"/>
                  </a:lnTo>
                  <a:lnTo>
                    <a:pt x="46" y="38"/>
                  </a:lnTo>
                  <a:lnTo>
                    <a:pt x="57" y="40"/>
                  </a:lnTo>
                  <a:lnTo>
                    <a:pt x="68" y="41"/>
                  </a:lnTo>
                  <a:lnTo>
                    <a:pt x="68" y="41"/>
                  </a:lnTo>
                  <a:lnTo>
                    <a:pt x="79" y="40"/>
                  </a:lnTo>
                  <a:lnTo>
                    <a:pt x="88" y="38"/>
                  </a:lnTo>
                  <a:lnTo>
                    <a:pt x="99" y="34"/>
                  </a:lnTo>
                  <a:lnTo>
                    <a:pt x="108" y="29"/>
                  </a:lnTo>
                  <a:lnTo>
                    <a:pt x="117" y="23"/>
                  </a:lnTo>
                  <a:lnTo>
                    <a:pt x="124" y="16"/>
                  </a:lnTo>
                  <a:lnTo>
                    <a:pt x="129" y="9"/>
                  </a:lnTo>
                  <a:lnTo>
                    <a:pt x="135"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79"/>
            <p:cNvSpPr>
              <a:spLocks/>
            </p:cNvSpPr>
            <p:nvPr/>
          </p:nvSpPr>
          <p:spPr bwMode="auto">
            <a:xfrm>
              <a:off x="8186737" y="3386138"/>
              <a:ext cx="33338" cy="9525"/>
            </a:xfrm>
            <a:custGeom>
              <a:avLst/>
              <a:gdLst>
                <a:gd name="T0" fmla="*/ 36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6 w 41"/>
                <a:gd name="T19" fmla="*/ 0 h 11"/>
                <a:gd name="T20" fmla="*/ 36 w 41"/>
                <a:gd name="T21" fmla="*/ 0 h 11"/>
                <a:gd name="T22" fmla="*/ 40 w 41"/>
                <a:gd name="T23" fmla="*/ 2 h 11"/>
                <a:gd name="T24" fmla="*/ 41 w 41"/>
                <a:gd name="T25" fmla="*/ 5 h 11"/>
                <a:gd name="T26" fmla="*/ 41 w 41"/>
                <a:gd name="T27" fmla="*/ 5 h 11"/>
                <a:gd name="T28" fmla="*/ 41 w 41"/>
                <a:gd name="T29" fmla="*/ 5 h 11"/>
                <a:gd name="T30" fmla="*/ 40 w 41"/>
                <a:gd name="T31" fmla="*/ 9 h 11"/>
                <a:gd name="T32" fmla="*/ 36 w 41"/>
                <a:gd name="T33" fmla="*/ 11 h 11"/>
                <a:gd name="T34" fmla="*/ 36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6" y="11"/>
                  </a:moveTo>
                  <a:lnTo>
                    <a:pt x="5" y="11"/>
                  </a:lnTo>
                  <a:lnTo>
                    <a:pt x="5" y="11"/>
                  </a:lnTo>
                  <a:lnTo>
                    <a:pt x="2" y="9"/>
                  </a:lnTo>
                  <a:lnTo>
                    <a:pt x="0" y="5"/>
                  </a:lnTo>
                  <a:lnTo>
                    <a:pt x="0" y="5"/>
                  </a:lnTo>
                  <a:lnTo>
                    <a:pt x="0" y="5"/>
                  </a:lnTo>
                  <a:lnTo>
                    <a:pt x="2" y="2"/>
                  </a:lnTo>
                  <a:lnTo>
                    <a:pt x="5" y="0"/>
                  </a:lnTo>
                  <a:lnTo>
                    <a:pt x="36" y="0"/>
                  </a:lnTo>
                  <a:lnTo>
                    <a:pt x="36" y="0"/>
                  </a:lnTo>
                  <a:lnTo>
                    <a:pt x="40" y="2"/>
                  </a:lnTo>
                  <a:lnTo>
                    <a:pt x="41" y="5"/>
                  </a:lnTo>
                  <a:lnTo>
                    <a:pt x="41" y="5"/>
                  </a:lnTo>
                  <a:lnTo>
                    <a:pt x="41" y="5"/>
                  </a:lnTo>
                  <a:lnTo>
                    <a:pt x="40" y="9"/>
                  </a:lnTo>
                  <a:lnTo>
                    <a:pt x="36" y="11"/>
                  </a:lnTo>
                  <a:lnTo>
                    <a:pt x="36" y="1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80"/>
            <p:cNvSpPr>
              <a:spLocks/>
            </p:cNvSpPr>
            <p:nvPr/>
          </p:nvSpPr>
          <p:spPr bwMode="auto">
            <a:xfrm>
              <a:off x="8334375" y="3386138"/>
              <a:ext cx="33338" cy="9525"/>
            </a:xfrm>
            <a:custGeom>
              <a:avLst/>
              <a:gdLst>
                <a:gd name="T0" fmla="*/ 38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8 w 41"/>
                <a:gd name="T19" fmla="*/ 0 h 11"/>
                <a:gd name="T20" fmla="*/ 38 w 41"/>
                <a:gd name="T21" fmla="*/ 0 h 11"/>
                <a:gd name="T22" fmla="*/ 41 w 41"/>
                <a:gd name="T23" fmla="*/ 2 h 11"/>
                <a:gd name="T24" fmla="*/ 41 w 41"/>
                <a:gd name="T25" fmla="*/ 5 h 11"/>
                <a:gd name="T26" fmla="*/ 41 w 41"/>
                <a:gd name="T27" fmla="*/ 5 h 11"/>
                <a:gd name="T28" fmla="*/ 41 w 41"/>
                <a:gd name="T29" fmla="*/ 5 h 11"/>
                <a:gd name="T30" fmla="*/ 41 w 41"/>
                <a:gd name="T31" fmla="*/ 9 h 11"/>
                <a:gd name="T32" fmla="*/ 38 w 41"/>
                <a:gd name="T33" fmla="*/ 11 h 11"/>
                <a:gd name="T34" fmla="*/ 38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8" y="11"/>
                  </a:moveTo>
                  <a:lnTo>
                    <a:pt x="5" y="11"/>
                  </a:lnTo>
                  <a:lnTo>
                    <a:pt x="5" y="11"/>
                  </a:lnTo>
                  <a:lnTo>
                    <a:pt x="2" y="9"/>
                  </a:lnTo>
                  <a:lnTo>
                    <a:pt x="0" y="5"/>
                  </a:lnTo>
                  <a:lnTo>
                    <a:pt x="0" y="5"/>
                  </a:lnTo>
                  <a:lnTo>
                    <a:pt x="0" y="5"/>
                  </a:lnTo>
                  <a:lnTo>
                    <a:pt x="2" y="2"/>
                  </a:lnTo>
                  <a:lnTo>
                    <a:pt x="5" y="0"/>
                  </a:lnTo>
                  <a:lnTo>
                    <a:pt x="38" y="0"/>
                  </a:lnTo>
                  <a:lnTo>
                    <a:pt x="38" y="0"/>
                  </a:lnTo>
                  <a:lnTo>
                    <a:pt x="41" y="2"/>
                  </a:lnTo>
                  <a:lnTo>
                    <a:pt x="41" y="5"/>
                  </a:lnTo>
                  <a:lnTo>
                    <a:pt x="41" y="5"/>
                  </a:lnTo>
                  <a:lnTo>
                    <a:pt x="41" y="5"/>
                  </a:lnTo>
                  <a:lnTo>
                    <a:pt x="41" y="9"/>
                  </a:lnTo>
                  <a:lnTo>
                    <a:pt x="38" y="11"/>
                  </a:lnTo>
                  <a:lnTo>
                    <a:pt x="38" y="1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81"/>
            <p:cNvSpPr>
              <a:spLocks/>
            </p:cNvSpPr>
            <p:nvPr/>
          </p:nvSpPr>
          <p:spPr bwMode="auto">
            <a:xfrm>
              <a:off x="8267700" y="3405188"/>
              <a:ext cx="20638" cy="38100"/>
            </a:xfrm>
            <a:custGeom>
              <a:avLst/>
              <a:gdLst>
                <a:gd name="T0" fmla="*/ 15 w 26"/>
                <a:gd name="T1" fmla="*/ 49 h 49"/>
                <a:gd name="T2" fmla="*/ 11 w 26"/>
                <a:gd name="T3" fmla="*/ 49 h 49"/>
                <a:gd name="T4" fmla="*/ 11 w 26"/>
                <a:gd name="T5" fmla="*/ 49 h 49"/>
                <a:gd name="T6" fmla="*/ 6 w 26"/>
                <a:gd name="T7" fmla="*/ 49 h 49"/>
                <a:gd name="T8" fmla="*/ 2 w 26"/>
                <a:gd name="T9" fmla="*/ 45 h 49"/>
                <a:gd name="T10" fmla="*/ 0 w 26"/>
                <a:gd name="T11" fmla="*/ 42 h 49"/>
                <a:gd name="T12" fmla="*/ 0 w 26"/>
                <a:gd name="T13" fmla="*/ 38 h 49"/>
                <a:gd name="T14" fmla="*/ 0 w 26"/>
                <a:gd name="T15" fmla="*/ 11 h 49"/>
                <a:gd name="T16" fmla="*/ 0 w 26"/>
                <a:gd name="T17" fmla="*/ 11 h 49"/>
                <a:gd name="T18" fmla="*/ 0 w 26"/>
                <a:gd name="T19" fmla="*/ 7 h 49"/>
                <a:gd name="T20" fmla="*/ 2 w 26"/>
                <a:gd name="T21" fmla="*/ 4 h 49"/>
                <a:gd name="T22" fmla="*/ 6 w 26"/>
                <a:gd name="T23" fmla="*/ 2 h 49"/>
                <a:gd name="T24" fmla="*/ 11 w 26"/>
                <a:gd name="T25" fmla="*/ 0 h 49"/>
                <a:gd name="T26" fmla="*/ 15 w 26"/>
                <a:gd name="T27" fmla="*/ 0 h 49"/>
                <a:gd name="T28" fmla="*/ 15 w 26"/>
                <a:gd name="T29" fmla="*/ 0 h 49"/>
                <a:gd name="T30" fmla="*/ 18 w 26"/>
                <a:gd name="T31" fmla="*/ 2 h 49"/>
                <a:gd name="T32" fmla="*/ 22 w 26"/>
                <a:gd name="T33" fmla="*/ 4 h 49"/>
                <a:gd name="T34" fmla="*/ 24 w 26"/>
                <a:gd name="T35" fmla="*/ 7 h 49"/>
                <a:gd name="T36" fmla="*/ 26 w 26"/>
                <a:gd name="T37" fmla="*/ 11 h 49"/>
                <a:gd name="T38" fmla="*/ 26 w 26"/>
                <a:gd name="T39" fmla="*/ 38 h 49"/>
                <a:gd name="T40" fmla="*/ 26 w 26"/>
                <a:gd name="T41" fmla="*/ 38 h 49"/>
                <a:gd name="T42" fmla="*/ 24 w 26"/>
                <a:gd name="T43" fmla="*/ 42 h 49"/>
                <a:gd name="T44" fmla="*/ 22 w 26"/>
                <a:gd name="T45" fmla="*/ 45 h 49"/>
                <a:gd name="T46" fmla="*/ 18 w 26"/>
                <a:gd name="T47" fmla="*/ 49 h 49"/>
                <a:gd name="T48" fmla="*/ 15 w 26"/>
                <a:gd name="T49" fmla="*/ 49 h 49"/>
                <a:gd name="T50" fmla="*/ 15 w 26"/>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9">
                  <a:moveTo>
                    <a:pt x="15" y="49"/>
                  </a:moveTo>
                  <a:lnTo>
                    <a:pt x="11" y="49"/>
                  </a:lnTo>
                  <a:lnTo>
                    <a:pt x="11" y="49"/>
                  </a:lnTo>
                  <a:lnTo>
                    <a:pt x="6" y="49"/>
                  </a:lnTo>
                  <a:lnTo>
                    <a:pt x="2" y="45"/>
                  </a:lnTo>
                  <a:lnTo>
                    <a:pt x="0" y="42"/>
                  </a:lnTo>
                  <a:lnTo>
                    <a:pt x="0" y="38"/>
                  </a:lnTo>
                  <a:lnTo>
                    <a:pt x="0" y="11"/>
                  </a:lnTo>
                  <a:lnTo>
                    <a:pt x="0" y="11"/>
                  </a:lnTo>
                  <a:lnTo>
                    <a:pt x="0" y="7"/>
                  </a:lnTo>
                  <a:lnTo>
                    <a:pt x="2" y="4"/>
                  </a:lnTo>
                  <a:lnTo>
                    <a:pt x="6" y="2"/>
                  </a:lnTo>
                  <a:lnTo>
                    <a:pt x="11" y="0"/>
                  </a:lnTo>
                  <a:lnTo>
                    <a:pt x="15" y="0"/>
                  </a:lnTo>
                  <a:lnTo>
                    <a:pt x="15" y="0"/>
                  </a:lnTo>
                  <a:lnTo>
                    <a:pt x="18" y="2"/>
                  </a:lnTo>
                  <a:lnTo>
                    <a:pt x="22" y="4"/>
                  </a:lnTo>
                  <a:lnTo>
                    <a:pt x="24" y="7"/>
                  </a:lnTo>
                  <a:lnTo>
                    <a:pt x="26" y="11"/>
                  </a:lnTo>
                  <a:lnTo>
                    <a:pt x="26" y="38"/>
                  </a:lnTo>
                  <a:lnTo>
                    <a:pt x="26" y="38"/>
                  </a:lnTo>
                  <a:lnTo>
                    <a:pt x="24" y="42"/>
                  </a:lnTo>
                  <a:lnTo>
                    <a:pt x="22" y="45"/>
                  </a:lnTo>
                  <a:lnTo>
                    <a:pt x="18" y="49"/>
                  </a:lnTo>
                  <a:lnTo>
                    <a:pt x="15" y="49"/>
                  </a:lnTo>
                  <a:lnTo>
                    <a:pt x="15" y="49"/>
                  </a:lnTo>
                  <a:close/>
                </a:path>
              </a:pathLst>
            </a:custGeom>
            <a:solidFill>
              <a:srgbClr val="95734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82"/>
            <p:cNvSpPr>
              <a:spLocks/>
            </p:cNvSpPr>
            <p:nvPr/>
          </p:nvSpPr>
          <p:spPr bwMode="auto">
            <a:xfrm>
              <a:off x="8258175" y="3425825"/>
              <a:ext cx="20638" cy="12700"/>
            </a:xfrm>
            <a:custGeom>
              <a:avLst/>
              <a:gdLst>
                <a:gd name="T0" fmla="*/ 25 w 25"/>
                <a:gd name="T1" fmla="*/ 17 h 17"/>
                <a:gd name="T2" fmla="*/ 25 w 25"/>
                <a:gd name="T3" fmla="*/ 13 h 17"/>
                <a:gd name="T4" fmla="*/ 25 w 25"/>
                <a:gd name="T5" fmla="*/ 13 h 17"/>
                <a:gd name="T6" fmla="*/ 23 w 25"/>
                <a:gd name="T7" fmla="*/ 8 h 17"/>
                <a:gd name="T8" fmla="*/ 21 w 25"/>
                <a:gd name="T9" fmla="*/ 4 h 17"/>
                <a:gd name="T10" fmla="*/ 16 w 25"/>
                <a:gd name="T11" fmla="*/ 0 h 17"/>
                <a:gd name="T12" fmla="*/ 12 w 25"/>
                <a:gd name="T13" fmla="*/ 0 h 17"/>
                <a:gd name="T14" fmla="*/ 12 w 25"/>
                <a:gd name="T15" fmla="*/ 0 h 17"/>
                <a:gd name="T16" fmla="*/ 7 w 25"/>
                <a:gd name="T17" fmla="*/ 0 h 17"/>
                <a:gd name="T18" fmla="*/ 3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1" y="4"/>
                  </a:lnTo>
                  <a:lnTo>
                    <a:pt x="16" y="0"/>
                  </a:lnTo>
                  <a:lnTo>
                    <a:pt x="12" y="0"/>
                  </a:lnTo>
                  <a:lnTo>
                    <a:pt x="12" y="0"/>
                  </a:lnTo>
                  <a:lnTo>
                    <a:pt x="7" y="0"/>
                  </a:lnTo>
                  <a:lnTo>
                    <a:pt x="3" y="4"/>
                  </a:lnTo>
                  <a:lnTo>
                    <a:pt x="0" y="8"/>
                  </a:lnTo>
                  <a:lnTo>
                    <a:pt x="0" y="13"/>
                  </a:lnTo>
                  <a:lnTo>
                    <a:pt x="0" y="17"/>
                  </a:lnTo>
                  <a:lnTo>
                    <a:pt x="25" y="17"/>
                  </a:lnTo>
                  <a:close/>
                </a:path>
              </a:pathLst>
            </a:custGeom>
            <a:solidFill>
              <a:srgbClr val="95734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3"/>
            <p:cNvSpPr>
              <a:spLocks/>
            </p:cNvSpPr>
            <p:nvPr/>
          </p:nvSpPr>
          <p:spPr bwMode="auto">
            <a:xfrm>
              <a:off x="8278812" y="3425825"/>
              <a:ext cx="19050" cy="12700"/>
            </a:xfrm>
            <a:custGeom>
              <a:avLst/>
              <a:gdLst>
                <a:gd name="T0" fmla="*/ 25 w 25"/>
                <a:gd name="T1" fmla="*/ 17 h 17"/>
                <a:gd name="T2" fmla="*/ 25 w 25"/>
                <a:gd name="T3" fmla="*/ 13 h 17"/>
                <a:gd name="T4" fmla="*/ 25 w 25"/>
                <a:gd name="T5" fmla="*/ 13 h 17"/>
                <a:gd name="T6" fmla="*/ 23 w 25"/>
                <a:gd name="T7" fmla="*/ 8 h 17"/>
                <a:gd name="T8" fmla="*/ 22 w 25"/>
                <a:gd name="T9" fmla="*/ 4 h 17"/>
                <a:gd name="T10" fmla="*/ 16 w 25"/>
                <a:gd name="T11" fmla="*/ 0 h 17"/>
                <a:gd name="T12" fmla="*/ 13 w 25"/>
                <a:gd name="T13" fmla="*/ 0 h 17"/>
                <a:gd name="T14" fmla="*/ 13 w 25"/>
                <a:gd name="T15" fmla="*/ 0 h 17"/>
                <a:gd name="T16" fmla="*/ 7 w 25"/>
                <a:gd name="T17" fmla="*/ 0 h 17"/>
                <a:gd name="T18" fmla="*/ 4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2" y="4"/>
                  </a:lnTo>
                  <a:lnTo>
                    <a:pt x="16" y="0"/>
                  </a:lnTo>
                  <a:lnTo>
                    <a:pt x="13" y="0"/>
                  </a:lnTo>
                  <a:lnTo>
                    <a:pt x="13" y="0"/>
                  </a:lnTo>
                  <a:lnTo>
                    <a:pt x="7" y="0"/>
                  </a:lnTo>
                  <a:lnTo>
                    <a:pt x="4" y="4"/>
                  </a:lnTo>
                  <a:lnTo>
                    <a:pt x="0" y="8"/>
                  </a:lnTo>
                  <a:lnTo>
                    <a:pt x="0" y="13"/>
                  </a:lnTo>
                  <a:lnTo>
                    <a:pt x="0" y="17"/>
                  </a:lnTo>
                  <a:lnTo>
                    <a:pt x="25" y="17"/>
                  </a:lnTo>
                  <a:close/>
                </a:path>
              </a:pathLst>
            </a:custGeom>
            <a:solidFill>
              <a:srgbClr val="95734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84"/>
            <p:cNvSpPr>
              <a:spLocks/>
            </p:cNvSpPr>
            <p:nvPr/>
          </p:nvSpPr>
          <p:spPr bwMode="auto">
            <a:xfrm>
              <a:off x="8166100" y="3300413"/>
              <a:ext cx="222250" cy="76200"/>
            </a:xfrm>
            <a:custGeom>
              <a:avLst/>
              <a:gdLst>
                <a:gd name="T0" fmla="*/ 140 w 278"/>
                <a:gd name="T1" fmla="*/ 0 h 95"/>
                <a:gd name="T2" fmla="*/ 140 w 278"/>
                <a:gd name="T3" fmla="*/ 0 h 95"/>
                <a:gd name="T4" fmla="*/ 117 w 278"/>
                <a:gd name="T5" fmla="*/ 2 h 95"/>
                <a:gd name="T6" fmla="*/ 93 w 278"/>
                <a:gd name="T7" fmla="*/ 7 h 95"/>
                <a:gd name="T8" fmla="*/ 74 w 278"/>
                <a:gd name="T9" fmla="*/ 16 h 95"/>
                <a:gd name="T10" fmla="*/ 54 w 278"/>
                <a:gd name="T11" fmla="*/ 27 h 95"/>
                <a:gd name="T12" fmla="*/ 38 w 278"/>
                <a:gd name="T13" fmla="*/ 41 h 95"/>
                <a:gd name="T14" fmla="*/ 21 w 278"/>
                <a:gd name="T15" fmla="*/ 57 h 95"/>
                <a:gd name="T16" fmla="*/ 9 w 278"/>
                <a:gd name="T17" fmla="*/ 75 h 95"/>
                <a:gd name="T18" fmla="*/ 0 w 278"/>
                <a:gd name="T19" fmla="*/ 95 h 95"/>
                <a:gd name="T20" fmla="*/ 149 w 278"/>
                <a:gd name="T21" fmla="*/ 95 h 95"/>
                <a:gd name="T22" fmla="*/ 149 w 278"/>
                <a:gd name="T23" fmla="*/ 40 h 95"/>
                <a:gd name="T24" fmla="*/ 171 w 278"/>
                <a:gd name="T25" fmla="*/ 95 h 95"/>
                <a:gd name="T26" fmla="*/ 278 w 278"/>
                <a:gd name="T27" fmla="*/ 95 h 95"/>
                <a:gd name="T28" fmla="*/ 278 w 278"/>
                <a:gd name="T29" fmla="*/ 95 h 95"/>
                <a:gd name="T30" fmla="*/ 269 w 278"/>
                <a:gd name="T31" fmla="*/ 75 h 95"/>
                <a:gd name="T32" fmla="*/ 257 w 278"/>
                <a:gd name="T33" fmla="*/ 57 h 95"/>
                <a:gd name="T34" fmla="*/ 243 w 278"/>
                <a:gd name="T35" fmla="*/ 41 h 95"/>
                <a:gd name="T36" fmla="*/ 225 w 278"/>
                <a:gd name="T37" fmla="*/ 27 h 95"/>
                <a:gd name="T38" fmla="*/ 205 w 278"/>
                <a:gd name="T39" fmla="*/ 16 h 95"/>
                <a:gd name="T40" fmla="*/ 185 w 278"/>
                <a:gd name="T41" fmla="*/ 7 h 95"/>
                <a:gd name="T42" fmla="*/ 163 w 278"/>
                <a:gd name="T43" fmla="*/ 2 h 95"/>
                <a:gd name="T44" fmla="*/ 140 w 278"/>
                <a:gd name="T45" fmla="*/ 0 h 95"/>
                <a:gd name="T46" fmla="*/ 140 w 278"/>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
                  <a:moveTo>
                    <a:pt x="140" y="0"/>
                  </a:moveTo>
                  <a:lnTo>
                    <a:pt x="140" y="0"/>
                  </a:lnTo>
                  <a:lnTo>
                    <a:pt x="117" y="2"/>
                  </a:lnTo>
                  <a:lnTo>
                    <a:pt x="93" y="7"/>
                  </a:lnTo>
                  <a:lnTo>
                    <a:pt x="74" y="16"/>
                  </a:lnTo>
                  <a:lnTo>
                    <a:pt x="54" y="27"/>
                  </a:lnTo>
                  <a:lnTo>
                    <a:pt x="38" y="41"/>
                  </a:lnTo>
                  <a:lnTo>
                    <a:pt x="21" y="57"/>
                  </a:lnTo>
                  <a:lnTo>
                    <a:pt x="9" y="75"/>
                  </a:lnTo>
                  <a:lnTo>
                    <a:pt x="0" y="95"/>
                  </a:lnTo>
                  <a:lnTo>
                    <a:pt x="149" y="95"/>
                  </a:lnTo>
                  <a:lnTo>
                    <a:pt x="149" y="40"/>
                  </a:lnTo>
                  <a:lnTo>
                    <a:pt x="171" y="95"/>
                  </a:lnTo>
                  <a:lnTo>
                    <a:pt x="278" y="95"/>
                  </a:lnTo>
                  <a:lnTo>
                    <a:pt x="278" y="95"/>
                  </a:lnTo>
                  <a:lnTo>
                    <a:pt x="269" y="75"/>
                  </a:lnTo>
                  <a:lnTo>
                    <a:pt x="257" y="57"/>
                  </a:lnTo>
                  <a:lnTo>
                    <a:pt x="243" y="41"/>
                  </a:lnTo>
                  <a:lnTo>
                    <a:pt x="225" y="27"/>
                  </a:lnTo>
                  <a:lnTo>
                    <a:pt x="205" y="16"/>
                  </a:lnTo>
                  <a:lnTo>
                    <a:pt x="185" y="7"/>
                  </a:lnTo>
                  <a:lnTo>
                    <a:pt x="163" y="2"/>
                  </a:lnTo>
                  <a:lnTo>
                    <a:pt x="140" y="0"/>
                  </a:lnTo>
                  <a:lnTo>
                    <a:pt x="14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5"/>
            <p:cNvSpPr>
              <a:spLocks/>
            </p:cNvSpPr>
            <p:nvPr/>
          </p:nvSpPr>
          <p:spPr bwMode="auto">
            <a:xfrm>
              <a:off x="8342312" y="3406775"/>
              <a:ext cx="20638" cy="7938"/>
            </a:xfrm>
            <a:custGeom>
              <a:avLst/>
              <a:gdLst>
                <a:gd name="T0" fmla="*/ 25 w 25"/>
                <a:gd name="T1" fmla="*/ 0 h 11"/>
                <a:gd name="T2" fmla="*/ 11 w 25"/>
                <a:gd name="T3" fmla="*/ 0 h 11"/>
                <a:gd name="T4" fmla="*/ 11 w 25"/>
                <a:gd name="T5" fmla="*/ 0 h 11"/>
                <a:gd name="T6" fmla="*/ 5 w 25"/>
                <a:gd name="T7" fmla="*/ 0 h 11"/>
                <a:gd name="T8" fmla="*/ 4 w 25"/>
                <a:gd name="T9" fmla="*/ 4 h 11"/>
                <a:gd name="T10" fmla="*/ 0 w 25"/>
                <a:gd name="T11" fmla="*/ 5 h 11"/>
                <a:gd name="T12" fmla="*/ 0 w 25"/>
                <a:gd name="T13" fmla="*/ 11 h 11"/>
                <a:gd name="T14" fmla="*/ 16 w 25"/>
                <a:gd name="T15" fmla="*/ 11 h 11"/>
                <a:gd name="T16" fmla="*/ 16 w 25"/>
                <a:gd name="T17" fmla="*/ 11 h 11"/>
                <a:gd name="T18" fmla="*/ 20 w 25"/>
                <a:gd name="T19" fmla="*/ 9 h 11"/>
                <a:gd name="T20" fmla="*/ 22 w 25"/>
                <a:gd name="T21" fmla="*/ 7 h 11"/>
                <a:gd name="T22" fmla="*/ 23 w 25"/>
                <a:gd name="T23" fmla="*/ 4 h 11"/>
                <a:gd name="T24" fmla="*/ 25 w 25"/>
                <a:gd name="T25" fmla="*/ 0 h 11"/>
                <a:gd name="T26" fmla="*/ 25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0"/>
                  </a:moveTo>
                  <a:lnTo>
                    <a:pt x="11" y="0"/>
                  </a:lnTo>
                  <a:lnTo>
                    <a:pt x="11" y="0"/>
                  </a:lnTo>
                  <a:lnTo>
                    <a:pt x="5" y="0"/>
                  </a:lnTo>
                  <a:lnTo>
                    <a:pt x="4" y="4"/>
                  </a:lnTo>
                  <a:lnTo>
                    <a:pt x="0" y="5"/>
                  </a:lnTo>
                  <a:lnTo>
                    <a:pt x="0" y="11"/>
                  </a:lnTo>
                  <a:lnTo>
                    <a:pt x="16" y="11"/>
                  </a:lnTo>
                  <a:lnTo>
                    <a:pt x="16" y="11"/>
                  </a:lnTo>
                  <a:lnTo>
                    <a:pt x="20" y="9"/>
                  </a:lnTo>
                  <a:lnTo>
                    <a:pt x="22" y="7"/>
                  </a:lnTo>
                  <a:lnTo>
                    <a:pt x="23" y="4"/>
                  </a:lnTo>
                  <a:lnTo>
                    <a:pt x="25" y="0"/>
                  </a:lnTo>
                  <a:lnTo>
                    <a:pt x="25" y="0"/>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86"/>
            <p:cNvSpPr>
              <a:spLocks/>
            </p:cNvSpPr>
            <p:nvPr/>
          </p:nvSpPr>
          <p:spPr bwMode="auto">
            <a:xfrm>
              <a:off x="8193087" y="3406775"/>
              <a:ext cx="20638" cy="7938"/>
            </a:xfrm>
            <a:custGeom>
              <a:avLst/>
              <a:gdLst>
                <a:gd name="T0" fmla="*/ 0 w 27"/>
                <a:gd name="T1" fmla="*/ 0 h 11"/>
                <a:gd name="T2" fmla="*/ 16 w 27"/>
                <a:gd name="T3" fmla="*/ 0 h 11"/>
                <a:gd name="T4" fmla="*/ 16 w 27"/>
                <a:gd name="T5" fmla="*/ 0 h 11"/>
                <a:gd name="T6" fmla="*/ 20 w 27"/>
                <a:gd name="T7" fmla="*/ 0 h 11"/>
                <a:gd name="T8" fmla="*/ 24 w 27"/>
                <a:gd name="T9" fmla="*/ 4 h 11"/>
                <a:gd name="T10" fmla="*/ 25 w 27"/>
                <a:gd name="T11" fmla="*/ 5 h 11"/>
                <a:gd name="T12" fmla="*/ 27 w 27"/>
                <a:gd name="T13" fmla="*/ 11 h 11"/>
                <a:gd name="T14" fmla="*/ 11 w 27"/>
                <a:gd name="T15" fmla="*/ 11 h 11"/>
                <a:gd name="T16" fmla="*/ 11 w 27"/>
                <a:gd name="T17" fmla="*/ 11 h 11"/>
                <a:gd name="T18" fmla="*/ 7 w 27"/>
                <a:gd name="T19" fmla="*/ 9 h 11"/>
                <a:gd name="T20" fmla="*/ 4 w 27"/>
                <a:gd name="T21" fmla="*/ 7 h 11"/>
                <a:gd name="T22" fmla="*/ 2 w 27"/>
                <a:gd name="T23" fmla="*/ 4 h 11"/>
                <a:gd name="T24" fmla="*/ 0 w 27"/>
                <a:gd name="T25" fmla="*/ 0 h 11"/>
                <a:gd name="T26" fmla="*/ 0 w 27"/>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1">
                  <a:moveTo>
                    <a:pt x="0" y="0"/>
                  </a:moveTo>
                  <a:lnTo>
                    <a:pt x="16" y="0"/>
                  </a:lnTo>
                  <a:lnTo>
                    <a:pt x="16" y="0"/>
                  </a:lnTo>
                  <a:lnTo>
                    <a:pt x="20" y="0"/>
                  </a:lnTo>
                  <a:lnTo>
                    <a:pt x="24" y="4"/>
                  </a:lnTo>
                  <a:lnTo>
                    <a:pt x="25" y="5"/>
                  </a:lnTo>
                  <a:lnTo>
                    <a:pt x="27" y="11"/>
                  </a:lnTo>
                  <a:lnTo>
                    <a:pt x="11" y="11"/>
                  </a:lnTo>
                  <a:lnTo>
                    <a:pt x="11" y="11"/>
                  </a:lnTo>
                  <a:lnTo>
                    <a:pt x="7" y="9"/>
                  </a:lnTo>
                  <a:lnTo>
                    <a:pt x="4" y="7"/>
                  </a:lnTo>
                  <a:lnTo>
                    <a:pt x="2" y="4"/>
                  </a:lnTo>
                  <a:lnTo>
                    <a:pt x="0" y="0"/>
                  </a:lnTo>
                  <a:lnTo>
                    <a:pt x="0" y="0"/>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87"/>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close/>
                </a:path>
              </a:pathLst>
            </a:custGeom>
            <a:solidFill>
              <a:srgbClr val="B48E6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88"/>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89"/>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close/>
                </a:path>
              </a:pathLst>
            </a:custGeom>
            <a:solidFill>
              <a:srgbClr val="B4009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90"/>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691"/>
            <p:cNvSpPr>
              <a:spLocks noChangeArrowheads="1"/>
            </p:cNvSpPr>
            <p:nvPr/>
          </p:nvSpPr>
          <p:spPr bwMode="auto">
            <a:xfrm>
              <a:off x="8118475" y="3548063"/>
              <a:ext cx="315913" cy="2000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692"/>
            <p:cNvSpPr>
              <a:spLocks noChangeArrowheads="1"/>
            </p:cNvSpPr>
            <p:nvPr/>
          </p:nvSpPr>
          <p:spPr bwMode="auto">
            <a:xfrm>
              <a:off x="8118475" y="3548063"/>
              <a:ext cx="315913" cy="200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93"/>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close/>
                </a:path>
              </a:pathLst>
            </a:custGeom>
            <a:solidFill>
              <a:srgbClr val="F6F6F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94"/>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95"/>
            <p:cNvSpPr>
              <a:spLocks noEditPoints="1"/>
            </p:cNvSpPr>
            <p:nvPr/>
          </p:nvSpPr>
          <p:spPr bwMode="auto">
            <a:xfrm>
              <a:off x="8316912" y="3597275"/>
              <a:ext cx="63500" cy="100013"/>
            </a:xfrm>
            <a:custGeom>
              <a:avLst/>
              <a:gdLst>
                <a:gd name="T0" fmla="*/ 73 w 80"/>
                <a:gd name="T1" fmla="*/ 41 h 128"/>
                <a:gd name="T2" fmla="*/ 75 w 80"/>
                <a:gd name="T3" fmla="*/ 38 h 128"/>
                <a:gd name="T4" fmla="*/ 80 w 80"/>
                <a:gd name="T5" fmla="*/ 34 h 128"/>
                <a:gd name="T6" fmla="*/ 80 w 80"/>
                <a:gd name="T7" fmla="*/ 32 h 128"/>
                <a:gd name="T8" fmla="*/ 73 w 80"/>
                <a:gd name="T9" fmla="*/ 29 h 128"/>
                <a:gd name="T10" fmla="*/ 70 w 80"/>
                <a:gd name="T11" fmla="*/ 27 h 128"/>
                <a:gd name="T12" fmla="*/ 71 w 80"/>
                <a:gd name="T13" fmla="*/ 20 h 128"/>
                <a:gd name="T14" fmla="*/ 71 w 80"/>
                <a:gd name="T15" fmla="*/ 15 h 128"/>
                <a:gd name="T16" fmla="*/ 70 w 80"/>
                <a:gd name="T17" fmla="*/ 15 h 128"/>
                <a:gd name="T18" fmla="*/ 64 w 80"/>
                <a:gd name="T19" fmla="*/ 16 h 128"/>
                <a:gd name="T20" fmla="*/ 59 w 80"/>
                <a:gd name="T21" fmla="*/ 15 h 128"/>
                <a:gd name="T22" fmla="*/ 59 w 80"/>
                <a:gd name="T23" fmla="*/ 9 h 128"/>
                <a:gd name="T24" fmla="*/ 57 w 80"/>
                <a:gd name="T25" fmla="*/ 4 h 128"/>
                <a:gd name="T26" fmla="*/ 50 w 80"/>
                <a:gd name="T27" fmla="*/ 9 h 128"/>
                <a:gd name="T28" fmla="*/ 46 w 80"/>
                <a:gd name="T29" fmla="*/ 9 h 128"/>
                <a:gd name="T30" fmla="*/ 45 w 80"/>
                <a:gd name="T31" fmla="*/ 4 h 128"/>
                <a:gd name="T32" fmla="*/ 41 w 80"/>
                <a:gd name="T33" fmla="*/ 0 h 128"/>
                <a:gd name="T34" fmla="*/ 36 w 80"/>
                <a:gd name="T35" fmla="*/ 4 h 128"/>
                <a:gd name="T36" fmla="*/ 34 w 80"/>
                <a:gd name="T37" fmla="*/ 9 h 128"/>
                <a:gd name="T38" fmla="*/ 30 w 80"/>
                <a:gd name="T39" fmla="*/ 9 h 128"/>
                <a:gd name="T40" fmla="*/ 25 w 80"/>
                <a:gd name="T41" fmla="*/ 4 h 128"/>
                <a:gd name="T42" fmla="*/ 21 w 80"/>
                <a:gd name="T43" fmla="*/ 4 h 128"/>
                <a:gd name="T44" fmla="*/ 21 w 80"/>
                <a:gd name="T45" fmla="*/ 13 h 128"/>
                <a:gd name="T46" fmla="*/ 19 w 80"/>
                <a:gd name="T47" fmla="*/ 16 h 128"/>
                <a:gd name="T48" fmla="*/ 12 w 80"/>
                <a:gd name="T49" fmla="*/ 15 h 128"/>
                <a:gd name="T50" fmla="*/ 7 w 80"/>
                <a:gd name="T51" fmla="*/ 16 h 128"/>
                <a:gd name="T52" fmla="*/ 7 w 80"/>
                <a:gd name="T53" fmla="*/ 22 h 128"/>
                <a:gd name="T54" fmla="*/ 10 w 80"/>
                <a:gd name="T55" fmla="*/ 25 h 128"/>
                <a:gd name="T56" fmla="*/ 10 w 80"/>
                <a:gd name="T57" fmla="*/ 27 h 128"/>
                <a:gd name="T58" fmla="*/ 3 w 80"/>
                <a:gd name="T59" fmla="*/ 31 h 128"/>
                <a:gd name="T60" fmla="*/ 0 w 80"/>
                <a:gd name="T61" fmla="*/ 32 h 128"/>
                <a:gd name="T62" fmla="*/ 0 w 80"/>
                <a:gd name="T63" fmla="*/ 36 h 128"/>
                <a:gd name="T64" fmla="*/ 7 w 80"/>
                <a:gd name="T65" fmla="*/ 41 h 128"/>
                <a:gd name="T66" fmla="*/ 7 w 80"/>
                <a:gd name="T67" fmla="*/ 45 h 128"/>
                <a:gd name="T68" fmla="*/ 1 w 80"/>
                <a:gd name="T69" fmla="*/ 47 h 128"/>
                <a:gd name="T70" fmla="*/ 0 w 80"/>
                <a:gd name="T71" fmla="*/ 52 h 128"/>
                <a:gd name="T72" fmla="*/ 3 w 80"/>
                <a:gd name="T73" fmla="*/ 56 h 128"/>
                <a:gd name="T74" fmla="*/ 9 w 80"/>
                <a:gd name="T75" fmla="*/ 56 h 128"/>
                <a:gd name="T76" fmla="*/ 10 w 80"/>
                <a:gd name="T77" fmla="*/ 58 h 128"/>
                <a:gd name="T78" fmla="*/ 9 w 80"/>
                <a:gd name="T79" fmla="*/ 63 h 128"/>
                <a:gd name="T80" fmla="*/ 9 w 80"/>
                <a:gd name="T81" fmla="*/ 68 h 128"/>
                <a:gd name="T82" fmla="*/ 10 w 80"/>
                <a:gd name="T83" fmla="*/ 70 h 128"/>
                <a:gd name="T84" fmla="*/ 16 w 80"/>
                <a:gd name="T85" fmla="*/ 68 h 128"/>
                <a:gd name="T86" fmla="*/ 41 w 80"/>
                <a:gd name="T87" fmla="*/ 117 h 128"/>
                <a:gd name="T88" fmla="*/ 61 w 80"/>
                <a:gd name="T89" fmla="*/ 67 h 128"/>
                <a:gd name="T90" fmla="*/ 68 w 80"/>
                <a:gd name="T91" fmla="*/ 68 h 128"/>
                <a:gd name="T92" fmla="*/ 73 w 80"/>
                <a:gd name="T93" fmla="*/ 68 h 128"/>
                <a:gd name="T94" fmla="*/ 73 w 80"/>
                <a:gd name="T95" fmla="*/ 63 h 128"/>
                <a:gd name="T96" fmla="*/ 70 w 80"/>
                <a:gd name="T97" fmla="*/ 56 h 128"/>
                <a:gd name="T98" fmla="*/ 73 w 80"/>
                <a:gd name="T99" fmla="*/ 54 h 128"/>
                <a:gd name="T100" fmla="*/ 79 w 80"/>
                <a:gd name="T101" fmla="*/ 52 h 128"/>
                <a:gd name="T102" fmla="*/ 80 w 80"/>
                <a:gd name="T103" fmla="*/ 49 h 128"/>
                <a:gd name="T104" fmla="*/ 41 w 80"/>
                <a:gd name="T105" fmla="*/ 68 h 128"/>
                <a:gd name="T106" fmla="*/ 30 w 80"/>
                <a:gd name="T107" fmla="*/ 67 h 128"/>
                <a:gd name="T108" fmla="*/ 14 w 80"/>
                <a:gd name="T109" fmla="*/ 47 h 128"/>
                <a:gd name="T110" fmla="*/ 14 w 80"/>
                <a:gd name="T111" fmla="*/ 36 h 128"/>
                <a:gd name="T112" fmla="*/ 30 w 80"/>
                <a:gd name="T113" fmla="*/ 16 h 128"/>
                <a:gd name="T114" fmla="*/ 41 w 80"/>
                <a:gd name="T115" fmla="*/ 15 h 128"/>
                <a:gd name="T116" fmla="*/ 59 w 80"/>
                <a:gd name="T117" fmla="*/ 24 h 128"/>
                <a:gd name="T118" fmla="*/ 68 w 80"/>
                <a:gd name="T119" fmla="*/ 41 h 128"/>
                <a:gd name="T120" fmla="*/ 64 w 80"/>
                <a:gd name="T121" fmla="*/ 52 h 128"/>
                <a:gd name="T122" fmla="*/ 46 w 80"/>
                <a:gd name="T123"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128">
                  <a:moveTo>
                    <a:pt x="79" y="45"/>
                  </a:moveTo>
                  <a:lnTo>
                    <a:pt x="73" y="43"/>
                  </a:lnTo>
                  <a:lnTo>
                    <a:pt x="73" y="41"/>
                  </a:lnTo>
                  <a:lnTo>
                    <a:pt x="73" y="41"/>
                  </a:lnTo>
                  <a:lnTo>
                    <a:pt x="73" y="41"/>
                  </a:lnTo>
                  <a:lnTo>
                    <a:pt x="75" y="38"/>
                  </a:lnTo>
                  <a:lnTo>
                    <a:pt x="79" y="36"/>
                  </a:lnTo>
                  <a:lnTo>
                    <a:pt x="79" y="36"/>
                  </a:lnTo>
                  <a:lnTo>
                    <a:pt x="80" y="34"/>
                  </a:lnTo>
                  <a:lnTo>
                    <a:pt x="80" y="32"/>
                  </a:lnTo>
                  <a:lnTo>
                    <a:pt x="80" y="32"/>
                  </a:lnTo>
                  <a:lnTo>
                    <a:pt x="80" y="32"/>
                  </a:lnTo>
                  <a:lnTo>
                    <a:pt x="79" y="29"/>
                  </a:lnTo>
                  <a:lnTo>
                    <a:pt x="77" y="29"/>
                  </a:lnTo>
                  <a:lnTo>
                    <a:pt x="73" y="29"/>
                  </a:lnTo>
                  <a:lnTo>
                    <a:pt x="73" y="29"/>
                  </a:lnTo>
                  <a:lnTo>
                    <a:pt x="70" y="27"/>
                  </a:lnTo>
                  <a:lnTo>
                    <a:pt x="70" y="27"/>
                  </a:lnTo>
                  <a:lnTo>
                    <a:pt x="70" y="27"/>
                  </a:lnTo>
                  <a:lnTo>
                    <a:pt x="70" y="24"/>
                  </a:lnTo>
                  <a:lnTo>
                    <a:pt x="71" y="20"/>
                  </a:lnTo>
                  <a:lnTo>
                    <a:pt x="71" y="20"/>
                  </a:lnTo>
                  <a:lnTo>
                    <a:pt x="73" y="18"/>
                  </a:lnTo>
                  <a:lnTo>
                    <a:pt x="71" y="15"/>
                  </a:lnTo>
                  <a:lnTo>
                    <a:pt x="71" y="15"/>
                  </a:lnTo>
                  <a:lnTo>
                    <a:pt x="71" y="15"/>
                  </a:lnTo>
                  <a:lnTo>
                    <a:pt x="70" y="15"/>
                  </a:lnTo>
                  <a:lnTo>
                    <a:pt x="66" y="15"/>
                  </a:lnTo>
                  <a:lnTo>
                    <a:pt x="64" y="16"/>
                  </a:lnTo>
                  <a:lnTo>
                    <a:pt x="64" y="16"/>
                  </a:lnTo>
                  <a:lnTo>
                    <a:pt x="61" y="16"/>
                  </a:lnTo>
                  <a:lnTo>
                    <a:pt x="59" y="15"/>
                  </a:lnTo>
                  <a:lnTo>
                    <a:pt x="59" y="15"/>
                  </a:lnTo>
                  <a:lnTo>
                    <a:pt x="59" y="13"/>
                  </a:lnTo>
                  <a:lnTo>
                    <a:pt x="59" y="9"/>
                  </a:lnTo>
                  <a:lnTo>
                    <a:pt x="59" y="9"/>
                  </a:lnTo>
                  <a:lnTo>
                    <a:pt x="59" y="6"/>
                  </a:lnTo>
                  <a:lnTo>
                    <a:pt x="57" y="4"/>
                  </a:lnTo>
                  <a:lnTo>
                    <a:pt x="57" y="4"/>
                  </a:lnTo>
                  <a:lnTo>
                    <a:pt x="54" y="4"/>
                  </a:lnTo>
                  <a:lnTo>
                    <a:pt x="52" y="6"/>
                  </a:lnTo>
                  <a:lnTo>
                    <a:pt x="50" y="9"/>
                  </a:lnTo>
                  <a:lnTo>
                    <a:pt x="50" y="9"/>
                  </a:lnTo>
                  <a:lnTo>
                    <a:pt x="46" y="9"/>
                  </a:lnTo>
                  <a:lnTo>
                    <a:pt x="46" y="9"/>
                  </a:lnTo>
                  <a:lnTo>
                    <a:pt x="46" y="9"/>
                  </a:lnTo>
                  <a:lnTo>
                    <a:pt x="45" y="7"/>
                  </a:lnTo>
                  <a:lnTo>
                    <a:pt x="45" y="4"/>
                  </a:lnTo>
                  <a:lnTo>
                    <a:pt x="45" y="4"/>
                  </a:lnTo>
                  <a:lnTo>
                    <a:pt x="43" y="2"/>
                  </a:lnTo>
                  <a:lnTo>
                    <a:pt x="41" y="0"/>
                  </a:lnTo>
                  <a:lnTo>
                    <a:pt x="41" y="0"/>
                  </a:lnTo>
                  <a:lnTo>
                    <a:pt x="37" y="2"/>
                  </a:lnTo>
                  <a:lnTo>
                    <a:pt x="36" y="4"/>
                  </a:lnTo>
                  <a:lnTo>
                    <a:pt x="36" y="7"/>
                  </a:lnTo>
                  <a:lnTo>
                    <a:pt x="36" y="7"/>
                  </a:lnTo>
                  <a:lnTo>
                    <a:pt x="34" y="9"/>
                  </a:lnTo>
                  <a:lnTo>
                    <a:pt x="32" y="9"/>
                  </a:lnTo>
                  <a:lnTo>
                    <a:pt x="32" y="9"/>
                  </a:lnTo>
                  <a:lnTo>
                    <a:pt x="30" y="9"/>
                  </a:lnTo>
                  <a:lnTo>
                    <a:pt x="27" y="6"/>
                  </a:lnTo>
                  <a:lnTo>
                    <a:pt x="27" y="6"/>
                  </a:lnTo>
                  <a:lnTo>
                    <a:pt x="25" y="4"/>
                  </a:lnTo>
                  <a:lnTo>
                    <a:pt x="21" y="4"/>
                  </a:lnTo>
                  <a:lnTo>
                    <a:pt x="21" y="4"/>
                  </a:lnTo>
                  <a:lnTo>
                    <a:pt x="21" y="4"/>
                  </a:lnTo>
                  <a:lnTo>
                    <a:pt x="19" y="7"/>
                  </a:lnTo>
                  <a:lnTo>
                    <a:pt x="19" y="9"/>
                  </a:lnTo>
                  <a:lnTo>
                    <a:pt x="21" y="13"/>
                  </a:lnTo>
                  <a:lnTo>
                    <a:pt x="21" y="13"/>
                  </a:lnTo>
                  <a:lnTo>
                    <a:pt x="19" y="16"/>
                  </a:lnTo>
                  <a:lnTo>
                    <a:pt x="19" y="16"/>
                  </a:lnTo>
                  <a:lnTo>
                    <a:pt x="19" y="16"/>
                  </a:lnTo>
                  <a:lnTo>
                    <a:pt x="16" y="16"/>
                  </a:lnTo>
                  <a:lnTo>
                    <a:pt x="12" y="15"/>
                  </a:lnTo>
                  <a:lnTo>
                    <a:pt x="12" y="15"/>
                  </a:lnTo>
                  <a:lnTo>
                    <a:pt x="10" y="15"/>
                  </a:lnTo>
                  <a:lnTo>
                    <a:pt x="7" y="16"/>
                  </a:lnTo>
                  <a:lnTo>
                    <a:pt x="7" y="16"/>
                  </a:lnTo>
                  <a:lnTo>
                    <a:pt x="7" y="18"/>
                  </a:lnTo>
                  <a:lnTo>
                    <a:pt x="7" y="22"/>
                  </a:lnTo>
                  <a:lnTo>
                    <a:pt x="10" y="24"/>
                  </a:lnTo>
                  <a:lnTo>
                    <a:pt x="10" y="24"/>
                  </a:lnTo>
                  <a:lnTo>
                    <a:pt x="10" y="25"/>
                  </a:lnTo>
                  <a:lnTo>
                    <a:pt x="10" y="27"/>
                  </a:lnTo>
                  <a:lnTo>
                    <a:pt x="10" y="27"/>
                  </a:lnTo>
                  <a:lnTo>
                    <a:pt x="10" y="27"/>
                  </a:lnTo>
                  <a:lnTo>
                    <a:pt x="9" y="29"/>
                  </a:lnTo>
                  <a:lnTo>
                    <a:pt x="7" y="31"/>
                  </a:lnTo>
                  <a:lnTo>
                    <a:pt x="3" y="31"/>
                  </a:lnTo>
                  <a:lnTo>
                    <a:pt x="3" y="31"/>
                  </a:lnTo>
                  <a:lnTo>
                    <a:pt x="1" y="31"/>
                  </a:lnTo>
                  <a:lnTo>
                    <a:pt x="0" y="32"/>
                  </a:lnTo>
                  <a:lnTo>
                    <a:pt x="0" y="32"/>
                  </a:lnTo>
                  <a:lnTo>
                    <a:pt x="0" y="32"/>
                  </a:lnTo>
                  <a:lnTo>
                    <a:pt x="0" y="36"/>
                  </a:lnTo>
                  <a:lnTo>
                    <a:pt x="1" y="38"/>
                  </a:lnTo>
                  <a:lnTo>
                    <a:pt x="7" y="40"/>
                  </a:lnTo>
                  <a:lnTo>
                    <a:pt x="7" y="41"/>
                  </a:lnTo>
                  <a:lnTo>
                    <a:pt x="7" y="43"/>
                  </a:lnTo>
                  <a:lnTo>
                    <a:pt x="7" y="43"/>
                  </a:lnTo>
                  <a:lnTo>
                    <a:pt x="7" y="45"/>
                  </a:lnTo>
                  <a:lnTo>
                    <a:pt x="5" y="45"/>
                  </a:lnTo>
                  <a:lnTo>
                    <a:pt x="1" y="47"/>
                  </a:lnTo>
                  <a:lnTo>
                    <a:pt x="1" y="47"/>
                  </a:lnTo>
                  <a:lnTo>
                    <a:pt x="0" y="49"/>
                  </a:lnTo>
                  <a:lnTo>
                    <a:pt x="0" y="52"/>
                  </a:lnTo>
                  <a:lnTo>
                    <a:pt x="0" y="52"/>
                  </a:lnTo>
                  <a:lnTo>
                    <a:pt x="0" y="52"/>
                  </a:lnTo>
                  <a:lnTo>
                    <a:pt x="1" y="54"/>
                  </a:lnTo>
                  <a:lnTo>
                    <a:pt x="3" y="56"/>
                  </a:lnTo>
                  <a:lnTo>
                    <a:pt x="7" y="56"/>
                  </a:lnTo>
                  <a:lnTo>
                    <a:pt x="7" y="56"/>
                  </a:lnTo>
                  <a:lnTo>
                    <a:pt x="9" y="56"/>
                  </a:lnTo>
                  <a:lnTo>
                    <a:pt x="10" y="58"/>
                  </a:lnTo>
                  <a:lnTo>
                    <a:pt x="10" y="58"/>
                  </a:lnTo>
                  <a:lnTo>
                    <a:pt x="10" y="58"/>
                  </a:lnTo>
                  <a:lnTo>
                    <a:pt x="10" y="59"/>
                  </a:lnTo>
                  <a:lnTo>
                    <a:pt x="10" y="61"/>
                  </a:lnTo>
                  <a:lnTo>
                    <a:pt x="9" y="63"/>
                  </a:lnTo>
                  <a:lnTo>
                    <a:pt x="9" y="63"/>
                  </a:lnTo>
                  <a:lnTo>
                    <a:pt x="7" y="67"/>
                  </a:lnTo>
                  <a:lnTo>
                    <a:pt x="9" y="68"/>
                  </a:lnTo>
                  <a:lnTo>
                    <a:pt x="9" y="68"/>
                  </a:lnTo>
                  <a:lnTo>
                    <a:pt x="9" y="68"/>
                  </a:lnTo>
                  <a:lnTo>
                    <a:pt x="10" y="70"/>
                  </a:lnTo>
                  <a:lnTo>
                    <a:pt x="14" y="70"/>
                  </a:lnTo>
                  <a:lnTo>
                    <a:pt x="16" y="68"/>
                  </a:lnTo>
                  <a:lnTo>
                    <a:pt x="16" y="68"/>
                  </a:lnTo>
                  <a:lnTo>
                    <a:pt x="19" y="68"/>
                  </a:lnTo>
                  <a:lnTo>
                    <a:pt x="19" y="128"/>
                  </a:lnTo>
                  <a:lnTo>
                    <a:pt x="41" y="117"/>
                  </a:lnTo>
                  <a:lnTo>
                    <a:pt x="61" y="128"/>
                  </a:lnTo>
                  <a:lnTo>
                    <a:pt x="61" y="67"/>
                  </a:lnTo>
                  <a:lnTo>
                    <a:pt x="61" y="67"/>
                  </a:lnTo>
                  <a:lnTo>
                    <a:pt x="64" y="67"/>
                  </a:lnTo>
                  <a:lnTo>
                    <a:pt x="68" y="68"/>
                  </a:lnTo>
                  <a:lnTo>
                    <a:pt x="68" y="68"/>
                  </a:lnTo>
                  <a:lnTo>
                    <a:pt x="71" y="68"/>
                  </a:lnTo>
                  <a:lnTo>
                    <a:pt x="73" y="68"/>
                  </a:lnTo>
                  <a:lnTo>
                    <a:pt x="73" y="68"/>
                  </a:lnTo>
                  <a:lnTo>
                    <a:pt x="73" y="68"/>
                  </a:lnTo>
                  <a:lnTo>
                    <a:pt x="73" y="65"/>
                  </a:lnTo>
                  <a:lnTo>
                    <a:pt x="73" y="63"/>
                  </a:lnTo>
                  <a:lnTo>
                    <a:pt x="70" y="59"/>
                  </a:lnTo>
                  <a:lnTo>
                    <a:pt x="70" y="59"/>
                  </a:lnTo>
                  <a:lnTo>
                    <a:pt x="70" y="56"/>
                  </a:lnTo>
                  <a:lnTo>
                    <a:pt x="70" y="56"/>
                  </a:lnTo>
                  <a:lnTo>
                    <a:pt x="70" y="56"/>
                  </a:lnTo>
                  <a:lnTo>
                    <a:pt x="73" y="54"/>
                  </a:lnTo>
                  <a:lnTo>
                    <a:pt x="77" y="54"/>
                  </a:lnTo>
                  <a:lnTo>
                    <a:pt x="77" y="54"/>
                  </a:lnTo>
                  <a:lnTo>
                    <a:pt x="79" y="52"/>
                  </a:lnTo>
                  <a:lnTo>
                    <a:pt x="80" y="50"/>
                  </a:lnTo>
                  <a:lnTo>
                    <a:pt x="80" y="50"/>
                  </a:lnTo>
                  <a:lnTo>
                    <a:pt x="80" y="49"/>
                  </a:lnTo>
                  <a:lnTo>
                    <a:pt x="79" y="45"/>
                  </a:lnTo>
                  <a:lnTo>
                    <a:pt x="79" y="45"/>
                  </a:lnTo>
                  <a:close/>
                  <a:moveTo>
                    <a:pt x="41" y="68"/>
                  </a:moveTo>
                  <a:lnTo>
                    <a:pt x="41" y="68"/>
                  </a:lnTo>
                  <a:lnTo>
                    <a:pt x="36" y="68"/>
                  </a:lnTo>
                  <a:lnTo>
                    <a:pt x="30" y="67"/>
                  </a:lnTo>
                  <a:lnTo>
                    <a:pt x="21" y="61"/>
                  </a:lnTo>
                  <a:lnTo>
                    <a:pt x="16" y="52"/>
                  </a:lnTo>
                  <a:lnTo>
                    <a:pt x="14" y="47"/>
                  </a:lnTo>
                  <a:lnTo>
                    <a:pt x="14" y="41"/>
                  </a:lnTo>
                  <a:lnTo>
                    <a:pt x="14" y="41"/>
                  </a:lnTo>
                  <a:lnTo>
                    <a:pt x="14" y="36"/>
                  </a:lnTo>
                  <a:lnTo>
                    <a:pt x="16" y="31"/>
                  </a:lnTo>
                  <a:lnTo>
                    <a:pt x="21" y="24"/>
                  </a:lnTo>
                  <a:lnTo>
                    <a:pt x="30" y="16"/>
                  </a:lnTo>
                  <a:lnTo>
                    <a:pt x="36" y="16"/>
                  </a:lnTo>
                  <a:lnTo>
                    <a:pt x="41" y="15"/>
                  </a:lnTo>
                  <a:lnTo>
                    <a:pt x="41" y="15"/>
                  </a:lnTo>
                  <a:lnTo>
                    <a:pt x="46" y="16"/>
                  </a:lnTo>
                  <a:lnTo>
                    <a:pt x="50" y="16"/>
                  </a:lnTo>
                  <a:lnTo>
                    <a:pt x="59" y="24"/>
                  </a:lnTo>
                  <a:lnTo>
                    <a:pt x="64" y="31"/>
                  </a:lnTo>
                  <a:lnTo>
                    <a:pt x="66" y="36"/>
                  </a:lnTo>
                  <a:lnTo>
                    <a:pt x="68" y="41"/>
                  </a:lnTo>
                  <a:lnTo>
                    <a:pt x="68" y="41"/>
                  </a:lnTo>
                  <a:lnTo>
                    <a:pt x="66" y="47"/>
                  </a:lnTo>
                  <a:lnTo>
                    <a:pt x="64" y="52"/>
                  </a:lnTo>
                  <a:lnTo>
                    <a:pt x="59" y="61"/>
                  </a:lnTo>
                  <a:lnTo>
                    <a:pt x="50" y="67"/>
                  </a:lnTo>
                  <a:lnTo>
                    <a:pt x="46" y="68"/>
                  </a:lnTo>
                  <a:lnTo>
                    <a:pt x="41" y="68"/>
                  </a:lnTo>
                  <a:lnTo>
                    <a:pt x="41" y="68"/>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96"/>
            <p:cNvSpPr>
              <a:spLocks/>
            </p:cNvSpPr>
            <p:nvPr/>
          </p:nvSpPr>
          <p:spPr bwMode="auto">
            <a:xfrm>
              <a:off x="8331200" y="3611563"/>
              <a:ext cx="34925" cy="36513"/>
            </a:xfrm>
            <a:custGeom>
              <a:avLst/>
              <a:gdLst>
                <a:gd name="T0" fmla="*/ 44 w 44"/>
                <a:gd name="T1" fmla="*/ 23 h 47"/>
                <a:gd name="T2" fmla="*/ 44 w 44"/>
                <a:gd name="T3" fmla="*/ 23 h 47"/>
                <a:gd name="T4" fmla="*/ 43 w 44"/>
                <a:gd name="T5" fmla="*/ 32 h 47"/>
                <a:gd name="T6" fmla="*/ 39 w 44"/>
                <a:gd name="T7" fmla="*/ 40 h 47"/>
                <a:gd name="T8" fmla="*/ 32 w 44"/>
                <a:gd name="T9" fmla="*/ 45 h 47"/>
                <a:gd name="T10" fmla="*/ 23 w 44"/>
                <a:gd name="T11" fmla="*/ 47 h 47"/>
                <a:gd name="T12" fmla="*/ 23 w 44"/>
                <a:gd name="T13" fmla="*/ 47 h 47"/>
                <a:gd name="T14" fmla="*/ 14 w 44"/>
                <a:gd name="T15" fmla="*/ 45 h 47"/>
                <a:gd name="T16" fmla="*/ 7 w 44"/>
                <a:gd name="T17" fmla="*/ 40 h 47"/>
                <a:gd name="T18" fmla="*/ 1 w 44"/>
                <a:gd name="T19" fmla="*/ 32 h 47"/>
                <a:gd name="T20" fmla="*/ 0 w 44"/>
                <a:gd name="T21" fmla="*/ 23 h 47"/>
                <a:gd name="T22" fmla="*/ 0 w 44"/>
                <a:gd name="T23" fmla="*/ 23 h 47"/>
                <a:gd name="T24" fmla="*/ 1 w 44"/>
                <a:gd name="T25" fmla="*/ 14 h 47"/>
                <a:gd name="T26" fmla="*/ 7 w 44"/>
                <a:gd name="T27" fmla="*/ 7 h 47"/>
                <a:gd name="T28" fmla="*/ 14 w 44"/>
                <a:gd name="T29" fmla="*/ 2 h 47"/>
                <a:gd name="T30" fmla="*/ 23 w 44"/>
                <a:gd name="T31" fmla="*/ 0 h 47"/>
                <a:gd name="T32" fmla="*/ 23 w 44"/>
                <a:gd name="T33" fmla="*/ 0 h 47"/>
                <a:gd name="T34" fmla="*/ 32 w 44"/>
                <a:gd name="T35" fmla="*/ 2 h 47"/>
                <a:gd name="T36" fmla="*/ 39 w 44"/>
                <a:gd name="T37" fmla="*/ 7 h 47"/>
                <a:gd name="T38" fmla="*/ 43 w 44"/>
                <a:gd name="T39" fmla="*/ 14 h 47"/>
                <a:gd name="T40" fmla="*/ 44 w 44"/>
                <a:gd name="T41" fmla="*/ 23 h 47"/>
                <a:gd name="T42" fmla="*/ 44 w 44"/>
                <a:gd name="T4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7">
                  <a:moveTo>
                    <a:pt x="44" y="23"/>
                  </a:moveTo>
                  <a:lnTo>
                    <a:pt x="44" y="23"/>
                  </a:lnTo>
                  <a:lnTo>
                    <a:pt x="43" y="32"/>
                  </a:lnTo>
                  <a:lnTo>
                    <a:pt x="39" y="40"/>
                  </a:lnTo>
                  <a:lnTo>
                    <a:pt x="32" y="45"/>
                  </a:lnTo>
                  <a:lnTo>
                    <a:pt x="23" y="47"/>
                  </a:lnTo>
                  <a:lnTo>
                    <a:pt x="23" y="47"/>
                  </a:lnTo>
                  <a:lnTo>
                    <a:pt x="14" y="45"/>
                  </a:lnTo>
                  <a:lnTo>
                    <a:pt x="7" y="40"/>
                  </a:lnTo>
                  <a:lnTo>
                    <a:pt x="1" y="32"/>
                  </a:lnTo>
                  <a:lnTo>
                    <a:pt x="0" y="23"/>
                  </a:lnTo>
                  <a:lnTo>
                    <a:pt x="0" y="23"/>
                  </a:lnTo>
                  <a:lnTo>
                    <a:pt x="1" y="14"/>
                  </a:lnTo>
                  <a:lnTo>
                    <a:pt x="7" y="7"/>
                  </a:lnTo>
                  <a:lnTo>
                    <a:pt x="14" y="2"/>
                  </a:lnTo>
                  <a:lnTo>
                    <a:pt x="23" y="0"/>
                  </a:lnTo>
                  <a:lnTo>
                    <a:pt x="23" y="0"/>
                  </a:lnTo>
                  <a:lnTo>
                    <a:pt x="32" y="2"/>
                  </a:lnTo>
                  <a:lnTo>
                    <a:pt x="39" y="7"/>
                  </a:lnTo>
                  <a:lnTo>
                    <a:pt x="43" y="14"/>
                  </a:lnTo>
                  <a:lnTo>
                    <a:pt x="44" y="23"/>
                  </a:lnTo>
                  <a:lnTo>
                    <a:pt x="44" y="23"/>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697"/>
            <p:cNvSpPr>
              <a:spLocks noChangeArrowheads="1"/>
            </p:cNvSpPr>
            <p:nvPr/>
          </p:nvSpPr>
          <p:spPr bwMode="auto">
            <a:xfrm>
              <a:off x="8162925" y="3592513"/>
              <a:ext cx="87313" cy="12700"/>
            </a:xfrm>
            <a:prstGeom prst="rect">
              <a:avLst/>
            </a:prstGeom>
            <a:solidFill>
              <a:srgbClr val="00B29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698"/>
            <p:cNvSpPr>
              <a:spLocks noChangeArrowheads="1"/>
            </p:cNvSpPr>
            <p:nvPr/>
          </p:nvSpPr>
          <p:spPr bwMode="auto">
            <a:xfrm>
              <a:off x="8162925" y="3617913"/>
              <a:ext cx="87313" cy="12700"/>
            </a:xfrm>
            <a:prstGeom prst="rect">
              <a:avLst/>
            </a:prstGeom>
            <a:solidFill>
              <a:srgbClr val="00B29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699"/>
            <p:cNvSpPr>
              <a:spLocks noChangeArrowheads="1"/>
            </p:cNvSpPr>
            <p:nvPr/>
          </p:nvSpPr>
          <p:spPr bwMode="auto">
            <a:xfrm>
              <a:off x="8162925" y="3643313"/>
              <a:ext cx="87313" cy="12700"/>
            </a:xfrm>
            <a:prstGeom prst="rect">
              <a:avLst/>
            </a:prstGeom>
            <a:solidFill>
              <a:srgbClr val="00B29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0"/>
            <p:cNvSpPr>
              <a:spLocks noEditPoints="1"/>
            </p:cNvSpPr>
            <p:nvPr/>
          </p:nvSpPr>
          <p:spPr bwMode="auto">
            <a:xfrm>
              <a:off x="8131175" y="3560763"/>
              <a:ext cx="290513" cy="174625"/>
            </a:xfrm>
            <a:custGeom>
              <a:avLst/>
              <a:gdLst>
                <a:gd name="T0" fmla="*/ 365 w 367"/>
                <a:gd name="T1" fmla="*/ 31 h 220"/>
                <a:gd name="T2" fmla="*/ 354 w 367"/>
                <a:gd name="T3" fmla="*/ 13 h 220"/>
                <a:gd name="T4" fmla="*/ 341 w 367"/>
                <a:gd name="T5" fmla="*/ 0 h 220"/>
                <a:gd name="T6" fmla="*/ 320 w 367"/>
                <a:gd name="T7" fmla="*/ 0 h 220"/>
                <a:gd name="T8" fmla="*/ 298 w 367"/>
                <a:gd name="T9" fmla="*/ 0 h 220"/>
                <a:gd name="T10" fmla="*/ 277 w 367"/>
                <a:gd name="T11" fmla="*/ 0 h 220"/>
                <a:gd name="T12" fmla="*/ 257 w 367"/>
                <a:gd name="T13" fmla="*/ 0 h 220"/>
                <a:gd name="T14" fmla="*/ 235 w 367"/>
                <a:gd name="T15" fmla="*/ 0 h 220"/>
                <a:gd name="T16" fmla="*/ 214 w 367"/>
                <a:gd name="T17" fmla="*/ 0 h 220"/>
                <a:gd name="T18" fmla="*/ 192 w 367"/>
                <a:gd name="T19" fmla="*/ 0 h 220"/>
                <a:gd name="T20" fmla="*/ 171 w 367"/>
                <a:gd name="T21" fmla="*/ 0 h 220"/>
                <a:gd name="T22" fmla="*/ 151 w 367"/>
                <a:gd name="T23" fmla="*/ 0 h 220"/>
                <a:gd name="T24" fmla="*/ 129 w 367"/>
                <a:gd name="T25" fmla="*/ 0 h 220"/>
                <a:gd name="T26" fmla="*/ 108 w 367"/>
                <a:gd name="T27" fmla="*/ 0 h 220"/>
                <a:gd name="T28" fmla="*/ 86 w 367"/>
                <a:gd name="T29" fmla="*/ 0 h 220"/>
                <a:gd name="T30" fmla="*/ 66 w 367"/>
                <a:gd name="T31" fmla="*/ 0 h 220"/>
                <a:gd name="T32" fmla="*/ 45 w 367"/>
                <a:gd name="T33" fmla="*/ 0 h 220"/>
                <a:gd name="T34" fmla="*/ 23 w 367"/>
                <a:gd name="T35" fmla="*/ 0 h 220"/>
                <a:gd name="T36" fmla="*/ 11 w 367"/>
                <a:gd name="T37" fmla="*/ 13 h 220"/>
                <a:gd name="T38" fmla="*/ 0 w 367"/>
                <a:gd name="T39" fmla="*/ 24 h 220"/>
                <a:gd name="T40" fmla="*/ 0 w 367"/>
                <a:gd name="T41" fmla="*/ 45 h 220"/>
                <a:gd name="T42" fmla="*/ 0 w 367"/>
                <a:gd name="T43" fmla="*/ 67 h 220"/>
                <a:gd name="T44" fmla="*/ 0 w 367"/>
                <a:gd name="T45" fmla="*/ 88 h 220"/>
                <a:gd name="T46" fmla="*/ 0 w 367"/>
                <a:gd name="T47" fmla="*/ 110 h 220"/>
                <a:gd name="T48" fmla="*/ 0 w 367"/>
                <a:gd name="T49" fmla="*/ 131 h 220"/>
                <a:gd name="T50" fmla="*/ 0 w 367"/>
                <a:gd name="T51" fmla="*/ 153 h 220"/>
                <a:gd name="T52" fmla="*/ 0 w 367"/>
                <a:gd name="T53" fmla="*/ 175 h 220"/>
                <a:gd name="T54" fmla="*/ 0 w 367"/>
                <a:gd name="T55" fmla="*/ 196 h 220"/>
                <a:gd name="T56" fmla="*/ 11 w 367"/>
                <a:gd name="T57" fmla="*/ 207 h 220"/>
                <a:gd name="T58" fmla="*/ 23 w 367"/>
                <a:gd name="T59" fmla="*/ 220 h 220"/>
                <a:gd name="T60" fmla="*/ 45 w 367"/>
                <a:gd name="T61" fmla="*/ 220 h 220"/>
                <a:gd name="T62" fmla="*/ 66 w 367"/>
                <a:gd name="T63" fmla="*/ 220 h 220"/>
                <a:gd name="T64" fmla="*/ 86 w 367"/>
                <a:gd name="T65" fmla="*/ 220 h 220"/>
                <a:gd name="T66" fmla="*/ 108 w 367"/>
                <a:gd name="T67" fmla="*/ 220 h 220"/>
                <a:gd name="T68" fmla="*/ 129 w 367"/>
                <a:gd name="T69" fmla="*/ 220 h 220"/>
                <a:gd name="T70" fmla="*/ 151 w 367"/>
                <a:gd name="T71" fmla="*/ 220 h 220"/>
                <a:gd name="T72" fmla="*/ 171 w 367"/>
                <a:gd name="T73" fmla="*/ 220 h 220"/>
                <a:gd name="T74" fmla="*/ 192 w 367"/>
                <a:gd name="T75" fmla="*/ 220 h 220"/>
                <a:gd name="T76" fmla="*/ 214 w 367"/>
                <a:gd name="T77" fmla="*/ 220 h 220"/>
                <a:gd name="T78" fmla="*/ 235 w 367"/>
                <a:gd name="T79" fmla="*/ 220 h 220"/>
                <a:gd name="T80" fmla="*/ 257 w 367"/>
                <a:gd name="T81" fmla="*/ 220 h 220"/>
                <a:gd name="T82" fmla="*/ 277 w 367"/>
                <a:gd name="T83" fmla="*/ 220 h 220"/>
                <a:gd name="T84" fmla="*/ 298 w 367"/>
                <a:gd name="T85" fmla="*/ 220 h 220"/>
                <a:gd name="T86" fmla="*/ 320 w 367"/>
                <a:gd name="T87" fmla="*/ 220 h 220"/>
                <a:gd name="T88" fmla="*/ 341 w 367"/>
                <a:gd name="T89" fmla="*/ 220 h 220"/>
                <a:gd name="T90" fmla="*/ 354 w 367"/>
                <a:gd name="T91" fmla="*/ 207 h 220"/>
                <a:gd name="T92" fmla="*/ 367 w 367"/>
                <a:gd name="T93" fmla="*/ 196 h 220"/>
                <a:gd name="T94" fmla="*/ 367 w 367"/>
                <a:gd name="T95" fmla="*/ 175 h 220"/>
                <a:gd name="T96" fmla="*/ 367 w 367"/>
                <a:gd name="T97" fmla="*/ 153 h 220"/>
                <a:gd name="T98" fmla="*/ 367 w 367"/>
                <a:gd name="T99" fmla="*/ 131 h 220"/>
                <a:gd name="T100" fmla="*/ 367 w 367"/>
                <a:gd name="T101" fmla="*/ 110 h 220"/>
                <a:gd name="T102" fmla="*/ 367 w 367"/>
                <a:gd name="T103" fmla="*/ 88 h 220"/>
                <a:gd name="T104" fmla="*/ 367 w 367"/>
                <a:gd name="T105" fmla="*/ 67 h 220"/>
                <a:gd name="T106" fmla="*/ 367 w 367"/>
                <a:gd name="T107"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220">
                  <a:moveTo>
                    <a:pt x="367" y="45"/>
                  </a:moveTo>
                  <a:lnTo>
                    <a:pt x="367" y="45"/>
                  </a:lnTo>
                  <a:lnTo>
                    <a:pt x="365" y="38"/>
                  </a:lnTo>
                  <a:lnTo>
                    <a:pt x="359" y="34"/>
                  </a:lnTo>
                  <a:lnTo>
                    <a:pt x="359" y="34"/>
                  </a:lnTo>
                  <a:lnTo>
                    <a:pt x="365" y="31"/>
                  </a:lnTo>
                  <a:lnTo>
                    <a:pt x="367" y="24"/>
                  </a:lnTo>
                  <a:lnTo>
                    <a:pt x="367" y="24"/>
                  </a:lnTo>
                  <a:lnTo>
                    <a:pt x="365" y="18"/>
                  </a:lnTo>
                  <a:lnTo>
                    <a:pt x="363" y="15"/>
                  </a:lnTo>
                  <a:lnTo>
                    <a:pt x="359" y="13"/>
                  </a:lnTo>
                  <a:lnTo>
                    <a:pt x="354" y="13"/>
                  </a:lnTo>
                  <a:lnTo>
                    <a:pt x="352" y="13"/>
                  </a:lnTo>
                  <a:lnTo>
                    <a:pt x="352" y="13"/>
                  </a:lnTo>
                  <a:lnTo>
                    <a:pt x="352" y="7"/>
                  </a:lnTo>
                  <a:lnTo>
                    <a:pt x="349" y="4"/>
                  </a:lnTo>
                  <a:lnTo>
                    <a:pt x="345" y="0"/>
                  </a:lnTo>
                  <a:lnTo>
                    <a:pt x="341" y="0"/>
                  </a:lnTo>
                  <a:lnTo>
                    <a:pt x="341" y="0"/>
                  </a:lnTo>
                  <a:lnTo>
                    <a:pt x="334" y="2"/>
                  </a:lnTo>
                  <a:lnTo>
                    <a:pt x="331" y="7"/>
                  </a:lnTo>
                  <a:lnTo>
                    <a:pt x="331" y="7"/>
                  </a:lnTo>
                  <a:lnTo>
                    <a:pt x="327" y="2"/>
                  </a:lnTo>
                  <a:lnTo>
                    <a:pt x="320" y="0"/>
                  </a:lnTo>
                  <a:lnTo>
                    <a:pt x="320" y="0"/>
                  </a:lnTo>
                  <a:lnTo>
                    <a:pt x="313" y="2"/>
                  </a:lnTo>
                  <a:lnTo>
                    <a:pt x="309" y="7"/>
                  </a:lnTo>
                  <a:lnTo>
                    <a:pt x="309" y="7"/>
                  </a:lnTo>
                  <a:lnTo>
                    <a:pt x="305" y="2"/>
                  </a:lnTo>
                  <a:lnTo>
                    <a:pt x="298" y="0"/>
                  </a:lnTo>
                  <a:lnTo>
                    <a:pt x="298" y="0"/>
                  </a:lnTo>
                  <a:lnTo>
                    <a:pt x="293" y="2"/>
                  </a:lnTo>
                  <a:lnTo>
                    <a:pt x="288" y="7"/>
                  </a:lnTo>
                  <a:lnTo>
                    <a:pt x="288" y="7"/>
                  </a:lnTo>
                  <a:lnTo>
                    <a:pt x="284" y="2"/>
                  </a:lnTo>
                  <a:lnTo>
                    <a:pt x="277" y="0"/>
                  </a:lnTo>
                  <a:lnTo>
                    <a:pt x="277" y="0"/>
                  </a:lnTo>
                  <a:lnTo>
                    <a:pt x="271" y="2"/>
                  </a:lnTo>
                  <a:lnTo>
                    <a:pt x="268" y="7"/>
                  </a:lnTo>
                  <a:lnTo>
                    <a:pt x="268" y="7"/>
                  </a:lnTo>
                  <a:lnTo>
                    <a:pt x="262" y="2"/>
                  </a:lnTo>
                  <a:lnTo>
                    <a:pt x="257" y="0"/>
                  </a:lnTo>
                  <a:lnTo>
                    <a:pt x="257" y="0"/>
                  </a:lnTo>
                  <a:lnTo>
                    <a:pt x="250" y="2"/>
                  </a:lnTo>
                  <a:lnTo>
                    <a:pt x="246" y="7"/>
                  </a:lnTo>
                  <a:lnTo>
                    <a:pt x="246" y="7"/>
                  </a:lnTo>
                  <a:lnTo>
                    <a:pt x="241" y="2"/>
                  </a:lnTo>
                  <a:lnTo>
                    <a:pt x="235" y="0"/>
                  </a:lnTo>
                  <a:lnTo>
                    <a:pt x="235" y="0"/>
                  </a:lnTo>
                  <a:lnTo>
                    <a:pt x="228" y="2"/>
                  </a:lnTo>
                  <a:lnTo>
                    <a:pt x="225" y="7"/>
                  </a:lnTo>
                  <a:lnTo>
                    <a:pt x="225" y="7"/>
                  </a:lnTo>
                  <a:lnTo>
                    <a:pt x="221" y="2"/>
                  </a:lnTo>
                  <a:lnTo>
                    <a:pt x="214" y="0"/>
                  </a:lnTo>
                  <a:lnTo>
                    <a:pt x="214" y="0"/>
                  </a:lnTo>
                  <a:lnTo>
                    <a:pt x="208" y="2"/>
                  </a:lnTo>
                  <a:lnTo>
                    <a:pt x="203" y="7"/>
                  </a:lnTo>
                  <a:lnTo>
                    <a:pt x="203" y="7"/>
                  </a:lnTo>
                  <a:lnTo>
                    <a:pt x="199" y="2"/>
                  </a:lnTo>
                  <a:lnTo>
                    <a:pt x="192" y="0"/>
                  </a:lnTo>
                  <a:lnTo>
                    <a:pt x="192" y="0"/>
                  </a:lnTo>
                  <a:lnTo>
                    <a:pt x="187" y="2"/>
                  </a:lnTo>
                  <a:lnTo>
                    <a:pt x="181" y="7"/>
                  </a:lnTo>
                  <a:lnTo>
                    <a:pt x="181" y="7"/>
                  </a:lnTo>
                  <a:lnTo>
                    <a:pt x="178" y="2"/>
                  </a:lnTo>
                  <a:lnTo>
                    <a:pt x="171" y="0"/>
                  </a:lnTo>
                  <a:lnTo>
                    <a:pt x="171" y="0"/>
                  </a:lnTo>
                  <a:lnTo>
                    <a:pt x="165" y="2"/>
                  </a:lnTo>
                  <a:lnTo>
                    <a:pt x="162" y="7"/>
                  </a:lnTo>
                  <a:lnTo>
                    <a:pt x="162" y="7"/>
                  </a:lnTo>
                  <a:lnTo>
                    <a:pt x="156" y="2"/>
                  </a:lnTo>
                  <a:lnTo>
                    <a:pt x="151" y="0"/>
                  </a:lnTo>
                  <a:lnTo>
                    <a:pt x="151" y="0"/>
                  </a:lnTo>
                  <a:lnTo>
                    <a:pt x="144" y="2"/>
                  </a:lnTo>
                  <a:lnTo>
                    <a:pt x="140" y="7"/>
                  </a:lnTo>
                  <a:lnTo>
                    <a:pt x="140" y="7"/>
                  </a:lnTo>
                  <a:lnTo>
                    <a:pt x="135" y="2"/>
                  </a:lnTo>
                  <a:lnTo>
                    <a:pt x="129" y="0"/>
                  </a:lnTo>
                  <a:lnTo>
                    <a:pt x="129" y="0"/>
                  </a:lnTo>
                  <a:lnTo>
                    <a:pt x="122" y="2"/>
                  </a:lnTo>
                  <a:lnTo>
                    <a:pt x="119" y="7"/>
                  </a:lnTo>
                  <a:lnTo>
                    <a:pt x="119" y="7"/>
                  </a:lnTo>
                  <a:lnTo>
                    <a:pt x="115" y="2"/>
                  </a:lnTo>
                  <a:lnTo>
                    <a:pt x="108" y="0"/>
                  </a:lnTo>
                  <a:lnTo>
                    <a:pt x="108" y="0"/>
                  </a:lnTo>
                  <a:lnTo>
                    <a:pt x="102" y="2"/>
                  </a:lnTo>
                  <a:lnTo>
                    <a:pt x="97" y="7"/>
                  </a:lnTo>
                  <a:lnTo>
                    <a:pt x="97" y="7"/>
                  </a:lnTo>
                  <a:lnTo>
                    <a:pt x="93" y="2"/>
                  </a:lnTo>
                  <a:lnTo>
                    <a:pt x="86" y="0"/>
                  </a:lnTo>
                  <a:lnTo>
                    <a:pt x="86" y="0"/>
                  </a:lnTo>
                  <a:lnTo>
                    <a:pt x="81" y="2"/>
                  </a:lnTo>
                  <a:lnTo>
                    <a:pt x="75" y="7"/>
                  </a:lnTo>
                  <a:lnTo>
                    <a:pt x="75" y="7"/>
                  </a:lnTo>
                  <a:lnTo>
                    <a:pt x="72" y="2"/>
                  </a:lnTo>
                  <a:lnTo>
                    <a:pt x="66" y="0"/>
                  </a:lnTo>
                  <a:lnTo>
                    <a:pt x="66" y="0"/>
                  </a:lnTo>
                  <a:lnTo>
                    <a:pt x="59" y="2"/>
                  </a:lnTo>
                  <a:lnTo>
                    <a:pt x="56" y="7"/>
                  </a:lnTo>
                  <a:lnTo>
                    <a:pt x="56" y="7"/>
                  </a:lnTo>
                  <a:lnTo>
                    <a:pt x="50" y="2"/>
                  </a:lnTo>
                  <a:lnTo>
                    <a:pt x="45" y="0"/>
                  </a:lnTo>
                  <a:lnTo>
                    <a:pt x="45" y="0"/>
                  </a:lnTo>
                  <a:lnTo>
                    <a:pt x="38" y="2"/>
                  </a:lnTo>
                  <a:lnTo>
                    <a:pt x="34" y="7"/>
                  </a:lnTo>
                  <a:lnTo>
                    <a:pt x="34" y="7"/>
                  </a:lnTo>
                  <a:lnTo>
                    <a:pt x="29" y="2"/>
                  </a:lnTo>
                  <a:lnTo>
                    <a:pt x="23" y="0"/>
                  </a:lnTo>
                  <a:lnTo>
                    <a:pt x="23" y="0"/>
                  </a:lnTo>
                  <a:lnTo>
                    <a:pt x="18" y="0"/>
                  </a:lnTo>
                  <a:lnTo>
                    <a:pt x="14" y="4"/>
                  </a:lnTo>
                  <a:lnTo>
                    <a:pt x="12" y="7"/>
                  </a:lnTo>
                  <a:lnTo>
                    <a:pt x="11" y="13"/>
                  </a:lnTo>
                  <a:lnTo>
                    <a:pt x="11" y="13"/>
                  </a:lnTo>
                  <a:lnTo>
                    <a:pt x="11" y="13"/>
                  </a:lnTo>
                  <a:lnTo>
                    <a:pt x="11" y="13"/>
                  </a:lnTo>
                  <a:lnTo>
                    <a:pt x="7" y="13"/>
                  </a:lnTo>
                  <a:lnTo>
                    <a:pt x="3" y="15"/>
                  </a:lnTo>
                  <a:lnTo>
                    <a:pt x="0" y="20"/>
                  </a:lnTo>
                  <a:lnTo>
                    <a:pt x="0" y="24"/>
                  </a:lnTo>
                  <a:lnTo>
                    <a:pt x="0" y="24"/>
                  </a:lnTo>
                  <a:lnTo>
                    <a:pt x="2" y="31"/>
                  </a:lnTo>
                  <a:lnTo>
                    <a:pt x="7" y="34"/>
                  </a:lnTo>
                  <a:lnTo>
                    <a:pt x="7" y="34"/>
                  </a:lnTo>
                  <a:lnTo>
                    <a:pt x="2" y="38"/>
                  </a:lnTo>
                  <a:lnTo>
                    <a:pt x="0" y="45"/>
                  </a:lnTo>
                  <a:lnTo>
                    <a:pt x="0" y="45"/>
                  </a:lnTo>
                  <a:lnTo>
                    <a:pt x="2" y="52"/>
                  </a:lnTo>
                  <a:lnTo>
                    <a:pt x="7" y="56"/>
                  </a:lnTo>
                  <a:lnTo>
                    <a:pt x="7" y="56"/>
                  </a:lnTo>
                  <a:lnTo>
                    <a:pt x="2" y="60"/>
                  </a:lnTo>
                  <a:lnTo>
                    <a:pt x="0" y="67"/>
                  </a:lnTo>
                  <a:lnTo>
                    <a:pt x="0" y="67"/>
                  </a:lnTo>
                  <a:lnTo>
                    <a:pt x="2" y="74"/>
                  </a:lnTo>
                  <a:lnTo>
                    <a:pt x="7" y="77"/>
                  </a:lnTo>
                  <a:lnTo>
                    <a:pt x="7" y="77"/>
                  </a:lnTo>
                  <a:lnTo>
                    <a:pt x="2" y="81"/>
                  </a:lnTo>
                  <a:lnTo>
                    <a:pt x="0" y="88"/>
                  </a:lnTo>
                  <a:lnTo>
                    <a:pt x="0" y="88"/>
                  </a:lnTo>
                  <a:lnTo>
                    <a:pt x="2" y="94"/>
                  </a:lnTo>
                  <a:lnTo>
                    <a:pt x="7" y="99"/>
                  </a:lnTo>
                  <a:lnTo>
                    <a:pt x="7" y="99"/>
                  </a:lnTo>
                  <a:lnTo>
                    <a:pt x="2" y="103"/>
                  </a:lnTo>
                  <a:lnTo>
                    <a:pt x="0" y="110"/>
                  </a:lnTo>
                  <a:lnTo>
                    <a:pt x="0" y="110"/>
                  </a:lnTo>
                  <a:lnTo>
                    <a:pt x="2" y="115"/>
                  </a:lnTo>
                  <a:lnTo>
                    <a:pt x="7" y="121"/>
                  </a:lnTo>
                  <a:lnTo>
                    <a:pt x="7" y="121"/>
                  </a:lnTo>
                  <a:lnTo>
                    <a:pt x="2" y="124"/>
                  </a:lnTo>
                  <a:lnTo>
                    <a:pt x="0" y="131"/>
                  </a:lnTo>
                  <a:lnTo>
                    <a:pt x="0" y="131"/>
                  </a:lnTo>
                  <a:lnTo>
                    <a:pt x="2" y="137"/>
                  </a:lnTo>
                  <a:lnTo>
                    <a:pt x="7" y="142"/>
                  </a:lnTo>
                  <a:lnTo>
                    <a:pt x="7" y="142"/>
                  </a:lnTo>
                  <a:lnTo>
                    <a:pt x="2" y="146"/>
                  </a:lnTo>
                  <a:lnTo>
                    <a:pt x="0" y="153"/>
                  </a:lnTo>
                  <a:lnTo>
                    <a:pt x="0" y="153"/>
                  </a:lnTo>
                  <a:lnTo>
                    <a:pt x="2" y="158"/>
                  </a:lnTo>
                  <a:lnTo>
                    <a:pt x="7" y="164"/>
                  </a:lnTo>
                  <a:lnTo>
                    <a:pt x="7" y="164"/>
                  </a:lnTo>
                  <a:lnTo>
                    <a:pt x="2" y="167"/>
                  </a:lnTo>
                  <a:lnTo>
                    <a:pt x="0" y="175"/>
                  </a:lnTo>
                  <a:lnTo>
                    <a:pt x="0" y="175"/>
                  </a:lnTo>
                  <a:lnTo>
                    <a:pt x="2" y="180"/>
                  </a:lnTo>
                  <a:lnTo>
                    <a:pt x="7" y="185"/>
                  </a:lnTo>
                  <a:lnTo>
                    <a:pt x="7" y="185"/>
                  </a:lnTo>
                  <a:lnTo>
                    <a:pt x="2" y="189"/>
                  </a:lnTo>
                  <a:lnTo>
                    <a:pt x="0" y="196"/>
                  </a:lnTo>
                  <a:lnTo>
                    <a:pt x="0" y="196"/>
                  </a:lnTo>
                  <a:lnTo>
                    <a:pt x="0" y="200"/>
                  </a:lnTo>
                  <a:lnTo>
                    <a:pt x="3" y="203"/>
                  </a:lnTo>
                  <a:lnTo>
                    <a:pt x="7" y="205"/>
                  </a:lnTo>
                  <a:lnTo>
                    <a:pt x="11" y="207"/>
                  </a:lnTo>
                  <a:lnTo>
                    <a:pt x="11" y="207"/>
                  </a:lnTo>
                  <a:lnTo>
                    <a:pt x="11" y="207"/>
                  </a:lnTo>
                  <a:lnTo>
                    <a:pt x="11" y="207"/>
                  </a:lnTo>
                  <a:lnTo>
                    <a:pt x="12" y="212"/>
                  </a:lnTo>
                  <a:lnTo>
                    <a:pt x="14" y="216"/>
                  </a:lnTo>
                  <a:lnTo>
                    <a:pt x="18" y="218"/>
                  </a:lnTo>
                  <a:lnTo>
                    <a:pt x="23" y="220"/>
                  </a:lnTo>
                  <a:lnTo>
                    <a:pt x="23" y="220"/>
                  </a:lnTo>
                  <a:lnTo>
                    <a:pt x="29" y="218"/>
                  </a:lnTo>
                  <a:lnTo>
                    <a:pt x="34" y="212"/>
                  </a:lnTo>
                  <a:lnTo>
                    <a:pt x="34" y="212"/>
                  </a:lnTo>
                  <a:lnTo>
                    <a:pt x="38" y="218"/>
                  </a:lnTo>
                  <a:lnTo>
                    <a:pt x="45" y="220"/>
                  </a:lnTo>
                  <a:lnTo>
                    <a:pt x="45" y="220"/>
                  </a:lnTo>
                  <a:lnTo>
                    <a:pt x="50" y="218"/>
                  </a:lnTo>
                  <a:lnTo>
                    <a:pt x="56" y="212"/>
                  </a:lnTo>
                  <a:lnTo>
                    <a:pt x="56" y="212"/>
                  </a:lnTo>
                  <a:lnTo>
                    <a:pt x="59" y="218"/>
                  </a:lnTo>
                  <a:lnTo>
                    <a:pt x="66" y="220"/>
                  </a:lnTo>
                  <a:lnTo>
                    <a:pt x="66" y="220"/>
                  </a:lnTo>
                  <a:lnTo>
                    <a:pt x="72" y="218"/>
                  </a:lnTo>
                  <a:lnTo>
                    <a:pt x="75" y="212"/>
                  </a:lnTo>
                  <a:lnTo>
                    <a:pt x="75" y="212"/>
                  </a:lnTo>
                  <a:lnTo>
                    <a:pt x="81" y="218"/>
                  </a:lnTo>
                  <a:lnTo>
                    <a:pt x="86" y="220"/>
                  </a:lnTo>
                  <a:lnTo>
                    <a:pt x="86" y="220"/>
                  </a:lnTo>
                  <a:lnTo>
                    <a:pt x="93" y="218"/>
                  </a:lnTo>
                  <a:lnTo>
                    <a:pt x="97" y="212"/>
                  </a:lnTo>
                  <a:lnTo>
                    <a:pt x="97" y="212"/>
                  </a:lnTo>
                  <a:lnTo>
                    <a:pt x="102" y="218"/>
                  </a:lnTo>
                  <a:lnTo>
                    <a:pt x="108" y="220"/>
                  </a:lnTo>
                  <a:lnTo>
                    <a:pt x="108" y="220"/>
                  </a:lnTo>
                  <a:lnTo>
                    <a:pt x="115" y="218"/>
                  </a:lnTo>
                  <a:lnTo>
                    <a:pt x="119" y="212"/>
                  </a:lnTo>
                  <a:lnTo>
                    <a:pt x="119" y="212"/>
                  </a:lnTo>
                  <a:lnTo>
                    <a:pt x="122" y="218"/>
                  </a:lnTo>
                  <a:lnTo>
                    <a:pt x="129" y="220"/>
                  </a:lnTo>
                  <a:lnTo>
                    <a:pt x="129" y="220"/>
                  </a:lnTo>
                  <a:lnTo>
                    <a:pt x="135" y="218"/>
                  </a:lnTo>
                  <a:lnTo>
                    <a:pt x="140" y="212"/>
                  </a:lnTo>
                  <a:lnTo>
                    <a:pt x="140" y="212"/>
                  </a:lnTo>
                  <a:lnTo>
                    <a:pt x="144" y="218"/>
                  </a:lnTo>
                  <a:lnTo>
                    <a:pt x="151" y="220"/>
                  </a:lnTo>
                  <a:lnTo>
                    <a:pt x="151" y="220"/>
                  </a:lnTo>
                  <a:lnTo>
                    <a:pt x="156" y="218"/>
                  </a:lnTo>
                  <a:lnTo>
                    <a:pt x="162" y="212"/>
                  </a:lnTo>
                  <a:lnTo>
                    <a:pt x="162" y="212"/>
                  </a:lnTo>
                  <a:lnTo>
                    <a:pt x="165" y="218"/>
                  </a:lnTo>
                  <a:lnTo>
                    <a:pt x="171" y="220"/>
                  </a:lnTo>
                  <a:lnTo>
                    <a:pt x="171" y="220"/>
                  </a:lnTo>
                  <a:lnTo>
                    <a:pt x="178" y="218"/>
                  </a:lnTo>
                  <a:lnTo>
                    <a:pt x="181" y="212"/>
                  </a:lnTo>
                  <a:lnTo>
                    <a:pt x="181" y="212"/>
                  </a:lnTo>
                  <a:lnTo>
                    <a:pt x="187" y="218"/>
                  </a:lnTo>
                  <a:lnTo>
                    <a:pt x="192" y="220"/>
                  </a:lnTo>
                  <a:lnTo>
                    <a:pt x="192" y="220"/>
                  </a:lnTo>
                  <a:lnTo>
                    <a:pt x="199" y="218"/>
                  </a:lnTo>
                  <a:lnTo>
                    <a:pt x="203" y="212"/>
                  </a:lnTo>
                  <a:lnTo>
                    <a:pt x="203" y="212"/>
                  </a:lnTo>
                  <a:lnTo>
                    <a:pt x="208" y="218"/>
                  </a:lnTo>
                  <a:lnTo>
                    <a:pt x="214" y="220"/>
                  </a:lnTo>
                  <a:lnTo>
                    <a:pt x="214" y="220"/>
                  </a:lnTo>
                  <a:lnTo>
                    <a:pt x="221" y="218"/>
                  </a:lnTo>
                  <a:lnTo>
                    <a:pt x="225" y="212"/>
                  </a:lnTo>
                  <a:lnTo>
                    <a:pt x="225" y="212"/>
                  </a:lnTo>
                  <a:lnTo>
                    <a:pt x="228" y="218"/>
                  </a:lnTo>
                  <a:lnTo>
                    <a:pt x="235" y="220"/>
                  </a:lnTo>
                  <a:lnTo>
                    <a:pt x="235" y="220"/>
                  </a:lnTo>
                  <a:lnTo>
                    <a:pt x="241" y="218"/>
                  </a:lnTo>
                  <a:lnTo>
                    <a:pt x="246" y="212"/>
                  </a:lnTo>
                  <a:lnTo>
                    <a:pt x="246" y="212"/>
                  </a:lnTo>
                  <a:lnTo>
                    <a:pt x="250" y="218"/>
                  </a:lnTo>
                  <a:lnTo>
                    <a:pt x="257" y="220"/>
                  </a:lnTo>
                  <a:lnTo>
                    <a:pt x="257" y="220"/>
                  </a:lnTo>
                  <a:lnTo>
                    <a:pt x="262" y="218"/>
                  </a:lnTo>
                  <a:lnTo>
                    <a:pt x="268" y="212"/>
                  </a:lnTo>
                  <a:lnTo>
                    <a:pt x="268" y="212"/>
                  </a:lnTo>
                  <a:lnTo>
                    <a:pt x="271" y="218"/>
                  </a:lnTo>
                  <a:lnTo>
                    <a:pt x="277" y="220"/>
                  </a:lnTo>
                  <a:lnTo>
                    <a:pt x="277" y="220"/>
                  </a:lnTo>
                  <a:lnTo>
                    <a:pt x="284" y="218"/>
                  </a:lnTo>
                  <a:lnTo>
                    <a:pt x="288" y="212"/>
                  </a:lnTo>
                  <a:lnTo>
                    <a:pt x="288" y="212"/>
                  </a:lnTo>
                  <a:lnTo>
                    <a:pt x="293" y="218"/>
                  </a:lnTo>
                  <a:lnTo>
                    <a:pt x="298" y="220"/>
                  </a:lnTo>
                  <a:lnTo>
                    <a:pt x="298" y="220"/>
                  </a:lnTo>
                  <a:lnTo>
                    <a:pt x="305" y="218"/>
                  </a:lnTo>
                  <a:lnTo>
                    <a:pt x="309" y="212"/>
                  </a:lnTo>
                  <a:lnTo>
                    <a:pt x="309" y="212"/>
                  </a:lnTo>
                  <a:lnTo>
                    <a:pt x="313" y="218"/>
                  </a:lnTo>
                  <a:lnTo>
                    <a:pt x="320" y="220"/>
                  </a:lnTo>
                  <a:lnTo>
                    <a:pt x="320" y="220"/>
                  </a:lnTo>
                  <a:lnTo>
                    <a:pt x="327" y="218"/>
                  </a:lnTo>
                  <a:lnTo>
                    <a:pt x="331" y="212"/>
                  </a:lnTo>
                  <a:lnTo>
                    <a:pt x="331" y="212"/>
                  </a:lnTo>
                  <a:lnTo>
                    <a:pt x="334" y="218"/>
                  </a:lnTo>
                  <a:lnTo>
                    <a:pt x="341" y="220"/>
                  </a:lnTo>
                  <a:lnTo>
                    <a:pt x="341" y="220"/>
                  </a:lnTo>
                  <a:lnTo>
                    <a:pt x="345" y="218"/>
                  </a:lnTo>
                  <a:lnTo>
                    <a:pt x="349" y="216"/>
                  </a:lnTo>
                  <a:lnTo>
                    <a:pt x="352" y="212"/>
                  </a:lnTo>
                  <a:lnTo>
                    <a:pt x="352" y="207"/>
                  </a:lnTo>
                  <a:lnTo>
                    <a:pt x="354" y="207"/>
                  </a:lnTo>
                  <a:lnTo>
                    <a:pt x="354" y="207"/>
                  </a:lnTo>
                  <a:lnTo>
                    <a:pt x="359" y="207"/>
                  </a:lnTo>
                  <a:lnTo>
                    <a:pt x="363" y="203"/>
                  </a:lnTo>
                  <a:lnTo>
                    <a:pt x="365" y="200"/>
                  </a:lnTo>
                  <a:lnTo>
                    <a:pt x="367" y="196"/>
                  </a:lnTo>
                  <a:lnTo>
                    <a:pt x="367" y="196"/>
                  </a:lnTo>
                  <a:lnTo>
                    <a:pt x="365" y="189"/>
                  </a:lnTo>
                  <a:lnTo>
                    <a:pt x="359" y="185"/>
                  </a:lnTo>
                  <a:lnTo>
                    <a:pt x="359" y="185"/>
                  </a:lnTo>
                  <a:lnTo>
                    <a:pt x="365" y="180"/>
                  </a:lnTo>
                  <a:lnTo>
                    <a:pt x="367" y="175"/>
                  </a:lnTo>
                  <a:lnTo>
                    <a:pt x="367" y="175"/>
                  </a:lnTo>
                  <a:lnTo>
                    <a:pt x="365" y="167"/>
                  </a:lnTo>
                  <a:lnTo>
                    <a:pt x="359" y="164"/>
                  </a:lnTo>
                  <a:lnTo>
                    <a:pt x="359" y="164"/>
                  </a:lnTo>
                  <a:lnTo>
                    <a:pt x="365" y="158"/>
                  </a:lnTo>
                  <a:lnTo>
                    <a:pt x="367" y="153"/>
                  </a:lnTo>
                  <a:lnTo>
                    <a:pt x="367" y="153"/>
                  </a:lnTo>
                  <a:lnTo>
                    <a:pt x="365" y="146"/>
                  </a:lnTo>
                  <a:lnTo>
                    <a:pt x="359" y="142"/>
                  </a:lnTo>
                  <a:lnTo>
                    <a:pt x="359" y="142"/>
                  </a:lnTo>
                  <a:lnTo>
                    <a:pt x="365" y="137"/>
                  </a:lnTo>
                  <a:lnTo>
                    <a:pt x="367" y="131"/>
                  </a:lnTo>
                  <a:lnTo>
                    <a:pt x="367" y="131"/>
                  </a:lnTo>
                  <a:lnTo>
                    <a:pt x="365" y="124"/>
                  </a:lnTo>
                  <a:lnTo>
                    <a:pt x="359" y="121"/>
                  </a:lnTo>
                  <a:lnTo>
                    <a:pt x="359" y="121"/>
                  </a:lnTo>
                  <a:lnTo>
                    <a:pt x="365" y="115"/>
                  </a:lnTo>
                  <a:lnTo>
                    <a:pt x="367" y="110"/>
                  </a:lnTo>
                  <a:lnTo>
                    <a:pt x="367" y="110"/>
                  </a:lnTo>
                  <a:lnTo>
                    <a:pt x="365" y="103"/>
                  </a:lnTo>
                  <a:lnTo>
                    <a:pt x="359" y="99"/>
                  </a:lnTo>
                  <a:lnTo>
                    <a:pt x="359" y="99"/>
                  </a:lnTo>
                  <a:lnTo>
                    <a:pt x="365" y="94"/>
                  </a:lnTo>
                  <a:lnTo>
                    <a:pt x="367" y="88"/>
                  </a:lnTo>
                  <a:lnTo>
                    <a:pt x="367" y="88"/>
                  </a:lnTo>
                  <a:lnTo>
                    <a:pt x="365" y="81"/>
                  </a:lnTo>
                  <a:lnTo>
                    <a:pt x="359" y="77"/>
                  </a:lnTo>
                  <a:lnTo>
                    <a:pt x="359" y="77"/>
                  </a:lnTo>
                  <a:lnTo>
                    <a:pt x="365" y="74"/>
                  </a:lnTo>
                  <a:lnTo>
                    <a:pt x="367" y="67"/>
                  </a:lnTo>
                  <a:lnTo>
                    <a:pt x="367" y="67"/>
                  </a:lnTo>
                  <a:lnTo>
                    <a:pt x="365" y="60"/>
                  </a:lnTo>
                  <a:lnTo>
                    <a:pt x="359" y="56"/>
                  </a:lnTo>
                  <a:lnTo>
                    <a:pt x="359" y="56"/>
                  </a:lnTo>
                  <a:lnTo>
                    <a:pt x="365" y="52"/>
                  </a:lnTo>
                  <a:lnTo>
                    <a:pt x="367" y="45"/>
                  </a:lnTo>
                  <a:lnTo>
                    <a:pt x="367" y="45"/>
                  </a:lnTo>
                  <a:close/>
                  <a:moveTo>
                    <a:pt x="343" y="24"/>
                  </a:moveTo>
                  <a:lnTo>
                    <a:pt x="343" y="196"/>
                  </a:lnTo>
                  <a:lnTo>
                    <a:pt x="21" y="196"/>
                  </a:lnTo>
                  <a:lnTo>
                    <a:pt x="21" y="24"/>
                  </a:lnTo>
                  <a:lnTo>
                    <a:pt x="343" y="24"/>
                  </a:lnTo>
                  <a:close/>
                </a:path>
              </a:pathLst>
            </a:custGeom>
            <a:solidFill>
              <a:srgbClr val="00B29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01"/>
            <p:cNvSpPr>
              <a:spLocks/>
            </p:cNvSpPr>
            <p:nvPr/>
          </p:nvSpPr>
          <p:spPr bwMode="auto">
            <a:xfrm>
              <a:off x="8091487" y="3597275"/>
              <a:ext cx="26988" cy="30163"/>
            </a:xfrm>
            <a:custGeom>
              <a:avLst/>
              <a:gdLst>
                <a:gd name="T0" fmla="*/ 0 w 34"/>
                <a:gd name="T1" fmla="*/ 27 h 38"/>
                <a:gd name="T2" fmla="*/ 34 w 34"/>
                <a:gd name="T3" fmla="*/ 0 h 38"/>
                <a:gd name="T4" fmla="*/ 34 w 34"/>
                <a:gd name="T5" fmla="*/ 38 h 38"/>
                <a:gd name="T6" fmla="*/ 0 w 34"/>
                <a:gd name="T7" fmla="*/ 27 h 38"/>
              </a:gdLst>
              <a:ahLst/>
              <a:cxnLst>
                <a:cxn ang="0">
                  <a:pos x="T0" y="T1"/>
                </a:cxn>
                <a:cxn ang="0">
                  <a:pos x="T2" y="T3"/>
                </a:cxn>
                <a:cxn ang="0">
                  <a:pos x="T4" y="T5"/>
                </a:cxn>
                <a:cxn ang="0">
                  <a:pos x="T6" y="T7"/>
                </a:cxn>
              </a:cxnLst>
              <a:rect l="0" t="0" r="r" b="b"/>
              <a:pathLst>
                <a:path w="34" h="38">
                  <a:moveTo>
                    <a:pt x="0" y="27"/>
                  </a:moveTo>
                  <a:lnTo>
                    <a:pt x="34" y="0"/>
                  </a:lnTo>
                  <a:lnTo>
                    <a:pt x="34" y="38"/>
                  </a:lnTo>
                  <a:lnTo>
                    <a:pt x="0" y="27"/>
                  </a:lnTo>
                  <a:close/>
                </a:path>
              </a:pathLst>
            </a:custGeom>
            <a:solidFill>
              <a:srgbClr val="B48E6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2"/>
            <p:cNvSpPr>
              <a:spLocks/>
            </p:cNvSpPr>
            <p:nvPr/>
          </p:nvSpPr>
          <p:spPr bwMode="auto">
            <a:xfrm>
              <a:off x="8077200" y="3614738"/>
              <a:ext cx="53975" cy="88900"/>
            </a:xfrm>
            <a:custGeom>
              <a:avLst/>
              <a:gdLst>
                <a:gd name="T0" fmla="*/ 68 w 68"/>
                <a:gd name="T1" fmla="*/ 111 h 111"/>
                <a:gd name="T2" fmla="*/ 35 w 68"/>
                <a:gd name="T3" fmla="*/ 111 h 111"/>
                <a:gd name="T4" fmla="*/ 35 w 68"/>
                <a:gd name="T5" fmla="*/ 111 h 111"/>
                <a:gd name="T6" fmla="*/ 28 w 68"/>
                <a:gd name="T7" fmla="*/ 111 h 111"/>
                <a:gd name="T8" fmla="*/ 21 w 68"/>
                <a:gd name="T9" fmla="*/ 107 h 111"/>
                <a:gd name="T10" fmla="*/ 16 w 68"/>
                <a:gd name="T11" fmla="*/ 106 h 111"/>
                <a:gd name="T12" fmla="*/ 10 w 68"/>
                <a:gd name="T13" fmla="*/ 100 h 111"/>
                <a:gd name="T14" fmla="*/ 5 w 68"/>
                <a:gd name="T15" fmla="*/ 95 h 111"/>
                <a:gd name="T16" fmla="*/ 1 w 68"/>
                <a:gd name="T17" fmla="*/ 88 h 111"/>
                <a:gd name="T18" fmla="*/ 0 w 68"/>
                <a:gd name="T19" fmla="*/ 82 h 111"/>
                <a:gd name="T20" fmla="*/ 0 w 68"/>
                <a:gd name="T21" fmla="*/ 73 h 111"/>
                <a:gd name="T22" fmla="*/ 0 w 68"/>
                <a:gd name="T23" fmla="*/ 37 h 111"/>
                <a:gd name="T24" fmla="*/ 0 w 68"/>
                <a:gd name="T25" fmla="*/ 37 h 111"/>
                <a:gd name="T26" fmla="*/ 0 w 68"/>
                <a:gd name="T27" fmla="*/ 30 h 111"/>
                <a:gd name="T28" fmla="*/ 1 w 68"/>
                <a:gd name="T29" fmla="*/ 23 h 111"/>
                <a:gd name="T30" fmla="*/ 5 w 68"/>
                <a:gd name="T31" fmla="*/ 16 h 111"/>
                <a:gd name="T32" fmla="*/ 10 w 68"/>
                <a:gd name="T33" fmla="*/ 10 h 111"/>
                <a:gd name="T34" fmla="*/ 16 w 68"/>
                <a:gd name="T35" fmla="*/ 7 h 111"/>
                <a:gd name="T36" fmla="*/ 21 w 68"/>
                <a:gd name="T37" fmla="*/ 3 h 111"/>
                <a:gd name="T38" fmla="*/ 28 w 68"/>
                <a:gd name="T39" fmla="*/ 1 h 111"/>
                <a:gd name="T40" fmla="*/ 35 w 68"/>
                <a:gd name="T41" fmla="*/ 0 h 111"/>
                <a:gd name="T42" fmla="*/ 68 w 68"/>
                <a:gd name="T43" fmla="*/ 0 h 111"/>
                <a:gd name="T44" fmla="*/ 68 w 68"/>
                <a:gd name="T4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11">
                  <a:moveTo>
                    <a:pt x="68" y="111"/>
                  </a:moveTo>
                  <a:lnTo>
                    <a:pt x="35" y="111"/>
                  </a:lnTo>
                  <a:lnTo>
                    <a:pt x="35" y="111"/>
                  </a:lnTo>
                  <a:lnTo>
                    <a:pt x="28" y="111"/>
                  </a:lnTo>
                  <a:lnTo>
                    <a:pt x="21" y="107"/>
                  </a:lnTo>
                  <a:lnTo>
                    <a:pt x="16" y="106"/>
                  </a:lnTo>
                  <a:lnTo>
                    <a:pt x="10" y="100"/>
                  </a:lnTo>
                  <a:lnTo>
                    <a:pt x="5" y="95"/>
                  </a:lnTo>
                  <a:lnTo>
                    <a:pt x="1" y="88"/>
                  </a:lnTo>
                  <a:lnTo>
                    <a:pt x="0" y="82"/>
                  </a:lnTo>
                  <a:lnTo>
                    <a:pt x="0" y="73"/>
                  </a:lnTo>
                  <a:lnTo>
                    <a:pt x="0" y="37"/>
                  </a:lnTo>
                  <a:lnTo>
                    <a:pt x="0" y="37"/>
                  </a:lnTo>
                  <a:lnTo>
                    <a:pt x="0" y="30"/>
                  </a:lnTo>
                  <a:lnTo>
                    <a:pt x="1" y="23"/>
                  </a:lnTo>
                  <a:lnTo>
                    <a:pt x="5" y="16"/>
                  </a:lnTo>
                  <a:lnTo>
                    <a:pt x="10" y="10"/>
                  </a:lnTo>
                  <a:lnTo>
                    <a:pt x="16" y="7"/>
                  </a:lnTo>
                  <a:lnTo>
                    <a:pt x="21" y="3"/>
                  </a:lnTo>
                  <a:lnTo>
                    <a:pt x="28" y="1"/>
                  </a:lnTo>
                  <a:lnTo>
                    <a:pt x="35" y="0"/>
                  </a:lnTo>
                  <a:lnTo>
                    <a:pt x="68" y="0"/>
                  </a:lnTo>
                  <a:lnTo>
                    <a:pt x="68" y="111"/>
                  </a:lnTo>
                  <a:close/>
                </a:path>
              </a:pathLst>
            </a:custGeom>
            <a:solidFill>
              <a:srgbClr val="B48E6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03"/>
            <p:cNvSpPr>
              <a:spLocks/>
            </p:cNvSpPr>
            <p:nvPr/>
          </p:nvSpPr>
          <p:spPr bwMode="auto">
            <a:xfrm>
              <a:off x="8108950" y="3614738"/>
              <a:ext cx="80963" cy="22225"/>
            </a:xfrm>
            <a:custGeom>
              <a:avLst/>
              <a:gdLst>
                <a:gd name="T0" fmla="*/ 90 w 101"/>
                <a:gd name="T1" fmla="*/ 26 h 26"/>
                <a:gd name="T2" fmla="*/ 11 w 101"/>
                <a:gd name="T3" fmla="*/ 26 h 26"/>
                <a:gd name="T4" fmla="*/ 11 w 101"/>
                <a:gd name="T5" fmla="*/ 26 h 26"/>
                <a:gd name="T6" fmla="*/ 7 w 101"/>
                <a:gd name="T7" fmla="*/ 25 h 26"/>
                <a:gd name="T8" fmla="*/ 3 w 101"/>
                <a:gd name="T9" fmla="*/ 23 h 26"/>
                <a:gd name="T10" fmla="*/ 0 w 101"/>
                <a:gd name="T11" fmla="*/ 19 h 26"/>
                <a:gd name="T12" fmla="*/ 0 w 101"/>
                <a:gd name="T13" fmla="*/ 14 h 26"/>
                <a:gd name="T14" fmla="*/ 0 w 101"/>
                <a:gd name="T15" fmla="*/ 10 h 26"/>
                <a:gd name="T16" fmla="*/ 0 w 101"/>
                <a:gd name="T17" fmla="*/ 10 h 26"/>
                <a:gd name="T18" fmla="*/ 0 w 101"/>
                <a:gd name="T19" fmla="*/ 7 h 26"/>
                <a:gd name="T20" fmla="*/ 3 w 101"/>
                <a:gd name="T21" fmla="*/ 3 h 26"/>
                <a:gd name="T22" fmla="*/ 7 w 101"/>
                <a:gd name="T23" fmla="*/ 1 h 26"/>
                <a:gd name="T24" fmla="*/ 11 w 101"/>
                <a:gd name="T25" fmla="*/ 0 h 26"/>
                <a:gd name="T26" fmla="*/ 90 w 101"/>
                <a:gd name="T27" fmla="*/ 0 h 26"/>
                <a:gd name="T28" fmla="*/ 90 w 101"/>
                <a:gd name="T29" fmla="*/ 0 h 26"/>
                <a:gd name="T30" fmla="*/ 93 w 101"/>
                <a:gd name="T31" fmla="*/ 1 h 26"/>
                <a:gd name="T32" fmla="*/ 97 w 101"/>
                <a:gd name="T33" fmla="*/ 3 h 26"/>
                <a:gd name="T34" fmla="*/ 99 w 101"/>
                <a:gd name="T35" fmla="*/ 7 h 26"/>
                <a:gd name="T36" fmla="*/ 101 w 101"/>
                <a:gd name="T37" fmla="*/ 10 h 26"/>
                <a:gd name="T38" fmla="*/ 101 w 101"/>
                <a:gd name="T39" fmla="*/ 14 h 26"/>
                <a:gd name="T40" fmla="*/ 101 w 101"/>
                <a:gd name="T41" fmla="*/ 14 h 26"/>
                <a:gd name="T42" fmla="*/ 99 w 101"/>
                <a:gd name="T43" fmla="*/ 19 h 26"/>
                <a:gd name="T44" fmla="*/ 97 w 101"/>
                <a:gd name="T45" fmla="*/ 23 h 26"/>
                <a:gd name="T46" fmla="*/ 93 w 101"/>
                <a:gd name="T47" fmla="*/ 25 h 26"/>
                <a:gd name="T48" fmla="*/ 90 w 101"/>
                <a:gd name="T49" fmla="*/ 26 h 26"/>
                <a:gd name="T50" fmla="*/ 90 w 101"/>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6">
                  <a:moveTo>
                    <a:pt x="90" y="26"/>
                  </a:moveTo>
                  <a:lnTo>
                    <a:pt x="11" y="26"/>
                  </a:lnTo>
                  <a:lnTo>
                    <a:pt x="11" y="26"/>
                  </a:lnTo>
                  <a:lnTo>
                    <a:pt x="7" y="25"/>
                  </a:lnTo>
                  <a:lnTo>
                    <a:pt x="3" y="23"/>
                  </a:lnTo>
                  <a:lnTo>
                    <a:pt x="0" y="19"/>
                  </a:lnTo>
                  <a:lnTo>
                    <a:pt x="0" y="14"/>
                  </a:lnTo>
                  <a:lnTo>
                    <a:pt x="0" y="10"/>
                  </a:lnTo>
                  <a:lnTo>
                    <a:pt x="0" y="10"/>
                  </a:lnTo>
                  <a:lnTo>
                    <a:pt x="0" y="7"/>
                  </a:lnTo>
                  <a:lnTo>
                    <a:pt x="3" y="3"/>
                  </a:lnTo>
                  <a:lnTo>
                    <a:pt x="7" y="1"/>
                  </a:lnTo>
                  <a:lnTo>
                    <a:pt x="11" y="0"/>
                  </a:lnTo>
                  <a:lnTo>
                    <a:pt x="90" y="0"/>
                  </a:lnTo>
                  <a:lnTo>
                    <a:pt x="90" y="0"/>
                  </a:lnTo>
                  <a:lnTo>
                    <a:pt x="93" y="1"/>
                  </a:lnTo>
                  <a:lnTo>
                    <a:pt x="97" y="3"/>
                  </a:lnTo>
                  <a:lnTo>
                    <a:pt x="99" y="7"/>
                  </a:lnTo>
                  <a:lnTo>
                    <a:pt x="101" y="10"/>
                  </a:lnTo>
                  <a:lnTo>
                    <a:pt x="101" y="14"/>
                  </a:lnTo>
                  <a:lnTo>
                    <a:pt x="101" y="14"/>
                  </a:lnTo>
                  <a:lnTo>
                    <a:pt x="99" y="19"/>
                  </a:lnTo>
                  <a:lnTo>
                    <a:pt x="97" y="23"/>
                  </a:lnTo>
                  <a:lnTo>
                    <a:pt x="93" y="25"/>
                  </a:lnTo>
                  <a:lnTo>
                    <a:pt x="90" y="26"/>
                  </a:lnTo>
                  <a:lnTo>
                    <a:pt x="90" y="26"/>
                  </a:lnTo>
                  <a:close/>
                </a:path>
              </a:pathLst>
            </a:custGeom>
            <a:solidFill>
              <a:srgbClr val="B48E6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04"/>
            <p:cNvSpPr>
              <a:spLocks/>
            </p:cNvSpPr>
            <p:nvPr/>
          </p:nvSpPr>
          <p:spPr bwMode="auto">
            <a:xfrm>
              <a:off x="80946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05"/>
            <p:cNvSpPr>
              <a:spLocks/>
            </p:cNvSpPr>
            <p:nvPr/>
          </p:nvSpPr>
          <p:spPr bwMode="auto">
            <a:xfrm>
              <a:off x="8091487" y="3660775"/>
              <a:ext cx="60325" cy="20638"/>
            </a:xfrm>
            <a:custGeom>
              <a:avLst/>
              <a:gdLst>
                <a:gd name="T0" fmla="*/ 64 w 75"/>
                <a:gd name="T1" fmla="*/ 25 h 25"/>
                <a:gd name="T2" fmla="*/ 10 w 75"/>
                <a:gd name="T3" fmla="*/ 25 h 25"/>
                <a:gd name="T4" fmla="*/ 10 w 75"/>
                <a:gd name="T5" fmla="*/ 25 h 25"/>
                <a:gd name="T6" fmla="*/ 5 w 75"/>
                <a:gd name="T7" fmla="*/ 23 h 25"/>
                <a:gd name="T8" fmla="*/ 1 w 75"/>
                <a:gd name="T9" fmla="*/ 22 h 25"/>
                <a:gd name="T10" fmla="*/ 0 w 75"/>
                <a:gd name="T11" fmla="*/ 18 h 25"/>
                <a:gd name="T12" fmla="*/ 0 w 75"/>
                <a:gd name="T13" fmla="*/ 14 h 25"/>
                <a:gd name="T14" fmla="*/ 0 w 75"/>
                <a:gd name="T15" fmla="*/ 11 h 25"/>
                <a:gd name="T16" fmla="*/ 0 w 75"/>
                <a:gd name="T17" fmla="*/ 11 h 25"/>
                <a:gd name="T18" fmla="*/ 0 w 75"/>
                <a:gd name="T19" fmla="*/ 7 h 25"/>
                <a:gd name="T20" fmla="*/ 1 w 75"/>
                <a:gd name="T21" fmla="*/ 4 h 25"/>
                <a:gd name="T22" fmla="*/ 5 w 75"/>
                <a:gd name="T23" fmla="*/ 0 h 25"/>
                <a:gd name="T24" fmla="*/ 10 w 75"/>
                <a:gd name="T25" fmla="*/ 0 h 25"/>
                <a:gd name="T26" fmla="*/ 64 w 75"/>
                <a:gd name="T27" fmla="*/ 0 h 25"/>
                <a:gd name="T28" fmla="*/ 64 w 75"/>
                <a:gd name="T29" fmla="*/ 0 h 25"/>
                <a:gd name="T30" fmla="*/ 70 w 75"/>
                <a:gd name="T31" fmla="*/ 0 h 25"/>
                <a:gd name="T32" fmla="*/ 73 w 75"/>
                <a:gd name="T33" fmla="*/ 4 h 25"/>
                <a:gd name="T34" fmla="*/ 75 w 75"/>
                <a:gd name="T35" fmla="*/ 7 h 25"/>
                <a:gd name="T36" fmla="*/ 75 w 75"/>
                <a:gd name="T37" fmla="*/ 11 h 25"/>
                <a:gd name="T38" fmla="*/ 75 w 75"/>
                <a:gd name="T39" fmla="*/ 14 h 25"/>
                <a:gd name="T40" fmla="*/ 75 w 75"/>
                <a:gd name="T41" fmla="*/ 14 h 25"/>
                <a:gd name="T42" fmla="*/ 75 w 75"/>
                <a:gd name="T43" fmla="*/ 18 h 25"/>
                <a:gd name="T44" fmla="*/ 73 w 75"/>
                <a:gd name="T45" fmla="*/ 22 h 25"/>
                <a:gd name="T46" fmla="*/ 70 w 75"/>
                <a:gd name="T47" fmla="*/ 23 h 25"/>
                <a:gd name="T48" fmla="*/ 64 w 75"/>
                <a:gd name="T49" fmla="*/ 25 h 25"/>
                <a:gd name="T50" fmla="*/ 64 w 7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25">
                  <a:moveTo>
                    <a:pt x="64" y="25"/>
                  </a:moveTo>
                  <a:lnTo>
                    <a:pt x="10" y="25"/>
                  </a:lnTo>
                  <a:lnTo>
                    <a:pt x="10" y="25"/>
                  </a:lnTo>
                  <a:lnTo>
                    <a:pt x="5" y="23"/>
                  </a:lnTo>
                  <a:lnTo>
                    <a:pt x="1" y="22"/>
                  </a:lnTo>
                  <a:lnTo>
                    <a:pt x="0" y="18"/>
                  </a:lnTo>
                  <a:lnTo>
                    <a:pt x="0" y="14"/>
                  </a:lnTo>
                  <a:lnTo>
                    <a:pt x="0" y="11"/>
                  </a:lnTo>
                  <a:lnTo>
                    <a:pt x="0" y="11"/>
                  </a:lnTo>
                  <a:lnTo>
                    <a:pt x="0" y="7"/>
                  </a:lnTo>
                  <a:lnTo>
                    <a:pt x="1" y="4"/>
                  </a:lnTo>
                  <a:lnTo>
                    <a:pt x="5" y="0"/>
                  </a:lnTo>
                  <a:lnTo>
                    <a:pt x="10" y="0"/>
                  </a:lnTo>
                  <a:lnTo>
                    <a:pt x="64" y="0"/>
                  </a:lnTo>
                  <a:lnTo>
                    <a:pt x="64" y="0"/>
                  </a:lnTo>
                  <a:lnTo>
                    <a:pt x="70" y="0"/>
                  </a:lnTo>
                  <a:lnTo>
                    <a:pt x="73" y="4"/>
                  </a:lnTo>
                  <a:lnTo>
                    <a:pt x="75" y="7"/>
                  </a:lnTo>
                  <a:lnTo>
                    <a:pt x="75" y="11"/>
                  </a:lnTo>
                  <a:lnTo>
                    <a:pt x="75" y="14"/>
                  </a:lnTo>
                  <a:lnTo>
                    <a:pt x="75" y="14"/>
                  </a:lnTo>
                  <a:lnTo>
                    <a:pt x="75" y="18"/>
                  </a:lnTo>
                  <a:lnTo>
                    <a:pt x="73" y="22"/>
                  </a:lnTo>
                  <a:lnTo>
                    <a:pt x="70" y="23"/>
                  </a:lnTo>
                  <a:lnTo>
                    <a:pt x="64" y="25"/>
                  </a:lnTo>
                  <a:lnTo>
                    <a:pt x="64" y="25"/>
                  </a:lnTo>
                  <a:close/>
                </a:path>
              </a:pathLst>
            </a:custGeom>
            <a:solidFill>
              <a:srgbClr val="B48E6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06"/>
            <p:cNvSpPr>
              <a:spLocks/>
            </p:cNvSpPr>
            <p:nvPr/>
          </p:nvSpPr>
          <p:spPr bwMode="auto">
            <a:xfrm>
              <a:off x="8085137" y="3683000"/>
              <a:ext cx="61913" cy="20638"/>
            </a:xfrm>
            <a:custGeom>
              <a:avLst/>
              <a:gdLst>
                <a:gd name="T0" fmla="*/ 67 w 78"/>
                <a:gd name="T1" fmla="*/ 25 h 25"/>
                <a:gd name="T2" fmla="*/ 11 w 78"/>
                <a:gd name="T3" fmla="*/ 25 h 25"/>
                <a:gd name="T4" fmla="*/ 11 w 78"/>
                <a:gd name="T5" fmla="*/ 25 h 25"/>
                <a:gd name="T6" fmla="*/ 8 w 78"/>
                <a:gd name="T7" fmla="*/ 25 h 25"/>
                <a:gd name="T8" fmla="*/ 4 w 78"/>
                <a:gd name="T9" fmla="*/ 21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3 h 25"/>
                <a:gd name="T22" fmla="*/ 8 w 78"/>
                <a:gd name="T23" fmla="*/ 0 h 25"/>
                <a:gd name="T24" fmla="*/ 11 w 78"/>
                <a:gd name="T25" fmla="*/ 0 h 25"/>
                <a:gd name="T26" fmla="*/ 67 w 78"/>
                <a:gd name="T27" fmla="*/ 0 h 25"/>
                <a:gd name="T28" fmla="*/ 67 w 78"/>
                <a:gd name="T29" fmla="*/ 0 h 25"/>
                <a:gd name="T30" fmla="*/ 70 w 78"/>
                <a:gd name="T31" fmla="*/ 0 h 25"/>
                <a:gd name="T32" fmla="*/ 74 w 78"/>
                <a:gd name="T33" fmla="*/ 3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1 h 25"/>
                <a:gd name="T46" fmla="*/ 70 w 78"/>
                <a:gd name="T47" fmla="*/ 25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5"/>
                  </a:lnTo>
                  <a:lnTo>
                    <a:pt x="4" y="21"/>
                  </a:lnTo>
                  <a:lnTo>
                    <a:pt x="2" y="18"/>
                  </a:lnTo>
                  <a:lnTo>
                    <a:pt x="0" y="14"/>
                  </a:lnTo>
                  <a:lnTo>
                    <a:pt x="0" y="11"/>
                  </a:lnTo>
                  <a:lnTo>
                    <a:pt x="0" y="11"/>
                  </a:lnTo>
                  <a:lnTo>
                    <a:pt x="2" y="7"/>
                  </a:lnTo>
                  <a:lnTo>
                    <a:pt x="4" y="3"/>
                  </a:lnTo>
                  <a:lnTo>
                    <a:pt x="8" y="0"/>
                  </a:lnTo>
                  <a:lnTo>
                    <a:pt x="11" y="0"/>
                  </a:lnTo>
                  <a:lnTo>
                    <a:pt x="67" y="0"/>
                  </a:lnTo>
                  <a:lnTo>
                    <a:pt x="67" y="0"/>
                  </a:lnTo>
                  <a:lnTo>
                    <a:pt x="70" y="0"/>
                  </a:lnTo>
                  <a:lnTo>
                    <a:pt x="74" y="3"/>
                  </a:lnTo>
                  <a:lnTo>
                    <a:pt x="78" y="7"/>
                  </a:lnTo>
                  <a:lnTo>
                    <a:pt x="78" y="11"/>
                  </a:lnTo>
                  <a:lnTo>
                    <a:pt x="78" y="14"/>
                  </a:lnTo>
                  <a:lnTo>
                    <a:pt x="78" y="14"/>
                  </a:lnTo>
                  <a:lnTo>
                    <a:pt x="78" y="18"/>
                  </a:lnTo>
                  <a:lnTo>
                    <a:pt x="74" y="21"/>
                  </a:lnTo>
                  <a:lnTo>
                    <a:pt x="70" y="25"/>
                  </a:lnTo>
                  <a:lnTo>
                    <a:pt x="67" y="25"/>
                  </a:lnTo>
                  <a:lnTo>
                    <a:pt x="67" y="25"/>
                  </a:lnTo>
                  <a:close/>
                </a:path>
              </a:pathLst>
            </a:custGeom>
            <a:solidFill>
              <a:srgbClr val="B48E6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07"/>
            <p:cNvSpPr>
              <a:spLocks/>
            </p:cNvSpPr>
            <p:nvPr/>
          </p:nvSpPr>
          <p:spPr bwMode="auto">
            <a:xfrm>
              <a:off x="8407400" y="3614738"/>
              <a:ext cx="39688" cy="22225"/>
            </a:xfrm>
            <a:custGeom>
              <a:avLst/>
              <a:gdLst>
                <a:gd name="T0" fmla="*/ 37 w 48"/>
                <a:gd name="T1" fmla="*/ 26 h 26"/>
                <a:gd name="T2" fmla="*/ 10 w 48"/>
                <a:gd name="T3" fmla="*/ 26 h 26"/>
                <a:gd name="T4" fmla="*/ 10 w 48"/>
                <a:gd name="T5" fmla="*/ 26 h 26"/>
                <a:gd name="T6" fmla="*/ 7 w 48"/>
                <a:gd name="T7" fmla="*/ 25 h 26"/>
                <a:gd name="T8" fmla="*/ 3 w 48"/>
                <a:gd name="T9" fmla="*/ 23 h 26"/>
                <a:gd name="T10" fmla="*/ 1 w 48"/>
                <a:gd name="T11" fmla="*/ 19 h 26"/>
                <a:gd name="T12" fmla="*/ 0 w 48"/>
                <a:gd name="T13" fmla="*/ 14 h 26"/>
                <a:gd name="T14" fmla="*/ 0 w 48"/>
                <a:gd name="T15" fmla="*/ 10 h 26"/>
                <a:gd name="T16" fmla="*/ 0 w 48"/>
                <a:gd name="T17" fmla="*/ 10 h 26"/>
                <a:gd name="T18" fmla="*/ 1 w 48"/>
                <a:gd name="T19" fmla="*/ 7 h 26"/>
                <a:gd name="T20" fmla="*/ 3 w 48"/>
                <a:gd name="T21" fmla="*/ 3 h 26"/>
                <a:gd name="T22" fmla="*/ 7 w 48"/>
                <a:gd name="T23" fmla="*/ 1 h 26"/>
                <a:gd name="T24" fmla="*/ 10 w 48"/>
                <a:gd name="T25" fmla="*/ 0 h 26"/>
                <a:gd name="T26" fmla="*/ 37 w 48"/>
                <a:gd name="T27" fmla="*/ 0 h 26"/>
                <a:gd name="T28" fmla="*/ 37 w 48"/>
                <a:gd name="T29" fmla="*/ 0 h 26"/>
                <a:gd name="T30" fmla="*/ 43 w 48"/>
                <a:gd name="T31" fmla="*/ 1 h 26"/>
                <a:gd name="T32" fmla="*/ 46 w 48"/>
                <a:gd name="T33" fmla="*/ 3 h 26"/>
                <a:gd name="T34" fmla="*/ 48 w 48"/>
                <a:gd name="T35" fmla="*/ 7 h 26"/>
                <a:gd name="T36" fmla="*/ 48 w 48"/>
                <a:gd name="T37" fmla="*/ 10 h 26"/>
                <a:gd name="T38" fmla="*/ 48 w 48"/>
                <a:gd name="T39" fmla="*/ 14 h 26"/>
                <a:gd name="T40" fmla="*/ 48 w 48"/>
                <a:gd name="T41" fmla="*/ 14 h 26"/>
                <a:gd name="T42" fmla="*/ 48 w 48"/>
                <a:gd name="T43" fmla="*/ 19 h 26"/>
                <a:gd name="T44" fmla="*/ 46 w 48"/>
                <a:gd name="T45" fmla="*/ 23 h 26"/>
                <a:gd name="T46" fmla="*/ 43 w 48"/>
                <a:gd name="T47" fmla="*/ 25 h 26"/>
                <a:gd name="T48" fmla="*/ 37 w 48"/>
                <a:gd name="T49" fmla="*/ 26 h 26"/>
                <a:gd name="T50" fmla="*/ 37 w 4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7" y="26"/>
                  </a:moveTo>
                  <a:lnTo>
                    <a:pt x="10" y="26"/>
                  </a:lnTo>
                  <a:lnTo>
                    <a:pt x="10" y="26"/>
                  </a:lnTo>
                  <a:lnTo>
                    <a:pt x="7" y="25"/>
                  </a:lnTo>
                  <a:lnTo>
                    <a:pt x="3" y="23"/>
                  </a:lnTo>
                  <a:lnTo>
                    <a:pt x="1" y="19"/>
                  </a:lnTo>
                  <a:lnTo>
                    <a:pt x="0" y="14"/>
                  </a:lnTo>
                  <a:lnTo>
                    <a:pt x="0" y="10"/>
                  </a:lnTo>
                  <a:lnTo>
                    <a:pt x="0" y="10"/>
                  </a:lnTo>
                  <a:lnTo>
                    <a:pt x="1" y="7"/>
                  </a:lnTo>
                  <a:lnTo>
                    <a:pt x="3" y="3"/>
                  </a:lnTo>
                  <a:lnTo>
                    <a:pt x="7" y="1"/>
                  </a:lnTo>
                  <a:lnTo>
                    <a:pt x="10" y="0"/>
                  </a:lnTo>
                  <a:lnTo>
                    <a:pt x="37" y="0"/>
                  </a:lnTo>
                  <a:lnTo>
                    <a:pt x="37" y="0"/>
                  </a:lnTo>
                  <a:lnTo>
                    <a:pt x="43" y="1"/>
                  </a:lnTo>
                  <a:lnTo>
                    <a:pt x="46" y="3"/>
                  </a:lnTo>
                  <a:lnTo>
                    <a:pt x="48" y="7"/>
                  </a:lnTo>
                  <a:lnTo>
                    <a:pt x="48" y="10"/>
                  </a:lnTo>
                  <a:lnTo>
                    <a:pt x="48" y="14"/>
                  </a:lnTo>
                  <a:lnTo>
                    <a:pt x="48" y="14"/>
                  </a:lnTo>
                  <a:lnTo>
                    <a:pt x="48" y="19"/>
                  </a:lnTo>
                  <a:lnTo>
                    <a:pt x="46" y="23"/>
                  </a:lnTo>
                  <a:lnTo>
                    <a:pt x="43" y="25"/>
                  </a:lnTo>
                  <a:lnTo>
                    <a:pt x="37" y="26"/>
                  </a:lnTo>
                  <a:lnTo>
                    <a:pt x="37" y="26"/>
                  </a:lnTo>
                  <a:close/>
                </a:path>
              </a:pathLst>
            </a:custGeom>
            <a:solidFill>
              <a:srgbClr val="B48E6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08"/>
            <p:cNvSpPr>
              <a:spLocks/>
            </p:cNvSpPr>
            <p:nvPr/>
          </p:nvSpPr>
          <p:spPr bwMode="auto">
            <a:xfrm>
              <a:off x="83994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09"/>
            <p:cNvSpPr>
              <a:spLocks/>
            </p:cNvSpPr>
            <p:nvPr/>
          </p:nvSpPr>
          <p:spPr bwMode="auto">
            <a:xfrm>
              <a:off x="8402637" y="3660775"/>
              <a:ext cx="60325" cy="20638"/>
            </a:xfrm>
            <a:custGeom>
              <a:avLst/>
              <a:gdLst>
                <a:gd name="T0" fmla="*/ 67 w 78"/>
                <a:gd name="T1" fmla="*/ 25 h 25"/>
                <a:gd name="T2" fmla="*/ 11 w 78"/>
                <a:gd name="T3" fmla="*/ 25 h 25"/>
                <a:gd name="T4" fmla="*/ 11 w 78"/>
                <a:gd name="T5" fmla="*/ 25 h 25"/>
                <a:gd name="T6" fmla="*/ 8 w 78"/>
                <a:gd name="T7" fmla="*/ 23 h 25"/>
                <a:gd name="T8" fmla="*/ 4 w 78"/>
                <a:gd name="T9" fmla="*/ 22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4 h 25"/>
                <a:gd name="T22" fmla="*/ 8 w 78"/>
                <a:gd name="T23" fmla="*/ 0 h 25"/>
                <a:gd name="T24" fmla="*/ 11 w 78"/>
                <a:gd name="T25" fmla="*/ 0 h 25"/>
                <a:gd name="T26" fmla="*/ 67 w 78"/>
                <a:gd name="T27" fmla="*/ 0 h 25"/>
                <a:gd name="T28" fmla="*/ 67 w 78"/>
                <a:gd name="T29" fmla="*/ 0 h 25"/>
                <a:gd name="T30" fmla="*/ 71 w 78"/>
                <a:gd name="T31" fmla="*/ 0 h 25"/>
                <a:gd name="T32" fmla="*/ 74 w 78"/>
                <a:gd name="T33" fmla="*/ 4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2 h 25"/>
                <a:gd name="T46" fmla="*/ 71 w 78"/>
                <a:gd name="T47" fmla="*/ 23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3"/>
                  </a:lnTo>
                  <a:lnTo>
                    <a:pt x="4" y="22"/>
                  </a:lnTo>
                  <a:lnTo>
                    <a:pt x="2" y="18"/>
                  </a:lnTo>
                  <a:lnTo>
                    <a:pt x="0" y="14"/>
                  </a:lnTo>
                  <a:lnTo>
                    <a:pt x="0" y="11"/>
                  </a:lnTo>
                  <a:lnTo>
                    <a:pt x="0" y="11"/>
                  </a:lnTo>
                  <a:lnTo>
                    <a:pt x="2" y="7"/>
                  </a:lnTo>
                  <a:lnTo>
                    <a:pt x="4" y="4"/>
                  </a:lnTo>
                  <a:lnTo>
                    <a:pt x="8" y="0"/>
                  </a:lnTo>
                  <a:lnTo>
                    <a:pt x="11" y="0"/>
                  </a:lnTo>
                  <a:lnTo>
                    <a:pt x="67" y="0"/>
                  </a:lnTo>
                  <a:lnTo>
                    <a:pt x="67" y="0"/>
                  </a:lnTo>
                  <a:lnTo>
                    <a:pt x="71" y="0"/>
                  </a:lnTo>
                  <a:lnTo>
                    <a:pt x="74" y="4"/>
                  </a:lnTo>
                  <a:lnTo>
                    <a:pt x="78" y="7"/>
                  </a:lnTo>
                  <a:lnTo>
                    <a:pt x="78" y="11"/>
                  </a:lnTo>
                  <a:lnTo>
                    <a:pt x="78" y="14"/>
                  </a:lnTo>
                  <a:lnTo>
                    <a:pt x="78" y="14"/>
                  </a:lnTo>
                  <a:lnTo>
                    <a:pt x="78" y="18"/>
                  </a:lnTo>
                  <a:lnTo>
                    <a:pt x="74" y="22"/>
                  </a:lnTo>
                  <a:lnTo>
                    <a:pt x="71" y="23"/>
                  </a:lnTo>
                  <a:lnTo>
                    <a:pt x="67" y="25"/>
                  </a:lnTo>
                  <a:lnTo>
                    <a:pt x="67" y="25"/>
                  </a:lnTo>
                  <a:close/>
                </a:path>
              </a:pathLst>
            </a:custGeom>
            <a:solidFill>
              <a:srgbClr val="B48E6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10"/>
            <p:cNvSpPr>
              <a:spLocks/>
            </p:cNvSpPr>
            <p:nvPr/>
          </p:nvSpPr>
          <p:spPr bwMode="auto">
            <a:xfrm>
              <a:off x="8407400" y="3683000"/>
              <a:ext cx="61913" cy="20638"/>
            </a:xfrm>
            <a:custGeom>
              <a:avLst/>
              <a:gdLst>
                <a:gd name="T0" fmla="*/ 66 w 77"/>
                <a:gd name="T1" fmla="*/ 25 h 25"/>
                <a:gd name="T2" fmla="*/ 10 w 77"/>
                <a:gd name="T3" fmla="*/ 25 h 25"/>
                <a:gd name="T4" fmla="*/ 10 w 77"/>
                <a:gd name="T5" fmla="*/ 25 h 25"/>
                <a:gd name="T6" fmla="*/ 7 w 77"/>
                <a:gd name="T7" fmla="*/ 25 h 25"/>
                <a:gd name="T8" fmla="*/ 3 w 77"/>
                <a:gd name="T9" fmla="*/ 21 h 25"/>
                <a:gd name="T10" fmla="*/ 1 w 77"/>
                <a:gd name="T11" fmla="*/ 18 h 25"/>
                <a:gd name="T12" fmla="*/ 0 w 77"/>
                <a:gd name="T13" fmla="*/ 14 h 25"/>
                <a:gd name="T14" fmla="*/ 0 w 77"/>
                <a:gd name="T15" fmla="*/ 11 h 25"/>
                <a:gd name="T16" fmla="*/ 0 w 77"/>
                <a:gd name="T17" fmla="*/ 11 h 25"/>
                <a:gd name="T18" fmla="*/ 1 w 77"/>
                <a:gd name="T19" fmla="*/ 7 h 25"/>
                <a:gd name="T20" fmla="*/ 3 w 77"/>
                <a:gd name="T21" fmla="*/ 3 h 25"/>
                <a:gd name="T22" fmla="*/ 7 w 77"/>
                <a:gd name="T23" fmla="*/ 0 h 25"/>
                <a:gd name="T24" fmla="*/ 10 w 77"/>
                <a:gd name="T25" fmla="*/ 0 h 25"/>
                <a:gd name="T26" fmla="*/ 66 w 77"/>
                <a:gd name="T27" fmla="*/ 0 h 25"/>
                <a:gd name="T28" fmla="*/ 66 w 77"/>
                <a:gd name="T29" fmla="*/ 0 h 25"/>
                <a:gd name="T30" fmla="*/ 70 w 77"/>
                <a:gd name="T31" fmla="*/ 0 h 25"/>
                <a:gd name="T32" fmla="*/ 73 w 77"/>
                <a:gd name="T33" fmla="*/ 3 h 25"/>
                <a:gd name="T34" fmla="*/ 75 w 77"/>
                <a:gd name="T35" fmla="*/ 7 h 25"/>
                <a:gd name="T36" fmla="*/ 77 w 77"/>
                <a:gd name="T37" fmla="*/ 11 h 25"/>
                <a:gd name="T38" fmla="*/ 77 w 77"/>
                <a:gd name="T39" fmla="*/ 14 h 25"/>
                <a:gd name="T40" fmla="*/ 77 w 77"/>
                <a:gd name="T41" fmla="*/ 14 h 25"/>
                <a:gd name="T42" fmla="*/ 75 w 77"/>
                <a:gd name="T43" fmla="*/ 18 h 25"/>
                <a:gd name="T44" fmla="*/ 73 w 77"/>
                <a:gd name="T45" fmla="*/ 21 h 25"/>
                <a:gd name="T46" fmla="*/ 70 w 77"/>
                <a:gd name="T47" fmla="*/ 25 h 25"/>
                <a:gd name="T48" fmla="*/ 66 w 77"/>
                <a:gd name="T49" fmla="*/ 25 h 25"/>
                <a:gd name="T50" fmla="*/ 66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6" y="25"/>
                  </a:moveTo>
                  <a:lnTo>
                    <a:pt x="10" y="25"/>
                  </a:lnTo>
                  <a:lnTo>
                    <a:pt x="10" y="25"/>
                  </a:lnTo>
                  <a:lnTo>
                    <a:pt x="7" y="25"/>
                  </a:lnTo>
                  <a:lnTo>
                    <a:pt x="3" y="21"/>
                  </a:lnTo>
                  <a:lnTo>
                    <a:pt x="1" y="18"/>
                  </a:lnTo>
                  <a:lnTo>
                    <a:pt x="0" y="14"/>
                  </a:lnTo>
                  <a:lnTo>
                    <a:pt x="0" y="11"/>
                  </a:lnTo>
                  <a:lnTo>
                    <a:pt x="0" y="11"/>
                  </a:lnTo>
                  <a:lnTo>
                    <a:pt x="1" y="7"/>
                  </a:lnTo>
                  <a:lnTo>
                    <a:pt x="3" y="3"/>
                  </a:lnTo>
                  <a:lnTo>
                    <a:pt x="7" y="0"/>
                  </a:lnTo>
                  <a:lnTo>
                    <a:pt x="10" y="0"/>
                  </a:lnTo>
                  <a:lnTo>
                    <a:pt x="66" y="0"/>
                  </a:lnTo>
                  <a:lnTo>
                    <a:pt x="66" y="0"/>
                  </a:lnTo>
                  <a:lnTo>
                    <a:pt x="70" y="0"/>
                  </a:lnTo>
                  <a:lnTo>
                    <a:pt x="73" y="3"/>
                  </a:lnTo>
                  <a:lnTo>
                    <a:pt x="75" y="7"/>
                  </a:lnTo>
                  <a:lnTo>
                    <a:pt x="77" y="11"/>
                  </a:lnTo>
                  <a:lnTo>
                    <a:pt x="77" y="14"/>
                  </a:lnTo>
                  <a:lnTo>
                    <a:pt x="77" y="14"/>
                  </a:lnTo>
                  <a:lnTo>
                    <a:pt x="75" y="18"/>
                  </a:lnTo>
                  <a:lnTo>
                    <a:pt x="73" y="21"/>
                  </a:lnTo>
                  <a:lnTo>
                    <a:pt x="70" y="25"/>
                  </a:lnTo>
                  <a:lnTo>
                    <a:pt x="66" y="25"/>
                  </a:lnTo>
                  <a:lnTo>
                    <a:pt x="66" y="25"/>
                  </a:lnTo>
                  <a:close/>
                </a:path>
              </a:pathLst>
            </a:custGeom>
            <a:solidFill>
              <a:srgbClr val="B48E6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11"/>
            <p:cNvSpPr>
              <a:spLocks/>
            </p:cNvSpPr>
            <p:nvPr/>
          </p:nvSpPr>
          <p:spPr bwMode="auto">
            <a:xfrm>
              <a:off x="8167687" y="3617913"/>
              <a:ext cx="12700" cy="15875"/>
            </a:xfrm>
            <a:custGeom>
              <a:avLst/>
              <a:gdLst>
                <a:gd name="T0" fmla="*/ 16 w 16"/>
                <a:gd name="T1" fmla="*/ 0 h 20"/>
                <a:gd name="T2" fmla="*/ 9 w 16"/>
                <a:gd name="T3" fmla="*/ 0 h 20"/>
                <a:gd name="T4" fmla="*/ 9 w 16"/>
                <a:gd name="T5" fmla="*/ 0 h 20"/>
                <a:gd name="T6" fmla="*/ 5 w 16"/>
                <a:gd name="T7" fmla="*/ 2 h 20"/>
                <a:gd name="T8" fmla="*/ 1 w 16"/>
                <a:gd name="T9" fmla="*/ 4 h 20"/>
                <a:gd name="T10" fmla="*/ 0 w 16"/>
                <a:gd name="T11" fmla="*/ 5 h 20"/>
                <a:gd name="T12" fmla="*/ 0 w 16"/>
                <a:gd name="T13" fmla="*/ 9 h 20"/>
                <a:gd name="T14" fmla="*/ 0 w 16"/>
                <a:gd name="T15" fmla="*/ 9 h 20"/>
                <a:gd name="T16" fmla="*/ 0 w 16"/>
                <a:gd name="T17" fmla="*/ 13 h 20"/>
                <a:gd name="T18" fmla="*/ 1 w 16"/>
                <a:gd name="T19" fmla="*/ 16 h 20"/>
                <a:gd name="T20" fmla="*/ 5 w 16"/>
                <a:gd name="T21" fmla="*/ 18 h 20"/>
                <a:gd name="T22" fmla="*/ 9 w 16"/>
                <a:gd name="T23" fmla="*/ 20 h 20"/>
                <a:gd name="T24" fmla="*/ 16 w 16"/>
                <a:gd name="T25" fmla="*/ 20 h 20"/>
                <a:gd name="T26" fmla="*/ 16 w 16"/>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6" y="0"/>
                  </a:moveTo>
                  <a:lnTo>
                    <a:pt x="9" y="0"/>
                  </a:lnTo>
                  <a:lnTo>
                    <a:pt x="9" y="0"/>
                  </a:lnTo>
                  <a:lnTo>
                    <a:pt x="5" y="2"/>
                  </a:lnTo>
                  <a:lnTo>
                    <a:pt x="1" y="4"/>
                  </a:lnTo>
                  <a:lnTo>
                    <a:pt x="0" y="5"/>
                  </a:lnTo>
                  <a:lnTo>
                    <a:pt x="0" y="9"/>
                  </a:lnTo>
                  <a:lnTo>
                    <a:pt x="0" y="9"/>
                  </a:lnTo>
                  <a:lnTo>
                    <a:pt x="0" y="13"/>
                  </a:lnTo>
                  <a:lnTo>
                    <a:pt x="1" y="16"/>
                  </a:lnTo>
                  <a:lnTo>
                    <a:pt x="5" y="18"/>
                  </a:lnTo>
                  <a:lnTo>
                    <a:pt x="9" y="20"/>
                  </a:lnTo>
                  <a:lnTo>
                    <a:pt x="16" y="20"/>
                  </a:lnTo>
                  <a:lnTo>
                    <a:pt x="16" y="0"/>
                  </a:lnTo>
                  <a:close/>
                </a:path>
              </a:pathLst>
            </a:custGeom>
            <a:solidFill>
              <a:srgbClr val="B4A88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12"/>
            <p:cNvSpPr>
              <a:spLocks/>
            </p:cNvSpPr>
            <p:nvPr/>
          </p:nvSpPr>
          <p:spPr bwMode="auto">
            <a:xfrm>
              <a:off x="8167687" y="3748088"/>
              <a:ext cx="219075" cy="50800"/>
            </a:xfrm>
            <a:custGeom>
              <a:avLst/>
              <a:gdLst>
                <a:gd name="T0" fmla="*/ 275 w 275"/>
                <a:gd name="T1" fmla="*/ 0 h 64"/>
                <a:gd name="T2" fmla="*/ 267 w 275"/>
                <a:gd name="T3" fmla="*/ 64 h 64"/>
                <a:gd name="T4" fmla="*/ 0 w 275"/>
                <a:gd name="T5" fmla="*/ 0 h 64"/>
                <a:gd name="T6" fmla="*/ 275 w 275"/>
                <a:gd name="T7" fmla="*/ 0 h 64"/>
              </a:gdLst>
              <a:ahLst/>
              <a:cxnLst>
                <a:cxn ang="0">
                  <a:pos x="T0" y="T1"/>
                </a:cxn>
                <a:cxn ang="0">
                  <a:pos x="T2" y="T3"/>
                </a:cxn>
                <a:cxn ang="0">
                  <a:pos x="T4" y="T5"/>
                </a:cxn>
                <a:cxn ang="0">
                  <a:pos x="T6" y="T7"/>
                </a:cxn>
              </a:cxnLst>
              <a:rect l="0" t="0" r="r" b="b"/>
              <a:pathLst>
                <a:path w="275" h="64">
                  <a:moveTo>
                    <a:pt x="275" y="0"/>
                  </a:moveTo>
                  <a:lnTo>
                    <a:pt x="267" y="64"/>
                  </a:lnTo>
                  <a:lnTo>
                    <a:pt x="0" y="0"/>
                  </a:lnTo>
                  <a:lnTo>
                    <a:pt x="275" y="0"/>
                  </a:lnTo>
                  <a:close/>
                </a:path>
              </a:pathLst>
            </a:custGeom>
            <a:solidFill>
              <a:srgbClr val="5C2D9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13"/>
            <p:cNvSpPr>
              <a:spLocks noChangeArrowheads="1"/>
            </p:cNvSpPr>
            <p:nvPr/>
          </p:nvSpPr>
          <p:spPr bwMode="auto">
            <a:xfrm>
              <a:off x="8118475" y="3748088"/>
              <a:ext cx="315913" cy="6350"/>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2" name="Group 5081"/>
          <p:cNvGrpSpPr/>
          <p:nvPr/>
        </p:nvGrpSpPr>
        <p:grpSpPr>
          <a:xfrm>
            <a:off x="10074275" y="4325937"/>
            <a:ext cx="773112" cy="563563"/>
            <a:chOff x="10074275" y="3298825"/>
            <a:chExt cx="773112" cy="563563"/>
          </a:xfrm>
        </p:grpSpPr>
        <p:sp>
          <p:nvSpPr>
            <p:cNvPr id="115" name="Freeform 1714"/>
            <p:cNvSpPr>
              <a:spLocks/>
            </p:cNvSpPr>
            <p:nvPr/>
          </p:nvSpPr>
          <p:spPr bwMode="auto">
            <a:xfrm>
              <a:off x="10293350" y="3565525"/>
              <a:ext cx="87313" cy="38100"/>
            </a:xfrm>
            <a:custGeom>
              <a:avLst/>
              <a:gdLst>
                <a:gd name="T0" fmla="*/ 25 w 109"/>
                <a:gd name="T1" fmla="*/ 0 h 48"/>
                <a:gd name="T2" fmla="*/ 25 w 109"/>
                <a:gd name="T3" fmla="*/ 0 h 48"/>
                <a:gd name="T4" fmla="*/ 14 w 109"/>
                <a:gd name="T5" fmla="*/ 1 h 48"/>
                <a:gd name="T6" fmla="*/ 7 w 109"/>
                <a:gd name="T7" fmla="*/ 7 h 48"/>
                <a:gd name="T8" fmla="*/ 1 w 109"/>
                <a:gd name="T9" fmla="*/ 14 h 48"/>
                <a:gd name="T10" fmla="*/ 0 w 109"/>
                <a:gd name="T11" fmla="*/ 25 h 48"/>
                <a:gd name="T12" fmla="*/ 0 w 109"/>
                <a:gd name="T13" fmla="*/ 25 h 48"/>
                <a:gd name="T14" fmla="*/ 1 w 109"/>
                <a:gd name="T15" fmla="*/ 34 h 48"/>
                <a:gd name="T16" fmla="*/ 7 w 109"/>
                <a:gd name="T17" fmla="*/ 41 h 48"/>
                <a:gd name="T18" fmla="*/ 14 w 109"/>
                <a:gd name="T19" fmla="*/ 46 h 48"/>
                <a:gd name="T20" fmla="*/ 25 w 109"/>
                <a:gd name="T21" fmla="*/ 48 h 48"/>
                <a:gd name="T22" fmla="*/ 25 w 109"/>
                <a:gd name="T23" fmla="*/ 48 h 48"/>
                <a:gd name="T24" fmla="*/ 84 w 109"/>
                <a:gd name="T25" fmla="*/ 48 h 48"/>
                <a:gd name="T26" fmla="*/ 84 w 109"/>
                <a:gd name="T27" fmla="*/ 48 h 48"/>
                <a:gd name="T28" fmla="*/ 95 w 109"/>
                <a:gd name="T29" fmla="*/ 46 h 48"/>
                <a:gd name="T30" fmla="*/ 102 w 109"/>
                <a:gd name="T31" fmla="*/ 41 h 48"/>
                <a:gd name="T32" fmla="*/ 107 w 109"/>
                <a:gd name="T33" fmla="*/ 34 h 48"/>
                <a:gd name="T34" fmla="*/ 109 w 109"/>
                <a:gd name="T35" fmla="*/ 25 h 48"/>
                <a:gd name="T36" fmla="*/ 109 w 109"/>
                <a:gd name="T37" fmla="*/ 25 h 48"/>
                <a:gd name="T38" fmla="*/ 107 w 109"/>
                <a:gd name="T39" fmla="*/ 14 h 48"/>
                <a:gd name="T40" fmla="*/ 102 w 109"/>
                <a:gd name="T41" fmla="*/ 7 h 48"/>
                <a:gd name="T42" fmla="*/ 95 w 109"/>
                <a:gd name="T43" fmla="*/ 1 h 48"/>
                <a:gd name="T44" fmla="*/ 84 w 109"/>
                <a:gd name="T45" fmla="*/ 0 h 48"/>
                <a:gd name="T46" fmla="*/ 25 w 109"/>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48">
                  <a:moveTo>
                    <a:pt x="25" y="0"/>
                  </a:moveTo>
                  <a:lnTo>
                    <a:pt x="25" y="0"/>
                  </a:lnTo>
                  <a:lnTo>
                    <a:pt x="14" y="1"/>
                  </a:lnTo>
                  <a:lnTo>
                    <a:pt x="7" y="7"/>
                  </a:lnTo>
                  <a:lnTo>
                    <a:pt x="1" y="14"/>
                  </a:lnTo>
                  <a:lnTo>
                    <a:pt x="0" y="25"/>
                  </a:lnTo>
                  <a:lnTo>
                    <a:pt x="0" y="25"/>
                  </a:lnTo>
                  <a:lnTo>
                    <a:pt x="1" y="34"/>
                  </a:lnTo>
                  <a:lnTo>
                    <a:pt x="7" y="41"/>
                  </a:lnTo>
                  <a:lnTo>
                    <a:pt x="14" y="46"/>
                  </a:lnTo>
                  <a:lnTo>
                    <a:pt x="25" y="48"/>
                  </a:lnTo>
                  <a:lnTo>
                    <a:pt x="25" y="48"/>
                  </a:lnTo>
                  <a:lnTo>
                    <a:pt x="84" y="48"/>
                  </a:lnTo>
                  <a:lnTo>
                    <a:pt x="84" y="48"/>
                  </a:lnTo>
                  <a:lnTo>
                    <a:pt x="95" y="46"/>
                  </a:lnTo>
                  <a:lnTo>
                    <a:pt x="102" y="41"/>
                  </a:lnTo>
                  <a:lnTo>
                    <a:pt x="107" y="34"/>
                  </a:lnTo>
                  <a:lnTo>
                    <a:pt x="109" y="25"/>
                  </a:lnTo>
                  <a:lnTo>
                    <a:pt x="109" y="25"/>
                  </a:lnTo>
                  <a:lnTo>
                    <a:pt x="107" y="14"/>
                  </a:lnTo>
                  <a:lnTo>
                    <a:pt x="102" y="7"/>
                  </a:lnTo>
                  <a:lnTo>
                    <a:pt x="95" y="1"/>
                  </a:lnTo>
                  <a:lnTo>
                    <a:pt x="84" y="0"/>
                  </a:lnTo>
                  <a:lnTo>
                    <a:pt x="25" y="0"/>
                  </a:lnTo>
                  <a:close/>
                </a:path>
              </a:pathLst>
            </a:custGeom>
            <a:solidFill>
              <a:srgbClr val="E5B5A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15"/>
            <p:cNvSpPr>
              <a:spLocks/>
            </p:cNvSpPr>
            <p:nvPr/>
          </p:nvSpPr>
          <p:spPr bwMode="auto">
            <a:xfrm>
              <a:off x="10293350" y="3624263"/>
              <a:ext cx="87313" cy="38100"/>
            </a:xfrm>
            <a:custGeom>
              <a:avLst/>
              <a:gdLst>
                <a:gd name="T0" fmla="*/ 25 w 109"/>
                <a:gd name="T1" fmla="*/ 0 h 49"/>
                <a:gd name="T2" fmla="*/ 25 w 109"/>
                <a:gd name="T3" fmla="*/ 0 h 49"/>
                <a:gd name="T4" fmla="*/ 14 w 109"/>
                <a:gd name="T5" fmla="*/ 2 h 49"/>
                <a:gd name="T6" fmla="*/ 7 w 109"/>
                <a:gd name="T7" fmla="*/ 7 h 49"/>
                <a:gd name="T8" fmla="*/ 1 w 109"/>
                <a:gd name="T9" fmla="*/ 15 h 49"/>
                <a:gd name="T10" fmla="*/ 0 w 109"/>
                <a:gd name="T11" fmla="*/ 24 h 49"/>
                <a:gd name="T12" fmla="*/ 0 w 109"/>
                <a:gd name="T13" fmla="*/ 24 h 49"/>
                <a:gd name="T14" fmla="*/ 1 w 109"/>
                <a:gd name="T15" fmla="*/ 33 h 49"/>
                <a:gd name="T16" fmla="*/ 7 w 109"/>
                <a:gd name="T17" fmla="*/ 40 h 49"/>
                <a:gd name="T18" fmla="*/ 14 w 109"/>
                <a:gd name="T19" fmla="*/ 47 h 49"/>
                <a:gd name="T20" fmla="*/ 19 w 109"/>
                <a:gd name="T21" fmla="*/ 49 h 49"/>
                <a:gd name="T22" fmla="*/ 25 w 109"/>
                <a:gd name="T23" fmla="*/ 49 h 49"/>
                <a:gd name="T24" fmla="*/ 25 w 109"/>
                <a:gd name="T25" fmla="*/ 49 h 49"/>
                <a:gd name="T26" fmla="*/ 84 w 109"/>
                <a:gd name="T27" fmla="*/ 49 h 49"/>
                <a:gd name="T28" fmla="*/ 84 w 109"/>
                <a:gd name="T29" fmla="*/ 49 h 49"/>
                <a:gd name="T30" fmla="*/ 89 w 109"/>
                <a:gd name="T31" fmla="*/ 49 h 49"/>
                <a:gd name="T32" fmla="*/ 95 w 109"/>
                <a:gd name="T33" fmla="*/ 47 h 49"/>
                <a:gd name="T34" fmla="*/ 102 w 109"/>
                <a:gd name="T35" fmla="*/ 40 h 49"/>
                <a:gd name="T36" fmla="*/ 107 w 109"/>
                <a:gd name="T37" fmla="*/ 33 h 49"/>
                <a:gd name="T38" fmla="*/ 109 w 109"/>
                <a:gd name="T39" fmla="*/ 24 h 49"/>
                <a:gd name="T40" fmla="*/ 109 w 109"/>
                <a:gd name="T41" fmla="*/ 24 h 49"/>
                <a:gd name="T42" fmla="*/ 107 w 109"/>
                <a:gd name="T43" fmla="*/ 15 h 49"/>
                <a:gd name="T44" fmla="*/ 102 w 109"/>
                <a:gd name="T45" fmla="*/ 7 h 49"/>
                <a:gd name="T46" fmla="*/ 95 w 109"/>
                <a:gd name="T47" fmla="*/ 2 h 49"/>
                <a:gd name="T48" fmla="*/ 84 w 109"/>
                <a:gd name="T49" fmla="*/ 0 h 49"/>
                <a:gd name="T50" fmla="*/ 25 w 109"/>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49">
                  <a:moveTo>
                    <a:pt x="25" y="0"/>
                  </a:moveTo>
                  <a:lnTo>
                    <a:pt x="25" y="0"/>
                  </a:lnTo>
                  <a:lnTo>
                    <a:pt x="14" y="2"/>
                  </a:lnTo>
                  <a:lnTo>
                    <a:pt x="7" y="7"/>
                  </a:lnTo>
                  <a:lnTo>
                    <a:pt x="1" y="15"/>
                  </a:lnTo>
                  <a:lnTo>
                    <a:pt x="0" y="24"/>
                  </a:lnTo>
                  <a:lnTo>
                    <a:pt x="0" y="24"/>
                  </a:lnTo>
                  <a:lnTo>
                    <a:pt x="1" y="33"/>
                  </a:lnTo>
                  <a:lnTo>
                    <a:pt x="7" y="40"/>
                  </a:lnTo>
                  <a:lnTo>
                    <a:pt x="14" y="47"/>
                  </a:lnTo>
                  <a:lnTo>
                    <a:pt x="19" y="49"/>
                  </a:lnTo>
                  <a:lnTo>
                    <a:pt x="25" y="49"/>
                  </a:lnTo>
                  <a:lnTo>
                    <a:pt x="25" y="49"/>
                  </a:lnTo>
                  <a:lnTo>
                    <a:pt x="84" y="49"/>
                  </a:lnTo>
                  <a:lnTo>
                    <a:pt x="84" y="49"/>
                  </a:lnTo>
                  <a:lnTo>
                    <a:pt x="89" y="49"/>
                  </a:lnTo>
                  <a:lnTo>
                    <a:pt x="95" y="47"/>
                  </a:lnTo>
                  <a:lnTo>
                    <a:pt x="102" y="40"/>
                  </a:lnTo>
                  <a:lnTo>
                    <a:pt x="107" y="33"/>
                  </a:lnTo>
                  <a:lnTo>
                    <a:pt x="109" y="24"/>
                  </a:lnTo>
                  <a:lnTo>
                    <a:pt x="109" y="24"/>
                  </a:lnTo>
                  <a:lnTo>
                    <a:pt x="107" y="15"/>
                  </a:lnTo>
                  <a:lnTo>
                    <a:pt x="102" y="7"/>
                  </a:lnTo>
                  <a:lnTo>
                    <a:pt x="95" y="2"/>
                  </a:lnTo>
                  <a:lnTo>
                    <a:pt x="84" y="0"/>
                  </a:lnTo>
                  <a:lnTo>
                    <a:pt x="25" y="0"/>
                  </a:lnTo>
                  <a:close/>
                </a:path>
              </a:pathLst>
            </a:custGeom>
            <a:solidFill>
              <a:srgbClr val="E5B5A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16"/>
            <p:cNvSpPr>
              <a:spLocks/>
            </p:cNvSpPr>
            <p:nvPr/>
          </p:nvSpPr>
          <p:spPr bwMode="auto">
            <a:xfrm>
              <a:off x="10074275" y="3554413"/>
              <a:ext cx="233363" cy="307975"/>
            </a:xfrm>
            <a:custGeom>
              <a:avLst/>
              <a:gdLst>
                <a:gd name="T0" fmla="*/ 0 w 293"/>
                <a:gd name="T1" fmla="*/ 389 h 389"/>
                <a:gd name="T2" fmla="*/ 0 w 293"/>
                <a:gd name="T3" fmla="*/ 389 h 389"/>
                <a:gd name="T4" fmla="*/ 71 w 293"/>
                <a:gd name="T5" fmla="*/ 245 h 389"/>
                <a:gd name="T6" fmla="*/ 71 w 293"/>
                <a:gd name="T7" fmla="*/ 245 h 389"/>
                <a:gd name="T8" fmla="*/ 66 w 293"/>
                <a:gd name="T9" fmla="*/ 232 h 389"/>
                <a:gd name="T10" fmla="*/ 64 w 293"/>
                <a:gd name="T11" fmla="*/ 218 h 389"/>
                <a:gd name="T12" fmla="*/ 62 w 293"/>
                <a:gd name="T13" fmla="*/ 191 h 389"/>
                <a:gd name="T14" fmla="*/ 62 w 293"/>
                <a:gd name="T15" fmla="*/ 191 h 389"/>
                <a:gd name="T16" fmla="*/ 62 w 293"/>
                <a:gd name="T17" fmla="*/ 122 h 389"/>
                <a:gd name="T18" fmla="*/ 62 w 293"/>
                <a:gd name="T19" fmla="*/ 122 h 389"/>
                <a:gd name="T20" fmla="*/ 64 w 293"/>
                <a:gd name="T21" fmla="*/ 97 h 389"/>
                <a:gd name="T22" fmla="*/ 70 w 293"/>
                <a:gd name="T23" fmla="*/ 74 h 389"/>
                <a:gd name="T24" fmla="*/ 79 w 293"/>
                <a:gd name="T25" fmla="*/ 54 h 389"/>
                <a:gd name="T26" fmla="*/ 84 w 293"/>
                <a:gd name="T27" fmla="*/ 45 h 389"/>
                <a:gd name="T28" fmla="*/ 89 w 293"/>
                <a:gd name="T29" fmla="*/ 36 h 389"/>
                <a:gd name="T30" fmla="*/ 97 w 293"/>
                <a:gd name="T31" fmla="*/ 27 h 389"/>
                <a:gd name="T32" fmla="*/ 106 w 293"/>
                <a:gd name="T33" fmla="*/ 22 h 389"/>
                <a:gd name="T34" fmla="*/ 115 w 293"/>
                <a:gd name="T35" fmla="*/ 15 h 389"/>
                <a:gd name="T36" fmla="*/ 124 w 293"/>
                <a:gd name="T37" fmla="*/ 9 h 389"/>
                <a:gd name="T38" fmla="*/ 134 w 293"/>
                <a:gd name="T39" fmla="*/ 6 h 389"/>
                <a:gd name="T40" fmla="*/ 145 w 293"/>
                <a:gd name="T41" fmla="*/ 2 h 389"/>
                <a:gd name="T42" fmla="*/ 158 w 293"/>
                <a:gd name="T43" fmla="*/ 0 h 389"/>
                <a:gd name="T44" fmla="*/ 170 w 293"/>
                <a:gd name="T45" fmla="*/ 0 h 389"/>
                <a:gd name="T46" fmla="*/ 170 w 293"/>
                <a:gd name="T47" fmla="*/ 0 h 389"/>
                <a:gd name="T48" fmla="*/ 183 w 293"/>
                <a:gd name="T49" fmla="*/ 0 h 389"/>
                <a:gd name="T50" fmla="*/ 194 w 293"/>
                <a:gd name="T51" fmla="*/ 2 h 389"/>
                <a:gd name="T52" fmla="*/ 206 w 293"/>
                <a:gd name="T53" fmla="*/ 6 h 389"/>
                <a:gd name="T54" fmla="*/ 217 w 293"/>
                <a:gd name="T55" fmla="*/ 9 h 389"/>
                <a:gd name="T56" fmla="*/ 228 w 293"/>
                <a:gd name="T57" fmla="*/ 15 h 389"/>
                <a:gd name="T58" fmla="*/ 239 w 293"/>
                <a:gd name="T59" fmla="*/ 22 h 389"/>
                <a:gd name="T60" fmla="*/ 248 w 293"/>
                <a:gd name="T61" fmla="*/ 27 h 389"/>
                <a:gd name="T62" fmla="*/ 257 w 293"/>
                <a:gd name="T63" fmla="*/ 36 h 389"/>
                <a:gd name="T64" fmla="*/ 264 w 293"/>
                <a:gd name="T65" fmla="*/ 45 h 389"/>
                <a:gd name="T66" fmla="*/ 271 w 293"/>
                <a:gd name="T67" fmla="*/ 54 h 389"/>
                <a:gd name="T68" fmla="*/ 276 w 293"/>
                <a:gd name="T69" fmla="*/ 65 h 389"/>
                <a:gd name="T70" fmla="*/ 282 w 293"/>
                <a:gd name="T71" fmla="*/ 74 h 389"/>
                <a:gd name="T72" fmla="*/ 285 w 293"/>
                <a:gd name="T73" fmla="*/ 86 h 389"/>
                <a:gd name="T74" fmla="*/ 289 w 293"/>
                <a:gd name="T75" fmla="*/ 97 h 389"/>
                <a:gd name="T76" fmla="*/ 291 w 293"/>
                <a:gd name="T77" fmla="*/ 110 h 389"/>
                <a:gd name="T78" fmla="*/ 293 w 293"/>
                <a:gd name="T79" fmla="*/ 122 h 389"/>
                <a:gd name="T80" fmla="*/ 293 w 293"/>
                <a:gd name="T81" fmla="*/ 122 h 389"/>
                <a:gd name="T82" fmla="*/ 293 w 293"/>
                <a:gd name="T83" fmla="*/ 191 h 389"/>
                <a:gd name="T84" fmla="*/ 293 w 293"/>
                <a:gd name="T85" fmla="*/ 191 h 389"/>
                <a:gd name="T86" fmla="*/ 291 w 293"/>
                <a:gd name="T87" fmla="*/ 207 h 389"/>
                <a:gd name="T88" fmla="*/ 287 w 293"/>
                <a:gd name="T89" fmla="*/ 225 h 389"/>
                <a:gd name="T90" fmla="*/ 280 w 293"/>
                <a:gd name="T91" fmla="*/ 241 h 389"/>
                <a:gd name="T92" fmla="*/ 273 w 293"/>
                <a:gd name="T93" fmla="*/ 255 h 389"/>
                <a:gd name="T94" fmla="*/ 262 w 293"/>
                <a:gd name="T95" fmla="*/ 270 h 389"/>
                <a:gd name="T96" fmla="*/ 251 w 293"/>
                <a:gd name="T97" fmla="*/ 281 h 389"/>
                <a:gd name="T98" fmla="*/ 237 w 293"/>
                <a:gd name="T99" fmla="*/ 291 h 389"/>
                <a:gd name="T100" fmla="*/ 222 w 293"/>
                <a:gd name="T101" fmla="*/ 300 h 389"/>
                <a:gd name="T102" fmla="*/ 222 w 293"/>
                <a:gd name="T103" fmla="*/ 300 h 389"/>
                <a:gd name="T104" fmla="*/ 197 w 293"/>
                <a:gd name="T105" fmla="*/ 389 h 389"/>
                <a:gd name="T106" fmla="*/ 0 w 293"/>
                <a:gd name="T107"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389">
                  <a:moveTo>
                    <a:pt x="0" y="389"/>
                  </a:moveTo>
                  <a:lnTo>
                    <a:pt x="0" y="389"/>
                  </a:lnTo>
                  <a:lnTo>
                    <a:pt x="71" y="245"/>
                  </a:lnTo>
                  <a:lnTo>
                    <a:pt x="71" y="245"/>
                  </a:lnTo>
                  <a:lnTo>
                    <a:pt x="66" y="232"/>
                  </a:lnTo>
                  <a:lnTo>
                    <a:pt x="64" y="218"/>
                  </a:lnTo>
                  <a:lnTo>
                    <a:pt x="62" y="191"/>
                  </a:lnTo>
                  <a:lnTo>
                    <a:pt x="62" y="191"/>
                  </a:lnTo>
                  <a:lnTo>
                    <a:pt x="62" y="122"/>
                  </a:lnTo>
                  <a:lnTo>
                    <a:pt x="62" y="122"/>
                  </a:lnTo>
                  <a:lnTo>
                    <a:pt x="64" y="97"/>
                  </a:lnTo>
                  <a:lnTo>
                    <a:pt x="70" y="74"/>
                  </a:lnTo>
                  <a:lnTo>
                    <a:pt x="79" y="54"/>
                  </a:lnTo>
                  <a:lnTo>
                    <a:pt x="84" y="45"/>
                  </a:lnTo>
                  <a:lnTo>
                    <a:pt x="89" y="36"/>
                  </a:lnTo>
                  <a:lnTo>
                    <a:pt x="97" y="27"/>
                  </a:lnTo>
                  <a:lnTo>
                    <a:pt x="106" y="22"/>
                  </a:lnTo>
                  <a:lnTo>
                    <a:pt x="115" y="15"/>
                  </a:lnTo>
                  <a:lnTo>
                    <a:pt x="124" y="9"/>
                  </a:lnTo>
                  <a:lnTo>
                    <a:pt x="134" y="6"/>
                  </a:lnTo>
                  <a:lnTo>
                    <a:pt x="145" y="2"/>
                  </a:lnTo>
                  <a:lnTo>
                    <a:pt x="158" y="0"/>
                  </a:lnTo>
                  <a:lnTo>
                    <a:pt x="170" y="0"/>
                  </a:lnTo>
                  <a:lnTo>
                    <a:pt x="170" y="0"/>
                  </a:lnTo>
                  <a:lnTo>
                    <a:pt x="183" y="0"/>
                  </a:lnTo>
                  <a:lnTo>
                    <a:pt x="194" y="2"/>
                  </a:lnTo>
                  <a:lnTo>
                    <a:pt x="206" y="6"/>
                  </a:lnTo>
                  <a:lnTo>
                    <a:pt x="217" y="9"/>
                  </a:lnTo>
                  <a:lnTo>
                    <a:pt x="228" y="15"/>
                  </a:lnTo>
                  <a:lnTo>
                    <a:pt x="239" y="22"/>
                  </a:lnTo>
                  <a:lnTo>
                    <a:pt x="248" y="27"/>
                  </a:lnTo>
                  <a:lnTo>
                    <a:pt x="257" y="36"/>
                  </a:lnTo>
                  <a:lnTo>
                    <a:pt x="264" y="45"/>
                  </a:lnTo>
                  <a:lnTo>
                    <a:pt x="271" y="54"/>
                  </a:lnTo>
                  <a:lnTo>
                    <a:pt x="276" y="65"/>
                  </a:lnTo>
                  <a:lnTo>
                    <a:pt x="282" y="74"/>
                  </a:lnTo>
                  <a:lnTo>
                    <a:pt x="285" y="86"/>
                  </a:lnTo>
                  <a:lnTo>
                    <a:pt x="289" y="97"/>
                  </a:lnTo>
                  <a:lnTo>
                    <a:pt x="291" y="110"/>
                  </a:lnTo>
                  <a:lnTo>
                    <a:pt x="293" y="122"/>
                  </a:lnTo>
                  <a:lnTo>
                    <a:pt x="293" y="122"/>
                  </a:lnTo>
                  <a:lnTo>
                    <a:pt x="293" y="191"/>
                  </a:lnTo>
                  <a:lnTo>
                    <a:pt x="293" y="191"/>
                  </a:lnTo>
                  <a:lnTo>
                    <a:pt x="291" y="207"/>
                  </a:lnTo>
                  <a:lnTo>
                    <a:pt x="287" y="225"/>
                  </a:lnTo>
                  <a:lnTo>
                    <a:pt x="280" y="241"/>
                  </a:lnTo>
                  <a:lnTo>
                    <a:pt x="273" y="255"/>
                  </a:lnTo>
                  <a:lnTo>
                    <a:pt x="262" y="270"/>
                  </a:lnTo>
                  <a:lnTo>
                    <a:pt x="251" y="281"/>
                  </a:lnTo>
                  <a:lnTo>
                    <a:pt x="237" y="291"/>
                  </a:lnTo>
                  <a:lnTo>
                    <a:pt x="222" y="300"/>
                  </a:lnTo>
                  <a:lnTo>
                    <a:pt x="222" y="300"/>
                  </a:lnTo>
                  <a:lnTo>
                    <a:pt x="197" y="389"/>
                  </a:lnTo>
                  <a:lnTo>
                    <a:pt x="0" y="389"/>
                  </a:lnTo>
                  <a:close/>
                </a:path>
              </a:pathLst>
            </a:custGeom>
            <a:solidFill>
              <a:srgbClr val="E5B5A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17"/>
            <p:cNvSpPr>
              <a:spLocks/>
            </p:cNvSpPr>
            <p:nvPr/>
          </p:nvSpPr>
          <p:spPr bwMode="auto">
            <a:xfrm>
              <a:off x="10161587" y="3298825"/>
              <a:ext cx="685800" cy="428625"/>
            </a:xfrm>
            <a:custGeom>
              <a:avLst/>
              <a:gdLst>
                <a:gd name="T0" fmla="*/ 865 w 865"/>
                <a:gd name="T1" fmla="*/ 529 h 542"/>
                <a:gd name="T2" fmla="*/ 865 w 865"/>
                <a:gd name="T3" fmla="*/ 529 h 542"/>
                <a:gd name="T4" fmla="*/ 865 w 865"/>
                <a:gd name="T5" fmla="*/ 533 h 542"/>
                <a:gd name="T6" fmla="*/ 861 w 865"/>
                <a:gd name="T7" fmla="*/ 538 h 542"/>
                <a:gd name="T8" fmla="*/ 860 w 865"/>
                <a:gd name="T9" fmla="*/ 540 h 542"/>
                <a:gd name="T10" fmla="*/ 854 w 865"/>
                <a:gd name="T11" fmla="*/ 542 h 542"/>
                <a:gd name="T12" fmla="*/ 854 w 865"/>
                <a:gd name="T13" fmla="*/ 542 h 542"/>
                <a:gd name="T14" fmla="*/ 13 w 865"/>
                <a:gd name="T15" fmla="*/ 542 h 542"/>
                <a:gd name="T16" fmla="*/ 13 w 865"/>
                <a:gd name="T17" fmla="*/ 542 h 542"/>
                <a:gd name="T18" fmla="*/ 7 w 865"/>
                <a:gd name="T19" fmla="*/ 540 h 542"/>
                <a:gd name="T20" fmla="*/ 4 w 865"/>
                <a:gd name="T21" fmla="*/ 538 h 542"/>
                <a:gd name="T22" fmla="*/ 0 w 865"/>
                <a:gd name="T23" fmla="*/ 533 h 542"/>
                <a:gd name="T24" fmla="*/ 0 w 865"/>
                <a:gd name="T25" fmla="*/ 529 h 542"/>
                <a:gd name="T26" fmla="*/ 0 w 865"/>
                <a:gd name="T27" fmla="*/ 529 h 542"/>
                <a:gd name="T28" fmla="*/ 0 w 865"/>
                <a:gd name="T29" fmla="*/ 13 h 542"/>
                <a:gd name="T30" fmla="*/ 0 w 865"/>
                <a:gd name="T31" fmla="*/ 13 h 542"/>
                <a:gd name="T32" fmla="*/ 0 w 865"/>
                <a:gd name="T33" fmla="*/ 9 h 542"/>
                <a:gd name="T34" fmla="*/ 4 w 865"/>
                <a:gd name="T35" fmla="*/ 6 h 542"/>
                <a:gd name="T36" fmla="*/ 7 w 865"/>
                <a:gd name="T37" fmla="*/ 2 h 542"/>
                <a:gd name="T38" fmla="*/ 13 w 865"/>
                <a:gd name="T39" fmla="*/ 0 h 542"/>
                <a:gd name="T40" fmla="*/ 13 w 865"/>
                <a:gd name="T41" fmla="*/ 0 h 542"/>
                <a:gd name="T42" fmla="*/ 854 w 865"/>
                <a:gd name="T43" fmla="*/ 0 h 542"/>
                <a:gd name="T44" fmla="*/ 854 w 865"/>
                <a:gd name="T45" fmla="*/ 0 h 542"/>
                <a:gd name="T46" fmla="*/ 860 w 865"/>
                <a:gd name="T47" fmla="*/ 2 h 542"/>
                <a:gd name="T48" fmla="*/ 861 w 865"/>
                <a:gd name="T49" fmla="*/ 6 h 542"/>
                <a:gd name="T50" fmla="*/ 865 w 865"/>
                <a:gd name="T51" fmla="*/ 9 h 542"/>
                <a:gd name="T52" fmla="*/ 865 w 865"/>
                <a:gd name="T53" fmla="*/ 13 h 542"/>
                <a:gd name="T54" fmla="*/ 865 w 865"/>
                <a:gd name="T55" fmla="*/ 529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5" h="542">
                  <a:moveTo>
                    <a:pt x="865" y="529"/>
                  </a:moveTo>
                  <a:lnTo>
                    <a:pt x="865" y="529"/>
                  </a:lnTo>
                  <a:lnTo>
                    <a:pt x="865" y="533"/>
                  </a:lnTo>
                  <a:lnTo>
                    <a:pt x="861" y="538"/>
                  </a:lnTo>
                  <a:lnTo>
                    <a:pt x="860" y="540"/>
                  </a:lnTo>
                  <a:lnTo>
                    <a:pt x="854" y="542"/>
                  </a:lnTo>
                  <a:lnTo>
                    <a:pt x="854" y="542"/>
                  </a:lnTo>
                  <a:lnTo>
                    <a:pt x="13" y="542"/>
                  </a:lnTo>
                  <a:lnTo>
                    <a:pt x="13" y="542"/>
                  </a:lnTo>
                  <a:lnTo>
                    <a:pt x="7" y="540"/>
                  </a:lnTo>
                  <a:lnTo>
                    <a:pt x="4" y="538"/>
                  </a:lnTo>
                  <a:lnTo>
                    <a:pt x="0" y="533"/>
                  </a:lnTo>
                  <a:lnTo>
                    <a:pt x="0" y="529"/>
                  </a:lnTo>
                  <a:lnTo>
                    <a:pt x="0" y="529"/>
                  </a:lnTo>
                  <a:lnTo>
                    <a:pt x="0" y="13"/>
                  </a:lnTo>
                  <a:lnTo>
                    <a:pt x="0" y="13"/>
                  </a:lnTo>
                  <a:lnTo>
                    <a:pt x="0" y="9"/>
                  </a:lnTo>
                  <a:lnTo>
                    <a:pt x="4" y="6"/>
                  </a:lnTo>
                  <a:lnTo>
                    <a:pt x="7" y="2"/>
                  </a:lnTo>
                  <a:lnTo>
                    <a:pt x="13" y="0"/>
                  </a:lnTo>
                  <a:lnTo>
                    <a:pt x="13" y="0"/>
                  </a:lnTo>
                  <a:lnTo>
                    <a:pt x="854" y="0"/>
                  </a:lnTo>
                  <a:lnTo>
                    <a:pt x="854" y="0"/>
                  </a:lnTo>
                  <a:lnTo>
                    <a:pt x="860" y="2"/>
                  </a:lnTo>
                  <a:lnTo>
                    <a:pt x="861" y="6"/>
                  </a:lnTo>
                  <a:lnTo>
                    <a:pt x="865" y="9"/>
                  </a:lnTo>
                  <a:lnTo>
                    <a:pt x="865" y="13"/>
                  </a:lnTo>
                  <a:lnTo>
                    <a:pt x="865" y="52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18"/>
            <p:cNvSpPr>
              <a:spLocks/>
            </p:cNvSpPr>
            <p:nvPr/>
          </p:nvSpPr>
          <p:spPr bwMode="auto">
            <a:xfrm>
              <a:off x="10212387" y="3352800"/>
              <a:ext cx="581025" cy="320675"/>
            </a:xfrm>
            <a:custGeom>
              <a:avLst/>
              <a:gdLst>
                <a:gd name="T0" fmla="*/ 732 w 732"/>
                <a:gd name="T1" fmla="*/ 393 h 404"/>
                <a:gd name="T2" fmla="*/ 732 w 732"/>
                <a:gd name="T3" fmla="*/ 393 h 404"/>
                <a:gd name="T4" fmla="*/ 732 w 732"/>
                <a:gd name="T5" fmla="*/ 399 h 404"/>
                <a:gd name="T6" fmla="*/ 728 w 732"/>
                <a:gd name="T7" fmla="*/ 401 h 404"/>
                <a:gd name="T8" fmla="*/ 724 w 732"/>
                <a:gd name="T9" fmla="*/ 404 h 404"/>
                <a:gd name="T10" fmla="*/ 721 w 732"/>
                <a:gd name="T11" fmla="*/ 404 h 404"/>
                <a:gd name="T12" fmla="*/ 721 w 732"/>
                <a:gd name="T13" fmla="*/ 404 h 404"/>
                <a:gd name="T14" fmla="*/ 11 w 732"/>
                <a:gd name="T15" fmla="*/ 404 h 404"/>
                <a:gd name="T16" fmla="*/ 11 w 732"/>
                <a:gd name="T17" fmla="*/ 404 h 404"/>
                <a:gd name="T18" fmla="*/ 5 w 732"/>
                <a:gd name="T19" fmla="*/ 404 h 404"/>
                <a:gd name="T20" fmla="*/ 2 w 732"/>
                <a:gd name="T21" fmla="*/ 401 h 404"/>
                <a:gd name="T22" fmla="*/ 0 w 732"/>
                <a:gd name="T23" fmla="*/ 399 h 404"/>
                <a:gd name="T24" fmla="*/ 0 w 732"/>
                <a:gd name="T25" fmla="*/ 393 h 404"/>
                <a:gd name="T26" fmla="*/ 0 w 732"/>
                <a:gd name="T27" fmla="*/ 393 h 404"/>
                <a:gd name="T28" fmla="*/ 0 w 732"/>
                <a:gd name="T29" fmla="*/ 10 h 404"/>
                <a:gd name="T30" fmla="*/ 0 w 732"/>
                <a:gd name="T31" fmla="*/ 10 h 404"/>
                <a:gd name="T32" fmla="*/ 0 w 732"/>
                <a:gd name="T33" fmla="*/ 5 h 404"/>
                <a:gd name="T34" fmla="*/ 2 w 732"/>
                <a:gd name="T35" fmla="*/ 1 h 404"/>
                <a:gd name="T36" fmla="*/ 5 w 732"/>
                <a:gd name="T37" fmla="*/ 0 h 404"/>
                <a:gd name="T38" fmla="*/ 11 w 732"/>
                <a:gd name="T39" fmla="*/ 0 h 404"/>
                <a:gd name="T40" fmla="*/ 11 w 732"/>
                <a:gd name="T41" fmla="*/ 0 h 404"/>
                <a:gd name="T42" fmla="*/ 721 w 732"/>
                <a:gd name="T43" fmla="*/ 0 h 404"/>
                <a:gd name="T44" fmla="*/ 721 w 732"/>
                <a:gd name="T45" fmla="*/ 0 h 404"/>
                <a:gd name="T46" fmla="*/ 724 w 732"/>
                <a:gd name="T47" fmla="*/ 0 h 404"/>
                <a:gd name="T48" fmla="*/ 728 w 732"/>
                <a:gd name="T49" fmla="*/ 1 h 404"/>
                <a:gd name="T50" fmla="*/ 732 w 732"/>
                <a:gd name="T51" fmla="*/ 5 h 404"/>
                <a:gd name="T52" fmla="*/ 732 w 732"/>
                <a:gd name="T53" fmla="*/ 10 h 404"/>
                <a:gd name="T54" fmla="*/ 732 w 732"/>
                <a:gd name="T55" fmla="*/ 3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2" h="404">
                  <a:moveTo>
                    <a:pt x="732" y="393"/>
                  </a:moveTo>
                  <a:lnTo>
                    <a:pt x="732" y="393"/>
                  </a:lnTo>
                  <a:lnTo>
                    <a:pt x="732" y="399"/>
                  </a:lnTo>
                  <a:lnTo>
                    <a:pt x="728" y="401"/>
                  </a:lnTo>
                  <a:lnTo>
                    <a:pt x="724" y="404"/>
                  </a:lnTo>
                  <a:lnTo>
                    <a:pt x="721" y="404"/>
                  </a:lnTo>
                  <a:lnTo>
                    <a:pt x="721" y="404"/>
                  </a:lnTo>
                  <a:lnTo>
                    <a:pt x="11" y="404"/>
                  </a:lnTo>
                  <a:lnTo>
                    <a:pt x="11" y="404"/>
                  </a:lnTo>
                  <a:lnTo>
                    <a:pt x="5" y="404"/>
                  </a:lnTo>
                  <a:lnTo>
                    <a:pt x="2" y="401"/>
                  </a:lnTo>
                  <a:lnTo>
                    <a:pt x="0" y="399"/>
                  </a:lnTo>
                  <a:lnTo>
                    <a:pt x="0" y="393"/>
                  </a:lnTo>
                  <a:lnTo>
                    <a:pt x="0" y="393"/>
                  </a:lnTo>
                  <a:lnTo>
                    <a:pt x="0" y="10"/>
                  </a:lnTo>
                  <a:lnTo>
                    <a:pt x="0" y="10"/>
                  </a:lnTo>
                  <a:lnTo>
                    <a:pt x="0" y="5"/>
                  </a:lnTo>
                  <a:lnTo>
                    <a:pt x="2" y="1"/>
                  </a:lnTo>
                  <a:lnTo>
                    <a:pt x="5" y="0"/>
                  </a:lnTo>
                  <a:lnTo>
                    <a:pt x="11" y="0"/>
                  </a:lnTo>
                  <a:lnTo>
                    <a:pt x="11" y="0"/>
                  </a:lnTo>
                  <a:lnTo>
                    <a:pt x="721" y="0"/>
                  </a:lnTo>
                  <a:lnTo>
                    <a:pt x="721" y="0"/>
                  </a:lnTo>
                  <a:lnTo>
                    <a:pt x="724" y="0"/>
                  </a:lnTo>
                  <a:lnTo>
                    <a:pt x="728" y="1"/>
                  </a:lnTo>
                  <a:lnTo>
                    <a:pt x="732" y="5"/>
                  </a:lnTo>
                  <a:lnTo>
                    <a:pt x="732" y="10"/>
                  </a:lnTo>
                  <a:lnTo>
                    <a:pt x="732" y="39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19"/>
            <p:cNvSpPr>
              <a:spLocks/>
            </p:cNvSpPr>
            <p:nvPr/>
          </p:nvSpPr>
          <p:spPr bwMode="auto">
            <a:xfrm>
              <a:off x="10126662" y="3508375"/>
              <a:ext cx="76200" cy="85725"/>
            </a:xfrm>
            <a:custGeom>
              <a:avLst/>
              <a:gdLst>
                <a:gd name="T0" fmla="*/ 88 w 97"/>
                <a:gd name="T1" fmla="*/ 19 h 108"/>
                <a:gd name="T2" fmla="*/ 88 w 97"/>
                <a:gd name="T3" fmla="*/ 19 h 108"/>
                <a:gd name="T4" fmla="*/ 96 w 97"/>
                <a:gd name="T5" fmla="*/ 27 h 108"/>
                <a:gd name="T6" fmla="*/ 97 w 97"/>
                <a:gd name="T7" fmla="*/ 37 h 108"/>
                <a:gd name="T8" fmla="*/ 96 w 97"/>
                <a:gd name="T9" fmla="*/ 46 h 108"/>
                <a:gd name="T10" fmla="*/ 88 w 97"/>
                <a:gd name="T11" fmla="*/ 55 h 108"/>
                <a:gd name="T12" fmla="*/ 88 w 97"/>
                <a:gd name="T13" fmla="*/ 55 h 108"/>
                <a:gd name="T14" fmla="*/ 45 w 97"/>
                <a:gd name="T15" fmla="*/ 99 h 108"/>
                <a:gd name="T16" fmla="*/ 45 w 97"/>
                <a:gd name="T17" fmla="*/ 99 h 108"/>
                <a:gd name="T18" fmla="*/ 40 w 97"/>
                <a:gd name="T19" fmla="*/ 102 h 108"/>
                <a:gd name="T20" fmla="*/ 36 w 97"/>
                <a:gd name="T21" fmla="*/ 106 h 108"/>
                <a:gd name="T22" fmla="*/ 25 w 97"/>
                <a:gd name="T23" fmla="*/ 108 h 108"/>
                <a:gd name="T24" fmla="*/ 16 w 97"/>
                <a:gd name="T25" fmla="*/ 106 h 108"/>
                <a:gd name="T26" fmla="*/ 13 w 97"/>
                <a:gd name="T27" fmla="*/ 102 h 108"/>
                <a:gd name="T28" fmla="*/ 9 w 97"/>
                <a:gd name="T29" fmla="*/ 99 h 108"/>
                <a:gd name="T30" fmla="*/ 9 w 97"/>
                <a:gd name="T31" fmla="*/ 99 h 108"/>
                <a:gd name="T32" fmla="*/ 6 w 97"/>
                <a:gd name="T33" fmla="*/ 95 h 108"/>
                <a:gd name="T34" fmla="*/ 4 w 97"/>
                <a:gd name="T35" fmla="*/ 91 h 108"/>
                <a:gd name="T36" fmla="*/ 0 w 97"/>
                <a:gd name="T37" fmla="*/ 82 h 108"/>
                <a:gd name="T38" fmla="*/ 4 w 97"/>
                <a:gd name="T39" fmla="*/ 72 h 108"/>
                <a:gd name="T40" fmla="*/ 6 w 97"/>
                <a:gd name="T41" fmla="*/ 68 h 108"/>
                <a:gd name="T42" fmla="*/ 9 w 97"/>
                <a:gd name="T43" fmla="*/ 63 h 108"/>
                <a:gd name="T44" fmla="*/ 9 w 97"/>
                <a:gd name="T45" fmla="*/ 63 h 108"/>
                <a:gd name="T46" fmla="*/ 72 w 97"/>
                <a:gd name="T47" fmla="*/ 0 h 108"/>
                <a:gd name="T48" fmla="*/ 88 w 97"/>
                <a:gd name="T4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8">
                  <a:moveTo>
                    <a:pt x="88" y="19"/>
                  </a:moveTo>
                  <a:lnTo>
                    <a:pt x="88" y="19"/>
                  </a:lnTo>
                  <a:lnTo>
                    <a:pt x="96" y="27"/>
                  </a:lnTo>
                  <a:lnTo>
                    <a:pt x="97" y="37"/>
                  </a:lnTo>
                  <a:lnTo>
                    <a:pt x="96" y="46"/>
                  </a:lnTo>
                  <a:lnTo>
                    <a:pt x="88" y="55"/>
                  </a:lnTo>
                  <a:lnTo>
                    <a:pt x="88" y="55"/>
                  </a:lnTo>
                  <a:lnTo>
                    <a:pt x="45" y="99"/>
                  </a:lnTo>
                  <a:lnTo>
                    <a:pt x="45" y="99"/>
                  </a:lnTo>
                  <a:lnTo>
                    <a:pt x="40" y="102"/>
                  </a:lnTo>
                  <a:lnTo>
                    <a:pt x="36" y="106"/>
                  </a:lnTo>
                  <a:lnTo>
                    <a:pt x="25" y="108"/>
                  </a:lnTo>
                  <a:lnTo>
                    <a:pt x="16" y="106"/>
                  </a:lnTo>
                  <a:lnTo>
                    <a:pt x="13" y="102"/>
                  </a:lnTo>
                  <a:lnTo>
                    <a:pt x="9" y="99"/>
                  </a:lnTo>
                  <a:lnTo>
                    <a:pt x="9" y="99"/>
                  </a:lnTo>
                  <a:lnTo>
                    <a:pt x="6" y="95"/>
                  </a:lnTo>
                  <a:lnTo>
                    <a:pt x="4" y="91"/>
                  </a:lnTo>
                  <a:lnTo>
                    <a:pt x="0" y="82"/>
                  </a:lnTo>
                  <a:lnTo>
                    <a:pt x="4" y="72"/>
                  </a:lnTo>
                  <a:lnTo>
                    <a:pt x="6" y="68"/>
                  </a:lnTo>
                  <a:lnTo>
                    <a:pt x="9" y="63"/>
                  </a:lnTo>
                  <a:lnTo>
                    <a:pt x="9" y="63"/>
                  </a:lnTo>
                  <a:lnTo>
                    <a:pt x="72" y="0"/>
                  </a:lnTo>
                  <a:lnTo>
                    <a:pt x="88" y="19"/>
                  </a:lnTo>
                  <a:close/>
                </a:path>
              </a:pathLst>
            </a:custGeom>
            <a:solidFill>
              <a:srgbClr val="E5B5A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20"/>
            <p:cNvSpPr>
              <a:spLocks/>
            </p:cNvSpPr>
            <p:nvPr/>
          </p:nvSpPr>
          <p:spPr bwMode="auto">
            <a:xfrm>
              <a:off x="10125075" y="3552825"/>
              <a:ext cx="47625" cy="114300"/>
            </a:xfrm>
            <a:custGeom>
              <a:avLst/>
              <a:gdLst>
                <a:gd name="T0" fmla="*/ 0 w 62"/>
                <a:gd name="T1" fmla="*/ 112 h 144"/>
                <a:gd name="T2" fmla="*/ 0 w 62"/>
                <a:gd name="T3" fmla="*/ 112 h 144"/>
                <a:gd name="T4" fmla="*/ 0 w 62"/>
                <a:gd name="T5" fmla="*/ 117 h 144"/>
                <a:gd name="T6" fmla="*/ 2 w 62"/>
                <a:gd name="T7" fmla="*/ 123 h 144"/>
                <a:gd name="T8" fmla="*/ 6 w 62"/>
                <a:gd name="T9" fmla="*/ 128 h 144"/>
                <a:gd name="T10" fmla="*/ 9 w 62"/>
                <a:gd name="T11" fmla="*/ 133 h 144"/>
                <a:gd name="T12" fmla="*/ 13 w 62"/>
                <a:gd name="T13" fmla="*/ 137 h 144"/>
                <a:gd name="T14" fmla="*/ 18 w 62"/>
                <a:gd name="T15" fmla="*/ 141 h 144"/>
                <a:gd name="T16" fmla="*/ 26 w 62"/>
                <a:gd name="T17" fmla="*/ 142 h 144"/>
                <a:gd name="T18" fmla="*/ 33 w 62"/>
                <a:gd name="T19" fmla="*/ 142 h 144"/>
                <a:gd name="T20" fmla="*/ 33 w 62"/>
                <a:gd name="T21" fmla="*/ 142 h 144"/>
                <a:gd name="T22" fmla="*/ 44 w 62"/>
                <a:gd name="T23" fmla="*/ 144 h 144"/>
                <a:gd name="T24" fmla="*/ 53 w 62"/>
                <a:gd name="T25" fmla="*/ 144 h 144"/>
                <a:gd name="T26" fmla="*/ 56 w 62"/>
                <a:gd name="T27" fmla="*/ 142 h 144"/>
                <a:gd name="T28" fmla="*/ 60 w 62"/>
                <a:gd name="T29" fmla="*/ 141 h 144"/>
                <a:gd name="T30" fmla="*/ 62 w 62"/>
                <a:gd name="T31" fmla="*/ 137 h 144"/>
                <a:gd name="T32" fmla="*/ 62 w 62"/>
                <a:gd name="T33" fmla="*/ 132 h 144"/>
                <a:gd name="T34" fmla="*/ 62 w 62"/>
                <a:gd name="T35" fmla="*/ 132 h 144"/>
                <a:gd name="T36" fmla="*/ 62 w 62"/>
                <a:gd name="T37" fmla="*/ 11 h 144"/>
                <a:gd name="T38" fmla="*/ 62 w 62"/>
                <a:gd name="T39" fmla="*/ 11 h 144"/>
                <a:gd name="T40" fmla="*/ 62 w 62"/>
                <a:gd name="T41" fmla="*/ 6 h 144"/>
                <a:gd name="T42" fmla="*/ 60 w 62"/>
                <a:gd name="T43" fmla="*/ 4 h 144"/>
                <a:gd name="T44" fmla="*/ 56 w 62"/>
                <a:gd name="T45" fmla="*/ 0 h 144"/>
                <a:gd name="T46" fmla="*/ 53 w 62"/>
                <a:gd name="T47" fmla="*/ 0 h 144"/>
                <a:gd name="T48" fmla="*/ 44 w 62"/>
                <a:gd name="T49" fmla="*/ 0 h 144"/>
                <a:gd name="T50" fmla="*/ 33 w 62"/>
                <a:gd name="T51" fmla="*/ 2 h 144"/>
                <a:gd name="T52" fmla="*/ 33 w 62"/>
                <a:gd name="T53" fmla="*/ 2 h 144"/>
                <a:gd name="T54" fmla="*/ 26 w 62"/>
                <a:gd name="T55" fmla="*/ 2 h 144"/>
                <a:gd name="T56" fmla="*/ 18 w 62"/>
                <a:gd name="T57" fmla="*/ 4 h 144"/>
                <a:gd name="T58" fmla="*/ 13 w 62"/>
                <a:gd name="T59" fmla="*/ 6 h 144"/>
                <a:gd name="T60" fmla="*/ 9 w 62"/>
                <a:gd name="T61" fmla="*/ 9 h 144"/>
                <a:gd name="T62" fmla="*/ 6 w 62"/>
                <a:gd name="T63" fmla="*/ 15 h 144"/>
                <a:gd name="T64" fmla="*/ 2 w 62"/>
                <a:gd name="T65" fmla="*/ 20 h 144"/>
                <a:gd name="T66" fmla="*/ 0 w 62"/>
                <a:gd name="T67" fmla="*/ 26 h 144"/>
                <a:gd name="T68" fmla="*/ 0 w 62"/>
                <a:gd name="T69" fmla="*/ 33 h 144"/>
                <a:gd name="T70" fmla="*/ 0 w 62"/>
                <a:gd name="T7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44">
                  <a:moveTo>
                    <a:pt x="0" y="112"/>
                  </a:moveTo>
                  <a:lnTo>
                    <a:pt x="0" y="112"/>
                  </a:lnTo>
                  <a:lnTo>
                    <a:pt x="0" y="117"/>
                  </a:lnTo>
                  <a:lnTo>
                    <a:pt x="2" y="123"/>
                  </a:lnTo>
                  <a:lnTo>
                    <a:pt x="6" y="128"/>
                  </a:lnTo>
                  <a:lnTo>
                    <a:pt x="9" y="133"/>
                  </a:lnTo>
                  <a:lnTo>
                    <a:pt x="13" y="137"/>
                  </a:lnTo>
                  <a:lnTo>
                    <a:pt x="18" y="141"/>
                  </a:lnTo>
                  <a:lnTo>
                    <a:pt x="26" y="142"/>
                  </a:lnTo>
                  <a:lnTo>
                    <a:pt x="33" y="142"/>
                  </a:lnTo>
                  <a:lnTo>
                    <a:pt x="33" y="142"/>
                  </a:lnTo>
                  <a:lnTo>
                    <a:pt x="44" y="144"/>
                  </a:lnTo>
                  <a:lnTo>
                    <a:pt x="53" y="144"/>
                  </a:lnTo>
                  <a:lnTo>
                    <a:pt x="56" y="142"/>
                  </a:lnTo>
                  <a:lnTo>
                    <a:pt x="60" y="141"/>
                  </a:lnTo>
                  <a:lnTo>
                    <a:pt x="62" y="137"/>
                  </a:lnTo>
                  <a:lnTo>
                    <a:pt x="62" y="132"/>
                  </a:lnTo>
                  <a:lnTo>
                    <a:pt x="62" y="132"/>
                  </a:lnTo>
                  <a:lnTo>
                    <a:pt x="62" y="11"/>
                  </a:lnTo>
                  <a:lnTo>
                    <a:pt x="62" y="11"/>
                  </a:lnTo>
                  <a:lnTo>
                    <a:pt x="62" y="6"/>
                  </a:lnTo>
                  <a:lnTo>
                    <a:pt x="60" y="4"/>
                  </a:lnTo>
                  <a:lnTo>
                    <a:pt x="56" y="0"/>
                  </a:lnTo>
                  <a:lnTo>
                    <a:pt x="53" y="0"/>
                  </a:lnTo>
                  <a:lnTo>
                    <a:pt x="44" y="0"/>
                  </a:lnTo>
                  <a:lnTo>
                    <a:pt x="33" y="2"/>
                  </a:lnTo>
                  <a:lnTo>
                    <a:pt x="33" y="2"/>
                  </a:lnTo>
                  <a:lnTo>
                    <a:pt x="26" y="2"/>
                  </a:lnTo>
                  <a:lnTo>
                    <a:pt x="18" y="4"/>
                  </a:lnTo>
                  <a:lnTo>
                    <a:pt x="13" y="6"/>
                  </a:lnTo>
                  <a:lnTo>
                    <a:pt x="9" y="9"/>
                  </a:lnTo>
                  <a:lnTo>
                    <a:pt x="6" y="15"/>
                  </a:lnTo>
                  <a:lnTo>
                    <a:pt x="2" y="20"/>
                  </a:lnTo>
                  <a:lnTo>
                    <a:pt x="0" y="26"/>
                  </a:lnTo>
                  <a:lnTo>
                    <a:pt x="0" y="33"/>
                  </a:lnTo>
                  <a:lnTo>
                    <a:pt x="0" y="112"/>
                  </a:lnTo>
                  <a:close/>
                </a:path>
              </a:pathLst>
            </a:custGeom>
            <a:solidFill>
              <a:srgbClr val="E5B5A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21"/>
            <p:cNvSpPr>
              <a:spLocks/>
            </p:cNvSpPr>
            <p:nvPr/>
          </p:nvSpPr>
          <p:spPr bwMode="auto">
            <a:xfrm>
              <a:off x="10236200" y="3727450"/>
              <a:ext cx="66675" cy="44450"/>
            </a:xfrm>
            <a:custGeom>
              <a:avLst/>
              <a:gdLst>
                <a:gd name="T0" fmla="*/ 55 w 84"/>
                <a:gd name="T1" fmla="*/ 55 h 55"/>
                <a:gd name="T2" fmla="*/ 55 w 84"/>
                <a:gd name="T3" fmla="*/ 55 h 55"/>
                <a:gd name="T4" fmla="*/ 0 w 84"/>
                <a:gd name="T5" fmla="*/ 0 h 55"/>
                <a:gd name="T6" fmla="*/ 0 w 84"/>
                <a:gd name="T7" fmla="*/ 0 h 55"/>
                <a:gd name="T8" fmla="*/ 84 w 84"/>
                <a:gd name="T9" fmla="*/ 0 h 55"/>
                <a:gd name="T10" fmla="*/ 84 w 84"/>
                <a:gd name="T11" fmla="*/ 0 h 55"/>
                <a:gd name="T12" fmla="*/ 81 w 84"/>
                <a:gd name="T13" fmla="*/ 16 h 55"/>
                <a:gd name="T14" fmla="*/ 73 w 84"/>
                <a:gd name="T15" fmla="*/ 30 h 55"/>
                <a:gd name="T16" fmla="*/ 66 w 84"/>
                <a:gd name="T17" fmla="*/ 43 h 55"/>
                <a:gd name="T18" fmla="*/ 55 w 84"/>
                <a:gd name="T19" fmla="*/ 55 h 55"/>
                <a:gd name="T20" fmla="*/ 55 w 84"/>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55">
                  <a:moveTo>
                    <a:pt x="55" y="55"/>
                  </a:moveTo>
                  <a:lnTo>
                    <a:pt x="55" y="55"/>
                  </a:lnTo>
                  <a:lnTo>
                    <a:pt x="0" y="0"/>
                  </a:lnTo>
                  <a:lnTo>
                    <a:pt x="0" y="0"/>
                  </a:lnTo>
                  <a:lnTo>
                    <a:pt x="84" y="0"/>
                  </a:lnTo>
                  <a:lnTo>
                    <a:pt x="84" y="0"/>
                  </a:lnTo>
                  <a:lnTo>
                    <a:pt x="81" y="16"/>
                  </a:lnTo>
                  <a:lnTo>
                    <a:pt x="73" y="30"/>
                  </a:lnTo>
                  <a:lnTo>
                    <a:pt x="66" y="43"/>
                  </a:lnTo>
                  <a:lnTo>
                    <a:pt x="55" y="55"/>
                  </a:lnTo>
                  <a:lnTo>
                    <a:pt x="55" y="55"/>
                  </a:lnTo>
                  <a:close/>
                </a:path>
              </a:pathLst>
            </a:custGeom>
            <a:solidFill>
              <a:srgbClr val="CC867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22"/>
            <p:cNvSpPr>
              <a:spLocks/>
            </p:cNvSpPr>
            <p:nvPr/>
          </p:nvSpPr>
          <p:spPr bwMode="auto">
            <a:xfrm>
              <a:off x="10155237" y="3632200"/>
              <a:ext cx="80963" cy="211138"/>
            </a:xfrm>
            <a:custGeom>
              <a:avLst/>
              <a:gdLst>
                <a:gd name="T0" fmla="*/ 0 w 101"/>
                <a:gd name="T1" fmla="*/ 0 h 266"/>
                <a:gd name="T2" fmla="*/ 0 w 101"/>
                <a:gd name="T3" fmla="*/ 0 h 266"/>
                <a:gd name="T4" fmla="*/ 22 w 101"/>
                <a:gd name="T5" fmla="*/ 7 h 266"/>
                <a:gd name="T6" fmla="*/ 41 w 101"/>
                <a:gd name="T7" fmla="*/ 18 h 266"/>
                <a:gd name="T8" fmla="*/ 58 w 101"/>
                <a:gd name="T9" fmla="*/ 32 h 266"/>
                <a:gd name="T10" fmla="*/ 72 w 101"/>
                <a:gd name="T11" fmla="*/ 49 h 266"/>
                <a:gd name="T12" fmla="*/ 84 w 101"/>
                <a:gd name="T13" fmla="*/ 67 h 266"/>
                <a:gd name="T14" fmla="*/ 93 w 101"/>
                <a:gd name="T15" fmla="*/ 88 h 266"/>
                <a:gd name="T16" fmla="*/ 99 w 101"/>
                <a:gd name="T17" fmla="*/ 110 h 266"/>
                <a:gd name="T18" fmla="*/ 101 w 101"/>
                <a:gd name="T19" fmla="*/ 133 h 266"/>
                <a:gd name="T20" fmla="*/ 101 w 101"/>
                <a:gd name="T21" fmla="*/ 133 h 266"/>
                <a:gd name="T22" fmla="*/ 99 w 101"/>
                <a:gd name="T23" fmla="*/ 156 h 266"/>
                <a:gd name="T24" fmla="*/ 93 w 101"/>
                <a:gd name="T25" fmla="*/ 178 h 266"/>
                <a:gd name="T26" fmla="*/ 84 w 101"/>
                <a:gd name="T27" fmla="*/ 200 h 266"/>
                <a:gd name="T28" fmla="*/ 72 w 101"/>
                <a:gd name="T29" fmla="*/ 218 h 266"/>
                <a:gd name="T30" fmla="*/ 58 w 101"/>
                <a:gd name="T31" fmla="*/ 234 h 266"/>
                <a:gd name="T32" fmla="*/ 41 w 101"/>
                <a:gd name="T33" fmla="*/ 248 h 266"/>
                <a:gd name="T34" fmla="*/ 22 w 101"/>
                <a:gd name="T35" fmla="*/ 259 h 266"/>
                <a:gd name="T36" fmla="*/ 0 w 101"/>
                <a:gd name="T37" fmla="*/ 266 h 266"/>
                <a:gd name="T38" fmla="*/ 0 w 101"/>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266">
                  <a:moveTo>
                    <a:pt x="0" y="0"/>
                  </a:moveTo>
                  <a:lnTo>
                    <a:pt x="0" y="0"/>
                  </a:lnTo>
                  <a:lnTo>
                    <a:pt x="22" y="7"/>
                  </a:lnTo>
                  <a:lnTo>
                    <a:pt x="41" y="18"/>
                  </a:lnTo>
                  <a:lnTo>
                    <a:pt x="58" y="32"/>
                  </a:lnTo>
                  <a:lnTo>
                    <a:pt x="72" y="49"/>
                  </a:lnTo>
                  <a:lnTo>
                    <a:pt x="84" y="67"/>
                  </a:lnTo>
                  <a:lnTo>
                    <a:pt x="93" y="88"/>
                  </a:lnTo>
                  <a:lnTo>
                    <a:pt x="99" y="110"/>
                  </a:lnTo>
                  <a:lnTo>
                    <a:pt x="101" y="133"/>
                  </a:lnTo>
                  <a:lnTo>
                    <a:pt x="101" y="133"/>
                  </a:lnTo>
                  <a:lnTo>
                    <a:pt x="99" y="156"/>
                  </a:lnTo>
                  <a:lnTo>
                    <a:pt x="93" y="178"/>
                  </a:lnTo>
                  <a:lnTo>
                    <a:pt x="84" y="200"/>
                  </a:lnTo>
                  <a:lnTo>
                    <a:pt x="72" y="218"/>
                  </a:lnTo>
                  <a:lnTo>
                    <a:pt x="58" y="234"/>
                  </a:lnTo>
                  <a:lnTo>
                    <a:pt x="41" y="248"/>
                  </a:lnTo>
                  <a:lnTo>
                    <a:pt x="22" y="259"/>
                  </a:lnTo>
                  <a:lnTo>
                    <a:pt x="0" y="266"/>
                  </a:lnTo>
                  <a:lnTo>
                    <a:pt x="0" y="0"/>
                  </a:lnTo>
                  <a:close/>
                </a:path>
              </a:pathLst>
            </a:custGeom>
            <a:solidFill>
              <a:srgbClr val="E5B5A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723"/>
            <p:cNvSpPr>
              <a:spLocks noChangeArrowheads="1"/>
            </p:cNvSpPr>
            <p:nvPr/>
          </p:nvSpPr>
          <p:spPr bwMode="auto">
            <a:xfrm>
              <a:off x="10541000" y="3381375"/>
              <a:ext cx="179388" cy="111125"/>
            </a:xfrm>
            <a:prstGeom prst="rect">
              <a:avLst/>
            </a:prstGeom>
            <a:solidFill>
              <a:srgbClr val="00BCF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724"/>
            <p:cNvSpPr>
              <a:spLocks noChangeArrowheads="1"/>
            </p:cNvSpPr>
            <p:nvPr/>
          </p:nvSpPr>
          <p:spPr bwMode="auto">
            <a:xfrm>
              <a:off x="10280650" y="3540125"/>
              <a:ext cx="179388" cy="112713"/>
            </a:xfrm>
            <a:prstGeom prst="rect">
              <a:avLst/>
            </a:prstGeom>
            <a:solidFill>
              <a:srgbClr val="00BCF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725"/>
            <p:cNvSpPr>
              <a:spLocks noChangeArrowheads="1"/>
            </p:cNvSpPr>
            <p:nvPr/>
          </p:nvSpPr>
          <p:spPr bwMode="auto">
            <a:xfrm>
              <a:off x="10541000" y="3543300"/>
              <a:ext cx="179388" cy="952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726"/>
            <p:cNvSpPr>
              <a:spLocks/>
            </p:cNvSpPr>
            <p:nvPr/>
          </p:nvSpPr>
          <p:spPr bwMode="auto">
            <a:xfrm>
              <a:off x="10541000" y="3543300"/>
              <a:ext cx="179388" cy="9525"/>
            </a:xfrm>
            <a:custGeom>
              <a:avLst/>
              <a:gdLst>
                <a:gd name="T0" fmla="*/ 0 w 227"/>
                <a:gd name="T1" fmla="*/ 10 h 10"/>
                <a:gd name="T2" fmla="*/ 227 w 227"/>
                <a:gd name="T3" fmla="*/ 10 h 10"/>
                <a:gd name="T4" fmla="*/ 227 w 227"/>
                <a:gd name="T5" fmla="*/ 0 h 10"/>
                <a:gd name="T6" fmla="*/ 0 w 227"/>
                <a:gd name="T7" fmla="*/ 0 h 10"/>
              </a:gdLst>
              <a:ahLst/>
              <a:cxnLst>
                <a:cxn ang="0">
                  <a:pos x="T0" y="T1"/>
                </a:cxn>
                <a:cxn ang="0">
                  <a:pos x="T2" y="T3"/>
                </a:cxn>
                <a:cxn ang="0">
                  <a:pos x="T4" y="T5"/>
                </a:cxn>
                <a:cxn ang="0">
                  <a:pos x="T6" y="T7"/>
                </a:cxn>
              </a:cxnLst>
              <a:rect l="0" t="0" r="r" b="b"/>
              <a:pathLst>
                <a:path w="227" h="10">
                  <a:moveTo>
                    <a:pt x="0" y="10"/>
                  </a:moveTo>
                  <a:lnTo>
                    <a:pt x="227" y="10"/>
                  </a:lnTo>
                  <a:lnTo>
                    <a:pt x="227"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727"/>
            <p:cNvSpPr>
              <a:spLocks noChangeArrowheads="1"/>
            </p:cNvSpPr>
            <p:nvPr/>
          </p:nvSpPr>
          <p:spPr bwMode="auto">
            <a:xfrm>
              <a:off x="10541000" y="3592513"/>
              <a:ext cx="179388" cy="793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28"/>
            <p:cNvSpPr>
              <a:spLocks/>
            </p:cNvSpPr>
            <p:nvPr/>
          </p:nvSpPr>
          <p:spPr bwMode="auto">
            <a:xfrm>
              <a:off x="10541000" y="3592513"/>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729"/>
            <p:cNvSpPr>
              <a:spLocks noChangeArrowheads="1"/>
            </p:cNvSpPr>
            <p:nvPr/>
          </p:nvSpPr>
          <p:spPr bwMode="auto">
            <a:xfrm>
              <a:off x="10541000" y="3640138"/>
              <a:ext cx="179388" cy="793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730"/>
            <p:cNvSpPr>
              <a:spLocks/>
            </p:cNvSpPr>
            <p:nvPr/>
          </p:nvSpPr>
          <p:spPr bwMode="auto">
            <a:xfrm>
              <a:off x="10541000" y="3640138"/>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731"/>
            <p:cNvSpPr>
              <a:spLocks noChangeArrowheads="1"/>
            </p:cNvSpPr>
            <p:nvPr/>
          </p:nvSpPr>
          <p:spPr bwMode="auto">
            <a:xfrm>
              <a:off x="10282237" y="3386138"/>
              <a:ext cx="182563" cy="9525"/>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32"/>
            <p:cNvSpPr>
              <a:spLocks/>
            </p:cNvSpPr>
            <p:nvPr/>
          </p:nvSpPr>
          <p:spPr bwMode="auto">
            <a:xfrm>
              <a:off x="10282237" y="3386138"/>
              <a:ext cx="182563" cy="9525"/>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33"/>
            <p:cNvSpPr>
              <a:spLocks noChangeArrowheads="1"/>
            </p:cNvSpPr>
            <p:nvPr/>
          </p:nvSpPr>
          <p:spPr bwMode="auto">
            <a:xfrm>
              <a:off x="10282237" y="3435350"/>
              <a:ext cx="182563" cy="793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734"/>
            <p:cNvSpPr>
              <a:spLocks/>
            </p:cNvSpPr>
            <p:nvPr/>
          </p:nvSpPr>
          <p:spPr bwMode="auto">
            <a:xfrm>
              <a:off x="10282237" y="3435350"/>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35"/>
            <p:cNvSpPr>
              <a:spLocks noChangeArrowheads="1"/>
            </p:cNvSpPr>
            <p:nvPr/>
          </p:nvSpPr>
          <p:spPr bwMode="auto">
            <a:xfrm>
              <a:off x="10282237" y="3482975"/>
              <a:ext cx="182563" cy="7938"/>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6"/>
            <p:cNvSpPr>
              <a:spLocks/>
            </p:cNvSpPr>
            <p:nvPr/>
          </p:nvSpPr>
          <p:spPr bwMode="auto">
            <a:xfrm>
              <a:off x="10282237" y="3482975"/>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6" name="Group 5065"/>
          <p:cNvGrpSpPr/>
          <p:nvPr/>
        </p:nvGrpSpPr>
        <p:grpSpPr>
          <a:xfrm>
            <a:off x="11272837" y="3190875"/>
            <a:ext cx="598488" cy="382588"/>
            <a:chOff x="11272837" y="2163763"/>
            <a:chExt cx="598488" cy="382588"/>
          </a:xfrm>
        </p:grpSpPr>
        <p:sp>
          <p:nvSpPr>
            <p:cNvPr id="138" name="Rectangle 1737"/>
            <p:cNvSpPr>
              <a:spLocks noChangeArrowheads="1"/>
            </p:cNvSpPr>
            <p:nvPr/>
          </p:nvSpPr>
          <p:spPr bwMode="auto">
            <a:xfrm>
              <a:off x="11303000" y="2195513"/>
              <a:ext cx="460375" cy="2619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738"/>
            <p:cNvSpPr>
              <a:spLocks noEditPoints="1"/>
            </p:cNvSpPr>
            <p:nvPr/>
          </p:nvSpPr>
          <p:spPr bwMode="auto">
            <a:xfrm>
              <a:off x="11272837" y="2163763"/>
              <a:ext cx="523875" cy="325438"/>
            </a:xfrm>
            <a:custGeom>
              <a:avLst/>
              <a:gdLst>
                <a:gd name="T0" fmla="*/ 651 w 660"/>
                <a:gd name="T1" fmla="*/ 0 h 410"/>
                <a:gd name="T2" fmla="*/ 651 w 660"/>
                <a:gd name="T3" fmla="*/ 0 h 410"/>
                <a:gd name="T4" fmla="*/ 9 w 660"/>
                <a:gd name="T5" fmla="*/ 0 h 410"/>
                <a:gd name="T6" fmla="*/ 9 w 660"/>
                <a:gd name="T7" fmla="*/ 0 h 410"/>
                <a:gd name="T8" fmla="*/ 7 w 660"/>
                <a:gd name="T9" fmla="*/ 2 h 410"/>
                <a:gd name="T10" fmla="*/ 3 w 660"/>
                <a:gd name="T11" fmla="*/ 4 h 410"/>
                <a:gd name="T12" fmla="*/ 2 w 660"/>
                <a:gd name="T13" fmla="*/ 7 h 410"/>
                <a:gd name="T14" fmla="*/ 0 w 660"/>
                <a:gd name="T15" fmla="*/ 11 h 410"/>
                <a:gd name="T16" fmla="*/ 0 w 660"/>
                <a:gd name="T17" fmla="*/ 11 h 410"/>
                <a:gd name="T18" fmla="*/ 0 w 660"/>
                <a:gd name="T19" fmla="*/ 401 h 410"/>
                <a:gd name="T20" fmla="*/ 0 w 660"/>
                <a:gd name="T21" fmla="*/ 401 h 410"/>
                <a:gd name="T22" fmla="*/ 2 w 660"/>
                <a:gd name="T23" fmla="*/ 405 h 410"/>
                <a:gd name="T24" fmla="*/ 3 w 660"/>
                <a:gd name="T25" fmla="*/ 408 h 410"/>
                <a:gd name="T26" fmla="*/ 7 w 660"/>
                <a:gd name="T27" fmla="*/ 410 h 410"/>
                <a:gd name="T28" fmla="*/ 9 w 660"/>
                <a:gd name="T29" fmla="*/ 410 h 410"/>
                <a:gd name="T30" fmla="*/ 9 w 660"/>
                <a:gd name="T31" fmla="*/ 410 h 410"/>
                <a:gd name="T32" fmla="*/ 651 w 660"/>
                <a:gd name="T33" fmla="*/ 410 h 410"/>
                <a:gd name="T34" fmla="*/ 651 w 660"/>
                <a:gd name="T35" fmla="*/ 410 h 410"/>
                <a:gd name="T36" fmla="*/ 654 w 660"/>
                <a:gd name="T37" fmla="*/ 410 h 410"/>
                <a:gd name="T38" fmla="*/ 658 w 660"/>
                <a:gd name="T39" fmla="*/ 408 h 410"/>
                <a:gd name="T40" fmla="*/ 660 w 660"/>
                <a:gd name="T41" fmla="*/ 405 h 410"/>
                <a:gd name="T42" fmla="*/ 660 w 660"/>
                <a:gd name="T43" fmla="*/ 401 h 410"/>
                <a:gd name="T44" fmla="*/ 660 w 660"/>
                <a:gd name="T45" fmla="*/ 401 h 410"/>
                <a:gd name="T46" fmla="*/ 660 w 660"/>
                <a:gd name="T47" fmla="*/ 11 h 410"/>
                <a:gd name="T48" fmla="*/ 660 w 660"/>
                <a:gd name="T49" fmla="*/ 11 h 410"/>
                <a:gd name="T50" fmla="*/ 660 w 660"/>
                <a:gd name="T51" fmla="*/ 7 h 410"/>
                <a:gd name="T52" fmla="*/ 658 w 660"/>
                <a:gd name="T53" fmla="*/ 4 h 410"/>
                <a:gd name="T54" fmla="*/ 654 w 660"/>
                <a:gd name="T55" fmla="*/ 2 h 410"/>
                <a:gd name="T56" fmla="*/ 651 w 660"/>
                <a:gd name="T57" fmla="*/ 0 h 410"/>
                <a:gd name="T58" fmla="*/ 651 w 660"/>
                <a:gd name="T59" fmla="*/ 0 h 410"/>
                <a:gd name="T60" fmla="*/ 609 w 660"/>
                <a:gd name="T61" fmla="*/ 349 h 410"/>
                <a:gd name="T62" fmla="*/ 609 w 660"/>
                <a:gd name="T63" fmla="*/ 349 h 410"/>
                <a:gd name="T64" fmla="*/ 609 w 660"/>
                <a:gd name="T65" fmla="*/ 352 h 410"/>
                <a:gd name="T66" fmla="*/ 607 w 660"/>
                <a:gd name="T67" fmla="*/ 356 h 410"/>
                <a:gd name="T68" fmla="*/ 602 w 660"/>
                <a:gd name="T69" fmla="*/ 358 h 410"/>
                <a:gd name="T70" fmla="*/ 602 w 660"/>
                <a:gd name="T71" fmla="*/ 358 h 410"/>
                <a:gd name="T72" fmla="*/ 59 w 660"/>
                <a:gd name="T73" fmla="*/ 358 h 410"/>
                <a:gd name="T74" fmla="*/ 59 w 660"/>
                <a:gd name="T75" fmla="*/ 358 h 410"/>
                <a:gd name="T76" fmla="*/ 57 w 660"/>
                <a:gd name="T77" fmla="*/ 356 h 410"/>
                <a:gd name="T78" fmla="*/ 54 w 660"/>
                <a:gd name="T79" fmla="*/ 356 h 410"/>
                <a:gd name="T80" fmla="*/ 52 w 660"/>
                <a:gd name="T81" fmla="*/ 352 h 410"/>
                <a:gd name="T82" fmla="*/ 52 w 660"/>
                <a:gd name="T83" fmla="*/ 349 h 410"/>
                <a:gd name="T84" fmla="*/ 52 w 660"/>
                <a:gd name="T85" fmla="*/ 349 h 410"/>
                <a:gd name="T86" fmla="*/ 52 w 660"/>
                <a:gd name="T87" fmla="*/ 58 h 410"/>
                <a:gd name="T88" fmla="*/ 52 w 660"/>
                <a:gd name="T89" fmla="*/ 58 h 410"/>
                <a:gd name="T90" fmla="*/ 52 w 660"/>
                <a:gd name="T91" fmla="*/ 56 h 410"/>
                <a:gd name="T92" fmla="*/ 54 w 660"/>
                <a:gd name="T93" fmla="*/ 52 h 410"/>
                <a:gd name="T94" fmla="*/ 57 w 660"/>
                <a:gd name="T95" fmla="*/ 50 h 410"/>
                <a:gd name="T96" fmla="*/ 59 w 660"/>
                <a:gd name="T97" fmla="*/ 50 h 410"/>
                <a:gd name="T98" fmla="*/ 59 w 660"/>
                <a:gd name="T99" fmla="*/ 50 h 410"/>
                <a:gd name="T100" fmla="*/ 602 w 660"/>
                <a:gd name="T101" fmla="*/ 50 h 410"/>
                <a:gd name="T102" fmla="*/ 602 w 660"/>
                <a:gd name="T103" fmla="*/ 50 h 410"/>
                <a:gd name="T104" fmla="*/ 607 w 660"/>
                <a:gd name="T105" fmla="*/ 52 h 410"/>
                <a:gd name="T106" fmla="*/ 609 w 660"/>
                <a:gd name="T107" fmla="*/ 56 h 410"/>
                <a:gd name="T108" fmla="*/ 609 w 660"/>
                <a:gd name="T109" fmla="*/ 58 h 410"/>
                <a:gd name="T110" fmla="*/ 609 w 660"/>
                <a:gd name="T111" fmla="*/ 34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0" h="410">
                  <a:moveTo>
                    <a:pt x="651" y="0"/>
                  </a:moveTo>
                  <a:lnTo>
                    <a:pt x="651" y="0"/>
                  </a:lnTo>
                  <a:lnTo>
                    <a:pt x="9" y="0"/>
                  </a:lnTo>
                  <a:lnTo>
                    <a:pt x="9" y="0"/>
                  </a:lnTo>
                  <a:lnTo>
                    <a:pt x="7" y="2"/>
                  </a:lnTo>
                  <a:lnTo>
                    <a:pt x="3" y="4"/>
                  </a:lnTo>
                  <a:lnTo>
                    <a:pt x="2" y="7"/>
                  </a:lnTo>
                  <a:lnTo>
                    <a:pt x="0" y="11"/>
                  </a:lnTo>
                  <a:lnTo>
                    <a:pt x="0" y="11"/>
                  </a:lnTo>
                  <a:lnTo>
                    <a:pt x="0" y="401"/>
                  </a:lnTo>
                  <a:lnTo>
                    <a:pt x="0" y="401"/>
                  </a:lnTo>
                  <a:lnTo>
                    <a:pt x="2" y="405"/>
                  </a:lnTo>
                  <a:lnTo>
                    <a:pt x="3" y="408"/>
                  </a:lnTo>
                  <a:lnTo>
                    <a:pt x="7" y="410"/>
                  </a:lnTo>
                  <a:lnTo>
                    <a:pt x="9" y="410"/>
                  </a:lnTo>
                  <a:lnTo>
                    <a:pt x="9" y="410"/>
                  </a:lnTo>
                  <a:lnTo>
                    <a:pt x="651" y="410"/>
                  </a:lnTo>
                  <a:lnTo>
                    <a:pt x="651" y="410"/>
                  </a:lnTo>
                  <a:lnTo>
                    <a:pt x="654" y="410"/>
                  </a:lnTo>
                  <a:lnTo>
                    <a:pt x="658" y="408"/>
                  </a:lnTo>
                  <a:lnTo>
                    <a:pt x="660" y="405"/>
                  </a:lnTo>
                  <a:lnTo>
                    <a:pt x="660" y="401"/>
                  </a:lnTo>
                  <a:lnTo>
                    <a:pt x="660" y="401"/>
                  </a:lnTo>
                  <a:lnTo>
                    <a:pt x="660" y="11"/>
                  </a:lnTo>
                  <a:lnTo>
                    <a:pt x="660" y="11"/>
                  </a:lnTo>
                  <a:lnTo>
                    <a:pt x="660" y="7"/>
                  </a:lnTo>
                  <a:lnTo>
                    <a:pt x="658" y="4"/>
                  </a:lnTo>
                  <a:lnTo>
                    <a:pt x="654" y="2"/>
                  </a:lnTo>
                  <a:lnTo>
                    <a:pt x="651" y="0"/>
                  </a:lnTo>
                  <a:lnTo>
                    <a:pt x="651" y="0"/>
                  </a:lnTo>
                  <a:close/>
                  <a:moveTo>
                    <a:pt x="609" y="349"/>
                  </a:moveTo>
                  <a:lnTo>
                    <a:pt x="609" y="349"/>
                  </a:lnTo>
                  <a:lnTo>
                    <a:pt x="609" y="352"/>
                  </a:lnTo>
                  <a:lnTo>
                    <a:pt x="607" y="356"/>
                  </a:lnTo>
                  <a:lnTo>
                    <a:pt x="602" y="358"/>
                  </a:lnTo>
                  <a:lnTo>
                    <a:pt x="602" y="358"/>
                  </a:lnTo>
                  <a:lnTo>
                    <a:pt x="59" y="358"/>
                  </a:lnTo>
                  <a:lnTo>
                    <a:pt x="59" y="358"/>
                  </a:lnTo>
                  <a:lnTo>
                    <a:pt x="57" y="356"/>
                  </a:lnTo>
                  <a:lnTo>
                    <a:pt x="54" y="356"/>
                  </a:lnTo>
                  <a:lnTo>
                    <a:pt x="52" y="352"/>
                  </a:lnTo>
                  <a:lnTo>
                    <a:pt x="52" y="349"/>
                  </a:lnTo>
                  <a:lnTo>
                    <a:pt x="52" y="349"/>
                  </a:lnTo>
                  <a:lnTo>
                    <a:pt x="52" y="58"/>
                  </a:lnTo>
                  <a:lnTo>
                    <a:pt x="52" y="58"/>
                  </a:lnTo>
                  <a:lnTo>
                    <a:pt x="52" y="56"/>
                  </a:lnTo>
                  <a:lnTo>
                    <a:pt x="54" y="52"/>
                  </a:lnTo>
                  <a:lnTo>
                    <a:pt x="57" y="50"/>
                  </a:lnTo>
                  <a:lnTo>
                    <a:pt x="59" y="50"/>
                  </a:lnTo>
                  <a:lnTo>
                    <a:pt x="59" y="50"/>
                  </a:lnTo>
                  <a:lnTo>
                    <a:pt x="602" y="50"/>
                  </a:lnTo>
                  <a:lnTo>
                    <a:pt x="602" y="50"/>
                  </a:lnTo>
                  <a:lnTo>
                    <a:pt x="607" y="52"/>
                  </a:lnTo>
                  <a:lnTo>
                    <a:pt x="609" y="56"/>
                  </a:lnTo>
                  <a:lnTo>
                    <a:pt x="609" y="58"/>
                  </a:lnTo>
                  <a:lnTo>
                    <a:pt x="609" y="34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739"/>
            <p:cNvSpPr>
              <a:spLocks/>
            </p:cNvSpPr>
            <p:nvPr/>
          </p:nvSpPr>
          <p:spPr bwMode="auto">
            <a:xfrm>
              <a:off x="11525250" y="2457450"/>
              <a:ext cx="20638" cy="22225"/>
            </a:xfrm>
            <a:custGeom>
              <a:avLst/>
              <a:gdLst>
                <a:gd name="T0" fmla="*/ 25 w 25"/>
                <a:gd name="T1" fmla="*/ 27 h 27"/>
                <a:gd name="T2" fmla="*/ 0 w 25"/>
                <a:gd name="T3" fmla="*/ 24 h 27"/>
                <a:gd name="T4" fmla="*/ 0 w 25"/>
                <a:gd name="T5" fmla="*/ 6 h 27"/>
                <a:gd name="T6" fmla="*/ 25 w 25"/>
                <a:gd name="T7" fmla="*/ 0 h 27"/>
                <a:gd name="T8" fmla="*/ 25 w 25"/>
                <a:gd name="T9" fmla="*/ 27 h 27"/>
              </a:gdLst>
              <a:ahLst/>
              <a:cxnLst>
                <a:cxn ang="0">
                  <a:pos x="T0" y="T1"/>
                </a:cxn>
                <a:cxn ang="0">
                  <a:pos x="T2" y="T3"/>
                </a:cxn>
                <a:cxn ang="0">
                  <a:pos x="T4" y="T5"/>
                </a:cxn>
                <a:cxn ang="0">
                  <a:pos x="T6" y="T7"/>
                </a:cxn>
                <a:cxn ang="0">
                  <a:pos x="T8" y="T9"/>
                </a:cxn>
              </a:cxnLst>
              <a:rect l="0" t="0" r="r" b="b"/>
              <a:pathLst>
                <a:path w="25" h="27">
                  <a:moveTo>
                    <a:pt x="25" y="27"/>
                  </a:moveTo>
                  <a:lnTo>
                    <a:pt x="0" y="24"/>
                  </a:lnTo>
                  <a:lnTo>
                    <a:pt x="0" y="6"/>
                  </a:lnTo>
                  <a:lnTo>
                    <a:pt x="25" y="0"/>
                  </a:lnTo>
                  <a:lnTo>
                    <a:pt x="25" y="27"/>
                  </a:ln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40"/>
            <p:cNvSpPr>
              <a:spLocks/>
            </p:cNvSpPr>
            <p:nvPr/>
          </p:nvSpPr>
          <p:spPr bwMode="auto">
            <a:xfrm>
              <a:off x="11306175" y="2197100"/>
              <a:ext cx="458788" cy="250825"/>
            </a:xfrm>
            <a:custGeom>
              <a:avLst/>
              <a:gdLst>
                <a:gd name="T0" fmla="*/ 579 w 579"/>
                <a:gd name="T1" fmla="*/ 310 h 317"/>
                <a:gd name="T2" fmla="*/ 579 w 579"/>
                <a:gd name="T3" fmla="*/ 310 h 317"/>
                <a:gd name="T4" fmla="*/ 579 w 579"/>
                <a:gd name="T5" fmla="*/ 313 h 317"/>
                <a:gd name="T6" fmla="*/ 577 w 579"/>
                <a:gd name="T7" fmla="*/ 315 h 317"/>
                <a:gd name="T8" fmla="*/ 570 w 579"/>
                <a:gd name="T9" fmla="*/ 317 h 317"/>
                <a:gd name="T10" fmla="*/ 570 w 579"/>
                <a:gd name="T11" fmla="*/ 317 h 317"/>
                <a:gd name="T12" fmla="*/ 7 w 579"/>
                <a:gd name="T13" fmla="*/ 317 h 317"/>
                <a:gd name="T14" fmla="*/ 7 w 579"/>
                <a:gd name="T15" fmla="*/ 317 h 317"/>
                <a:gd name="T16" fmla="*/ 4 w 579"/>
                <a:gd name="T17" fmla="*/ 317 h 317"/>
                <a:gd name="T18" fmla="*/ 2 w 579"/>
                <a:gd name="T19" fmla="*/ 315 h 317"/>
                <a:gd name="T20" fmla="*/ 0 w 579"/>
                <a:gd name="T21" fmla="*/ 313 h 317"/>
                <a:gd name="T22" fmla="*/ 0 w 579"/>
                <a:gd name="T23" fmla="*/ 310 h 317"/>
                <a:gd name="T24" fmla="*/ 0 w 579"/>
                <a:gd name="T25" fmla="*/ 310 h 317"/>
                <a:gd name="T26" fmla="*/ 0 w 579"/>
                <a:gd name="T27" fmla="*/ 8 h 317"/>
                <a:gd name="T28" fmla="*/ 0 w 579"/>
                <a:gd name="T29" fmla="*/ 8 h 317"/>
                <a:gd name="T30" fmla="*/ 0 w 579"/>
                <a:gd name="T31" fmla="*/ 4 h 317"/>
                <a:gd name="T32" fmla="*/ 2 w 579"/>
                <a:gd name="T33" fmla="*/ 2 h 317"/>
                <a:gd name="T34" fmla="*/ 4 w 579"/>
                <a:gd name="T35" fmla="*/ 0 h 317"/>
                <a:gd name="T36" fmla="*/ 7 w 579"/>
                <a:gd name="T37" fmla="*/ 0 h 317"/>
                <a:gd name="T38" fmla="*/ 7 w 579"/>
                <a:gd name="T39" fmla="*/ 0 h 317"/>
                <a:gd name="T40" fmla="*/ 570 w 579"/>
                <a:gd name="T41" fmla="*/ 0 h 317"/>
                <a:gd name="T42" fmla="*/ 570 w 579"/>
                <a:gd name="T43" fmla="*/ 0 h 317"/>
                <a:gd name="T44" fmla="*/ 577 w 579"/>
                <a:gd name="T45" fmla="*/ 2 h 317"/>
                <a:gd name="T46" fmla="*/ 579 w 579"/>
                <a:gd name="T47" fmla="*/ 4 h 317"/>
                <a:gd name="T48" fmla="*/ 579 w 579"/>
                <a:gd name="T49" fmla="*/ 8 h 317"/>
                <a:gd name="T50" fmla="*/ 579 w 579"/>
                <a:gd name="T51" fmla="*/ 31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9" h="317">
                  <a:moveTo>
                    <a:pt x="579" y="310"/>
                  </a:moveTo>
                  <a:lnTo>
                    <a:pt x="579" y="310"/>
                  </a:lnTo>
                  <a:lnTo>
                    <a:pt x="579" y="313"/>
                  </a:lnTo>
                  <a:lnTo>
                    <a:pt x="577" y="315"/>
                  </a:lnTo>
                  <a:lnTo>
                    <a:pt x="570" y="317"/>
                  </a:lnTo>
                  <a:lnTo>
                    <a:pt x="570" y="317"/>
                  </a:lnTo>
                  <a:lnTo>
                    <a:pt x="7" y="317"/>
                  </a:lnTo>
                  <a:lnTo>
                    <a:pt x="7" y="317"/>
                  </a:lnTo>
                  <a:lnTo>
                    <a:pt x="4" y="317"/>
                  </a:lnTo>
                  <a:lnTo>
                    <a:pt x="2" y="315"/>
                  </a:lnTo>
                  <a:lnTo>
                    <a:pt x="0" y="313"/>
                  </a:lnTo>
                  <a:lnTo>
                    <a:pt x="0" y="310"/>
                  </a:lnTo>
                  <a:lnTo>
                    <a:pt x="0" y="310"/>
                  </a:lnTo>
                  <a:lnTo>
                    <a:pt x="0" y="8"/>
                  </a:lnTo>
                  <a:lnTo>
                    <a:pt x="0" y="8"/>
                  </a:lnTo>
                  <a:lnTo>
                    <a:pt x="0" y="4"/>
                  </a:lnTo>
                  <a:lnTo>
                    <a:pt x="2" y="2"/>
                  </a:lnTo>
                  <a:lnTo>
                    <a:pt x="4" y="0"/>
                  </a:lnTo>
                  <a:lnTo>
                    <a:pt x="7" y="0"/>
                  </a:lnTo>
                  <a:lnTo>
                    <a:pt x="7" y="0"/>
                  </a:lnTo>
                  <a:lnTo>
                    <a:pt x="570" y="0"/>
                  </a:lnTo>
                  <a:lnTo>
                    <a:pt x="570" y="0"/>
                  </a:lnTo>
                  <a:lnTo>
                    <a:pt x="577" y="2"/>
                  </a:lnTo>
                  <a:lnTo>
                    <a:pt x="579" y="4"/>
                  </a:lnTo>
                  <a:lnTo>
                    <a:pt x="579" y="8"/>
                  </a:lnTo>
                  <a:lnTo>
                    <a:pt x="579" y="310"/>
                  </a:lnTo>
                  <a:close/>
                </a:path>
              </a:pathLst>
            </a:custGeom>
            <a:solidFill>
              <a:srgbClr val="3F3F3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41"/>
            <p:cNvSpPr>
              <a:spLocks noChangeArrowheads="1"/>
            </p:cNvSpPr>
            <p:nvPr/>
          </p:nvSpPr>
          <p:spPr bwMode="auto">
            <a:xfrm>
              <a:off x="11341100" y="2254250"/>
              <a:ext cx="107950" cy="50800"/>
            </a:xfrm>
            <a:prstGeom prst="rect">
              <a:avLst/>
            </a:prstGeom>
            <a:solidFill>
              <a:srgbClr val="00AE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42"/>
            <p:cNvSpPr>
              <a:spLocks noChangeArrowheads="1"/>
            </p:cNvSpPr>
            <p:nvPr/>
          </p:nvSpPr>
          <p:spPr bwMode="auto">
            <a:xfrm>
              <a:off x="11453812" y="2254250"/>
              <a:ext cx="104775" cy="50800"/>
            </a:xfrm>
            <a:prstGeom prst="rect">
              <a:avLst/>
            </a:prstGeom>
            <a:solidFill>
              <a:srgbClr val="5D499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43"/>
            <p:cNvSpPr>
              <a:spLocks noChangeArrowheads="1"/>
            </p:cNvSpPr>
            <p:nvPr/>
          </p:nvSpPr>
          <p:spPr bwMode="auto">
            <a:xfrm>
              <a:off x="11561762" y="2254250"/>
              <a:ext cx="53975" cy="50800"/>
            </a:xfrm>
            <a:prstGeom prst="rect">
              <a:avLst/>
            </a:prstGeom>
            <a:solidFill>
              <a:srgbClr val="00AE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44"/>
            <p:cNvSpPr>
              <a:spLocks noChangeArrowheads="1"/>
            </p:cNvSpPr>
            <p:nvPr/>
          </p:nvSpPr>
          <p:spPr bwMode="auto">
            <a:xfrm>
              <a:off x="11617325" y="2254250"/>
              <a:ext cx="50800" cy="50800"/>
            </a:xfrm>
            <a:prstGeom prst="rect">
              <a:avLst/>
            </a:prstGeom>
            <a:solidFill>
              <a:srgbClr val="0A8B4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745"/>
            <p:cNvSpPr>
              <a:spLocks noChangeArrowheads="1"/>
            </p:cNvSpPr>
            <p:nvPr/>
          </p:nvSpPr>
          <p:spPr bwMode="auto">
            <a:xfrm>
              <a:off x="11561762" y="2308225"/>
              <a:ext cx="53975" cy="50800"/>
            </a:xfrm>
            <a:prstGeom prst="rect">
              <a:avLst/>
            </a:prstGeom>
            <a:solidFill>
              <a:srgbClr val="97369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746"/>
            <p:cNvSpPr>
              <a:spLocks noChangeArrowheads="1"/>
            </p:cNvSpPr>
            <p:nvPr/>
          </p:nvSpPr>
          <p:spPr bwMode="auto">
            <a:xfrm>
              <a:off x="11341100" y="2308225"/>
              <a:ext cx="53975" cy="50800"/>
            </a:xfrm>
            <a:prstGeom prst="rect">
              <a:avLst/>
            </a:prstGeom>
            <a:solidFill>
              <a:srgbClr val="0A8B4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747"/>
            <p:cNvSpPr>
              <a:spLocks noChangeArrowheads="1"/>
            </p:cNvSpPr>
            <p:nvPr/>
          </p:nvSpPr>
          <p:spPr bwMode="auto">
            <a:xfrm>
              <a:off x="11341100" y="2363788"/>
              <a:ext cx="53975" cy="49213"/>
            </a:xfrm>
            <a:prstGeom prst="rect">
              <a:avLst/>
            </a:prstGeom>
            <a:solidFill>
              <a:srgbClr val="5894C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748"/>
            <p:cNvSpPr>
              <a:spLocks noChangeArrowheads="1"/>
            </p:cNvSpPr>
            <p:nvPr/>
          </p:nvSpPr>
          <p:spPr bwMode="auto">
            <a:xfrm>
              <a:off x="11398250" y="2363788"/>
              <a:ext cx="50800" cy="49213"/>
            </a:xfrm>
            <a:prstGeom prst="rect">
              <a:avLst/>
            </a:prstGeom>
            <a:solidFill>
              <a:srgbClr val="FDB81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749"/>
            <p:cNvSpPr>
              <a:spLocks noChangeArrowheads="1"/>
            </p:cNvSpPr>
            <p:nvPr/>
          </p:nvSpPr>
          <p:spPr bwMode="auto">
            <a:xfrm>
              <a:off x="11453812" y="2308225"/>
              <a:ext cx="104775" cy="50800"/>
            </a:xfrm>
            <a:prstGeom prst="rect">
              <a:avLst/>
            </a:prstGeom>
            <a:solidFill>
              <a:srgbClr val="00AE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750"/>
            <p:cNvSpPr>
              <a:spLocks noChangeArrowheads="1"/>
            </p:cNvSpPr>
            <p:nvPr/>
          </p:nvSpPr>
          <p:spPr bwMode="auto">
            <a:xfrm>
              <a:off x="11453812" y="2363788"/>
              <a:ext cx="104775" cy="49213"/>
            </a:xfrm>
            <a:prstGeom prst="rect">
              <a:avLst/>
            </a:prstGeom>
            <a:solidFill>
              <a:srgbClr val="00AE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751"/>
            <p:cNvSpPr>
              <a:spLocks noChangeArrowheads="1"/>
            </p:cNvSpPr>
            <p:nvPr/>
          </p:nvSpPr>
          <p:spPr bwMode="auto">
            <a:xfrm>
              <a:off x="11561762" y="2397125"/>
              <a:ext cx="106363" cy="15875"/>
            </a:xfrm>
            <a:prstGeom prst="rect">
              <a:avLst/>
            </a:prstGeom>
            <a:solidFill>
              <a:srgbClr val="BC1F4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752"/>
            <p:cNvSpPr>
              <a:spLocks noChangeArrowheads="1"/>
            </p:cNvSpPr>
            <p:nvPr/>
          </p:nvSpPr>
          <p:spPr bwMode="auto">
            <a:xfrm>
              <a:off x="11561762" y="2363788"/>
              <a:ext cx="106363" cy="33338"/>
            </a:xfrm>
            <a:prstGeom prst="rect">
              <a:avLst/>
            </a:prstGeom>
            <a:solidFill>
              <a:srgbClr val="F9F7F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753"/>
            <p:cNvSpPr>
              <a:spLocks noChangeArrowheads="1"/>
            </p:cNvSpPr>
            <p:nvPr/>
          </p:nvSpPr>
          <p:spPr bwMode="auto">
            <a:xfrm>
              <a:off x="11617325" y="2308225"/>
              <a:ext cx="50800" cy="50800"/>
            </a:xfrm>
            <a:prstGeom prst="rect">
              <a:avLst/>
            </a:prstGeom>
            <a:solidFill>
              <a:srgbClr val="315DA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754"/>
            <p:cNvSpPr>
              <a:spLocks noChangeArrowheads="1"/>
            </p:cNvSpPr>
            <p:nvPr/>
          </p:nvSpPr>
          <p:spPr bwMode="auto">
            <a:xfrm>
              <a:off x="11693525" y="2308225"/>
              <a:ext cx="52388" cy="50800"/>
            </a:xfrm>
            <a:prstGeom prst="rect">
              <a:avLst/>
            </a:prstGeom>
            <a:solidFill>
              <a:srgbClr val="00AE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755"/>
            <p:cNvSpPr>
              <a:spLocks noChangeArrowheads="1"/>
            </p:cNvSpPr>
            <p:nvPr/>
          </p:nvSpPr>
          <p:spPr bwMode="auto">
            <a:xfrm>
              <a:off x="11693525" y="2362200"/>
              <a:ext cx="52388" cy="50800"/>
            </a:xfrm>
            <a:prstGeom prst="rect">
              <a:avLst/>
            </a:prstGeom>
            <a:solidFill>
              <a:srgbClr val="DA562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756"/>
            <p:cNvSpPr>
              <a:spLocks noChangeArrowheads="1"/>
            </p:cNvSpPr>
            <p:nvPr/>
          </p:nvSpPr>
          <p:spPr bwMode="auto">
            <a:xfrm>
              <a:off x="11747500" y="2308225"/>
              <a:ext cx="17463" cy="50800"/>
            </a:xfrm>
            <a:prstGeom prst="rect">
              <a:avLst/>
            </a:prstGeom>
            <a:solidFill>
              <a:srgbClr val="8A28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757"/>
            <p:cNvSpPr>
              <a:spLocks noChangeArrowheads="1"/>
            </p:cNvSpPr>
            <p:nvPr/>
          </p:nvSpPr>
          <p:spPr bwMode="auto">
            <a:xfrm>
              <a:off x="11747500" y="2362200"/>
              <a:ext cx="17463" cy="50800"/>
            </a:xfrm>
            <a:prstGeom prst="rect">
              <a:avLst/>
            </a:prstGeom>
            <a:solidFill>
              <a:srgbClr val="B01E4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758"/>
            <p:cNvSpPr>
              <a:spLocks noChangeArrowheads="1"/>
            </p:cNvSpPr>
            <p:nvPr/>
          </p:nvSpPr>
          <p:spPr bwMode="auto">
            <a:xfrm>
              <a:off x="11693525" y="2254250"/>
              <a:ext cx="71438" cy="50800"/>
            </a:xfrm>
            <a:prstGeom prst="rect">
              <a:avLst/>
            </a:prstGeom>
            <a:solidFill>
              <a:srgbClr val="0A8B4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59"/>
            <p:cNvSpPr>
              <a:spLocks/>
            </p:cNvSpPr>
            <p:nvPr/>
          </p:nvSpPr>
          <p:spPr bwMode="auto">
            <a:xfrm>
              <a:off x="11396662" y="2308225"/>
              <a:ext cx="52388" cy="50800"/>
            </a:xfrm>
            <a:custGeom>
              <a:avLst/>
              <a:gdLst>
                <a:gd name="T0" fmla="*/ 34 w 67"/>
                <a:gd name="T1" fmla="*/ 0 h 64"/>
                <a:gd name="T2" fmla="*/ 0 w 67"/>
                <a:gd name="T3" fmla="*/ 0 h 64"/>
                <a:gd name="T4" fmla="*/ 0 w 67"/>
                <a:gd name="T5" fmla="*/ 32 h 64"/>
                <a:gd name="T6" fmla="*/ 0 w 67"/>
                <a:gd name="T7" fmla="*/ 64 h 64"/>
                <a:gd name="T8" fmla="*/ 34 w 67"/>
                <a:gd name="T9" fmla="*/ 64 h 64"/>
                <a:gd name="T10" fmla="*/ 67 w 67"/>
                <a:gd name="T11" fmla="*/ 64 h 64"/>
                <a:gd name="T12" fmla="*/ 67 w 67"/>
                <a:gd name="T13" fmla="*/ 32 h 64"/>
                <a:gd name="T14" fmla="*/ 67 w 67"/>
                <a:gd name="T15" fmla="*/ 0 h 64"/>
                <a:gd name="T16" fmla="*/ 34 w 6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4">
                  <a:moveTo>
                    <a:pt x="34" y="0"/>
                  </a:moveTo>
                  <a:lnTo>
                    <a:pt x="0" y="0"/>
                  </a:lnTo>
                  <a:lnTo>
                    <a:pt x="0" y="32"/>
                  </a:lnTo>
                  <a:lnTo>
                    <a:pt x="0" y="64"/>
                  </a:lnTo>
                  <a:lnTo>
                    <a:pt x="34" y="64"/>
                  </a:lnTo>
                  <a:lnTo>
                    <a:pt x="67" y="64"/>
                  </a:lnTo>
                  <a:lnTo>
                    <a:pt x="67" y="32"/>
                  </a:lnTo>
                  <a:lnTo>
                    <a:pt x="67" y="0"/>
                  </a:lnTo>
                  <a:lnTo>
                    <a:pt x="34" y="0"/>
                  </a:lnTo>
                  <a:close/>
                </a:path>
              </a:pathLst>
            </a:custGeom>
            <a:solidFill>
              <a:srgbClr val="CBC9B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60"/>
            <p:cNvSpPr>
              <a:spLocks noChangeArrowheads="1"/>
            </p:cNvSpPr>
            <p:nvPr/>
          </p:nvSpPr>
          <p:spPr bwMode="auto">
            <a:xfrm>
              <a:off x="11864975" y="2474913"/>
              <a:ext cx="6350" cy="20638"/>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61"/>
            <p:cNvSpPr>
              <a:spLocks noChangeArrowheads="1"/>
            </p:cNvSpPr>
            <p:nvPr/>
          </p:nvSpPr>
          <p:spPr bwMode="auto">
            <a:xfrm>
              <a:off x="11864975" y="2384425"/>
              <a:ext cx="6350" cy="20638"/>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762"/>
            <p:cNvSpPr>
              <a:spLocks noChangeArrowheads="1"/>
            </p:cNvSpPr>
            <p:nvPr/>
          </p:nvSpPr>
          <p:spPr bwMode="auto">
            <a:xfrm>
              <a:off x="11864975" y="2316163"/>
              <a:ext cx="6350" cy="39688"/>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763"/>
            <p:cNvSpPr>
              <a:spLocks noChangeArrowheads="1"/>
            </p:cNvSpPr>
            <p:nvPr/>
          </p:nvSpPr>
          <p:spPr bwMode="auto">
            <a:xfrm>
              <a:off x="11723687" y="2274888"/>
              <a:ext cx="144463" cy="271463"/>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64"/>
            <p:cNvSpPr>
              <a:spLocks/>
            </p:cNvSpPr>
            <p:nvPr/>
          </p:nvSpPr>
          <p:spPr bwMode="auto">
            <a:xfrm>
              <a:off x="11731625" y="2279650"/>
              <a:ext cx="130175" cy="261938"/>
            </a:xfrm>
            <a:custGeom>
              <a:avLst/>
              <a:gdLst>
                <a:gd name="T0" fmla="*/ 163 w 163"/>
                <a:gd name="T1" fmla="*/ 323 h 330"/>
                <a:gd name="T2" fmla="*/ 163 w 163"/>
                <a:gd name="T3" fmla="*/ 323 h 330"/>
                <a:gd name="T4" fmla="*/ 163 w 163"/>
                <a:gd name="T5" fmla="*/ 327 h 330"/>
                <a:gd name="T6" fmla="*/ 162 w 163"/>
                <a:gd name="T7" fmla="*/ 329 h 330"/>
                <a:gd name="T8" fmla="*/ 160 w 163"/>
                <a:gd name="T9" fmla="*/ 330 h 330"/>
                <a:gd name="T10" fmla="*/ 156 w 163"/>
                <a:gd name="T11" fmla="*/ 330 h 330"/>
                <a:gd name="T12" fmla="*/ 156 w 163"/>
                <a:gd name="T13" fmla="*/ 330 h 330"/>
                <a:gd name="T14" fmla="*/ 7 w 163"/>
                <a:gd name="T15" fmla="*/ 330 h 330"/>
                <a:gd name="T16" fmla="*/ 7 w 163"/>
                <a:gd name="T17" fmla="*/ 330 h 330"/>
                <a:gd name="T18" fmla="*/ 3 w 163"/>
                <a:gd name="T19" fmla="*/ 330 h 330"/>
                <a:gd name="T20" fmla="*/ 2 w 163"/>
                <a:gd name="T21" fmla="*/ 329 h 330"/>
                <a:gd name="T22" fmla="*/ 0 w 163"/>
                <a:gd name="T23" fmla="*/ 327 h 330"/>
                <a:gd name="T24" fmla="*/ 0 w 163"/>
                <a:gd name="T25" fmla="*/ 323 h 330"/>
                <a:gd name="T26" fmla="*/ 0 w 163"/>
                <a:gd name="T27" fmla="*/ 323 h 330"/>
                <a:gd name="T28" fmla="*/ 0 w 163"/>
                <a:gd name="T29" fmla="*/ 7 h 330"/>
                <a:gd name="T30" fmla="*/ 0 w 163"/>
                <a:gd name="T31" fmla="*/ 7 h 330"/>
                <a:gd name="T32" fmla="*/ 0 w 163"/>
                <a:gd name="T33" fmla="*/ 3 h 330"/>
                <a:gd name="T34" fmla="*/ 2 w 163"/>
                <a:gd name="T35" fmla="*/ 1 h 330"/>
                <a:gd name="T36" fmla="*/ 7 w 163"/>
                <a:gd name="T37" fmla="*/ 0 h 330"/>
                <a:gd name="T38" fmla="*/ 7 w 163"/>
                <a:gd name="T39" fmla="*/ 0 h 330"/>
                <a:gd name="T40" fmla="*/ 156 w 163"/>
                <a:gd name="T41" fmla="*/ 0 h 330"/>
                <a:gd name="T42" fmla="*/ 156 w 163"/>
                <a:gd name="T43" fmla="*/ 0 h 330"/>
                <a:gd name="T44" fmla="*/ 162 w 163"/>
                <a:gd name="T45" fmla="*/ 1 h 330"/>
                <a:gd name="T46" fmla="*/ 163 w 163"/>
                <a:gd name="T47" fmla="*/ 3 h 330"/>
                <a:gd name="T48" fmla="*/ 163 w 163"/>
                <a:gd name="T49" fmla="*/ 7 h 330"/>
                <a:gd name="T50" fmla="*/ 163 w 163"/>
                <a:gd name="T51" fmla="*/ 32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330">
                  <a:moveTo>
                    <a:pt x="163" y="323"/>
                  </a:moveTo>
                  <a:lnTo>
                    <a:pt x="163" y="323"/>
                  </a:lnTo>
                  <a:lnTo>
                    <a:pt x="163" y="327"/>
                  </a:lnTo>
                  <a:lnTo>
                    <a:pt x="162" y="329"/>
                  </a:lnTo>
                  <a:lnTo>
                    <a:pt x="160" y="330"/>
                  </a:lnTo>
                  <a:lnTo>
                    <a:pt x="156" y="330"/>
                  </a:lnTo>
                  <a:lnTo>
                    <a:pt x="156" y="330"/>
                  </a:lnTo>
                  <a:lnTo>
                    <a:pt x="7" y="330"/>
                  </a:lnTo>
                  <a:lnTo>
                    <a:pt x="7" y="330"/>
                  </a:lnTo>
                  <a:lnTo>
                    <a:pt x="3" y="330"/>
                  </a:lnTo>
                  <a:lnTo>
                    <a:pt x="2" y="329"/>
                  </a:lnTo>
                  <a:lnTo>
                    <a:pt x="0" y="327"/>
                  </a:lnTo>
                  <a:lnTo>
                    <a:pt x="0" y="323"/>
                  </a:lnTo>
                  <a:lnTo>
                    <a:pt x="0" y="323"/>
                  </a:lnTo>
                  <a:lnTo>
                    <a:pt x="0" y="7"/>
                  </a:lnTo>
                  <a:lnTo>
                    <a:pt x="0" y="7"/>
                  </a:lnTo>
                  <a:lnTo>
                    <a:pt x="0" y="3"/>
                  </a:lnTo>
                  <a:lnTo>
                    <a:pt x="2" y="1"/>
                  </a:lnTo>
                  <a:lnTo>
                    <a:pt x="7" y="0"/>
                  </a:lnTo>
                  <a:lnTo>
                    <a:pt x="7" y="0"/>
                  </a:lnTo>
                  <a:lnTo>
                    <a:pt x="156" y="0"/>
                  </a:lnTo>
                  <a:lnTo>
                    <a:pt x="156" y="0"/>
                  </a:lnTo>
                  <a:lnTo>
                    <a:pt x="162" y="1"/>
                  </a:lnTo>
                  <a:lnTo>
                    <a:pt x="163" y="3"/>
                  </a:lnTo>
                  <a:lnTo>
                    <a:pt x="163" y="7"/>
                  </a:lnTo>
                  <a:lnTo>
                    <a:pt x="163" y="32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65"/>
            <p:cNvSpPr>
              <a:spLocks/>
            </p:cNvSpPr>
            <p:nvPr/>
          </p:nvSpPr>
          <p:spPr bwMode="auto">
            <a:xfrm>
              <a:off x="11788775" y="2520950"/>
              <a:ext cx="12700" cy="12700"/>
            </a:xfrm>
            <a:custGeom>
              <a:avLst/>
              <a:gdLst>
                <a:gd name="T0" fmla="*/ 16 w 16"/>
                <a:gd name="T1" fmla="*/ 17 h 17"/>
                <a:gd name="T2" fmla="*/ 0 w 16"/>
                <a:gd name="T3" fmla="*/ 15 h 17"/>
                <a:gd name="T4" fmla="*/ 0 w 16"/>
                <a:gd name="T5" fmla="*/ 4 h 17"/>
                <a:gd name="T6" fmla="*/ 16 w 16"/>
                <a:gd name="T7" fmla="*/ 0 h 17"/>
                <a:gd name="T8" fmla="*/ 16 w 16"/>
                <a:gd name="T9" fmla="*/ 17 h 17"/>
              </a:gdLst>
              <a:ahLst/>
              <a:cxnLst>
                <a:cxn ang="0">
                  <a:pos x="T0" y="T1"/>
                </a:cxn>
                <a:cxn ang="0">
                  <a:pos x="T2" y="T3"/>
                </a:cxn>
                <a:cxn ang="0">
                  <a:pos x="T4" y="T5"/>
                </a:cxn>
                <a:cxn ang="0">
                  <a:pos x="T6" y="T7"/>
                </a:cxn>
                <a:cxn ang="0">
                  <a:pos x="T8" y="T9"/>
                </a:cxn>
              </a:cxnLst>
              <a:rect l="0" t="0" r="r" b="b"/>
              <a:pathLst>
                <a:path w="16" h="17">
                  <a:moveTo>
                    <a:pt x="16" y="17"/>
                  </a:moveTo>
                  <a:lnTo>
                    <a:pt x="0" y="15"/>
                  </a:lnTo>
                  <a:lnTo>
                    <a:pt x="0" y="4"/>
                  </a:lnTo>
                  <a:lnTo>
                    <a:pt x="16" y="0"/>
                  </a:lnTo>
                  <a:lnTo>
                    <a:pt x="16" y="17"/>
                  </a:ln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766"/>
            <p:cNvSpPr>
              <a:spLocks noChangeArrowheads="1"/>
            </p:cNvSpPr>
            <p:nvPr/>
          </p:nvSpPr>
          <p:spPr bwMode="auto">
            <a:xfrm>
              <a:off x="11731625" y="2295525"/>
              <a:ext cx="130175" cy="21590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67"/>
            <p:cNvSpPr>
              <a:spLocks/>
            </p:cNvSpPr>
            <p:nvPr/>
          </p:nvSpPr>
          <p:spPr bwMode="auto">
            <a:xfrm>
              <a:off x="11769725" y="2284413"/>
              <a:ext cx="53975" cy="4763"/>
            </a:xfrm>
            <a:custGeom>
              <a:avLst/>
              <a:gdLst>
                <a:gd name="T0" fmla="*/ 69 w 69"/>
                <a:gd name="T1" fmla="*/ 3 h 5"/>
                <a:gd name="T2" fmla="*/ 69 w 69"/>
                <a:gd name="T3" fmla="*/ 3 h 5"/>
                <a:gd name="T4" fmla="*/ 67 w 69"/>
                <a:gd name="T5" fmla="*/ 5 h 5"/>
                <a:gd name="T6" fmla="*/ 63 w 69"/>
                <a:gd name="T7" fmla="*/ 5 h 5"/>
                <a:gd name="T8" fmla="*/ 63 w 69"/>
                <a:gd name="T9" fmla="*/ 5 h 5"/>
                <a:gd name="T10" fmla="*/ 6 w 69"/>
                <a:gd name="T11" fmla="*/ 5 h 5"/>
                <a:gd name="T12" fmla="*/ 6 w 69"/>
                <a:gd name="T13" fmla="*/ 5 h 5"/>
                <a:gd name="T14" fmla="*/ 2 w 69"/>
                <a:gd name="T15" fmla="*/ 5 h 5"/>
                <a:gd name="T16" fmla="*/ 0 w 69"/>
                <a:gd name="T17" fmla="*/ 3 h 5"/>
                <a:gd name="T18" fmla="*/ 0 w 69"/>
                <a:gd name="T19" fmla="*/ 3 h 5"/>
                <a:gd name="T20" fmla="*/ 2 w 69"/>
                <a:gd name="T21" fmla="*/ 2 h 5"/>
                <a:gd name="T22" fmla="*/ 6 w 69"/>
                <a:gd name="T23" fmla="*/ 0 h 5"/>
                <a:gd name="T24" fmla="*/ 6 w 69"/>
                <a:gd name="T25" fmla="*/ 0 h 5"/>
                <a:gd name="T26" fmla="*/ 63 w 69"/>
                <a:gd name="T27" fmla="*/ 0 h 5"/>
                <a:gd name="T28" fmla="*/ 63 w 69"/>
                <a:gd name="T29" fmla="*/ 0 h 5"/>
                <a:gd name="T30" fmla="*/ 67 w 69"/>
                <a:gd name="T31" fmla="*/ 2 h 5"/>
                <a:gd name="T32" fmla="*/ 69 w 69"/>
                <a:gd name="T33" fmla="*/ 3 h 5"/>
                <a:gd name="T34" fmla="*/ 69 w 69"/>
                <a:gd name="T3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5">
                  <a:moveTo>
                    <a:pt x="69" y="3"/>
                  </a:moveTo>
                  <a:lnTo>
                    <a:pt x="69" y="3"/>
                  </a:lnTo>
                  <a:lnTo>
                    <a:pt x="67" y="5"/>
                  </a:lnTo>
                  <a:lnTo>
                    <a:pt x="63" y="5"/>
                  </a:lnTo>
                  <a:lnTo>
                    <a:pt x="63" y="5"/>
                  </a:lnTo>
                  <a:lnTo>
                    <a:pt x="6" y="5"/>
                  </a:lnTo>
                  <a:lnTo>
                    <a:pt x="6" y="5"/>
                  </a:lnTo>
                  <a:lnTo>
                    <a:pt x="2" y="5"/>
                  </a:lnTo>
                  <a:lnTo>
                    <a:pt x="0" y="3"/>
                  </a:lnTo>
                  <a:lnTo>
                    <a:pt x="0" y="3"/>
                  </a:lnTo>
                  <a:lnTo>
                    <a:pt x="2" y="2"/>
                  </a:lnTo>
                  <a:lnTo>
                    <a:pt x="6" y="0"/>
                  </a:lnTo>
                  <a:lnTo>
                    <a:pt x="6" y="0"/>
                  </a:lnTo>
                  <a:lnTo>
                    <a:pt x="63" y="0"/>
                  </a:lnTo>
                  <a:lnTo>
                    <a:pt x="63" y="0"/>
                  </a:lnTo>
                  <a:lnTo>
                    <a:pt x="67" y="2"/>
                  </a:lnTo>
                  <a:lnTo>
                    <a:pt x="69" y="3"/>
                  </a:lnTo>
                  <a:lnTo>
                    <a:pt x="69" y="3"/>
                  </a:lnTo>
                  <a:close/>
                </a:path>
              </a:pathLst>
            </a:custGeom>
            <a:solidFill>
              <a:srgbClr val="96969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68"/>
            <p:cNvSpPr>
              <a:spLocks noChangeArrowheads="1"/>
            </p:cNvSpPr>
            <p:nvPr/>
          </p:nvSpPr>
          <p:spPr bwMode="auto">
            <a:xfrm>
              <a:off x="11739562" y="2301875"/>
              <a:ext cx="115888" cy="53975"/>
            </a:xfrm>
            <a:prstGeom prst="rect">
              <a:avLst/>
            </a:prstGeom>
            <a:solidFill>
              <a:srgbClr val="00AE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69"/>
            <p:cNvSpPr>
              <a:spLocks noChangeArrowheads="1"/>
            </p:cNvSpPr>
            <p:nvPr/>
          </p:nvSpPr>
          <p:spPr bwMode="auto">
            <a:xfrm>
              <a:off x="11739562" y="2357438"/>
              <a:ext cx="25400" cy="254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70"/>
            <p:cNvSpPr>
              <a:spLocks noChangeArrowheads="1"/>
            </p:cNvSpPr>
            <p:nvPr/>
          </p:nvSpPr>
          <p:spPr bwMode="auto">
            <a:xfrm>
              <a:off x="11768137" y="2357438"/>
              <a:ext cx="26988" cy="25400"/>
            </a:xfrm>
            <a:prstGeom prst="rect">
              <a:avLst/>
            </a:prstGeom>
            <a:solidFill>
              <a:srgbClr val="0A8B4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71"/>
            <p:cNvSpPr>
              <a:spLocks noChangeArrowheads="1"/>
            </p:cNvSpPr>
            <p:nvPr/>
          </p:nvSpPr>
          <p:spPr bwMode="auto">
            <a:xfrm>
              <a:off x="11798300" y="2357438"/>
              <a:ext cx="26988" cy="25400"/>
            </a:xfrm>
            <a:prstGeom prst="rect">
              <a:avLst/>
            </a:prstGeom>
            <a:solidFill>
              <a:srgbClr val="00AE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72"/>
            <p:cNvSpPr>
              <a:spLocks noChangeArrowheads="1"/>
            </p:cNvSpPr>
            <p:nvPr/>
          </p:nvSpPr>
          <p:spPr bwMode="auto">
            <a:xfrm>
              <a:off x="11828462" y="2357438"/>
              <a:ext cx="26988" cy="25400"/>
            </a:xfrm>
            <a:prstGeom prst="rect">
              <a:avLst/>
            </a:prstGeom>
            <a:solidFill>
              <a:srgbClr val="00AE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73"/>
            <p:cNvSpPr>
              <a:spLocks noChangeArrowheads="1"/>
            </p:cNvSpPr>
            <p:nvPr/>
          </p:nvSpPr>
          <p:spPr bwMode="auto">
            <a:xfrm>
              <a:off x="11739562" y="2495550"/>
              <a:ext cx="25400" cy="1905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4"/>
            <p:cNvSpPr>
              <a:spLocks noChangeArrowheads="1"/>
            </p:cNvSpPr>
            <p:nvPr/>
          </p:nvSpPr>
          <p:spPr bwMode="auto">
            <a:xfrm>
              <a:off x="11768137" y="2495550"/>
              <a:ext cx="26988" cy="19050"/>
            </a:xfrm>
            <a:prstGeom prst="rect">
              <a:avLst/>
            </a:prstGeom>
            <a:solidFill>
              <a:srgbClr val="0A8B4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75"/>
            <p:cNvSpPr>
              <a:spLocks noChangeArrowheads="1"/>
            </p:cNvSpPr>
            <p:nvPr/>
          </p:nvSpPr>
          <p:spPr bwMode="auto">
            <a:xfrm>
              <a:off x="11798300" y="2495550"/>
              <a:ext cx="26988" cy="19050"/>
            </a:xfrm>
            <a:prstGeom prst="rect">
              <a:avLst/>
            </a:prstGeom>
            <a:solidFill>
              <a:srgbClr val="00AE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76"/>
            <p:cNvSpPr>
              <a:spLocks noChangeArrowheads="1"/>
            </p:cNvSpPr>
            <p:nvPr/>
          </p:nvSpPr>
          <p:spPr bwMode="auto">
            <a:xfrm>
              <a:off x="11828462" y="2495550"/>
              <a:ext cx="26988" cy="19050"/>
            </a:xfrm>
            <a:prstGeom prst="rect">
              <a:avLst/>
            </a:prstGeom>
            <a:solidFill>
              <a:srgbClr val="00AE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7"/>
            <p:cNvSpPr>
              <a:spLocks noChangeArrowheads="1"/>
            </p:cNvSpPr>
            <p:nvPr/>
          </p:nvSpPr>
          <p:spPr bwMode="auto">
            <a:xfrm>
              <a:off x="11739562" y="2386013"/>
              <a:ext cx="55563" cy="53975"/>
            </a:xfrm>
            <a:prstGeom prst="rect">
              <a:avLst/>
            </a:prstGeom>
            <a:solidFill>
              <a:srgbClr val="00AE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78"/>
            <p:cNvSpPr>
              <a:spLocks noChangeArrowheads="1"/>
            </p:cNvSpPr>
            <p:nvPr/>
          </p:nvSpPr>
          <p:spPr bwMode="auto">
            <a:xfrm>
              <a:off x="11798300" y="2386013"/>
              <a:ext cx="26988" cy="25400"/>
            </a:xfrm>
            <a:prstGeom prst="rect">
              <a:avLst/>
            </a:prstGeom>
            <a:solidFill>
              <a:srgbClr val="FDB81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79"/>
            <p:cNvSpPr>
              <a:spLocks noChangeArrowheads="1"/>
            </p:cNvSpPr>
            <p:nvPr/>
          </p:nvSpPr>
          <p:spPr bwMode="auto">
            <a:xfrm>
              <a:off x="11828462" y="2386013"/>
              <a:ext cx="26988" cy="25400"/>
            </a:xfrm>
            <a:prstGeom prst="rect">
              <a:avLst/>
            </a:prstGeom>
            <a:solidFill>
              <a:srgbClr val="0A8B4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780"/>
            <p:cNvSpPr>
              <a:spLocks noChangeArrowheads="1"/>
            </p:cNvSpPr>
            <p:nvPr/>
          </p:nvSpPr>
          <p:spPr bwMode="auto">
            <a:xfrm>
              <a:off x="11798300" y="2413000"/>
              <a:ext cx="26988" cy="2698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81"/>
            <p:cNvSpPr>
              <a:spLocks noChangeArrowheads="1"/>
            </p:cNvSpPr>
            <p:nvPr/>
          </p:nvSpPr>
          <p:spPr bwMode="auto">
            <a:xfrm>
              <a:off x="11828462" y="2413000"/>
              <a:ext cx="26988" cy="26988"/>
            </a:xfrm>
            <a:prstGeom prst="rect">
              <a:avLst/>
            </a:prstGeom>
            <a:solidFill>
              <a:srgbClr val="00AE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82"/>
            <p:cNvSpPr>
              <a:spLocks noChangeArrowheads="1"/>
            </p:cNvSpPr>
            <p:nvPr/>
          </p:nvSpPr>
          <p:spPr bwMode="auto">
            <a:xfrm>
              <a:off x="11828462" y="2470150"/>
              <a:ext cx="26988" cy="15875"/>
            </a:xfrm>
            <a:prstGeom prst="rect">
              <a:avLst/>
            </a:prstGeom>
            <a:solidFill>
              <a:srgbClr val="00AE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783"/>
            <p:cNvSpPr>
              <a:spLocks noChangeArrowheads="1"/>
            </p:cNvSpPr>
            <p:nvPr/>
          </p:nvSpPr>
          <p:spPr bwMode="auto">
            <a:xfrm>
              <a:off x="11768137" y="2443163"/>
              <a:ext cx="57150" cy="42863"/>
            </a:xfrm>
            <a:prstGeom prst="rect">
              <a:avLst/>
            </a:prstGeom>
            <a:solidFill>
              <a:srgbClr val="00AE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84"/>
            <p:cNvSpPr>
              <a:spLocks noChangeArrowheads="1"/>
            </p:cNvSpPr>
            <p:nvPr/>
          </p:nvSpPr>
          <p:spPr bwMode="auto">
            <a:xfrm>
              <a:off x="11739562" y="2470150"/>
              <a:ext cx="25400" cy="15875"/>
            </a:xfrm>
            <a:prstGeom prst="rect">
              <a:avLst/>
            </a:prstGeom>
            <a:solidFill>
              <a:srgbClr val="00AE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785"/>
            <p:cNvSpPr>
              <a:spLocks noChangeArrowheads="1"/>
            </p:cNvSpPr>
            <p:nvPr/>
          </p:nvSpPr>
          <p:spPr bwMode="auto">
            <a:xfrm>
              <a:off x="11739562" y="2443163"/>
              <a:ext cx="25400" cy="23813"/>
            </a:xfrm>
            <a:prstGeom prst="rect">
              <a:avLst/>
            </a:prstGeom>
            <a:solidFill>
              <a:srgbClr val="4BC1B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86"/>
            <p:cNvSpPr>
              <a:spLocks noChangeArrowheads="1"/>
            </p:cNvSpPr>
            <p:nvPr/>
          </p:nvSpPr>
          <p:spPr bwMode="auto">
            <a:xfrm>
              <a:off x="11828462" y="2443163"/>
              <a:ext cx="26988" cy="23813"/>
            </a:xfrm>
            <a:prstGeom prst="rect">
              <a:avLst/>
            </a:prstGeom>
            <a:solidFill>
              <a:srgbClr val="DA562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787"/>
            <p:cNvSpPr>
              <a:spLocks noChangeArrowheads="1"/>
            </p:cNvSpPr>
            <p:nvPr/>
          </p:nvSpPr>
          <p:spPr bwMode="auto">
            <a:xfrm>
              <a:off x="11768137" y="2443163"/>
              <a:ext cx="57150" cy="52388"/>
            </a:xfrm>
            <a:prstGeom prst="rect">
              <a:avLst/>
            </a:prstGeom>
            <a:solidFill>
              <a:srgbClr val="5D499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88"/>
            <p:cNvSpPr>
              <a:spLocks noChangeArrowheads="1"/>
            </p:cNvSpPr>
            <p:nvPr/>
          </p:nvSpPr>
          <p:spPr bwMode="auto">
            <a:xfrm>
              <a:off x="11739562" y="2470150"/>
              <a:ext cx="25400" cy="25400"/>
            </a:xfrm>
            <a:prstGeom prst="rect">
              <a:avLst/>
            </a:prstGeom>
            <a:solidFill>
              <a:srgbClr val="FDB81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89"/>
            <p:cNvSpPr>
              <a:spLocks noChangeArrowheads="1"/>
            </p:cNvSpPr>
            <p:nvPr/>
          </p:nvSpPr>
          <p:spPr bwMode="auto">
            <a:xfrm>
              <a:off x="11828462" y="2470150"/>
              <a:ext cx="26988" cy="254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38" name="Picture 17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0787" y="1852612"/>
            <a:ext cx="384175" cy="487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19"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spTree>
    <p:extLst>
      <p:ext uri="{BB962C8B-B14F-4D97-AF65-F5344CB8AC3E}">
        <p14:creationId xmlns:p14="http://schemas.microsoft.com/office/powerpoint/2010/main" val="350826661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Angular?</a:t>
            </a:r>
          </a:p>
        </p:txBody>
      </p:sp>
      <p:sp>
        <p:nvSpPr>
          <p:cNvPr id="3" name="Text Placeholder 2"/>
          <p:cNvSpPr>
            <a:spLocks noGrp="1"/>
          </p:cNvSpPr>
          <p:nvPr>
            <p:ph type="body" sz="quarter" idx="10"/>
          </p:nvPr>
        </p:nvSpPr>
        <p:spPr>
          <a:xfrm>
            <a:off x="365760" y="1371600"/>
            <a:ext cx="11704320" cy="5046510"/>
          </a:xfrm>
        </p:spPr>
        <p:txBody>
          <a:bodyPr/>
          <a:lstStyle/>
          <a:p>
            <a:r>
              <a:rPr lang="en-US" dirty="0"/>
              <a:t>New Developers</a:t>
            </a:r>
          </a:p>
          <a:p>
            <a:pPr lvl="1"/>
            <a:r>
              <a:rPr lang="en-US" dirty="0"/>
              <a:t>Popularity </a:t>
            </a:r>
          </a:p>
          <a:p>
            <a:pPr lvl="1"/>
            <a:r>
              <a:rPr lang="en-US" dirty="0"/>
              <a:t>Demand</a:t>
            </a:r>
          </a:p>
          <a:p>
            <a:pPr lvl="1"/>
            <a:r>
              <a:rPr lang="en-US" dirty="0"/>
              <a:t>Support and Resources</a:t>
            </a:r>
          </a:p>
          <a:p>
            <a:pPr lvl="1"/>
            <a:r>
              <a:rPr lang="en-US" dirty="0"/>
              <a:t>Front End</a:t>
            </a:r>
          </a:p>
          <a:p>
            <a:r>
              <a:rPr lang="en-US" dirty="0"/>
              <a:t>Seasoned Developers</a:t>
            </a:r>
          </a:p>
          <a:p>
            <a:pPr lvl="1"/>
            <a:r>
              <a:rPr lang="en-US" dirty="0"/>
              <a:t>Structured and Opinionated Framework</a:t>
            </a:r>
          </a:p>
          <a:p>
            <a:pPr lvl="1"/>
            <a:r>
              <a:rPr lang="en-US" dirty="0"/>
              <a:t>Productivity</a:t>
            </a:r>
          </a:p>
          <a:p>
            <a:pPr lvl="1"/>
            <a:r>
              <a:rPr lang="en-US" dirty="0"/>
              <a:t>Consistency</a:t>
            </a:r>
          </a:p>
          <a:p>
            <a:r>
              <a:rPr lang="en-US" dirty="0"/>
              <a:t>Team Leaders</a:t>
            </a:r>
          </a:p>
          <a:p>
            <a:pPr lvl="1"/>
            <a:r>
              <a:rPr lang="en-US" dirty="0"/>
              <a:t>Efficiency</a:t>
            </a:r>
          </a:p>
          <a:p>
            <a:pPr lvl="1"/>
            <a:r>
              <a:rPr lang="en-US" dirty="0"/>
              <a:t>Longevity</a:t>
            </a:r>
          </a:p>
          <a:p>
            <a:pPr lvl="1"/>
            <a:endParaRPr lang="en-US" dirty="0"/>
          </a:p>
        </p:txBody>
      </p:sp>
      <p:pic>
        <p:nvPicPr>
          <p:cNvPr id="5" name="Picture 4" descr="Screen Shot 2016-06-16 at 8.54.4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8229" y="2659062"/>
            <a:ext cx="5915473" cy="3703384"/>
          </a:xfrm>
          <a:prstGeom prst="rect">
            <a:avLst/>
          </a:prstGeom>
        </p:spPr>
      </p:pic>
    </p:spTree>
    <p:extLst>
      <p:ext uri="{BB962C8B-B14F-4D97-AF65-F5344CB8AC3E}">
        <p14:creationId xmlns:p14="http://schemas.microsoft.com/office/powerpoint/2010/main" val="2987682993"/>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640080"/>
            <a:ext cx="914400" cy="927100"/>
          </a:xfrm>
          <a:prstGeom prst="rect">
            <a:avLst/>
          </a:prstGeom>
        </p:spPr>
      </p:pic>
      <p:pic>
        <p:nvPicPr>
          <p:cNvPr id="3" name="Picture 2"/>
          <p:cNvPicPr>
            <a:picLocks noChangeAspect="1"/>
          </p:cNvPicPr>
          <p:nvPr/>
        </p:nvPicPr>
        <p:blipFill>
          <a:blip r:embed="rId3"/>
          <a:stretch>
            <a:fillRect/>
          </a:stretch>
        </p:blipFill>
        <p:spPr>
          <a:xfrm>
            <a:off x="731520" y="2194560"/>
            <a:ext cx="914400" cy="914400"/>
          </a:xfrm>
          <a:prstGeom prst="rect">
            <a:avLst/>
          </a:prstGeom>
        </p:spPr>
      </p:pic>
      <p:pic>
        <p:nvPicPr>
          <p:cNvPr id="5" name="Picture 4"/>
          <p:cNvPicPr>
            <a:picLocks noChangeAspect="1"/>
          </p:cNvPicPr>
          <p:nvPr/>
        </p:nvPicPr>
        <p:blipFill>
          <a:blip r:embed="rId4"/>
          <a:stretch>
            <a:fillRect/>
          </a:stretch>
        </p:blipFill>
        <p:spPr>
          <a:xfrm>
            <a:off x="731520" y="5303520"/>
            <a:ext cx="914400" cy="914400"/>
          </a:xfrm>
          <a:prstGeom prst="rect">
            <a:avLst/>
          </a:prstGeom>
        </p:spPr>
      </p:pic>
      <p:pic>
        <p:nvPicPr>
          <p:cNvPr id="6" name="Picture 5"/>
          <p:cNvPicPr>
            <a:picLocks noChangeAspect="1"/>
          </p:cNvPicPr>
          <p:nvPr/>
        </p:nvPicPr>
        <p:blipFill>
          <a:blip r:embed="rId5"/>
          <a:stretch>
            <a:fillRect/>
          </a:stretch>
        </p:blipFill>
        <p:spPr>
          <a:xfrm>
            <a:off x="731520" y="3749040"/>
            <a:ext cx="914400" cy="914400"/>
          </a:xfrm>
          <a:prstGeom prst="rect">
            <a:avLst/>
          </a:prstGeom>
        </p:spPr>
      </p:pic>
      <p:pic>
        <p:nvPicPr>
          <p:cNvPr id="7" name="Picture 6"/>
          <p:cNvPicPr>
            <a:picLocks noChangeAspect="1"/>
          </p:cNvPicPr>
          <p:nvPr/>
        </p:nvPicPr>
        <p:blipFill>
          <a:blip r:embed="rId6"/>
          <a:stretch>
            <a:fillRect/>
          </a:stretch>
        </p:blipFill>
        <p:spPr>
          <a:xfrm>
            <a:off x="2168434" y="640080"/>
            <a:ext cx="914400" cy="914400"/>
          </a:xfrm>
          <a:prstGeom prst="rect">
            <a:avLst/>
          </a:prstGeom>
        </p:spPr>
      </p:pic>
      <p:pic>
        <p:nvPicPr>
          <p:cNvPr id="8" name="Picture 7"/>
          <p:cNvPicPr>
            <a:picLocks noChangeAspect="1"/>
          </p:cNvPicPr>
          <p:nvPr/>
        </p:nvPicPr>
        <p:blipFill>
          <a:blip r:embed="rId7"/>
          <a:stretch>
            <a:fillRect/>
          </a:stretch>
        </p:blipFill>
        <p:spPr>
          <a:xfrm>
            <a:off x="2168434" y="2194560"/>
            <a:ext cx="914400" cy="914400"/>
          </a:xfrm>
          <a:prstGeom prst="rect">
            <a:avLst/>
          </a:prstGeom>
        </p:spPr>
      </p:pic>
      <p:pic>
        <p:nvPicPr>
          <p:cNvPr id="9" name="Picture 8"/>
          <p:cNvPicPr>
            <a:picLocks noChangeAspect="1"/>
          </p:cNvPicPr>
          <p:nvPr/>
        </p:nvPicPr>
        <p:blipFill>
          <a:blip r:embed="rId8"/>
          <a:stretch>
            <a:fillRect/>
          </a:stretch>
        </p:blipFill>
        <p:spPr>
          <a:xfrm>
            <a:off x="2168434" y="3749040"/>
            <a:ext cx="914400" cy="914400"/>
          </a:xfrm>
          <a:prstGeom prst="rect">
            <a:avLst/>
          </a:prstGeom>
        </p:spPr>
      </p:pic>
      <p:pic>
        <p:nvPicPr>
          <p:cNvPr id="10" name="Picture 9"/>
          <p:cNvPicPr>
            <a:picLocks noChangeAspect="1"/>
          </p:cNvPicPr>
          <p:nvPr/>
        </p:nvPicPr>
        <p:blipFill>
          <a:blip r:embed="rId9"/>
          <a:stretch>
            <a:fillRect/>
          </a:stretch>
        </p:blipFill>
        <p:spPr>
          <a:xfrm>
            <a:off x="2168434" y="5303520"/>
            <a:ext cx="914400" cy="914400"/>
          </a:xfrm>
          <a:prstGeom prst="rect">
            <a:avLst/>
          </a:prstGeom>
        </p:spPr>
      </p:pic>
      <p:pic>
        <p:nvPicPr>
          <p:cNvPr id="11" name="Picture 10"/>
          <p:cNvPicPr>
            <a:picLocks noChangeAspect="1"/>
          </p:cNvPicPr>
          <p:nvPr/>
        </p:nvPicPr>
        <p:blipFill>
          <a:blip r:embed="rId10"/>
          <a:stretch>
            <a:fillRect/>
          </a:stretch>
        </p:blipFill>
        <p:spPr>
          <a:xfrm>
            <a:off x="3554548" y="640080"/>
            <a:ext cx="965200" cy="914400"/>
          </a:xfrm>
          <a:prstGeom prst="rect">
            <a:avLst/>
          </a:prstGeom>
        </p:spPr>
      </p:pic>
      <p:pic>
        <p:nvPicPr>
          <p:cNvPr id="4" name="Picture 3"/>
          <p:cNvPicPr>
            <a:picLocks noChangeAspect="1"/>
          </p:cNvPicPr>
          <p:nvPr/>
        </p:nvPicPr>
        <p:blipFill>
          <a:blip r:embed="rId11"/>
          <a:stretch>
            <a:fillRect/>
          </a:stretch>
        </p:blipFill>
        <p:spPr>
          <a:xfrm>
            <a:off x="3605348" y="2194560"/>
            <a:ext cx="914400" cy="914400"/>
          </a:xfrm>
          <a:prstGeom prst="rect">
            <a:avLst/>
          </a:prstGeom>
        </p:spPr>
      </p:pic>
      <p:pic>
        <p:nvPicPr>
          <p:cNvPr id="12" name="Picture 11"/>
          <p:cNvPicPr>
            <a:picLocks noChangeAspect="1"/>
          </p:cNvPicPr>
          <p:nvPr/>
        </p:nvPicPr>
        <p:blipFill>
          <a:blip r:embed="rId12"/>
          <a:stretch>
            <a:fillRect/>
          </a:stretch>
        </p:blipFill>
        <p:spPr>
          <a:xfrm>
            <a:off x="3605348" y="3749040"/>
            <a:ext cx="914400" cy="914400"/>
          </a:xfrm>
          <a:prstGeom prst="rect">
            <a:avLst/>
          </a:prstGeom>
        </p:spPr>
      </p:pic>
      <p:pic>
        <p:nvPicPr>
          <p:cNvPr id="13" name="Picture 12"/>
          <p:cNvPicPr>
            <a:picLocks noChangeAspect="1"/>
          </p:cNvPicPr>
          <p:nvPr/>
        </p:nvPicPr>
        <p:blipFill>
          <a:blip r:embed="rId13"/>
          <a:stretch>
            <a:fillRect/>
          </a:stretch>
        </p:blipFill>
        <p:spPr>
          <a:xfrm>
            <a:off x="3605348" y="5303520"/>
            <a:ext cx="914400" cy="914400"/>
          </a:xfrm>
          <a:prstGeom prst="rect">
            <a:avLst/>
          </a:prstGeom>
        </p:spPr>
      </p:pic>
      <p:pic>
        <p:nvPicPr>
          <p:cNvPr id="14" name="Picture 13"/>
          <p:cNvPicPr>
            <a:picLocks noChangeAspect="1"/>
          </p:cNvPicPr>
          <p:nvPr/>
        </p:nvPicPr>
        <p:blipFill>
          <a:blip r:embed="rId14"/>
          <a:stretch>
            <a:fillRect/>
          </a:stretch>
        </p:blipFill>
        <p:spPr>
          <a:xfrm>
            <a:off x="5042262" y="640080"/>
            <a:ext cx="914400" cy="914400"/>
          </a:xfrm>
          <a:prstGeom prst="rect">
            <a:avLst/>
          </a:prstGeom>
        </p:spPr>
      </p:pic>
      <p:pic>
        <p:nvPicPr>
          <p:cNvPr id="15" name="Picture 14"/>
          <p:cNvPicPr>
            <a:picLocks noChangeAspect="1"/>
          </p:cNvPicPr>
          <p:nvPr/>
        </p:nvPicPr>
        <p:blipFill>
          <a:blip r:embed="rId15"/>
          <a:stretch>
            <a:fillRect/>
          </a:stretch>
        </p:blipFill>
        <p:spPr>
          <a:xfrm>
            <a:off x="5042262" y="2194560"/>
            <a:ext cx="914400" cy="914400"/>
          </a:xfrm>
          <a:prstGeom prst="rect">
            <a:avLst/>
          </a:prstGeom>
        </p:spPr>
      </p:pic>
      <p:pic>
        <p:nvPicPr>
          <p:cNvPr id="16" name="Picture 15"/>
          <p:cNvPicPr>
            <a:picLocks noChangeAspect="1"/>
          </p:cNvPicPr>
          <p:nvPr/>
        </p:nvPicPr>
        <p:blipFill>
          <a:blip r:embed="rId16"/>
          <a:stretch>
            <a:fillRect/>
          </a:stretch>
        </p:blipFill>
        <p:spPr>
          <a:xfrm>
            <a:off x="5042262" y="3749040"/>
            <a:ext cx="914400" cy="914400"/>
          </a:xfrm>
          <a:prstGeom prst="rect">
            <a:avLst/>
          </a:prstGeom>
        </p:spPr>
      </p:pic>
      <p:pic>
        <p:nvPicPr>
          <p:cNvPr id="17" name="Picture 16"/>
          <p:cNvPicPr>
            <a:picLocks noChangeAspect="1"/>
          </p:cNvPicPr>
          <p:nvPr/>
        </p:nvPicPr>
        <p:blipFill>
          <a:blip r:embed="rId17"/>
          <a:stretch>
            <a:fillRect/>
          </a:stretch>
        </p:blipFill>
        <p:spPr>
          <a:xfrm>
            <a:off x="6479176" y="2194560"/>
            <a:ext cx="914400" cy="914400"/>
          </a:xfrm>
          <a:prstGeom prst="rect">
            <a:avLst/>
          </a:prstGeom>
        </p:spPr>
      </p:pic>
      <p:pic>
        <p:nvPicPr>
          <p:cNvPr id="18" name="Picture 17"/>
          <p:cNvPicPr>
            <a:picLocks noChangeAspect="1"/>
          </p:cNvPicPr>
          <p:nvPr/>
        </p:nvPicPr>
        <p:blipFill>
          <a:blip r:embed="rId18"/>
          <a:stretch>
            <a:fillRect/>
          </a:stretch>
        </p:blipFill>
        <p:spPr>
          <a:xfrm>
            <a:off x="6479176" y="640080"/>
            <a:ext cx="914400" cy="943739"/>
          </a:xfrm>
          <a:prstGeom prst="rect">
            <a:avLst/>
          </a:prstGeom>
        </p:spPr>
      </p:pic>
      <p:pic>
        <p:nvPicPr>
          <p:cNvPr id="19" name="Picture 18"/>
          <p:cNvPicPr>
            <a:picLocks noChangeAspect="1"/>
          </p:cNvPicPr>
          <p:nvPr/>
        </p:nvPicPr>
        <p:blipFill>
          <a:blip r:embed="rId19"/>
          <a:stretch>
            <a:fillRect/>
          </a:stretch>
        </p:blipFill>
        <p:spPr>
          <a:xfrm>
            <a:off x="6479176" y="3749040"/>
            <a:ext cx="914400" cy="914400"/>
          </a:xfrm>
          <a:prstGeom prst="rect">
            <a:avLst/>
          </a:prstGeom>
        </p:spPr>
      </p:pic>
      <p:pic>
        <p:nvPicPr>
          <p:cNvPr id="20" name="Picture 19"/>
          <p:cNvPicPr>
            <a:picLocks noChangeAspect="1"/>
          </p:cNvPicPr>
          <p:nvPr/>
        </p:nvPicPr>
        <p:blipFill>
          <a:blip r:embed="rId20"/>
          <a:stretch>
            <a:fillRect/>
          </a:stretch>
        </p:blipFill>
        <p:spPr>
          <a:xfrm>
            <a:off x="6479176" y="5303520"/>
            <a:ext cx="914400" cy="914400"/>
          </a:xfrm>
          <a:prstGeom prst="rect">
            <a:avLst/>
          </a:prstGeom>
        </p:spPr>
      </p:pic>
      <p:pic>
        <p:nvPicPr>
          <p:cNvPr id="21" name="Picture 20"/>
          <p:cNvPicPr>
            <a:picLocks noChangeAspect="1"/>
          </p:cNvPicPr>
          <p:nvPr/>
        </p:nvPicPr>
        <p:blipFill>
          <a:blip r:embed="rId21"/>
          <a:stretch>
            <a:fillRect/>
          </a:stretch>
        </p:blipFill>
        <p:spPr>
          <a:xfrm>
            <a:off x="7916090" y="640080"/>
            <a:ext cx="914400" cy="914400"/>
          </a:xfrm>
          <a:prstGeom prst="rect">
            <a:avLst/>
          </a:prstGeom>
        </p:spPr>
      </p:pic>
      <p:pic>
        <p:nvPicPr>
          <p:cNvPr id="22" name="Picture 21"/>
          <p:cNvPicPr>
            <a:picLocks noChangeAspect="1"/>
          </p:cNvPicPr>
          <p:nvPr/>
        </p:nvPicPr>
        <p:blipFill>
          <a:blip r:embed="rId22"/>
          <a:stretch>
            <a:fillRect/>
          </a:stretch>
        </p:blipFill>
        <p:spPr>
          <a:xfrm>
            <a:off x="7916090" y="2194560"/>
            <a:ext cx="914400" cy="914400"/>
          </a:xfrm>
          <a:prstGeom prst="rect">
            <a:avLst/>
          </a:prstGeom>
        </p:spPr>
      </p:pic>
      <p:pic>
        <p:nvPicPr>
          <p:cNvPr id="23" name="Picture 22"/>
          <p:cNvPicPr>
            <a:picLocks noChangeAspect="1"/>
          </p:cNvPicPr>
          <p:nvPr/>
        </p:nvPicPr>
        <p:blipFill>
          <a:blip r:embed="rId23"/>
          <a:stretch>
            <a:fillRect/>
          </a:stretch>
        </p:blipFill>
        <p:spPr>
          <a:xfrm>
            <a:off x="7916090" y="3749040"/>
            <a:ext cx="914400" cy="914400"/>
          </a:xfrm>
          <a:prstGeom prst="rect">
            <a:avLst/>
          </a:prstGeom>
        </p:spPr>
      </p:pic>
      <p:pic>
        <p:nvPicPr>
          <p:cNvPr id="24" name="Picture 23"/>
          <p:cNvPicPr>
            <a:picLocks noChangeAspect="1"/>
          </p:cNvPicPr>
          <p:nvPr/>
        </p:nvPicPr>
        <p:blipFill>
          <a:blip r:embed="rId24"/>
          <a:stretch>
            <a:fillRect/>
          </a:stretch>
        </p:blipFill>
        <p:spPr>
          <a:xfrm>
            <a:off x="5042262" y="5303520"/>
            <a:ext cx="914400" cy="914400"/>
          </a:xfrm>
          <a:prstGeom prst="rect">
            <a:avLst/>
          </a:prstGeom>
        </p:spPr>
      </p:pic>
      <p:pic>
        <p:nvPicPr>
          <p:cNvPr id="25" name="Picture 24"/>
          <p:cNvPicPr>
            <a:picLocks noChangeAspect="1"/>
          </p:cNvPicPr>
          <p:nvPr/>
        </p:nvPicPr>
        <p:blipFill>
          <a:blip r:embed="rId25"/>
          <a:stretch>
            <a:fillRect/>
          </a:stretch>
        </p:blipFill>
        <p:spPr>
          <a:xfrm>
            <a:off x="7916090" y="5303520"/>
            <a:ext cx="914400" cy="914400"/>
          </a:xfrm>
          <a:prstGeom prst="rect">
            <a:avLst/>
          </a:prstGeom>
        </p:spPr>
      </p:pic>
      <p:pic>
        <p:nvPicPr>
          <p:cNvPr id="26" name="Picture 25"/>
          <p:cNvPicPr>
            <a:picLocks noChangeAspect="1"/>
          </p:cNvPicPr>
          <p:nvPr/>
        </p:nvPicPr>
        <p:blipFill>
          <a:blip r:embed="rId26"/>
          <a:stretch>
            <a:fillRect/>
          </a:stretch>
        </p:blipFill>
        <p:spPr>
          <a:xfrm>
            <a:off x="9353004" y="640080"/>
            <a:ext cx="914400" cy="914400"/>
          </a:xfrm>
          <a:prstGeom prst="rect">
            <a:avLst/>
          </a:prstGeom>
        </p:spPr>
      </p:pic>
      <p:pic>
        <p:nvPicPr>
          <p:cNvPr id="27" name="Picture 26"/>
          <p:cNvPicPr>
            <a:picLocks noChangeAspect="1"/>
          </p:cNvPicPr>
          <p:nvPr/>
        </p:nvPicPr>
        <p:blipFill>
          <a:blip r:embed="rId27"/>
          <a:stretch>
            <a:fillRect/>
          </a:stretch>
        </p:blipFill>
        <p:spPr>
          <a:xfrm>
            <a:off x="9353004" y="2169160"/>
            <a:ext cx="914400" cy="939800"/>
          </a:xfrm>
          <a:prstGeom prst="rect">
            <a:avLst/>
          </a:prstGeom>
        </p:spPr>
      </p:pic>
      <p:pic>
        <p:nvPicPr>
          <p:cNvPr id="28" name="Picture 27"/>
          <p:cNvPicPr>
            <a:picLocks noChangeAspect="1"/>
          </p:cNvPicPr>
          <p:nvPr/>
        </p:nvPicPr>
        <p:blipFill>
          <a:blip r:embed="rId28"/>
          <a:stretch>
            <a:fillRect/>
          </a:stretch>
        </p:blipFill>
        <p:spPr>
          <a:xfrm>
            <a:off x="9353004" y="3749040"/>
            <a:ext cx="914400" cy="914400"/>
          </a:xfrm>
          <a:prstGeom prst="rect">
            <a:avLst/>
          </a:prstGeom>
        </p:spPr>
      </p:pic>
      <p:pic>
        <p:nvPicPr>
          <p:cNvPr id="30" name="Picture 29"/>
          <p:cNvPicPr>
            <a:picLocks noChangeAspect="1"/>
          </p:cNvPicPr>
          <p:nvPr/>
        </p:nvPicPr>
        <p:blipFill>
          <a:blip r:embed="rId29"/>
          <a:stretch>
            <a:fillRect/>
          </a:stretch>
        </p:blipFill>
        <p:spPr>
          <a:xfrm>
            <a:off x="9353004" y="5303520"/>
            <a:ext cx="914400" cy="914400"/>
          </a:xfrm>
          <a:prstGeom prst="rect">
            <a:avLst/>
          </a:prstGeom>
        </p:spPr>
      </p:pic>
      <p:pic>
        <p:nvPicPr>
          <p:cNvPr id="31" name="Picture 30"/>
          <p:cNvPicPr>
            <a:picLocks noChangeAspect="1"/>
          </p:cNvPicPr>
          <p:nvPr/>
        </p:nvPicPr>
        <p:blipFill>
          <a:blip r:embed="rId30"/>
          <a:stretch>
            <a:fillRect/>
          </a:stretch>
        </p:blipFill>
        <p:spPr>
          <a:xfrm>
            <a:off x="10789920" y="619326"/>
            <a:ext cx="914400" cy="914400"/>
          </a:xfrm>
          <a:prstGeom prst="rect">
            <a:avLst/>
          </a:prstGeom>
        </p:spPr>
      </p:pic>
      <p:pic>
        <p:nvPicPr>
          <p:cNvPr id="32" name="Picture 31"/>
          <p:cNvPicPr>
            <a:picLocks noChangeAspect="1"/>
          </p:cNvPicPr>
          <p:nvPr/>
        </p:nvPicPr>
        <p:blipFill>
          <a:blip r:embed="rId31"/>
          <a:stretch>
            <a:fillRect/>
          </a:stretch>
        </p:blipFill>
        <p:spPr>
          <a:xfrm>
            <a:off x="10789920" y="2194560"/>
            <a:ext cx="914400" cy="914400"/>
          </a:xfrm>
          <a:prstGeom prst="rect">
            <a:avLst/>
          </a:prstGeom>
        </p:spPr>
      </p:pic>
      <p:pic>
        <p:nvPicPr>
          <p:cNvPr id="33" name="Picture 32"/>
          <p:cNvPicPr>
            <a:picLocks noChangeAspect="1"/>
          </p:cNvPicPr>
          <p:nvPr/>
        </p:nvPicPr>
        <p:blipFill>
          <a:blip r:embed="rId32"/>
          <a:stretch>
            <a:fillRect/>
          </a:stretch>
        </p:blipFill>
        <p:spPr>
          <a:xfrm>
            <a:off x="10789920" y="3749040"/>
            <a:ext cx="914400" cy="914400"/>
          </a:xfrm>
          <a:prstGeom prst="rect">
            <a:avLst/>
          </a:prstGeom>
        </p:spPr>
      </p:pic>
      <p:pic>
        <p:nvPicPr>
          <p:cNvPr id="34" name="Picture 33"/>
          <p:cNvPicPr>
            <a:picLocks noChangeAspect="1"/>
          </p:cNvPicPr>
          <p:nvPr/>
        </p:nvPicPr>
        <p:blipFill>
          <a:blip r:embed="rId33"/>
          <a:stretch>
            <a:fillRect/>
          </a:stretch>
        </p:blipFill>
        <p:spPr>
          <a:xfrm>
            <a:off x="10789920" y="5303520"/>
            <a:ext cx="914400" cy="914400"/>
          </a:xfrm>
          <a:prstGeom prst="rect">
            <a:avLst/>
          </a:prstGeom>
        </p:spPr>
      </p:pic>
    </p:spTree>
    <p:extLst>
      <p:ext uri="{BB962C8B-B14F-4D97-AF65-F5344CB8AC3E}">
        <p14:creationId xmlns:p14="http://schemas.microsoft.com/office/powerpoint/2010/main" val="610515434"/>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8904074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Control xmlns="http://schemas.microsoft.com/VisualStudio/2011/storyboarding/control">
  <Id Name="a53d73d2-368b-429e-b817-1324eec1382c"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369f9055-6b6c-48b9-9320-5df2d46c430a"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Control xmlns="http://schemas.microsoft.com/VisualStudio/2011/storyboarding/control">
  <Id Name="a53d73d2-368b-429e-b817-1324eec1382c" Revision="1" Stencil="7276b9ef-3953-4dce-a89b-ed85f20b8b93" StencilVersion="1.0"/>
</Control>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Control xmlns="http://schemas.microsoft.com/VisualStudio/2011/storyboarding/control">
  <Id Name="a2191c86-fc50-4add-948c-129f6b5a88d8" Revision="1" Stencil="7276b9ef-3953-4dce-a89b-ed85f20b8b93" StencilVersion="1.0"/>
</Control>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Control xmlns="http://schemas.microsoft.com/VisualStudio/2011/storyboarding/control">
  <Id Name="d69996e1-3d61-4686-9b63-f1b855c596ab"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fb22c541-ded0-47fa-8877-83a4c2d16227" Revision="1" Stencil="7276b9ef-3953-4dce-a89b-ed85f20b8b93" StencilVersion="1.0"/>
</Control>
</file>

<file path=customXml/item30.xml><?xml version="1.0" encoding="utf-8"?>
<Control xmlns="http://schemas.microsoft.com/VisualStudio/2011/storyboarding/control">
  <Id Name="d69996e1-3d61-4686-9b63-f1b855c596ab" Revision="1" Stencil="7276b9ef-3953-4dce-a89b-ed85f20b8b93" StencilVersion="1.0"/>
</Control>
</file>

<file path=customXml/item31.xml><?xml version="1.0" encoding="utf-8"?>
<Control xmlns="http://schemas.microsoft.com/VisualStudio/2011/storyboarding/control">
  <Id Name="d69996e1-3d61-4686-9b63-f1b855c596ab"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a53d73d2-368b-429e-b817-1324eec1382c" Revision="1" Stencil="7276b9ef-3953-4dce-a89b-ed85f20b8b93" StencilVersion="1.0"/>
</Control>
</file>

<file path=customXml/item4.xml><?xml version="1.0" encoding="utf-8"?>
<Control xmlns="http://schemas.microsoft.com/VisualStudio/2011/storyboarding/control">
  <Id Name="d69996e1-3d61-4686-9b63-f1b855c596ab"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0.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1.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3.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4.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5.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6.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7.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8.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purl.org/dc/dcmitype/"/>
    <ds:schemaRef ds:uri="http://schemas.microsoft.com/office/infopath/2007/PartnerControls"/>
    <ds:schemaRef ds:uri="83cd2334-221a-48c3-9034-bfd1542dfe28"/>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19.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0.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2.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3.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4.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5.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6.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7.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8.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9.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0.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1.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2.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33.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4.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5.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6.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7.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8.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9.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9829</TotalTime>
  <Words>6576</Words>
  <Application>Microsoft Office PowerPoint</Application>
  <PresentationFormat>Custom</PresentationFormat>
  <Paragraphs>1215</Paragraphs>
  <Slides>91</Slides>
  <Notes>48</Notes>
  <HiddenSlides>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91</vt:i4>
      </vt:variant>
    </vt:vector>
  </HeadingPairs>
  <TitlesOfParts>
    <vt:vector size="97" baseType="lpstr">
      <vt:lpstr>Arial</vt:lpstr>
      <vt:lpstr>Consolas</vt:lpstr>
      <vt:lpstr>Segoe UI</vt:lpstr>
      <vt:lpstr>Segoe UI Light</vt:lpstr>
      <vt:lpstr>Wingdings</vt:lpstr>
      <vt:lpstr>WHITE TEMPLATE</vt:lpstr>
      <vt:lpstr>Angular 2</vt:lpstr>
      <vt:lpstr>PowerPoint Presentation</vt:lpstr>
      <vt:lpstr>PowerPoint Presentation</vt:lpstr>
      <vt:lpstr>Agenda</vt:lpstr>
      <vt:lpstr>Angular Overview</vt:lpstr>
      <vt:lpstr>Angular Overview</vt:lpstr>
      <vt:lpstr>What is Angular?</vt:lpstr>
      <vt:lpstr>Single Page Application</vt:lpstr>
      <vt:lpstr>Why learn Angular?</vt:lpstr>
      <vt:lpstr>What are the core philosophies of Angular?</vt:lpstr>
      <vt:lpstr>Angular 1 compared to Angular 2</vt:lpstr>
      <vt:lpstr>Angular 1 compared to Angular 2 (code)</vt:lpstr>
      <vt:lpstr>Reasons to Consider or Reconsider</vt:lpstr>
      <vt:lpstr>Introducing TypeScript</vt:lpstr>
      <vt:lpstr>TypeScript – Features</vt:lpstr>
      <vt:lpstr>TypeScript – Type Annotations</vt:lpstr>
      <vt:lpstr>2TypeScript – Classes</vt:lpstr>
      <vt:lpstr>TypeScript Demo</vt:lpstr>
      <vt:lpstr>Big Picture</vt:lpstr>
      <vt:lpstr>Big Picture</vt:lpstr>
      <vt:lpstr>Big Picture</vt:lpstr>
      <vt:lpstr>Big Picture</vt:lpstr>
      <vt:lpstr>4.0 Building Blocks</vt:lpstr>
      <vt:lpstr>Building Blocks</vt:lpstr>
      <vt:lpstr>omponent Directives</vt:lpstr>
      <vt:lpstr>Component Directives</vt:lpstr>
      <vt:lpstr>Component Directives</vt:lpstr>
      <vt:lpstr>Component Directives</vt:lpstr>
      <vt:lpstr>Component Directives</vt:lpstr>
      <vt:lpstr>Component Demo</vt:lpstr>
      <vt:lpstr>Attribute Directives</vt:lpstr>
      <vt:lpstr>Attribute Directives</vt:lpstr>
      <vt:lpstr>Attribute Directives</vt:lpstr>
      <vt:lpstr>Attribute Directives</vt:lpstr>
      <vt:lpstr>Attribute Demo  </vt:lpstr>
      <vt:lpstr>Notes (hidden)</vt:lpstr>
      <vt:lpstr>Structural Directives</vt:lpstr>
      <vt:lpstr>Structural Directives</vt:lpstr>
      <vt:lpstr>Structural Directives</vt:lpstr>
      <vt:lpstr>Structural Demo  </vt:lpstr>
      <vt:lpstr>Data Flow - Interpolation</vt:lpstr>
      <vt:lpstr>Interpolation</vt:lpstr>
      <vt:lpstr>Notes (hidden)</vt:lpstr>
      <vt:lpstr>Data Flow – Event Binding</vt:lpstr>
      <vt:lpstr>Event Binding</vt:lpstr>
      <vt:lpstr>Data Flow – 2 Way Binding</vt:lpstr>
      <vt:lpstr>2 Way Binding</vt:lpstr>
      <vt:lpstr>Providers – Services</vt:lpstr>
      <vt:lpstr>Service</vt:lpstr>
      <vt:lpstr>Notes (hidden)</vt:lpstr>
      <vt:lpstr>Providers – Routes</vt:lpstr>
      <vt:lpstr>Routes</vt:lpstr>
      <vt:lpstr>Notes (hidden)</vt:lpstr>
      <vt:lpstr>Providers – Observables</vt:lpstr>
      <vt:lpstr>Observables</vt:lpstr>
      <vt:lpstr>Notes (hidden)</vt:lpstr>
      <vt:lpstr>Connecting the Blocks</vt:lpstr>
      <vt:lpstr>Connecting the Blocks</vt:lpstr>
      <vt:lpstr>Components in Components</vt:lpstr>
      <vt:lpstr>Providers in Components</vt:lpstr>
      <vt:lpstr>Connecting  Components &amp; Providers</vt:lpstr>
      <vt:lpstr>Building Process</vt:lpstr>
      <vt:lpstr>Lets build an App together.</vt:lpstr>
      <vt:lpstr>Task List</vt:lpstr>
      <vt:lpstr>Recap and Extra Resources</vt:lpstr>
      <vt:lpstr>Review</vt:lpstr>
      <vt:lpstr>Resources</vt:lpstr>
      <vt:lpstr>Notes (hidden)</vt:lpstr>
      <vt:lpstr>PowerPoint Presentation</vt:lpstr>
      <vt:lpstr>Preferred text layout without bullets</vt:lpstr>
      <vt:lpstr>Preferred text layout with bullets</vt:lpstr>
      <vt:lpstr>Photo layout with bulleted text</vt:lpstr>
      <vt:lpstr>Photo layout with bulleted text</vt:lpstr>
      <vt:lpstr>Text layout for list with graphics</vt:lpstr>
      <vt:lpstr>Layout with grid of data points</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Demo name</vt:lpstr>
      <vt:lpstr>Notes (hidden)</vt:lpstr>
      <vt:lpstr>PowerPoint Presentation</vt:lpstr>
      <vt:lpstr>Software code slide</vt:lpstr>
      <vt:lpstr>Layout with editable pie chart graphics</vt:lpstr>
      <vt:lpstr>Layout with editable bar chart graphic</vt:lpstr>
      <vt:lpstr>Text layout for with content boxes</vt:lpstr>
      <vt:lpstr>Preferred layout for tables and charts</vt:lpstr>
      <vt:lpstr>Three column layout with graphics</vt:lpstr>
      <vt:lpstr>Additional Art Resources</vt:lpstr>
      <vt:lpstr>PowerPoint Presentation</vt:lpstr>
      <vt:lpstr>PowerPoint Presentation</vt:lpstr>
      <vt:lpstr>PowerPoint Presentation</vt:lpstr>
      <vt:lpstr>Notes (hidden)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526</cp:revision>
  <dcterms:created xsi:type="dcterms:W3CDTF">2015-06-04T21:40:17Z</dcterms:created>
  <dcterms:modified xsi:type="dcterms:W3CDTF">2016-06-23T15:41:07Z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