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6.jpeg" ContentType="image/jpeg"/>
  <Override PartName="/ppt/media/image3.png" ContentType="image/png"/>
  <Override PartName="/ppt/media/image2.png" ContentType="image/png"/>
  <Override PartName="/ppt/media/image1.png" ContentType="image/png"/>
  <Override PartName="/ppt/media/image5.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7947600" cy="37947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846160" y="11788200"/>
            <a:ext cx="32254560" cy="8133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897200" y="8879400"/>
            <a:ext cx="3415212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897200" y="20374920"/>
            <a:ext cx="3415212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846160" y="11788200"/>
            <a:ext cx="32254560" cy="8133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897200" y="8879400"/>
            <a:ext cx="1666620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9397160" y="8879400"/>
            <a:ext cx="1666620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9397160" y="20374920"/>
            <a:ext cx="1666620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897200" y="20374920"/>
            <a:ext cx="1666620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846160" y="11788200"/>
            <a:ext cx="32254560" cy="8133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897200" y="8879400"/>
            <a:ext cx="34152120" cy="22008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897200" y="8879400"/>
            <a:ext cx="34152120" cy="22008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5177160" y="8879040"/>
            <a:ext cx="27591840" cy="22008600"/>
          </a:xfrm>
          <a:prstGeom prst="rect">
            <a:avLst/>
          </a:prstGeom>
          <a:ln>
            <a:noFill/>
          </a:ln>
        </p:spPr>
      </p:pic>
      <p:pic>
        <p:nvPicPr>
          <p:cNvPr id="35" name="" descr=""/>
          <p:cNvPicPr/>
          <p:nvPr/>
        </p:nvPicPr>
        <p:blipFill>
          <a:blip r:embed="rId3"/>
          <a:stretch/>
        </p:blipFill>
        <p:spPr>
          <a:xfrm>
            <a:off x="5177160" y="8879040"/>
            <a:ext cx="27591840" cy="220086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846160" y="11788200"/>
            <a:ext cx="32254560" cy="8133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897200" y="8879400"/>
            <a:ext cx="34152120" cy="22008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846160" y="11788200"/>
            <a:ext cx="32254560" cy="8133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897200" y="8879400"/>
            <a:ext cx="34152120" cy="22008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846160" y="11788200"/>
            <a:ext cx="32254560" cy="8133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897200" y="8879400"/>
            <a:ext cx="16666200" cy="22008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9397160" y="8879400"/>
            <a:ext cx="16666200" cy="22008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846160" y="11788200"/>
            <a:ext cx="32254560" cy="8133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846160" y="11788200"/>
            <a:ext cx="32254560" cy="37701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846160" y="11788200"/>
            <a:ext cx="32254560" cy="8133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897200" y="8879400"/>
            <a:ext cx="1666620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897200" y="20374920"/>
            <a:ext cx="1666620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9397160" y="8879400"/>
            <a:ext cx="16666200" cy="22008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846160" y="11788200"/>
            <a:ext cx="32254560" cy="8133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897200" y="8879400"/>
            <a:ext cx="16666200" cy="22008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9397160" y="8879400"/>
            <a:ext cx="1666620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9397160" y="20374920"/>
            <a:ext cx="1666620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846160" y="11788200"/>
            <a:ext cx="32254560" cy="8133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897200" y="8879400"/>
            <a:ext cx="1666620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9397160" y="8879400"/>
            <a:ext cx="1666620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897200" y="20374920"/>
            <a:ext cx="34152120" cy="10497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846160" y="11788200"/>
            <a:ext cx="32254560" cy="8133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897200" y="8879400"/>
            <a:ext cx="34152120" cy="2200860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6126480" y="1244520"/>
            <a:ext cx="25968960" cy="2747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0" spc="-1" strike="noStrike">
                <a:solidFill>
                  <a:srgbClr val="000000"/>
                </a:solidFill>
                <a:uFill>
                  <a:solidFill>
                    <a:srgbClr val="ffffff"/>
                  </a:solidFill>
                </a:uFill>
                <a:latin typeface="Arial"/>
                <a:ea typeface="DejaVu Sans"/>
              </a:rPr>
              <a:t>Comparing Convolutional Transpose Methods in a U-Net Trained for MRI Classification</a:t>
            </a:r>
            <a:r>
              <a:rPr b="0" lang="en-US" sz="85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
        <p:nvSpPr>
          <p:cNvPr id="37" name="CustomShape 2"/>
          <p:cNvSpPr/>
          <p:nvPr/>
        </p:nvSpPr>
        <p:spPr>
          <a:xfrm>
            <a:off x="7998480" y="4172400"/>
            <a:ext cx="21715920" cy="100656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5400" spc="-1" strike="noStrike">
                <a:solidFill>
                  <a:srgbClr val="000000"/>
                </a:solidFill>
                <a:uFill>
                  <a:solidFill>
                    <a:srgbClr val="ffffff"/>
                  </a:solidFill>
                </a:uFill>
                <a:latin typeface="Times New Roman"/>
                <a:ea typeface="DejaVu Sans"/>
              </a:rPr>
              <a:t>Carter Carlos</a:t>
            </a:r>
            <a:r>
              <a:rPr b="0" i="1" lang="en-US" sz="5400" spc="-1" strike="noStrike" baseline="33000">
                <a:solidFill>
                  <a:srgbClr val="000000"/>
                </a:solidFill>
                <a:uFill>
                  <a:solidFill>
                    <a:srgbClr val="ffffff"/>
                  </a:solidFill>
                </a:uFill>
                <a:latin typeface="Times New Roman"/>
                <a:ea typeface="DejaVu Sans"/>
              </a:rPr>
              <a:t>1</a:t>
            </a:r>
            <a:r>
              <a:rPr b="0" i="1" lang="en-US" sz="5400" spc="-1" strike="noStrike">
                <a:solidFill>
                  <a:srgbClr val="000000"/>
                </a:solidFill>
                <a:uFill>
                  <a:solidFill>
                    <a:srgbClr val="ffffff"/>
                  </a:solidFill>
                </a:uFill>
                <a:latin typeface="Times New Roman"/>
                <a:ea typeface="DejaVu Sans"/>
              </a:rPr>
              <a:t>, Lei Cai</a:t>
            </a:r>
            <a:r>
              <a:rPr b="0" i="1" lang="en-US" sz="5400" spc="-1" strike="noStrike" baseline="33000">
                <a:solidFill>
                  <a:srgbClr val="000000"/>
                </a:solidFill>
                <a:uFill>
                  <a:solidFill>
                    <a:srgbClr val="ffffff"/>
                  </a:solidFill>
                </a:uFill>
                <a:latin typeface="Times New Roman"/>
                <a:ea typeface="DejaVu Sans"/>
              </a:rPr>
              <a:t>2</a:t>
            </a:r>
            <a:r>
              <a:rPr b="0" i="1" lang="en-US" sz="5400" spc="-1" strike="noStrike">
                <a:solidFill>
                  <a:srgbClr val="000000"/>
                </a:solidFill>
                <a:uFill>
                  <a:solidFill>
                    <a:srgbClr val="ffffff"/>
                  </a:solidFill>
                </a:uFill>
                <a:latin typeface="Times New Roman"/>
                <a:ea typeface="DejaVu Sans"/>
              </a:rPr>
              <a:t>, Shuiwang Ji</a:t>
            </a:r>
            <a:r>
              <a:rPr b="0" i="1" lang="en-US" sz="5400" spc="-1" strike="noStrike" baseline="33000">
                <a:solidFill>
                  <a:srgbClr val="000000"/>
                </a:solidFill>
                <a:uFill>
                  <a:solidFill>
                    <a:srgbClr val="ffffff"/>
                  </a:solidFill>
                </a:uFill>
                <a:latin typeface="Times New Roman"/>
                <a:ea typeface="DejaVu Sans"/>
              </a:rPr>
              <a:t>2</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38" name="CustomShape 3"/>
          <p:cNvSpPr/>
          <p:nvPr/>
        </p:nvSpPr>
        <p:spPr>
          <a:xfrm>
            <a:off x="645120" y="6548760"/>
            <a:ext cx="11733840" cy="6344280"/>
          </a:xfrm>
          <a:prstGeom prst="rect">
            <a:avLst/>
          </a:prstGeom>
          <a:noFill/>
          <a:ln w="9360">
            <a:solidFill>
              <a:srgbClr val="000000"/>
            </a:solidFill>
            <a:miter/>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Times New Roman"/>
                <a:ea typeface="DejaVu Sans"/>
              </a:rPr>
              <a:t>Hints and Tips:</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You can remove black bordering from your text boxes if desired; however, keeping it applied while you are building your poster helps with layout.</a:t>
            </a:r>
            <a:endParaRPr b="0" lang="en-US" sz="1800" spc="-1" strike="noStrike">
              <a:solidFill>
                <a:srgbClr val="000000"/>
              </a:solidFill>
              <a:uFill>
                <a:solidFill>
                  <a:srgbClr val="ffffff"/>
                </a:solidFill>
              </a:uFill>
              <a:latin typeface="Arial"/>
            </a:endParaRPr>
          </a:p>
          <a:p>
            <a:pPr lvl="1" marL="1200240" indent="-45612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If you decide to keep the border, you should add some margins to the text box via </a:t>
            </a:r>
            <a:r>
              <a:rPr b="0" i="1" lang="en-US" sz="2800" spc="-1" strike="noStrike">
                <a:solidFill>
                  <a:srgbClr val="000000"/>
                </a:solidFill>
                <a:uFill>
                  <a:solidFill>
                    <a:srgbClr val="ffffff"/>
                  </a:solidFill>
                </a:uFill>
                <a:latin typeface="Times New Roman"/>
                <a:ea typeface="DejaVu Sans"/>
              </a:rPr>
              <a:t>Format Shape (accessed by right-click) &gt; Text Options &gt; Textbox &gt; Left/Right/Top/Bottom margin</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We recommend using no font size smaller than 28 point. In keeping with typographical best practices, a sans-serif font is typically used for headings, whereas a serif font is used for body text.</a:t>
            </a:r>
            <a:endParaRPr b="0" lang="en-US" sz="1800" spc="-1" strike="noStrike">
              <a:solidFill>
                <a:srgbClr val="000000"/>
              </a:solidFill>
              <a:uFill>
                <a:solidFill>
                  <a:srgbClr val="ffffff"/>
                </a:solidFill>
              </a:uFill>
              <a:latin typeface="Arial"/>
            </a:endParaRPr>
          </a:p>
          <a:p>
            <a:pPr lvl="1" marL="1200240" indent="-45612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To help your headings stand out further, they should have a significantly larger font size than your body text..</a:t>
            </a:r>
            <a:endParaRPr b="0" lang="en-US" sz="1800" spc="-1" strike="noStrike">
              <a:solidFill>
                <a:srgbClr val="000000"/>
              </a:solidFill>
              <a:uFill>
                <a:solidFill>
                  <a:srgbClr val="ffffff"/>
                </a:solidFill>
              </a:uFill>
              <a:latin typeface="Arial"/>
            </a:endParaRPr>
          </a:p>
        </p:txBody>
      </p:sp>
      <p:sp>
        <p:nvSpPr>
          <p:cNvPr id="39" name="CustomShape 4"/>
          <p:cNvSpPr/>
          <p:nvPr/>
        </p:nvSpPr>
        <p:spPr>
          <a:xfrm>
            <a:off x="12875400" y="6523560"/>
            <a:ext cx="24066360" cy="5142960"/>
          </a:xfrm>
          <a:prstGeom prst="rect">
            <a:avLst/>
          </a:prstGeom>
          <a:noFill/>
          <a:ln w="9360">
            <a:solidFill>
              <a:srgbClr val="000000"/>
            </a:solidFill>
            <a:miter/>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Arial"/>
                <a:ea typeface="DejaVu Sans"/>
              </a:rPr>
              <a:t>Results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Times New Roman"/>
                <a:ea typeface="DejaVu Sans"/>
              </a:rPr>
              <a:t>Lorem ipsum dolor sit amet, consectetur adipiscing elit. Duis egestas dui non pellentesque euismod. Donec non sem molestie, fringilla leo at, tincidunt mauris. Pellentesque fringilla tellus et feugiat dapibus. Pellentesque rhoncus eu sem at convallis. Nunc orci ex, pellentesque sed imperdiet non, tincidunt vitae sapien. Quisque pharetra est erat, et cursus urna sagittis eget. Integer id tincidunt tortor. Morbi sodales odio eu interdum ornare. Nam dapibus accumsan massa eu vulputate. Nullam a mi enim. Integer rutrum eget neque quis mollis. Duis sit amet urna sed neque imperdiet suscipit ut eu quam. Mauris interdum ipsum non rhoncus volutpat. Quisque sit amet est vitae lectus blandit dignissim at a velit. Aliquam fermentum accumsan condimentum.</a:t>
            </a:r>
            <a:endParaRPr b="0" lang="en-US" sz="1800" spc="-1" strike="noStrike">
              <a:solidFill>
                <a:srgbClr val="000000"/>
              </a:solidFill>
              <a:uFill>
                <a:solidFill>
                  <a:srgbClr val="ffffff"/>
                </a:solidFill>
              </a:uFill>
              <a:latin typeface="Arial"/>
            </a:endParaRPr>
          </a:p>
        </p:txBody>
      </p:sp>
      <p:sp>
        <p:nvSpPr>
          <p:cNvPr id="40" name="CustomShape 5"/>
          <p:cNvSpPr/>
          <p:nvPr/>
        </p:nvSpPr>
        <p:spPr>
          <a:xfrm>
            <a:off x="645120" y="19838520"/>
            <a:ext cx="11733840" cy="10336680"/>
          </a:xfrm>
          <a:prstGeom prst="rect">
            <a:avLst/>
          </a:prstGeom>
          <a:noFill/>
          <a:ln w="9360">
            <a:solidFill>
              <a:srgbClr val="000000"/>
            </a:solidFill>
            <a:miter/>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Arial"/>
                <a:ea typeface="DejaVu Sans"/>
              </a:rPr>
              <a:t>Materials and Methods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Times New Roman"/>
                <a:ea typeface="DejaVu Sans"/>
              </a:rPr>
              <a:t>Lorem ipsum dolor sit amet, consectetur adipiscing elit. Duis egestas dui non pellentesque euismod. Donec non sem molestie, fringilla leo at, tincidunt mauris. Pellentesque fringilla tellus et feugiat dapibus. Pellentesque rhoncus eu sem at convallis. Nunc orci ex, pellentesque sed imperdiet non, tincidunt vitae sapien. Quisque pharetra est erat, et cursus urna sagittis eget. Integer id tincidunt tortor. Morbi sodales odio eu interdum ornare. Nam dapibus accumsan massa eu vulputate. Nullam a mi enim. Integer rutrum eget neque quis mollis. Duis sit amet urna sed neque imperdiet suscipit ut eu quam. Mauris interdum ipsum non rhoncus volutpat. Quisque sit amet est vitae lectus blandit dignissim at a velit. Aliquam fermentum accumsan condimentum. Lorem ipsum dolor sit amet, consectetur adipiscing elit. Duis egestas dui non pellentesque euismod. Donec non sem molestie, fringilla leo at, tincidunt mauris. Pellentesque fringilla tellus et feugiat dapibus. Pellentesque rhoncus eu sem at convallis. Nunc orci ex, pellentesque sed imperdiet non, tincidunt vitae sapien. Quisque pharetra est erat, et cursus urna sagittis eget. Integer id tincidunt tortor. Morbi sodales odio eu interdum ornare. Nam dapibus accumsan massa eu vulputate. Nullam a mi enim. Integer rutrum eget neque quis mollis. Duis sit amet urna sed neque imperdiet suscipit ut eu quam. Mauris interdum ipsum non rhoncus volutpat. Quisque sit amet est vitae lectus blandit dignissim at a velit. Aliquam fermentum accumsan condimentum.</a:t>
            </a:r>
            <a:endParaRPr b="0" lang="en-US" sz="1800" spc="-1" strike="noStrike">
              <a:solidFill>
                <a:srgbClr val="000000"/>
              </a:solidFill>
              <a:uFill>
                <a:solidFill>
                  <a:srgbClr val="ffffff"/>
                </a:solidFill>
              </a:uFill>
              <a:latin typeface="Arial"/>
            </a:endParaRPr>
          </a:p>
        </p:txBody>
      </p:sp>
      <p:sp>
        <p:nvSpPr>
          <p:cNvPr id="41" name="CustomShape 6"/>
          <p:cNvSpPr/>
          <p:nvPr/>
        </p:nvSpPr>
        <p:spPr>
          <a:xfrm>
            <a:off x="13006800" y="23682600"/>
            <a:ext cx="6012720" cy="9673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600" spc="-1" strike="noStrike">
                <a:solidFill>
                  <a:srgbClr val="000000"/>
                </a:solidFill>
                <a:uFill>
                  <a:solidFill>
                    <a:srgbClr val="ffffff"/>
                  </a:solidFill>
                </a:uFill>
                <a:latin typeface="Times New Roman"/>
                <a:ea typeface="DejaVu Sans"/>
              </a:rPr>
              <a:t>Figure 1:</a:t>
            </a:r>
            <a:r>
              <a:rPr b="0" lang="en-US" sz="3600" spc="-1" strike="noStrike">
                <a:solidFill>
                  <a:srgbClr val="000000"/>
                </a:solidFill>
                <a:uFill>
                  <a:solidFill>
                    <a:srgbClr val="ffffff"/>
                  </a:solidFill>
                </a:uFill>
                <a:latin typeface="Times New Roman"/>
                <a:ea typeface="DejaVu Sans"/>
              </a:rPr>
              <a:t> TensorBoard representation of U-Net</a:t>
            </a:r>
            <a:endParaRPr b="0" lang="en-US" sz="1800" spc="-1" strike="noStrike">
              <a:solidFill>
                <a:srgbClr val="000000"/>
              </a:solidFill>
              <a:uFill>
                <a:solidFill>
                  <a:srgbClr val="ffffff"/>
                </a:solidFill>
              </a:uFill>
              <a:latin typeface="Arial"/>
            </a:endParaRPr>
          </a:p>
        </p:txBody>
      </p:sp>
      <p:sp>
        <p:nvSpPr>
          <p:cNvPr id="42" name="CustomShape 7"/>
          <p:cNvSpPr/>
          <p:nvPr/>
        </p:nvSpPr>
        <p:spPr>
          <a:xfrm>
            <a:off x="28986480" y="23225760"/>
            <a:ext cx="6583680" cy="109728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000000"/>
                </a:solidFill>
                <a:uFill>
                  <a:solidFill>
                    <a:srgbClr val="ffffff"/>
                  </a:solidFill>
                </a:uFill>
                <a:latin typeface="Times New Roman"/>
                <a:ea typeface="DejaVu Sans"/>
              </a:rPr>
              <a:t>Figure 3:</a:t>
            </a:r>
            <a:r>
              <a:rPr b="0" lang="en-US" sz="3600" spc="-1" strike="noStrike">
                <a:solidFill>
                  <a:srgbClr val="000000"/>
                </a:solidFill>
                <a:uFill>
                  <a:solidFill>
                    <a:srgbClr val="ffffff"/>
                  </a:solidFill>
                </a:uFill>
                <a:latin typeface="Times New Roman"/>
                <a:ea typeface="DejaVu Sans"/>
              </a:rPr>
              <a:t> Validation set loss</a:t>
            </a:r>
            <a:endParaRPr b="0" lang="en-US" sz="1800" spc="-1" strike="noStrike">
              <a:solidFill>
                <a:srgbClr val="000000"/>
              </a:solidFill>
              <a:uFill>
                <a:solidFill>
                  <a:srgbClr val="ffffff"/>
                </a:solidFill>
              </a:uFill>
              <a:latin typeface="Arial"/>
            </a:endParaRPr>
          </a:p>
        </p:txBody>
      </p:sp>
      <p:sp>
        <p:nvSpPr>
          <p:cNvPr id="43" name="CustomShape 8"/>
          <p:cNvSpPr/>
          <p:nvPr/>
        </p:nvSpPr>
        <p:spPr>
          <a:xfrm>
            <a:off x="25105320" y="25315560"/>
            <a:ext cx="7904520" cy="5142960"/>
          </a:xfrm>
          <a:prstGeom prst="rect">
            <a:avLst/>
          </a:prstGeom>
          <a:noFill/>
          <a:ln w="9360">
            <a:solidFill>
              <a:srgbClr val="000000"/>
            </a:solidFill>
            <a:miter/>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Arial"/>
                <a:ea typeface="DejaVu Sans"/>
              </a:rPr>
              <a:t>Further Work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Times New Roman"/>
                <a:ea typeface="DejaVu Sans"/>
              </a:rPr>
              <a:t>Lorem ipsum dolor sit amet, consectetur adipiscing elit. Duis egestas dui non pellentesque euismod. Donec non sem molestie, fringilla leo at, tincidunt mauris. Pellentesque fringilla tellus et feugiat dapibus. Pellentesque rhoncus eu sem at convallis. Nunc orci ex, pellentesque sed imperdiet non, tincidunt vitae sapien. Quisque pharetra est erat, et cursus urna sagittis e</a:t>
            </a:r>
            <a:endParaRPr b="0" lang="en-US" sz="1800" spc="-1" strike="noStrike">
              <a:solidFill>
                <a:srgbClr val="000000"/>
              </a:solidFill>
              <a:uFill>
                <a:solidFill>
                  <a:srgbClr val="ffffff"/>
                </a:solidFill>
              </a:uFill>
              <a:latin typeface="Arial"/>
            </a:endParaRPr>
          </a:p>
        </p:txBody>
      </p:sp>
      <p:pic>
        <p:nvPicPr>
          <p:cNvPr id="44" name="" descr=""/>
          <p:cNvPicPr/>
          <p:nvPr/>
        </p:nvPicPr>
        <p:blipFill>
          <a:blip r:embed="rId1"/>
          <a:stretch/>
        </p:blipFill>
        <p:spPr>
          <a:xfrm>
            <a:off x="32809320" y="1218960"/>
            <a:ext cx="4023000" cy="4023000"/>
          </a:xfrm>
          <a:prstGeom prst="rect">
            <a:avLst/>
          </a:prstGeom>
          <a:ln>
            <a:noFill/>
          </a:ln>
        </p:spPr>
      </p:pic>
      <p:sp>
        <p:nvSpPr>
          <p:cNvPr id="45" name="CustomShape 9"/>
          <p:cNvSpPr/>
          <p:nvPr/>
        </p:nvSpPr>
        <p:spPr>
          <a:xfrm>
            <a:off x="12865320" y="25315560"/>
            <a:ext cx="11733840" cy="5142960"/>
          </a:xfrm>
          <a:prstGeom prst="rect">
            <a:avLst/>
          </a:prstGeom>
          <a:noFill/>
          <a:ln w="9360">
            <a:solidFill>
              <a:srgbClr val="000000"/>
            </a:solidFill>
            <a:miter/>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Arial"/>
                <a:ea typeface="DejaVu Sans"/>
              </a:rPr>
              <a:t>Conclusions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Times New Roman"/>
                <a:ea typeface="DejaVu Sans"/>
              </a:rPr>
              <a:t>Lorem ipsum dolor sit amet, consectetur adipiscing elit. Duis egestas dui non pellentesque euismod. Donec non sem molestie, fringilla leo at, tincidunt mauris. Pellentesque fringilla tellus et feugiat dapibus. Pellentesque rhoncus eu sem at convallis. Nunc orci ex, pellentesque sed imperdiet non, tincidunt vitae sapien. Quisque pharetra est erat, et cursus urna sagittis eget. Integer id tincidunt tortor. Morbi sodales odio eu interdum ornare. Nam dapibus accumsan massa eu vulputate. Nullam a mi enim. Integer rutrum eget neque quis mollis. Duis sit amet urna sed neque imperdiet suscipit ut eu quam. Mauris interdum ipsum non rhoncus volutpat. Quisque sit amet est vitae lec</a:t>
            </a:r>
            <a:endParaRPr b="0" lang="en-US" sz="1800" spc="-1" strike="noStrike">
              <a:solidFill>
                <a:srgbClr val="000000"/>
              </a:solidFill>
              <a:uFill>
                <a:solidFill>
                  <a:srgbClr val="ffffff"/>
                </a:solidFill>
              </a:uFill>
              <a:latin typeface="Arial"/>
            </a:endParaRPr>
          </a:p>
        </p:txBody>
      </p:sp>
      <p:sp>
        <p:nvSpPr>
          <p:cNvPr id="46" name="CustomShape 10"/>
          <p:cNvSpPr/>
          <p:nvPr/>
        </p:nvSpPr>
        <p:spPr>
          <a:xfrm>
            <a:off x="12863160" y="31066920"/>
            <a:ext cx="11733840" cy="5142960"/>
          </a:xfrm>
          <a:prstGeom prst="rect">
            <a:avLst/>
          </a:prstGeom>
          <a:noFill/>
          <a:ln w="9360">
            <a:solidFill>
              <a:srgbClr val="000000"/>
            </a:solidFill>
            <a:miter/>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Arial"/>
                <a:ea typeface="DejaVu Sans"/>
              </a:rPr>
              <a:t>References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Times New Roman"/>
                <a:ea typeface="DejaVu Sans"/>
              </a:rPr>
              <a:t>Lorem ipsum dolor sit amet, consectetur adipiscing elit. Duis egestas dui non pellentesque euismod. Donec non sem molestie, fringilla leo at, tincidunt mauris. Pellentesque fringilla tellus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Times New Roman"/>
                <a:ea typeface="DejaVu Sans"/>
              </a:rPr>
              <a:t>et feugiat dapibus. Pellentesque rhoncus eu sem at convallis. Nunc orci ex, pellentesque sed imperdiet non, tincidunt vitae sapien. Quisque phare.</a:t>
            </a:r>
            <a:endParaRPr b="0" lang="en-US" sz="1800" spc="-1" strike="noStrike">
              <a:solidFill>
                <a:srgbClr val="000000"/>
              </a:solidFill>
              <a:uFill>
                <a:solidFill>
                  <a:srgbClr val="ffffff"/>
                </a:solidFill>
              </a:uFill>
              <a:latin typeface="Arial"/>
            </a:endParaRPr>
          </a:p>
        </p:txBody>
      </p:sp>
      <p:sp>
        <p:nvSpPr>
          <p:cNvPr id="47" name="CustomShape 11"/>
          <p:cNvSpPr/>
          <p:nvPr/>
        </p:nvSpPr>
        <p:spPr>
          <a:xfrm>
            <a:off x="25162560" y="30998160"/>
            <a:ext cx="11779200" cy="5142960"/>
          </a:xfrm>
          <a:prstGeom prst="rect">
            <a:avLst/>
          </a:prstGeom>
          <a:noFill/>
          <a:ln w="9360">
            <a:solidFill>
              <a:srgbClr val="000000"/>
            </a:solidFill>
            <a:miter/>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Arial"/>
                <a:ea typeface="DejaVu Sans"/>
              </a:rPr>
              <a:t>Acknowledgements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This work was supported by the National Science Foundation’s REU program under grant number</a:t>
            </a:r>
            <a:r>
              <a:rPr b="0" lang="en-US" sz="2800" spc="-1" strike="noStrike">
                <a:solidFill>
                  <a:srgbClr val="000000"/>
                </a:solidFill>
                <a:uFill>
                  <a:solidFill>
                    <a:srgbClr val="ffffff"/>
                  </a:solidFill>
                </a:uFill>
                <a:latin typeface="Times New Roman"/>
                <a:ea typeface="DejaVu Sans"/>
              </a:rPr>
              <a:t>.</a:t>
            </a:r>
            <a:endParaRPr b="0" lang="en-US" sz="1800" spc="-1" strike="noStrike">
              <a:solidFill>
                <a:srgbClr val="000000"/>
              </a:solidFill>
              <a:uFill>
                <a:solidFill>
                  <a:srgbClr val="ffffff"/>
                </a:solidFill>
              </a:uFill>
              <a:latin typeface="Arial"/>
            </a:endParaRPr>
          </a:p>
        </p:txBody>
      </p:sp>
      <p:pic>
        <p:nvPicPr>
          <p:cNvPr id="48" name="" descr=""/>
          <p:cNvPicPr/>
          <p:nvPr/>
        </p:nvPicPr>
        <p:blipFill>
          <a:blip r:embed="rId2"/>
          <a:stretch/>
        </p:blipFill>
        <p:spPr>
          <a:xfrm>
            <a:off x="349200" y="1339200"/>
            <a:ext cx="6719040" cy="4352400"/>
          </a:xfrm>
          <a:prstGeom prst="rect">
            <a:avLst/>
          </a:prstGeom>
          <a:ln>
            <a:noFill/>
          </a:ln>
        </p:spPr>
      </p:pic>
      <p:sp>
        <p:nvSpPr>
          <p:cNvPr id="49" name="CustomShape 12"/>
          <p:cNvSpPr/>
          <p:nvPr/>
        </p:nvSpPr>
        <p:spPr>
          <a:xfrm>
            <a:off x="8106480" y="5072400"/>
            <a:ext cx="21715920" cy="1006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400" spc="-1" strike="noStrike" baseline="33000">
                <a:solidFill>
                  <a:srgbClr val="000000"/>
                </a:solidFill>
                <a:uFill>
                  <a:solidFill>
                    <a:srgbClr val="ffffff"/>
                  </a:solidFill>
                </a:uFill>
                <a:latin typeface="Times New Roman"/>
                <a:ea typeface="DejaVu Sans"/>
              </a:rPr>
              <a:t>1</a:t>
            </a:r>
            <a:r>
              <a:rPr b="0" lang="en-US" sz="4400" spc="-1" strike="noStrike">
                <a:solidFill>
                  <a:srgbClr val="000000"/>
                </a:solidFill>
                <a:uFill>
                  <a:solidFill>
                    <a:srgbClr val="ffffff"/>
                  </a:solidFill>
                </a:uFill>
                <a:latin typeface="Times New Roman"/>
                <a:ea typeface="DejaVu Sans"/>
              </a:rPr>
              <a:t>Washington University in St. Louis, </a:t>
            </a:r>
            <a:r>
              <a:rPr b="0" lang="en-US" sz="4400" spc="-1" strike="noStrike" baseline="33000">
                <a:solidFill>
                  <a:srgbClr val="000000"/>
                </a:solidFill>
                <a:uFill>
                  <a:solidFill>
                    <a:srgbClr val="ffffff"/>
                  </a:solidFill>
                </a:uFill>
                <a:latin typeface="Times New Roman"/>
                <a:ea typeface="DejaVu Sans"/>
              </a:rPr>
              <a:t>2</a:t>
            </a:r>
            <a:r>
              <a:rPr b="0" lang="en-US" sz="4400" spc="-1" strike="noStrike">
                <a:solidFill>
                  <a:srgbClr val="000000"/>
                </a:solidFill>
                <a:uFill>
                  <a:solidFill>
                    <a:srgbClr val="ffffff"/>
                  </a:solidFill>
                </a:uFill>
                <a:latin typeface="Times New Roman"/>
                <a:ea typeface="DejaVu Sans"/>
              </a:rPr>
              <a:t>Washington State University</a:t>
            </a:r>
            <a:endParaRPr b="0" lang="en-US" sz="1800" spc="-1" strike="noStrike">
              <a:solidFill>
                <a:srgbClr val="000000"/>
              </a:solidFill>
              <a:uFill>
                <a:solidFill>
                  <a:srgbClr val="ffffff"/>
                </a:solidFill>
              </a:uFill>
              <a:latin typeface="Arial"/>
            </a:endParaRPr>
          </a:p>
        </p:txBody>
      </p:sp>
      <p:pic>
        <p:nvPicPr>
          <p:cNvPr id="50" name="" descr=""/>
          <p:cNvPicPr/>
          <p:nvPr/>
        </p:nvPicPr>
        <p:blipFill>
          <a:blip r:embed="rId3"/>
          <a:stretch/>
        </p:blipFill>
        <p:spPr>
          <a:xfrm>
            <a:off x="640080" y="13536000"/>
            <a:ext cx="8367840" cy="5574960"/>
          </a:xfrm>
          <a:prstGeom prst="rect">
            <a:avLst/>
          </a:prstGeom>
          <a:ln>
            <a:noFill/>
          </a:ln>
        </p:spPr>
      </p:pic>
      <p:pic>
        <p:nvPicPr>
          <p:cNvPr id="51" name="" descr=""/>
          <p:cNvPicPr/>
          <p:nvPr/>
        </p:nvPicPr>
        <p:blipFill>
          <a:blip r:embed="rId4"/>
          <a:stretch/>
        </p:blipFill>
        <p:spPr>
          <a:xfrm rot="16200000">
            <a:off x="8066160" y="14890680"/>
            <a:ext cx="5846400" cy="2776680"/>
          </a:xfrm>
          <a:prstGeom prst="rect">
            <a:avLst/>
          </a:prstGeom>
          <a:ln>
            <a:noFill/>
          </a:ln>
        </p:spPr>
      </p:pic>
      <p:pic>
        <p:nvPicPr>
          <p:cNvPr id="52" name="" descr=""/>
          <p:cNvPicPr/>
          <p:nvPr/>
        </p:nvPicPr>
        <p:blipFill>
          <a:blip r:embed="rId5"/>
          <a:stretch/>
        </p:blipFill>
        <p:spPr>
          <a:xfrm>
            <a:off x="2543040" y="30690720"/>
            <a:ext cx="9158400" cy="4846320"/>
          </a:xfrm>
          <a:prstGeom prst="rect">
            <a:avLst/>
          </a:prstGeom>
          <a:ln>
            <a:noFill/>
          </a:ln>
        </p:spPr>
      </p:pic>
      <p:pic>
        <p:nvPicPr>
          <p:cNvPr id="53" name="" descr=""/>
          <p:cNvPicPr/>
          <p:nvPr/>
        </p:nvPicPr>
        <p:blipFill>
          <a:blip r:embed="rId6"/>
          <a:srcRect l="0" t="0" r="55214" b="0"/>
          <a:stretch/>
        </p:blipFill>
        <p:spPr>
          <a:xfrm>
            <a:off x="13488480" y="11967840"/>
            <a:ext cx="4255920" cy="11848680"/>
          </a:xfrm>
          <a:prstGeom prst="rect">
            <a:avLst/>
          </a:prstGeom>
          <a:ln>
            <a:noFill/>
          </a:ln>
        </p:spPr>
      </p:pic>
      <p:pic>
        <p:nvPicPr>
          <p:cNvPr id="54" name="" descr=""/>
          <p:cNvPicPr/>
          <p:nvPr/>
        </p:nvPicPr>
        <p:blipFill>
          <a:blip r:embed="rId7"/>
          <a:stretch/>
        </p:blipFill>
        <p:spPr>
          <a:xfrm>
            <a:off x="33101280" y="32649840"/>
            <a:ext cx="2920320" cy="2920320"/>
          </a:xfrm>
          <a:prstGeom prst="rect">
            <a:avLst/>
          </a:prstGeom>
          <a:ln>
            <a:noFill/>
          </a:ln>
        </p:spPr>
      </p:pic>
      <p:pic>
        <p:nvPicPr>
          <p:cNvPr id="55" name="" descr=""/>
          <p:cNvPicPr/>
          <p:nvPr/>
        </p:nvPicPr>
        <p:blipFill>
          <a:blip r:embed="rId8"/>
          <a:stretch/>
        </p:blipFill>
        <p:spPr>
          <a:xfrm rot="16200000">
            <a:off x="32535000" y="26579880"/>
            <a:ext cx="5197680" cy="2668320"/>
          </a:xfrm>
          <a:prstGeom prst="rect">
            <a:avLst/>
          </a:prstGeom>
          <a:ln>
            <a:noFill/>
          </a:ln>
        </p:spPr>
      </p:pic>
      <p:pic>
        <p:nvPicPr>
          <p:cNvPr id="56" name="" descr=""/>
          <p:cNvPicPr/>
          <p:nvPr/>
        </p:nvPicPr>
        <p:blipFill>
          <a:blip r:embed="rId9"/>
          <a:stretch/>
        </p:blipFill>
        <p:spPr>
          <a:xfrm>
            <a:off x="24865560" y="13022640"/>
            <a:ext cx="12895920" cy="9889200"/>
          </a:xfrm>
          <a:prstGeom prst="rect">
            <a:avLst/>
          </a:prstGeom>
          <a:ln>
            <a:noFill/>
          </a:ln>
        </p:spPr>
      </p:pic>
      <p:sp>
        <p:nvSpPr>
          <p:cNvPr id="57" name="CustomShape 13"/>
          <p:cNvSpPr/>
          <p:nvPr/>
        </p:nvSpPr>
        <p:spPr>
          <a:xfrm>
            <a:off x="1321920" y="35736480"/>
            <a:ext cx="11155680" cy="1790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600" spc="-1" strike="noStrike">
                <a:solidFill>
                  <a:srgbClr val="000000"/>
                </a:solidFill>
                <a:uFill>
                  <a:solidFill>
                    <a:srgbClr val="ffffff"/>
                  </a:solidFill>
                </a:uFill>
                <a:latin typeface="Times New Roman"/>
                <a:ea typeface="DejaVu Sans"/>
              </a:rPr>
              <a:t>Figure 0:</a:t>
            </a:r>
            <a:r>
              <a:rPr b="0" lang="en-US" sz="3600" spc="-1" strike="noStrike">
                <a:solidFill>
                  <a:srgbClr val="000000"/>
                </a:solidFill>
                <a:uFill>
                  <a:solidFill>
                    <a:srgbClr val="ffffff"/>
                  </a:solidFill>
                </a:uFill>
                <a:latin typeface="Times New Roman"/>
                <a:ea typeface="DejaVu Sans"/>
              </a:rPr>
              <a:t> Semantic segmentation results of regular and pixel deconvolution</a:t>
            </a:r>
            <a:r>
              <a:rPr b="0" lang="en-US" sz="3600" spc="-1" strike="noStrike" baseline="33000">
                <a:solidFill>
                  <a:srgbClr val="000000"/>
                </a:solidFill>
                <a:uFill>
                  <a:solidFill>
                    <a:srgbClr val="ffffff"/>
                  </a:solidFill>
                </a:uFill>
                <a:latin typeface="Times New Roman"/>
                <a:ea typeface="DejaVu Sans"/>
              </a:rPr>
              <a:t>[1]</a:t>
            </a:r>
            <a:endParaRPr b="0" lang="en-US" sz="1800" spc="-1" strike="noStrike">
              <a:solidFill>
                <a:srgbClr val="000000"/>
              </a:solidFill>
              <a:uFill>
                <a:solidFill>
                  <a:srgbClr val="ffffff"/>
                </a:solidFill>
              </a:uFill>
              <a:latin typeface="Arial"/>
            </a:endParaRPr>
          </a:p>
        </p:txBody>
      </p:sp>
      <p:sp>
        <p:nvSpPr>
          <p:cNvPr id="58" name="CustomShape 14"/>
          <p:cNvSpPr/>
          <p:nvPr/>
        </p:nvSpPr>
        <p:spPr>
          <a:xfrm>
            <a:off x="1202400" y="30889800"/>
            <a:ext cx="1280160" cy="784440"/>
          </a:xfrm>
          <a:prstGeom prst="rect">
            <a:avLst/>
          </a:prstGeom>
          <a:noFill/>
          <a:ln>
            <a:noFill/>
          </a:ln>
        </p:spPr>
        <p:style>
          <a:lnRef idx="0"/>
          <a:fillRef idx="0"/>
          <a:effectRef idx="0"/>
          <a:fontRef idx="minor"/>
        </p:style>
        <p:txBody>
          <a:bodyPr lIns="90000" rIns="90000" tIns="45000" bIns="45000"/>
          <a:p>
            <a:pPr algn="r">
              <a:lnSpc>
                <a:spcPct val="100000"/>
              </a:lnSpc>
            </a:pPr>
            <a:r>
              <a:rPr b="0" lang="en-US" sz="2800" spc="-1" strike="noStrike">
                <a:solidFill>
                  <a:srgbClr val="000000"/>
                </a:solidFill>
                <a:uFill>
                  <a:solidFill>
                    <a:srgbClr val="ffffff"/>
                  </a:solidFill>
                </a:uFill>
                <a:latin typeface="Times New Roman"/>
                <a:ea typeface="DejaVu Sans"/>
              </a:rPr>
              <a:t>Image</a:t>
            </a:r>
            <a:endParaRPr b="0" lang="en-US" sz="1800" spc="-1" strike="noStrike">
              <a:solidFill>
                <a:srgbClr val="000000"/>
              </a:solidFill>
              <a:uFill>
                <a:solidFill>
                  <a:srgbClr val="ffffff"/>
                </a:solidFill>
              </a:uFill>
              <a:latin typeface="Arial"/>
            </a:endParaRPr>
          </a:p>
        </p:txBody>
      </p:sp>
      <p:sp>
        <p:nvSpPr>
          <p:cNvPr id="59" name="CustomShape 15"/>
          <p:cNvSpPr/>
          <p:nvPr/>
        </p:nvSpPr>
        <p:spPr>
          <a:xfrm>
            <a:off x="839520" y="31932000"/>
            <a:ext cx="1628640" cy="1005840"/>
          </a:xfrm>
          <a:prstGeom prst="rect">
            <a:avLst/>
          </a:prstGeom>
          <a:noFill/>
          <a:ln>
            <a:noFill/>
          </a:ln>
        </p:spPr>
        <p:style>
          <a:lnRef idx="0"/>
          <a:fillRef idx="0"/>
          <a:effectRef idx="0"/>
          <a:fontRef idx="minor"/>
        </p:style>
        <p:txBody>
          <a:bodyPr lIns="90000" rIns="90000" tIns="45000" bIns="45000"/>
          <a:p>
            <a:pPr algn="r">
              <a:lnSpc>
                <a:spcPct val="100000"/>
              </a:lnSpc>
            </a:pPr>
            <a:r>
              <a:rPr b="0" lang="en-US" sz="2800" spc="-1" strike="noStrike">
                <a:solidFill>
                  <a:srgbClr val="000000"/>
                </a:solidFill>
                <a:uFill>
                  <a:solidFill>
                    <a:srgbClr val="ffffff"/>
                  </a:solidFill>
                </a:uFill>
                <a:latin typeface="Times New Roman"/>
                <a:ea typeface="DejaVu Sans"/>
              </a:rPr>
              <a:t>Ground Truth</a:t>
            </a:r>
            <a:endParaRPr b="0" lang="en-US" sz="1800" spc="-1" strike="noStrike">
              <a:solidFill>
                <a:srgbClr val="000000"/>
              </a:solidFill>
              <a:uFill>
                <a:solidFill>
                  <a:srgbClr val="ffffff"/>
                </a:solidFill>
              </a:uFill>
              <a:latin typeface="Arial"/>
            </a:endParaRPr>
          </a:p>
        </p:txBody>
      </p:sp>
      <p:sp>
        <p:nvSpPr>
          <p:cNvPr id="60" name="CustomShape 16"/>
          <p:cNvSpPr/>
          <p:nvPr/>
        </p:nvSpPr>
        <p:spPr>
          <a:xfrm>
            <a:off x="108000" y="33228000"/>
            <a:ext cx="2360160" cy="1006560"/>
          </a:xfrm>
          <a:prstGeom prst="rect">
            <a:avLst/>
          </a:prstGeom>
          <a:noFill/>
          <a:ln>
            <a:noFill/>
          </a:ln>
        </p:spPr>
        <p:style>
          <a:lnRef idx="0"/>
          <a:fillRef idx="0"/>
          <a:effectRef idx="0"/>
          <a:fontRef idx="minor"/>
        </p:style>
        <p:txBody>
          <a:bodyPr lIns="90000" rIns="90000" tIns="45000" bIns="45000"/>
          <a:p>
            <a:pPr algn="r">
              <a:lnSpc>
                <a:spcPct val="100000"/>
              </a:lnSpc>
            </a:pPr>
            <a:r>
              <a:rPr b="0" lang="en-US" sz="2800" spc="-1" strike="noStrike">
                <a:solidFill>
                  <a:srgbClr val="000000"/>
                </a:solidFill>
                <a:uFill>
                  <a:solidFill>
                    <a:srgbClr val="ffffff"/>
                  </a:solidFill>
                </a:uFill>
                <a:latin typeface="Times New Roman"/>
                <a:ea typeface="DejaVu Sans"/>
              </a:rPr>
              <a:t>Regular Deconvolution</a:t>
            </a:r>
            <a:endParaRPr b="0" lang="en-US" sz="1800" spc="-1" strike="noStrike">
              <a:solidFill>
                <a:srgbClr val="000000"/>
              </a:solidFill>
              <a:uFill>
                <a:solidFill>
                  <a:srgbClr val="ffffff"/>
                </a:solidFill>
              </a:uFill>
              <a:latin typeface="Arial"/>
            </a:endParaRPr>
          </a:p>
        </p:txBody>
      </p:sp>
      <p:sp>
        <p:nvSpPr>
          <p:cNvPr id="61" name="CustomShape 17"/>
          <p:cNvSpPr/>
          <p:nvPr/>
        </p:nvSpPr>
        <p:spPr>
          <a:xfrm>
            <a:off x="108000" y="34704000"/>
            <a:ext cx="2360160" cy="683280"/>
          </a:xfrm>
          <a:prstGeom prst="rect">
            <a:avLst/>
          </a:prstGeom>
          <a:noFill/>
          <a:ln>
            <a:noFill/>
          </a:ln>
        </p:spPr>
        <p:style>
          <a:lnRef idx="0"/>
          <a:fillRef idx="0"/>
          <a:effectRef idx="0"/>
          <a:fontRef idx="minor"/>
        </p:style>
        <p:txBody>
          <a:bodyPr lIns="90000" rIns="90000" tIns="45000" bIns="45000"/>
          <a:p>
            <a:pPr algn="r">
              <a:lnSpc>
                <a:spcPct val="100000"/>
              </a:lnSpc>
            </a:pPr>
            <a:r>
              <a:rPr b="0" lang="en-US" sz="2800" spc="-1" strike="noStrike">
                <a:solidFill>
                  <a:srgbClr val="000000"/>
                </a:solidFill>
                <a:uFill>
                  <a:solidFill>
                    <a:srgbClr val="ffffff"/>
                  </a:solidFill>
                </a:uFill>
                <a:latin typeface="Times New Roman"/>
                <a:ea typeface="DejaVu Sans"/>
              </a:rPr>
              <a:t>  </a:t>
            </a:r>
            <a:r>
              <a:rPr b="0" lang="en-US" sz="2800" spc="-1" strike="noStrike">
                <a:solidFill>
                  <a:srgbClr val="000000"/>
                </a:solidFill>
                <a:uFill>
                  <a:solidFill>
                    <a:srgbClr val="ffffff"/>
                  </a:solidFill>
                </a:uFill>
                <a:latin typeface="Times New Roman"/>
                <a:ea typeface="DejaVu Sans"/>
              </a:rPr>
              <a:t>PixelDCL</a:t>
            </a:r>
            <a:endParaRPr b="0" lang="en-US" sz="1800" spc="-1" strike="noStrike">
              <a:solidFill>
                <a:srgbClr val="000000"/>
              </a:solidFill>
              <a:uFill>
                <a:solidFill>
                  <a:srgbClr val="ffffff"/>
                </a:solidFill>
              </a:uFill>
              <a:latin typeface="Arial"/>
            </a:endParaRPr>
          </a:p>
        </p:txBody>
      </p:sp>
      <p:sp>
        <p:nvSpPr>
          <p:cNvPr id="62" name="CustomShape 18"/>
          <p:cNvSpPr/>
          <p:nvPr/>
        </p:nvSpPr>
        <p:spPr>
          <a:xfrm>
            <a:off x="18545760" y="22678560"/>
            <a:ext cx="6783120" cy="1097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600" spc="-1" strike="noStrike">
                <a:solidFill>
                  <a:srgbClr val="000000"/>
                </a:solidFill>
                <a:uFill>
                  <a:solidFill>
                    <a:srgbClr val="ffffff"/>
                  </a:solidFill>
                </a:uFill>
                <a:latin typeface="Times New Roman"/>
                <a:ea typeface="DejaVu Sans"/>
              </a:rPr>
              <a:t>Figure 2:</a:t>
            </a:r>
            <a:r>
              <a:rPr b="0" lang="en-US" sz="3600" spc="-1" strike="noStrike">
                <a:solidFill>
                  <a:srgbClr val="000000"/>
                </a:solidFill>
                <a:uFill>
                  <a:solidFill>
                    <a:srgbClr val="ffffff"/>
                  </a:solidFill>
                </a:uFill>
                <a:latin typeface="Times New Roman"/>
                <a:ea typeface="DejaVu Sans"/>
              </a:rPr>
              <a:t> Network training times for 20000 steps</a:t>
            </a:r>
            <a:endParaRPr b="0" lang="en-US" sz="1800" spc="-1" strike="noStrike">
              <a:solidFill>
                <a:srgbClr val="000000"/>
              </a:solidFill>
              <a:uFill>
                <a:solidFill>
                  <a:srgbClr val="ffffff"/>
                </a:solidFill>
              </a:uFill>
              <a:latin typeface="Arial"/>
            </a:endParaRPr>
          </a:p>
        </p:txBody>
      </p:sp>
      <p:graphicFrame>
        <p:nvGraphicFramePr>
          <p:cNvPr id="63" name="Table 19"/>
          <p:cNvGraphicFramePr/>
          <p:nvPr/>
        </p:nvGraphicFramePr>
        <p:xfrm>
          <a:off x="19140840" y="13277520"/>
          <a:ext cx="4358880" cy="8301960"/>
        </p:xfrm>
        <a:graphic>
          <a:graphicData uri="http://schemas.openxmlformats.org/drawingml/2006/table">
            <a:tbl>
              <a:tblPr/>
              <a:tblGrid>
                <a:gridCol w="2179800"/>
                <a:gridCol w="2179440"/>
              </a:tblGrid>
              <a:tr h="2075760">
                <a:tc>
                  <a:txBody>
                    <a:bodyPr lIns="90000" rIns="90000" tIns="46800" bIns="46800" anchor="ctr"/>
                    <a:p>
                      <a:pPr algn="ctr"/>
                      <a:r>
                        <a:rPr b="0" lang="en-US" sz="2600" spc="-1" strike="noStrike">
                          <a:solidFill>
                            <a:srgbClr val="000000"/>
                          </a:solidFill>
                          <a:uFill>
                            <a:solidFill>
                              <a:srgbClr val="ffffff"/>
                            </a:solidFill>
                          </a:uFill>
                          <a:latin typeface="Arial"/>
                        </a:rPr>
                        <a:t>Base ConvNet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US" sz="2600" spc="-1" strike="noStrike">
                          <a:solidFill>
                            <a:srgbClr val="000000"/>
                          </a:solidFill>
                          <a:uFill>
                            <a:solidFill>
                              <a:srgbClr val="ffffff"/>
                            </a:solidFill>
                          </a:uFill>
                          <a:latin typeface="Arial"/>
                        </a:rPr>
                        <a:t>05:05:28</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075760">
                <a:tc>
                  <a:txBody>
                    <a:bodyPr lIns="90000" rIns="90000" tIns="46800" bIns="46800" anchor="ctr"/>
                    <a:p>
                      <a:pPr algn="ctr"/>
                      <a:r>
                        <a:rPr b="0" lang="en-US" sz="2600" spc="-1" strike="noStrike">
                          <a:solidFill>
                            <a:srgbClr val="000000"/>
                          </a:solidFill>
                          <a:uFill>
                            <a:solidFill>
                              <a:srgbClr val="ffffff"/>
                            </a:solidFill>
                          </a:uFill>
                          <a:latin typeface="Arial"/>
                        </a:rPr>
                        <a:t>U-Net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2600" spc="-1" strike="noStrike">
                          <a:solidFill>
                            <a:srgbClr val="000000"/>
                          </a:solidFill>
                          <a:uFill>
                            <a:solidFill>
                              <a:srgbClr val="ffffff"/>
                            </a:solidFill>
                          </a:uFill>
                          <a:latin typeface="Arial"/>
                        </a:rPr>
                        <a:t>08:01:46</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075760">
                <a:tc>
                  <a:txBody>
                    <a:bodyPr lIns="90000" rIns="90000" tIns="46800" bIns="46800" anchor="ctr"/>
                    <a:p>
                      <a:pPr algn="ctr"/>
                      <a:r>
                        <a:rPr b="0" lang="en-US" sz="2600" spc="-1" strike="noStrike">
                          <a:solidFill>
                            <a:srgbClr val="000000"/>
                          </a:solidFill>
                          <a:uFill>
                            <a:solidFill>
                              <a:srgbClr val="ffffff"/>
                            </a:solidFill>
                          </a:uFill>
                          <a:latin typeface="Arial"/>
                        </a:rPr>
                        <a:t>iPixelDCL</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US" sz="2600" spc="-1" strike="noStrike">
                          <a:solidFill>
                            <a:srgbClr val="000000"/>
                          </a:solidFill>
                          <a:uFill>
                            <a:solidFill>
                              <a:srgbClr val="ffffff"/>
                            </a:solidFill>
                          </a:uFill>
                          <a:latin typeface="Arial"/>
                        </a:rPr>
                        <a:t>10:29:28</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075040">
                <a:tc>
                  <a:txBody>
                    <a:bodyPr lIns="90000" rIns="90000" tIns="46800" bIns="46800" anchor="ctr"/>
                    <a:p>
                      <a:pPr algn="ctr"/>
                      <a:r>
                        <a:rPr b="0" lang="en-US" sz="2600" spc="-1" strike="noStrike">
                          <a:solidFill>
                            <a:srgbClr val="000000"/>
                          </a:solidFill>
                          <a:uFill>
                            <a:solidFill>
                              <a:srgbClr val="ffffff"/>
                            </a:solidFill>
                          </a:uFill>
                          <a:latin typeface="Arial"/>
                        </a:rPr>
                        <a:t>PixelDCL</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2600" spc="-1" strike="noStrike">
                          <a:solidFill>
                            <a:srgbClr val="000000"/>
                          </a:solidFill>
                          <a:uFill>
                            <a:solidFill>
                              <a:srgbClr val="ffffff"/>
                            </a:solidFill>
                          </a:uFill>
                          <a:latin typeface="Arial"/>
                        </a:rPr>
                        <a:t>10:17:02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787</TotalTime>
  <Application>LibreOffice/5.1.6.2$Linux_X86_64 LibreOffice_project/10m0$Build-2</Application>
  <Company>mme wsu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2009-07-06T19:54:47Z</dcterms:created>
  <dc:creator>Michael Shook</dc:creator>
  <dc:description/>
  <dc:language>en-US</dc:language>
  <cp:lastModifiedBy/>
  <dcterms:modified xsi:type="dcterms:W3CDTF">2017-08-02T04:30:24Z</dcterms:modified>
  <cp:revision>43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mme wsu</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