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7" r:id="rId2"/>
    <p:sldId id="261" r:id="rId3"/>
    <p:sldId id="265" r:id="rId4"/>
    <p:sldId id="279" r:id="rId5"/>
    <p:sldId id="275" r:id="rId6"/>
    <p:sldId id="278" r:id="rId7"/>
    <p:sldId id="280" r:id="rId8"/>
    <p:sldId id="258" r:id="rId9"/>
    <p:sldId id="305" r:id="rId10"/>
    <p:sldId id="307" r:id="rId11"/>
    <p:sldId id="311" r:id="rId12"/>
    <p:sldId id="310" r:id="rId13"/>
    <p:sldId id="306" r:id="rId14"/>
    <p:sldId id="308" r:id="rId15"/>
    <p:sldId id="260" r:id="rId16"/>
  </p:sldIdLst>
  <p:sldSz cx="9144000" cy="5143500" type="screen16x9"/>
  <p:notesSz cx="6858000" cy="9144000"/>
  <p:embeddedFontLst>
    <p:embeddedFont>
      <p:font typeface="Algerian" panose="04020705040A02060702" pitchFamily="82" charset="0"/>
      <p:regular r:id="rId18"/>
    </p:embeddedFont>
    <p:embeddedFont>
      <p:font typeface="Arial Black" panose="020B0A04020102020204" pitchFamily="34" charset="0"/>
      <p:bold r:id="rId19"/>
    </p:embeddedFont>
    <p:embeddedFont>
      <p:font typeface="Arial Narrow" panose="020B0606020202030204" pitchFamily="34" charset="0"/>
      <p:regular r:id="rId20"/>
      <p:bold r:id="rId21"/>
      <p:italic r:id="rId22"/>
      <p:boldItalic r:id="rId23"/>
    </p:embeddedFont>
    <p:embeddedFont>
      <p:font typeface="Bahnschrift SemiBold Condensed" panose="020B0502040204020203" pitchFamily="34" charset="0"/>
      <p:bold r:id="rId24"/>
    </p:embeddedFont>
    <p:embeddedFont>
      <p:font typeface="Cascadia Mono" panose="020B0609020000020004" pitchFamily="49" charset="0"/>
      <p:regular r:id="rId25"/>
      <p:bold r:id="rId26"/>
      <p:italic r:id="rId27"/>
      <p:boldItalic r:id="rId28"/>
    </p:embeddedFont>
    <p:embeddedFont>
      <p:font typeface="Oswald" panose="00000500000000000000" pitchFamily="2" charset="0"/>
      <p:regular r:id="rId29"/>
      <p:bold r:id="rId30"/>
    </p:embeddedFont>
    <p:embeddedFont>
      <p:font typeface="Roboto Condensed" panose="02000000000000000000" pitchFamily="2" charset="0"/>
      <p:regular r:id="rId31"/>
      <p:bold r:id="rId32"/>
      <p:italic r:id="rId33"/>
      <p:boldItalic r:id="rId34"/>
    </p:embeddedFont>
    <p:embeddedFont>
      <p:font typeface="Stencil" panose="040409050D0802020404" pitchFamily="82" charset="0"/>
      <p:regular r:id="rId35"/>
    </p:embeddedFont>
    <p:embeddedFont>
      <p:font typeface="Tahoma" panose="020B0604030504040204" pitchFamily="3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566EC9-B83E-4B96-AC32-FDC3E1D7516B}">
  <a:tblStyle styleId="{04566EC9-B83E-4B96-AC32-FDC3E1D7516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839084-D9A6-46FB-A549-F44BDC8C2DE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2" name="Google Shape;72;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73" name="Google Shape;73;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74" name="Google Shape;74;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75" name="Google Shape;75;p6"/>
          <p:cNvGrpSpPr/>
          <p:nvPr/>
        </p:nvGrpSpPr>
        <p:grpSpPr>
          <a:xfrm>
            <a:off x="6172200" y="2656118"/>
            <a:ext cx="2971754" cy="2886151"/>
            <a:chOff x="6172200" y="2656118"/>
            <a:chExt cx="2971754" cy="2886151"/>
          </a:xfrm>
        </p:grpSpPr>
        <p:sp>
          <p:nvSpPr>
            <p:cNvPr id="76" name="Google Shape;76;p6"/>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81" name="Google Shape;81;p6"/>
          <p:cNvGrpSpPr/>
          <p:nvPr/>
        </p:nvGrpSpPr>
        <p:grpSpPr>
          <a:xfrm>
            <a:off x="-32" y="-228027"/>
            <a:ext cx="2163561" cy="1347300"/>
            <a:chOff x="-32" y="-215963"/>
            <a:chExt cx="2163561" cy="1347300"/>
          </a:xfrm>
        </p:grpSpPr>
        <p:sp>
          <p:nvSpPr>
            <p:cNvPr id="82" name="Google Shape;82;p6"/>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ansparent Shapes">
  <p:cSld name="BLANK_1">
    <p:bg>
      <p:bgPr>
        <a:solidFill>
          <a:schemeClr val="accent1"/>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chemeClr val="accent1"/>
              </a:buClr>
              <a:buSzPts val="2400"/>
              <a:buFont typeface="Oswald"/>
              <a:buChar char="»"/>
              <a:defRPr sz="2400">
                <a:solidFill>
                  <a:schemeClr val="accent1"/>
                </a:solidFill>
                <a:latin typeface="Oswald"/>
                <a:ea typeface="Oswald"/>
                <a:cs typeface="Oswald"/>
                <a:sym typeface="Oswald"/>
              </a:defRPr>
            </a:lvl1pPr>
            <a:lvl2pPr marL="914400" lvl="1"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2pPr>
            <a:lvl3pPr marL="1371600" lvl="2"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3pPr>
            <a:lvl4pPr marL="1828800" lvl="3"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4pPr>
            <a:lvl5pPr marL="2286000" lvl="4"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5pPr>
            <a:lvl6pPr marL="2743200" lvl="5"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6pPr>
            <a:lvl7pPr marL="3200400" lvl="6"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7pPr>
            <a:lvl8pPr marL="3657600" lvl="7"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8pPr>
            <a:lvl9pPr marL="4114800" lvl="8" indent="-38100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9pPr>
          </a:lstStyle>
          <a:p>
            <a:endParaRP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9208678" flipH="1">
              <a:off x="6287617" y="4657701"/>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Roboto Condensed"/>
                <a:ea typeface="Roboto Condensed"/>
                <a:cs typeface="Roboto Condensed"/>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8498398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1pPr>
            <a:lvl2pPr lvl="1">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2pPr>
            <a:lvl3pPr lvl="2">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3pPr>
            <a:lvl4pPr lvl="3">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4pPr>
            <a:lvl5pPr lvl="4">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5pPr>
            <a:lvl6pPr lvl="5">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6pPr>
            <a:lvl7pPr lvl="6">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7pPr>
            <a:lvl8pPr lvl="7">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8pPr>
            <a:lvl9pPr lvl="8">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1pPr>
            <a:lvl2pPr marL="914400" lvl="1"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2pPr>
            <a:lvl3pPr marL="1371600" lvl="2"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3pPr>
            <a:lvl4pPr marL="1828800" lvl="3"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4pPr>
            <a:lvl5pPr marL="2286000" lvl="4"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5pPr>
            <a:lvl6pPr marL="2743200" lvl="5"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6pPr>
            <a:lvl7pPr marL="3200400" lvl="6"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7pPr>
            <a:lvl8pPr marL="3657600" lvl="7"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8pPr>
            <a:lvl9pPr marL="4114800" lvl="8"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2"/>
                </a:solidFill>
                <a:latin typeface="Roboto Condensed"/>
                <a:ea typeface="Roboto Condensed"/>
                <a:cs typeface="Roboto Condensed"/>
                <a:sym typeface="Roboto Condensed"/>
              </a:defRPr>
            </a:lvl1pPr>
            <a:lvl2pPr lvl="1" algn="r">
              <a:buNone/>
              <a:defRPr sz="1300">
                <a:solidFill>
                  <a:schemeClr val="accent2"/>
                </a:solidFill>
                <a:latin typeface="Roboto Condensed"/>
                <a:ea typeface="Roboto Condensed"/>
                <a:cs typeface="Roboto Condensed"/>
                <a:sym typeface="Roboto Condensed"/>
              </a:defRPr>
            </a:lvl2pPr>
            <a:lvl3pPr lvl="2" algn="r">
              <a:buNone/>
              <a:defRPr sz="1300">
                <a:solidFill>
                  <a:schemeClr val="accent2"/>
                </a:solidFill>
                <a:latin typeface="Roboto Condensed"/>
                <a:ea typeface="Roboto Condensed"/>
                <a:cs typeface="Roboto Condensed"/>
                <a:sym typeface="Roboto Condensed"/>
              </a:defRPr>
            </a:lvl3pPr>
            <a:lvl4pPr lvl="3" algn="r">
              <a:buNone/>
              <a:defRPr sz="1300">
                <a:solidFill>
                  <a:schemeClr val="accent2"/>
                </a:solidFill>
                <a:latin typeface="Roboto Condensed"/>
                <a:ea typeface="Roboto Condensed"/>
                <a:cs typeface="Roboto Condensed"/>
                <a:sym typeface="Roboto Condensed"/>
              </a:defRPr>
            </a:lvl4pPr>
            <a:lvl5pPr lvl="4" algn="r">
              <a:buNone/>
              <a:defRPr sz="1300">
                <a:solidFill>
                  <a:schemeClr val="accent2"/>
                </a:solidFill>
                <a:latin typeface="Roboto Condensed"/>
                <a:ea typeface="Roboto Condensed"/>
                <a:cs typeface="Roboto Condensed"/>
                <a:sym typeface="Roboto Condensed"/>
              </a:defRPr>
            </a:lvl5pPr>
            <a:lvl6pPr lvl="5" algn="r">
              <a:buNone/>
              <a:defRPr sz="1300">
                <a:solidFill>
                  <a:schemeClr val="accent2"/>
                </a:solidFill>
                <a:latin typeface="Roboto Condensed"/>
                <a:ea typeface="Roboto Condensed"/>
                <a:cs typeface="Roboto Condensed"/>
                <a:sym typeface="Roboto Condensed"/>
              </a:defRPr>
            </a:lvl6pPr>
            <a:lvl7pPr lvl="6" algn="r">
              <a:buNone/>
              <a:defRPr sz="1300">
                <a:solidFill>
                  <a:schemeClr val="accent2"/>
                </a:solidFill>
                <a:latin typeface="Roboto Condensed"/>
                <a:ea typeface="Roboto Condensed"/>
                <a:cs typeface="Roboto Condensed"/>
                <a:sym typeface="Roboto Condensed"/>
              </a:defRPr>
            </a:lvl7pPr>
            <a:lvl8pPr lvl="7" algn="r">
              <a:buNone/>
              <a:defRPr sz="1300">
                <a:solidFill>
                  <a:schemeClr val="accent2"/>
                </a:solidFill>
                <a:latin typeface="Roboto Condensed"/>
                <a:ea typeface="Roboto Condensed"/>
                <a:cs typeface="Roboto Condensed"/>
                <a:sym typeface="Roboto Condensed"/>
              </a:defRPr>
            </a:lvl8pPr>
            <a:lvl9pPr lvl="8" algn="r">
              <a:buNone/>
              <a:defRPr sz="1300">
                <a:solidFill>
                  <a:schemeClr val="accent2"/>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6" r:id="rId3"/>
    <p:sldLayoutId id="2147483657"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714480" y="285734"/>
            <a:ext cx="6715172" cy="1571636"/>
          </a:xfrm>
          <a:prstGeom prst="rect">
            <a:avLst/>
          </a:prstGeom>
        </p:spPr>
        <p:txBody>
          <a:bodyPr spcFirstLastPara="1" wrap="square" lIns="91425" tIns="91425" rIns="91425" bIns="91425" anchor="b" anchorCtr="0">
            <a:noAutofit/>
          </a:bodyPr>
          <a:lstStyle/>
          <a:p>
            <a:pPr lvl="0" algn="ctr"/>
            <a:r>
              <a:rPr lang="en" dirty="0">
                <a:latin typeface="Algerian" panose="04020705040A02060702" pitchFamily="82" charset="0"/>
              </a:rPr>
              <a:t>   REST</a:t>
            </a:r>
            <a:r>
              <a:rPr lang="en-IN" dirty="0">
                <a:latin typeface="Algerian" panose="04020705040A02060702" pitchFamily="82" charset="0"/>
              </a:rPr>
              <a:t>AURANT</a:t>
            </a:r>
            <a:br>
              <a:rPr lang="en-IN" dirty="0">
                <a:latin typeface="Algerian" panose="04020705040A02060702" pitchFamily="82" charset="0"/>
              </a:rPr>
            </a:br>
            <a:r>
              <a:rPr lang="en-IN" dirty="0">
                <a:latin typeface="Algerian" panose="04020705040A02060702" pitchFamily="82" charset="0"/>
              </a:rPr>
              <a:t>     BILL  </a:t>
            </a:r>
            <a:br>
              <a:rPr lang="en-IN" dirty="0">
                <a:latin typeface="Algerian" panose="04020705040A02060702" pitchFamily="82" charset="0"/>
              </a:rPr>
            </a:br>
            <a:r>
              <a:rPr lang="en-IN" dirty="0">
                <a:latin typeface="Algerian" panose="04020705040A02060702" pitchFamily="82" charset="0"/>
              </a:rPr>
              <a:t>  GENERATOR</a:t>
            </a:r>
            <a:endParaRPr dirty="0"/>
          </a:p>
        </p:txBody>
      </p:sp>
      <p:sp>
        <p:nvSpPr>
          <p:cNvPr id="173" name="Google Shape;173;p13"/>
          <p:cNvSpPr txBox="1">
            <a:spLocks noGrp="1"/>
          </p:cNvSpPr>
          <p:nvPr>
            <p:ph type="body" idx="2"/>
          </p:nvPr>
        </p:nvSpPr>
        <p:spPr>
          <a:xfrm>
            <a:off x="4716016" y="1937075"/>
            <a:ext cx="3096344" cy="203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t> </a:t>
            </a:r>
            <a:endParaRPr sz="1200" b="1" dirty="0"/>
          </a:p>
        </p:txBody>
      </p:sp>
      <p:sp>
        <p:nvSpPr>
          <p:cNvPr id="174" name="Google Shape;174;p13"/>
          <p:cNvSpPr txBox="1">
            <a:spLocks noGrp="1"/>
          </p:cNvSpPr>
          <p:nvPr>
            <p:ph type="body" idx="2"/>
          </p:nvPr>
        </p:nvSpPr>
        <p:spPr>
          <a:xfrm>
            <a:off x="1031425" y="4286925"/>
            <a:ext cx="52026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000" dirty="0">
                <a:solidFill>
                  <a:schemeClr val="accent1"/>
                </a:solidFill>
              </a:rPr>
              <a:t> </a:t>
            </a:r>
            <a:endParaRPr sz="1000">
              <a:solidFill>
                <a:schemeClr val="accent1"/>
              </a:solidFill>
            </a:endParaRPr>
          </a:p>
          <a:p>
            <a:pPr marL="0" lvl="0" indent="0" algn="l" rtl="0">
              <a:spcBef>
                <a:spcPts val="0"/>
              </a:spcBef>
              <a:spcAft>
                <a:spcPts val="0"/>
              </a:spcAft>
              <a:buNone/>
            </a:pPr>
            <a:endParaRPr sz="1000">
              <a:solidFill>
                <a:schemeClr val="accent1"/>
              </a:solidFill>
            </a:endParaRPr>
          </a:p>
        </p:txBody>
      </p:sp>
      <p:sp>
        <p:nvSpPr>
          <p:cNvPr id="175" name="Google Shape;175;p13"/>
          <p:cNvSpPr txBox="1">
            <a:spLocks noGrp="1"/>
          </p:cNvSpPr>
          <p:nvPr>
            <p:ph type="body" idx="1"/>
          </p:nvPr>
        </p:nvSpPr>
        <p:spPr>
          <a:xfrm>
            <a:off x="642911" y="1937074"/>
            <a:ext cx="4073106" cy="249206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r>
              <a:rPr lang="en-IN" sz="2400" b="1" dirty="0">
                <a:solidFill>
                  <a:schemeClr val="bg2">
                    <a:lumMod val="75000"/>
                  </a:schemeClr>
                </a:solidFill>
              </a:rPr>
              <a:t>TEAM MEMBERS: </a:t>
            </a:r>
          </a:p>
          <a:p>
            <a:pPr marL="0" lvl="0" indent="0" algn="l" rtl="0">
              <a:spcBef>
                <a:spcPts val="600"/>
              </a:spcBef>
              <a:spcAft>
                <a:spcPts val="0"/>
              </a:spcAft>
              <a:buNone/>
            </a:pPr>
            <a:r>
              <a:rPr lang="en-IN" dirty="0">
                <a:solidFill>
                  <a:schemeClr val="accent6">
                    <a:lumMod val="75000"/>
                  </a:schemeClr>
                </a:solidFill>
              </a:rPr>
              <a:t>160121733170    KARTHIKEYA</a:t>
            </a:r>
          </a:p>
          <a:p>
            <a:pPr marL="0" lvl="0" indent="0" algn="l" rtl="0">
              <a:spcBef>
                <a:spcPts val="600"/>
              </a:spcBef>
              <a:spcAft>
                <a:spcPts val="0"/>
              </a:spcAft>
              <a:buNone/>
            </a:pPr>
            <a:r>
              <a:rPr lang="en-IN" dirty="0">
                <a:solidFill>
                  <a:schemeClr val="accent6">
                    <a:lumMod val="75000"/>
                  </a:schemeClr>
                </a:solidFill>
              </a:rPr>
              <a:t> 160121733171    SHIVA SHANKER REDDY</a:t>
            </a:r>
          </a:p>
          <a:p>
            <a:pPr marL="0" lvl="0" indent="0" algn="l" rtl="0">
              <a:spcBef>
                <a:spcPts val="600"/>
              </a:spcBef>
              <a:spcAft>
                <a:spcPts val="0"/>
              </a:spcAft>
              <a:buNone/>
            </a:pPr>
            <a:r>
              <a:rPr lang="en-IN" dirty="0">
                <a:solidFill>
                  <a:schemeClr val="accent6">
                    <a:lumMod val="75000"/>
                  </a:schemeClr>
                </a:solidFill>
              </a:rPr>
              <a:t>160121733179    MOHAN KUMAR </a:t>
            </a:r>
          </a:p>
          <a:p>
            <a:pPr marL="0" lvl="0" indent="0" algn="l" rtl="0">
              <a:spcBef>
                <a:spcPts val="600"/>
              </a:spcBef>
              <a:spcAft>
                <a:spcPts val="0"/>
              </a:spcAft>
              <a:buNone/>
            </a:pPr>
            <a:r>
              <a:rPr lang="en-IN" dirty="0">
                <a:solidFill>
                  <a:schemeClr val="accent6">
                    <a:lumMod val="75000"/>
                  </a:schemeClr>
                </a:solidFill>
              </a:rPr>
              <a:t> 160121733191    DILEEP KUMAR</a:t>
            </a:r>
            <a:endParaRPr dirty="0">
              <a:solidFill>
                <a:schemeClr val="accent6">
                  <a:lumMod val="75000"/>
                </a:schemeClr>
              </a:solidFill>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2" name="TextBox 1">
            <a:extLst>
              <a:ext uri="{FF2B5EF4-FFF2-40B4-BE49-F238E27FC236}">
                <a16:creationId xmlns:a16="http://schemas.microsoft.com/office/drawing/2014/main" id="{7FD1564B-7198-B659-1E8F-FFD7323B84A9}"/>
              </a:ext>
            </a:extLst>
          </p:cNvPr>
          <p:cNvSpPr txBox="1"/>
          <p:nvPr/>
        </p:nvSpPr>
        <p:spPr>
          <a:xfrm>
            <a:off x="5068805" y="2427734"/>
            <a:ext cx="2849540" cy="1354217"/>
          </a:xfrm>
          <a:prstGeom prst="rect">
            <a:avLst/>
          </a:prstGeom>
          <a:noFill/>
        </p:spPr>
        <p:txBody>
          <a:bodyPr wrap="square" rtlCol="0">
            <a:spAutoFit/>
          </a:bodyPr>
          <a:lstStyle/>
          <a:p>
            <a:r>
              <a:rPr lang="en-IN" dirty="0"/>
              <a:t>MENTORED by:</a:t>
            </a:r>
          </a:p>
          <a:p>
            <a:endParaRPr lang="en-IN" dirty="0"/>
          </a:p>
          <a:p>
            <a:r>
              <a:rPr lang="en-IN" dirty="0"/>
              <a:t> </a:t>
            </a:r>
            <a:r>
              <a:rPr lang="en-IN" sz="1800" dirty="0">
                <a:solidFill>
                  <a:srgbClr val="FF0000"/>
                </a:solidFill>
              </a:rPr>
              <a:t>T. PRASHANTHI</a:t>
            </a:r>
          </a:p>
          <a:p>
            <a:r>
              <a:rPr lang="en-IN" sz="1800" dirty="0">
                <a:solidFill>
                  <a:srgbClr val="FF0000"/>
                </a:solidFill>
              </a:rPr>
              <a:t>Assistant Professor, CSE(dept)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688B-C3D3-4889-BE5B-6E0CA7AF00E8}"/>
              </a:ext>
            </a:extLst>
          </p:cNvPr>
          <p:cNvSpPr>
            <a:spLocks noGrp="1"/>
          </p:cNvSpPr>
          <p:nvPr>
            <p:ph type="title"/>
          </p:nvPr>
        </p:nvSpPr>
        <p:spPr>
          <a:xfrm>
            <a:off x="2253599" y="439201"/>
            <a:ext cx="5522401" cy="734399"/>
          </a:xfrm>
        </p:spPr>
        <p:txBody>
          <a:bodyPr/>
          <a:lstStyle/>
          <a:p>
            <a:r>
              <a:rPr lang="en-US" sz="3200" dirty="0">
                <a:solidFill>
                  <a:schemeClr val="accent2">
                    <a:lumMod val="50000"/>
                  </a:schemeClr>
                </a:solidFill>
                <a:latin typeface="Algerian" panose="04020705040A02060702" pitchFamily="82" charset="0"/>
              </a:rPr>
              <a:t>HOW TO ENTER CODE….?</a:t>
            </a:r>
            <a:endParaRPr lang="en-IN" sz="3200" dirty="0"/>
          </a:p>
        </p:txBody>
      </p:sp>
      <p:sp>
        <p:nvSpPr>
          <p:cNvPr id="3" name="Text Placeholder 2">
            <a:extLst>
              <a:ext uri="{FF2B5EF4-FFF2-40B4-BE49-F238E27FC236}">
                <a16:creationId xmlns:a16="http://schemas.microsoft.com/office/drawing/2014/main" id="{EFAF0AE0-2E5A-9B3F-F60E-70881816647D}"/>
              </a:ext>
            </a:extLst>
          </p:cNvPr>
          <p:cNvSpPr>
            <a:spLocks noGrp="1"/>
          </p:cNvSpPr>
          <p:nvPr>
            <p:ph type="body" idx="1"/>
          </p:nvPr>
        </p:nvSpPr>
        <p:spPr>
          <a:xfrm>
            <a:off x="194400" y="1512000"/>
            <a:ext cx="6854400" cy="2786325"/>
          </a:xfrm>
        </p:spPr>
        <p:txBody>
          <a:bodyPr/>
          <a:lstStyle/>
          <a:p>
            <a:pPr>
              <a:buFont typeface="Wingdings" panose="05000000000000000000" pitchFamily="2" charset="2"/>
              <a:buChar char="Ø"/>
            </a:pPr>
            <a:r>
              <a:rPr lang="en-IN" dirty="0">
                <a:solidFill>
                  <a:schemeClr val="tx1"/>
                </a:solidFill>
              </a:rPr>
              <a:t>We have to enter 3 digits for each item</a:t>
            </a:r>
          </a:p>
          <a:p>
            <a:pPr>
              <a:buFont typeface="Wingdings" panose="05000000000000000000" pitchFamily="2" charset="2"/>
              <a:buChar char="Ø"/>
            </a:pPr>
            <a:endParaRPr lang="en-IN" dirty="0">
              <a:solidFill>
                <a:schemeClr val="tx1"/>
              </a:solidFill>
            </a:endParaRPr>
          </a:p>
          <a:p>
            <a:pPr>
              <a:buFont typeface="Wingdings" panose="05000000000000000000" pitchFamily="2" charset="2"/>
              <a:buChar char="Ø"/>
            </a:pPr>
            <a:endParaRPr lang="en-IN" dirty="0">
              <a:solidFill>
                <a:schemeClr val="tx1"/>
              </a:solidFill>
            </a:endParaRPr>
          </a:p>
        </p:txBody>
      </p:sp>
      <p:pic>
        <p:nvPicPr>
          <p:cNvPr id="9" name="Picture 8">
            <a:extLst>
              <a:ext uri="{FF2B5EF4-FFF2-40B4-BE49-F238E27FC236}">
                <a16:creationId xmlns:a16="http://schemas.microsoft.com/office/drawing/2014/main" id="{99C65567-3875-7EA1-61D2-F749CAD88463}"/>
              </a:ext>
            </a:extLst>
          </p:cNvPr>
          <p:cNvPicPr>
            <a:picLocks noChangeAspect="1"/>
          </p:cNvPicPr>
          <p:nvPr/>
        </p:nvPicPr>
        <p:blipFill>
          <a:blip r:embed="rId2"/>
          <a:stretch>
            <a:fillRect/>
          </a:stretch>
        </p:blipFill>
        <p:spPr>
          <a:xfrm>
            <a:off x="43200" y="2255883"/>
            <a:ext cx="6565246" cy="2575317"/>
          </a:xfrm>
          <a:prstGeom prst="rect">
            <a:avLst/>
          </a:prstGeom>
        </p:spPr>
      </p:pic>
    </p:spTree>
    <p:extLst>
      <p:ext uri="{BB962C8B-B14F-4D97-AF65-F5344CB8AC3E}">
        <p14:creationId xmlns:p14="http://schemas.microsoft.com/office/powerpoint/2010/main" val="155978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D3FC9C-588D-BAF4-9D02-0177E18FC2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3" name="Picture 2">
            <a:extLst>
              <a:ext uri="{FF2B5EF4-FFF2-40B4-BE49-F238E27FC236}">
                <a16:creationId xmlns:a16="http://schemas.microsoft.com/office/drawing/2014/main" id="{1F4CA556-1C38-C24D-59C2-02AF3AB30EB0}"/>
              </a:ext>
            </a:extLst>
          </p:cNvPr>
          <p:cNvPicPr>
            <a:picLocks noChangeAspect="1"/>
          </p:cNvPicPr>
          <p:nvPr/>
        </p:nvPicPr>
        <p:blipFill rotWithShape="1">
          <a:blip r:embed="rId2"/>
          <a:srcRect l="2805"/>
          <a:stretch/>
        </p:blipFill>
        <p:spPr>
          <a:xfrm>
            <a:off x="416587" y="1299551"/>
            <a:ext cx="6073697" cy="3620429"/>
          </a:xfrm>
          <a:prstGeom prst="rect">
            <a:avLst/>
          </a:prstGeom>
        </p:spPr>
      </p:pic>
      <p:sp>
        <p:nvSpPr>
          <p:cNvPr id="4" name="TextBox 3">
            <a:extLst>
              <a:ext uri="{FF2B5EF4-FFF2-40B4-BE49-F238E27FC236}">
                <a16:creationId xmlns:a16="http://schemas.microsoft.com/office/drawing/2014/main" id="{B458D538-9622-7FC8-1AE5-72F8D2D7AA14}"/>
              </a:ext>
            </a:extLst>
          </p:cNvPr>
          <p:cNvSpPr txBox="1"/>
          <p:nvPr/>
        </p:nvSpPr>
        <p:spPr>
          <a:xfrm>
            <a:off x="3491880" y="267494"/>
            <a:ext cx="3744416" cy="707886"/>
          </a:xfrm>
          <a:prstGeom prst="rect">
            <a:avLst/>
          </a:prstGeom>
          <a:noFill/>
        </p:spPr>
        <p:txBody>
          <a:bodyPr wrap="square" rtlCol="0">
            <a:spAutoFit/>
          </a:bodyPr>
          <a:lstStyle/>
          <a:p>
            <a:r>
              <a:rPr lang="en-US" sz="4000" dirty="0">
                <a:solidFill>
                  <a:schemeClr val="tx2">
                    <a:lumMod val="10000"/>
                  </a:schemeClr>
                </a:solidFill>
                <a:latin typeface="Algerian" panose="04020705040A02060702" pitchFamily="82" charset="0"/>
              </a:rPr>
              <a:t>BILL OUTPUT :</a:t>
            </a:r>
            <a:endParaRPr lang="en-IN" sz="4000" dirty="0">
              <a:solidFill>
                <a:schemeClr val="tx2">
                  <a:lumMod val="10000"/>
                </a:schemeClr>
              </a:solidFill>
            </a:endParaRPr>
          </a:p>
        </p:txBody>
      </p:sp>
    </p:spTree>
    <p:extLst>
      <p:ext uri="{BB962C8B-B14F-4D97-AF65-F5344CB8AC3E}">
        <p14:creationId xmlns:p14="http://schemas.microsoft.com/office/powerpoint/2010/main" val="255341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9F05F6-7B71-5A06-CC04-15F2EC554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3" name="TextBox 2">
            <a:extLst>
              <a:ext uri="{FF2B5EF4-FFF2-40B4-BE49-F238E27FC236}">
                <a16:creationId xmlns:a16="http://schemas.microsoft.com/office/drawing/2014/main" id="{307C5D45-259E-861A-6F6D-F6162C441AB5}"/>
              </a:ext>
            </a:extLst>
          </p:cNvPr>
          <p:cNvSpPr txBox="1"/>
          <p:nvPr/>
        </p:nvSpPr>
        <p:spPr>
          <a:xfrm>
            <a:off x="2339752" y="393601"/>
            <a:ext cx="6552728" cy="521965"/>
          </a:xfrm>
          <a:prstGeom prst="rect">
            <a:avLst/>
          </a:prstGeom>
          <a:noFill/>
        </p:spPr>
        <p:txBody>
          <a:bodyPr wrap="square" rtlCol="0">
            <a:spAutoFit/>
          </a:bodyPr>
          <a:lstStyle/>
          <a:p>
            <a:r>
              <a:rPr lang="en-US" sz="1400" u="sng" dirty="0">
                <a:solidFill>
                  <a:srgbClr val="FF0000"/>
                </a:solidFill>
                <a:latin typeface="Algerian" panose="04020705040A02060702" pitchFamily="82" charset="0"/>
              </a:rPr>
              <a:t>CATEGORY CODES AND ITEMS CODES ARE ALLOTED AS…….</a:t>
            </a:r>
            <a:endParaRPr lang="en-IN" sz="1400" u="sng" dirty="0">
              <a:solidFill>
                <a:srgbClr val="FF0000"/>
              </a:solidFill>
              <a:latin typeface="Algerian" panose="04020705040A02060702" pitchFamily="82" charset="0"/>
            </a:endParaRPr>
          </a:p>
          <a:p>
            <a:endParaRPr lang="en-IN" dirty="0"/>
          </a:p>
        </p:txBody>
      </p:sp>
      <p:sp>
        <p:nvSpPr>
          <p:cNvPr id="4" name="TextBox 3">
            <a:extLst>
              <a:ext uri="{FF2B5EF4-FFF2-40B4-BE49-F238E27FC236}">
                <a16:creationId xmlns:a16="http://schemas.microsoft.com/office/drawing/2014/main" id="{0D2DA58B-6397-A25F-0C6B-261E4343DCEB}"/>
              </a:ext>
            </a:extLst>
          </p:cNvPr>
          <p:cNvSpPr txBox="1"/>
          <p:nvPr/>
        </p:nvSpPr>
        <p:spPr>
          <a:xfrm>
            <a:off x="395536" y="1173182"/>
            <a:ext cx="2736304" cy="3970318"/>
          </a:xfrm>
          <a:prstGeom prst="rect">
            <a:avLst/>
          </a:prstGeom>
          <a:noFill/>
        </p:spPr>
        <p:txBody>
          <a:bodyPr wrap="square" rtlCol="0">
            <a:spAutoFit/>
          </a:bodyPr>
          <a:lstStyle/>
          <a:p>
            <a:r>
              <a:rPr lang="en-IN">
                <a:solidFill>
                  <a:srgbClr val="00B050"/>
                </a:solidFill>
                <a:latin typeface="Arial Black" panose="020B0A04020102020204" pitchFamily="34" charset="0"/>
              </a:rPr>
              <a:t>1 : BREAKFAST </a:t>
            </a:r>
          </a:p>
          <a:p>
            <a:r>
              <a:rPr lang="en-IN"/>
              <a:t>         </a:t>
            </a:r>
            <a:r>
              <a:rPr lang="en-IN">
                <a:latin typeface="Cascadia Mono" panose="020B0609020000020004" pitchFamily="49" charset="0"/>
                <a:ea typeface="Cascadia Mono" panose="020B0609020000020004" pitchFamily="49" charset="0"/>
                <a:cs typeface="Cascadia Mono" panose="020B0609020000020004" pitchFamily="49" charset="0"/>
              </a:rPr>
              <a:t>Items    Price</a:t>
            </a:r>
          </a:p>
          <a:p>
            <a:r>
              <a:rPr lang="en-IN">
                <a:latin typeface="Tahoma" panose="020B0604030504040204" pitchFamily="34" charset="0"/>
                <a:ea typeface="Tahoma" panose="020B0604030504040204" pitchFamily="34" charset="0"/>
                <a:cs typeface="Tahoma" panose="020B0604030504040204" pitchFamily="34" charset="0"/>
              </a:rPr>
              <a:t>0  Dosa-Masala     25</a:t>
            </a:r>
          </a:p>
          <a:p>
            <a:r>
              <a:rPr lang="en-IN">
                <a:latin typeface="Tahoma" panose="020B0604030504040204" pitchFamily="34" charset="0"/>
                <a:ea typeface="Tahoma" panose="020B0604030504040204" pitchFamily="34" charset="0"/>
                <a:cs typeface="Tahoma" panose="020B0604030504040204" pitchFamily="34" charset="0"/>
              </a:rPr>
              <a:t>1   Dosa-Onion      25</a:t>
            </a:r>
          </a:p>
          <a:p>
            <a:r>
              <a:rPr lang="en-IN">
                <a:latin typeface="Tahoma" panose="020B0604030504040204" pitchFamily="34" charset="0"/>
                <a:ea typeface="Tahoma" panose="020B0604030504040204" pitchFamily="34" charset="0"/>
                <a:cs typeface="Tahoma" panose="020B0604030504040204" pitchFamily="34" charset="0"/>
              </a:rPr>
              <a:t>2   Dosa-Plain       25</a:t>
            </a:r>
          </a:p>
          <a:p>
            <a:r>
              <a:rPr lang="en-IN">
                <a:latin typeface="Tahoma" panose="020B0604030504040204" pitchFamily="34" charset="0"/>
                <a:ea typeface="Tahoma" panose="020B0604030504040204" pitchFamily="34" charset="0"/>
                <a:cs typeface="Tahoma" panose="020B0604030504040204" pitchFamily="34" charset="0"/>
              </a:rPr>
              <a:t>3   Idly                   25</a:t>
            </a:r>
          </a:p>
          <a:p>
            <a:r>
              <a:rPr lang="en-IN">
                <a:latin typeface="Tahoma" panose="020B0604030504040204" pitchFamily="34" charset="0"/>
                <a:ea typeface="Tahoma" panose="020B0604030504040204" pitchFamily="34" charset="0"/>
                <a:cs typeface="Tahoma" panose="020B0604030504040204" pitchFamily="34" charset="0"/>
              </a:rPr>
              <a:t>4   Poori                30</a:t>
            </a:r>
          </a:p>
          <a:p>
            <a:r>
              <a:rPr lang="en-IN">
                <a:latin typeface="Tahoma" panose="020B0604030504040204" pitchFamily="34" charset="0"/>
                <a:ea typeface="Tahoma" panose="020B0604030504040204" pitchFamily="34" charset="0"/>
                <a:cs typeface="Tahoma" panose="020B0604030504040204" pitchFamily="34" charset="0"/>
              </a:rPr>
              <a:t>5  Upma                30</a:t>
            </a:r>
          </a:p>
          <a:p>
            <a:r>
              <a:rPr lang="en-IN">
                <a:latin typeface="Tahoma" panose="020B0604030504040204" pitchFamily="34" charset="0"/>
                <a:ea typeface="Tahoma" panose="020B0604030504040204" pitchFamily="34" charset="0"/>
                <a:cs typeface="Tahoma" panose="020B0604030504040204" pitchFamily="34" charset="0"/>
              </a:rPr>
              <a:t>6  Utappa              25</a:t>
            </a:r>
          </a:p>
          <a:p>
            <a:r>
              <a:rPr lang="en-IN">
                <a:latin typeface="Tahoma" panose="020B0604030504040204" pitchFamily="34" charset="0"/>
                <a:ea typeface="Tahoma" panose="020B0604030504040204" pitchFamily="34" charset="0"/>
                <a:cs typeface="Tahoma" panose="020B0604030504040204" pitchFamily="34" charset="0"/>
              </a:rPr>
              <a:t>7   Vada                30</a:t>
            </a:r>
          </a:p>
          <a:p>
            <a:endParaRPr lang="en-IN">
              <a:solidFill>
                <a:srgbClr val="00B050"/>
              </a:solidFill>
              <a:latin typeface="Arial Black" panose="020B0A04020102020204" pitchFamily="34" charset="0"/>
            </a:endParaRPr>
          </a:p>
          <a:p>
            <a:r>
              <a:rPr lang="en-IN">
                <a:solidFill>
                  <a:srgbClr val="00B050"/>
                </a:solidFill>
                <a:latin typeface="Arial Black" panose="020B0A04020102020204" pitchFamily="34" charset="0"/>
              </a:rPr>
              <a:t>2 : VEG STARTERS </a:t>
            </a:r>
          </a:p>
          <a:p>
            <a:r>
              <a:rPr lang="en-IN"/>
              <a:t>           </a:t>
            </a:r>
            <a:r>
              <a:rPr lang="en-IN">
                <a:latin typeface="Cascadia Mono" panose="020B0609020000020004" pitchFamily="49" charset="0"/>
                <a:ea typeface="Cascadia Mono" panose="020B0609020000020004" pitchFamily="49" charset="0"/>
                <a:cs typeface="Cascadia Mono" panose="020B0609020000020004" pitchFamily="49" charset="0"/>
              </a:rPr>
              <a:t>Items       Price</a:t>
            </a:r>
          </a:p>
          <a:p>
            <a:r>
              <a:rPr lang="en-IN">
                <a:latin typeface="Tahoma" panose="020B0604030504040204" pitchFamily="34" charset="0"/>
                <a:ea typeface="Tahoma" panose="020B0604030504040204" pitchFamily="34" charset="0"/>
                <a:cs typeface="Tahoma" panose="020B0604030504040204" pitchFamily="34" charset="0"/>
              </a:rPr>
              <a:t>0   Veg manchuria        149</a:t>
            </a:r>
          </a:p>
          <a:p>
            <a:r>
              <a:rPr lang="en-IN">
                <a:latin typeface="Tahoma" panose="020B0604030504040204" pitchFamily="34" charset="0"/>
                <a:ea typeface="Tahoma" panose="020B0604030504040204" pitchFamily="34" charset="0"/>
                <a:cs typeface="Tahoma" panose="020B0604030504040204" pitchFamily="34" charset="0"/>
              </a:rPr>
              <a:t>1   Veg Spring Roll       149</a:t>
            </a:r>
          </a:p>
          <a:p>
            <a:r>
              <a:rPr lang="en-IN">
                <a:latin typeface="Tahoma" panose="020B0604030504040204" pitchFamily="34" charset="0"/>
                <a:ea typeface="Tahoma" panose="020B0604030504040204" pitchFamily="34" charset="0"/>
                <a:cs typeface="Tahoma" panose="020B0604030504040204" pitchFamily="34" charset="0"/>
              </a:rPr>
              <a:t>2   Chilli Spring Roll      149</a:t>
            </a:r>
          </a:p>
          <a:p>
            <a:r>
              <a:rPr lang="en-IN">
                <a:latin typeface="Tahoma" panose="020B0604030504040204" pitchFamily="34" charset="0"/>
                <a:ea typeface="Tahoma" panose="020B0604030504040204" pitchFamily="34" charset="0"/>
                <a:cs typeface="Tahoma" panose="020B0604030504040204" pitchFamily="34" charset="0"/>
              </a:rPr>
              <a:t>3   Mushroom 65           199</a:t>
            </a:r>
          </a:p>
          <a:p>
            <a:r>
              <a:rPr lang="en-IN">
                <a:latin typeface="Tahoma" panose="020B0604030504040204" pitchFamily="34" charset="0"/>
                <a:ea typeface="Tahoma" panose="020B0604030504040204" pitchFamily="34" charset="0"/>
                <a:cs typeface="Tahoma" panose="020B0604030504040204" pitchFamily="34" charset="0"/>
              </a:rPr>
              <a:t>4   Paneer Manchuria    199</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090559A0-D095-4050-3EBA-848091D4C510}"/>
              </a:ext>
            </a:extLst>
          </p:cNvPr>
          <p:cNvSpPr txBox="1"/>
          <p:nvPr/>
        </p:nvSpPr>
        <p:spPr>
          <a:xfrm>
            <a:off x="3347864" y="1203598"/>
            <a:ext cx="3960440" cy="3754874"/>
          </a:xfrm>
          <a:prstGeom prst="rect">
            <a:avLst/>
          </a:prstGeom>
          <a:noFill/>
        </p:spPr>
        <p:txBody>
          <a:bodyPr wrap="square" rtlCol="0">
            <a:spAutoFit/>
          </a:bodyPr>
          <a:lstStyle/>
          <a:p>
            <a:r>
              <a:rPr lang="en-IN" dirty="0">
                <a:solidFill>
                  <a:srgbClr val="00B050"/>
                </a:solidFill>
                <a:latin typeface="Arial Black" panose="020B0A04020102020204" pitchFamily="34" charset="0"/>
              </a:rPr>
              <a:t>3 : VEG BIRYANI </a:t>
            </a:r>
          </a:p>
          <a:p>
            <a:r>
              <a:rPr lang="en-IN" dirty="0"/>
              <a:t>                  </a:t>
            </a:r>
            <a:r>
              <a:rPr lang="en-IN" dirty="0">
                <a:latin typeface="Cascadia Mono" panose="020B0609020000020004" pitchFamily="49" charset="0"/>
                <a:ea typeface="Cascadia Mono" panose="020B0609020000020004" pitchFamily="49" charset="0"/>
                <a:cs typeface="Cascadia Mono" panose="020B0609020000020004" pitchFamily="49" charset="0"/>
              </a:rPr>
              <a:t>Items        Price</a:t>
            </a:r>
          </a:p>
          <a:p>
            <a:r>
              <a:rPr lang="en-IN" dirty="0">
                <a:latin typeface="Tahoma" panose="020B0604030504040204" pitchFamily="34" charset="0"/>
                <a:ea typeface="Tahoma" panose="020B0604030504040204" pitchFamily="34" charset="0"/>
                <a:cs typeface="Tahoma" panose="020B0604030504040204" pitchFamily="34" charset="0"/>
              </a:rPr>
              <a:t>0      Veg Biryani-Mini              179</a:t>
            </a:r>
          </a:p>
          <a:p>
            <a:r>
              <a:rPr lang="en-IN" dirty="0">
                <a:latin typeface="Tahoma" panose="020B0604030504040204" pitchFamily="34" charset="0"/>
                <a:ea typeface="Tahoma" panose="020B0604030504040204" pitchFamily="34" charset="0"/>
                <a:cs typeface="Tahoma" panose="020B0604030504040204" pitchFamily="34" charset="0"/>
              </a:rPr>
              <a:t>1      Veg Biryani-Regular         219</a:t>
            </a:r>
          </a:p>
          <a:p>
            <a:r>
              <a:rPr lang="en-IN" dirty="0">
                <a:latin typeface="Tahoma" panose="020B0604030504040204" pitchFamily="34" charset="0"/>
                <a:ea typeface="Tahoma" panose="020B0604030504040204" pitchFamily="34" charset="0"/>
                <a:cs typeface="Tahoma" panose="020B0604030504040204" pitchFamily="34" charset="0"/>
              </a:rPr>
              <a:t>2      Veg Biryani-Large             319</a:t>
            </a:r>
          </a:p>
          <a:p>
            <a:r>
              <a:rPr lang="en-IN" dirty="0">
                <a:latin typeface="Tahoma" panose="020B0604030504040204" pitchFamily="34" charset="0"/>
                <a:ea typeface="Tahoma" panose="020B0604030504040204" pitchFamily="34" charset="0"/>
                <a:cs typeface="Tahoma" panose="020B0604030504040204" pitchFamily="34" charset="0"/>
              </a:rPr>
              <a:t>3       Paneer Biryani                 319</a:t>
            </a:r>
          </a:p>
          <a:p>
            <a:r>
              <a:rPr lang="en-IN" dirty="0">
                <a:latin typeface="Tahoma" panose="020B0604030504040204" pitchFamily="34" charset="0"/>
                <a:ea typeface="Tahoma" panose="020B0604030504040204" pitchFamily="34" charset="0"/>
                <a:cs typeface="Tahoma" panose="020B0604030504040204" pitchFamily="34" charset="0"/>
              </a:rPr>
              <a:t>4       Paneer Lollipop Biryani    339</a:t>
            </a:r>
          </a:p>
          <a:p>
            <a:r>
              <a:rPr lang="en-IN" dirty="0">
                <a:latin typeface="Tahoma" panose="020B0604030504040204" pitchFamily="34" charset="0"/>
                <a:ea typeface="Tahoma" panose="020B0604030504040204" pitchFamily="34" charset="0"/>
                <a:cs typeface="Tahoma" panose="020B0604030504040204" pitchFamily="34" charset="0"/>
              </a:rPr>
              <a:t>5       Mushroom Biryani            339</a:t>
            </a:r>
          </a:p>
          <a:p>
            <a:endParaRPr lang="en-IN" dirty="0"/>
          </a:p>
          <a:p>
            <a:r>
              <a:rPr lang="en-IN" dirty="0">
                <a:solidFill>
                  <a:srgbClr val="00B050"/>
                </a:solidFill>
                <a:latin typeface="Arial Black" panose="020B0A04020102020204" pitchFamily="34" charset="0"/>
              </a:rPr>
              <a:t>4 : NON-VEG STARTERS </a:t>
            </a:r>
          </a:p>
          <a:p>
            <a:r>
              <a:rPr lang="en-IN" dirty="0"/>
              <a:t>                 </a:t>
            </a:r>
            <a:r>
              <a:rPr lang="en-IN" dirty="0">
                <a:latin typeface="Cascadia Mono" panose="020B0609020000020004" pitchFamily="49" charset="0"/>
                <a:ea typeface="Cascadia Mono" panose="020B0609020000020004" pitchFamily="49" charset="0"/>
                <a:cs typeface="Cascadia Mono" panose="020B0609020000020004" pitchFamily="49" charset="0"/>
              </a:rPr>
              <a:t>Items       Price</a:t>
            </a:r>
          </a:p>
          <a:p>
            <a:r>
              <a:rPr lang="en-IN" dirty="0">
                <a:latin typeface="Tahoma" panose="020B0604030504040204" pitchFamily="34" charset="0"/>
                <a:ea typeface="Tahoma" panose="020B0604030504040204" pitchFamily="34" charset="0"/>
                <a:cs typeface="Tahoma" panose="020B0604030504040204" pitchFamily="34" charset="0"/>
              </a:rPr>
              <a:t>0       Chicken 65                 179</a:t>
            </a:r>
          </a:p>
          <a:p>
            <a:r>
              <a:rPr lang="en-IN" dirty="0">
                <a:latin typeface="Tahoma" panose="020B0604030504040204" pitchFamily="34" charset="0"/>
                <a:ea typeface="Tahoma" panose="020B0604030504040204" pitchFamily="34" charset="0"/>
                <a:cs typeface="Tahoma" panose="020B0604030504040204" pitchFamily="34" charset="0"/>
              </a:rPr>
              <a:t>1       Chicken Manchuria     149</a:t>
            </a:r>
          </a:p>
          <a:p>
            <a:r>
              <a:rPr lang="en-IN" dirty="0">
                <a:latin typeface="Tahoma" panose="020B0604030504040204" pitchFamily="34" charset="0"/>
                <a:ea typeface="Tahoma" panose="020B0604030504040204" pitchFamily="34" charset="0"/>
                <a:cs typeface="Tahoma" panose="020B0604030504040204" pitchFamily="34" charset="0"/>
              </a:rPr>
              <a:t>2       Chicken Spring Roll    209</a:t>
            </a:r>
          </a:p>
          <a:p>
            <a:r>
              <a:rPr lang="en-IN" dirty="0">
                <a:latin typeface="Tahoma" panose="020B0604030504040204" pitchFamily="34" charset="0"/>
                <a:ea typeface="Tahoma" panose="020B0604030504040204" pitchFamily="34" charset="0"/>
                <a:cs typeface="Tahoma" panose="020B0604030504040204" pitchFamily="34" charset="0"/>
              </a:rPr>
              <a:t>3       Chile Fish                    289</a:t>
            </a:r>
          </a:p>
          <a:p>
            <a:r>
              <a:rPr lang="en-IN" dirty="0">
                <a:latin typeface="Tahoma" panose="020B0604030504040204" pitchFamily="34" charset="0"/>
                <a:ea typeface="Tahoma" panose="020B0604030504040204" pitchFamily="34" charset="0"/>
                <a:cs typeface="Tahoma" panose="020B0604030504040204" pitchFamily="34" charset="0"/>
              </a:rPr>
              <a:t>4       </a:t>
            </a:r>
            <a:r>
              <a:rPr lang="en-IN" dirty="0" err="1">
                <a:latin typeface="Tahoma" panose="020B0604030504040204" pitchFamily="34" charset="0"/>
                <a:ea typeface="Tahoma" panose="020B0604030504040204" pitchFamily="34" charset="0"/>
                <a:cs typeface="Tahoma" panose="020B0604030504040204" pitchFamily="34" charset="0"/>
              </a:rPr>
              <a:t>Appolo</a:t>
            </a:r>
            <a:r>
              <a:rPr lang="en-IN" dirty="0">
                <a:latin typeface="Tahoma" panose="020B0604030504040204" pitchFamily="34" charset="0"/>
                <a:ea typeface="Tahoma" panose="020B0604030504040204" pitchFamily="34" charset="0"/>
                <a:cs typeface="Tahoma" panose="020B0604030504040204" pitchFamily="34" charset="0"/>
              </a:rPr>
              <a:t> Fish                 289</a:t>
            </a:r>
          </a:p>
          <a:p>
            <a:r>
              <a:rPr lang="en-IN" dirty="0">
                <a:latin typeface="Tahoma" panose="020B0604030504040204" pitchFamily="34" charset="0"/>
                <a:ea typeface="Tahoma" panose="020B0604030504040204" pitchFamily="34" charset="0"/>
                <a:cs typeface="Tahoma" panose="020B0604030504040204" pitchFamily="34" charset="0"/>
              </a:rPr>
              <a:t>5       Prawns Fry                  289 ………</a:t>
            </a:r>
            <a:r>
              <a:rPr lang="en-IN" dirty="0" err="1">
                <a:latin typeface="Tahoma" panose="020B0604030504040204" pitchFamily="34" charset="0"/>
                <a:ea typeface="Tahoma" panose="020B0604030504040204" pitchFamily="34" charset="0"/>
                <a:cs typeface="Tahoma" panose="020B0604030504040204" pitchFamily="34" charset="0"/>
              </a:rPr>
              <a:t>e.t.c</a:t>
            </a:r>
            <a:endParaRPr lang="en-IN" dirty="0"/>
          </a:p>
        </p:txBody>
      </p:sp>
    </p:spTree>
    <p:extLst>
      <p:ext uri="{BB962C8B-B14F-4D97-AF65-F5344CB8AC3E}">
        <p14:creationId xmlns:p14="http://schemas.microsoft.com/office/powerpoint/2010/main" val="424034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8BAE-12A7-562C-9231-8BE49333F812}"/>
              </a:ext>
            </a:extLst>
          </p:cNvPr>
          <p:cNvSpPr>
            <a:spLocks noGrp="1"/>
          </p:cNvSpPr>
          <p:nvPr>
            <p:ph type="title"/>
          </p:nvPr>
        </p:nvSpPr>
        <p:spPr>
          <a:xfrm>
            <a:off x="2973599" y="374401"/>
            <a:ext cx="3818125" cy="568799"/>
          </a:xfrm>
        </p:spPr>
        <p:txBody>
          <a:bodyPr/>
          <a:lstStyle/>
          <a:p>
            <a:r>
              <a:rPr lang="en-IN" sz="3200" dirty="0">
                <a:latin typeface="Algerian" panose="04020705040A02060702" pitchFamily="82" charset="0"/>
              </a:rPr>
              <a:t>CSV File</a:t>
            </a:r>
          </a:p>
        </p:txBody>
      </p:sp>
      <p:sp>
        <p:nvSpPr>
          <p:cNvPr id="3" name="Text Placeholder 2">
            <a:extLst>
              <a:ext uri="{FF2B5EF4-FFF2-40B4-BE49-F238E27FC236}">
                <a16:creationId xmlns:a16="http://schemas.microsoft.com/office/drawing/2014/main" id="{D63B3A08-ECCD-9503-0648-F82B741190A8}"/>
              </a:ext>
            </a:extLst>
          </p:cNvPr>
          <p:cNvSpPr>
            <a:spLocks noGrp="1"/>
          </p:cNvSpPr>
          <p:nvPr>
            <p:ph type="body" idx="1"/>
          </p:nvPr>
        </p:nvSpPr>
        <p:spPr>
          <a:xfrm>
            <a:off x="1031425" y="1123200"/>
            <a:ext cx="5760300" cy="3715200"/>
          </a:xfrm>
        </p:spPr>
        <p:txBody>
          <a:bodyPr/>
          <a:lstStyle/>
          <a:p>
            <a:endParaRPr lang="en-IN" dirty="0"/>
          </a:p>
        </p:txBody>
      </p:sp>
      <p:pic>
        <p:nvPicPr>
          <p:cNvPr id="5" name="Picture 4">
            <a:extLst>
              <a:ext uri="{FF2B5EF4-FFF2-40B4-BE49-F238E27FC236}">
                <a16:creationId xmlns:a16="http://schemas.microsoft.com/office/drawing/2014/main" id="{4E1D8BF8-3CD9-D6DC-E0E5-BACD223543F4}"/>
              </a:ext>
            </a:extLst>
          </p:cNvPr>
          <p:cNvPicPr>
            <a:picLocks noChangeAspect="1"/>
          </p:cNvPicPr>
          <p:nvPr/>
        </p:nvPicPr>
        <p:blipFill>
          <a:blip r:embed="rId2"/>
          <a:stretch>
            <a:fillRect/>
          </a:stretch>
        </p:blipFill>
        <p:spPr>
          <a:xfrm>
            <a:off x="244800" y="1015200"/>
            <a:ext cx="6960138" cy="3895200"/>
          </a:xfrm>
          <a:prstGeom prst="rect">
            <a:avLst/>
          </a:prstGeom>
        </p:spPr>
      </p:pic>
    </p:spTree>
    <p:extLst>
      <p:ext uri="{BB962C8B-B14F-4D97-AF65-F5344CB8AC3E}">
        <p14:creationId xmlns:p14="http://schemas.microsoft.com/office/powerpoint/2010/main" val="157985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685800" y="2093550"/>
            <a:ext cx="4924200"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chemeClr val="accent4"/>
                </a:solidFill>
              </a:rPr>
              <a:t> </a:t>
            </a:r>
            <a:endParaRPr sz="6000">
              <a:solidFill>
                <a:schemeClr val="accent4"/>
              </a:solidFill>
            </a:endParaRPr>
          </a:p>
        </p:txBody>
      </p:sp>
      <p:sp>
        <p:nvSpPr>
          <p:cNvPr id="182" name="Google Shape;182;p14"/>
          <p:cNvSpPr txBox="1">
            <a:spLocks noGrp="1"/>
          </p:cNvSpPr>
          <p:nvPr>
            <p:ph type="subTitle" idx="4294967295"/>
          </p:nvPr>
        </p:nvSpPr>
        <p:spPr>
          <a:xfrm>
            <a:off x="571472" y="71420"/>
            <a:ext cx="7929618" cy="4929221"/>
          </a:xfrm>
          <a:prstGeom prst="rect">
            <a:avLst/>
          </a:prstGeom>
        </p:spPr>
        <p:txBody>
          <a:bodyPr spcFirstLastPara="1" wrap="square" lIns="91425" tIns="91425" rIns="91425" bIns="91425" anchor="t" anchorCtr="0">
            <a:noAutofit/>
          </a:bodyPr>
          <a:lstStyle/>
          <a:p>
            <a:pPr marL="0" lvl="0" indent="0">
              <a:buNone/>
            </a:pPr>
            <a:r>
              <a:rPr lang="en-US" sz="2400" dirty="0">
                <a:solidFill>
                  <a:schemeClr val="tx1"/>
                </a:solidFill>
                <a:latin typeface="Algerian" pitchFamily="82" charset="0"/>
              </a:rPr>
              <a:t> </a:t>
            </a:r>
          </a:p>
          <a:p>
            <a:pPr indent="-457200">
              <a:buClrTx/>
              <a:buNone/>
            </a:pPr>
            <a:r>
              <a:rPr lang="en-US" sz="2400" b="1" dirty="0">
                <a:solidFill>
                  <a:schemeClr val="tx1"/>
                </a:solidFill>
                <a:latin typeface="Algerian" pitchFamily="82" charset="0"/>
              </a:rPr>
              <a:t>                                    </a:t>
            </a:r>
            <a:r>
              <a:rPr lang="en-US" sz="3200" b="1" dirty="0">
                <a:solidFill>
                  <a:schemeClr val="accent5">
                    <a:lumMod val="50000"/>
                  </a:schemeClr>
                </a:solidFill>
                <a:latin typeface="Algerian" panose="04020705040A02060702" pitchFamily="82" charset="0"/>
                <a:sym typeface="Oswald"/>
              </a:rPr>
              <a:t>summary:</a:t>
            </a:r>
          </a:p>
          <a:p>
            <a:pPr lvl="0" indent="-457200">
              <a:buClrTx/>
              <a:buFont typeface="Wingdings" pitchFamily="2" charset="2"/>
              <a:buChar char="Ø"/>
            </a:pPr>
            <a:r>
              <a:rPr lang="en-US" sz="2400" dirty="0"/>
              <a:t>Our program helps the management of the hotel to maintain a great database of all customers visited.</a:t>
            </a:r>
          </a:p>
          <a:p>
            <a:pPr lvl="0" indent="-457200">
              <a:buClrTx/>
              <a:buFont typeface="Wingdings" pitchFamily="2" charset="2"/>
              <a:buChar char="Ø"/>
            </a:pPr>
            <a:r>
              <a:rPr lang="en-US" sz="2400" dirty="0"/>
              <a:t> Enhances day-to-day operations.</a:t>
            </a:r>
          </a:p>
          <a:p>
            <a:pPr lvl="0" indent="-457200">
              <a:buClrTx/>
              <a:buFont typeface="Wingdings" pitchFamily="2" charset="2"/>
              <a:buChar char="Ø"/>
            </a:pPr>
            <a:r>
              <a:rPr lang="en-US" sz="2400" dirty="0"/>
              <a:t>This helps in tracking the financial turn-over of the hotel with simple reckoning.  </a:t>
            </a:r>
          </a:p>
          <a:p>
            <a:pPr lvl="0" indent="-457200">
              <a:buClrTx/>
              <a:buFont typeface="Wingdings" pitchFamily="2" charset="2"/>
              <a:buChar char="Ø"/>
            </a:pPr>
            <a:r>
              <a:rPr lang="en-US" sz="2400" dirty="0"/>
              <a:t>Also makes the way of ordering the food much easier. </a:t>
            </a:r>
            <a:br>
              <a:rPr lang="en-US" sz="2400" dirty="0">
                <a:solidFill>
                  <a:schemeClr val="tx1"/>
                </a:solidFill>
                <a:latin typeface="Algerian" pitchFamily="82" charset="0"/>
              </a:rPr>
            </a:br>
            <a:endParaRPr sz="2400" b="1" dirty="0">
              <a:solidFill>
                <a:schemeClr val="accent1"/>
              </a:solidFill>
            </a:endParaRP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pPr marL="0" lvl="0" indent="0" algn="r" rtl="0">
                <a:spcBef>
                  <a:spcPts val="0"/>
                </a:spcBef>
                <a:spcAft>
                  <a:spcPts val="0"/>
                </a:spcAft>
                <a:buNone/>
              </a:pPr>
              <a:t>14</a:t>
            </a:fld>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body" idx="1"/>
          </p:nvPr>
        </p:nvSpPr>
        <p:spPr>
          <a:xfrm>
            <a:off x="785786" y="0"/>
            <a:ext cx="7858180" cy="4371950"/>
          </a:xfrm>
          <a:prstGeom prst="rect">
            <a:avLst/>
          </a:prstGeom>
        </p:spPr>
        <p:txBody>
          <a:bodyPr spcFirstLastPara="1" wrap="square" lIns="91425" tIns="91425" rIns="91425" bIns="91425" anchor="ctr" anchorCtr="0">
            <a:noAutofit/>
          </a:bodyPr>
          <a:lstStyle/>
          <a:p>
            <a:pPr marL="0" lvl="0" indent="0">
              <a:buNone/>
            </a:pPr>
            <a:r>
              <a:rPr lang="en-US" dirty="0">
                <a:solidFill>
                  <a:schemeClr val="tx1"/>
                </a:solidFill>
                <a:latin typeface="Stencil" pitchFamily="82" charset="0"/>
                <a:ea typeface="Varela Round"/>
                <a:cs typeface="Varela Round"/>
                <a:sym typeface="Varela Round"/>
              </a:rPr>
              <a:t>    </a:t>
            </a:r>
            <a:r>
              <a:rPr lang="en-US" sz="3200" b="1" dirty="0">
                <a:solidFill>
                  <a:srgbClr val="00B0F0"/>
                </a:solidFill>
                <a:latin typeface="Algerian" panose="04020705040A02060702" pitchFamily="82" charset="0"/>
                <a:sym typeface="Varela Round"/>
              </a:rPr>
              <a:t>future scope: </a:t>
            </a:r>
          </a:p>
          <a:p>
            <a:pPr marL="0" lvl="0" indent="0" algn="l">
              <a:buClrTx/>
              <a:buSzPct val="60000"/>
              <a:buFont typeface="Wingdings" pitchFamily="2" charset="2"/>
              <a:buChar char="Ø"/>
            </a:pPr>
            <a:r>
              <a:rPr lang="en-US" sz="2600" dirty="0">
                <a:solidFill>
                  <a:schemeClr val="tx1"/>
                </a:solidFill>
                <a:latin typeface="Stencil" pitchFamily="82" charset="0"/>
                <a:ea typeface="Varela Round"/>
                <a:cs typeface="Varela Round"/>
                <a:sym typeface="Varela Round"/>
              </a:rPr>
              <a:t> </a:t>
            </a:r>
            <a:r>
              <a:rPr lang="en-US" sz="2600" dirty="0">
                <a:solidFill>
                  <a:schemeClr val="tx1"/>
                </a:solidFill>
                <a:latin typeface="Bahnschrift SemiBold Condensed" pitchFamily="34" charset="0"/>
                <a:ea typeface="Varela Round"/>
                <a:cs typeface="Varela Round"/>
                <a:sym typeface="Varela Round"/>
              </a:rPr>
              <a:t> </a:t>
            </a:r>
            <a:r>
              <a:rPr lang="en-US" sz="2000" dirty="0">
                <a:solidFill>
                  <a:schemeClr val="dk2"/>
                </a:solidFill>
                <a:latin typeface="Roboto Condensed"/>
                <a:ea typeface="Roboto Condensed"/>
                <a:sym typeface="Varela Round"/>
              </a:rPr>
              <a:t>This project would help various branches of a single hotel to align their data of the orders of the customers properly and safely.</a:t>
            </a:r>
          </a:p>
          <a:p>
            <a:pPr marL="0" lvl="0" indent="0" algn="l">
              <a:buClrTx/>
              <a:buSzPct val="60000"/>
              <a:buFont typeface="Wingdings" pitchFamily="2" charset="2"/>
              <a:buChar char="Ø"/>
            </a:pPr>
            <a:r>
              <a:rPr lang="en-US" sz="2000" dirty="0">
                <a:solidFill>
                  <a:schemeClr val="dk2"/>
                </a:solidFill>
                <a:latin typeface="Roboto Condensed"/>
                <a:ea typeface="Roboto Condensed"/>
                <a:sym typeface="Varela Round"/>
              </a:rPr>
              <a:t>  Utilizing this project, the hotels can directly display the orders of the customers in their kitchen along with their table number So that, time required to prepare the food will be reduced and can be served more quickly. </a:t>
            </a:r>
          </a:p>
          <a:p>
            <a:pPr marL="0" lvl="0" indent="0" algn="l">
              <a:buClrTx/>
              <a:buSzPct val="60000"/>
              <a:buFont typeface="Wingdings" pitchFamily="2" charset="2"/>
              <a:buChar char="Ø"/>
            </a:pPr>
            <a:r>
              <a:rPr lang="en-US" sz="2000" dirty="0">
                <a:solidFill>
                  <a:schemeClr val="dk2"/>
                </a:solidFill>
                <a:latin typeface="Roboto Condensed"/>
                <a:ea typeface="Roboto Condensed"/>
                <a:sym typeface="Varela Round"/>
              </a:rPr>
              <a:t>  Project will enable to see report regarding the item and category.</a:t>
            </a:r>
            <a:endParaRPr sz="2000" dirty="0">
              <a:solidFill>
                <a:schemeClr val="dk2"/>
              </a:solidFill>
              <a:latin typeface="Roboto Condensed"/>
              <a:ea typeface="Roboto Condensed"/>
              <a:sym typeface="Roboto Condensed"/>
            </a:endParaRPr>
          </a:p>
        </p:txBody>
      </p:sp>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214414" y="857238"/>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a:t>
            </a:r>
            <a:r>
              <a:rPr lang="en-US" dirty="0">
                <a:latin typeface="Algerian" pitchFamily="82" charset="0"/>
              </a:rPr>
              <a:t>CONTENTS:</a:t>
            </a:r>
            <a:endParaRPr>
              <a:latin typeface="Algerian" pitchFamily="82" charset="0"/>
            </a:endParaRPr>
          </a:p>
        </p:txBody>
      </p:sp>
      <p:sp>
        <p:nvSpPr>
          <p:cNvPr id="203" name="Google Shape;203;p17"/>
          <p:cNvSpPr txBox="1">
            <a:spLocks noGrp="1"/>
          </p:cNvSpPr>
          <p:nvPr>
            <p:ph type="body" idx="1"/>
          </p:nvPr>
        </p:nvSpPr>
        <p:spPr>
          <a:xfrm>
            <a:off x="2857488" y="1428742"/>
            <a:ext cx="5500725" cy="2521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Font typeface="Wingdings" pitchFamily="2" charset="2"/>
              <a:buChar char="Ø"/>
            </a:pPr>
            <a:r>
              <a:rPr lang="en-US" dirty="0"/>
              <a:t>Background</a:t>
            </a:r>
          </a:p>
          <a:p>
            <a:pPr marL="457200" lvl="0" indent="-355600" algn="l" rtl="0">
              <a:spcBef>
                <a:spcPts val="600"/>
              </a:spcBef>
              <a:spcAft>
                <a:spcPts val="0"/>
              </a:spcAft>
              <a:buSzPts val="2000"/>
              <a:buFont typeface="Wingdings" pitchFamily="2" charset="2"/>
              <a:buChar char="Ø"/>
            </a:pPr>
            <a:r>
              <a:rPr lang="en-US" dirty="0"/>
              <a:t>Motivation</a:t>
            </a:r>
          </a:p>
          <a:p>
            <a:pPr marL="457200" lvl="0" indent="-355600" algn="l" rtl="0">
              <a:spcBef>
                <a:spcPts val="600"/>
              </a:spcBef>
              <a:spcAft>
                <a:spcPts val="0"/>
              </a:spcAft>
              <a:buSzPts val="2000"/>
              <a:buFont typeface="Wingdings" pitchFamily="2" charset="2"/>
              <a:buChar char="Ø"/>
            </a:pPr>
            <a:r>
              <a:rPr lang="en-US" dirty="0"/>
              <a:t>Problem Statement</a:t>
            </a:r>
          </a:p>
          <a:p>
            <a:pPr marL="457200" lvl="0" indent="-355600" algn="l" rtl="0">
              <a:spcBef>
                <a:spcPts val="600"/>
              </a:spcBef>
              <a:spcAft>
                <a:spcPts val="0"/>
              </a:spcAft>
              <a:buSzPts val="2000"/>
              <a:buFont typeface="Wingdings" pitchFamily="2" charset="2"/>
              <a:buChar char="Ø"/>
            </a:pPr>
            <a:r>
              <a:rPr lang="en-US" dirty="0"/>
              <a:t>Formulation</a:t>
            </a:r>
          </a:p>
          <a:p>
            <a:pPr marL="457200" lvl="0" indent="-355600" algn="l" rtl="0">
              <a:spcBef>
                <a:spcPts val="600"/>
              </a:spcBef>
              <a:spcAft>
                <a:spcPts val="0"/>
              </a:spcAft>
              <a:buSzPts val="2000"/>
              <a:buFont typeface="Wingdings" pitchFamily="2" charset="2"/>
              <a:buChar char="Ø"/>
            </a:pPr>
            <a:r>
              <a:rPr lang="en-US" dirty="0"/>
              <a:t>Summary</a:t>
            </a:r>
          </a:p>
          <a:p>
            <a:pPr marL="457200" lvl="0" indent="-355600" algn="l" rtl="0">
              <a:spcBef>
                <a:spcPts val="600"/>
              </a:spcBef>
              <a:spcAft>
                <a:spcPts val="0"/>
              </a:spcAft>
              <a:buSzPts val="2000"/>
              <a:buFont typeface="Wingdings" pitchFamily="2" charset="2"/>
              <a:buChar char="Ø"/>
            </a:pPr>
            <a:r>
              <a:rPr lang="en-US" dirty="0"/>
              <a:t>Future Scope</a:t>
            </a:r>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2285984" y="500048"/>
            <a:ext cx="34182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BACKGROUND:</a:t>
            </a:r>
            <a:endParaRPr/>
          </a:p>
        </p:txBody>
      </p:sp>
      <p:sp>
        <p:nvSpPr>
          <p:cNvPr id="247" name="Google Shape;247;p21"/>
          <p:cNvSpPr txBox="1">
            <a:spLocks noGrp="1"/>
          </p:cNvSpPr>
          <p:nvPr>
            <p:ph type="body" idx="1"/>
          </p:nvPr>
        </p:nvSpPr>
        <p:spPr>
          <a:xfrm>
            <a:off x="428596" y="1214428"/>
            <a:ext cx="8715404" cy="3214710"/>
          </a:xfrm>
          <a:prstGeom prst="rect">
            <a:avLst/>
          </a:prstGeom>
        </p:spPr>
        <p:txBody>
          <a:bodyPr spcFirstLastPara="1" wrap="square" lIns="91425" tIns="91425" rIns="91425" bIns="91425" anchor="t" anchorCtr="0">
            <a:noAutofit/>
          </a:bodyPr>
          <a:lstStyle/>
          <a:p>
            <a:pPr>
              <a:buFont typeface="Wingdings" pitchFamily="2" charset="2"/>
              <a:buChar char="Ø"/>
            </a:pPr>
            <a:r>
              <a:rPr lang="en-US" b="1" dirty="0">
                <a:solidFill>
                  <a:schemeClr val="accent1"/>
                </a:solidFill>
                <a:latin typeface="Arial Narrow" panose="020B0606020202030204" pitchFamily="34" charset="0"/>
              </a:rPr>
              <a:t>On  keeping  the working  of  the manual  system as the  basis of  our  project</a:t>
            </a:r>
          </a:p>
          <a:p>
            <a:pPr marL="0" indent="0">
              <a:buNone/>
            </a:pPr>
            <a:r>
              <a:rPr lang="en-US" b="1" dirty="0">
                <a:solidFill>
                  <a:schemeClr val="accent1"/>
                </a:solidFill>
                <a:latin typeface="Arial Narrow" panose="020B0606020202030204" pitchFamily="34" charset="0"/>
              </a:rPr>
              <a:t>        we   developed  an  automated  version  of  the  manual  system,  named</a:t>
            </a:r>
          </a:p>
          <a:p>
            <a:pPr marL="0" indent="0">
              <a:buNone/>
            </a:pPr>
            <a:r>
              <a:rPr lang="en-US" b="1" dirty="0">
                <a:solidFill>
                  <a:schemeClr val="accent1"/>
                </a:solidFill>
                <a:latin typeface="Arial Narrow" panose="020B0606020202030204" pitchFamily="34" charset="0"/>
              </a:rPr>
              <a:t>        as “CANTEEN BILL GENERATOR”.  </a:t>
            </a:r>
          </a:p>
          <a:p>
            <a:pPr marL="0" indent="0">
              <a:buFont typeface="Wingdings" pitchFamily="2" charset="2"/>
              <a:buChar char="Ø"/>
            </a:pPr>
            <a:r>
              <a:rPr lang="en-US" b="1" dirty="0">
                <a:solidFill>
                  <a:schemeClr val="accent1"/>
                </a:solidFill>
                <a:latin typeface="Arial Narrow" panose="020B0606020202030204" pitchFamily="34" charset="0"/>
                <a:cs typeface="Calibri" panose="020F0502020204030204" pitchFamily="34" charset="0"/>
              </a:rPr>
              <a:t>    It is to provide customer friendly and time saving digital bill generator .It also.</a:t>
            </a:r>
          </a:p>
          <a:p>
            <a:pPr marL="0" indent="0">
              <a:buNone/>
            </a:pPr>
            <a:r>
              <a:rPr lang="en-US" b="1" dirty="0">
                <a:solidFill>
                  <a:schemeClr val="accent1"/>
                </a:solidFill>
                <a:latin typeface="Arial Narrow" panose="020B0606020202030204" pitchFamily="34" charset="0"/>
              </a:rPr>
              <a:t>       </a:t>
            </a:r>
            <a:r>
              <a:rPr lang="en-US" b="1" dirty="0">
                <a:solidFill>
                  <a:schemeClr val="accent1"/>
                </a:solidFill>
                <a:latin typeface="Arial Narrow" panose="020B0606020202030204" pitchFamily="34" charset="0"/>
                <a:cs typeface="Calibri" panose="020F0502020204030204" pitchFamily="34" charset="0"/>
              </a:rPr>
              <a:t>provides track of </a:t>
            </a:r>
            <a:r>
              <a:rPr lang="en-US" b="1" dirty="0" err="1">
                <a:solidFill>
                  <a:schemeClr val="accent1"/>
                </a:solidFill>
                <a:latin typeface="Arial Narrow" panose="020B0606020202030204" pitchFamily="34" charset="0"/>
                <a:cs typeface="Calibri" panose="020F0502020204030204" pitchFamily="34" charset="0"/>
              </a:rPr>
              <a:t>transactions,profits</a:t>
            </a:r>
            <a:r>
              <a:rPr lang="en-US" b="1" dirty="0">
                <a:solidFill>
                  <a:schemeClr val="accent1"/>
                </a:solidFill>
                <a:latin typeface="Arial Narrow" panose="020B0606020202030204" pitchFamily="34" charset="0"/>
                <a:cs typeface="Calibri" panose="020F0502020204030204" pitchFamily="34" charset="0"/>
              </a:rPr>
              <a:t> and loses on daily basis.</a:t>
            </a:r>
            <a:endParaRPr lang="en-US" b="1" dirty="0">
              <a:solidFill>
                <a:schemeClr val="accent1"/>
              </a:solidFill>
              <a:latin typeface="Arial Narrow" panose="020B0606020202030204" pitchFamily="34" charset="0"/>
            </a:endParaRPr>
          </a:p>
          <a:p>
            <a:pPr marL="0" lvl="0" indent="0" algn="l" rtl="0">
              <a:spcBef>
                <a:spcPts val="600"/>
              </a:spcBef>
              <a:spcAft>
                <a:spcPts val="0"/>
              </a:spcAft>
              <a:buClrTx/>
              <a:buFont typeface="Wingdings" pitchFamily="2" charset="2"/>
              <a:buChar char="Ø"/>
            </a:pPr>
            <a:endParaRPr dirty="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5"/>
          <p:cNvSpPr txBox="1">
            <a:spLocks noGrp="1"/>
          </p:cNvSpPr>
          <p:nvPr>
            <p:ph type="title"/>
          </p:nvPr>
        </p:nvSpPr>
        <p:spPr>
          <a:xfrm>
            <a:off x="1071538" y="571486"/>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MOTIVATION:</a:t>
            </a:r>
            <a:endParaRPr/>
          </a:p>
        </p:txBody>
      </p:sp>
      <p:sp>
        <p:nvSpPr>
          <p:cNvPr id="397" name="Google Shape;397;p35"/>
          <p:cNvSpPr txBox="1">
            <a:spLocks noGrp="1"/>
          </p:cNvSpPr>
          <p:nvPr>
            <p:ph type="body" idx="1"/>
          </p:nvPr>
        </p:nvSpPr>
        <p:spPr>
          <a:xfrm>
            <a:off x="357158" y="928676"/>
            <a:ext cx="8215370" cy="2521200"/>
          </a:xfrm>
          <a:prstGeom prst="rect">
            <a:avLst/>
          </a:prstGeom>
        </p:spPr>
        <p:txBody>
          <a:bodyPr spcFirstLastPara="1" wrap="square" lIns="91425" tIns="91425" rIns="91425" bIns="91425" anchor="t" anchorCtr="0">
            <a:noAutofit/>
          </a:bodyPr>
          <a:lstStyle/>
          <a:p>
            <a:pPr marL="0" lvl="0" indent="0">
              <a:buClrTx/>
              <a:buFont typeface="Wingdings" pitchFamily="2" charset="2"/>
              <a:buChar char="Ø"/>
            </a:pPr>
            <a:r>
              <a:rPr lang="en-US" sz="3600" dirty="0">
                <a:latin typeface="Arial Narrow" panose="020B0606020202030204" pitchFamily="34" charset="0"/>
              </a:rPr>
              <a:t> </a:t>
            </a:r>
            <a:r>
              <a:rPr lang="en-US" sz="2400" dirty="0">
                <a:latin typeface="Arial Narrow" panose="020B0606020202030204" pitchFamily="34" charset="0"/>
              </a:rPr>
              <a:t>The main aim of our project is to make work </a:t>
            </a:r>
            <a:r>
              <a:rPr lang="en-US" sz="2400" dirty="0" err="1">
                <a:latin typeface="Arial Narrow" panose="020B0606020202030204" pitchFamily="34" charset="0"/>
              </a:rPr>
              <a:t>easy</a:t>
            </a:r>
            <a:r>
              <a:rPr lang="en-US" sz="2400" dirty="0" err="1"/>
              <a:t>.</a:t>
            </a:r>
            <a:r>
              <a:rPr lang="en-US" sz="2400" dirty="0" err="1">
                <a:latin typeface="Arial Narrow" panose="020B0606020202030204" pitchFamily="34" charset="0"/>
              </a:rPr>
              <a:t>If</a:t>
            </a:r>
            <a:r>
              <a:rPr lang="en-US" sz="2400" dirty="0">
                <a:latin typeface="Arial Narrow" panose="020B0606020202030204" pitchFamily="34" charset="0"/>
              </a:rPr>
              <a:t> we do all the works like storing details of orders of the customers and to keep a track  over the turn over of the restaurant , It takes a lot of time and more employees are needed .</a:t>
            </a:r>
          </a:p>
          <a:p>
            <a:pPr marL="0" lvl="0" indent="0">
              <a:buClrTx/>
              <a:buFont typeface="Wingdings" pitchFamily="2" charset="2"/>
              <a:buChar char="Ø"/>
            </a:pPr>
            <a:r>
              <a:rPr lang="en-US" sz="2400" dirty="0">
                <a:latin typeface="Arial Narrow" panose="020B0606020202030204" pitchFamily="34" charset="0"/>
              </a:rPr>
              <a:t>So by using this project we can save time and it also helps in enhancing the customers and the restaurant to serve more quickly and efficiently.</a:t>
            </a:r>
            <a:br>
              <a:rPr lang="en-IN" sz="2400" dirty="0">
                <a:latin typeface="Arial Narrow" panose="020B0606020202030204" pitchFamily="34" charset="0"/>
              </a:rPr>
            </a:br>
            <a:endParaRPr lang="en-US" sz="2400" dirty="0">
              <a:latin typeface="Arial Narrow" panose="020B0606020202030204" pitchFamily="34" charset="0"/>
            </a:endParaRPr>
          </a:p>
          <a:p>
            <a:pPr marL="0" lvl="0" indent="0">
              <a:buClrTx/>
              <a:buFont typeface="Wingdings" pitchFamily="2" charset="2"/>
              <a:buChar char="Ø"/>
            </a:pPr>
            <a:endParaRPr sz="2400"/>
          </a:p>
        </p:txBody>
      </p:sp>
      <p:sp>
        <p:nvSpPr>
          <p:cNvPr id="398" name="Google Shape;398;p3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352"/>
        <p:cNvGrpSpPr/>
        <p:nvPr/>
      </p:nvGrpSpPr>
      <p:grpSpPr>
        <a:xfrm>
          <a:off x="0" y="0"/>
          <a:ext cx="0" cy="0"/>
          <a:chOff x="0" y="0"/>
          <a:chExt cx="0" cy="0"/>
        </a:xfrm>
      </p:grpSpPr>
      <p:sp>
        <p:nvSpPr>
          <p:cNvPr id="353" name="Google Shape;353;p31"/>
          <p:cNvSpPr txBox="1">
            <a:spLocks noGrp="1"/>
          </p:cNvSpPr>
          <p:nvPr>
            <p:ph type="body" idx="4294967295"/>
          </p:nvPr>
        </p:nvSpPr>
        <p:spPr>
          <a:xfrm>
            <a:off x="1417075" y="0"/>
            <a:ext cx="3141900" cy="5143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a:solidFill>
                  <a:srgbClr val="FFFFFF"/>
                </a:solidFill>
              </a:rPr>
              <a:t> </a:t>
            </a:r>
            <a:endParaRPr sz="1800">
              <a:solidFill>
                <a:srgbClr val="FFFFFF"/>
              </a:solidFill>
            </a:endParaRPr>
          </a:p>
        </p:txBody>
      </p:sp>
      <p:sp>
        <p:nvSpPr>
          <p:cNvPr id="354" name="Google Shape;354;p3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10" name="Picture 9" descr="Screenshot 2022-08-27 232401.png"/>
          <p:cNvPicPr>
            <a:picLocks noChangeAspect="1"/>
          </p:cNvPicPr>
          <p:nvPr/>
        </p:nvPicPr>
        <p:blipFill>
          <a:blip r:embed="rId3"/>
          <a:stretch>
            <a:fillRect/>
          </a:stretch>
        </p:blipFill>
        <p:spPr>
          <a:xfrm>
            <a:off x="285720" y="500048"/>
            <a:ext cx="3839459" cy="2500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WhatsApp Image 2022-08-27 at 10.55.05 PM.jpeg"/>
          <p:cNvPicPr>
            <a:picLocks noChangeAspect="1"/>
          </p:cNvPicPr>
          <p:nvPr/>
        </p:nvPicPr>
        <p:blipFill>
          <a:blip r:embed="rId4"/>
          <a:stretch>
            <a:fillRect/>
          </a:stretch>
        </p:blipFill>
        <p:spPr>
          <a:xfrm>
            <a:off x="4786314" y="1857370"/>
            <a:ext cx="3773955" cy="3071834"/>
          </a:xfrm>
          <a:prstGeom prst="rect">
            <a:avLst/>
          </a:prstGeom>
        </p:spPr>
      </p:pic>
      <p:pic>
        <p:nvPicPr>
          <p:cNvPr id="13" name="Picture 12" descr="Screenshot 2022-08-27 233555.png"/>
          <p:cNvPicPr>
            <a:picLocks noChangeAspect="1"/>
          </p:cNvPicPr>
          <p:nvPr/>
        </p:nvPicPr>
        <p:blipFill>
          <a:blip r:embed="rId5"/>
          <a:stretch>
            <a:fillRect/>
          </a:stretch>
        </p:blipFill>
        <p:spPr>
          <a:xfrm>
            <a:off x="4929190" y="1879239"/>
            <a:ext cx="986361" cy="8353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4"/>
          <p:cNvSpPr txBox="1">
            <a:spLocks noGrp="1"/>
          </p:cNvSpPr>
          <p:nvPr>
            <p:ph type="ctrTitle" idx="4294967295"/>
          </p:nvPr>
        </p:nvSpPr>
        <p:spPr>
          <a:xfrm>
            <a:off x="1500166" y="785800"/>
            <a:ext cx="6286544"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solidFill>
                  <a:schemeClr val="accent4"/>
                </a:solidFill>
              </a:rPr>
              <a:t>   </a:t>
            </a:r>
            <a:r>
              <a:rPr lang="en-US" sz="3600" dirty="0">
                <a:solidFill>
                  <a:schemeClr val="accent4"/>
                </a:solidFill>
                <a:latin typeface="Algerian" pitchFamily="82" charset="0"/>
              </a:rPr>
              <a:t>PROBLEM STATEMENT:</a:t>
            </a:r>
            <a:endParaRPr sz="3600">
              <a:solidFill>
                <a:schemeClr val="accent4"/>
              </a:solidFill>
              <a:latin typeface="Algerian" pitchFamily="82" charset="0"/>
            </a:endParaRPr>
          </a:p>
        </p:txBody>
      </p:sp>
      <p:sp>
        <p:nvSpPr>
          <p:cNvPr id="390" name="Google Shape;390;p34"/>
          <p:cNvSpPr txBox="1">
            <a:spLocks noGrp="1"/>
          </p:cNvSpPr>
          <p:nvPr>
            <p:ph type="subTitle" idx="4294967295"/>
          </p:nvPr>
        </p:nvSpPr>
        <p:spPr>
          <a:xfrm>
            <a:off x="785786" y="1571618"/>
            <a:ext cx="7143800" cy="1953300"/>
          </a:xfrm>
          <a:prstGeom prst="rect">
            <a:avLst/>
          </a:prstGeom>
        </p:spPr>
        <p:txBody>
          <a:bodyPr spcFirstLastPara="1" wrap="square" lIns="91425" tIns="91425" rIns="91425" bIns="91425" anchor="t" anchorCtr="0">
            <a:noAutofit/>
          </a:bodyPr>
          <a:lstStyle/>
          <a:p>
            <a:pPr marL="0" lvl="0" indent="0">
              <a:buClrTx/>
              <a:buFont typeface="Wingdings" pitchFamily="2" charset="2"/>
              <a:buChar char="Ø"/>
            </a:pPr>
            <a:r>
              <a:rPr lang="en-US" dirty="0"/>
              <a:t>Creating a bill generator program so that canteen owner can print bills and customize  bills </a:t>
            </a:r>
            <a:r>
              <a:rPr lang="en-US" dirty="0" err="1"/>
              <a:t>easily.To</a:t>
            </a:r>
            <a:r>
              <a:rPr lang="en-US" dirty="0"/>
              <a:t> convert analog billing system to digital billing </a:t>
            </a:r>
            <a:r>
              <a:rPr lang="en-US" dirty="0" err="1"/>
              <a:t>system.To</a:t>
            </a:r>
            <a:r>
              <a:rPr lang="en-US" dirty="0"/>
              <a:t> store every bill for future references and to keep track of theirs bills.</a:t>
            </a:r>
            <a:endParaRPr dirty="0"/>
          </a:p>
        </p:txBody>
      </p:sp>
      <p:sp>
        <p:nvSpPr>
          <p:cNvPr id="391" name="Google Shape;391;p3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Title 6">
            <a:extLst>
              <a:ext uri="{FF2B5EF4-FFF2-40B4-BE49-F238E27FC236}">
                <a16:creationId xmlns:a16="http://schemas.microsoft.com/office/drawing/2014/main" id="{B226D514-2C41-1531-DB06-A2A697BABF65}"/>
              </a:ext>
            </a:extLst>
          </p:cNvPr>
          <p:cNvSpPr>
            <a:spLocks noGrp="1"/>
          </p:cNvSpPr>
          <p:nvPr>
            <p:ph type="title"/>
          </p:nvPr>
        </p:nvSpPr>
        <p:spPr>
          <a:xfrm rot="10800000" flipV="1">
            <a:off x="2357435" y="452231"/>
            <a:ext cx="4839217" cy="459754"/>
          </a:xfrm>
        </p:spPr>
        <p:txBody>
          <a:bodyPr/>
          <a:lstStyle/>
          <a:p>
            <a:r>
              <a:rPr lang="en-US" dirty="0"/>
              <a:t> </a:t>
            </a:r>
            <a:r>
              <a:rPr lang="en-US" dirty="0">
                <a:latin typeface="Algerian" panose="04020705040A02060702" pitchFamily="82" charset="0"/>
              </a:rPr>
              <a:t>Formulations</a:t>
            </a:r>
          </a:p>
        </p:txBody>
      </p:sp>
      <p:sp>
        <p:nvSpPr>
          <p:cNvPr id="4" name="Text Placeholder 3">
            <a:extLst>
              <a:ext uri="{FF2B5EF4-FFF2-40B4-BE49-F238E27FC236}">
                <a16:creationId xmlns:a16="http://schemas.microsoft.com/office/drawing/2014/main" id="{5008F0AE-0610-144A-C14B-DA21D23DBBB2}"/>
              </a:ext>
            </a:extLst>
          </p:cNvPr>
          <p:cNvSpPr>
            <a:spLocks noGrp="1"/>
          </p:cNvSpPr>
          <p:nvPr>
            <p:ph type="body" idx="1"/>
          </p:nvPr>
        </p:nvSpPr>
        <p:spPr>
          <a:xfrm>
            <a:off x="132521" y="1038398"/>
            <a:ext cx="7633252" cy="3652871"/>
          </a:xfrm>
        </p:spPr>
        <p:txBody>
          <a:bodyPr/>
          <a:lstStyle/>
          <a:p>
            <a:pPr>
              <a:buFont typeface="Wingdings" panose="05000000000000000000" pitchFamily="2" charset="2"/>
              <a:buChar char="Ø"/>
            </a:pPr>
            <a:r>
              <a:rPr lang="en-US" dirty="0"/>
              <a:t>We used object oriented programming  language Python for creating this project. We created a class called as canteen and declared different class methods for different food categories.</a:t>
            </a:r>
          </a:p>
          <a:p>
            <a:pPr>
              <a:buFont typeface="Wingdings" panose="05000000000000000000" pitchFamily="2" charset="2"/>
              <a:buChar char="Ø"/>
            </a:pPr>
            <a:r>
              <a:rPr lang="en-US" dirty="0"/>
              <a:t>Every food category(class method) contains list of lists which contains different food items and their prices respective to the particular food category </a:t>
            </a:r>
          </a:p>
          <a:p>
            <a:pPr>
              <a:buFont typeface="Wingdings" panose="05000000000000000000" pitchFamily="2" charset="2"/>
              <a:buChar char="Ø"/>
            </a:pPr>
            <a:r>
              <a:rPr lang="en-US" dirty="0"/>
              <a:t>We created two python files named as billmain.py and bill maker.py in which bill main file has  the main implementation of the program which calls the class and its methods by </a:t>
            </a:r>
            <a:r>
              <a:rPr lang="en-US" dirty="0" err="1"/>
              <a:t>refering</a:t>
            </a:r>
            <a:r>
              <a:rPr lang="en-US" dirty="0"/>
              <a:t> to the  different numeric characters entered by the user and prints the bill on the screen.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8</a:t>
            </a:fld>
            <a:endParaRPr>
              <a:solidFill>
                <a:srgbClr val="FFFFFF"/>
              </a:solidFill>
            </a:endParaRPr>
          </a:p>
        </p:txBody>
      </p:sp>
      <p:sp>
        <p:nvSpPr>
          <p:cNvPr id="3" name="TextBox 2">
            <a:extLst>
              <a:ext uri="{FF2B5EF4-FFF2-40B4-BE49-F238E27FC236}">
                <a16:creationId xmlns:a16="http://schemas.microsoft.com/office/drawing/2014/main" id="{886E1E8C-0306-4343-2819-E60A22B02888}"/>
              </a:ext>
            </a:extLst>
          </p:cNvPr>
          <p:cNvSpPr txBox="1"/>
          <p:nvPr/>
        </p:nvSpPr>
        <p:spPr>
          <a:xfrm>
            <a:off x="357808" y="1556087"/>
            <a:ext cx="7673009" cy="3585597"/>
          </a:xfrm>
          <a:prstGeom prst="rect">
            <a:avLst/>
          </a:prstGeom>
          <a:noFill/>
        </p:spPr>
        <p:txBody>
          <a:bodyPr wrap="square">
            <a:spAutoFit/>
          </a:bodyPr>
          <a:lstStyle/>
          <a:p>
            <a:pPr marL="457200" indent="-342900">
              <a:spcBef>
                <a:spcPts val="600"/>
              </a:spcBef>
              <a:buClr>
                <a:schemeClr val="accent3"/>
              </a:buClr>
              <a:buSzPts val="1800"/>
              <a:buFont typeface="Wingdings" panose="05000000000000000000" pitchFamily="2" charset="2"/>
              <a:buChar char="Ø"/>
            </a:pPr>
            <a:r>
              <a:rPr lang="en-US" sz="1800" dirty="0">
                <a:solidFill>
                  <a:schemeClr val="dk2"/>
                </a:solidFill>
                <a:latin typeface="Roboto Condensed"/>
                <a:ea typeface="Roboto Condensed"/>
                <a:sym typeface="Roboto Condensed"/>
              </a:rPr>
              <a:t>We imported different modules such as </a:t>
            </a:r>
            <a:r>
              <a:rPr lang="en-US" sz="1800" dirty="0" err="1">
                <a:solidFill>
                  <a:schemeClr val="dk2"/>
                </a:solidFill>
                <a:latin typeface="Roboto Condensed"/>
                <a:ea typeface="Roboto Condensed"/>
                <a:sym typeface="Roboto Condensed"/>
              </a:rPr>
              <a:t>tabulate,pandas,datetime</a:t>
            </a:r>
            <a:r>
              <a:rPr lang="en-US" sz="1800" dirty="0">
                <a:solidFill>
                  <a:schemeClr val="dk2"/>
                </a:solidFill>
                <a:latin typeface="Roboto Condensed"/>
                <a:ea typeface="Roboto Condensed"/>
                <a:sym typeface="Roboto Condensed"/>
              </a:rPr>
              <a:t> for the customization and representation of the bill on the screen And module named as CSV for storing bills in a CSV file for the future reference. 
We also handled every run time error by try and accept concepts for user friendly ecosystem.</a:t>
            </a:r>
          </a:p>
          <a:p>
            <a:pPr marL="457200" indent="-342900">
              <a:spcBef>
                <a:spcPts val="600"/>
              </a:spcBef>
              <a:buClr>
                <a:schemeClr val="accent3"/>
              </a:buClr>
              <a:buSzPts val="1800"/>
              <a:buFont typeface="Wingdings" panose="05000000000000000000" pitchFamily="2" charset="2"/>
              <a:buChar char="Ø"/>
            </a:pPr>
            <a:r>
              <a:rPr lang="en-US" sz="1800" dirty="0">
                <a:solidFill>
                  <a:schemeClr val="dk2"/>
                </a:solidFill>
                <a:latin typeface="Roboto Condensed"/>
                <a:ea typeface="Roboto Condensed"/>
                <a:sym typeface="Roboto Condensed"/>
              </a:rPr>
              <a:t>In addition to generating a </a:t>
            </a:r>
            <a:r>
              <a:rPr lang="en-US" sz="1800" dirty="0" err="1">
                <a:solidFill>
                  <a:schemeClr val="dk2"/>
                </a:solidFill>
                <a:latin typeface="Roboto Condensed"/>
                <a:ea typeface="Roboto Condensed"/>
                <a:sym typeface="Roboto Condensed"/>
              </a:rPr>
              <a:t>bell,every</a:t>
            </a:r>
            <a:r>
              <a:rPr lang="en-US" sz="1800" dirty="0">
                <a:solidFill>
                  <a:schemeClr val="dk2"/>
                </a:solidFill>
                <a:latin typeface="Roboto Condensed"/>
                <a:ea typeface="Roboto Condensed"/>
                <a:sym typeface="Roboto Condensed"/>
              </a:rPr>
              <a:t> bill  generated will be stored in a CSV file which contains </a:t>
            </a:r>
            <a:r>
              <a:rPr lang="en-US" sz="1800" dirty="0" err="1">
                <a:solidFill>
                  <a:schemeClr val="dk2"/>
                </a:solidFill>
                <a:latin typeface="Roboto Condensed"/>
                <a:ea typeface="Roboto Condensed"/>
                <a:sym typeface="Roboto Condensed"/>
              </a:rPr>
              <a:t>date,bill</a:t>
            </a:r>
            <a:r>
              <a:rPr lang="en-US" sz="1800" dirty="0">
                <a:solidFill>
                  <a:schemeClr val="dk2"/>
                </a:solidFill>
                <a:latin typeface="Roboto Condensed"/>
                <a:ea typeface="Roboto Condensed"/>
                <a:sym typeface="Roboto Condensed"/>
              </a:rPr>
              <a:t> number and the items purchase for future reference and for the calculation of daily profits and losses.
 This CSV file can be shared to any one and the canteen owner can access it from anywhere from in  this world so that  he can keep track of his canteen without personally visiting it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81C17-3CEB-72A9-4B57-D3B2FF1FA173}"/>
              </a:ext>
            </a:extLst>
          </p:cNvPr>
          <p:cNvSpPr>
            <a:spLocks noGrp="1"/>
          </p:cNvSpPr>
          <p:nvPr>
            <p:ph type="title"/>
          </p:nvPr>
        </p:nvSpPr>
        <p:spPr>
          <a:xfrm>
            <a:off x="2153919" y="223520"/>
            <a:ext cx="4637805" cy="621655"/>
          </a:xfrm>
        </p:spPr>
        <p:txBody>
          <a:bodyPr/>
          <a:lstStyle/>
          <a:p>
            <a:r>
              <a:rPr lang="en-US" sz="3200" dirty="0">
                <a:solidFill>
                  <a:schemeClr val="accent2">
                    <a:lumMod val="50000"/>
                  </a:schemeClr>
                </a:solidFill>
                <a:latin typeface="Algerian" panose="04020705040A02060702" pitchFamily="82" charset="0"/>
              </a:rPr>
              <a:t>implementation</a:t>
            </a:r>
            <a:endParaRPr lang="en-IN" sz="3200" dirty="0">
              <a:latin typeface="Algerian" panose="04020705040A02060702" pitchFamily="82" charset="0"/>
            </a:endParaRPr>
          </a:p>
        </p:txBody>
      </p:sp>
      <p:sp>
        <p:nvSpPr>
          <p:cNvPr id="3" name="Text Placeholder 2">
            <a:extLst>
              <a:ext uri="{FF2B5EF4-FFF2-40B4-BE49-F238E27FC236}">
                <a16:creationId xmlns:a16="http://schemas.microsoft.com/office/drawing/2014/main" id="{62C5C094-03AE-0661-3E39-F4DBDD408622}"/>
              </a:ext>
            </a:extLst>
          </p:cNvPr>
          <p:cNvSpPr>
            <a:spLocks noGrp="1"/>
          </p:cNvSpPr>
          <p:nvPr>
            <p:ph type="body" idx="1"/>
          </p:nvPr>
        </p:nvSpPr>
        <p:spPr>
          <a:xfrm>
            <a:off x="657013" y="1354667"/>
            <a:ext cx="6502400" cy="3027680"/>
          </a:xfrm>
        </p:spPr>
        <p:txBody>
          <a:bodyPr/>
          <a:lstStyle/>
          <a:p>
            <a:pPr>
              <a:buFont typeface="Wingdings" panose="05000000000000000000" pitchFamily="2" charset="2"/>
              <a:buChar char="Ø"/>
            </a:pPr>
            <a:r>
              <a:rPr lang="en-US" sz="1800" dirty="0"/>
              <a:t>Main file prompts the client to enter the code which should be in the numeric characters separated by dots.</a:t>
            </a:r>
          </a:p>
          <a:p>
            <a:pPr>
              <a:buFont typeface="Wingdings" panose="05000000000000000000" pitchFamily="2" charset="2"/>
              <a:buChar char="Ø"/>
            </a:pPr>
            <a:r>
              <a:rPr lang="en-US" sz="1800" dirty="0"/>
              <a:t>Bill will be generated according to the </a:t>
            </a:r>
            <a:r>
              <a:rPr lang="en-US" sz="1800" dirty="0" err="1"/>
              <a:t>code.which</a:t>
            </a:r>
            <a:r>
              <a:rPr lang="en-US" sz="1800" dirty="0"/>
              <a:t> consists of date, Bill no, items and their </a:t>
            </a:r>
            <a:r>
              <a:rPr lang="en-US" sz="1800" dirty="0" err="1"/>
              <a:t>quantites</a:t>
            </a:r>
            <a:r>
              <a:rPr lang="en-US" sz="1800" dirty="0"/>
              <a:t> along with bill amount.</a:t>
            </a:r>
          </a:p>
          <a:p>
            <a:pPr>
              <a:buFont typeface="Wingdings" panose="05000000000000000000" pitchFamily="2" charset="2"/>
              <a:buChar char="Ø"/>
            </a:pPr>
            <a:r>
              <a:rPr lang="en-US" sz="1800" dirty="0"/>
              <a:t>If the code entered is incorrect it will prompt an error to the user to enter a perfect code and continues the program.</a:t>
            </a:r>
          </a:p>
          <a:p>
            <a:pPr>
              <a:buFont typeface="Wingdings" panose="05000000000000000000" pitchFamily="2" charset="2"/>
              <a:buChar char="Ø"/>
            </a:pPr>
            <a:r>
              <a:rPr lang="en-US" sz="1800" dirty="0"/>
              <a:t>Every bill will be stored in a CSV file including </a:t>
            </a:r>
            <a:r>
              <a:rPr lang="en-US" sz="1800" dirty="0" err="1"/>
              <a:t>date,bill</a:t>
            </a:r>
            <a:r>
              <a:rPr lang="en-US" sz="1800" dirty="0"/>
              <a:t> </a:t>
            </a:r>
            <a:r>
              <a:rPr lang="en-US" sz="1800" dirty="0" err="1"/>
              <a:t>number,items</a:t>
            </a:r>
            <a:r>
              <a:rPr lang="en-US" sz="1800" dirty="0"/>
              <a:t> purchased and total bill.</a:t>
            </a:r>
            <a:endParaRPr lang="en-IN" sz="1800" dirty="0"/>
          </a:p>
        </p:txBody>
      </p:sp>
    </p:spTree>
    <p:extLst>
      <p:ext uri="{BB962C8B-B14F-4D97-AF65-F5344CB8AC3E}">
        <p14:creationId xmlns:p14="http://schemas.microsoft.com/office/powerpoint/2010/main" val="2149102171"/>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E8EDF1"/>
      </a:lt2>
      <a:accent1>
        <a:srgbClr val="3796BF"/>
      </a:accent1>
      <a:accent2>
        <a:srgbClr val="4BB5D9"/>
      </a:accent2>
      <a:accent3>
        <a:srgbClr val="81D1EC"/>
      </a:accent3>
      <a:accent4>
        <a:srgbClr val="FF9900"/>
      </a:accent4>
      <a:accent5>
        <a:srgbClr val="FFCB50"/>
      </a:accent5>
      <a:accent6>
        <a:srgbClr val="A9C747"/>
      </a:accent6>
      <a:hlink>
        <a:srgbClr val="4D77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891</Words>
  <Application>Microsoft Office PowerPoint</Application>
  <PresentationFormat>On-screen Show (16:9)</PresentationFormat>
  <Paragraphs>106</Paragraphs>
  <Slides>15</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Oswald</vt:lpstr>
      <vt:lpstr>Bahnschrift SemiBold Condensed</vt:lpstr>
      <vt:lpstr>Arial Narrow</vt:lpstr>
      <vt:lpstr>Arial</vt:lpstr>
      <vt:lpstr>Arial Black</vt:lpstr>
      <vt:lpstr>Algerian</vt:lpstr>
      <vt:lpstr>Wingdings</vt:lpstr>
      <vt:lpstr>Roboto Condensed</vt:lpstr>
      <vt:lpstr>Tahoma</vt:lpstr>
      <vt:lpstr>Cascadia Mono</vt:lpstr>
      <vt:lpstr>Stencil</vt:lpstr>
      <vt:lpstr>Wolsey template</vt:lpstr>
      <vt:lpstr>   RESTAURANT      BILL     GENERATOR</vt:lpstr>
      <vt:lpstr>                    CONTENTS:</vt:lpstr>
      <vt:lpstr>      BACKGROUND:</vt:lpstr>
      <vt:lpstr>                  MOTIVATION:</vt:lpstr>
      <vt:lpstr>PowerPoint Presentation</vt:lpstr>
      <vt:lpstr>   PROBLEM STATEMENT:</vt:lpstr>
      <vt:lpstr> Formulations</vt:lpstr>
      <vt:lpstr>PowerPoint Presentation</vt:lpstr>
      <vt:lpstr>implementation</vt:lpstr>
      <vt:lpstr>HOW TO ENTER CODE….?</vt:lpstr>
      <vt:lpstr>PowerPoint Presentation</vt:lpstr>
      <vt:lpstr>PowerPoint Presentation</vt:lpstr>
      <vt:lpstr>CSV File</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 MOHAN KUMAR</dc:creator>
  <cp:lastModifiedBy>boorla karthikeya</cp:lastModifiedBy>
  <cp:revision>7</cp:revision>
  <dcterms:modified xsi:type="dcterms:W3CDTF">2022-08-28T04:33:47Z</dcterms:modified>
</cp:coreProperties>
</file>