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88" r:id="rId4"/>
    <p:sldId id="386" r:id="rId5"/>
    <p:sldId id="389" r:id="rId6"/>
    <p:sldId id="392" r:id="rId7"/>
    <p:sldId id="390" r:id="rId8"/>
    <p:sldId id="404" r:id="rId9"/>
    <p:sldId id="394" r:id="rId10"/>
    <p:sldId id="395" r:id="rId11"/>
    <p:sldId id="396" r:id="rId12"/>
    <p:sldId id="393" r:id="rId13"/>
    <p:sldId id="397" r:id="rId14"/>
    <p:sldId id="398" r:id="rId15"/>
    <p:sldId id="399" r:id="rId16"/>
    <p:sldId id="400" r:id="rId17"/>
    <p:sldId id="402" r:id="rId18"/>
    <p:sldId id="403" r:id="rId19"/>
    <p:sldId id="405" r:id="rId20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  <a:srgbClr val="E85252"/>
    <a:srgbClr val="F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2895"/>
  </p:normalViewPr>
  <p:slideViewPr>
    <p:cSldViewPr snapToGrid="0" snapToObjects="1">
      <p:cViewPr>
        <p:scale>
          <a:sx n="46" d="100"/>
          <a:sy n="46" d="100"/>
        </p:scale>
        <p:origin x="1136" y="136"/>
      </p:cViewPr>
      <p:guideLst>
        <p:guide orient="horz" pos="4320"/>
        <p:guide pos="7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0DF0-2171-6044-96F6-6CCD6EB96131}" type="datetimeFigureOut">
              <a:rPr kumimoji="1" lang="ko-KR" altLang="en-US" smtClean="0"/>
              <a:t>2017. 1. 14.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D683-9F7F-1242-AF36-7BA9B65616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393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7204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29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4189075"/>
            <a:ext cx="1009650" cy="1009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1297" y="14189075"/>
            <a:ext cx="1009650" cy="10044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42594" y="14189074"/>
            <a:ext cx="921406" cy="1009651"/>
          </a:xfrm>
          <a:prstGeom prst="roundRect">
            <a:avLst>
              <a:gd name="adj" fmla="val 3353"/>
            </a:avLst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6513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4384000" cy="6902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iddenviewer.tistory.com/256" TargetMode="External"/><Relationship Id="rId4" Type="http://schemas.openxmlformats.org/officeDocument/2006/relationships/hyperlink" Target="http://minsone.github.io/programming/protocol-oriented-programming" TargetMode="External"/><Relationship Id="rId5" Type="http://schemas.openxmlformats.org/officeDocument/2006/relationships/hyperlink" Target="http://seorenn.blogspot.kr/2014/06/swift-protocols.html" TargetMode="External"/><Relationship Id="rId6" Type="http://schemas.openxmlformats.org/officeDocument/2006/relationships/hyperlink" Target="https://realm.io/kr/news/protocol-oriented-programming-in-swift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pple.com/videos/play/wwdc2015/40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90189" y="4354123"/>
            <a:ext cx="2120818" cy="2120818"/>
          </a:xfrm>
        </p:spPr>
      </p:pic>
      <p:sp>
        <p:nvSpPr>
          <p:cNvPr id="8" name="Shape 8"/>
          <p:cNvSpPr/>
          <p:nvPr/>
        </p:nvSpPr>
        <p:spPr>
          <a:xfrm>
            <a:off x="9188994" y="5989443"/>
            <a:ext cx="6139237" cy="27695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/>
          <a:lstStyle>
            <a:lvl1pPr>
              <a:defRPr sz="5600" b="1" spc="2632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ko-KR" altLang="en-US" sz="5600" b="1" spc="2632" dirty="0" smtClean="0">
                <a:solidFill>
                  <a:srgbClr val="FFFFFF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sz="5600" b="1" spc="2632" dirty="0" smtClean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  </a:t>
            </a:r>
            <a:r>
              <a:rPr lang="ko-KR" altLang="en-US" sz="5600" b="1" spc="2632" dirty="0" smtClean="0">
                <a:solidFill>
                  <a:srgbClr val="FFFFFF"/>
                </a:solidFill>
                <a:latin typeface="Noto Sans CJK KR Bold" pitchFamily="34" charset="-127"/>
                <a:ea typeface="Noto Sans CJK KR Bold" pitchFamily="34" charset="-127"/>
              </a:rPr>
              <a:t>태</a:t>
            </a: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dirty="0" smtClean="0">
              <a:latin typeface="Noto Sans CJK KR Bold" pitchFamily="34" charset="-127"/>
              <a:ea typeface="Noto Sans CJK KR Bold" pitchFamily="34" charset="-127"/>
            </a:endParaRPr>
          </a:p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ko-KR" altLang="en-US" sz="5600" b="1" spc="2632" dirty="0" smtClean="0">
                <a:solidFill>
                  <a:srgbClr val="FFFFFF"/>
                </a:solidFill>
                <a:latin typeface="Noto Sans CJK KR Bold" pitchFamily="34" charset="-127"/>
                <a:ea typeface="Noto Sans CJK KR Bold" pitchFamily="34" charset="-127"/>
              </a:rPr>
              <a:t>민건</a:t>
            </a:r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dirty="0" smtClean="0">
              <a:latin typeface="Noto Sans CJK KR Bold" pitchFamily="34" charset="-127"/>
              <a:ea typeface="Noto Sans CJK KR Bold" pitchFamily="34" charset="-127"/>
            </a:endParaRPr>
          </a:p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altLang="ko-KR" sz="5600" b="1" spc="2632" dirty="0" smtClean="0">
                <a:solidFill>
                  <a:srgbClr val="FFFFFF"/>
                </a:solidFill>
                <a:latin typeface="Noto Sans CJK KR Bold" pitchFamily="34" charset="-127"/>
                <a:ea typeface="Noto Sans CJK KR Bold" pitchFamily="34" charset="-127"/>
              </a:rPr>
              <a:t>ZEDD</a:t>
            </a:r>
            <a:endParaRPr sz="5600" b="1" spc="2632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Shape 9"/>
          <p:cNvSpPr/>
          <p:nvPr/>
        </p:nvSpPr>
        <p:spPr>
          <a:xfrm>
            <a:off x="7754031" y="5741006"/>
            <a:ext cx="8681105" cy="365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0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2"/>
                </a:lnTo>
                <a:lnTo>
                  <a:pt x="14250" y="92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8423563" y="5279233"/>
            <a:ext cx="7536873" cy="31575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9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추상화</a:t>
            </a:r>
            <a:endParaRPr kumimoji="0" lang="ko-KR" altLang="en-US" sz="1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0973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8423563" y="5279233"/>
            <a:ext cx="7536873" cy="31575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9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추상화</a:t>
            </a:r>
            <a:endParaRPr kumimoji="0" lang="ko-KR" altLang="en-US" sz="1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948546" y="6233340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왜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6667018" y="6233340"/>
            <a:ext cx="6165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를 안쓰고</a:t>
            </a:r>
            <a:r>
              <a:rPr lang="en-US" altLang="ko-KR" sz="72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311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/>
          <p:nvPr/>
        </p:nvSpPr>
        <p:spPr>
          <a:xfrm>
            <a:off x="14302508" y="5633177"/>
            <a:ext cx="10058400" cy="24496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암묵적인 </a:t>
            </a:r>
            <a:r>
              <a:rPr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Reference</a:t>
            </a: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공유</a:t>
            </a:r>
            <a:endParaRPr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상속</a:t>
            </a:r>
            <a:endParaRPr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타입관계 상실</a:t>
            </a:r>
            <a:endParaRPr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540162" y="6233340"/>
            <a:ext cx="8324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클래스 사용의 단점</a:t>
            </a:r>
            <a:endParaRPr kumimoji="0" lang="ko-KR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1970" y1="30000" x2="11515" y2="71833"/>
                        <a14:backgroundMark x1="24394" y1="30000" x2="24394" y2="98500"/>
                        <a14:backgroundMark x1="93788" y1="26000" x2="95152" y2="9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80" y="8021782"/>
            <a:ext cx="6263640" cy="5694218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4960599" y="13266899"/>
            <a:ext cx="7467600" cy="4491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algn="l" rtl="0" latinLnBrk="1" hangingPunct="0"/>
            <a:r>
              <a:rPr lang="en-US" altLang="ko-KR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Dave Abrahams - </a:t>
            </a:r>
            <a:r>
              <a:rPr lang="en-US" altLang="ko-KR" sz="2000" dirty="0">
                <a:solidFill>
                  <a:schemeClr val="bg1"/>
                </a:solidFill>
              </a:rPr>
              <a:t>Protocol-Oriented Programming in Swift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111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/>
          <p:nvPr/>
        </p:nvSpPr>
        <p:spPr>
          <a:xfrm>
            <a:off x="14302508" y="5248457"/>
            <a:ext cx="10058400" cy="32190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범용적인 사용</a:t>
            </a:r>
            <a:endParaRPr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상속의 한계 극복</a:t>
            </a:r>
            <a:endParaRPr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적은 시스템 비용</a:t>
            </a:r>
            <a:endParaRPr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용이한 테스트</a:t>
            </a:r>
            <a:endParaRPr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540162" y="6233340"/>
            <a:ext cx="9238674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프로토콜 사용의 장점</a:t>
            </a:r>
            <a:endParaRPr kumimoji="0" lang="ko-KR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4960599" y="13266899"/>
            <a:ext cx="7467600" cy="4491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algn="l" rtl="0" latinLnBrk="1" hangingPunct="0"/>
            <a:r>
              <a:rPr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야곰</a:t>
            </a:r>
            <a:r>
              <a:rPr lang="en-US" altLang="ko-KR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- </a:t>
            </a:r>
            <a:r>
              <a:rPr lang="en-US" altLang="ko-KR" sz="2000" dirty="0">
                <a:solidFill>
                  <a:schemeClr val="bg1"/>
                </a:solidFill>
              </a:rPr>
              <a:t>Protocol Oriented Programming in Swift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092" y="9521041"/>
            <a:ext cx="3506210" cy="4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9675524" y="6048674"/>
            <a:ext cx="4959927" cy="161865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그래서</a:t>
            </a:r>
            <a:endParaRPr kumimoji="0" lang="ko-KR" altLang="en-US" sz="9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3948546" y="6233340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아</a:t>
            </a:r>
            <a:r>
              <a:rPr lang="en-US" altLang="ko-KR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~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667018" y="6233340"/>
            <a:ext cx="6165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SWIFT</a:t>
            </a: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가</a:t>
            </a:r>
            <a:r>
              <a:rPr lang="en-US" altLang="ko-KR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~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3948546" y="6233340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아</a:t>
            </a:r>
            <a:r>
              <a:rPr lang="en-US" altLang="ko-KR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~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667018" y="6233340"/>
            <a:ext cx="6165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Delegate</a:t>
            </a: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가</a:t>
            </a:r>
            <a:r>
              <a:rPr lang="en-US" altLang="ko-KR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~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675524" y="6048674"/>
            <a:ext cx="4959927" cy="161865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그래서</a:t>
            </a:r>
            <a:endParaRPr kumimoji="0" lang="ko-KR" altLang="en-US" sz="9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107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0307782" y="6402617"/>
            <a:ext cx="4959927" cy="91076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이제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3948546" y="6233340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그럼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667018" y="6233340"/>
            <a:ext cx="6165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사용해보자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8114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7458797" y="-109927"/>
            <a:ext cx="9393382" cy="1399127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SavableContentDelegate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TransitionDelegate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NavigationControllerDelegate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NavigationBarDelegate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LoaderQueueDelegate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TransitionControllerDelegate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TabBarDelegate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PopoverControllerDelegate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PassbookPassDelegate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MediaDelegate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StoreItemDelegate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TableViewDelegate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VideoPlayerDelegate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WebUIDelegate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AVAudioPlayerDelegate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AVAudioSessionDelegate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AVAudioRecorderDelegate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UIToolBarDelegate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3948546" y="6233340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그럼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667018" y="6233340"/>
            <a:ext cx="6165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사용해보자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680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7458797" y="6045603"/>
            <a:ext cx="9393382" cy="168020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UITextFieldDelegate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UI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Picker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ViewDelegate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3948546" y="6233340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그럼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667018" y="6233340"/>
            <a:ext cx="6165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사용해보자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9907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166254" y="4863733"/>
            <a:ext cx="24023781" cy="398853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https://developer.apple.com/videos/play/wwdc2015/408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/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원본 영상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  <a:hlinkClick r:id="rId3"/>
            </a:endParaRPr>
          </a:p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://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hiddenviewer.tistory.com/256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요약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http://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minsone.github.io/programming/protocol-oriented-programming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날번역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http://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seorenn.blogspot.kr/2014/06/swift-protocols.html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protocal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간단한 설명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6"/>
              </a:rPr>
              <a:t>https://realm.io/kr/news/protocol-oriented-programming-in-swift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6"/>
              </a:rPr>
              <a:t>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야곰님의 설명</a:t>
            </a:r>
            <a:r>
              <a:rPr lang="en-US" altLang="ko-KR" smtClean="0">
                <a:latin typeface="Nanum Gothic" charset="-127"/>
                <a:ea typeface="Nanum Gothic" charset="-127"/>
                <a:cs typeface="Nanum Gothic" charset="-127"/>
              </a:rPr>
              <a:t>!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9698180" y="1079449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참고자료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656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951266" y="4736110"/>
            <a:ext cx="18506868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/>
            </a:pPr>
            <a:r>
              <a:rPr lang="en-US" altLang="ko-KR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Delegate Pattern</a:t>
            </a:r>
            <a:endParaRPr sz="4600" b="1" spc="966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1566703" y="4159800"/>
            <a:ext cx="1250603" cy="545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9979" tIns="69979" rIns="69979" bIns="69979" anchor="ctr">
            <a:spAutoFit/>
          </a:bodyPr>
          <a:lstStyle>
            <a:lvl1pPr>
              <a:lnSpc>
                <a:spcPct val="120000"/>
              </a:lnSpc>
              <a:defRPr sz="2400" i="1">
                <a:solidFill>
                  <a:srgbClr val="969C9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altLang="ko-KR" sz="2400" i="1" dirty="0" smtClean="0">
                <a:solidFill>
                  <a:srgbClr val="969C9C"/>
                </a:solidFill>
              </a:rPr>
              <a:t>Delegate</a:t>
            </a:r>
            <a:endParaRPr sz="2400" i="1" dirty="0">
              <a:solidFill>
                <a:srgbClr val="969C9C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492793" y="7479145"/>
            <a:ext cx="15398414" cy="18705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Noto Sans CJK KR Thin" pitchFamily="34" charset="-127"/>
                <a:ea typeface="Noto Sans CJK KR Thin" pitchFamily="34" charset="-127"/>
              </a:rPr>
              <a:t>위임</a:t>
            </a: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/>
            </a:r>
            <a:b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</a:br>
            <a:r>
              <a:rPr lang="ko-KR" altLang="en-US" sz="2800" dirty="0" smtClean="0">
                <a:latin typeface="Noto Sans CJK KR Thin" pitchFamily="34" charset="-127"/>
                <a:ea typeface="Noto Sans CJK KR Thin" pitchFamily="34" charset="-127"/>
              </a:rPr>
              <a:t>대리자</a:t>
            </a: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/>
            </a:r>
            <a:b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</a:br>
            <a:r>
              <a:rPr lang="is-IS" altLang="ko-KR" sz="2800" dirty="0" smtClean="0">
                <a:latin typeface="Noto Sans CJK KR Thin" pitchFamily="34" charset="-127"/>
                <a:ea typeface="Noto Sans CJK KR Thin" pitchFamily="34" charset="-127"/>
              </a:rPr>
              <a:t>…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170391" y="12319000"/>
            <a:ext cx="24878350" cy="139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grpSp>
        <p:nvGrpSpPr>
          <p:cNvPr id="18" name="Group 18"/>
          <p:cNvGrpSpPr/>
          <p:nvPr/>
        </p:nvGrpSpPr>
        <p:grpSpPr>
          <a:xfrm>
            <a:off x="11833577" y="12731619"/>
            <a:ext cx="716846" cy="571760"/>
            <a:chOff x="0" y="0"/>
            <a:chExt cx="716844" cy="571759"/>
          </a:xfrm>
        </p:grpSpPr>
        <p:sp>
          <p:nvSpPr>
            <p:cNvPr id="16" name="Shape 16"/>
            <p:cNvSpPr/>
            <p:nvPr/>
          </p:nvSpPr>
          <p:spPr>
            <a:xfrm>
              <a:off x="0" y="205826"/>
              <a:ext cx="716845" cy="36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716845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11126646" y="6205819"/>
            <a:ext cx="2032001" cy="1746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300" y="1127003"/>
            <a:ext cx="3098800" cy="261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951266" y="4736110"/>
            <a:ext cx="18506868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/>
            </a:pPr>
            <a:r>
              <a:rPr lang="ko-KR" altLang="en-US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실 생활 예시</a:t>
            </a:r>
            <a:endParaRPr sz="4600" b="1" spc="966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1609182" y="4159800"/>
            <a:ext cx="1165643" cy="545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9979" tIns="69979" rIns="69979" bIns="69979" anchor="ctr">
            <a:spAutoFit/>
          </a:bodyPr>
          <a:lstStyle>
            <a:lvl1pPr>
              <a:lnSpc>
                <a:spcPct val="120000"/>
              </a:lnSpc>
              <a:defRPr sz="2400" i="1">
                <a:solidFill>
                  <a:srgbClr val="969C9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altLang="ko-KR" sz="2400" i="1" dirty="0" smtClean="0">
                <a:solidFill>
                  <a:srgbClr val="969C9C"/>
                </a:solidFill>
              </a:rPr>
              <a:t>Connect</a:t>
            </a:r>
            <a:endParaRPr sz="2400" i="1" dirty="0">
              <a:solidFill>
                <a:srgbClr val="969C9C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492793" y="7479145"/>
            <a:ext cx="15398414" cy="3877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Noto Sans CJK KR Thin" pitchFamily="34" charset="-127"/>
                <a:ea typeface="Noto Sans CJK KR Thin" pitchFamily="34" charset="-127"/>
              </a:rPr>
              <a:t>웹 개발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Noto Sans CJK KR Thin" pitchFamily="34" charset="-127"/>
                <a:ea typeface="Noto Sans CJK KR Thin" pitchFamily="34" charset="-127"/>
              </a:rPr>
              <a:t>웹 디자인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Noto Sans CJK KR Thin" pitchFamily="34" charset="-127"/>
                <a:ea typeface="Noto Sans CJK KR Thin" pitchFamily="34" charset="-127"/>
              </a:rPr>
              <a:t>유지보수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Noto Sans CJK KR Thin" pitchFamily="34" charset="-127"/>
                <a:ea typeface="Noto Sans CJK KR Thin" pitchFamily="34" charset="-127"/>
              </a:rPr>
              <a:t>홍보</a:t>
            </a: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/>
            </a:r>
            <a:b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</a:br>
            <a:r>
              <a:rPr lang="ko-KR" altLang="en-US" sz="2800" dirty="0" smtClean="0">
                <a:latin typeface="Noto Sans CJK KR Thin" pitchFamily="34" charset="-127"/>
                <a:ea typeface="Noto Sans CJK KR Thin" pitchFamily="34" charset="-127"/>
              </a:rPr>
              <a:t>기획</a:t>
            </a: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/>
            </a:r>
            <a:b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</a:br>
            <a:r>
              <a:rPr lang="is-IS" altLang="ko-KR" sz="2800" dirty="0" smtClean="0">
                <a:latin typeface="Noto Sans CJK KR Thin" pitchFamily="34" charset="-127"/>
                <a:ea typeface="Noto Sans CJK KR Thin" pitchFamily="34" charset="-127"/>
              </a:rPr>
              <a:t>…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170391" y="12319000"/>
            <a:ext cx="24878350" cy="139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grpSp>
        <p:nvGrpSpPr>
          <p:cNvPr id="18" name="Group 18"/>
          <p:cNvGrpSpPr/>
          <p:nvPr/>
        </p:nvGrpSpPr>
        <p:grpSpPr>
          <a:xfrm>
            <a:off x="11833577" y="12731619"/>
            <a:ext cx="716846" cy="571760"/>
            <a:chOff x="0" y="0"/>
            <a:chExt cx="716844" cy="571759"/>
          </a:xfrm>
        </p:grpSpPr>
        <p:sp>
          <p:nvSpPr>
            <p:cNvPr id="16" name="Shape 16"/>
            <p:cNvSpPr/>
            <p:nvPr/>
          </p:nvSpPr>
          <p:spPr>
            <a:xfrm>
              <a:off x="0" y="205826"/>
              <a:ext cx="716845" cy="36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716845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11126646" y="6205819"/>
            <a:ext cx="2032001" cy="1746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57" y="1142826"/>
            <a:ext cx="3299254" cy="28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0191750"/>
          </a:xfrm>
        </p:spPr>
      </p:sp>
      <p:sp>
        <p:nvSpPr>
          <p:cNvPr id="27" name="TextBox 26"/>
          <p:cNvSpPr txBox="1"/>
          <p:nvPr/>
        </p:nvSpPr>
        <p:spPr>
          <a:xfrm>
            <a:off x="9277814" y="12847153"/>
            <a:ext cx="582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태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민건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,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zedd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Open Sans" panose="020B0606030504020204" pitchFamily="34" charset="0"/>
              <a:cs typeface="Calibri" pitchFamily="34" charset="0"/>
            </a:endParaRP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Study Presentation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-</a:t>
            </a:r>
          </a:p>
        </p:txBody>
      </p:sp>
      <p:sp>
        <p:nvSpPr>
          <p:cNvPr id="10" name="Shape 1262"/>
          <p:cNvSpPr/>
          <p:nvPr/>
        </p:nvSpPr>
        <p:spPr>
          <a:xfrm>
            <a:off x="11299567" y="2624928"/>
            <a:ext cx="2032000" cy="174626"/>
          </a:xfrm>
          <a:prstGeom prst="rect">
            <a:avLst/>
          </a:prstGeom>
          <a:solidFill>
            <a:srgbClr val="E85252"/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sp>
        <p:nvSpPr>
          <p:cNvPr id="7" name="Shape 1260"/>
          <p:cNvSpPr/>
          <p:nvPr/>
        </p:nvSpPr>
        <p:spPr>
          <a:xfrm>
            <a:off x="3062133" y="1337344"/>
            <a:ext cx="18506868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600" b="1" spc="966" dirty="0" err="1" smtClean="0">
                <a:solidFill>
                  <a:schemeClr val="tx1"/>
                </a:solidFill>
              </a:rPr>
              <a:t>onClick</a:t>
            </a:r>
            <a:r>
              <a:rPr lang="en-US" sz="4600" b="1" spc="966" dirty="0" smtClean="0">
                <a:solidFill>
                  <a:schemeClr val="tx1"/>
                </a:solidFill>
              </a:rPr>
              <a:t>()</a:t>
            </a:r>
            <a:endParaRPr sz="4600" b="1" spc="966" dirty="0">
              <a:solidFill>
                <a:schemeClr val="tx1"/>
              </a:solidFill>
            </a:endParaRPr>
          </a:p>
        </p:txBody>
      </p:sp>
      <p:sp>
        <p:nvSpPr>
          <p:cNvPr id="11" name="Shape 1260"/>
          <p:cNvSpPr/>
          <p:nvPr/>
        </p:nvSpPr>
        <p:spPr>
          <a:xfrm>
            <a:off x="3302765" y="3453110"/>
            <a:ext cx="18089383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 algn="l">
              <a:defRPr sz="1800" b="0" spc="0">
                <a:solidFill>
                  <a:srgbClr val="000000"/>
                </a:solidFill>
              </a:defRPr>
            </a:pPr>
            <a:r>
              <a:rPr lang="en-US" altLang="ko-KR" sz="4600" b="1" spc="966" dirty="0" smtClean="0">
                <a:solidFill>
                  <a:schemeClr val="tx1"/>
                </a:solidFill>
              </a:rPr>
              <a:t>1.</a:t>
            </a:r>
            <a:r>
              <a:rPr lang="ko-KR" altLang="en-US" sz="4600" b="1" spc="966" dirty="0" smtClean="0">
                <a:solidFill>
                  <a:schemeClr val="tx1"/>
                </a:solidFill>
              </a:rPr>
              <a:t>마우스 버튼을 클릭 </a:t>
            </a:r>
            <a:endParaRPr sz="4600" b="1" spc="966" dirty="0">
              <a:solidFill>
                <a:schemeClr val="tx1"/>
              </a:solidFill>
            </a:endParaRPr>
          </a:p>
        </p:txBody>
      </p:sp>
      <p:sp>
        <p:nvSpPr>
          <p:cNvPr id="13" name="Shape 1260"/>
          <p:cNvSpPr/>
          <p:nvPr/>
        </p:nvSpPr>
        <p:spPr>
          <a:xfrm>
            <a:off x="3147308" y="4714347"/>
            <a:ext cx="18089383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altLang="ko-KR" sz="4600" b="1" spc="966" dirty="0" smtClean="0">
                <a:solidFill>
                  <a:schemeClr val="tx1"/>
                </a:solidFill>
              </a:rPr>
              <a:t>2.</a:t>
            </a:r>
            <a:r>
              <a:rPr lang="ko-KR" altLang="en-US" sz="4600" b="1" spc="966" dirty="0" smtClean="0">
                <a:solidFill>
                  <a:schemeClr val="tx1"/>
                </a:solidFill>
              </a:rPr>
              <a:t> 마우스에서 연결된 케이블</a:t>
            </a:r>
            <a:r>
              <a:rPr lang="en-US" altLang="ko-KR" sz="4600" b="1" spc="966" dirty="0" smtClean="0">
                <a:solidFill>
                  <a:schemeClr val="tx1"/>
                </a:solidFill>
              </a:rPr>
              <a:t>,</a:t>
            </a:r>
            <a:r>
              <a:rPr lang="ko-KR" altLang="en-US" sz="4600" b="1" spc="966" dirty="0" smtClean="0">
                <a:solidFill>
                  <a:schemeClr val="tx1"/>
                </a:solidFill>
              </a:rPr>
              <a:t> 블루투스 통신 신호 전송 </a:t>
            </a:r>
            <a:endParaRPr sz="4600" b="1" spc="966" dirty="0">
              <a:solidFill>
                <a:schemeClr val="tx1"/>
              </a:solidFill>
            </a:endParaRPr>
          </a:p>
        </p:txBody>
      </p:sp>
      <p:sp>
        <p:nvSpPr>
          <p:cNvPr id="14" name="Shape 1260"/>
          <p:cNvSpPr/>
          <p:nvPr/>
        </p:nvSpPr>
        <p:spPr>
          <a:xfrm>
            <a:off x="3302765" y="7948500"/>
            <a:ext cx="18089383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is-IS" altLang="ko-KR" sz="4600" b="1" spc="966" dirty="0" smtClean="0">
                <a:solidFill>
                  <a:schemeClr val="tx1"/>
                </a:solidFill>
              </a:rPr>
              <a:t>…</a:t>
            </a:r>
            <a:endParaRPr sz="4600" b="1" spc="966" dirty="0">
              <a:solidFill>
                <a:schemeClr val="tx1"/>
              </a:solidFill>
            </a:endParaRPr>
          </a:p>
        </p:txBody>
      </p:sp>
      <p:sp>
        <p:nvSpPr>
          <p:cNvPr id="15" name="Shape 1260"/>
          <p:cNvSpPr/>
          <p:nvPr/>
        </p:nvSpPr>
        <p:spPr>
          <a:xfrm>
            <a:off x="3270875" y="6179175"/>
            <a:ext cx="18089383" cy="14155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altLang="ko-KR" sz="4600" b="1" spc="966" dirty="0" smtClean="0">
                <a:solidFill>
                  <a:schemeClr val="tx1"/>
                </a:solidFill>
              </a:rPr>
              <a:t>3.</a:t>
            </a:r>
            <a:r>
              <a:rPr lang="ko-KR" altLang="en-US" sz="4600" b="1" spc="966" dirty="0" smtClean="0">
                <a:solidFill>
                  <a:schemeClr val="tx1"/>
                </a:solidFill>
              </a:rPr>
              <a:t>마우스로 부터 전송된 신호를 통신 프로토콜이용 하여 메인보드를 거쳐 운영체제의 메시지 센터로 전달</a:t>
            </a:r>
            <a:endParaRPr sz="4600" b="1" spc="96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1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951266" y="4736110"/>
            <a:ext cx="18506868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/>
            </a:pPr>
            <a:r>
              <a:rPr lang="en-US" altLang="ko-KR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iOS</a:t>
            </a:r>
            <a:r>
              <a:rPr lang="ko-KR" altLang="en-US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 예시</a:t>
            </a:r>
            <a:endParaRPr sz="4600" b="1" spc="966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0679276" y="3972347"/>
            <a:ext cx="3179016" cy="545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9979" tIns="69979" rIns="69979" bIns="69979" anchor="ctr">
            <a:spAutoFit/>
          </a:bodyPr>
          <a:lstStyle>
            <a:lvl1pPr>
              <a:lnSpc>
                <a:spcPct val="120000"/>
              </a:lnSpc>
              <a:defRPr sz="2400" i="1">
                <a:solidFill>
                  <a:srgbClr val="969C9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altLang="ko-KR" sz="2400" i="1" dirty="0" err="1" smtClean="0">
                <a:solidFill>
                  <a:srgbClr val="969C9C"/>
                </a:solidFill>
              </a:rPr>
              <a:t>AVAudioPlayerDelegate</a:t>
            </a:r>
            <a:endParaRPr sz="2400" i="1" dirty="0">
              <a:solidFill>
                <a:srgbClr val="969C9C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492793" y="7550316"/>
            <a:ext cx="15398414" cy="14007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Noto Sans" charset="0"/>
                <a:ea typeface="Noto Sans" charset="0"/>
                <a:cs typeface="Noto Sans" charset="0"/>
              </a:rPr>
              <a:t>”</a:t>
            </a:r>
            <a:r>
              <a:rPr lang="ko-KR" altLang="en-US" sz="3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3200" dirty="0" err="1" smtClean="0">
                <a:latin typeface="Noto Sans" charset="0"/>
                <a:ea typeface="Noto Sans" charset="0"/>
                <a:cs typeface="Noto Sans" charset="0"/>
              </a:rPr>
              <a:t>AVAudioPlayer</a:t>
            </a:r>
            <a:r>
              <a:rPr lang="en-US" altLang="ko-KR" sz="3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3200" dirty="0">
                <a:latin typeface="Noto Sans" charset="0"/>
                <a:ea typeface="Noto Sans" charset="0"/>
                <a:cs typeface="Noto Sans" charset="0"/>
              </a:rPr>
              <a:t>너 에게 이 부분을 위임할게</a:t>
            </a:r>
            <a:r>
              <a:rPr lang="en-US" altLang="ko-KR" sz="3200" dirty="0">
                <a:latin typeface="Noto Sans" charset="0"/>
                <a:ea typeface="Noto Sans" charset="0"/>
                <a:cs typeface="Noto Sans" charset="0"/>
              </a:rPr>
              <a:t>. </a:t>
            </a:r>
            <a:endParaRPr lang="en-US" altLang="ko-KR" sz="3200" dirty="0" smtClean="0"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Noto Sans" charset="0"/>
                <a:ea typeface="Noto Sans" charset="0"/>
                <a:cs typeface="Noto Sans" charset="0"/>
              </a:rPr>
              <a:t>뷰 </a:t>
            </a:r>
            <a:r>
              <a:rPr lang="ko-KR" altLang="en-US" sz="3200" dirty="0">
                <a:latin typeface="Noto Sans" charset="0"/>
                <a:ea typeface="Noto Sans" charset="0"/>
                <a:cs typeface="Noto Sans" charset="0"/>
              </a:rPr>
              <a:t>컨트롤러인 나에게는 특정 이벤트가 발생 했을때 알려주기만 해</a:t>
            </a:r>
            <a:r>
              <a:rPr lang="en-US" altLang="ko-KR" sz="3200" dirty="0" smtClean="0">
                <a:latin typeface="Noto Sans" charset="0"/>
                <a:ea typeface="Noto Sans" charset="0"/>
                <a:cs typeface="Noto Sans" charset="0"/>
              </a:rPr>
              <a:t>!</a:t>
            </a:r>
            <a:r>
              <a:rPr lang="ko-KR" altLang="en-US" sz="3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3200" dirty="0" smtClean="0">
                <a:latin typeface="Noto Sans" charset="0"/>
                <a:ea typeface="Noto Sans" charset="0"/>
                <a:cs typeface="Noto Sans" charset="0"/>
              </a:rPr>
              <a:t>”</a:t>
            </a:r>
          </a:p>
        </p:txBody>
      </p:sp>
      <p:sp>
        <p:nvSpPr>
          <p:cNvPr id="15" name="Shape 15"/>
          <p:cNvSpPr/>
          <p:nvPr/>
        </p:nvSpPr>
        <p:spPr>
          <a:xfrm>
            <a:off x="-170391" y="12319000"/>
            <a:ext cx="24878350" cy="139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grpSp>
        <p:nvGrpSpPr>
          <p:cNvPr id="18" name="Group 18"/>
          <p:cNvGrpSpPr/>
          <p:nvPr/>
        </p:nvGrpSpPr>
        <p:grpSpPr>
          <a:xfrm>
            <a:off x="11833577" y="12731619"/>
            <a:ext cx="716846" cy="571760"/>
            <a:chOff x="0" y="0"/>
            <a:chExt cx="716844" cy="571759"/>
          </a:xfrm>
        </p:grpSpPr>
        <p:sp>
          <p:nvSpPr>
            <p:cNvPr id="16" name="Shape 16"/>
            <p:cNvSpPr/>
            <p:nvPr/>
          </p:nvSpPr>
          <p:spPr>
            <a:xfrm>
              <a:off x="0" y="205826"/>
              <a:ext cx="716845" cy="36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716845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11126646" y="6205819"/>
            <a:ext cx="2032001" cy="1746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2501895"/>
            <a:ext cx="12665166" cy="145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8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0307782" y="6402617"/>
            <a:ext cx="4959927" cy="91076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단 </a:t>
            </a:r>
            <a:r>
              <a:rPr kumimoji="0" lang="en-US" altLang="ko-KR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5</a:t>
            </a:r>
            <a:r>
              <a:rPr kumimoji="0" lang="ko-KR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분 분량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3948546" y="6233340"/>
            <a:ext cx="4959927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이것은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6667018" y="6233340"/>
            <a:ext cx="6165273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프로토콜설명</a:t>
            </a: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/>
          <p:nvPr/>
        </p:nvSpPr>
        <p:spPr>
          <a:xfrm>
            <a:off x="14302508" y="4863735"/>
            <a:ext cx="10058400" cy="398853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여자친구</a:t>
            </a:r>
            <a:endParaRPr lang="en-US" altLang="ko-KR" b="1" dirty="0" smtClean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내</a:t>
            </a:r>
            <a:r>
              <a:rPr lang="en-US" altLang="ko-KR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집</a:t>
            </a:r>
            <a:endParaRPr lang="en-US" altLang="ko-KR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(</a:t>
            </a:r>
            <a:r>
              <a:rPr kumimoji="0" lang="ko-KR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내</a:t>
            </a:r>
            <a:r>
              <a:rPr kumimoji="0" lang="en-US" altLang="ko-KR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)</a:t>
            </a:r>
            <a:r>
              <a:rPr kumimoji="0" lang="ko-KR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 차</a:t>
            </a:r>
            <a:endParaRPr kumimoji="0" lang="en-US" altLang="ko-KR" sz="5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상견례</a:t>
            </a:r>
            <a:endParaRPr lang="en-US" altLang="ko-KR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직장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540163" y="6233340"/>
            <a:ext cx="7467600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프로토콜</a:t>
            </a:r>
            <a:r>
              <a:rPr lang="ko-KR" altLang="en-US" sz="5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이란</a:t>
            </a:r>
            <a:r>
              <a:rPr lang="en-US" altLang="ko-KR" sz="5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0" lang="ko-KR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833" y1="18605" x2="29833" y2="18605"/>
                        <a14:foregroundMark x1="31833" y1="14286" x2="31833" y2="14286"/>
                        <a14:foregroundMark x1="35500" y1="9136" x2="35500" y2="9136"/>
                        <a14:foregroundMark x1="34333" y1="5482" x2="34333" y2="5482"/>
                        <a14:foregroundMark x1="63667" y1="50997" x2="63667" y2="50997"/>
                        <a14:foregroundMark x1="66833" y1="43522" x2="66833" y2="43522"/>
                        <a14:foregroundMark x1="68000" y1="47841" x2="68000" y2="47841"/>
                        <a14:foregroundMark x1="68000" y1="16611" x2="68000" y2="16611"/>
                        <a14:foregroundMark x1="65167" y1="10631" x2="65167" y2="10631"/>
                        <a14:foregroundMark x1="67500" y1="12292" x2="67500" y2="12292"/>
                        <a14:foregroundMark x1="26333" y1="17442" x2="26333" y2="17442"/>
                        <a14:foregroundMark x1="19167" y1="40365" x2="19167" y2="40365"/>
                        <a14:foregroundMark x1="16000" y1="41528" x2="16000" y2="41528"/>
                        <a14:foregroundMark x1="22000" y1="41528" x2="22000" y2="41528"/>
                        <a14:foregroundMark x1="22833" y1="37874" x2="22833" y2="37874"/>
                        <a14:foregroundMark x1="45000" y1="67608" x2="45000" y2="67608"/>
                        <a14:foregroundMark x1="36167" y1="58970" x2="36167" y2="58970"/>
                        <a14:foregroundMark x1="38667" y1="61296" x2="38667" y2="61296"/>
                        <a14:foregroundMark x1="50167" y1="94518" x2="50167" y2="94518"/>
                        <a14:foregroundMark x1="26667" y1="11462" x2="28667" y2="16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41" y="3241963"/>
            <a:ext cx="698711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10"/>
          <p:cNvSpPr txBox="1"/>
          <p:nvPr/>
        </p:nvSpPr>
        <p:spPr>
          <a:xfrm>
            <a:off x="14302508" y="6017897"/>
            <a:ext cx="10058400" cy="168020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endParaRPr lang="en-US" altLang="ko-KR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함수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540163" y="6233340"/>
            <a:ext cx="7467600" cy="124932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72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프로토콜</a:t>
            </a:r>
            <a:r>
              <a:rPr lang="ko-KR" altLang="en-US" sz="5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이란</a:t>
            </a:r>
            <a:r>
              <a:rPr lang="en-US" altLang="ko-KR" sz="5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0" lang="ko-KR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50" y="4925782"/>
            <a:ext cx="9180704" cy="38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0307782" y="6402617"/>
            <a:ext cx="7536873" cy="91076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9979" tIns="69979" rIns="69979" bIns="69979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떠오르는게 있으신가요</a:t>
            </a:r>
            <a:r>
              <a:rPr kumimoji="0" lang="en-US" altLang="ko-KR" sz="5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Nanum Gothic" charset="-127"/>
                <a:ea typeface="Nanum Gothic" charset="-127"/>
                <a:cs typeface="Nanum Gothic" charset="-127"/>
                <a:sym typeface="Helvetica Light"/>
              </a:rPr>
              <a:t>?</a:t>
            </a:r>
            <a:endParaRPr kumimoji="0" lang="ko-KR" altLang="en-US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19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77A3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EAE0BE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69979" tIns="69979" rIns="69979" bIns="69979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77A3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EAE0BE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69979" tIns="69979" rIns="69979" bIns="69979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242</Words>
  <Application>Microsoft Macintosh PowerPoint</Application>
  <PresentationFormat>사용자 지정</PresentationFormat>
  <Paragraphs>91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맑은 고딕</vt:lpstr>
      <vt:lpstr>Calibri</vt:lpstr>
      <vt:lpstr>Droid Serif</vt:lpstr>
      <vt:lpstr>Helvetica Light</vt:lpstr>
      <vt:lpstr>Helvetica Neue</vt:lpstr>
      <vt:lpstr>Nanum Gothic</vt:lpstr>
      <vt:lpstr>Noto Sans</vt:lpstr>
      <vt:lpstr>Noto Sans CJK KR Bold</vt:lpstr>
      <vt:lpstr>Noto Sans CJK KR Regular</vt:lpstr>
      <vt:lpstr>Noto Sans CJK KR Thin</vt:lpstr>
      <vt:lpstr>Open Sans</vt:lpstr>
      <vt:lpstr>TeX Gyre Adventor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 Office 사용자</cp:lastModifiedBy>
  <cp:revision>103</cp:revision>
  <cp:lastPrinted>2016-12-12T13:26:11Z</cp:lastPrinted>
  <dcterms:modified xsi:type="dcterms:W3CDTF">2017-01-14T03:35:39Z</dcterms:modified>
</cp:coreProperties>
</file>