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1" r:id="rId4"/>
    <p:sldId id="262" r:id="rId5"/>
    <p:sldId id="256" r:id="rId6"/>
    <p:sldId id="264" r:id="rId7"/>
    <p:sldId id="265" r:id="rId8"/>
    <p:sldId id="267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9"/>
    <p:restoredTop sz="94655"/>
  </p:normalViewPr>
  <p:slideViewPr>
    <p:cSldViewPr snapToGrid="0" snapToObjects="1" showGuides="1">
      <p:cViewPr varScale="1">
        <p:scale>
          <a:sx n="94" d="100"/>
          <a:sy n="94" d="100"/>
        </p:scale>
        <p:origin x="8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3" d="100"/>
          <a:sy n="83" d="100"/>
        </p:scale>
        <p:origin x="3352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DFEDF-B19A-2D4D-88CA-155CCA75EAB5}" type="datetimeFigureOut">
              <a:rPr kumimoji="1" lang="ko-KR" altLang="en-US" smtClean="0"/>
              <a:t>2017. 1. 15.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C69FC-31EC-174A-9FE7-98AA177224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0719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FC-31EC-174A-9FE7-98AA1772247B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8092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FC-31EC-174A-9FE7-98AA1772247B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6454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FC-31EC-174A-9FE7-98AA1772247B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237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F4C2-F7B7-7E4B-B50F-4A5CB02DD672}" type="datetimeFigureOut">
              <a:rPr kumimoji="1" lang="ko-KR" altLang="en-US" smtClean="0"/>
              <a:t>2017. 1. 15.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7D8F-410B-D143-8FD3-B2BAAECFBB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908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F4C2-F7B7-7E4B-B50F-4A5CB02DD672}" type="datetimeFigureOut">
              <a:rPr kumimoji="1" lang="ko-KR" altLang="en-US" smtClean="0"/>
              <a:t>2017. 1. 15.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7D8F-410B-D143-8FD3-B2BAAECFBB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543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F4C2-F7B7-7E4B-B50F-4A5CB02DD672}" type="datetimeFigureOut">
              <a:rPr kumimoji="1" lang="ko-KR" altLang="en-US" smtClean="0"/>
              <a:t>2017. 1. 15.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7D8F-410B-D143-8FD3-B2BAAECFBB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749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F4C2-F7B7-7E4B-B50F-4A5CB02DD672}" type="datetimeFigureOut">
              <a:rPr kumimoji="1" lang="ko-KR" altLang="en-US" smtClean="0"/>
              <a:t>2017. 1. 15.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7D8F-410B-D143-8FD3-B2BAAECFBB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609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F4C2-F7B7-7E4B-B50F-4A5CB02DD672}" type="datetimeFigureOut">
              <a:rPr kumimoji="1" lang="ko-KR" altLang="en-US" smtClean="0"/>
              <a:t>2017. 1. 15.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7D8F-410B-D143-8FD3-B2BAAECFBB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165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F4C2-F7B7-7E4B-B50F-4A5CB02DD672}" type="datetimeFigureOut">
              <a:rPr kumimoji="1" lang="ko-KR" altLang="en-US" smtClean="0"/>
              <a:t>2017. 1. 15.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7D8F-410B-D143-8FD3-B2BAAECFBB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6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F4C2-F7B7-7E4B-B50F-4A5CB02DD672}" type="datetimeFigureOut">
              <a:rPr kumimoji="1" lang="ko-KR" altLang="en-US" smtClean="0"/>
              <a:t>2017. 1. 15.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7D8F-410B-D143-8FD3-B2BAAECFBB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697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F4C2-F7B7-7E4B-B50F-4A5CB02DD672}" type="datetimeFigureOut">
              <a:rPr kumimoji="1" lang="ko-KR" altLang="en-US" smtClean="0"/>
              <a:t>2017. 1. 15.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7D8F-410B-D143-8FD3-B2BAAECFBB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101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F4C2-F7B7-7E4B-B50F-4A5CB02DD672}" type="datetimeFigureOut">
              <a:rPr kumimoji="1" lang="ko-KR" altLang="en-US" smtClean="0"/>
              <a:t>2017. 1. 15.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7D8F-410B-D143-8FD3-B2BAAECFBB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089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F4C2-F7B7-7E4B-B50F-4A5CB02DD672}" type="datetimeFigureOut">
              <a:rPr kumimoji="1" lang="ko-KR" altLang="en-US" smtClean="0"/>
              <a:t>2017. 1. 15.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7D8F-410B-D143-8FD3-B2BAAECFBB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297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F4C2-F7B7-7E4B-B50F-4A5CB02DD672}" type="datetimeFigureOut">
              <a:rPr kumimoji="1" lang="ko-KR" altLang="en-US" smtClean="0"/>
              <a:t>2017. 1. 15.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7D8F-410B-D143-8FD3-B2BAAECFBB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993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BF4C2-F7B7-7E4B-B50F-4A5CB02DD672}" type="datetimeFigureOut">
              <a:rPr kumimoji="1" lang="ko-KR" altLang="en-US" smtClean="0"/>
              <a:t>2017. 1. 15.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67D8F-410B-D143-8FD3-B2BAAECFBB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184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pple-reference-documentation://hs_UpR7RSf/" TargetMode="External"/><Relationship Id="rId4" Type="http://schemas.openxmlformats.org/officeDocument/2006/relationships/hyperlink" Target="apple-reference-documentation://hs6Kg5eqZX/" TargetMode="External"/><Relationship Id="rId5" Type="http://schemas.openxmlformats.org/officeDocument/2006/relationships/hyperlink" Target="apple-reference-documentation://hs3L5RGJXG/" TargetMode="External"/><Relationship Id="rId6" Type="http://schemas.openxmlformats.org/officeDocument/2006/relationships/hyperlink" Target="apple-reference-documentation://hsjPUcq-Zh/" TargetMode="External"/><Relationship Id="rId7" Type="http://schemas.openxmlformats.org/officeDocument/2006/relationships/hyperlink" Target="apple-reference-documentation://hsHg58nGAc/" TargetMode="External"/><Relationship Id="rId8" Type="http://schemas.openxmlformats.org/officeDocument/2006/relationships/hyperlink" Target="apple-reference-documentation://hs4ku9mfiz/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apple-reference-documentation://hssMx3XNbq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220423" y="3382235"/>
            <a:ext cx="3458602" cy="79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7718585" y="2598003"/>
            <a:ext cx="3960440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200" b="1" dirty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BOOSTCAMP iOS</a:t>
            </a:r>
          </a:p>
        </p:txBody>
      </p:sp>
      <p:sp>
        <p:nvSpPr>
          <p:cNvPr id="11" name="TextBox 8"/>
          <p:cNvSpPr txBox="1"/>
          <p:nvPr/>
        </p:nvSpPr>
        <p:spPr>
          <a:xfrm>
            <a:off x="8128439" y="3461316"/>
            <a:ext cx="3550587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1</a:t>
            </a:r>
            <a:r>
              <a:rPr lang="ko-KR" altLang="en-US" b="1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조</a:t>
            </a:r>
            <a:r>
              <a:rPr lang="en-US" altLang="ko-KR" b="1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 </a:t>
            </a:r>
            <a:r>
              <a:rPr lang="ko-KR" altLang="en-US" b="1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윤사라</a:t>
            </a:r>
            <a:r>
              <a:rPr lang="en-US" altLang="ko-KR" b="1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,</a:t>
            </a:r>
            <a:r>
              <a:rPr lang="ko-KR" altLang="en-US" b="1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 남상욱</a:t>
            </a:r>
            <a:endParaRPr lang="en-US" altLang="ko-KR" sz="1200" b="1" dirty="0">
              <a:ln>
                <a:solidFill>
                  <a:srgbClr val="20201E">
                    <a:alpha val="20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anum Gothic ExtraBold" charset="-127"/>
              <a:ea typeface="Nanum Gothic ExtraBold" charset="-127"/>
              <a:cs typeface="Nanum Gothic Extra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46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/>
          <p:nvPr/>
        </p:nvSpPr>
        <p:spPr>
          <a:xfrm>
            <a:off x="229230" y="185002"/>
            <a:ext cx="8219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UIApplicationDelegate</a:t>
            </a:r>
            <a:endParaRPr kumimoji="1"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229230" y="1321790"/>
            <a:ext cx="11273921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400" dirty="0" smtClean="0">
                <a:latin typeface="Nanum Gothic" charset="-127"/>
                <a:ea typeface="Nanum Gothic" charset="-127"/>
                <a:cs typeface="Nanum Gothic" charset="-127"/>
              </a:rPr>
              <a:t>앱 </a:t>
            </a:r>
            <a:r>
              <a:rPr lang="en-US" altLang="ko-KR" sz="2400" dirty="0" err="1" smtClean="0">
                <a:latin typeface="Nanum Gothic" charset="-127"/>
                <a:ea typeface="Nanum Gothic" charset="-127"/>
                <a:cs typeface="Nanum Gothic" charset="-127"/>
              </a:rPr>
              <a:t>Liftcycle</a:t>
            </a:r>
            <a:r>
              <a:rPr lang="ko-KR" altLang="ko-KR" sz="2400" dirty="0" smtClean="0">
                <a:latin typeface="Nanum Gothic" charset="-127"/>
                <a:ea typeface="Nanum Gothic" charset="-127"/>
                <a:cs typeface="Nanum Gothic" charset="-127"/>
              </a:rPr>
              <a:t>의 </a:t>
            </a:r>
            <a:r>
              <a:rPr lang="ko-KR" altLang="ko-KR" sz="2400" dirty="0">
                <a:latin typeface="Nanum Gothic" charset="-127"/>
                <a:ea typeface="Nanum Gothic" charset="-127"/>
                <a:cs typeface="Nanum Gothic" charset="-127"/>
              </a:rPr>
              <a:t>중요한 이벤트에 대한 </a:t>
            </a:r>
            <a:r>
              <a:rPr lang="ko-KR" altLang="ko-KR" sz="2400" dirty="0" smtClean="0">
                <a:latin typeface="Nanum Gothic" charset="-127"/>
                <a:ea typeface="Nanum Gothic" charset="-127"/>
                <a:cs typeface="Nanum Gothic" charset="-127"/>
              </a:rPr>
              <a:t>응답으로</a:t>
            </a:r>
            <a:r>
              <a:rPr lang="en-US" altLang="ko-KR" sz="2400" dirty="0" smtClean="0"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lang="ko-KR" altLang="ko-KR" sz="2400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2400" dirty="0" smtClean="0">
                <a:latin typeface="Nanum Gothic" charset="-127"/>
                <a:ea typeface="Nanum Gothic" charset="-127"/>
                <a:cs typeface="Nanum Gothic" charset="-127"/>
              </a:rPr>
              <a:t>Singleton</a:t>
            </a:r>
            <a:r>
              <a:rPr lang="ko-KR" altLang="ko-KR" sz="2400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ko-KR" sz="2400" dirty="0">
                <a:latin typeface="Nanum Gothic" charset="-127"/>
                <a:ea typeface="Nanum Gothic" charset="-127"/>
                <a:cs typeface="Nanum Gothic" charset="-127"/>
              </a:rPr>
              <a:t>UIApplication 객체에 의해 호출되는 메서드를 </a:t>
            </a:r>
            <a:r>
              <a:rPr lang="ko-KR" altLang="en-US" sz="2400" dirty="0" smtClean="0">
                <a:latin typeface="Nanum Gothic" charset="-127"/>
                <a:ea typeface="Nanum Gothic" charset="-127"/>
                <a:cs typeface="Nanum Gothic" charset="-127"/>
              </a:rPr>
              <a:t>정의하는 프로토콜</a:t>
            </a:r>
            <a:endParaRPr kumimoji="1" lang="en-US" altLang="ko-KR" sz="1900" dirty="0" smtClean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457200" indent="-457200">
              <a:buFont typeface="Wingdings" charset="2"/>
              <a:buChar char="§"/>
            </a:pPr>
            <a:endParaRPr kumimoji="1" lang="en-US" altLang="ko-KR" sz="1900" dirty="0" smtClean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342900" indent="-342900">
              <a:buFont typeface="Wingdings" charset="2"/>
              <a:buChar char="§"/>
            </a:pP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Not running, Inactive, Active, </a:t>
            </a:r>
            <a:r>
              <a:rPr kumimoji="1" lang="en-US" altLang="ko-KR" sz="1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Backgournd</a:t>
            </a: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 Suspended</a:t>
            </a:r>
            <a:r>
              <a:rPr kumimoji="1"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의 </a:t>
            </a: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State</a:t>
            </a:r>
          </a:p>
          <a:p>
            <a:pPr marL="457200" indent="-457200">
              <a:buFont typeface="Wingdings" charset="2"/>
              <a:buChar char="§"/>
            </a:pPr>
            <a:endParaRPr kumimoji="1" lang="en-US" altLang="ko-KR" sz="1900" dirty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altLang="ko-KR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Launch time: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hlinkClick r:id="rId2" action="ppaction://hlinkfile"/>
              </a:rPr>
              <a:t>application(_:willFinishLaunchingWithOptions:)</a:t>
            </a:r>
            <a:endParaRPr lang="en-US" altLang="ko-KR" sz="1900" dirty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hlinkClick r:id="rId3" action="ppaction://hlinkfile"/>
              </a:rPr>
              <a:t>application(_:didFinishLaunchingWithOptions:)</a:t>
            </a:r>
            <a:endParaRPr lang="en-US" altLang="ko-KR" sz="1900" dirty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altLang="ko-KR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Transitioning to the foreground: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hlinkClick r:id="rId4" action="ppaction://hlinkfile"/>
              </a:rPr>
              <a:t>applicationDidBecomeActive(_:)</a:t>
            </a:r>
            <a:endParaRPr lang="en-US" altLang="ko-KR" sz="1900" dirty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altLang="ko-KR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Transitioning to the background: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hlinkClick r:id="rId5" action="ppaction://hlinkfile"/>
              </a:rPr>
              <a:t>applicationDidEnterBackground(_:)</a:t>
            </a:r>
            <a:endParaRPr lang="en-US" altLang="ko-KR" sz="1900" dirty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altLang="ko-KR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Transitioning to the inactive state: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hlinkClick r:id="rId6" action="ppaction://hlinkfile"/>
              </a:rPr>
              <a:t>applicationWillResignActive(_:)</a:t>
            </a:r>
            <a:r>
              <a:rPr lang="en-US" altLang="ko-KR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(foreground </a:t>
            </a:r>
            <a:r>
              <a:rPr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상태를 떠날 때</a:t>
            </a:r>
            <a:r>
              <a:rPr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endParaRPr lang="en-US" altLang="ko-KR" sz="1900" dirty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hlinkClick r:id="rId7" action="ppaction://hlinkfile"/>
              </a:rPr>
              <a:t>applicationWillEnterForeground(_:)</a:t>
            </a:r>
            <a:r>
              <a:rPr lang="en-US" altLang="ko-KR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(Background </a:t>
            </a:r>
            <a:r>
              <a:rPr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상태로 바뀔 때</a:t>
            </a:r>
            <a:r>
              <a:rPr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endParaRPr lang="en-US" altLang="ko-KR" sz="1900" dirty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altLang="ko-KR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Termination: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hlinkClick r:id="rId8" action="ppaction://hlinkfile"/>
              </a:rPr>
              <a:t>applicationWillTerminate(_:)</a:t>
            </a:r>
            <a:r>
              <a:rPr lang="en-US" altLang="ko-KR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endParaRPr kumimoji="1" lang="en-US" altLang="ko-KR" sz="1900" dirty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752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341185" y="1269242"/>
            <a:ext cx="11509631" cy="5588758"/>
            <a:chOff x="745020" y="1231711"/>
            <a:chExt cx="11509631" cy="5588758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020" y="1231711"/>
              <a:ext cx="3467670" cy="5588758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5674" y="1231711"/>
              <a:ext cx="3467670" cy="5588758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6328" y="1231711"/>
              <a:ext cx="3467670" cy="5588758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6981" y="1231711"/>
              <a:ext cx="3467670" cy="5588758"/>
            </a:xfrm>
            <a:prstGeom prst="rect">
              <a:avLst/>
            </a:prstGeom>
          </p:spPr>
        </p:pic>
      </p:grpSp>
      <p:sp>
        <p:nvSpPr>
          <p:cNvPr id="7" name="텍스트 상자 6"/>
          <p:cNvSpPr txBox="1"/>
          <p:nvPr/>
        </p:nvSpPr>
        <p:spPr>
          <a:xfrm>
            <a:off x="403656" y="435967"/>
            <a:ext cx="10184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UITextFieldDelegate</a:t>
            </a:r>
            <a:r>
              <a:rPr kumimoji="1"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및 </a:t>
            </a:r>
            <a:r>
              <a:rPr kumimoji="1"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Delegation Pattern </a:t>
            </a:r>
            <a:r>
              <a:rPr kumimoji="1"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실습</a:t>
            </a:r>
            <a:endParaRPr kumimoji="1"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14" r="9422"/>
          <a:stretch/>
        </p:blipFill>
        <p:spPr>
          <a:xfrm>
            <a:off x="9308899" y="5063318"/>
            <a:ext cx="2405228" cy="1329731"/>
          </a:xfrm>
          <a:prstGeom prst="rect">
            <a:avLst/>
          </a:prstGeom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450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/>
          <p:nvPr/>
        </p:nvSpPr>
        <p:spPr>
          <a:xfrm>
            <a:off x="820951" y="1621244"/>
            <a:ext cx="105500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kumimoji="1" lang="ko-KR" altLang="en-US" sz="2800" dirty="0" smtClean="0">
                <a:latin typeface="Nanum Gothic" charset="-127"/>
                <a:ea typeface="Nanum Gothic" charset="-127"/>
                <a:cs typeface="Nanum Gothic" charset="-127"/>
              </a:rPr>
              <a:t>클래스</a:t>
            </a:r>
            <a:r>
              <a:rPr kumimoji="1" lang="en-US" altLang="ko-KR" sz="2800" dirty="0" smtClean="0">
                <a:latin typeface="Nanum Gothic" charset="-127"/>
                <a:ea typeface="Nanum Gothic" charset="-127"/>
                <a:cs typeface="Nanum Gothic" charset="-127"/>
              </a:rPr>
              <a:t>/</a:t>
            </a:r>
            <a:r>
              <a:rPr kumimoji="1" lang="ko-KR" altLang="en-US" sz="2800" dirty="0" smtClean="0">
                <a:latin typeface="Nanum Gothic" charset="-127"/>
                <a:ea typeface="Nanum Gothic" charset="-127"/>
                <a:cs typeface="Nanum Gothic" charset="-127"/>
              </a:rPr>
              <a:t>구조체가 자신의 책임 중 일부를 다른 타입의 인스턴스에게 위임</a:t>
            </a:r>
            <a:r>
              <a:rPr kumimoji="1" lang="en-US" altLang="ko-KR" sz="2800" dirty="0" smtClean="0">
                <a:latin typeface="Nanum Gothic" charset="-127"/>
                <a:ea typeface="Nanum Gothic" charset="-127"/>
                <a:cs typeface="Nanum Gothic" charset="-127"/>
              </a:rPr>
              <a:t>(Delegation)</a:t>
            </a:r>
            <a:r>
              <a:rPr kumimoji="1" lang="ko-KR" altLang="en-US" sz="2800" dirty="0" smtClean="0">
                <a:latin typeface="Nanum Gothic" charset="-127"/>
                <a:ea typeface="Nanum Gothic" charset="-127"/>
                <a:cs typeface="Nanum Gothic" charset="-127"/>
              </a:rPr>
              <a:t>하는 디자인 패턴</a:t>
            </a:r>
            <a:r>
              <a:rPr kumimoji="1" lang="en-US" altLang="ko-KR" sz="2800" dirty="0"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kumimoji="1" lang="en-US" altLang="ko-KR" sz="2800" dirty="0">
                <a:latin typeface="Nanum Gothic" charset="-127"/>
                <a:ea typeface="Nanum Gothic" charset="-127"/>
                <a:cs typeface="Nanum Gothic" charset="-127"/>
              </a:rPr>
            </a:br>
            <a:endParaRPr kumimoji="1" lang="en-US" altLang="ko-KR" sz="28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kumimoji="1" lang="ko-KR" altLang="en-US" sz="2800" dirty="0" smtClean="0">
                <a:latin typeface="Nanum Gothic" charset="-127"/>
                <a:ea typeface="Nanum Gothic" charset="-127"/>
                <a:cs typeface="Nanum Gothic" charset="-127"/>
              </a:rPr>
              <a:t>서로 다른 클래스 간의 이벤트를 알려주기에 효과적이다</a:t>
            </a:r>
            <a:r>
              <a:rPr kumimoji="1" lang="en-US" altLang="ko-KR" sz="2800" dirty="0" smtClean="0">
                <a:latin typeface="Nanum Gothic" charset="-127"/>
                <a:ea typeface="Nanum Gothic" charset="-127"/>
                <a:cs typeface="Nanum Gothic" charset="-127"/>
              </a:rPr>
              <a:t>.</a:t>
            </a:r>
            <a:br>
              <a:rPr kumimoji="1" lang="en-US" altLang="ko-KR" sz="2800" dirty="0" smtClean="0">
                <a:latin typeface="Nanum Gothic" charset="-127"/>
                <a:ea typeface="Nanum Gothic" charset="-127"/>
                <a:cs typeface="Nanum Gothic" charset="-127"/>
              </a:rPr>
            </a:br>
            <a:endParaRPr kumimoji="1" lang="en-US" altLang="ko-KR" sz="28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kumimoji="1" lang="ko-KR" altLang="en-US" sz="2800" dirty="0" smtClean="0">
                <a:latin typeface="Nanum Gothic" charset="-127"/>
                <a:ea typeface="Nanum Gothic" charset="-127"/>
                <a:cs typeface="Nanum Gothic" charset="-127"/>
              </a:rPr>
              <a:t>클래스 간의 데이터 통신</a:t>
            </a:r>
            <a:r>
              <a:rPr kumimoji="1" lang="en-US" altLang="ko-KR" sz="2800" dirty="0" smtClean="0"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2800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2800" dirty="0" err="1" smtClean="0">
                <a:latin typeface="Nanum Gothic" charset="-127"/>
                <a:ea typeface="Nanum Gothic" charset="-127"/>
                <a:cs typeface="Nanum Gothic" charset="-127"/>
              </a:rPr>
              <a:t>UITextField</a:t>
            </a:r>
            <a:r>
              <a:rPr kumimoji="1" lang="en-US" altLang="ko-KR" sz="2800" dirty="0" smtClean="0"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kumimoji="1" lang="en-US" altLang="ko-KR" sz="2800" dirty="0" err="1" smtClean="0">
                <a:latin typeface="Nanum Gothic" charset="-127"/>
                <a:ea typeface="Nanum Gothic" charset="-127"/>
                <a:cs typeface="Nanum Gothic" charset="-127"/>
              </a:rPr>
              <a:t>UITextView</a:t>
            </a:r>
            <a:r>
              <a:rPr kumimoji="1" lang="ko-KR" altLang="en-US" sz="2800" dirty="0" smtClean="0">
                <a:latin typeface="Nanum Gothic" charset="-127"/>
                <a:ea typeface="Nanum Gothic" charset="-127"/>
                <a:cs typeface="Nanum Gothic" charset="-127"/>
              </a:rPr>
              <a:t> 이벤트 처리</a:t>
            </a:r>
            <a:r>
              <a:rPr kumimoji="1" lang="en-US" altLang="ko-KR" sz="2800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endParaRPr kumimoji="1" lang="ko-KR" altLang="en-US" sz="28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229231" y="185002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Delegation</a:t>
            </a:r>
            <a:r>
              <a:rPr kumimoji="1"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Pattern </a:t>
            </a:r>
            <a:endParaRPr kumimoji="1"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86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75" y="0"/>
            <a:ext cx="5763025" cy="6858000"/>
          </a:xfrm>
          <a:prstGeom prst="rect">
            <a:avLst/>
          </a:prstGeom>
        </p:spPr>
      </p:pic>
      <p:sp>
        <p:nvSpPr>
          <p:cNvPr id="6" name="텍스트 상자 5"/>
          <p:cNvSpPr txBox="1"/>
          <p:nvPr/>
        </p:nvSpPr>
        <p:spPr>
          <a:xfrm>
            <a:off x="6997700" y="1905506"/>
            <a:ext cx="457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Adopt protocol</a:t>
            </a:r>
          </a:p>
          <a:p>
            <a:pPr marL="742950" indent="-742950">
              <a:buFont typeface="+mj-lt"/>
              <a:buAutoNum type="arabicPeriod"/>
            </a:pPr>
            <a:endParaRPr kumimoji="1"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Delegate reference</a:t>
            </a:r>
          </a:p>
          <a:p>
            <a:pPr marL="742950" indent="-742950">
              <a:buFont typeface="+mj-lt"/>
              <a:buAutoNum type="arabicPeriod"/>
            </a:pPr>
            <a:endParaRPr kumimoji="1"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Implemented methods</a:t>
            </a:r>
            <a:endParaRPr kumimoji="1"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92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" y="1719580"/>
            <a:ext cx="5943600" cy="990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26720" y="3169920"/>
            <a:ext cx="6019800" cy="3124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" y="568960"/>
            <a:ext cx="5791200" cy="406400"/>
          </a:xfrm>
          <a:prstGeom prst="rect">
            <a:avLst/>
          </a:prstGeom>
        </p:spPr>
      </p:pic>
      <p:sp>
        <p:nvSpPr>
          <p:cNvPr id="7" name="텍스트 상자 6"/>
          <p:cNvSpPr txBox="1"/>
          <p:nvPr/>
        </p:nvSpPr>
        <p:spPr>
          <a:xfrm>
            <a:off x="6957060" y="462786"/>
            <a:ext cx="53975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→ </a:t>
            </a:r>
            <a:r>
              <a:rPr kumimoji="1"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Adopt protocol</a:t>
            </a:r>
          </a:p>
          <a:p>
            <a:r>
              <a:rPr kumimoji="1"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</a:p>
          <a:p>
            <a:endParaRPr kumimoji="1"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→ Delegate reference</a:t>
            </a:r>
          </a:p>
          <a:p>
            <a:endParaRPr kumimoji="1" lang="en-US" altLang="ko-KR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endParaRPr kumimoji="1"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endParaRPr kumimoji="1" lang="en-US" altLang="ko-KR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endParaRPr kumimoji="1"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→ </a:t>
            </a:r>
            <a:r>
              <a:rPr kumimoji="1"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Implemented methods</a:t>
            </a:r>
            <a:endParaRPr kumimoji="1"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36620" y="568960"/>
            <a:ext cx="1706880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95020" y="2057400"/>
            <a:ext cx="4234180" cy="25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47040" y="3200400"/>
            <a:ext cx="5943600" cy="1041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943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/>
          <p:nvPr/>
        </p:nvSpPr>
        <p:spPr>
          <a:xfrm>
            <a:off x="229231" y="185002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TextFieldDelegate</a:t>
            </a:r>
            <a:endParaRPr kumimoji="1"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229231" y="972637"/>
            <a:ext cx="10658901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kumimoji="1" lang="en-US" altLang="ko-KR" sz="1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textFieldShouldBeginEditing</a:t>
            </a: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(_: ) </a:t>
            </a:r>
          </a:p>
          <a:p>
            <a:pPr marL="914400" lvl="1" indent="-457200">
              <a:buFont typeface="LucidaGrande" charset="0"/>
              <a:buChar char="→"/>
            </a:pPr>
            <a:r>
              <a:rPr kumimoji="1"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텍스트 필드에 텍스트 입력 시작하려 할 때</a:t>
            </a: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관련 </a:t>
            </a: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delegate </a:t>
            </a:r>
            <a:r>
              <a:rPr kumimoji="1"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메소드 호출</a:t>
            </a: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endParaRPr kumimoji="1" lang="en-US" altLang="ko-KR" sz="1900" dirty="0" smtClean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457200" indent="-457200">
              <a:buFont typeface="Wingdings" charset="2"/>
              <a:buChar char="§"/>
            </a:pPr>
            <a:r>
              <a:rPr kumimoji="1" lang="en-US" altLang="ko-KR" sz="1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textFieldDidBeginEditing</a:t>
            </a: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(_</a:t>
            </a: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: ) </a:t>
            </a:r>
          </a:p>
          <a:p>
            <a:pPr marL="914400" lvl="1" indent="-457200">
              <a:buFont typeface="LucidaGrande" charset="0"/>
              <a:buChar char="→"/>
            </a:pPr>
            <a:r>
              <a:rPr kumimoji="1"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텍스트 필드에 반응 후</a:t>
            </a: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,</a:t>
            </a:r>
            <a:r>
              <a:rPr kumimoji="1"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해당 </a:t>
            </a: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delegate </a:t>
            </a:r>
            <a:r>
              <a:rPr kumimoji="1"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메소드 호출</a:t>
            </a: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/>
            </a:r>
            <a:b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</a:br>
            <a:endParaRPr kumimoji="1" lang="en-US" altLang="ko-KR" sz="1900" dirty="0" smtClean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marL="457200" indent="-457200">
              <a:buFont typeface="Wingdings" charset="2"/>
              <a:buChar char="§"/>
            </a:pPr>
            <a:r>
              <a:rPr kumimoji="1" lang="en-US" altLang="ko-KR" sz="1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TextField</a:t>
            </a: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</a:t>
            </a:r>
            <a:r>
              <a:rPr kumimoji="1"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입력 시</a:t>
            </a: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,</a:t>
            </a:r>
            <a:r>
              <a:rPr kumimoji="1"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호출 되는 </a:t>
            </a: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delegate </a:t>
            </a:r>
            <a:r>
              <a:rPr kumimoji="1"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메소드</a:t>
            </a:r>
            <a:endParaRPr kumimoji="1" lang="en-US" altLang="ko-KR" sz="1900" dirty="0" smtClean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ko-KR" sz="1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textField</a:t>
            </a: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(_: </a:t>
            </a:r>
            <a:r>
              <a:rPr kumimoji="1" lang="en-US" altLang="ko-KR" sz="1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shouldChangeCharatersIn:replacementString</a:t>
            </a: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:)</a:t>
            </a:r>
            <a:r>
              <a:rPr kumimoji="1"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</a:t>
            </a:r>
            <a:endParaRPr kumimoji="1" lang="en-US" altLang="ko-KR" sz="1900" dirty="0" smtClean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marL="1371600" lvl="2" indent="-457200">
              <a:buFont typeface=".LucidaGrandeUI" charset="0"/>
              <a:buChar char="→"/>
            </a:pPr>
            <a:r>
              <a:rPr kumimoji="1"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텍스트 필드에 텍스트 변경 시 관련 메소드 호출</a:t>
            </a:r>
            <a:endParaRPr kumimoji="1" lang="en-US" altLang="ko-KR" sz="1900" dirty="0" smtClean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ko-KR" sz="1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textFieldShouldClear</a:t>
            </a: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(_: )</a:t>
            </a:r>
            <a:r>
              <a:rPr kumimoji="1"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</a:t>
            </a:r>
            <a:endParaRPr kumimoji="1" lang="en-US" altLang="ko-KR" sz="1900" dirty="0" smtClean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marL="1371600" lvl="2" indent="-457200">
              <a:buFont typeface=".LucidaGrandeUI" charset="0"/>
              <a:buChar char="→"/>
            </a:pP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Clear button</a:t>
            </a:r>
            <a:r>
              <a:rPr kumimoji="1"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버튼 클릭 시</a:t>
            </a: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,</a:t>
            </a:r>
            <a:r>
              <a:rPr kumimoji="1"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해당 메소드 호출</a:t>
            </a:r>
            <a:endParaRPr kumimoji="1" lang="en-US" altLang="ko-KR" sz="1900" dirty="0" smtClean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ko-KR" sz="1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textFieldShouldReturn</a:t>
            </a: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(_: )</a:t>
            </a:r>
          </a:p>
          <a:p>
            <a:pPr marL="1371600" lvl="2" indent="-457200">
              <a:buFont typeface=".LucidaGrandeUI" charset="0"/>
              <a:buChar char="→"/>
            </a:pPr>
            <a:r>
              <a:rPr kumimoji="1"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</a:t>
            </a: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return </a:t>
            </a:r>
            <a:r>
              <a:rPr kumimoji="1"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버튼 입력 시</a:t>
            </a: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,</a:t>
            </a:r>
            <a:r>
              <a:rPr kumimoji="1"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호출 되는 메소드</a:t>
            </a: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/>
            </a:r>
            <a:b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</a:br>
            <a:endParaRPr kumimoji="1" lang="en-US" altLang="ko-KR" sz="1900" dirty="0" smtClean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marL="457200" indent="-457200">
              <a:buFont typeface="Wingdings" charset="2"/>
              <a:buChar char="§"/>
            </a:pPr>
            <a:r>
              <a:rPr kumimoji="1" lang="en-US" altLang="ko-KR" sz="1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textFieldShouldEndEditing</a:t>
            </a: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(_: ) </a:t>
            </a:r>
          </a:p>
          <a:p>
            <a:pPr marL="914400" lvl="1" indent="-457200">
              <a:buFont typeface=".LucidaGrandeUI" charset="0"/>
              <a:buChar char="→"/>
            </a:pPr>
            <a:r>
              <a:rPr kumimoji="1"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텍스트 필드 입력 종료 전  호출</a:t>
            </a: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,</a:t>
            </a:r>
            <a:r>
              <a:rPr kumimoji="1"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텍스트 유효성 확인</a:t>
            </a: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/>
            </a:r>
            <a:b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</a:br>
            <a:endParaRPr kumimoji="1" lang="en-US" altLang="ko-KR" sz="1900" dirty="0" smtClean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marL="457200" indent="-457200">
              <a:buFont typeface="Wingdings" charset="2"/>
              <a:buChar char="§"/>
            </a:pPr>
            <a:r>
              <a:rPr kumimoji="1" lang="en-US" altLang="ko-KR" sz="1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textFieldDidEndEditing</a:t>
            </a: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(_: ) </a:t>
            </a:r>
          </a:p>
          <a:p>
            <a:pPr marL="914400" lvl="1" indent="-457200">
              <a:buFont typeface=".LucidaGrandeUI" charset="0"/>
              <a:buChar char="→"/>
            </a:pPr>
            <a:r>
              <a:rPr kumimoji="1"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텍스트 필드 입력 종료 후 </a:t>
            </a: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delegate </a:t>
            </a:r>
            <a:r>
              <a:rPr kumimoji="1"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메소드 호출</a:t>
            </a:r>
            <a:endParaRPr kumimoji="1" lang="en-US" altLang="ko-KR" sz="1900" dirty="0" smtClean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2750706" y="3017508"/>
            <a:ext cx="4510806" cy="2306774"/>
            <a:chOff x="1733267" y="1943590"/>
            <a:chExt cx="6598692" cy="2306774"/>
          </a:xfrm>
        </p:grpSpPr>
        <p:sp>
          <p:nvSpPr>
            <p:cNvPr id="3" name="직사각형 2"/>
            <p:cNvSpPr/>
            <p:nvPr/>
          </p:nvSpPr>
          <p:spPr>
            <a:xfrm>
              <a:off x="1733267" y="2402006"/>
              <a:ext cx="2715904" cy="562059"/>
            </a:xfrm>
            <a:prstGeom prst="rect">
              <a:avLst/>
            </a:pr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616055" y="3115783"/>
              <a:ext cx="2715904" cy="562059"/>
            </a:xfrm>
            <a:prstGeom prst="rect">
              <a:avLst/>
            </a:pr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Delegate</a:t>
              </a:r>
              <a:endParaRPr kumimoji="1"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733267" y="3688305"/>
              <a:ext cx="2715904" cy="562059"/>
            </a:xfrm>
            <a:prstGeom prst="rect">
              <a:avLst/>
            </a:pr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TextField</a:t>
              </a:r>
              <a:endParaRPr kumimoji="1"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cxnSp>
          <p:nvCxnSpPr>
            <p:cNvPr id="9" name="직선 화살표 연결선 8"/>
            <p:cNvCxnSpPr>
              <a:endCxn id="3" idx="3"/>
            </p:cNvCxnSpPr>
            <p:nvPr/>
          </p:nvCxnSpPr>
          <p:spPr>
            <a:xfrm flipH="1" flipV="1">
              <a:off x="4449171" y="2683036"/>
              <a:ext cx="1801506" cy="7019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endCxn id="6" idx="1"/>
            </p:cNvCxnSpPr>
            <p:nvPr/>
          </p:nvCxnSpPr>
          <p:spPr>
            <a:xfrm flipV="1">
              <a:off x="3732665" y="3396813"/>
              <a:ext cx="1883390" cy="57252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텍스트 상자 12"/>
            <p:cNvSpPr txBox="1"/>
            <p:nvPr/>
          </p:nvSpPr>
          <p:spPr>
            <a:xfrm>
              <a:off x="5424984" y="2606561"/>
              <a:ext cx="2320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mtClean="0"/>
                <a:t>UITextField</a:t>
              </a:r>
              <a:endParaRPr kumimoji="1" lang="ko-KR" altLang="en-US" dirty="0"/>
            </a:p>
          </p:txBody>
        </p:sp>
        <p:sp>
          <p:nvSpPr>
            <p:cNvPr id="14" name="텍스트 상자 13"/>
            <p:cNvSpPr txBox="1"/>
            <p:nvPr/>
          </p:nvSpPr>
          <p:spPr>
            <a:xfrm>
              <a:off x="1931159" y="1943590"/>
              <a:ext cx="2320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mtClean="0"/>
                <a:t>Colorized</a:t>
              </a:r>
              <a:endParaRPr kumimoji="1" lang="ko-KR" altLang="en-US" dirty="0"/>
            </a:p>
          </p:txBody>
        </p:sp>
        <p:sp>
          <p:nvSpPr>
            <p:cNvPr id="15" name="텍스트 상자 14"/>
            <p:cNvSpPr txBox="1"/>
            <p:nvPr/>
          </p:nvSpPr>
          <p:spPr>
            <a:xfrm>
              <a:off x="1733267" y="3213657"/>
              <a:ext cx="2856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 err="1" smtClean="0"/>
                <a:t>ViewController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0947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/>
          <p:nvPr/>
        </p:nvSpPr>
        <p:spPr>
          <a:xfrm>
            <a:off x="229231" y="185002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TextViewDelegate</a:t>
            </a:r>
            <a:endParaRPr kumimoji="1"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229231" y="1111183"/>
            <a:ext cx="11273921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kumimoji="1" lang="en-US" altLang="ko-KR" sz="1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textViewShouldBeginEditing</a:t>
            </a: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(_: ) </a:t>
            </a:r>
          </a:p>
          <a:p>
            <a:pPr marL="914400" lvl="1" indent="-457200">
              <a:buFont typeface="LucidaGrande" charset="0"/>
              <a:buChar char="→"/>
            </a:pPr>
            <a:r>
              <a:rPr kumimoji="1"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지정된 </a:t>
            </a: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text view</a:t>
            </a:r>
            <a:r>
              <a:rPr kumimoji="1"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에 수정 시작 전 호출하는 메소드</a:t>
            </a: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endParaRPr kumimoji="1" lang="en-US" altLang="ko-KR" sz="1900" dirty="0" smtClean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457200" indent="-457200">
              <a:buFont typeface="Wingdings" charset="2"/>
              <a:buChar char="§"/>
            </a:pPr>
            <a:r>
              <a:rPr kumimoji="1" lang="en-US" altLang="ko-KR" sz="1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textFieldDidBeginEditing</a:t>
            </a: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(_</a:t>
            </a: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: ) </a:t>
            </a:r>
          </a:p>
          <a:p>
            <a:pPr marL="914400" lvl="1" indent="-457200">
              <a:buFont typeface="LucidaGrande" charset="0"/>
              <a:buChar char="→"/>
            </a:pPr>
            <a:r>
              <a:rPr kumimoji="1" lang="en-US" altLang="ko-KR" sz="1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textView</a:t>
            </a:r>
            <a:r>
              <a:rPr kumimoji="1"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에 </a:t>
            </a: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text </a:t>
            </a:r>
            <a:r>
              <a:rPr kumimoji="1"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수정 시작 시</a:t>
            </a: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,</a:t>
            </a:r>
            <a:r>
              <a:rPr kumimoji="1"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해당 메소드 호출</a:t>
            </a: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/>
            </a:r>
            <a:b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</a:br>
            <a:endParaRPr kumimoji="1" lang="en-US" altLang="ko-KR" sz="1900" dirty="0" smtClean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marL="457200" indent="-457200">
              <a:buFont typeface="Wingdings" charset="2"/>
              <a:buChar char="§"/>
            </a:pPr>
            <a:r>
              <a:rPr kumimoji="1" lang="en-US" altLang="ko-KR" sz="1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TextView</a:t>
            </a: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</a:t>
            </a:r>
            <a:r>
              <a:rPr kumimoji="1"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입력 시</a:t>
            </a: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,</a:t>
            </a:r>
            <a:r>
              <a:rPr kumimoji="1"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</a:t>
            </a: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text </a:t>
            </a:r>
            <a:r>
              <a:rPr kumimoji="1"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변화 감지에 반응하는</a:t>
            </a: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</a:t>
            </a:r>
            <a:r>
              <a:rPr kumimoji="1"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메소드</a:t>
            </a:r>
            <a:endParaRPr kumimoji="1" lang="en-US" altLang="ko-KR" sz="1900" dirty="0" smtClean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ko-KR" sz="1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textView</a:t>
            </a: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(_:, </a:t>
            </a:r>
            <a:r>
              <a:rPr kumimoji="1" lang="en-US" altLang="ko-KR" sz="1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shouldChangeTextIn</a:t>
            </a: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: </a:t>
            </a:r>
            <a:r>
              <a:rPr kumimoji="1" lang="en-US" altLang="ko-KR" sz="1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NSRange</a:t>
            </a: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, </a:t>
            </a:r>
            <a:r>
              <a:rPr kumimoji="1" lang="en-US" altLang="ko-KR" sz="1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replacementText</a:t>
            </a: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: String)</a:t>
            </a:r>
            <a:r>
              <a:rPr kumimoji="1"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</a:t>
            </a:r>
            <a:endParaRPr kumimoji="1" lang="en-US" altLang="ko-KR" sz="1900" dirty="0" smtClean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marL="1371600" lvl="2" indent="-457200">
              <a:buFont typeface=".LucidaGrandeUI" charset="0"/>
              <a:buChar char="→"/>
            </a:pP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Delegate </a:t>
            </a:r>
            <a:r>
              <a:rPr kumimoji="1"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메소드 호출하여 특정 텍스트가 </a:t>
            </a:r>
            <a:r>
              <a:rPr kumimoji="1" lang="en-US" altLang="ko-KR" sz="1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textView</a:t>
            </a: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</a:t>
            </a:r>
            <a:r>
              <a:rPr kumimoji="1"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에서 대체되어 있는지 확인</a:t>
            </a:r>
            <a:endParaRPr kumimoji="1" lang="en-US" altLang="ko-KR" sz="1900" dirty="0" smtClean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ko-KR" sz="1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textViewDidChange</a:t>
            </a: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(_: )</a:t>
            </a:r>
            <a:r>
              <a:rPr kumimoji="1"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</a:t>
            </a:r>
            <a:endParaRPr kumimoji="1" lang="en-US" altLang="ko-KR" sz="1900" dirty="0" smtClean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marL="1371600" lvl="2" indent="-457200">
              <a:buFont typeface=".LucidaGrandeUI" charset="0"/>
              <a:buChar char="→"/>
            </a:pPr>
            <a:r>
              <a:rPr kumimoji="1" lang="en-US" altLang="ko-KR" sz="1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textView</a:t>
            </a: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</a:t>
            </a:r>
            <a:r>
              <a:rPr kumimoji="1"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에 관련 텍스트와 애트리뷰트가 유저에 의해 변화되었음을 확인하는 메소드 호출</a:t>
            </a: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/>
            </a:r>
            <a:b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</a:br>
            <a:endParaRPr kumimoji="1" lang="en-US" altLang="ko-KR" sz="1900" dirty="0" smtClean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marL="457200" indent="-457200">
              <a:buFont typeface="Wingdings" charset="2"/>
              <a:buChar char="§"/>
            </a:pPr>
            <a:r>
              <a:rPr kumimoji="1" lang="en-US" altLang="ko-KR" sz="1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textViewShouldEndEditing</a:t>
            </a: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(_: ) </a:t>
            </a:r>
          </a:p>
          <a:p>
            <a:pPr marL="914400" lvl="1" indent="-457200">
              <a:buFont typeface=".LucidaGrandeUI" charset="0"/>
              <a:buChar char="→"/>
            </a:pPr>
            <a:r>
              <a:rPr kumimoji="1" lang="en-US" altLang="ko-KR" sz="1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textView</a:t>
            </a: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</a:t>
            </a:r>
            <a:r>
              <a:rPr kumimoji="1"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입력 종료 전  호출</a:t>
            </a: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/>
            </a:r>
            <a:b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</a:br>
            <a:endParaRPr kumimoji="1" lang="en-US" altLang="ko-KR" sz="1900" dirty="0" smtClean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marL="457200" indent="-457200">
              <a:buFont typeface="Wingdings" charset="2"/>
              <a:buChar char="§"/>
            </a:pPr>
            <a:r>
              <a:rPr kumimoji="1" lang="en-US" altLang="ko-KR" sz="1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textViewDidEndEditing</a:t>
            </a: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(_: ) </a:t>
            </a:r>
          </a:p>
          <a:p>
            <a:pPr marL="914400" lvl="1" indent="-457200">
              <a:buFont typeface=".LucidaGrandeUI" charset="0"/>
              <a:buChar char="→"/>
            </a:pPr>
            <a:r>
              <a:rPr kumimoji="1" lang="en-US" altLang="ko-KR" sz="1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textView</a:t>
            </a:r>
            <a:r>
              <a:rPr kumimoji="1"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입력 종료 후 </a:t>
            </a:r>
            <a:r>
              <a:rPr kumimoji="1"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delegate </a:t>
            </a:r>
            <a:r>
              <a:rPr kumimoji="1"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메소드 호출</a:t>
            </a:r>
            <a:endParaRPr kumimoji="1" lang="en-US" altLang="ko-KR" sz="1900" dirty="0" smtClean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3065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/>
          <p:nvPr/>
        </p:nvSpPr>
        <p:spPr>
          <a:xfrm>
            <a:off x="229230" y="185002"/>
            <a:ext cx="8219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UINavigationControllerDelegate</a:t>
            </a:r>
            <a:endParaRPr kumimoji="1"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229230" y="1970719"/>
            <a:ext cx="11273921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UINavigationController</a:t>
            </a:r>
            <a:r>
              <a:rPr kumimoji="1"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객체의 </a:t>
            </a:r>
            <a:r>
              <a:rPr kumimoji="1"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navigation</a:t>
            </a:r>
            <a:r>
              <a:rPr kumimoji="1"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스택으로부터 뷰 컨트롤러가 </a:t>
            </a:r>
            <a:r>
              <a:rPr kumimoji="1"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push/pop</a:t>
            </a:r>
            <a:r>
              <a:rPr kumimoji="1"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 이루어질 때</a:t>
            </a:r>
            <a:r>
              <a:rPr kumimoji="1"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관련 사항  </a:t>
            </a:r>
            <a:r>
              <a:rPr kumimoji="1"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modify</a:t>
            </a:r>
            <a:r>
              <a:rPr kumimoji="1"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위해 사용되는 프로토콜</a:t>
            </a:r>
            <a:endParaRPr kumimoji="1"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457200" indent="-457200">
              <a:buFont typeface="Wingdings" charset="2"/>
              <a:buChar char="§"/>
            </a:pPr>
            <a:endParaRPr kumimoji="1" lang="en-US" altLang="ko-KR" sz="1900" dirty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457200" indent="-457200">
              <a:buFont typeface="Wingdings" charset="2"/>
              <a:buChar char="§"/>
            </a:pPr>
            <a:endParaRPr kumimoji="1" lang="en-US" altLang="ko-KR" sz="1900" dirty="0" smtClean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457200" indent="-457200">
              <a:buFont typeface="Wingdings" charset="2"/>
              <a:buChar char="§"/>
            </a:pPr>
            <a:r>
              <a:rPr kumimoji="1"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navigationController</a:t>
            </a:r>
            <a:r>
              <a:rPr kumimoji="1"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(_: </a:t>
            </a:r>
            <a:r>
              <a:rPr kumimoji="1"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willShow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:</a:t>
            </a:r>
            <a:r>
              <a:rPr kumimoji="1"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UIViewController</a:t>
            </a:r>
            <a:r>
              <a:rPr kumimoji="1"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 animated: Bool)</a:t>
            </a:r>
          </a:p>
          <a:p>
            <a:pPr marL="914400" lvl="1" indent="-457200">
              <a:buFont typeface="LucidaGrande" charset="0"/>
              <a:buChar char="→"/>
            </a:pPr>
            <a:r>
              <a:rPr kumimoji="1"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네비게이션 컨트롤러가 뷰 컨트롤러의 뷰와 네비게이션 항목 프로퍼티를 </a:t>
            </a:r>
            <a:r>
              <a:rPr kumimoji="1"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display </a:t>
            </a:r>
            <a:r>
              <a:rPr kumimoji="1"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하기 전에 호출되는 메소드</a:t>
            </a:r>
            <a:r>
              <a:rPr kumimoji="1"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kumimoji="1"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endParaRPr kumimoji="1"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457200" indent="-457200">
              <a:buFont typeface="Wingdings" charset="2"/>
              <a:buChar char="§"/>
            </a:pPr>
            <a:r>
              <a:rPr kumimoji="1"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navigationController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(_: </a:t>
            </a:r>
            <a:r>
              <a:rPr kumimoji="1"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didShow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: </a:t>
            </a:r>
            <a:r>
              <a:rPr kumimoji="1"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UIViewController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 animated: </a:t>
            </a:r>
            <a:r>
              <a:rPr kumimoji="1"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Bool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)</a:t>
            </a:r>
            <a:endParaRPr kumimoji="1"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marL="914400" lvl="1" indent="-457200">
              <a:buFont typeface="LucidaGrande" charset="0"/>
              <a:buChar char="→"/>
            </a:pP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네비게이션 컨트롤러가 뷰 컨트롤러의 뷰와 네비게이션 항목 프로퍼티를 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display </a:t>
            </a:r>
            <a:r>
              <a:rPr kumimoji="1"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후</a:t>
            </a:r>
            <a:r>
              <a:rPr kumimoji="1"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바로 호출되는 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메소드</a:t>
            </a:r>
            <a:r>
              <a:rPr kumimoji="1" lang="en-US" altLang="ko-KR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kumimoji="1" lang="en-US" altLang="ko-KR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endParaRPr kumimoji="1" lang="en-US" altLang="ko-KR" sz="1900" dirty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64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/>
          <p:nvPr/>
        </p:nvSpPr>
        <p:spPr>
          <a:xfrm>
            <a:off x="229230" y="185002"/>
            <a:ext cx="8219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UIScrollViewDelegate</a:t>
            </a:r>
            <a:endParaRPr kumimoji="1"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229230" y="1531807"/>
            <a:ext cx="1148054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UIScrollView</a:t>
            </a:r>
            <a:r>
              <a:rPr kumimoji="1"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클래스에서 스크롤링</a:t>
            </a:r>
            <a:r>
              <a:rPr kumimoji="1"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줌</a:t>
            </a:r>
            <a:r>
              <a:rPr kumimoji="1"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스크롤 컨텐츠 감속도 및 스크롤링 애니메이션과 같은 동작들을 호출하는 프로토콜</a:t>
            </a:r>
            <a:endParaRPr kumimoji="1"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457200" indent="-457200">
              <a:buFont typeface="Wingdings" charset="2"/>
              <a:buChar char="§"/>
            </a:pPr>
            <a:endParaRPr kumimoji="1"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457200" indent="-457200">
              <a:buFont typeface="Wingdings" charset="2"/>
              <a:buChar char="§"/>
            </a:pPr>
            <a:r>
              <a:rPr kumimoji="1"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scrollVeiwDidScroll</a:t>
            </a:r>
            <a:r>
              <a:rPr kumimoji="1"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(_: )</a:t>
            </a:r>
          </a:p>
          <a:p>
            <a:pPr marL="914400" lvl="1" indent="-457200">
              <a:buFont typeface="LucidaGrande" charset="0"/>
              <a:buChar char="→"/>
            </a:pPr>
            <a:r>
              <a:rPr kumimoji="1"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유저가 리시버를 통해 컨텐츠 뷰를 스크롤 할 때</a:t>
            </a:r>
            <a:r>
              <a:rPr kumimoji="1"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호출되는 메소드</a:t>
            </a:r>
            <a:r>
              <a:rPr kumimoji="1"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kumimoji="1"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endParaRPr kumimoji="1"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457200" indent="-457200">
              <a:buFont typeface="Wingdings" charset="2"/>
              <a:buChar char="§"/>
            </a:pPr>
            <a:r>
              <a:rPr kumimoji="1"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scrollViewWillBeginDragging</a:t>
            </a:r>
            <a:r>
              <a:rPr kumimoji="1"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(_: )</a:t>
            </a:r>
            <a:endParaRPr kumimoji="1"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marL="800100" lvl="1" indent="-342900">
              <a:buFont typeface=".LucidaGrandeUI" charset="0"/>
              <a:buChar char="→"/>
            </a:pPr>
            <a:r>
              <a:rPr kumimoji="1"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스크롤 뷰가 컨텐트를 스크롤링 시작 시</a:t>
            </a:r>
            <a:r>
              <a:rPr kumimoji="1"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호출되는 메서드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endParaRPr kumimoji="1"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342900" indent="-342900">
              <a:buFont typeface="Wingdings" charset="2"/>
              <a:buChar char="§"/>
            </a:pPr>
            <a:r>
              <a:rPr kumimoji="1"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scrollViewWillEndDraggin</a:t>
            </a:r>
            <a:r>
              <a:rPr kumimoji="1"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(_: </a:t>
            </a:r>
            <a:r>
              <a:rPr kumimoji="1"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withVelocity</a:t>
            </a:r>
            <a:r>
              <a:rPr kumimoji="1"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: </a:t>
            </a:r>
            <a:r>
              <a:rPr kumimoji="1"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CGPoint</a:t>
            </a:r>
            <a:r>
              <a:rPr kumimoji="1"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kumimoji="1"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targetContentOffset</a:t>
            </a:r>
            <a:r>
              <a:rPr kumimoji="1"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: </a:t>
            </a:r>
            <a:r>
              <a:rPr kumimoji="1"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UnsafeMutablePointer</a:t>
            </a:r>
            <a:r>
              <a:rPr kumimoji="1"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&lt;</a:t>
            </a:r>
            <a:r>
              <a:rPr kumimoji="1"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MCGPoint</a:t>
            </a:r>
            <a:r>
              <a:rPr kumimoji="1"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&gt;)</a:t>
            </a:r>
            <a:endParaRPr kumimoji="1"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800100" lvl="1" indent="-342900">
              <a:buFont typeface=".LucidaGrandeUI" charset="0"/>
              <a:buChar char="→"/>
            </a:pPr>
            <a:r>
              <a:rPr kumimoji="1"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유저가 해당  컨텐트의 스크롤링을 종료할 때 호출</a:t>
            </a:r>
            <a:r>
              <a:rPr kumimoji="1"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kumimoji="1"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r>
              <a:rPr kumimoji="1"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endParaRPr kumimoji="1"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457200" indent="-457200">
              <a:buFont typeface="Wingdings" charset="2"/>
              <a:buChar char="§"/>
            </a:pPr>
            <a:r>
              <a:rPr kumimoji="1"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scrollViewDidEndDragging</a:t>
            </a:r>
            <a:r>
              <a:rPr kumimoji="1"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(_: will Decelerate: Bool)</a:t>
            </a:r>
            <a:endParaRPr kumimoji="1"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marL="800100" lvl="1" indent="-342900">
              <a:buFont typeface=".LucidaGrandeUI" charset="0"/>
              <a:buChar char="→"/>
            </a:pPr>
            <a:r>
              <a:rPr kumimoji="1"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스크롤뷰에서 </a:t>
            </a:r>
            <a:r>
              <a:rPr kumimoji="1"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dragging</a:t>
            </a:r>
            <a:r>
              <a:rPr kumimoji="1"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 종료되었을 때</a:t>
            </a:r>
            <a:r>
              <a:rPr kumimoji="1"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해당 메소드 호출</a:t>
            </a:r>
            <a:endParaRPr kumimoji="1"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14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/>
          <p:nvPr/>
        </p:nvSpPr>
        <p:spPr>
          <a:xfrm>
            <a:off x="229230" y="185002"/>
            <a:ext cx="8219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AVAudioPlayerDelegate</a:t>
            </a:r>
            <a:endParaRPr kumimoji="1"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229230" y="1970719"/>
            <a:ext cx="112739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오디오 디코딩 오류 및 </a:t>
            </a:r>
            <a:r>
              <a:rPr kumimoji="1"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sound playback</a:t>
            </a:r>
            <a:r>
              <a:rPr kumimoji="1"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과 관련된 </a:t>
            </a:r>
            <a:r>
              <a:rPr kumimoji="1"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delegate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457200" indent="-457200">
              <a:buFont typeface="Wingdings" charset="2"/>
              <a:buChar char="§"/>
            </a:pPr>
            <a:endParaRPr kumimoji="1" lang="en-US" altLang="ko-KR" sz="1900" dirty="0" smtClean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457200" indent="-457200">
              <a:buFont typeface="Wingdings" charset="2"/>
              <a:buChar char="§"/>
            </a:pPr>
            <a:r>
              <a:rPr kumimoji="1"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audioPlayerDidFinishPlaying</a:t>
            </a:r>
            <a:r>
              <a:rPr kumimoji="1"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(_: successfully: Bool)</a:t>
            </a:r>
          </a:p>
          <a:p>
            <a:pPr marL="914400" lvl="1" indent="-457200">
              <a:buFont typeface="LucidaGrande" charset="0"/>
              <a:buChar char="→"/>
            </a:pPr>
            <a:r>
              <a:rPr kumimoji="1"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Play</a:t>
            </a:r>
            <a:r>
              <a:rPr kumimoji="1"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가 완료 된 후에 호출되는 메소드</a:t>
            </a:r>
            <a:r>
              <a:rPr kumimoji="1"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kumimoji="1"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endParaRPr kumimoji="1"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457200" indent="-457200">
              <a:buFont typeface="Wingdings" charset="2"/>
              <a:buChar char="§"/>
            </a:pPr>
            <a:r>
              <a:rPr kumimoji="1"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audioPlayerDecodeErrorDidOccur</a:t>
            </a:r>
            <a:r>
              <a:rPr kumimoji="1"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(_: error: Error?</a:t>
            </a:r>
            <a:r>
              <a:rPr kumimoji="1"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)</a:t>
            </a:r>
          </a:p>
          <a:p>
            <a:pPr marL="914400" lvl="1" indent="-457200">
              <a:buFont typeface="LucidaGrande" charset="0"/>
              <a:buChar char="→"/>
            </a:pPr>
            <a:r>
              <a:rPr kumimoji="1"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Playback</a:t>
            </a:r>
            <a:r>
              <a:rPr kumimoji="1"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시</a:t>
            </a:r>
            <a:r>
              <a:rPr kumimoji="1"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오디오 플레이어에서 디코딩 에러 발생할 때 호출되는 메소드</a:t>
            </a:r>
            <a:r>
              <a:rPr kumimoji="1" lang="en-US" altLang="ko-KR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kumimoji="1" lang="en-US" altLang="ko-KR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endParaRPr kumimoji="1" lang="en-US" altLang="ko-KR" sz="1900" dirty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115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260</Words>
  <Application>Microsoft Macintosh PowerPoint</Application>
  <PresentationFormat>와이드스크린</PresentationFormat>
  <Paragraphs>102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.LucidaGrandeUI</vt:lpstr>
      <vt:lpstr>맑은 고딕</vt:lpstr>
      <vt:lpstr>LucidaGrande</vt:lpstr>
      <vt:lpstr>Nanum Gothic</vt:lpstr>
      <vt:lpstr>Nanum Gothic ExtraBold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남상욱</dc:creator>
  <cp:lastModifiedBy>남상욱</cp:lastModifiedBy>
  <cp:revision>22</cp:revision>
  <cp:lastPrinted>2017-01-15T11:43:07Z</cp:lastPrinted>
  <dcterms:created xsi:type="dcterms:W3CDTF">2017-01-12T16:44:06Z</dcterms:created>
  <dcterms:modified xsi:type="dcterms:W3CDTF">2017-01-15T11:53:59Z</dcterms:modified>
</cp:coreProperties>
</file>