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85" r:id="rId4"/>
    <p:sldId id="380" r:id="rId5"/>
    <p:sldId id="383" r:id="rId6"/>
    <p:sldId id="382" r:id="rId7"/>
    <p:sldId id="357" r:id="rId8"/>
  </p:sldIdLst>
  <p:sldSz cx="24384000" cy="13716000"/>
  <p:notesSz cx="6858000" cy="9144000"/>
  <p:defaultTextStyle>
    <a:lvl1pPr algn="ctr" defTabSz="584200">
      <a:defRPr sz="5000">
        <a:latin typeface="+mn-lt"/>
        <a:ea typeface="+mn-ea"/>
        <a:cs typeface="+mn-cs"/>
        <a:sym typeface="Helvetica Light"/>
      </a:defRPr>
    </a:lvl1pPr>
    <a:lvl2pPr indent="228600" algn="ctr" defTabSz="584200">
      <a:defRPr sz="5000">
        <a:latin typeface="+mn-lt"/>
        <a:ea typeface="+mn-ea"/>
        <a:cs typeface="+mn-cs"/>
        <a:sym typeface="Helvetica Light"/>
      </a:defRPr>
    </a:lvl2pPr>
    <a:lvl3pPr indent="457200" algn="ctr" defTabSz="584200">
      <a:defRPr sz="5000">
        <a:latin typeface="+mn-lt"/>
        <a:ea typeface="+mn-ea"/>
        <a:cs typeface="+mn-cs"/>
        <a:sym typeface="Helvetica Light"/>
      </a:defRPr>
    </a:lvl3pPr>
    <a:lvl4pPr indent="685800" algn="ctr" defTabSz="584200">
      <a:defRPr sz="5000">
        <a:latin typeface="+mn-lt"/>
        <a:ea typeface="+mn-ea"/>
        <a:cs typeface="+mn-cs"/>
        <a:sym typeface="Helvetica Light"/>
      </a:defRPr>
    </a:lvl4pPr>
    <a:lvl5pPr indent="914400" algn="ctr" defTabSz="584200">
      <a:defRPr sz="5000">
        <a:latin typeface="+mn-lt"/>
        <a:ea typeface="+mn-ea"/>
        <a:cs typeface="+mn-cs"/>
        <a:sym typeface="Helvetica Light"/>
      </a:defRPr>
    </a:lvl5pPr>
    <a:lvl6pPr indent="1143000" algn="ctr" defTabSz="584200">
      <a:defRPr sz="5000">
        <a:latin typeface="+mn-lt"/>
        <a:ea typeface="+mn-ea"/>
        <a:cs typeface="+mn-cs"/>
        <a:sym typeface="Helvetica Light"/>
      </a:defRPr>
    </a:lvl6pPr>
    <a:lvl7pPr indent="1371600" algn="ctr" defTabSz="584200">
      <a:defRPr sz="5000">
        <a:latin typeface="+mn-lt"/>
        <a:ea typeface="+mn-ea"/>
        <a:cs typeface="+mn-cs"/>
        <a:sym typeface="Helvetica Light"/>
      </a:defRPr>
    </a:lvl7pPr>
    <a:lvl8pPr indent="1600200" algn="ctr" defTabSz="584200">
      <a:defRPr sz="5000">
        <a:latin typeface="+mn-lt"/>
        <a:ea typeface="+mn-ea"/>
        <a:cs typeface="+mn-cs"/>
        <a:sym typeface="Helvetica Light"/>
      </a:defRPr>
    </a:lvl8pPr>
    <a:lvl9pPr indent="1828800" algn="ctr" defTabSz="584200">
      <a:defRPr sz="50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252"/>
    <a:srgbClr val="F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81"/>
    <p:restoredTop sz="92973"/>
  </p:normalViewPr>
  <p:slideViewPr>
    <p:cSldViewPr snapToGrid="0" snapToObjects="1">
      <p:cViewPr>
        <p:scale>
          <a:sx n="53" d="100"/>
          <a:sy n="53" d="100"/>
        </p:scale>
        <p:origin x="168" y="47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272043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4189075"/>
            <a:ext cx="1009650" cy="10096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71297" y="14189075"/>
            <a:ext cx="1009650" cy="1004400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142594" y="14189074"/>
            <a:ext cx="921406" cy="1009651"/>
          </a:xfrm>
          <a:prstGeom prst="roundRect">
            <a:avLst>
              <a:gd name="adj" fmla="val 3353"/>
            </a:avLst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65137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24384000" cy="6902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0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ctr" defTabSz="5842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90189" y="4354123"/>
            <a:ext cx="2120818" cy="2120818"/>
          </a:xfrm>
        </p:spPr>
      </p:pic>
      <p:sp>
        <p:nvSpPr>
          <p:cNvPr id="8" name="Shape 8"/>
          <p:cNvSpPr/>
          <p:nvPr/>
        </p:nvSpPr>
        <p:spPr>
          <a:xfrm>
            <a:off x="9188995" y="5989443"/>
            <a:ext cx="6006010" cy="157668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9979" tIns="69979" rIns="69979" bIns="69979" anchor="ctr"/>
          <a:lstStyle>
            <a:lvl1pPr>
              <a:defRPr sz="5600" b="1" spc="2632">
                <a:solidFill>
                  <a:srgbClr val="FFFFFF"/>
                </a:solidFill>
                <a:latin typeface="TeX Gyre Adventor"/>
                <a:ea typeface="TeX Gyre Adventor"/>
                <a:cs typeface="TeX Gyre Adventor"/>
                <a:sym typeface="TeX Gyre Adventor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ko-KR" altLang="en-US" sz="5600" b="1" spc="2632" dirty="0" smtClean="0">
                <a:solidFill>
                  <a:srgbClr val="FFFFFF"/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endParaRPr lang="en-US" altLang="ko-KR" sz="5600" b="1" spc="2632" dirty="0" smtClean="0">
              <a:solidFill>
                <a:srgbClr val="FFFFFF"/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ko-KR" altLang="en-US" dirty="0"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ko-KR" altLang="en-US" dirty="0" smtClean="0">
                <a:latin typeface="Noto Sans CJK KR Bold" pitchFamily="34" charset="-127"/>
                <a:ea typeface="Noto Sans CJK KR Bold" pitchFamily="34" charset="-127"/>
              </a:rPr>
              <a:t>   </a:t>
            </a:r>
            <a:r>
              <a:rPr lang="ko-KR" altLang="en-US" sz="5600" b="1" spc="2632" dirty="0" smtClean="0">
                <a:solidFill>
                  <a:srgbClr val="FFFFFF"/>
                </a:solidFill>
                <a:latin typeface="Noto Sans CJK KR Bold" pitchFamily="34" charset="-127"/>
                <a:ea typeface="Noto Sans CJK KR Bold" pitchFamily="34" charset="-127"/>
              </a:rPr>
              <a:t>최유태</a:t>
            </a:r>
            <a:endParaRPr sz="5600" b="1" spc="2632" dirty="0">
              <a:solidFill>
                <a:srgbClr val="FFFFFF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9" name="Shape 9"/>
          <p:cNvSpPr/>
          <p:nvPr/>
        </p:nvSpPr>
        <p:spPr>
          <a:xfrm>
            <a:off x="8909063" y="5878778"/>
            <a:ext cx="6565874" cy="1874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0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92"/>
                </a:lnTo>
                <a:lnTo>
                  <a:pt x="14250" y="92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951266" y="4736110"/>
            <a:ext cx="18506868" cy="7784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9979" tIns="69979" rIns="69979" bIns="69979" anchor="ctr">
            <a:spAutoFit/>
          </a:bodyPr>
          <a:lstStyle>
            <a:lvl1pPr>
              <a:lnSpc>
                <a:spcPct val="90000"/>
              </a:lnSpc>
              <a:defRPr sz="4600" b="1" spc="966">
                <a:latin typeface="TeX Gyre Adventor"/>
                <a:ea typeface="TeX Gyre Adventor"/>
                <a:cs typeface="TeX Gyre Adventor"/>
                <a:sym typeface="TeX Gyre Adventor"/>
              </a:defRPr>
            </a:lvl1pPr>
          </a:lstStyle>
          <a:p>
            <a:pPr lvl="0">
              <a:defRPr sz="1800" b="0" spc="0"/>
            </a:pPr>
            <a:r>
              <a:rPr lang="en-US" altLang="ko-KR" sz="4600" b="1" spc="966" dirty="0" smtClean="0">
                <a:latin typeface="Noto Sans CJK KR Regular" pitchFamily="34" charset="-127"/>
                <a:ea typeface="Noto Sans CJK KR Regular" pitchFamily="34" charset="-127"/>
              </a:rPr>
              <a:t>1.</a:t>
            </a:r>
            <a:r>
              <a:rPr lang="ko-KR" altLang="en-US" sz="4600" b="1" spc="966" dirty="0" smtClean="0">
                <a:latin typeface="Noto Sans CJK KR Regular" pitchFamily="34" charset="-127"/>
                <a:ea typeface="Noto Sans CJK KR Regular" pitchFamily="34" charset="-127"/>
              </a:rPr>
              <a:t>자신이 터득한 오토 레이아웃 구성 노하우</a:t>
            </a:r>
            <a:endParaRPr sz="4600" b="1" spc="966" dirty="0"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10903864" y="4159800"/>
            <a:ext cx="2576287" cy="5458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9979" tIns="69979" rIns="69979" bIns="69979" anchor="ctr">
            <a:spAutoFit/>
          </a:bodyPr>
          <a:lstStyle>
            <a:lvl1pPr>
              <a:lnSpc>
                <a:spcPct val="120000"/>
              </a:lnSpc>
              <a:defRPr sz="2400" i="1">
                <a:solidFill>
                  <a:srgbClr val="969C9C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lang="en-US" altLang="ko-KR" sz="2400" i="1" dirty="0" smtClean="0">
                <a:solidFill>
                  <a:srgbClr val="969C9C"/>
                </a:solidFill>
              </a:rPr>
              <a:t>Responsible Design</a:t>
            </a:r>
            <a:endParaRPr sz="2400" i="1" dirty="0">
              <a:solidFill>
                <a:srgbClr val="969C9C"/>
              </a:solidFill>
            </a:endParaRPr>
          </a:p>
        </p:txBody>
      </p:sp>
      <p:sp>
        <p:nvSpPr>
          <p:cNvPr id="14" name="Shape 14"/>
          <p:cNvSpPr/>
          <p:nvPr/>
        </p:nvSpPr>
        <p:spPr>
          <a:xfrm>
            <a:off x="4492793" y="7071732"/>
            <a:ext cx="15398414" cy="32316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Noto Sans CJK KR Thin" pitchFamily="34" charset="-127"/>
                <a:ea typeface="Noto Sans CJK KR Thin" pitchFamily="34" charset="-127"/>
              </a:rPr>
              <a:t>iPhone 4s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Noto Sans CJK KR Thin" pitchFamily="34" charset="-127"/>
                <a:ea typeface="Noto Sans CJK KR Thin" pitchFamily="34" charset="-127"/>
              </a:rPr>
              <a:t>iPhone SE</a:t>
            </a:r>
            <a:endParaRPr lang="en-US" altLang="ko-KR" sz="2800" dirty="0">
              <a:latin typeface="Noto Sans CJK KR Thin" pitchFamily="34" charset="-127"/>
              <a:ea typeface="Noto Sans CJK KR Thin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Noto Sans CJK KR Thin" pitchFamily="34" charset="-127"/>
                <a:ea typeface="Noto Sans CJK KR Thin" pitchFamily="34" charset="-127"/>
              </a:rPr>
              <a:t>iPhone 7</a:t>
            </a:r>
            <a:endParaRPr lang="en-US" altLang="ko-KR" sz="2800" dirty="0" smtClean="0">
              <a:latin typeface="Noto Sans CJK KR Thin" pitchFamily="34" charset="-127"/>
              <a:ea typeface="Noto Sans CJK KR Thin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Noto Sans CJK KR Thin" pitchFamily="34" charset="-127"/>
                <a:ea typeface="Noto Sans CJK KR Thin" pitchFamily="34" charset="-127"/>
              </a:rPr>
              <a:t>iPhone 7 plus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Noto Sans CJK KR Thin" pitchFamily="34" charset="-127"/>
                <a:ea typeface="Noto Sans CJK KR Thin" pitchFamily="34" charset="-127"/>
              </a:rPr>
              <a:t>iPad</a:t>
            </a:r>
            <a:endParaRPr lang="en-US" altLang="ko-KR" sz="2800" dirty="0" smtClean="0"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-170391" y="12319000"/>
            <a:ext cx="24878350" cy="1397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miter lim="400000"/>
          </a:ln>
        </p:spPr>
        <p:txBody>
          <a:bodyPr lIns="45719" rIns="45719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/>
          </a:p>
        </p:txBody>
      </p:sp>
      <p:grpSp>
        <p:nvGrpSpPr>
          <p:cNvPr id="18" name="Group 18"/>
          <p:cNvGrpSpPr/>
          <p:nvPr/>
        </p:nvGrpSpPr>
        <p:grpSpPr>
          <a:xfrm>
            <a:off x="11833577" y="12731619"/>
            <a:ext cx="716846" cy="571760"/>
            <a:chOff x="0" y="0"/>
            <a:chExt cx="716844" cy="571759"/>
          </a:xfrm>
        </p:grpSpPr>
        <p:sp>
          <p:nvSpPr>
            <p:cNvPr id="16" name="Shape 16"/>
            <p:cNvSpPr/>
            <p:nvPr/>
          </p:nvSpPr>
          <p:spPr>
            <a:xfrm>
              <a:off x="0" y="205826"/>
              <a:ext cx="716845" cy="36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87"/>
                  </a:moveTo>
                  <a:lnTo>
                    <a:pt x="10574" y="2160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0"/>
              <a:ext cx="716845" cy="365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87"/>
                  </a:moveTo>
                  <a:lnTo>
                    <a:pt x="10574" y="2160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11126646" y="6205819"/>
            <a:ext cx="2032001" cy="1746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miter lim="400000"/>
          </a:ln>
        </p:spPr>
        <p:txBody>
          <a:bodyPr lIns="45719" rIns="45719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005" y="1627791"/>
            <a:ext cx="2501557" cy="25015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0191750"/>
          </a:xfrm>
        </p:spPr>
      </p:sp>
      <p:sp>
        <p:nvSpPr>
          <p:cNvPr id="27" name="TextBox 26"/>
          <p:cNvSpPr txBox="1"/>
          <p:nvPr/>
        </p:nvSpPr>
        <p:spPr>
          <a:xfrm>
            <a:off x="9277814" y="12847153"/>
            <a:ext cx="5828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Open Sans" panose="020B0606030504020204" pitchFamily="34" charset="0"/>
                <a:cs typeface="Calibri" pitchFamily="34" charset="0"/>
              </a:rPr>
              <a:t>최 유 태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Open Sans" panose="020B0606030504020204" pitchFamily="34" charset="0"/>
              <a:cs typeface="Calibri" pitchFamily="34" charset="0"/>
            </a:endParaRP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Open Sans" panose="020B0606030504020204" pitchFamily="34" charset="0"/>
                <a:cs typeface="Calibri" pitchFamily="34" charset="0"/>
              </a:rPr>
              <a:t>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Open Sans" panose="020B0606030504020204" pitchFamily="34" charset="0"/>
                <a:cs typeface="Calibri" pitchFamily="34" charset="0"/>
              </a:rPr>
              <a:t>Study Presentation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Open Sans" panose="020B0606030504020204" pitchFamily="34" charset="0"/>
                <a:cs typeface="Calibri" pitchFamily="34" charset="0"/>
              </a:rPr>
              <a:t>-</a:t>
            </a:r>
          </a:p>
        </p:txBody>
      </p:sp>
      <p:sp>
        <p:nvSpPr>
          <p:cNvPr id="10" name="Shape 1262"/>
          <p:cNvSpPr/>
          <p:nvPr/>
        </p:nvSpPr>
        <p:spPr>
          <a:xfrm>
            <a:off x="11299567" y="2624928"/>
            <a:ext cx="2032000" cy="174626"/>
          </a:xfrm>
          <a:prstGeom prst="rect">
            <a:avLst/>
          </a:prstGeom>
          <a:solidFill>
            <a:srgbClr val="E85252"/>
          </a:solidFill>
          <a:ln w="3175">
            <a:miter lim="400000"/>
          </a:ln>
        </p:spPr>
        <p:txBody>
          <a:bodyPr lIns="45719" rIns="45719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/>
          </a:p>
        </p:txBody>
      </p:sp>
      <p:sp>
        <p:nvSpPr>
          <p:cNvPr id="7" name="Shape 1260"/>
          <p:cNvSpPr/>
          <p:nvPr/>
        </p:nvSpPr>
        <p:spPr>
          <a:xfrm>
            <a:off x="3062133" y="1337344"/>
            <a:ext cx="18506868" cy="7784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9979" tIns="69979" rIns="69979" bIns="69979" anchor="ctr">
            <a:spAutoFit/>
          </a:bodyPr>
          <a:lstStyle>
            <a:lvl1pPr>
              <a:lnSpc>
                <a:spcPct val="90000"/>
              </a:lnSpc>
              <a:defRPr sz="4600" b="1" spc="966">
                <a:solidFill>
                  <a:srgbClr val="FFFFFF"/>
                </a:solidFill>
                <a:latin typeface="TeX Gyre Adventor"/>
                <a:ea typeface="TeX Gyre Adventor"/>
                <a:cs typeface="TeX Gyre Adventor"/>
                <a:sym typeface="TeX Gyre Adventor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en-US" sz="4600" b="1" spc="966" dirty="0" smtClean="0">
                <a:solidFill>
                  <a:schemeClr val="tx1"/>
                </a:solidFill>
              </a:rPr>
              <a:t>How to scale by ratio</a:t>
            </a:r>
            <a:endParaRPr sz="4600" b="1" spc="966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596" y="3308716"/>
            <a:ext cx="16738650" cy="87060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596" y="3308716"/>
            <a:ext cx="16738650" cy="85303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5215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938566" y="4911485"/>
            <a:ext cx="18506868" cy="14155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9979" tIns="69979" rIns="69979" bIns="69979" anchor="ctr">
            <a:spAutoFit/>
          </a:bodyPr>
          <a:lstStyle>
            <a:lvl1pPr>
              <a:lnSpc>
                <a:spcPct val="90000"/>
              </a:lnSpc>
              <a:defRPr sz="4600" b="1" spc="966">
                <a:latin typeface="TeX Gyre Adventor"/>
                <a:ea typeface="TeX Gyre Adventor"/>
                <a:cs typeface="TeX Gyre Adventor"/>
                <a:sym typeface="TeX Gyre Adventor"/>
              </a:defRPr>
            </a:lvl1pPr>
          </a:lstStyle>
          <a:p>
            <a:pPr lvl="0">
              <a:defRPr sz="1800" b="0" spc="0"/>
            </a:pPr>
            <a:r>
              <a:rPr lang="en-US" altLang="ko-KR" sz="4600" b="1" spc="966" dirty="0" smtClean="0">
                <a:latin typeface="Noto Sans CJK KR Regular" pitchFamily="34" charset="-127"/>
                <a:ea typeface="Noto Sans CJK KR Regular" pitchFamily="34" charset="-127"/>
              </a:rPr>
              <a:t>3.</a:t>
            </a:r>
            <a:r>
              <a:rPr lang="ko-KR" altLang="en-US" sz="4600" b="1" spc="966" dirty="0" smtClean="0">
                <a:latin typeface="Noto Sans CJK KR Regular" pitchFamily="34" charset="-127"/>
                <a:ea typeface="Noto Sans CJK KR Regular" pitchFamily="34" charset="-127"/>
              </a:rPr>
              <a:t> 자신이 자주 사용하는 앱의 여러 </a:t>
            </a:r>
            <a:r>
              <a:rPr lang="en-US" altLang="ko-KR" sz="4600" b="1" spc="966" dirty="0" smtClean="0">
                <a:latin typeface="Noto Sans CJK KR Regular" pitchFamily="34" charset="-127"/>
                <a:ea typeface="Noto Sans CJK KR Regular" pitchFamily="34" charset="-127"/>
              </a:rPr>
              <a:t>View Controller</a:t>
            </a:r>
            <a:r>
              <a:rPr lang="ko-KR" altLang="en-US" sz="4600" b="1" spc="966" dirty="0" smtClean="0">
                <a:latin typeface="Noto Sans CJK KR Regular" pitchFamily="34" charset="-127"/>
                <a:ea typeface="Noto Sans CJK KR Regular" pitchFamily="34" charset="-127"/>
              </a:rPr>
              <a:t>에서 </a:t>
            </a:r>
            <a:r>
              <a:rPr lang="en-US" altLang="ko-KR" sz="4600" b="1" spc="966" dirty="0" smtClean="0">
                <a:latin typeface="Noto Sans CJK KR Regular" pitchFamily="34" charset="-127"/>
                <a:ea typeface="Noto Sans CJK KR Regular" pitchFamily="34" charset="-127"/>
              </a:rPr>
              <a:t>Life Cycle</a:t>
            </a:r>
            <a:r>
              <a:rPr lang="ko-KR" altLang="en-US" sz="4600" b="1" spc="966" dirty="0" smtClean="0">
                <a:latin typeface="Noto Sans CJK KR Regular" pitchFamily="34" charset="-127"/>
                <a:ea typeface="Noto Sans CJK KR Regular" pitchFamily="34" charset="-127"/>
              </a:rPr>
              <a:t>에 따라 어떤 동작들이 이루어져 있을까</a:t>
            </a:r>
            <a:r>
              <a:rPr lang="en-US" altLang="ko-KR" sz="4600" b="1" spc="966" dirty="0" smtClean="0">
                <a:latin typeface="Noto Sans CJK KR Regular" pitchFamily="34" charset="-127"/>
                <a:ea typeface="Noto Sans CJK KR Regular" pitchFamily="34" charset="-127"/>
              </a:rPr>
              <a:t>?</a:t>
            </a:r>
            <a:endParaRPr sz="4600" b="1" spc="966" dirty="0"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11494569" y="4159800"/>
            <a:ext cx="1394873" cy="5458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9979" tIns="69979" rIns="69979" bIns="69979" anchor="ctr">
            <a:spAutoFit/>
          </a:bodyPr>
          <a:lstStyle>
            <a:lvl1pPr>
              <a:lnSpc>
                <a:spcPct val="120000"/>
              </a:lnSpc>
              <a:defRPr sz="2400" i="1">
                <a:solidFill>
                  <a:srgbClr val="969C9C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lang="en-US" sz="2400" i="1" dirty="0" smtClean="0">
                <a:solidFill>
                  <a:srgbClr val="969C9C"/>
                </a:solidFill>
              </a:rPr>
              <a:t>Life Cycle</a:t>
            </a:r>
            <a:endParaRPr sz="2400" i="1" dirty="0">
              <a:solidFill>
                <a:srgbClr val="969C9C"/>
              </a:solidFill>
            </a:endParaRPr>
          </a:p>
        </p:txBody>
      </p:sp>
      <p:sp>
        <p:nvSpPr>
          <p:cNvPr id="14" name="Shape 14"/>
          <p:cNvSpPr/>
          <p:nvPr/>
        </p:nvSpPr>
        <p:spPr>
          <a:xfrm>
            <a:off x="4492793" y="7398745"/>
            <a:ext cx="15398414" cy="32316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 smtClean="0">
                <a:latin typeface="Noto Sans CJK KR Thin" pitchFamily="34" charset="-127"/>
                <a:ea typeface="Noto Sans CJK KR Thin" pitchFamily="34" charset="-127"/>
              </a:rPr>
              <a:t>viewDidLoad</a:t>
            </a:r>
            <a:endParaRPr lang="en-US" altLang="ko-KR" sz="2800" dirty="0" smtClean="0">
              <a:latin typeface="Noto Sans CJK KR Thin" pitchFamily="34" charset="-127"/>
              <a:ea typeface="Noto Sans CJK KR Thin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err="1" smtClean="0">
                <a:latin typeface="Noto Sans CJK KR Thin" pitchFamily="34" charset="-127"/>
                <a:ea typeface="Noto Sans CJK KR Thin" pitchFamily="34" charset="-127"/>
              </a:rPr>
              <a:t>viewDidAppear</a:t>
            </a:r>
            <a:endParaRPr lang="en-US" altLang="ko-KR" sz="2800" dirty="0" smtClean="0">
              <a:latin typeface="Noto Sans CJK KR Thin" pitchFamily="34" charset="-127"/>
              <a:ea typeface="Noto Sans CJK KR Thin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err="1" smtClean="0">
                <a:latin typeface="Noto Sans CJK KR Thin" pitchFamily="34" charset="-127"/>
                <a:ea typeface="Noto Sans CJK KR Thin" pitchFamily="34" charset="-127"/>
              </a:rPr>
              <a:t>viewWillAppear</a:t>
            </a:r>
            <a:endParaRPr lang="en-US" altLang="ko-KR" sz="2800" dirty="0">
              <a:latin typeface="Noto Sans CJK KR Thin" pitchFamily="34" charset="-127"/>
              <a:ea typeface="Noto Sans CJK KR Thin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err="1" smtClean="0">
                <a:latin typeface="Noto Sans CJK KR Thin" pitchFamily="34" charset="-127"/>
                <a:ea typeface="Noto Sans CJK KR Thin" pitchFamily="34" charset="-127"/>
              </a:rPr>
              <a:t>viewWillDisappear</a:t>
            </a:r>
            <a:endParaRPr lang="en-US" altLang="ko-KR" sz="2800" dirty="0" smtClean="0">
              <a:latin typeface="Noto Sans CJK KR Thin" pitchFamily="34" charset="-127"/>
              <a:ea typeface="Noto Sans CJK KR Thin" pitchFamily="34" charset="-127"/>
            </a:endParaRPr>
          </a:p>
          <a:p>
            <a:pPr>
              <a:lnSpc>
                <a:spcPct val="150000"/>
              </a:lnSpc>
            </a:pPr>
            <a:r>
              <a:rPr lang="is-IS" altLang="ko-KR" sz="2800" dirty="0" smtClean="0">
                <a:latin typeface="Noto Sans CJK KR Thin" pitchFamily="34" charset="-127"/>
                <a:ea typeface="Noto Sans CJK KR Thin" pitchFamily="34" charset="-127"/>
              </a:rPr>
              <a:t>…</a:t>
            </a:r>
            <a:endParaRPr lang="en-US" altLang="ko-KR" sz="2800" dirty="0" smtClean="0"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-170391" y="12319000"/>
            <a:ext cx="24878350" cy="1397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miter lim="400000"/>
          </a:ln>
        </p:spPr>
        <p:txBody>
          <a:bodyPr lIns="45719" rIns="45719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/>
          </a:p>
        </p:txBody>
      </p:sp>
      <p:grpSp>
        <p:nvGrpSpPr>
          <p:cNvPr id="18" name="Group 18"/>
          <p:cNvGrpSpPr/>
          <p:nvPr/>
        </p:nvGrpSpPr>
        <p:grpSpPr>
          <a:xfrm>
            <a:off x="11833577" y="12731619"/>
            <a:ext cx="716846" cy="571760"/>
            <a:chOff x="0" y="0"/>
            <a:chExt cx="716844" cy="571759"/>
          </a:xfrm>
        </p:grpSpPr>
        <p:sp>
          <p:nvSpPr>
            <p:cNvPr id="16" name="Shape 16"/>
            <p:cNvSpPr/>
            <p:nvPr/>
          </p:nvSpPr>
          <p:spPr>
            <a:xfrm>
              <a:off x="0" y="205826"/>
              <a:ext cx="716845" cy="36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87"/>
                  </a:moveTo>
                  <a:lnTo>
                    <a:pt x="10574" y="2160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0"/>
              <a:ext cx="716845" cy="365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87"/>
                  </a:moveTo>
                  <a:lnTo>
                    <a:pt x="10574" y="2160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11126646" y="6532832"/>
            <a:ext cx="2032001" cy="1746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miter lim="400000"/>
          </a:ln>
        </p:spPr>
        <p:txBody>
          <a:bodyPr lIns="45719" rIns="45719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005" y="1627791"/>
            <a:ext cx="2501557" cy="250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938566" y="4986834"/>
            <a:ext cx="18506868" cy="23573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9979" tIns="69979" rIns="69979" bIns="69979" anchor="ctr">
            <a:spAutoFit/>
          </a:bodyPr>
          <a:lstStyle>
            <a:lvl1pPr>
              <a:lnSpc>
                <a:spcPct val="90000"/>
              </a:lnSpc>
              <a:defRPr sz="4600" b="1" spc="966">
                <a:latin typeface="TeX Gyre Adventor"/>
                <a:ea typeface="TeX Gyre Adventor"/>
                <a:cs typeface="TeX Gyre Adventor"/>
                <a:sym typeface="TeX Gyre Adventor"/>
              </a:defRPr>
            </a:lvl1pPr>
          </a:lstStyle>
          <a:p>
            <a:r>
              <a:rPr lang="en-US" altLang="ko-KR" sz="4000" dirty="0" smtClean="0"/>
              <a:t>6</a:t>
            </a:r>
            <a:r>
              <a:rPr lang="en-US" altLang="ko-KR" sz="4000" dirty="0"/>
              <a:t>. </a:t>
            </a:r>
            <a:r>
              <a:rPr lang="ko-KR" altLang="en-US" sz="4000" dirty="0"/>
              <a:t>네비게이션 컨트롤러의 동작은 자료구조의 형태에서 어떤 자료구조 방법론과 유사할까</a:t>
            </a:r>
            <a:r>
              <a:rPr lang="en-US" altLang="ko-KR" sz="4000" dirty="0"/>
              <a:t>?</a:t>
            </a:r>
          </a:p>
          <a:p>
            <a:r>
              <a:rPr lang="ko-KR" altLang="en-US" sz="4000" dirty="0"/>
              <a:t> </a:t>
            </a:r>
            <a:r>
              <a:rPr lang="en-US" altLang="ko-KR" sz="4000" dirty="0"/>
              <a:t>iOS</a:t>
            </a:r>
            <a:r>
              <a:rPr lang="ko-KR" altLang="en-US" sz="4000" dirty="0"/>
              <a:t>에서 네비게이션 컨트롤러를 사용하지 않고 화면을 전환하는 다른 방법에는 어떤 것들이 있을까</a:t>
            </a:r>
            <a:r>
              <a:rPr lang="en-US" altLang="ko-KR" sz="4000" dirty="0"/>
              <a:t>? </a:t>
            </a:r>
            <a:endParaRPr sz="4000" b="1" spc="966" dirty="0"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11750247" y="4159800"/>
            <a:ext cx="883516" cy="5458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9979" tIns="69979" rIns="69979" bIns="69979" anchor="ctr">
            <a:spAutoFit/>
          </a:bodyPr>
          <a:lstStyle>
            <a:lvl1pPr>
              <a:lnSpc>
                <a:spcPct val="120000"/>
              </a:lnSpc>
              <a:defRPr sz="2400" i="1">
                <a:solidFill>
                  <a:srgbClr val="969C9C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lang="en-US" sz="2400" i="1" dirty="0" smtClean="0">
                <a:solidFill>
                  <a:srgbClr val="969C9C"/>
                </a:solidFill>
              </a:rPr>
              <a:t>Stack </a:t>
            </a:r>
            <a:endParaRPr sz="2400" i="1" dirty="0">
              <a:solidFill>
                <a:srgbClr val="969C9C"/>
              </a:solidFill>
            </a:endParaRPr>
          </a:p>
        </p:txBody>
      </p:sp>
      <p:sp>
        <p:nvSpPr>
          <p:cNvPr id="14" name="Shape 14"/>
          <p:cNvSpPr/>
          <p:nvPr/>
        </p:nvSpPr>
        <p:spPr>
          <a:xfrm>
            <a:off x="4492793" y="8809614"/>
            <a:ext cx="15398414" cy="19389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Noto Sans CJK KR Thin" pitchFamily="34" charset="-127"/>
                <a:ea typeface="Noto Sans CJK KR Thin" pitchFamily="34" charset="-127"/>
              </a:rPr>
              <a:t>Tab Bar Controller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Noto Sans CJK KR Thin" pitchFamily="34" charset="-127"/>
                <a:ea typeface="Noto Sans CJK KR Thin" pitchFamily="34" charset="-127"/>
              </a:rPr>
              <a:t>Custom</a:t>
            </a:r>
          </a:p>
          <a:p>
            <a:pPr>
              <a:lnSpc>
                <a:spcPct val="150000"/>
              </a:lnSpc>
            </a:pPr>
            <a:r>
              <a:rPr lang="is-IS" altLang="ko-KR" sz="2800" dirty="0" smtClean="0">
                <a:latin typeface="Noto Sans CJK KR Thin" pitchFamily="34" charset="-127"/>
                <a:ea typeface="Noto Sans CJK KR Thin" pitchFamily="34" charset="-127"/>
              </a:rPr>
              <a:t>…</a:t>
            </a:r>
            <a:endParaRPr lang="en-US" altLang="ko-KR" sz="2800" dirty="0" smtClean="0"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-170391" y="12319000"/>
            <a:ext cx="24878350" cy="1397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miter lim="400000"/>
          </a:ln>
        </p:spPr>
        <p:txBody>
          <a:bodyPr lIns="45719" rIns="45719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/>
          </a:p>
        </p:txBody>
      </p:sp>
      <p:grpSp>
        <p:nvGrpSpPr>
          <p:cNvPr id="18" name="Group 18"/>
          <p:cNvGrpSpPr/>
          <p:nvPr/>
        </p:nvGrpSpPr>
        <p:grpSpPr>
          <a:xfrm>
            <a:off x="11833577" y="12731619"/>
            <a:ext cx="716846" cy="571760"/>
            <a:chOff x="0" y="0"/>
            <a:chExt cx="716844" cy="571759"/>
          </a:xfrm>
        </p:grpSpPr>
        <p:sp>
          <p:nvSpPr>
            <p:cNvPr id="16" name="Shape 16"/>
            <p:cNvSpPr/>
            <p:nvPr/>
          </p:nvSpPr>
          <p:spPr>
            <a:xfrm>
              <a:off x="0" y="205826"/>
              <a:ext cx="716845" cy="365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87"/>
                  </a:moveTo>
                  <a:lnTo>
                    <a:pt x="10574" y="2160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0"/>
              <a:ext cx="716845" cy="365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87"/>
                  </a:moveTo>
                  <a:lnTo>
                    <a:pt x="10574" y="21600"/>
                  </a:lnTo>
                  <a:lnTo>
                    <a:pt x="21600" y="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11175999" y="7909679"/>
            <a:ext cx="2032001" cy="1746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miter lim="400000"/>
          </a:ln>
        </p:spPr>
        <p:txBody>
          <a:bodyPr lIns="45719" rIns="45719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396" y="1205474"/>
            <a:ext cx="7299207" cy="23158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66" y="1590484"/>
            <a:ext cx="9503317" cy="19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0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0191750"/>
          </a:xfrm>
        </p:spPr>
      </p:sp>
      <p:sp>
        <p:nvSpPr>
          <p:cNvPr id="27" name="TextBox 26"/>
          <p:cNvSpPr txBox="1"/>
          <p:nvPr/>
        </p:nvSpPr>
        <p:spPr>
          <a:xfrm>
            <a:off x="9277814" y="12847153"/>
            <a:ext cx="5828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Open Sans" panose="020B0606030504020204" pitchFamily="34" charset="0"/>
                <a:cs typeface="Calibri" pitchFamily="34" charset="0"/>
              </a:rPr>
              <a:t>최 유 태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Open Sans" panose="020B0606030504020204" pitchFamily="34" charset="0"/>
              <a:cs typeface="Calibri" pitchFamily="34" charset="0"/>
            </a:endParaRP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Open Sans" panose="020B0606030504020204" pitchFamily="34" charset="0"/>
                <a:cs typeface="Calibri" pitchFamily="34" charset="0"/>
              </a:rPr>
              <a:t>-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Open Sans" panose="020B0606030504020204" pitchFamily="34" charset="0"/>
                <a:cs typeface="Calibri" pitchFamily="34" charset="0"/>
              </a:rPr>
              <a:t>Study Presentation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Open Sans" panose="020B0606030504020204" pitchFamily="34" charset="0"/>
                <a:cs typeface="Calibri" pitchFamily="34" charset="0"/>
              </a:rPr>
              <a:t>-</a:t>
            </a:r>
          </a:p>
        </p:txBody>
      </p:sp>
      <p:sp>
        <p:nvSpPr>
          <p:cNvPr id="9" name="Shape 1260"/>
          <p:cNvSpPr/>
          <p:nvPr/>
        </p:nvSpPr>
        <p:spPr>
          <a:xfrm>
            <a:off x="3062133" y="1385471"/>
            <a:ext cx="18506868" cy="7784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9979" tIns="69979" rIns="69979" bIns="69979" anchor="ctr">
            <a:spAutoFit/>
          </a:bodyPr>
          <a:lstStyle>
            <a:lvl1pPr>
              <a:lnSpc>
                <a:spcPct val="90000"/>
              </a:lnSpc>
              <a:defRPr sz="4600" b="1" spc="966">
                <a:solidFill>
                  <a:srgbClr val="FFFFFF"/>
                </a:solidFill>
                <a:latin typeface="TeX Gyre Adventor"/>
                <a:ea typeface="TeX Gyre Adventor"/>
                <a:cs typeface="TeX Gyre Adventor"/>
                <a:sym typeface="TeX Gyre Adventor"/>
              </a:defRPr>
            </a:lvl1pPr>
          </a:lstStyle>
          <a:p>
            <a:pPr lvl="0">
              <a:defRPr sz="1800" b="0" spc="0">
                <a:solidFill>
                  <a:srgbClr val="000000"/>
                </a:solidFill>
              </a:defRPr>
            </a:pPr>
            <a:r>
              <a:rPr lang="en-US" sz="4600" b="1" spc="966" dirty="0" smtClean="0">
                <a:solidFill>
                  <a:schemeClr val="tx1"/>
                </a:solidFill>
              </a:rPr>
              <a:t>Navigation Controller + Tab bar Controller </a:t>
            </a:r>
            <a:endParaRPr sz="4600" b="1" spc="966" dirty="0">
              <a:solidFill>
                <a:schemeClr val="tx1"/>
              </a:solidFill>
            </a:endParaRPr>
          </a:p>
        </p:txBody>
      </p:sp>
      <p:sp>
        <p:nvSpPr>
          <p:cNvPr id="10" name="Shape 1262"/>
          <p:cNvSpPr/>
          <p:nvPr/>
        </p:nvSpPr>
        <p:spPr>
          <a:xfrm>
            <a:off x="11299567" y="2624928"/>
            <a:ext cx="2032000" cy="174626"/>
          </a:xfrm>
          <a:prstGeom prst="rect">
            <a:avLst/>
          </a:prstGeom>
          <a:solidFill>
            <a:srgbClr val="E85252"/>
          </a:solidFill>
          <a:ln w="3175">
            <a:miter lim="400000"/>
          </a:ln>
        </p:spPr>
        <p:txBody>
          <a:bodyPr lIns="45719" rIns="45719"/>
          <a:lstStyle/>
          <a:p>
            <a:pPr lvl="0">
              <a:defRPr sz="3200">
                <a:solidFill>
                  <a:srgbClr val="EAE0BE"/>
                </a:solidFill>
              </a:defRPr>
            </a:pPr>
            <a:endParaRPr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419" y="3266711"/>
            <a:ext cx="9764295" cy="93782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12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2" name="Group 2782"/>
          <p:cNvGrpSpPr/>
          <p:nvPr/>
        </p:nvGrpSpPr>
        <p:grpSpPr>
          <a:xfrm>
            <a:off x="2818250" y="5791956"/>
            <a:ext cx="18506869" cy="2009727"/>
            <a:chOff x="0" y="1465804"/>
            <a:chExt cx="18506868" cy="2009726"/>
          </a:xfrm>
        </p:grpSpPr>
        <p:sp>
          <p:nvSpPr>
            <p:cNvPr id="2778" name="Shape 2778"/>
            <p:cNvSpPr/>
            <p:nvPr/>
          </p:nvSpPr>
          <p:spPr>
            <a:xfrm>
              <a:off x="0" y="2061447"/>
              <a:ext cx="18506868" cy="77842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9979" tIns="69979" rIns="69979" bIns="69979" numCol="1" anchor="ctr">
              <a:spAutoFit/>
            </a:bodyPr>
            <a:lstStyle>
              <a:lvl1pPr>
                <a:lnSpc>
                  <a:spcPct val="90000"/>
                </a:lnSpc>
                <a:defRPr sz="4600" b="1" spc="966">
                  <a:solidFill>
                    <a:srgbClr val="FFFFFF"/>
                  </a:solidFill>
                  <a:latin typeface="TeX Gyre Adventor"/>
                  <a:ea typeface="TeX Gyre Adventor"/>
                  <a:cs typeface="TeX Gyre Adventor"/>
                  <a:sym typeface="TeX Gyre Adventor"/>
                </a:defRPr>
              </a:lvl1pPr>
            </a:lstStyle>
            <a:p>
              <a:pPr lvl="0">
                <a:defRPr sz="1800" b="0" spc="0">
                  <a:solidFill>
                    <a:srgbClr val="000000"/>
                  </a:solidFill>
                </a:defRPr>
              </a:pPr>
              <a:r>
                <a:rPr sz="4600" b="1" spc="966" dirty="0">
                  <a:solidFill>
                    <a:srgbClr val="FFFFFF"/>
                  </a:solidFill>
                  <a:latin typeface="Noto Sans CJK KR Bold" pitchFamily="34" charset="-127"/>
                  <a:ea typeface="Noto Sans CJK KR Bold" pitchFamily="34" charset="-127"/>
                </a:rPr>
                <a:t>THANK </a:t>
              </a:r>
              <a:r>
                <a:rPr sz="4600" b="1" spc="966" dirty="0" smtClean="0">
                  <a:solidFill>
                    <a:srgbClr val="FFFFFF"/>
                  </a:solidFill>
                  <a:latin typeface="Noto Sans CJK KR Bold" pitchFamily="34" charset="-127"/>
                  <a:ea typeface="Noto Sans CJK KR Bold" pitchFamily="34" charset="-127"/>
                </a:rPr>
                <a:t>YOU!</a:t>
              </a:r>
              <a:endParaRPr sz="4600" b="1" spc="966" dirty="0">
                <a:solidFill>
                  <a:srgbClr val="FFFFFF"/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sp>
          <p:nvSpPr>
            <p:cNvPr id="2779" name="Shape 2779"/>
            <p:cNvSpPr/>
            <p:nvPr/>
          </p:nvSpPr>
          <p:spPr>
            <a:xfrm>
              <a:off x="8017388" y="1465804"/>
              <a:ext cx="2472091" cy="58452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9979" tIns="69979" rIns="69979" bIns="69979" numCol="1" anchor="ctr">
              <a:spAutoFit/>
            </a:bodyPr>
            <a:lstStyle>
              <a:lvl1pPr>
                <a:lnSpc>
                  <a:spcPct val="120000"/>
                </a:lnSpc>
                <a:defRPr sz="2400" i="1">
                  <a:solidFill>
                    <a:srgbClr val="969C9C"/>
                  </a:solidFill>
                  <a:latin typeface="Droid Serif"/>
                  <a:ea typeface="Droid Serif"/>
                  <a:cs typeface="Droid Serif"/>
                  <a:sym typeface="Droid Serif"/>
                </a:defRPr>
              </a:lvl1pPr>
            </a:lstStyle>
            <a:p>
              <a:pPr lvl="0">
                <a:defRPr sz="1800" i="0">
                  <a:solidFill>
                    <a:srgbClr val="000000"/>
                  </a:solidFill>
                </a:defRPr>
              </a:pPr>
              <a:r>
                <a:rPr lang="en-US" sz="2400" i="1" dirty="0" smtClean="0">
                  <a:solidFill>
                    <a:srgbClr val="969C9C"/>
                  </a:solidFill>
                </a:rPr>
                <a:t>Study</a:t>
              </a:r>
              <a:r>
                <a:rPr sz="2400" i="1" dirty="0" smtClean="0">
                  <a:solidFill>
                    <a:srgbClr val="969C9C"/>
                  </a:solidFill>
                </a:rPr>
                <a:t> Presentation</a:t>
              </a:r>
              <a:endParaRPr sz="2400" i="1" dirty="0">
                <a:solidFill>
                  <a:srgbClr val="969C9C"/>
                </a:solidFill>
              </a:endParaRPr>
            </a:p>
          </p:txBody>
        </p:sp>
        <p:sp>
          <p:nvSpPr>
            <p:cNvPr id="2780" name="Shape 2780"/>
            <p:cNvSpPr/>
            <p:nvPr/>
          </p:nvSpPr>
          <p:spPr>
            <a:xfrm>
              <a:off x="8237433" y="3300904"/>
              <a:ext cx="2032001" cy="17462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>
                <a:defRPr sz="3200">
                  <a:solidFill>
                    <a:srgbClr val="EAE0BE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377A3"/>
        </a:solidFill>
        <a:ln w="3175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EAE0BE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69979" tIns="69979" rIns="69979" bIns="69979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377A3"/>
        </a:solidFill>
        <a:ln w="3175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EAE0BE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69979" tIns="69979" rIns="69979" bIns="69979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112</Words>
  <Application>Microsoft Macintosh PowerPoint</Application>
  <PresentationFormat>사용자 지정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Calibri</vt:lpstr>
      <vt:lpstr>Droid Serif</vt:lpstr>
      <vt:lpstr>Helvetica Light</vt:lpstr>
      <vt:lpstr>Helvetica Neue</vt:lpstr>
      <vt:lpstr>Noto Sans CJK KR Bold</vt:lpstr>
      <vt:lpstr>Noto Sans CJK KR Regular</vt:lpstr>
      <vt:lpstr>Noto Sans CJK KR Thin</vt:lpstr>
      <vt:lpstr>Open Sans</vt:lpstr>
      <vt:lpstr>TeX Gyre Adventor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최유태</cp:lastModifiedBy>
  <cp:revision>66</cp:revision>
  <cp:lastPrinted>2016-12-12T13:26:11Z</cp:lastPrinted>
  <dcterms:modified xsi:type="dcterms:W3CDTF">2017-01-06T08:02:46Z</dcterms:modified>
</cp:coreProperties>
</file>