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9"/>
  </p:notesMasterIdLst>
  <p:handoutMasterIdLst>
    <p:handoutMasterId r:id="rId10"/>
  </p:handoutMasterIdLst>
  <p:sldIdLst>
    <p:sldId id="256" r:id="rId2"/>
    <p:sldId id="291" r:id="rId3"/>
    <p:sldId id="318" r:id="rId4"/>
    <p:sldId id="328" r:id="rId5"/>
    <p:sldId id="332" r:id="rId6"/>
    <p:sldId id="334" r:id="rId7"/>
    <p:sldId id="335" r:id="rId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99"/>
    <a:srgbClr val="FF7C80"/>
    <a:srgbClr val="454144"/>
    <a:srgbClr val="E9AB1C"/>
    <a:srgbClr val="E9C613"/>
    <a:srgbClr val="0E4343"/>
    <a:srgbClr val="114C4D"/>
    <a:srgbClr val="0E4D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164" d="100"/>
          <a:sy n="164" d="100"/>
        </p:scale>
        <p:origin x="16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564C363-2666-4A47-86D5-6F6B756CA1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D0CF130-E981-4F39-BCB8-96540562E7B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7770C006-1EDC-44D6-A8E5-12622FE4108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kumimoji="0" sz="1200"/>
            </a:lvl1pPr>
          </a:lstStyle>
          <a:p>
            <a:r>
              <a:rPr lang="en-US" altLang="en-US"/>
              <a:t>Using PowerPoint, BIOS 305, F 2002</a:t>
            </a:r>
          </a:p>
          <a:p>
            <a:r>
              <a:rPr lang="en-US" altLang="en-US"/>
              <a:t>J. Zeleznik and M. Purugganan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D59F556E-0E98-41EC-A7A6-29A00BB67BA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fld id="{ED9E7CFF-CE9E-43A6-8AC5-0E0C85E7BF5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6F8BE0D-FA9C-4EF9-AC7C-C7E1D13878D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C087F71-79BA-43E6-A0A2-5F7B147A2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B507A69B-B410-48C0-96B8-CA52E8B28D7E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3EF72068-32BE-48F6-A538-FF35D122B7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03B4D161-F9AB-4237-BDCC-BB2F45AA2C0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49B17FCF-C7AC-4F69-8644-97A47B698E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fld id="{C14D70A5-BF1D-4621-B044-D38D67EFD30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9AE1090-1BA0-4364-9274-1FEF05E5A9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DFE7DF-6E93-4588-9568-3B194E55A701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DF36ABBF-CA89-4365-9C00-E45A8EA5190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75508D4E-CC76-4A35-9285-C521D83033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2" name="Rectangle 4">
            <a:extLst>
              <a:ext uri="{FF2B5EF4-FFF2-40B4-BE49-F238E27FC236}">
                <a16:creationId xmlns:a16="http://schemas.microsoft.com/office/drawing/2014/main" id="{6300458E-EF31-4912-ACF9-E9C80AA9E515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839788" y="2286000"/>
            <a:ext cx="8304212" cy="1524000"/>
          </a:xfrm>
        </p:spPr>
        <p:txBody>
          <a:bodyPr anchor="b"/>
          <a:lstStyle>
            <a:lvl1pPr>
              <a:lnSpc>
                <a:spcPct val="80000"/>
              </a:lnSpc>
              <a:defRPr sz="6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55654" name="Rectangle 6">
            <a:extLst>
              <a:ext uri="{FF2B5EF4-FFF2-40B4-BE49-F238E27FC236}">
                <a16:creationId xmlns:a16="http://schemas.microsoft.com/office/drawing/2014/main" id="{440471A4-CC6A-44D5-960F-F80FB90A86E5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55655" name="Rectangle 7">
            <a:extLst>
              <a:ext uri="{FF2B5EF4-FFF2-40B4-BE49-F238E27FC236}">
                <a16:creationId xmlns:a16="http://schemas.microsoft.com/office/drawing/2014/main" id="{DD785B1B-FB22-447A-A68D-136D19E2BB6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55656" name="Rectangle 8">
            <a:extLst>
              <a:ext uri="{FF2B5EF4-FFF2-40B4-BE49-F238E27FC236}">
                <a16:creationId xmlns:a16="http://schemas.microsoft.com/office/drawing/2014/main" id="{3D1D3A96-6BEB-4761-B5FB-CEAE7AB376C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894A359-A14B-4E25-BAC8-9ECBDC42AE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5657" name="Rectangle 9">
            <a:extLst>
              <a:ext uri="{FF2B5EF4-FFF2-40B4-BE49-F238E27FC236}">
                <a16:creationId xmlns:a16="http://schemas.microsoft.com/office/drawing/2014/main" id="{1DAE042E-7F56-4E70-8192-0F4CC7111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" cy="6858000"/>
          </a:xfrm>
          <a:prstGeom prst="rect">
            <a:avLst/>
          </a:prstGeom>
          <a:solidFill>
            <a:srgbClr val="8F0A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58" name="Rectangle 10">
            <a:extLst>
              <a:ext uri="{FF2B5EF4-FFF2-40B4-BE49-F238E27FC236}">
                <a16:creationId xmlns:a16="http://schemas.microsoft.com/office/drawing/2014/main" id="{55FE3A60-ED89-4B07-B081-F4F6A1AB4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0"/>
            <a:ext cx="152400" cy="6858000"/>
          </a:xfrm>
          <a:prstGeom prst="rect">
            <a:avLst/>
          </a:prstGeom>
          <a:solidFill>
            <a:srgbClr val="005E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5659" name="Picture 11" descr="cain2_01.gif                                                   0003DCC9Macintosh HD                   ABA78158:">
            <a:extLst>
              <a:ext uri="{FF2B5EF4-FFF2-40B4-BE49-F238E27FC236}">
                <a16:creationId xmlns:a16="http://schemas.microsoft.com/office/drawing/2014/main" id="{DA3BF27F-94F2-40D1-BEE3-CCC67B283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5562600"/>
            <a:ext cx="1201738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F6594-EA81-4047-BFC0-CCDB92B1C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C0C39-203D-459F-B825-44D25059D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2F4D6-3B79-40B3-A3F6-AAF7EEE1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13D9E-8242-4C79-BBA2-D45AB7E00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75E36-AFAA-44F3-B669-5F5039967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551257-02DF-4194-9F2B-9F71CFD5EC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182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021386-A97C-4EF1-AFD4-42022FC3E7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86550" y="3810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4CAA3-8E66-4DF3-8E87-39317556B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1CAD0-B3AA-4FB1-A363-314A04BE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C73D7-1578-4B4D-93C3-A6A83322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E70E2-5103-4B32-B13F-0EABEBB5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DCBF67-D360-4CB4-BA8F-926BC922DF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569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DFF5-38BD-4EC0-8B83-24C972233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8001000" cy="1219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0A9DB-B06A-4A0B-A286-02DD31B9756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256B5010-C3A8-4340-ACCB-4840C24AAB11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424D0-7D2D-404E-9AAC-287BB951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19CBA-068D-4DC3-B11B-B69A03194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7BE09-568D-4CD7-BA9A-2D47CF3C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CDB52FA-7BCE-475C-9A76-0609D0108D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817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9E406-C627-4995-B105-B1FF137A0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7B91-3C71-4E4E-B731-830526347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C3961-96C8-49EF-A3DE-EB9F70EF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A6687-D8A3-4F30-BE81-97332AD6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63AAD-C002-461D-AEE1-E3F15C86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A345B-D4FD-452A-A60C-69EA6EBDE9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91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F90DC-705E-4F8F-9504-22595217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3FB2C-3DD1-4E5B-B2C9-900E6F09F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BE1EF-4C6F-4423-A3D2-0E9CDB6F2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135A9-5250-4D90-BE83-7C3BC758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D9A05-7EDC-4BF9-A2B4-8ED91252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E5934D-9A9E-4B00-B8E6-28C65ECB11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104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184AC-6FEA-43EC-9478-D14ADA012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A00E5-C58C-4ABE-94AA-FA13B524D2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E3ECC-22D4-4916-B543-2A3651490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796AC-A930-4499-AA18-B790542C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326F1-A2D8-40F4-8438-F6A39409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828F1-0C56-4CF9-982C-0595C58D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6D400B-069F-4AF6-B696-7E6FC31CE3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001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38C9-D5B5-47D3-AE96-AE9049305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1CE8E-CE3A-479D-941C-42CD7BCFF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AF5D6-0439-446F-94DA-1767E976F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8FD94-9E97-4F1E-82B8-909B1186A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47DD74-EA5F-4132-A36D-514EFEF7D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FAD370-DDE6-47A3-9DD8-7CE7BDAB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0F2EB3-F50E-4AF9-A0EA-6F83D240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8279C3-3986-4367-A49D-F618D9CA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BE1FCF-BEB9-4881-BA3D-D9979D2F56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988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374E5-0A02-493A-AE27-BAAB86391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6079A-4951-4A74-BB2C-524DAFDF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931734-4283-47B6-ADE2-890C2FB2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1EF35-775C-469D-A92B-463C8263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CC355-AD81-4E8E-B193-7FB2C73F15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36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DCDD5-77B7-4324-9456-48086E3CD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703BA9-04DF-4BFE-90E0-E1E4651EE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75A9B-BA83-4BED-BB68-65DF122A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5256E7-4814-4772-8733-3DF1252ECD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430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9B01-B94B-40D8-9EA6-941A34984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3A444-7EE6-471A-8A18-F862E76D7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01325-06A4-4147-870B-B8A0F8314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B608A-B0B5-4784-9148-9A0BB63A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85B02-5ED5-44DC-890C-A8C9EA9E7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A2A66-64C0-46F4-B976-68FE5EEF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E6A03C-20A4-4A20-96E2-CFEA0EF482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232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6C31D-D9AD-4632-97D2-551EEE0EA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0A5E25-1EA2-41A5-8F2D-4C22E4148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010ED-6CF4-456F-91C7-FE36CC69C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1FD1C-C616-4BAC-824D-02BAAE691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3FEA0-10E1-4CDE-A63F-74552BD3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EB779-E147-4A0A-BE11-4ECD646C6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3366A1-3ED9-48D3-9B62-C3EAF28BAB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723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A3B0B92D-59BE-4D73-85AC-115B67619D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80010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D6D26300-DFC3-432C-8751-41599610274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kumimoji="0" sz="14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54628" name="Rectangle 4">
            <a:extLst>
              <a:ext uri="{FF2B5EF4-FFF2-40B4-BE49-F238E27FC236}">
                <a16:creationId xmlns:a16="http://schemas.microsoft.com/office/drawing/2014/main" id="{18F73005-37F0-4C82-9864-645C4B60AB1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54629" name="Rectangle 5">
            <a:extLst>
              <a:ext uri="{FF2B5EF4-FFF2-40B4-BE49-F238E27FC236}">
                <a16:creationId xmlns:a16="http://schemas.microsoft.com/office/drawing/2014/main" id="{23ED2F26-DE11-4A9C-B7D0-580A78C03E9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Arial" panose="020B0604020202020204" pitchFamily="34" charset="0"/>
              </a:defRPr>
            </a:lvl1pPr>
          </a:lstStyle>
          <a:p>
            <a:fld id="{C6D576DB-B7F0-4E2D-B6DB-13D9191D5F8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4630" name="Rectangle 6">
            <a:extLst>
              <a:ext uri="{FF2B5EF4-FFF2-40B4-BE49-F238E27FC236}">
                <a16:creationId xmlns:a16="http://schemas.microsoft.com/office/drawing/2014/main" id="{5126B48F-4477-43A2-8F41-492D06C8C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" cy="6858000"/>
          </a:xfrm>
          <a:prstGeom prst="rect">
            <a:avLst/>
          </a:prstGeom>
          <a:solidFill>
            <a:srgbClr val="8F0A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631" name="Rectangle 7">
            <a:extLst>
              <a:ext uri="{FF2B5EF4-FFF2-40B4-BE49-F238E27FC236}">
                <a16:creationId xmlns:a16="http://schemas.microsoft.com/office/drawing/2014/main" id="{23DDDEBB-414F-4434-814A-4467DD485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0"/>
            <a:ext cx="152400" cy="6858000"/>
          </a:xfrm>
          <a:prstGeom prst="rect">
            <a:avLst/>
          </a:prstGeom>
          <a:solidFill>
            <a:srgbClr val="005E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4632" name="Picture 8" descr="cain2_01.gif                                                   0003DCC9Macintosh HD                   ABA78158:">
            <a:extLst>
              <a:ext uri="{FF2B5EF4-FFF2-40B4-BE49-F238E27FC236}">
                <a16:creationId xmlns:a16="http://schemas.microsoft.com/office/drawing/2014/main" id="{2EFF31C8-6E1C-4861-89F4-6D8B7AAE8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638800"/>
            <a:ext cx="1219200" cy="8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633" name="Picture 9" descr="yellowline.gif                                                 00000010Macintosh HD                   ABA78158:">
            <a:extLst>
              <a:ext uri="{FF2B5EF4-FFF2-40B4-BE49-F238E27FC236}">
                <a16:creationId xmlns:a16="http://schemas.microsoft.com/office/drawing/2014/main" id="{939B0FD7-A990-4C1F-9C79-5F84C1A58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173913" cy="5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634" name="Picture 10" descr="blueline.gif                                                   0003DCC9Macintosh HD                   ABA78158:">
            <a:extLst>
              <a:ext uri="{FF2B5EF4-FFF2-40B4-BE49-F238E27FC236}">
                <a16:creationId xmlns:a16="http://schemas.microsoft.com/office/drawing/2014/main" id="{963FC277-5790-4A6E-A949-AD3243BD9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477000"/>
            <a:ext cx="7173913" cy="5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636" name="Rectangle 12">
            <a:extLst>
              <a:ext uri="{FF2B5EF4-FFF2-40B4-BE49-F238E27FC236}">
                <a16:creationId xmlns:a16="http://schemas.microsoft.com/office/drawing/2014/main" id="{FE75A900-D34D-4EA7-8DFB-0CCC1F7F52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First Level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lvl1pPr algn="l" rtl="0" fontAlgn="base">
        <a:lnSpc>
          <a:spcPct val="70000"/>
        </a:lnSpc>
        <a:spcBef>
          <a:spcPct val="0"/>
        </a:spcBef>
        <a:spcAft>
          <a:spcPct val="0"/>
        </a:spcAft>
        <a:defRPr sz="4400" b="1" kern="1200">
          <a:solidFill>
            <a:schemeClr val="hlink"/>
          </a:solidFill>
          <a:latin typeface="+mj-lt"/>
          <a:ea typeface="+mj-ea"/>
          <a:cs typeface="+mj-cs"/>
        </a:defRPr>
      </a:lvl1pPr>
      <a:lvl2pPr algn="l" rtl="0" fontAlgn="base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Helvetica" panose="020B0604020202020204" pitchFamily="34" charset="0"/>
        </a:defRPr>
      </a:lvl2pPr>
      <a:lvl3pPr algn="l" rtl="0" fontAlgn="base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Helvetica" panose="020B0604020202020204" pitchFamily="34" charset="0"/>
        </a:defRPr>
      </a:lvl3pPr>
      <a:lvl4pPr algn="l" rtl="0" fontAlgn="base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Helvetica" panose="020B0604020202020204" pitchFamily="34" charset="0"/>
        </a:defRPr>
      </a:lvl4pPr>
      <a:lvl5pPr algn="l" rtl="0" fontAlgn="base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Helvetica" panose="020B0604020202020204" pitchFamily="34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Helvetica" panose="020B0604020202020204" pitchFamily="34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Helvetica" panose="020B0604020202020204" pitchFamily="34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Helvetica" panose="020B0604020202020204" pitchFamily="34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Helvetica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E4343"/>
        </a:buClr>
        <a:buSzPct val="60000"/>
        <a:buFont typeface="Times" panose="02020603050405020304" pitchFamily="18" charset="0"/>
        <a:buChar char="•"/>
        <a:defRPr sz="3200" kern="1200">
          <a:solidFill>
            <a:srgbClr val="0E4343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E4343"/>
        </a:buClr>
        <a:buSzPct val="65000"/>
        <a:buFont typeface="Helvetica CY" charset="-52"/>
        <a:buChar char="—"/>
        <a:defRPr sz="2800" kern="1200">
          <a:solidFill>
            <a:srgbClr val="0E4343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E4343"/>
        </a:buClr>
        <a:buSzPct val="65000"/>
        <a:buFont typeface="Times" panose="02020603050405020304" pitchFamily="18" charset="0"/>
        <a:buChar char="•"/>
        <a:defRPr sz="2400" kern="1200">
          <a:solidFill>
            <a:srgbClr val="0E4343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E4343"/>
        </a:buClr>
        <a:buSzPct val="100000"/>
        <a:buFont typeface="Times" panose="02020603050405020304" pitchFamily="18" charset="0"/>
        <a:buChar char="–"/>
        <a:defRPr sz="2000" kern="1200">
          <a:solidFill>
            <a:srgbClr val="0E4343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E4343"/>
        </a:buClr>
        <a:buSzPct val="100000"/>
        <a:buFont typeface="Geneva CY" charset="-52"/>
        <a:buChar char="»"/>
        <a:defRPr sz="2000" kern="1200">
          <a:solidFill>
            <a:srgbClr val="0E434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>
            <a:extLst>
              <a:ext uri="{FF2B5EF4-FFF2-40B4-BE49-F238E27FC236}">
                <a16:creationId xmlns:a16="http://schemas.microsoft.com/office/drawing/2014/main" id="{135C7717-AFFD-49EC-9307-F2C3CDFA472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457200"/>
            <a:ext cx="8458200" cy="1600200"/>
          </a:xfrm>
        </p:spPr>
        <p:txBody>
          <a:bodyPr/>
          <a:lstStyle/>
          <a:p>
            <a:pPr algn="r">
              <a:lnSpc>
                <a:spcPct val="105000"/>
              </a:lnSpc>
            </a:pPr>
            <a:r>
              <a:rPr lang="en-US" altLang="en-US" sz="4000"/>
              <a:t>Using PowerPoint to Design Effective Presentations</a:t>
            </a:r>
          </a:p>
        </p:txBody>
      </p:sp>
      <p:sp>
        <p:nvSpPr>
          <p:cNvPr id="4106" name="Text Box 10">
            <a:extLst>
              <a:ext uri="{FF2B5EF4-FFF2-40B4-BE49-F238E27FC236}">
                <a16:creationId xmlns:a16="http://schemas.microsoft.com/office/drawing/2014/main" id="{6CC08128-28E3-4D23-92C6-644FA4579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819400"/>
            <a:ext cx="5126038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40000"/>
              </a:spcBef>
            </a:pPr>
            <a:r>
              <a:rPr lang="en-US" altLang="en-US">
                <a:solidFill>
                  <a:srgbClr val="0E4343"/>
                </a:solidFill>
                <a:latin typeface="Arial" panose="020B0604020202020204" pitchFamily="34" charset="0"/>
              </a:rPr>
              <a:t>Copy this file to your computer. </a:t>
            </a:r>
          </a:p>
          <a:p>
            <a:pPr algn="r">
              <a:spcBef>
                <a:spcPct val="40000"/>
              </a:spcBef>
            </a:pPr>
            <a:r>
              <a:rPr lang="en-US" altLang="en-US">
                <a:solidFill>
                  <a:srgbClr val="0E4343"/>
                </a:solidFill>
                <a:latin typeface="Arial" panose="020B0604020202020204" pitchFamily="34" charset="0"/>
              </a:rPr>
              <a:t>Read through the slides. </a:t>
            </a:r>
          </a:p>
          <a:p>
            <a:pPr algn="r">
              <a:spcBef>
                <a:spcPct val="40000"/>
              </a:spcBef>
            </a:pPr>
            <a:r>
              <a:rPr lang="en-US" altLang="en-US">
                <a:solidFill>
                  <a:srgbClr val="0E4343"/>
                </a:solidFill>
                <a:latin typeface="Arial" panose="020B0604020202020204" pitchFamily="34" charset="0"/>
              </a:rPr>
              <a:t>When a slide says, “</a:t>
            </a:r>
            <a:r>
              <a:rPr lang="en-US" altLang="en-US">
                <a:solidFill>
                  <a:srgbClr val="E9AB1C"/>
                </a:solidFill>
                <a:latin typeface="Arial" panose="020B0604020202020204" pitchFamily="34" charset="0"/>
              </a:rPr>
              <a:t>YOUR TURN</a:t>
            </a:r>
            <a:r>
              <a:rPr lang="en-US" altLang="en-US">
                <a:solidFill>
                  <a:srgbClr val="0E4343"/>
                </a:solidFill>
                <a:latin typeface="Arial" panose="020B0604020202020204" pitchFamily="34" charset="0"/>
              </a:rPr>
              <a:t>,” Follow the instructions and do the steps</a:t>
            </a:r>
            <a:r>
              <a:rPr lang="en-US" altLang="en-US">
                <a:latin typeface="Arial" panose="020B0604020202020204" pitchFamily="34" charset="0"/>
              </a:rPr>
              <a:t>.</a:t>
            </a:r>
            <a:r>
              <a:rPr lang="en-US" altLang="en-US">
                <a:latin typeface="Times" panose="02020603050405020304" pitchFamily="18" charset="0"/>
              </a:rPr>
              <a:t> </a:t>
            </a:r>
          </a:p>
        </p:txBody>
      </p:sp>
      <p:pic>
        <p:nvPicPr>
          <p:cNvPr id="4107" name="Picture 11" descr="C:\My Documents\My Pictures\cainlogo.jpg">
            <a:extLst>
              <a:ext uri="{FF2B5EF4-FFF2-40B4-BE49-F238E27FC236}">
                <a16:creationId xmlns:a16="http://schemas.microsoft.com/office/drawing/2014/main" id="{F253A543-A48B-487E-B8D3-511C1519C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410200"/>
            <a:ext cx="78263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8" name="Text Box 12">
            <a:extLst>
              <a:ext uri="{FF2B5EF4-FFF2-40B4-BE49-F238E27FC236}">
                <a16:creationId xmlns:a16="http://schemas.microsoft.com/office/drawing/2014/main" id="{914052F0-3F7F-47F3-8173-B7E64D1F5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6324600"/>
            <a:ext cx="2432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latin typeface="Times" panose="02020603050405020304" pitchFamily="18" charset="0"/>
              </a:rPr>
              <a:t>THE CAIN PROJECT</a:t>
            </a:r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4111" name="Rectangle 15">
            <a:extLst>
              <a:ext uri="{FF2B5EF4-FFF2-40B4-BE49-F238E27FC236}">
                <a16:creationId xmlns:a16="http://schemas.microsoft.com/office/drawing/2014/main" id="{80C1C0E6-8705-4754-B59C-68F6B6871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6858000"/>
          </a:xfrm>
          <a:prstGeom prst="rect">
            <a:avLst/>
          </a:prstGeom>
          <a:solidFill>
            <a:srgbClr val="8F0A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Rectangle 16">
            <a:extLst>
              <a:ext uri="{FF2B5EF4-FFF2-40B4-BE49-F238E27FC236}">
                <a16:creationId xmlns:a16="http://schemas.microsoft.com/office/drawing/2014/main" id="{FAE16EFB-82D1-43E6-99AC-288B65E46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228600" cy="6858000"/>
          </a:xfrm>
          <a:prstGeom prst="rect">
            <a:avLst/>
          </a:prstGeom>
          <a:solidFill>
            <a:srgbClr val="005E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114" name="Picture 18" descr="yellowline.gif                                                 00000010Macintosh HD                   ABA78158:">
            <a:extLst>
              <a:ext uri="{FF2B5EF4-FFF2-40B4-BE49-F238E27FC236}">
                <a16:creationId xmlns:a16="http://schemas.microsoft.com/office/drawing/2014/main" id="{C322429D-255C-449C-8C01-C0F10499C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88" y="2057400"/>
            <a:ext cx="7173912" cy="5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E1BC20-A205-4E23-B560-68556221B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7B93-2F4D-4A6C-9606-BB9D22C5BEFE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54CB6304-DBED-4F51-A45F-CCF8A0CFD0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381000"/>
            <a:ext cx="7315200" cy="1371600"/>
          </a:xfrm>
        </p:spPr>
        <p:txBody>
          <a:bodyPr/>
          <a:lstStyle/>
          <a:p>
            <a:r>
              <a:rPr lang="en-US" altLang="en-US"/>
              <a:t>What You’ll Learn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A20E0EB8-0921-452E-8221-79420FD7BB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6096000" cy="4572000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en-US"/>
              <a:t>Planning Content</a:t>
            </a:r>
          </a:p>
          <a:p>
            <a:pPr>
              <a:spcBef>
                <a:spcPct val="60000"/>
              </a:spcBef>
            </a:pPr>
            <a:r>
              <a:rPr lang="en-US" altLang="en-US"/>
              <a:t>Getting Started with Design</a:t>
            </a:r>
          </a:p>
          <a:p>
            <a:pPr>
              <a:spcBef>
                <a:spcPct val="60000"/>
              </a:spcBef>
            </a:pPr>
            <a:r>
              <a:rPr lang="en-US" altLang="en-US"/>
              <a:t>Displaying Text</a:t>
            </a:r>
          </a:p>
          <a:p>
            <a:pPr>
              <a:spcBef>
                <a:spcPct val="60000"/>
              </a:spcBef>
            </a:pPr>
            <a:r>
              <a:rPr lang="en-US" altLang="en-US"/>
              <a:t>Displaying Graphics</a:t>
            </a:r>
          </a:p>
          <a:p>
            <a:pPr>
              <a:spcBef>
                <a:spcPct val="60000"/>
              </a:spcBef>
            </a:pPr>
            <a:r>
              <a:rPr lang="en-US" altLang="en-US"/>
              <a:t>Animating</a:t>
            </a:r>
          </a:p>
          <a:p>
            <a:pPr>
              <a:spcBef>
                <a:spcPct val="60000"/>
              </a:spcBef>
            </a:pPr>
            <a:r>
              <a:rPr lang="en-US" altLang="en-US"/>
              <a:t>Presenting</a:t>
            </a:r>
          </a:p>
        </p:txBody>
      </p:sp>
      <p:graphicFrame>
        <p:nvGraphicFramePr>
          <p:cNvPr id="68613" name="Object 5">
            <a:extLst>
              <a:ext uri="{FF2B5EF4-FFF2-40B4-BE49-F238E27FC236}">
                <a16:creationId xmlns:a16="http://schemas.microsoft.com/office/drawing/2014/main" id="{78471C3E-0725-4BD5-B7ED-42279FB410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69050" y="3657600"/>
          <a:ext cx="1974850" cy="245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7" r:id="rId3" imgW="944880" imgH="1179576" progId="MS_ClipArt_Gallery">
                  <p:embed/>
                </p:oleObj>
              </mc:Choice>
              <mc:Fallback>
                <p:oleObj r:id="rId3" imgW="944880" imgH="1179576" progId="MS_ClipArt_Gallery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9050" y="3657600"/>
                        <a:ext cx="1974850" cy="245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>
            <a:extLst>
              <a:ext uri="{FF2B5EF4-FFF2-40B4-BE49-F238E27FC236}">
                <a16:creationId xmlns:a16="http://schemas.microsoft.com/office/drawing/2014/main" id="{F839EA4A-62DF-4C2A-955C-F48118926DE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6B58FC64-428C-47EA-8865-27854B70CEC1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678FB97F-1815-4945-A5BB-0BA4F88503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05000" y="1981200"/>
            <a:ext cx="7694613" cy="1828800"/>
          </a:xfrm>
        </p:spPr>
        <p:txBody>
          <a:bodyPr/>
          <a:lstStyle/>
          <a:p>
            <a:r>
              <a:rPr lang="en-US" altLang="en-US"/>
              <a:t>Planning Content</a:t>
            </a:r>
            <a:br>
              <a:rPr lang="en-US" altLang="en-US"/>
            </a:br>
            <a:r>
              <a:rPr lang="en-US" altLang="en-US"/>
              <a:t>     </a:t>
            </a:r>
            <a:r>
              <a:rPr lang="en-US" altLang="en-US" sz="4800">
                <a:solidFill>
                  <a:srgbClr val="0E4343"/>
                </a:solidFill>
              </a:rPr>
              <a:t>for Talks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74184A5-43C6-4A4F-BDC3-92627615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E0E5-9491-4492-845F-DB37B71092E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42338" name="Rectangle 2">
            <a:extLst>
              <a:ext uri="{FF2B5EF4-FFF2-40B4-BE49-F238E27FC236}">
                <a16:creationId xmlns:a16="http://schemas.microsoft.com/office/drawing/2014/main" id="{FCF5FE47-9F15-4812-A88E-3D870CA07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6400800" cy="121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Planning Content    </a:t>
            </a:r>
            <a:br>
              <a:rPr lang="en-US" altLang="en-US"/>
            </a:br>
            <a:r>
              <a:rPr lang="en-US" altLang="en-US"/>
              <a:t>for Talks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EF9DAE05-DB89-42F8-85DC-8BDD446EB7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6400800" cy="4495800"/>
          </a:xfrm>
        </p:spPr>
        <p:txBody>
          <a:bodyPr/>
          <a:lstStyle/>
          <a:p>
            <a:pPr>
              <a:spcBef>
                <a:spcPct val="55000"/>
              </a:spcBef>
              <a:buFont typeface="Times" panose="02020603050405020304" pitchFamily="18" charset="0"/>
              <a:buNone/>
            </a:pPr>
            <a:r>
              <a:rPr lang="en-US" altLang="en-US" sz="2800" b="1"/>
              <a:t>PART 1:</a:t>
            </a:r>
          </a:p>
          <a:p>
            <a:pPr>
              <a:spcBef>
                <a:spcPct val="55000"/>
              </a:spcBef>
            </a:pPr>
            <a:r>
              <a:rPr lang="en-US" altLang="en-US" sz="2800" b="1"/>
              <a:t>List possible audience questions</a:t>
            </a:r>
          </a:p>
          <a:p>
            <a:pPr>
              <a:spcBef>
                <a:spcPct val="55000"/>
              </a:spcBef>
            </a:pPr>
            <a:r>
              <a:rPr lang="en-US" altLang="en-US" sz="2800" b="1"/>
              <a:t>Plan your aim(s) upfront</a:t>
            </a:r>
          </a:p>
          <a:p>
            <a:pPr>
              <a:spcBef>
                <a:spcPct val="55000"/>
              </a:spcBef>
            </a:pPr>
            <a:r>
              <a:rPr lang="en-US" altLang="en-US" sz="2800" b="1"/>
              <a:t>Choose the “NEWS” about topic</a:t>
            </a:r>
          </a:p>
          <a:p>
            <a:pPr>
              <a:spcBef>
                <a:spcPct val="55000"/>
              </a:spcBef>
            </a:pPr>
            <a:r>
              <a:rPr lang="en-US" altLang="en-US" sz="2800" b="1"/>
              <a:t>Include significance</a:t>
            </a:r>
          </a:p>
          <a:p>
            <a:pPr>
              <a:spcBef>
                <a:spcPct val="55000"/>
              </a:spcBef>
            </a:pPr>
            <a:r>
              <a:rPr lang="en-US" altLang="en-US" sz="2800" b="1"/>
              <a:t>Keep background relevant</a:t>
            </a:r>
          </a:p>
        </p:txBody>
      </p:sp>
      <p:pic>
        <p:nvPicPr>
          <p:cNvPr id="142340" name="Picture 4" descr="C:\Program Files\Common Files\Microsoft Shared\Clipart\cagcat50\hm00363_.wmf">
            <a:extLst>
              <a:ext uri="{FF2B5EF4-FFF2-40B4-BE49-F238E27FC236}">
                <a16:creationId xmlns:a16="http://schemas.microsoft.com/office/drawing/2014/main" id="{76F40361-703D-4AFF-ADDD-C87F2562F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685800"/>
            <a:ext cx="18224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A6F8C4F-9632-41BD-A598-B46E9C01A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DB6E-5D15-4FB3-B13C-0838A3950ED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65BFFFCF-CFA4-4EE2-9CF1-2363B0FB3D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6400800" cy="12192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45000"/>
              </a:spcBef>
            </a:pPr>
            <a:r>
              <a:rPr lang="en-US" altLang="en-US"/>
              <a:t>Planning Content   </a:t>
            </a:r>
            <a:br>
              <a:rPr lang="en-US" altLang="en-US"/>
            </a:br>
            <a:r>
              <a:rPr lang="en-US" altLang="en-US"/>
              <a:t>for Talks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A8EFE55D-A84B-4BB6-A606-315478A62F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828800"/>
            <a:ext cx="678180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800" b="1"/>
              <a:t>PART 2:</a:t>
            </a:r>
          </a:p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en-US" altLang="en-US" sz="2800" b="1"/>
              <a:t>Explain methods when appropriate</a:t>
            </a:r>
          </a:p>
          <a:p>
            <a:pPr lvl="1">
              <a:lnSpc>
                <a:spcPct val="90000"/>
              </a:lnSpc>
              <a:spcBef>
                <a:spcPct val="45000"/>
              </a:spcBef>
            </a:pPr>
            <a:r>
              <a:rPr lang="en-US" altLang="en-US" sz="2200" b="1"/>
              <a:t>Related to the “news” (main point)?      </a:t>
            </a:r>
          </a:p>
          <a:p>
            <a:pPr lvl="1">
              <a:lnSpc>
                <a:spcPct val="90000"/>
              </a:lnSpc>
              <a:spcBef>
                <a:spcPct val="45000"/>
              </a:spcBef>
            </a:pPr>
            <a:r>
              <a:rPr lang="en-US" altLang="en-US" sz="2200" b="1"/>
              <a:t>Necessary to understand talk?</a:t>
            </a:r>
            <a:endParaRPr lang="en-US" altLang="en-US" sz="2400" b="1"/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en-US" sz="2800" b="1"/>
              <a:t>Explain (don’t just show) data</a:t>
            </a:r>
          </a:p>
          <a:p>
            <a:pPr>
              <a:lnSpc>
                <a:spcPct val="90000"/>
              </a:lnSpc>
              <a:spcBef>
                <a:spcPct val="55000"/>
              </a:spcBef>
            </a:pPr>
            <a:r>
              <a:rPr lang="en-US" altLang="en-US" sz="2800" b="1"/>
              <a:t>Plan a conclusion</a:t>
            </a:r>
          </a:p>
          <a:p>
            <a:pPr>
              <a:lnSpc>
                <a:spcPct val="90000"/>
              </a:lnSpc>
              <a:spcBef>
                <a:spcPct val="55000"/>
              </a:spcBef>
            </a:pPr>
            <a:r>
              <a:rPr lang="en-US" altLang="en-US" sz="2800" b="1"/>
              <a:t>Preview future work</a:t>
            </a:r>
          </a:p>
        </p:txBody>
      </p:sp>
      <p:graphicFrame>
        <p:nvGraphicFramePr>
          <p:cNvPr id="147461" name="Object 5">
            <a:extLst>
              <a:ext uri="{FF2B5EF4-FFF2-40B4-BE49-F238E27FC236}">
                <a16:creationId xmlns:a16="http://schemas.microsoft.com/office/drawing/2014/main" id="{DFEA42D8-7270-4094-BA08-2D61CCA55A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0" y="1752600"/>
          <a:ext cx="871538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72" r:id="rId3" imgW="719328" imgH="1078992" progId="MS_ClipArt_Gallery">
                  <p:embed/>
                </p:oleObj>
              </mc:Choice>
              <mc:Fallback>
                <p:oleObj r:id="rId3" imgW="719328" imgH="1078992" progId="MS_ClipArt_Gallery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1752600"/>
                        <a:ext cx="871538" cy="130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7469" name="Group 13">
            <a:extLst>
              <a:ext uri="{FF2B5EF4-FFF2-40B4-BE49-F238E27FC236}">
                <a16:creationId xmlns:a16="http://schemas.microsoft.com/office/drawing/2014/main" id="{8506B36E-545F-405A-92CD-4C16F2A97D76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4419600"/>
            <a:ext cx="1454150" cy="1704975"/>
            <a:chOff x="4368" y="3120"/>
            <a:chExt cx="916" cy="1074"/>
          </a:xfrm>
        </p:grpSpPr>
        <p:graphicFrame>
          <p:nvGraphicFramePr>
            <p:cNvPr id="147463" name="Object 7">
              <a:extLst>
                <a:ext uri="{FF2B5EF4-FFF2-40B4-BE49-F238E27FC236}">
                  <a16:creationId xmlns:a16="http://schemas.microsoft.com/office/drawing/2014/main" id="{8FC29008-B81F-4994-82F5-5381E14C05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3120"/>
            <a:ext cx="916" cy="10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473" r:id="rId5" imgW="1868424" imgH="2191512" progId="MS_ClipArt_Gallery">
                    <p:embed/>
                  </p:oleObj>
                </mc:Choice>
                <mc:Fallback>
                  <p:oleObj r:id="rId5" imgW="1868424" imgH="2191512" progId="MS_ClipArt_Gallery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3120"/>
                          <a:ext cx="916" cy="10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7464" name="Rectangle 8">
              <a:extLst>
                <a:ext uri="{FF2B5EF4-FFF2-40B4-BE49-F238E27FC236}">
                  <a16:creationId xmlns:a16="http://schemas.microsoft.com/office/drawing/2014/main" id="{E9A9E136-9E64-4871-A289-A1984BCEA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984"/>
              <a:ext cx="9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66" name="Rectangle 10">
              <a:extLst>
                <a:ext uri="{FF2B5EF4-FFF2-40B4-BE49-F238E27FC236}">
                  <a16:creationId xmlns:a16="http://schemas.microsoft.com/office/drawing/2014/main" id="{201415DD-9008-4425-8008-59615DC79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3840"/>
              <a:ext cx="9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67" name="Rectangle 11">
              <a:extLst>
                <a:ext uri="{FF2B5EF4-FFF2-40B4-BE49-F238E27FC236}">
                  <a16:creationId xmlns:a16="http://schemas.microsoft.com/office/drawing/2014/main" id="{6FB001F4-9BC6-4C41-AFD8-A24519202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3888"/>
              <a:ext cx="9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68" name="Rectangle 12">
              <a:extLst>
                <a:ext uri="{FF2B5EF4-FFF2-40B4-BE49-F238E27FC236}">
                  <a16:creationId xmlns:a16="http://schemas.microsoft.com/office/drawing/2014/main" id="{FD4C9E4B-E1FA-4638-B9BC-325F53AAD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3936"/>
              <a:ext cx="9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7470" name="Rectangle 14">
            <a:extLst>
              <a:ext uri="{FF2B5EF4-FFF2-40B4-BE49-F238E27FC236}">
                <a16:creationId xmlns:a16="http://schemas.microsoft.com/office/drawing/2014/main" id="{50DDE016-CAC9-4713-ACA5-B7209A272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410200"/>
            <a:ext cx="152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06D1228-3CA0-4818-88E4-B5DA33E4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EA4F-9B35-47D1-BFE8-A89E9813A1F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BED1F96D-3F37-4C7F-BF83-98D489E2F3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696200" cy="121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Planning Content   </a:t>
            </a:r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B324DE10-BCBC-48E8-96E2-DA8FBCC3D0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8001000" cy="4495800"/>
          </a:xfrm>
        </p:spPr>
        <p:txBody>
          <a:bodyPr/>
          <a:lstStyle/>
          <a:p>
            <a:pPr>
              <a:spcBef>
                <a:spcPct val="55000"/>
              </a:spcBef>
            </a:pPr>
            <a:r>
              <a:rPr lang="en-US" altLang="en-US" sz="2800" b="1"/>
              <a:t>Remember what it was like not to know</a:t>
            </a:r>
          </a:p>
          <a:p>
            <a:pPr>
              <a:spcBef>
                <a:spcPct val="55000"/>
              </a:spcBef>
            </a:pPr>
            <a:r>
              <a:rPr lang="en-US" altLang="en-US" sz="2800" b="1"/>
              <a:t>Talk to prospective audience members or imagine them - list their questions</a:t>
            </a:r>
          </a:p>
          <a:p>
            <a:pPr>
              <a:spcBef>
                <a:spcPct val="55000"/>
              </a:spcBef>
            </a:pPr>
            <a:r>
              <a:rPr lang="en-US" altLang="en-US" sz="2800" b="1"/>
              <a:t>Organize information in chunks, going from what they know to what they don’t </a:t>
            </a:r>
          </a:p>
          <a:p>
            <a:pPr>
              <a:spcBef>
                <a:spcPct val="55000"/>
              </a:spcBef>
            </a:pPr>
            <a:r>
              <a:rPr lang="en-US" altLang="en-US" sz="2800" b="1"/>
              <a:t>Include topic’s significance</a:t>
            </a:r>
          </a:p>
        </p:txBody>
      </p:sp>
      <p:pic>
        <p:nvPicPr>
          <p:cNvPr id="150536" name="Picture 8">
            <a:extLst>
              <a:ext uri="{FF2B5EF4-FFF2-40B4-BE49-F238E27FC236}">
                <a16:creationId xmlns:a16="http://schemas.microsoft.com/office/drawing/2014/main" id="{53DCA2D9-D72A-4751-AC0D-592AC14CA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953000"/>
            <a:ext cx="1981200" cy="175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DCEDD24-E518-4607-9A7F-FF442F3E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E1B7-8AA6-465A-947E-BC5DDA932ED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33054686-979E-44C8-83ED-DA43327D65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7800" y="381000"/>
            <a:ext cx="6400800" cy="12192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45000"/>
              </a:spcBef>
            </a:pPr>
            <a:r>
              <a:rPr lang="en-US" altLang="en-US"/>
              <a:t>Planning Content  </a:t>
            </a:r>
          </a:p>
        </p:txBody>
      </p:sp>
      <p:pic>
        <p:nvPicPr>
          <p:cNvPr id="151564" name="Picture 12">
            <a:extLst>
              <a:ext uri="{FF2B5EF4-FFF2-40B4-BE49-F238E27FC236}">
                <a16:creationId xmlns:a16="http://schemas.microsoft.com/office/drawing/2014/main" id="{1E654A42-D508-48AB-85A6-FCDD19B88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09600"/>
            <a:ext cx="1752600" cy="152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567" name="Rectangle 15">
            <a:extLst>
              <a:ext uri="{FF2B5EF4-FFF2-40B4-BE49-F238E27FC236}">
                <a16:creationId xmlns:a16="http://schemas.microsoft.com/office/drawing/2014/main" id="{CD8DF8B0-69DE-4997-89D7-3F1A7E0D81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6705600" cy="47244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en-US" sz="2800" b="1"/>
              <a:t>Introduction:  Set Mental “Hooks” and preview the content</a:t>
            </a:r>
          </a:p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en-US" altLang="en-US" sz="2800" b="1"/>
              <a:t>Tie new info to previous studies or relevant events - motivate !!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en-US" sz="2800" b="1"/>
              <a:t>Organize from listeners’ point of view 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en-US" sz="2800" b="1"/>
              <a:t>Principle is “GIVEN to NEW”</a:t>
            </a:r>
          </a:p>
          <a:p>
            <a:pPr>
              <a:lnSpc>
                <a:spcPct val="90000"/>
              </a:lnSpc>
              <a:spcBef>
                <a:spcPct val="55000"/>
              </a:spcBef>
            </a:pPr>
            <a:r>
              <a:rPr lang="en-US" altLang="en-US" sz="2800" b="1"/>
              <a:t>Preview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7" grpId="0" build="p" bldLvl="2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800000"/>
      </a:dk1>
      <a:lt1>
        <a:srgbClr val="FFFFFF"/>
      </a:lt1>
      <a:dk2>
        <a:srgbClr val="000000"/>
      </a:dk2>
      <a:lt2>
        <a:srgbClr val="FFFFCC"/>
      </a:lt2>
      <a:accent1>
        <a:srgbClr val="777777"/>
      </a:accent1>
      <a:accent2>
        <a:srgbClr val="0033CC"/>
      </a:accent2>
      <a:accent3>
        <a:srgbClr val="AAAAAA"/>
      </a:accent3>
      <a:accent4>
        <a:srgbClr val="DADADA"/>
      </a:accent4>
      <a:accent5>
        <a:srgbClr val="BDBDBD"/>
      </a:accent5>
      <a:accent6>
        <a:srgbClr val="002DB9"/>
      </a:accent6>
      <a:hlink>
        <a:srgbClr val="800000"/>
      </a:hlink>
      <a:folHlink>
        <a:srgbClr val="660066"/>
      </a:folHlink>
    </a:clrScheme>
    <a:fontScheme name="Office Theme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Office Theme 1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777777"/>
        </a:accent1>
        <a:accent2>
          <a:srgbClr val="0033CC"/>
        </a:accent2>
        <a:accent3>
          <a:srgbClr val="AAAAAA"/>
        </a:accent3>
        <a:accent4>
          <a:srgbClr val="DADADA"/>
        </a:accent4>
        <a:accent5>
          <a:srgbClr val="BDBDBD"/>
        </a:accent5>
        <a:accent6>
          <a:srgbClr val="002DB9"/>
        </a:accent6>
        <a:hlink>
          <a:srgbClr val="800000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1429</TotalTime>
  <Words>208</Words>
  <Application>Microsoft Office PowerPoint</Application>
  <PresentationFormat>On-screen Show (4:3)</PresentationFormat>
  <Paragraphs>46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Times New Roman</vt:lpstr>
      <vt:lpstr>Helvetica</vt:lpstr>
      <vt:lpstr>Times</vt:lpstr>
      <vt:lpstr>Helvetica CY</vt:lpstr>
      <vt:lpstr>Geneva CY</vt:lpstr>
      <vt:lpstr>Arial</vt:lpstr>
      <vt:lpstr>Wingdings</vt:lpstr>
      <vt:lpstr>Palatino</vt:lpstr>
      <vt:lpstr>Verdana</vt:lpstr>
      <vt:lpstr>Geneva</vt:lpstr>
      <vt:lpstr>Arial MT Bold</vt:lpstr>
      <vt:lpstr>Office Theme</vt:lpstr>
      <vt:lpstr>MS_ClipArt_Gallery</vt:lpstr>
      <vt:lpstr>Using PowerPoint to Design Effective Presentations</vt:lpstr>
      <vt:lpstr>What You’ll Learn</vt:lpstr>
      <vt:lpstr>Planning Content      for Talks</vt:lpstr>
      <vt:lpstr>Planning Content     for Talks</vt:lpstr>
      <vt:lpstr>Planning Content    for Talks</vt:lpstr>
      <vt:lpstr>Planning Content   </vt:lpstr>
      <vt:lpstr>Planning Content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</dc:creator>
  <cp:keywords/>
  <cp:lastModifiedBy>Tomas</cp:lastModifiedBy>
  <cp:revision>127</cp:revision>
  <cp:lastPrinted>2002-10-09T13:47:19Z</cp:lastPrinted>
  <dcterms:created xsi:type="dcterms:W3CDTF">2009-04-22T19:24:48Z</dcterms:created>
  <dcterms:modified xsi:type="dcterms:W3CDTF">2018-08-22T06:12:51Z</dcterms:modified>
</cp:coreProperties>
</file>