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9" r:id="rId4"/>
    <p:sldId id="260" r:id="rId5"/>
    <p:sldId id="262" r:id="rId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D569"/>
    <a:srgbClr val="FFBA3F"/>
    <a:srgbClr val="CFD8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29" d="100"/>
          <a:sy n="129" d="100"/>
        </p:scale>
        <p:origin x="641" y="10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013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3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4.sv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cached_assets_used/image1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029200" y="548640"/>
            <a:ext cx="3840480" cy="384048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57200" y="4503420"/>
            <a:ext cx="457200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200" dirty="0"/>
          </a:p>
        </p:txBody>
      </p:sp>
      <p:sp>
        <p:nvSpPr>
          <p:cNvPr id="6" name="Shape 7">
            <a:extLst>
              <a:ext uri="{FF2B5EF4-FFF2-40B4-BE49-F238E27FC236}">
                <a16:creationId xmlns:a16="http://schemas.microsoft.com/office/drawing/2014/main" id="{0A5DD64D-4E50-4D89-C9B9-68EDC80B9A0D}"/>
              </a:ext>
            </a:extLst>
          </p:cNvPr>
          <p:cNvSpPr/>
          <p:nvPr/>
        </p:nvSpPr>
        <p:spPr>
          <a:xfrm>
            <a:off x="349624" y="2571750"/>
            <a:ext cx="4289612" cy="1125709"/>
          </a:xfrm>
          <a:prstGeom prst="roundRect">
            <a:avLst>
              <a:gd name="adj" fmla="val 15103"/>
            </a:avLst>
          </a:prstGeom>
          <a:solidFill>
            <a:srgbClr val="FBD569"/>
          </a:solidFill>
          <a:ln w="12700">
            <a:noFill/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sz="3600" b="1" dirty="0" err="1">
                <a:solidFill>
                  <a:schemeClr val="bg1"/>
                </a:solidFill>
                <a:latin typeface="Dubai" panose="020B0503030403030204" pitchFamily="34" charset="-78"/>
                <a:ea typeface="Cascadia Mono" panose="020B0609020000020004" pitchFamily="49" charset="0"/>
                <a:cs typeface="Dubai" panose="020B0503030403030204" pitchFamily="34" charset="-78"/>
              </a:rPr>
              <a:t>DropEats</a:t>
            </a:r>
            <a:r>
              <a:rPr lang="en-US" sz="3600" b="1" dirty="0">
                <a:solidFill>
                  <a:schemeClr val="bg1"/>
                </a:solidFill>
              </a:rPr>
              <a:t>
</a:t>
            </a:r>
            <a:r>
              <a:rPr lang="en-US" sz="1600" dirty="0" err="1">
                <a:solidFill>
                  <a:schemeClr val="bg1"/>
                </a:solidFill>
              </a:rPr>
              <a:t>Revenus</a:t>
            </a:r>
            <a:r>
              <a:rPr lang="en-US" sz="1600" dirty="0">
                <a:solidFill>
                  <a:schemeClr val="bg1"/>
                </a:solidFill>
              </a:rPr>
              <a:t> </a:t>
            </a:r>
            <a:r>
              <a:rPr lang="en-US" sz="1600" dirty="0" err="1">
                <a:solidFill>
                  <a:schemeClr val="bg1"/>
                </a:solidFill>
              </a:rPr>
              <a:t>additionnels</a:t>
            </a:r>
            <a:r>
              <a:rPr lang="en-US" sz="1600" dirty="0">
                <a:solidFill>
                  <a:schemeClr val="bg1"/>
                </a:solidFill>
              </a:rPr>
              <a:t> pour </a:t>
            </a:r>
            <a:r>
              <a:rPr lang="en-US" sz="1600" dirty="0" err="1">
                <a:solidFill>
                  <a:schemeClr val="bg1"/>
                </a:solidFill>
              </a:rPr>
              <a:t>votre</a:t>
            </a:r>
            <a:r>
              <a:rPr lang="en-US" sz="1600" dirty="0">
                <a:solidFill>
                  <a:schemeClr val="bg1"/>
                </a:solidFill>
              </a:rPr>
              <a:t> restaurant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D5530C81-AA10-ACAA-F876-5A1AEB1FF9EB}"/>
              </a:ext>
            </a:extLst>
          </p:cNvPr>
          <p:cNvSpPr/>
          <p:nvPr/>
        </p:nvSpPr>
        <p:spPr>
          <a:xfrm>
            <a:off x="403412" y="3769971"/>
            <a:ext cx="3980328" cy="384586"/>
          </a:xfrm>
          <a:prstGeom prst="roundRect">
            <a:avLst>
              <a:gd name="adj" fmla="val 20280"/>
            </a:avLst>
          </a:prstGeom>
          <a:solidFill>
            <a:srgbClr val="FFBA3F"/>
          </a:solidFill>
          <a:ln w="12700">
            <a:noFill/>
            <a:prstDash val="solid"/>
          </a:ln>
        </p:spPr>
        <p:txBody>
          <a:bodyPr/>
          <a:lstStyle/>
          <a:p>
            <a:r>
              <a:rPr lang="en-US" sz="1200" i="1" dirty="0" err="1">
                <a:solidFill>
                  <a:schemeClr val="bg1"/>
                </a:solidFill>
              </a:rPr>
              <a:t>Transformez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vos</a:t>
            </a:r>
            <a:r>
              <a:rPr lang="en-US" sz="1200" i="1" dirty="0">
                <a:solidFill>
                  <a:schemeClr val="bg1"/>
                </a:solidFill>
              </a:rPr>
              <a:t> charges fixes </a:t>
            </a:r>
            <a:r>
              <a:rPr lang="en-US" sz="1200" i="1" dirty="0" err="1">
                <a:solidFill>
                  <a:schemeClr val="bg1"/>
                </a:solidFill>
              </a:rPr>
              <a:t>en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bénéfices</a:t>
            </a:r>
            <a:r>
              <a:rPr lang="en-US" sz="1200" i="1" dirty="0">
                <a:solidFill>
                  <a:schemeClr val="bg1"/>
                </a:solidFill>
              </a:rPr>
              <a:t> </a:t>
            </a:r>
            <a:r>
              <a:rPr lang="en-US" sz="1200" i="1" dirty="0" err="1">
                <a:solidFill>
                  <a:schemeClr val="bg1"/>
                </a:solidFill>
              </a:rPr>
              <a:t>supplémentaires</a:t>
            </a:r>
            <a:endParaRPr lang="en-US" sz="1200" dirty="0">
              <a:solidFill>
                <a:schemeClr val="bg1"/>
              </a:solidFill>
            </a:endParaRPr>
          </a:p>
          <a:p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0" descr="/home/oai/share/cached_assets_used/image3.png"/>
          <p:cNvPicPr>
            <a:picLocks noChangeAspect="1"/>
          </p:cNvPicPr>
          <p:nvPr/>
        </p:nvPicPr>
        <p:blipFill>
          <a:blip r:embed="rId3"/>
          <a:srcRect l="14444" r="14444"/>
          <a:stretch/>
        </p:blipFill>
        <p:spPr>
          <a:xfrm>
            <a:off x="5760720" y="1200150"/>
            <a:ext cx="2926080" cy="2743200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Text 2"/>
          <p:cNvSpPr/>
          <p:nvPr/>
        </p:nvSpPr>
        <p:spPr>
          <a:xfrm>
            <a:off x="457200" y="45034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i="1" dirty="0">
                <a:solidFill>
                  <a:srgbClr val="97B1DF"/>
                </a:solidFill>
              </a:rPr>
              <a:t>Remarque : ces chiffres sont des estimations basées sur un CA théorique (15 k€/mois).</a:t>
            </a:r>
            <a:endParaRPr lang="en-US" sz="600" dirty="0"/>
          </a:p>
        </p:txBody>
      </p:sp>
      <p:sp>
        <p:nvSpPr>
          <p:cNvPr id="7" name="Shape 7">
            <a:extLst>
              <a:ext uri="{FF2B5EF4-FFF2-40B4-BE49-F238E27FC236}">
                <a16:creationId xmlns:a16="http://schemas.microsoft.com/office/drawing/2014/main" id="{549F8E13-3B45-7F67-7C11-EFDEEDB3C885}"/>
              </a:ext>
            </a:extLst>
          </p:cNvPr>
          <p:cNvSpPr/>
          <p:nvPr/>
        </p:nvSpPr>
        <p:spPr>
          <a:xfrm>
            <a:off x="1723464" y="141817"/>
            <a:ext cx="1459006" cy="498263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txBody>
          <a:bodyPr/>
          <a:lstStyle/>
          <a:p>
            <a:pPr marL="0" indent="0" algn="ctr">
              <a:buNone/>
            </a:pPr>
            <a:r>
              <a:rPr lang="en-US" sz="1600" b="1" dirty="0" err="1"/>
              <a:t>Présentation</a:t>
            </a:r>
            <a:endParaRPr lang="en-US" sz="1600" b="1" dirty="0"/>
          </a:p>
        </p:txBody>
      </p:sp>
      <p:sp>
        <p:nvSpPr>
          <p:cNvPr id="8" name="Shape 7">
            <a:extLst>
              <a:ext uri="{FF2B5EF4-FFF2-40B4-BE49-F238E27FC236}">
                <a16:creationId xmlns:a16="http://schemas.microsoft.com/office/drawing/2014/main" id="{D64E993F-874D-D8E4-5F1D-6026B53D0EA0}"/>
              </a:ext>
            </a:extLst>
          </p:cNvPr>
          <p:cNvSpPr/>
          <p:nvPr/>
        </p:nvSpPr>
        <p:spPr>
          <a:xfrm>
            <a:off x="457200" y="1047585"/>
            <a:ext cx="4238065" cy="3048330"/>
          </a:xfrm>
          <a:prstGeom prst="roundRect">
            <a:avLst>
              <a:gd name="adj" fmla="val 17215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txBody>
          <a:bodyPr/>
          <a:lstStyle/>
          <a:p>
            <a:pPr algn="ctr"/>
            <a:r>
              <a:rPr lang="en-US" sz="1200" b="1" dirty="0" err="1">
                <a:solidFill>
                  <a:srgbClr val="030A18"/>
                </a:solidFill>
              </a:rPr>
              <a:t>Cette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présentation</a:t>
            </a:r>
            <a:r>
              <a:rPr lang="en-US" sz="1200" b="1" dirty="0">
                <a:solidFill>
                  <a:srgbClr val="030A18"/>
                </a:solidFill>
              </a:rPr>
              <a:t> repose sur un chiffre d'affaires </a:t>
            </a:r>
            <a:r>
              <a:rPr lang="en-US" sz="1200" b="1" dirty="0" err="1">
                <a:solidFill>
                  <a:srgbClr val="030A18"/>
                </a:solidFill>
              </a:rPr>
              <a:t>théorique</a:t>
            </a:r>
            <a:r>
              <a:rPr lang="en-US" sz="1200" b="1" dirty="0">
                <a:solidFill>
                  <a:srgbClr val="030A18"/>
                </a:solidFill>
              </a:rPr>
              <a:t> de 15 k€ par </a:t>
            </a:r>
            <a:r>
              <a:rPr lang="en-US" sz="1200" b="1" dirty="0" err="1">
                <a:solidFill>
                  <a:srgbClr val="030A18"/>
                </a:solidFill>
              </a:rPr>
              <a:t>mois</a:t>
            </a:r>
            <a:r>
              <a:rPr lang="en-US" sz="1200" b="1" dirty="0">
                <a:solidFill>
                  <a:srgbClr val="030A18"/>
                </a:solidFill>
              </a:rPr>
              <a:t>, </a:t>
            </a:r>
            <a:r>
              <a:rPr lang="en-US" sz="1200" b="1" dirty="0" err="1">
                <a:solidFill>
                  <a:srgbClr val="030A18"/>
                </a:solidFill>
              </a:rPr>
              <a:t>correspondant</a:t>
            </a:r>
            <a:r>
              <a:rPr lang="en-US" sz="1200" b="1" dirty="0">
                <a:solidFill>
                  <a:srgbClr val="030A18"/>
                </a:solidFill>
              </a:rPr>
              <a:t> à un fast‑food </a:t>
            </a:r>
            <a:r>
              <a:rPr lang="en-US" sz="1200" b="1" dirty="0" err="1">
                <a:solidFill>
                  <a:srgbClr val="030A18"/>
                </a:solidFill>
              </a:rPr>
              <a:t>typique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en</a:t>
            </a:r>
            <a:r>
              <a:rPr lang="en-US" sz="1200" b="1" dirty="0">
                <a:solidFill>
                  <a:srgbClr val="030A18"/>
                </a:solidFill>
              </a:rPr>
              <a:t> Île‑de‑France. </a:t>
            </a:r>
          </a:p>
          <a:p>
            <a:endParaRPr lang="en-US" sz="1200" b="1" dirty="0">
              <a:solidFill>
                <a:srgbClr val="030A18"/>
              </a:solidFill>
            </a:endParaRPr>
          </a:p>
          <a:p>
            <a:endParaRPr lang="en-US" sz="1200" b="1" dirty="0">
              <a:solidFill>
                <a:srgbClr val="030A18"/>
              </a:solidFill>
            </a:endParaRPr>
          </a:p>
          <a:p>
            <a:r>
              <a:rPr lang="en-US" sz="1200" dirty="0">
                <a:solidFill>
                  <a:srgbClr val="030A18"/>
                </a:solidFill>
              </a:rPr>
              <a:t>Les </a:t>
            </a:r>
            <a:r>
              <a:rPr lang="en-US" sz="1200" dirty="0" err="1">
                <a:solidFill>
                  <a:srgbClr val="030A18"/>
                </a:solidFill>
              </a:rPr>
              <a:t>montants</a:t>
            </a:r>
            <a:r>
              <a:rPr lang="en-US" sz="1200" dirty="0">
                <a:solidFill>
                  <a:srgbClr val="030A18"/>
                </a:solidFill>
              </a:rPr>
              <a:t> et ratios </a:t>
            </a:r>
            <a:r>
              <a:rPr lang="en-US" sz="1200" dirty="0" err="1">
                <a:solidFill>
                  <a:srgbClr val="030A18"/>
                </a:solidFill>
              </a:rPr>
              <a:t>présentés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sont</a:t>
            </a:r>
            <a:r>
              <a:rPr lang="en-US" sz="1200" dirty="0">
                <a:solidFill>
                  <a:srgbClr val="030A18"/>
                </a:solidFill>
              </a:rPr>
              <a:t> des estimations </a:t>
            </a:r>
            <a:r>
              <a:rPr lang="en-US" sz="1200" dirty="0" err="1">
                <a:solidFill>
                  <a:srgbClr val="030A18"/>
                </a:solidFill>
              </a:rPr>
              <a:t>destinées</a:t>
            </a:r>
            <a:r>
              <a:rPr lang="en-US" sz="1200" dirty="0">
                <a:solidFill>
                  <a:srgbClr val="030A18"/>
                </a:solidFill>
              </a:rPr>
              <a:t> à </a:t>
            </a:r>
            <a:r>
              <a:rPr lang="en-US" sz="1200" dirty="0" err="1">
                <a:solidFill>
                  <a:srgbClr val="030A18"/>
                </a:solidFill>
              </a:rPr>
              <a:t>illustrer</a:t>
            </a:r>
            <a:r>
              <a:rPr lang="en-US" sz="1200" dirty="0">
                <a:solidFill>
                  <a:srgbClr val="030A18"/>
                </a:solidFill>
              </a:rPr>
              <a:t> les </a:t>
            </a:r>
            <a:r>
              <a:rPr lang="en-US" sz="1200" dirty="0" err="1">
                <a:solidFill>
                  <a:srgbClr val="030A18"/>
                </a:solidFill>
              </a:rPr>
              <a:t>ordres</a:t>
            </a:r>
            <a:r>
              <a:rPr lang="en-US" sz="1200" dirty="0">
                <a:solidFill>
                  <a:srgbClr val="030A18"/>
                </a:solidFill>
              </a:rPr>
              <a:t> de grandeur. </a:t>
            </a:r>
            <a:r>
              <a:rPr lang="en-US" sz="1200" dirty="0" err="1">
                <a:solidFill>
                  <a:srgbClr val="030A18"/>
                </a:solidFill>
              </a:rPr>
              <a:t>Ils</a:t>
            </a:r>
            <a:r>
              <a:rPr lang="en-US" sz="1200" dirty="0">
                <a:solidFill>
                  <a:srgbClr val="030A18"/>
                </a:solidFill>
              </a:rPr>
              <a:t> ne </a:t>
            </a:r>
            <a:r>
              <a:rPr lang="en-US" sz="1200" dirty="0" err="1">
                <a:solidFill>
                  <a:srgbClr val="030A18"/>
                </a:solidFill>
              </a:rPr>
              <a:t>reflètent</a:t>
            </a:r>
            <a:r>
              <a:rPr lang="en-US" sz="1200" dirty="0">
                <a:solidFill>
                  <a:srgbClr val="030A18"/>
                </a:solidFill>
              </a:rPr>
              <a:t> pas </a:t>
            </a:r>
            <a:r>
              <a:rPr lang="en-US" sz="1200" dirty="0" err="1">
                <a:solidFill>
                  <a:srgbClr val="030A18"/>
                </a:solidFill>
              </a:rPr>
              <a:t>vos</a:t>
            </a:r>
            <a:r>
              <a:rPr lang="en-US" sz="1200" dirty="0">
                <a:solidFill>
                  <a:srgbClr val="030A18"/>
                </a:solidFill>
              </a:rPr>
              <a:t> chiffres </a:t>
            </a:r>
            <a:r>
              <a:rPr lang="en-US" sz="1200" dirty="0" err="1">
                <a:solidFill>
                  <a:srgbClr val="030A18"/>
                </a:solidFill>
              </a:rPr>
              <a:t>réels</a:t>
            </a:r>
            <a:r>
              <a:rPr lang="en-US" sz="1200" dirty="0">
                <a:solidFill>
                  <a:srgbClr val="030A18"/>
                </a:solidFill>
              </a:rPr>
              <a:t> et </a:t>
            </a:r>
            <a:r>
              <a:rPr lang="en-US" sz="1200" dirty="0" err="1">
                <a:solidFill>
                  <a:srgbClr val="030A18"/>
                </a:solidFill>
              </a:rPr>
              <a:t>servent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uniquement</a:t>
            </a:r>
            <a:r>
              <a:rPr lang="en-US" sz="1200" dirty="0">
                <a:solidFill>
                  <a:srgbClr val="030A18"/>
                </a:solidFill>
              </a:rPr>
              <a:t> de base de </a:t>
            </a:r>
            <a:r>
              <a:rPr lang="en-US" sz="1200" dirty="0" err="1">
                <a:solidFill>
                  <a:srgbClr val="030A18"/>
                </a:solidFill>
              </a:rPr>
              <a:t>réflexion</a:t>
            </a:r>
            <a:r>
              <a:rPr lang="en-US" sz="1200" dirty="0">
                <a:solidFill>
                  <a:srgbClr val="030A18"/>
                </a:solidFill>
              </a:rPr>
              <a:t>.
</a:t>
            </a:r>
            <a:r>
              <a:rPr lang="en-US" sz="1200" dirty="0" err="1">
                <a:solidFill>
                  <a:srgbClr val="030A18"/>
                </a:solidFill>
              </a:rPr>
              <a:t>L'objectif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est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d'analyser</a:t>
            </a:r>
            <a:r>
              <a:rPr lang="en-US" sz="1200" dirty="0">
                <a:solidFill>
                  <a:srgbClr val="030A18"/>
                </a:solidFill>
              </a:rPr>
              <a:t> comment </a:t>
            </a:r>
            <a:r>
              <a:rPr lang="en-US" sz="1200" dirty="0" err="1">
                <a:solidFill>
                  <a:srgbClr val="030A18"/>
                </a:solidFill>
              </a:rPr>
              <a:t>DropEats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peut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optimiser</a:t>
            </a:r>
            <a:r>
              <a:rPr lang="en-US" sz="1200" dirty="0">
                <a:solidFill>
                  <a:srgbClr val="030A18"/>
                </a:solidFill>
              </a:rPr>
              <a:t> la </a:t>
            </a:r>
            <a:r>
              <a:rPr lang="en-US" sz="1200" dirty="0" err="1">
                <a:solidFill>
                  <a:srgbClr val="030A18"/>
                </a:solidFill>
              </a:rPr>
              <a:t>rentabilité</a:t>
            </a:r>
            <a:r>
              <a:rPr lang="en-US" sz="1200" dirty="0">
                <a:solidFill>
                  <a:srgbClr val="030A18"/>
                </a:solidFill>
              </a:rPr>
              <a:t> de </a:t>
            </a:r>
            <a:r>
              <a:rPr lang="en-US" sz="1200" dirty="0" err="1">
                <a:solidFill>
                  <a:srgbClr val="030A18"/>
                </a:solidFill>
              </a:rPr>
              <a:t>vos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commandes</a:t>
            </a:r>
            <a:r>
              <a:rPr lang="en-US" sz="1200" dirty="0">
                <a:solidFill>
                  <a:srgbClr val="030A18"/>
                </a:solidFill>
              </a:rPr>
              <a:t> Uber Eats sans </a:t>
            </a:r>
            <a:r>
              <a:rPr lang="en-US" sz="1200" dirty="0" err="1">
                <a:solidFill>
                  <a:srgbClr val="030A18"/>
                </a:solidFill>
              </a:rPr>
              <a:t>perturber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votre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modèle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actuel</a:t>
            </a:r>
            <a:r>
              <a:rPr lang="en-US" sz="1200" dirty="0">
                <a:solidFill>
                  <a:srgbClr val="030A18"/>
                </a:solidFill>
              </a:rPr>
              <a:t>.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6172200" y="316073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1D4E89"/>
          </a:solidFill>
          <a:ln w="12700">
            <a:solidFill>
              <a:srgbClr val="1D4E89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3640" y="498953"/>
            <a:ext cx="274320" cy="2743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83680" y="407513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</a:rPr>
              <a:t>Prix client
</a:t>
            </a:r>
            <a:r>
              <a:rPr lang="en-US" sz="1100" b="1" dirty="0">
                <a:solidFill>
                  <a:srgbClr val="FFFFFF"/>
                </a:solidFill>
              </a:rPr>
              <a:t>12 €</a:t>
            </a:r>
            <a:endParaRPr lang="en-US" sz="900" dirty="0"/>
          </a:p>
        </p:txBody>
      </p:sp>
      <p:sp>
        <p:nvSpPr>
          <p:cNvPr id="6" name="Shape 3"/>
          <p:cNvSpPr/>
          <p:nvPr/>
        </p:nvSpPr>
        <p:spPr>
          <a:xfrm>
            <a:off x="6172200" y="1050944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E68A00"/>
          </a:solidFill>
          <a:ln w="12700">
            <a:solidFill>
              <a:srgbClr val="E68A00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63640" y="1233824"/>
            <a:ext cx="274320" cy="2743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583680" y="1142384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</a:rPr>
              <a:t>Commission Uber (25 %)
</a:t>
            </a:r>
            <a:r>
              <a:rPr lang="en-US" sz="1100" b="1" dirty="0">
                <a:solidFill>
                  <a:srgbClr val="FFFFFF"/>
                </a:solidFill>
              </a:rPr>
              <a:t>3 €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6172200" y="1784440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2AA876"/>
          </a:solidFill>
          <a:ln w="12700">
            <a:solidFill>
              <a:srgbClr val="2AA876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3640" y="1967320"/>
            <a:ext cx="274320" cy="27432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583680" y="1875880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 err="1">
                <a:solidFill>
                  <a:srgbClr val="FFFFFF"/>
                </a:solidFill>
              </a:rPr>
              <a:t>Ingrédients</a:t>
            </a:r>
            <a:r>
              <a:rPr lang="en-US" sz="900" b="1" dirty="0">
                <a:solidFill>
                  <a:srgbClr val="FFFFFF"/>
                </a:solidFill>
              </a:rPr>
              <a:t> (28 %)
</a:t>
            </a:r>
            <a:r>
              <a:rPr lang="en-US" sz="1100" b="1" dirty="0">
                <a:solidFill>
                  <a:srgbClr val="FFFFFF"/>
                </a:solidFill>
              </a:rPr>
              <a:t>3,36 €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6172200" y="2548875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263640" y="2731755"/>
            <a:ext cx="274320" cy="27432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583680" y="2640315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</a:rPr>
              <a:t>Emballage (3,5 %)
</a:t>
            </a:r>
            <a:r>
              <a:rPr lang="en-US" sz="1100" b="1" dirty="0">
                <a:solidFill>
                  <a:srgbClr val="FFFFFF"/>
                </a:solidFill>
              </a:rPr>
              <a:t>0,42 €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172200" y="3313310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0A1931"/>
          </a:solidFill>
          <a:ln w="12700">
            <a:solidFill>
              <a:srgbClr val="0A1931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332220" y="3481788"/>
            <a:ext cx="274320" cy="27432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652260" y="3390348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</a:rPr>
              <a:t>Charges fixes
</a:t>
            </a:r>
            <a:r>
              <a:rPr lang="en-US" sz="1100" b="1" dirty="0">
                <a:solidFill>
                  <a:srgbClr val="FFFFFF"/>
                </a:solidFill>
              </a:rPr>
              <a:t>4 €</a:t>
            </a:r>
            <a:endParaRPr lang="en-US" sz="900" dirty="0"/>
          </a:p>
        </p:txBody>
      </p:sp>
      <p:sp>
        <p:nvSpPr>
          <p:cNvPr id="18" name="Shape 11"/>
          <p:cNvSpPr/>
          <p:nvPr/>
        </p:nvSpPr>
        <p:spPr>
          <a:xfrm>
            <a:off x="6172200" y="4039517"/>
            <a:ext cx="2560320" cy="64008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F5F9F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9" name="Image 5" descr="preencoded.png"/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263640" y="4222397"/>
            <a:ext cx="274320" cy="27432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6583680" y="4130957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0A1931"/>
                </a:solidFill>
              </a:rPr>
              <a:t>Résultat net
</a:t>
            </a:r>
            <a:r>
              <a:rPr lang="en-US" sz="1100" b="1" dirty="0">
                <a:solidFill>
                  <a:srgbClr val="0A1931"/>
                </a:solidFill>
              </a:rPr>
              <a:t>1,25 €</a:t>
            </a:r>
            <a:endParaRPr lang="en-US" sz="900" dirty="0"/>
          </a:p>
        </p:txBody>
      </p:sp>
      <p:sp>
        <p:nvSpPr>
          <p:cNvPr id="22" name="Text 14"/>
          <p:cNvSpPr/>
          <p:nvPr/>
        </p:nvSpPr>
        <p:spPr>
          <a:xfrm>
            <a:off x="457200" y="45034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i="1" dirty="0">
                <a:solidFill>
                  <a:srgbClr val="97B1DF"/>
                </a:solidFill>
              </a:rPr>
              <a:t>Remarque : ces chiffres sont des estimations basées sur un CA théorique (15 k€/mois).</a:t>
            </a:r>
            <a:endParaRPr lang="en-US" sz="600" dirty="0"/>
          </a:p>
        </p:txBody>
      </p:sp>
      <p:sp>
        <p:nvSpPr>
          <p:cNvPr id="24" name="Shape 5">
            <a:extLst>
              <a:ext uri="{FF2B5EF4-FFF2-40B4-BE49-F238E27FC236}">
                <a16:creationId xmlns:a16="http://schemas.microsoft.com/office/drawing/2014/main" id="{00AEC6C4-4270-D90D-E3EF-5B076B092443}"/>
              </a:ext>
            </a:extLst>
          </p:cNvPr>
          <p:cNvSpPr/>
          <p:nvPr/>
        </p:nvSpPr>
        <p:spPr>
          <a:xfrm>
            <a:off x="546145" y="1067201"/>
            <a:ext cx="4723951" cy="3155196"/>
          </a:xfrm>
          <a:prstGeom prst="roundRect">
            <a:avLst>
              <a:gd name="adj" fmla="val 2706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Pour un menu </a:t>
            </a:r>
            <a:r>
              <a:rPr lang="en-US" sz="1200" dirty="0" err="1"/>
              <a:t>vendu</a:t>
            </a:r>
            <a:r>
              <a:rPr lang="en-US" sz="1200" dirty="0"/>
              <a:t> 12 €, Uber </a:t>
            </a:r>
            <a:r>
              <a:rPr lang="en-US" sz="1200" dirty="0" err="1"/>
              <a:t>prélève</a:t>
            </a:r>
            <a:r>
              <a:rPr lang="en-US" sz="1200" dirty="0"/>
              <a:t> 25 % (</a:t>
            </a:r>
            <a:r>
              <a:rPr lang="en-US" sz="1200" dirty="0" err="1"/>
              <a:t>soit</a:t>
            </a:r>
            <a:r>
              <a:rPr lang="en-US" sz="1200" dirty="0"/>
              <a:t> 3 €) sous </a:t>
            </a:r>
            <a:r>
              <a:rPr lang="en-US" sz="1200" dirty="0" err="1"/>
              <a:t>forme</a:t>
            </a:r>
            <a:r>
              <a:rPr lang="en-US" sz="1200" dirty="0"/>
              <a:t> de commission.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Les </a:t>
            </a:r>
            <a:r>
              <a:rPr lang="en-US" sz="1200" dirty="0" err="1"/>
              <a:t>ingrédients</a:t>
            </a:r>
            <a:r>
              <a:rPr lang="en-US" sz="1200" dirty="0"/>
              <a:t> </a:t>
            </a:r>
            <a:r>
              <a:rPr lang="en-US" sz="1200" dirty="0" err="1"/>
              <a:t>représentent</a:t>
            </a:r>
            <a:r>
              <a:rPr lang="en-US" sz="1200" dirty="0"/>
              <a:t> environ 28 % du prix (3,36 €) et </a:t>
            </a:r>
            <a:r>
              <a:rPr lang="en-US" sz="1200" dirty="0" err="1"/>
              <a:t>l'emballage</a:t>
            </a:r>
            <a:r>
              <a:rPr lang="en-US" sz="1200" dirty="0"/>
              <a:t> 0,42 €. </a:t>
            </a:r>
          </a:p>
          <a:p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Une </a:t>
            </a:r>
            <a:r>
              <a:rPr lang="en-US" sz="1200" dirty="0" err="1"/>
              <a:t>partie</a:t>
            </a:r>
            <a:r>
              <a:rPr lang="en-US" sz="1200" dirty="0"/>
              <a:t> des charges fixes (</a:t>
            </a:r>
            <a:r>
              <a:rPr lang="en-US" sz="1200" dirty="0" err="1"/>
              <a:t>salaires</a:t>
            </a:r>
            <a:r>
              <a:rPr lang="en-US" sz="1200" dirty="0"/>
              <a:t>, </a:t>
            </a:r>
            <a:r>
              <a:rPr lang="en-US" sz="1200" dirty="0" err="1"/>
              <a:t>loyer</a:t>
            </a:r>
            <a:r>
              <a:rPr lang="en-US" sz="1200" dirty="0"/>
              <a:t>, </a:t>
            </a:r>
            <a:r>
              <a:rPr lang="en-US" sz="1200" dirty="0" err="1"/>
              <a:t>énergie</a:t>
            </a:r>
            <a:r>
              <a:rPr lang="en-US" sz="1200" dirty="0"/>
              <a:t>) doit </a:t>
            </a:r>
            <a:r>
              <a:rPr lang="en-US" sz="1200" dirty="0" err="1"/>
              <a:t>aussi</a:t>
            </a:r>
            <a:r>
              <a:rPr lang="en-US" sz="1200" dirty="0"/>
              <a:t> </a:t>
            </a:r>
            <a:r>
              <a:rPr lang="en-US" sz="1200" dirty="0" err="1"/>
              <a:t>être</a:t>
            </a:r>
            <a:r>
              <a:rPr lang="en-US" sz="1200" dirty="0"/>
              <a:t> </a:t>
            </a:r>
            <a:r>
              <a:rPr lang="en-US" sz="1200" dirty="0" err="1"/>
              <a:t>imputée</a:t>
            </a:r>
            <a:r>
              <a:rPr lang="en-US" sz="1200" dirty="0"/>
              <a:t> au menu, à hauteur de 4 €.</a:t>
            </a:r>
          </a:p>
          <a:p>
            <a:endParaRPr lang="en-US" sz="1200" dirty="0"/>
          </a:p>
          <a:p>
            <a:pPr algn="ctr"/>
            <a:r>
              <a:rPr lang="en-US" sz="1200" dirty="0"/>
              <a:t>
</a:t>
            </a:r>
            <a:r>
              <a:rPr lang="en-US" sz="1200" b="1" dirty="0"/>
              <a:t>Au final, il </a:t>
            </a:r>
            <a:r>
              <a:rPr lang="en-US" sz="1200" b="1" dirty="0" err="1"/>
              <a:t>reste</a:t>
            </a:r>
            <a:r>
              <a:rPr lang="en-US" sz="1200" b="1" dirty="0"/>
              <a:t> environ 1,25 € de </a:t>
            </a:r>
            <a:r>
              <a:rPr lang="en-US" sz="1200" b="1" dirty="0" err="1"/>
              <a:t>bénéfice</a:t>
            </a:r>
            <a:r>
              <a:rPr lang="en-US" sz="1200" b="1" dirty="0"/>
              <a:t> net par menu Uber Eats, </a:t>
            </a:r>
            <a:r>
              <a:rPr lang="en-US" sz="1200" b="1" dirty="0" err="1"/>
              <a:t>soit</a:t>
            </a:r>
            <a:r>
              <a:rPr lang="en-US" sz="1200" b="1" dirty="0"/>
              <a:t> à </a:t>
            </a:r>
            <a:r>
              <a:rPr lang="en-US" sz="1200" b="1" dirty="0" err="1"/>
              <a:t>peine</a:t>
            </a:r>
            <a:r>
              <a:rPr lang="en-US" sz="1200" b="1" dirty="0"/>
              <a:t> 10 % du prix client. </a:t>
            </a:r>
            <a:r>
              <a:rPr lang="en-US" sz="1200" b="1" dirty="0" err="1"/>
              <a:t>Cette</a:t>
            </a:r>
            <a:r>
              <a:rPr lang="en-US" sz="1200" b="1" dirty="0"/>
              <a:t> marge très </a:t>
            </a:r>
            <a:r>
              <a:rPr lang="en-US" sz="1200" b="1" dirty="0" err="1"/>
              <a:t>basse</a:t>
            </a:r>
            <a:r>
              <a:rPr lang="en-US" sz="1200" b="1" dirty="0"/>
              <a:t> </a:t>
            </a:r>
            <a:r>
              <a:rPr lang="en-US" sz="1200" b="1" dirty="0" err="1"/>
              <a:t>illustre</a:t>
            </a:r>
            <a:r>
              <a:rPr lang="en-US" sz="1200" b="1" dirty="0"/>
              <a:t> le </a:t>
            </a:r>
            <a:r>
              <a:rPr lang="en-US" sz="1200" b="1" dirty="0" err="1"/>
              <a:t>dilemme</a:t>
            </a:r>
            <a:r>
              <a:rPr lang="en-US" sz="1200" b="1" dirty="0"/>
              <a:t> </a:t>
            </a:r>
            <a:r>
              <a:rPr lang="en-US" sz="1200" b="1" dirty="0" err="1"/>
              <a:t>auquel</a:t>
            </a:r>
            <a:r>
              <a:rPr lang="en-US" sz="1200" b="1" dirty="0"/>
              <a:t> de </a:t>
            </a:r>
            <a:r>
              <a:rPr lang="en-US" sz="1200" b="1" dirty="0" err="1"/>
              <a:t>nombreux</a:t>
            </a:r>
            <a:r>
              <a:rPr lang="en-US" sz="1200" b="1" dirty="0"/>
              <a:t> restaurateurs font face.
</a:t>
            </a:r>
            <a:endParaRPr lang="en-US" sz="1200" dirty="0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7F886EC8-B554-C256-E029-83B45AD898D8}"/>
              </a:ext>
            </a:extLst>
          </p:cNvPr>
          <p:cNvSpPr/>
          <p:nvPr/>
        </p:nvSpPr>
        <p:spPr>
          <a:xfrm>
            <a:off x="951768" y="234270"/>
            <a:ext cx="3912704" cy="471702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txBody>
          <a:bodyPr/>
          <a:lstStyle/>
          <a:p>
            <a:pPr marL="0" indent="0" algn="ctr">
              <a:buNone/>
            </a:pPr>
            <a:r>
              <a:rPr lang="en-US" sz="1600" b="1" dirty="0">
                <a:latin typeface="Arial" pitchFamily="34" charset="0"/>
                <a:cs typeface="Arial" pitchFamily="34" charset="-120"/>
              </a:rPr>
              <a:t>Vos ventes </a:t>
            </a:r>
            <a:r>
              <a:rPr lang="en-US" sz="1600" b="1" dirty="0" err="1">
                <a:latin typeface="Arial" pitchFamily="34" charset="0"/>
                <a:cs typeface="Arial" pitchFamily="34" charset="-120"/>
              </a:rPr>
              <a:t>actuelles</a:t>
            </a:r>
            <a:r>
              <a:rPr lang="en-US" sz="1600" b="1" dirty="0">
                <a:latin typeface="Arial" pitchFamily="34" charset="0"/>
                <a:cs typeface="Arial" pitchFamily="34" charset="-120"/>
              </a:rPr>
              <a:t> avec Uber Eats </a:t>
            </a:r>
            <a:endParaRPr lang="en-US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6381973" y="642769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1D4E89"/>
          </a:solidFill>
          <a:ln w="12700">
            <a:solidFill>
              <a:srgbClr val="1D4E89"/>
            </a:solidFill>
            <a:prstDash val="solid"/>
          </a:ln>
        </p:spPr>
        <p:txBody>
          <a:bodyPr/>
          <a:lstStyle/>
          <a:p>
            <a:endParaRPr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473413" y="825649"/>
            <a:ext cx="274320" cy="27432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793453" y="734209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</a:rPr>
              <a:t>Paiement reçu
</a:t>
            </a:r>
            <a:r>
              <a:rPr lang="en-US" sz="1100" b="1" dirty="0">
                <a:solidFill>
                  <a:srgbClr val="FFFFFF"/>
                </a:solidFill>
              </a:rPr>
              <a:t>8 €</a:t>
            </a:r>
            <a:endParaRPr lang="en-US" sz="900" dirty="0"/>
          </a:p>
        </p:txBody>
      </p:sp>
      <p:sp>
        <p:nvSpPr>
          <p:cNvPr id="6" name="Shape 3"/>
          <p:cNvSpPr/>
          <p:nvPr/>
        </p:nvSpPr>
        <p:spPr>
          <a:xfrm>
            <a:off x="6371887" y="1374289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2AA876"/>
          </a:solidFill>
          <a:ln w="12700">
            <a:solidFill>
              <a:srgbClr val="2AA876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63327" y="1557169"/>
            <a:ext cx="274320" cy="27432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783367" y="1465729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 err="1">
                <a:solidFill>
                  <a:srgbClr val="FFFFFF"/>
                </a:solidFill>
              </a:rPr>
              <a:t>Ingrédients</a:t>
            </a:r>
            <a:r>
              <a:rPr lang="en-US" sz="900" b="1" dirty="0">
                <a:solidFill>
                  <a:srgbClr val="FFFFFF"/>
                </a:solidFill>
              </a:rPr>
              <a:t>
</a:t>
            </a:r>
            <a:r>
              <a:rPr lang="en-US" sz="1100" b="1" dirty="0">
                <a:solidFill>
                  <a:srgbClr val="FFFFFF"/>
                </a:solidFill>
              </a:rPr>
              <a:t>3,36 €</a:t>
            </a:r>
            <a:endParaRPr lang="en-US" sz="900" dirty="0"/>
          </a:p>
        </p:txBody>
      </p:sp>
      <p:sp>
        <p:nvSpPr>
          <p:cNvPr id="9" name="Shape 5"/>
          <p:cNvSpPr/>
          <p:nvPr/>
        </p:nvSpPr>
        <p:spPr>
          <a:xfrm>
            <a:off x="6355080" y="2109843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97B1DF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46520" y="2292723"/>
            <a:ext cx="274320" cy="27432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766560" y="2201283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</a:rPr>
              <a:t>Emballage
</a:t>
            </a:r>
            <a:r>
              <a:rPr lang="en-US" sz="1100" b="1" dirty="0">
                <a:solidFill>
                  <a:srgbClr val="FFFFFF"/>
                </a:solidFill>
              </a:rPr>
              <a:t>0,42 €</a:t>
            </a:r>
            <a:endParaRPr lang="en-US" sz="900" dirty="0"/>
          </a:p>
        </p:txBody>
      </p:sp>
      <p:sp>
        <p:nvSpPr>
          <p:cNvPr id="12" name="Shape 7"/>
          <p:cNvSpPr/>
          <p:nvPr/>
        </p:nvSpPr>
        <p:spPr>
          <a:xfrm>
            <a:off x="6381973" y="2838673"/>
            <a:ext cx="2560320" cy="640080"/>
          </a:xfrm>
          <a:prstGeom prst="roundRect">
            <a:avLst>
              <a:gd name="adj" fmla="val 50000"/>
            </a:avLst>
          </a:prstGeom>
          <a:solidFill>
            <a:srgbClr val="0A1931"/>
          </a:solidFill>
          <a:ln w="12700">
            <a:solidFill>
              <a:srgbClr val="0A1931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473413" y="3021553"/>
            <a:ext cx="274320" cy="27432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6793453" y="2930113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FFFFFF"/>
                </a:solidFill>
              </a:rPr>
              <a:t>Charges fixes
</a:t>
            </a:r>
            <a:r>
              <a:rPr lang="en-US" sz="1100" b="1" dirty="0">
                <a:solidFill>
                  <a:srgbClr val="FFFFFF"/>
                </a:solidFill>
              </a:rPr>
              <a:t>0 €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381973" y="3552712"/>
            <a:ext cx="2560320" cy="640080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solidFill>
              <a:srgbClr val="F5F9F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73413" y="3735592"/>
            <a:ext cx="274320" cy="27432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793453" y="3644152"/>
            <a:ext cx="21031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900" b="1" dirty="0">
                <a:solidFill>
                  <a:srgbClr val="0A1931"/>
                </a:solidFill>
              </a:rPr>
              <a:t>Résultat net
</a:t>
            </a:r>
            <a:r>
              <a:rPr lang="en-US" sz="1100" b="1" dirty="0">
                <a:solidFill>
                  <a:srgbClr val="0A1931"/>
                </a:solidFill>
              </a:rPr>
              <a:t>4 €</a:t>
            </a:r>
            <a:endParaRPr lang="en-US" sz="900" dirty="0"/>
          </a:p>
        </p:txBody>
      </p:sp>
      <p:sp>
        <p:nvSpPr>
          <p:cNvPr id="19" name="Text 12"/>
          <p:cNvSpPr/>
          <p:nvPr/>
        </p:nvSpPr>
        <p:spPr>
          <a:xfrm>
            <a:off x="457200" y="45034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i="1" dirty="0">
                <a:solidFill>
                  <a:srgbClr val="97B1DF"/>
                </a:solidFill>
              </a:rPr>
              <a:t>Remarque : ces chiffres sont des estimations basées sur un CA théorique (15 k€/mois).</a:t>
            </a:r>
            <a:endParaRPr lang="en-US" sz="600" dirty="0"/>
          </a:p>
        </p:txBody>
      </p:sp>
      <p:sp>
        <p:nvSpPr>
          <p:cNvPr id="2" name="Shape 7">
            <a:extLst>
              <a:ext uri="{FF2B5EF4-FFF2-40B4-BE49-F238E27FC236}">
                <a16:creationId xmlns:a16="http://schemas.microsoft.com/office/drawing/2014/main" id="{9B061B4A-7314-759A-F575-FA8453476E31}"/>
              </a:ext>
            </a:extLst>
          </p:cNvPr>
          <p:cNvSpPr/>
          <p:nvPr/>
        </p:nvSpPr>
        <p:spPr>
          <a:xfrm>
            <a:off x="1879609" y="176293"/>
            <a:ext cx="2036839" cy="454373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txBody>
          <a:bodyPr/>
          <a:lstStyle/>
          <a:p>
            <a:pPr algn="ctr"/>
            <a:r>
              <a:rPr lang="fr-FR" sz="1600" b="1" dirty="0"/>
              <a:t>La solution </a:t>
            </a:r>
            <a:r>
              <a:rPr lang="fr-FR" sz="1600" b="1" dirty="0" err="1"/>
              <a:t>DropEat</a:t>
            </a:r>
            <a:endParaRPr lang="fr-FR" sz="1600" b="1" dirty="0"/>
          </a:p>
        </p:txBody>
      </p:sp>
      <p:sp>
        <p:nvSpPr>
          <p:cNvPr id="22" name="Shape 7">
            <a:extLst>
              <a:ext uri="{FF2B5EF4-FFF2-40B4-BE49-F238E27FC236}">
                <a16:creationId xmlns:a16="http://schemas.microsoft.com/office/drawing/2014/main" id="{A9D1D8DA-525E-5C1A-BF12-9333A0D437CC}"/>
              </a:ext>
            </a:extLst>
          </p:cNvPr>
          <p:cNvSpPr/>
          <p:nvPr/>
        </p:nvSpPr>
        <p:spPr>
          <a:xfrm>
            <a:off x="644834" y="1046965"/>
            <a:ext cx="4506391" cy="3040156"/>
          </a:xfrm>
          <a:prstGeom prst="roundRect">
            <a:avLst>
              <a:gd name="adj" fmla="val 2420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txBody>
          <a:bodyPr/>
          <a:lstStyle/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Avec </a:t>
            </a:r>
            <a:r>
              <a:rPr lang="en-US" sz="1200" dirty="0" err="1">
                <a:solidFill>
                  <a:srgbClr val="030A18"/>
                </a:solidFill>
              </a:rPr>
              <a:t>DropEats</a:t>
            </a:r>
            <a:r>
              <a:rPr lang="en-US" sz="1200" dirty="0">
                <a:solidFill>
                  <a:srgbClr val="030A18"/>
                </a:solidFill>
              </a:rPr>
              <a:t>, </a:t>
            </a:r>
            <a:r>
              <a:rPr lang="en-US" sz="1200" dirty="0" err="1">
                <a:solidFill>
                  <a:srgbClr val="030A18"/>
                </a:solidFill>
              </a:rPr>
              <a:t>vous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vendez</a:t>
            </a:r>
            <a:r>
              <a:rPr lang="en-US" sz="1200" dirty="0">
                <a:solidFill>
                  <a:srgbClr val="030A18"/>
                </a:solidFill>
              </a:rPr>
              <a:t> un menu à un prix plus bas </a:t>
            </a:r>
            <a:r>
              <a:rPr lang="en-US" sz="1200" dirty="0" err="1">
                <a:solidFill>
                  <a:srgbClr val="030A18"/>
                </a:solidFill>
              </a:rPr>
              <a:t>qu’au</a:t>
            </a:r>
            <a:r>
              <a:rPr lang="en-US" sz="1200" dirty="0">
                <a:solidFill>
                  <a:srgbClr val="030A18"/>
                </a:solidFill>
              </a:rPr>
              <a:t> client </a:t>
            </a:r>
            <a:r>
              <a:rPr lang="en-US" sz="1200" dirty="0" err="1">
                <a:solidFill>
                  <a:srgbClr val="030A18"/>
                </a:solidFill>
              </a:rPr>
              <a:t>mais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vous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êtes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payé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directement</a:t>
            </a:r>
            <a:r>
              <a:rPr lang="en-US" sz="1200" dirty="0">
                <a:solidFill>
                  <a:srgbClr val="030A18"/>
                </a:solidFill>
              </a:rPr>
              <a:t>, sans commission Uber. </a:t>
            </a:r>
            <a:r>
              <a:rPr lang="en-US" sz="1200" dirty="0" err="1">
                <a:solidFill>
                  <a:srgbClr val="030A18"/>
                </a:solidFill>
              </a:rPr>
              <a:t>Vous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recevez</a:t>
            </a:r>
            <a:r>
              <a:rPr lang="en-US" sz="1200" dirty="0">
                <a:solidFill>
                  <a:srgbClr val="030A18"/>
                </a:solidFill>
              </a:rPr>
              <a:t> par </a:t>
            </a:r>
            <a:r>
              <a:rPr lang="en-US" sz="1200" dirty="0" err="1">
                <a:solidFill>
                  <a:srgbClr val="030A18"/>
                </a:solidFill>
              </a:rPr>
              <a:t>exemple</a:t>
            </a:r>
            <a:r>
              <a:rPr lang="en-US" sz="1200" dirty="0">
                <a:solidFill>
                  <a:srgbClr val="030A18"/>
                </a:solidFill>
              </a:rPr>
              <a:t> 8 € par menu, </a:t>
            </a:r>
            <a:r>
              <a:rPr lang="en-US" sz="1200" dirty="0" err="1">
                <a:solidFill>
                  <a:srgbClr val="030A18"/>
                </a:solidFill>
              </a:rPr>
              <a:t>tandis</a:t>
            </a:r>
            <a:r>
              <a:rPr lang="en-US" sz="1200" dirty="0">
                <a:solidFill>
                  <a:srgbClr val="030A18"/>
                </a:solidFill>
              </a:rPr>
              <a:t> que les </a:t>
            </a:r>
            <a:r>
              <a:rPr lang="en-US" sz="1200" dirty="0" err="1">
                <a:solidFill>
                  <a:srgbClr val="030A18"/>
                </a:solidFill>
              </a:rPr>
              <a:t>ingrésients</a:t>
            </a:r>
            <a:r>
              <a:rPr lang="en-US" sz="1200" dirty="0">
                <a:solidFill>
                  <a:srgbClr val="030A18"/>
                </a:solidFill>
              </a:rPr>
              <a:t> et </a:t>
            </a:r>
            <a:r>
              <a:rPr lang="en-US" sz="1200" dirty="0" err="1">
                <a:solidFill>
                  <a:srgbClr val="030A18"/>
                </a:solidFill>
              </a:rPr>
              <a:t>l'emballage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restent</a:t>
            </a:r>
            <a:r>
              <a:rPr lang="en-US" sz="1200" dirty="0">
                <a:solidFill>
                  <a:srgbClr val="030A18"/>
                </a:solidFill>
              </a:rPr>
              <a:t> </a:t>
            </a:r>
            <a:r>
              <a:rPr lang="en-US" sz="1200" dirty="0" err="1">
                <a:solidFill>
                  <a:srgbClr val="030A18"/>
                </a:solidFill>
              </a:rPr>
              <a:t>identiques</a:t>
            </a:r>
            <a:r>
              <a:rPr lang="en-US" sz="1200" dirty="0">
                <a:solidFill>
                  <a:srgbClr val="030A18"/>
                </a:solidFill>
              </a:rPr>
              <a:t> (3,36 € et 0,42 €).</a:t>
            </a:r>
          </a:p>
          <a:p>
            <a:pPr marL="0" indent="0">
              <a:buNone/>
            </a:pPr>
            <a:endParaRPr lang="en-US" sz="1200" dirty="0">
              <a:solidFill>
                <a:srgbClr val="030A18"/>
              </a:solidFill>
            </a:endParaRPr>
          </a:p>
          <a:p>
            <a:pPr marL="0" indent="0">
              <a:buNone/>
            </a:pPr>
            <a:r>
              <a:rPr lang="en-US" sz="1200" dirty="0">
                <a:solidFill>
                  <a:srgbClr val="030A18"/>
                </a:solidFill>
              </a:rPr>
              <a:t>
</a:t>
            </a:r>
            <a:r>
              <a:rPr lang="en-US" sz="1200" b="1" dirty="0" err="1">
                <a:solidFill>
                  <a:srgbClr val="030A18"/>
                </a:solidFill>
              </a:rPr>
              <a:t>Aucune</a:t>
            </a:r>
            <a:r>
              <a:rPr lang="en-US" sz="1200" b="1" dirty="0">
                <a:solidFill>
                  <a:srgbClr val="030A18"/>
                </a:solidFill>
              </a:rPr>
              <a:t> charges fixe ne </a:t>
            </a:r>
            <a:r>
              <a:rPr lang="en-US" sz="1200" b="1" dirty="0" err="1">
                <a:solidFill>
                  <a:srgbClr val="030A18"/>
                </a:solidFill>
              </a:rPr>
              <a:t>vous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ait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ajouté</a:t>
            </a:r>
            <a:r>
              <a:rPr lang="en-US" sz="1200" b="1" dirty="0">
                <a:solidFill>
                  <a:srgbClr val="030A18"/>
                </a:solidFill>
              </a:rPr>
              <a:t>, </a:t>
            </a:r>
            <a:r>
              <a:rPr lang="en-US" sz="1200" b="1" dirty="0" err="1">
                <a:solidFill>
                  <a:srgbClr val="030A18"/>
                </a:solidFill>
              </a:rPr>
              <a:t>seulement</a:t>
            </a:r>
            <a:r>
              <a:rPr lang="en-US" sz="1200" b="1" dirty="0">
                <a:solidFill>
                  <a:srgbClr val="030A18"/>
                </a:solidFill>
              </a:rPr>
              <a:t> les charges variables (</a:t>
            </a:r>
            <a:r>
              <a:rPr lang="en-US" sz="1200" b="1" dirty="0" err="1">
                <a:solidFill>
                  <a:srgbClr val="030A18"/>
                </a:solidFill>
              </a:rPr>
              <a:t>ingrédients</a:t>
            </a:r>
            <a:r>
              <a:rPr lang="en-US" sz="1200" b="1" dirty="0">
                <a:solidFill>
                  <a:srgbClr val="030A18"/>
                </a:solidFill>
              </a:rPr>
              <a:t> et </a:t>
            </a:r>
            <a:r>
              <a:rPr lang="en-US" sz="1200" b="1" dirty="0" err="1">
                <a:solidFill>
                  <a:srgbClr val="030A18"/>
                </a:solidFill>
              </a:rPr>
              <a:t>emballages</a:t>
            </a:r>
            <a:r>
              <a:rPr lang="en-US" sz="1200" b="1" dirty="0">
                <a:solidFill>
                  <a:srgbClr val="030A18"/>
                </a:solidFill>
              </a:rPr>
              <a:t>) </a:t>
            </a:r>
            <a:r>
              <a:rPr lang="en-US" sz="1200" b="1" dirty="0" err="1">
                <a:solidFill>
                  <a:srgbClr val="030A18"/>
                </a:solidFill>
              </a:rPr>
              <a:t>votre</a:t>
            </a:r>
            <a:r>
              <a:rPr lang="en-US" sz="1200" b="1" dirty="0">
                <a:solidFill>
                  <a:srgbClr val="030A18"/>
                </a:solidFill>
              </a:rPr>
              <a:t> cuisine et </a:t>
            </a:r>
            <a:r>
              <a:rPr lang="en-US" sz="1200" b="1" dirty="0" err="1">
                <a:solidFill>
                  <a:srgbClr val="030A18"/>
                </a:solidFill>
              </a:rPr>
              <a:t>votre</a:t>
            </a:r>
            <a:r>
              <a:rPr lang="en-US" sz="1200" b="1" dirty="0">
                <a:solidFill>
                  <a:srgbClr val="030A18"/>
                </a:solidFill>
              </a:rPr>
              <a:t> équipe </a:t>
            </a:r>
            <a:r>
              <a:rPr lang="en-US" sz="1200" b="1" dirty="0" err="1">
                <a:solidFill>
                  <a:srgbClr val="030A18"/>
                </a:solidFill>
              </a:rPr>
              <a:t>sont</a:t>
            </a:r>
            <a:r>
              <a:rPr lang="en-US" sz="1200" b="1" dirty="0">
                <a:solidFill>
                  <a:srgbClr val="030A18"/>
                </a:solidFill>
              </a:rPr>
              <a:t> déjà </a:t>
            </a:r>
            <a:r>
              <a:rPr lang="en-US" sz="1200" b="1" dirty="0" err="1">
                <a:solidFill>
                  <a:srgbClr val="030A18"/>
                </a:solidFill>
              </a:rPr>
              <a:t>en</a:t>
            </a:r>
            <a:r>
              <a:rPr lang="en-US" sz="1200" b="1" dirty="0">
                <a:solidFill>
                  <a:srgbClr val="030A18"/>
                </a:solidFill>
              </a:rPr>
              <a:t> place. </a:t>
            </a:r>
          </a:p>
          <a:p>
            <a:pPr marL="0" indent="0">
              <a:buNone/>
            </a:pPr>
            <a:r>
              <a:rPr lang="en-US" sz="1200" b="1" dirty="0">
                <a:solidFill>
                  <a:srgbClr val="030A18"/>
                </a:solidFill>
              </a:rPr>
              <a:t>
Le </a:t>
            </a:r>
            <a:r>
              <a:rPr lang="en-US" sz="1200" b="1" dirty="0" err="1">
                <a:solidFill>
                  <a:srgbClr val="030A18"/>
                </a:solidFill>
              </a:rPr>
              <a:t>bénéfice</a:t>
            </a:r>
            <a:r>
              <a:rPr lang="en-US" sz="1200" b="1" dirty="0">
                <a:solidFill>
                  <a:srgbClr val="030A18"/>
                </a:solidFill>
              </a:rPr>
              <a:t> net </a:t>
            </a:r>
            <a:r>
              <a:rPr lang="en-US" sz="1200" b="1" dirty="0" err="1">
                <a:solidFill>
                  <a:srgbClr val="030A18"/>
                </a:solidFill>
              </a:rPr>
              <a:t>atteint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ainsi</a:t>
            </a:r>
            <a:r>
              <a:rPr lang="en-US" sz="1200" b="1" dirty="0">
                <a:solidFill>
                  <a:srgbClr val="030A18"/>
                </a:solidFill>
              </a:rPr>
              <a:t> environ 4 € par menu, </a:t>
            </a:r>
            <a:r>
              <a:rPr lang="en-US" sz="1200" b="1" dirty="0" err="1">
                <a:solidFill>
                  <a:srgbClr val="030A18"/>
                </a:solidFill>
              </a:rPr>
              <a:t>soit</a:t>
            </a:r>
            <a:r>
              <a:rPr lang="en-US" sz="1200" b="1" dirty="0">
                <a:solidFill>
                  <a:srgbClr val="030A18"/>
                </a:solidFill>
              </a:rPr>
              <a:t> ~33 % du prix client. </a:t>
            </a:r>
            <a:r>
              <a:rPr lang="en-US" sz="1200" b="1" dirty="0" err="1">
                <a:solidFill>
                  <a:srgbClr val="030A18"/>
                </a:solidFill>
              </a:rPr>
              <a:t>Cette</a:t>
            </a:r>
            <a:r>
              <a:rPr lang="en-US" sz="1200" b="1" dirty="0">
                <a:solidFill>
                  <a:srgbClr val="030A18"/>
                </a:solidFill>
              </a:rPr>
              <a:t> marge </a:t>
            </a:r>
            <a:r>
              <a:rPr lang="en-US" sz="1200" b="1" dirty="0" err="1">
                <a:solidFill>
                  <a:srgbClr val="030A18"/>
                </a:solidFill>
              </a:rPr>
              <a:t>intermédiaire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contribue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directement</a:t>
            </a:r>
            <a:r>
              <a:rPr lang="en-US" sz="1200" b="1" dirty="0">
                <a:solidFill>
                  <a:srgbClr val="030A18"/>
                </a:solidFill>
              </a:rPr>
              <a:t> à </a:t>
            </a:r>
            <a:r>
              <a:rPr lang="en-US" sz="1200" b="1" dirty="0" err="1">
                <a:solidFill>
                  <a:srgbClr val="030A18"/>
                </a:solidFill>
              </a:rPr>
              <a:t>améliorer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votre</a:t>
            </a:r>
            <a:r>
              <a:rPr lang="en-US" sz="1200" b="1" dirty="0">
                <a:solidFill>
                  <a:srgbClr val="030A18"/>
                </a:solidFill>
              </a:rPr>
              <a:t> </a:t>
            </a:r>
            <a:r>
              <a:rPr lang="en-US" sz="1200" b="1" dirty="0" err="1">
                <a:solidFill>
                  <a:srgbClr val="030A18"/>
                </a:solidFill>
              </a:rPr>
              <a:t>rentabilité</a:t>
            </a:r>
            <a:r>
              <a:rPr lang="en-US" sz="1200" b="1" dirty="0">
                <a:solidFill>
                  <a:srgbClr val="030A18"/>
                </a:solidFill>
              </a:rPr>
              <a:t>.</a:t>
            </a:r>
            <a:endParaRPr lang="en-US" sz="12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/>
          <p:cNvSpPr/>
          <p:nvPr/>
        </p:nvSpPr>
        <p:spPr>
          <a:xfrm>
            <a:off x="6035040" y="525434"/>
            <a:ext cx="2743200" cy="1097280"/>
          </a:xfrm>
          <a:prstGeom prst="roundRect">
            <a:avLst>
              <a:gd name="adj" fmla="val 50000"/>
            </a:avLst>
          </a:prstGeom>
          <a:solidFill>
            <a:srgbClr val="E68A00"/>
          </a:solidFill>
          <a:ln w="12700">
            <a:solidFill>
              <a:srgbClr val="E68A00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17920" y="902624"/>
            <a:ext cx="320040" cy="32004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583680" y="662594"/>
            <a:ext cx="21031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FFFFFF"/>
                </a:solidFill>
              </a:rPr>
              <a:t>Sans DropEats
</a:t>
            </a:r>
            <a:r>
              <a:rPr lang="en-US" sz="1000" dirty="0">
                <a:solidFill>
                  <a:srgbClr val="FFFFFF"/>
                </a:solidFill>
              </a:rPr>
              <a:t>CA: 6 k€
</a:t>
            </a:r>
            <a:r>
              <a:rPr lang="en-US" sz="1000" b="1" dirty="0">
                <a:solidFill>
                  <a:srgbClr val="FFFFFF"/>
                </a:solidFill>
              </a:rPr>
              <a:t>Net: 1,07 k€</a:t>
            </a:r>
            <a:endParaRPr lang="en-US" sz="1100" dirty="0"/>
          </a:p>
        </p:txBody>
      </p:sp>
      <p:sp>
        <p:nvSpPr>
          <p:cNvPr id="6" name="Shape 3"/>
          <p:cNvSpPr/>
          <p:nvPr/>
        </p:nvSpPr>
        <p:spPr>
          <a:xfrm>
            <a:off x="6040582" y="1897207"/>
            <a:ext cx="2743200" cy="1097280"/>
          </a:xfrm>
          <a:prstGeom prst="roundRect">
            <a:avLst>
              <a:gd name="adj" fmla="val 50000"/>
            </a:avLst>
          </a:prstGeom>
          <a:solidFill>
            <a:srgbClr val="2AA876"/>
          </a:solidFill>
          <a:ln w="12700">
            <a:solidFill>
              <a:srgbClr val="2AA876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223462" y="2285827"/>
            <a:ext cx="320040" cy="32004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589222" y="2034367"/>
            <a:ext cx="21031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FFFFFF"/>
                </a:solidFill>
              </a:rPr>
              <a:t>Avec DropEats
</a:t>
            </a:r>
            <a:r>
              <a:rPr lang="en-US" sz="1000" dirty="0">
                <a:solidFill>
                  <a:srgbClr val="FFFFFF"/>
                </a:solidFill>
              </a:rPr>
              <a:t>CA: 10 k€
</a:t>
            </a:r>
            <a:r>
              <a:rPr lang="en-US" sz="1000" b="1" dirty="0">
                <a:solidFill>
                  <a:srgbClr val="FFFFFF"/>
                </a:solidFill>
              </a:rPr>
              <a:t>Net: 2,38 k€</a:t>
            </a:r>
            <a:endParaRPr lang="en-US" sz="1100" dirty="0"/>
          </a:p>
        </p:txBody>
      </p:sp>
      <p:sp>
        <p:nvSpPr>
          <p:cNvPr id="9" name="Shape 5"/>
          <p:cNvSpPr/>
          <p:nvPr/>
        </p:nvSpPr>
        <p:spPr>
          <a:xfrm>
            <a:off x="6035040" y="3268980"/>
            <a:ext cx="2743200" cy="1097280"/>
          </a:xfrm>
          <a:prstGeom prst="roundRect">
            <a:avLst>
              <a:gd name="adj" fmla="val 50000"/>
            </a:avLst>
          </a:prstGeom>
          <a:solidFill>
            <a:srgbClr val="1D4E89"/>
          </a:solidFill>
          <a:ln w="12700">
            <a:solidFill>
              <a:srgbClr val="1D4E89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17920" y="3657600"/>
            <a:ext cx="320040" cy="32004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6583680" y="3406140"/>
            <a:ext cx="210312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100" b="1" dirty="0">
                <a:solidFill>
                  <a:srgbClr val="FFFFFF"/>
                </a:solidFill>
              </a:rPr>
              <a:t>Gains
</a:t>
            </a:r>
            <a:r>
              <a:rPr lang="en-US" sz="1000" dirty="0">
                <a:solidFill>
                  <a:srgbClr val="FFFFFF"/>
                </a:solidFill>
              </a:rPr>
              <a:t>CA: +4 k€
</a:t>
            </a:r>
            <a:r>
              <a:rPr lang="en-US" sz="1000" b="1" dirty="0">
                <a:solidFill>
                  <a:srgbClr val="FFFFFF"/>
                </a:solidFill>
              </a:rPr>
              <a:t>Net: +1,31 k€</a:t>
            </a:r>
            <a:endParaRPr lang="en-US" sz="1100" dirty="0"/>
          </a:p>
        </p:txBody>
      </p:sp>
      <p:sp>
        <p:nvSpPr>
          <p:cNvPr id="13" name="Text 8"/>
          <p:cNvSpPr/>
          <p:nvPr/>
        </p:nvSpPr>
        <p:spPr>
          <a:xfrm>
            <a:off x="457200" y="4503420"/>
            <a:ext cx="82296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600" i="1" dirty="0">
                <a:solidFill>
                  <a:srgbClr val="97B1DF"/>
                </a:solidFill>
              </a:rPr>
              <a:t>Remarque : ces chiffres sont des estimations basées sur un CA théorique (15 k€/mois).</a:t>
            </a:r>
            <a:endParaRPr lang="en-US" sz="600" dirty="0"/>
          </a:p>
        </p:txBody>
      </p:sp>
      <p:sp>
        <p:nvSpPr>
          <p:cNvPr id="15" name="Shape 7">
            <a:extLst>
              <a:ext uri="{FF2B5EF4-FFF2-40B4-BE49-F238E27FC236}">
                <a16:creationId xmlns:a16="http://schemas.microsoft.com/office/drawing/2014/main" id="{DC0837A9-0BAA-AF44-262B-FA287415DF35}"/>
              </a:ext>
            </a:extLst>
          </p:cNvPr>
          <p:cNvSpPr/>
          <p:nvPr/>
        </p:nvSpPr>
        <p:spPr>
          <a:xfrm>
            <a:off x="570761" y="1185398"/>
            <a:ext cx="4654531" cy="2772703"/>
          </a:xfrm>
          <a:prstGeom prst="roundRect">
            <a:avLst>
              <a:gd name="adj" fmla="val 24202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A18"/>
                </a:solidFill>
              </a:rPr>
              <a:t>Pour un CA Uber </a:t>
            </a:r>
            <a:r>
              <a:rPr lang="en-US" sz="1400" dirty="0" err="1">
                <a:solidFill>
                  <a:srgbClr val="030A18"/>
                </a:solidFill>
              </a:rPr>
              <a:t>existant</a:t>
            </a:r>
            <a:r>
              <a:rPr lang="en-US" sz="1400" dirty="0">
                <a:solidFill>
                  <a:srgbClr val="030A18"/>
                </a:solidFill>
              </a:rPr>
              <a:t> de 6 k€, le </a:t>
            </a:r>
            <a:r>
              <a:rPr lang="en-US" sz="1400" dirty="0" err="1">
                <a:solidFill>
                  <a:srgbClr val="030A18"/>
                </a:solidFill>
              </a:rPr>
              <a:t>bénéfice</a:t>
            </a:r>
            <a:r>
              <a:rPr lang="en-US" sz="1400" dirty="0">
                <a:solidFill>
                  <a:srgbClr val="030A18"/>
                </a:solidFill>
              </a:rPr>
              <a:t> net </a:t>
            </a:r>
            <a:r>
              <a:rPr lang="en-US" sz="1400" dirty="0" err="1">
                <a:solidFill>
                  <a:srgbClr val="030A18"/>
                </a:solidFill>
              </a:rPr>
              <a:t>s'élève</a:t>
            </a:r>
            <a:r>
              <a:rPr lang="en-US" sz="1400" dirty="0">
                <a:solidFill>
                  <a:srgbClr val="030A18"/>
                </a:solidFill>
              </a:rPr>
              <a:t> à environ 1,07 k€ par </a:t>
            </a:r>
            <a:r>
              <a:rPr lang="en-US" sz="1400" dirty="0" err="1">
                <a:solidFill>
                  <a:srgbClr val="030A18"/>
                </a:solidFill>
              </a:rPr>
              <a:t>mois</a:t>
            </a:r>
            <a:r>
              <a:rPr lang="en-US" sz="1400" dirty="0">
                <a:solidFill>
                  <a:srgbClr val="030A18"/>
                </a:solidFill>
              </a:rPr>
              <a:t>. </a:t>
            </a:r>
          </a:p>
          <a:p>
            <a:endParaRPr lang="en-US" sz="1400" dirty="0">
              <a:solidFill>
                <a:srgbClr val="030A1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A18"/>
                </a:solidFill>
              </a:rPr>
              <a:t>En </a:t>
            </a:r>
            <a:r>
              <a:rPr lang="en-US" sz="1400" dirty="0" err="1">
                <a:solidFill>
                  <a:srgbClr val="030A18"/>
                </a:solidFill>
              </a:rPr>
              <a:t>ajoutant</a:t>
            </a:r>
            <a:r>
              <a:rPr lang="en-US" sz="1400" dirty="0">
                <a:solidFill>
                  <a:srgbClr val="030A18"/>
                </a:solidFill>
              </a:rPr>
              <a:t> </a:t>
            </a:r>
            <a:r>
              <a:rPr lang="en-US" sz="1400" dirty="0" err="1">
                <a:solidFill>
                  <a:srgbClr val="030A18"/>
                </a:solidFill>
              </a:rPr>
              <a:t>DropEats</a:t>
            </a:r>
            <a:r>
              <a:rPr lang="en-US" sz="1400" dirty="0">
                <a:solidFill>
                  <a:srgbClr val="030A18"/>
                </a:solidFill>
              </a:rPr>
              <a:t> environ 4 k€ </a:t>
            </a:r>
            <a:r>
              <a:rPr lang="en-US" sz="1400" dirty="0" err="1">
                <a:solidFill>
                  <a:srgbClr val="030A18"/>
                </a:solidFill>
              </a:rPr>
              <a:t>supplémentaires</a:t>
            </a:r>
            <a:r>
              <a:rPr lang="en-US" sz="1400" dirty="0">
                <a:solidFill>
                  <a:srgbClr val="030A18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030A18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030A18"/>
                </a:solidFill>
              </a:rPr>
              <a:t>Le CA total </a:t>
            </a:r>
            <a:r>
              <a:rPr lang="en-US" sz="1400" dirty="0" err="1">
                <a:solidFill>
                  <a:srgbClr val="030A18"/>
                </a:solidFill>
              </a:rPr>
              <a:t>en</a:t>
            </a:r>
            <a:r>
              <a:rPr lang="en-US" sz="1400" dirty="0">
                <a:solidFill>
                  <a:srgbClr val="030A18"/>
                </a:solidFill>
              </a:rPr>
              <a:t> livraison passe à 10 k€ et le </a:t>
            </a:r>
            <a:r>
              <a:rPr lang="en-US" sz="1400" dirty="0" err="1">
                <a:solidFill>
                  <a:srgbClr val="030A18"/>
                </a:solidFill>
              </a:rPr>
              <a:t>bénéfice</a:t>
            </a:r>
            <a:r>
              <a:rPr lang="en-US" sz="1400" dirty="0">
                <a:solidFill>
                  <a:srgbClr val="030A18"/>
                </a:solidFill>
              </a:rPr>
              <a:t> net </a:t>
            </a:r>
            <a:r>
              <a:rPr lang="en-US" sz="1400" dirty="0" err="1">
                <a:solidFill>
                  <a:srgbClr val="030A18"/>
                </a:solidFill>
              </a:rPr>
              <a:t>grimpe</a:t>
            </a:r>
            <a:r>
              <a:rPr lang="en-US" sz="1400" dirty="0">
                <a:solidFill>
                  <a:srgbClr val="030A18"/>
                </a:solidFill>
              </a:rPr>
              <a:t> à ~ 2,38 k€ par </a:t>
            </a:r>
            <a:r>
              <a:rPr lang="en-US" sz="1400" dirty="0" err="1">
                <a:solidFill>
                  <a:srgbClr val="030A18"/>
                </a:solidFill>
              </a:rPr>
              <a:t>mois</a:t>
            </a:r>
            <a:r>
              <a:rPr lang="en-US" sz="1400" dirty="0">
                <a:solidFill>
                  <a:srgbClr val="030A18"/>
                </a:solidFill>
              </a:rPr>
              <a:t>.</a:t>
            </a:r>
          </a:p>
          <a:p>
            <a:pPr algn="ctr"/>
            <a:r>
              <a:rPr lang="en-US" sz="1400" dirty="0">
                <a:solidFill>
                  <a:srgbClr val="030A18"/>
                </a:solidFill>
              </a:rPr>
              <a:t>
</a:t>
            </a:r>
            <a:r>
              <a:rPr lang="en-US" sz="1400" b="1" dirty="0" err="1">
                <a:solidFill>
                  <a:srgbClr val="030A18"/>
                </a:solidFill>
              </a:rPr>
              <a:t>Ainsi</a:t>
            </a:r>
            <a:r>
              <a:rPr lang="en-US" sz="1400" b="1" dirty="0">
                <a:solidFill>
                  <a:srgbClr val="030A18"/>
                </a:solidFill>
              </a:rPr>
              <a:t>, </a:t>
            </a:r>
            <a:r>
              <a:rPr lang="en-US" sz="1400" b="1" dirty="0" err="1">
                <a:solidFill>
                  <a:srgbClr val="030A18"/>
                </a:solidFill>
              </a:rPr>
              <a:t>l'apport</a:t>
            </a:r>
            <a:r>
              <a:rPr lang="en-US" sz="1400" b="1" dirty="0">
                <a:solidFill>
                  <a:srgbClr val="030A18"/>
                </a:solidFill>
              </a:rPr>
              <a:t> </a:t>
            </a:r>
            <a:r>
              <a:rPr lang="en-US" sz="1400" b="1" dirty="0" err="1">
                <a:solidFill>
                  <a:srgbClr val="030A18"/>
                </a:solidFill>
              </a:rPr>
              <a:t>DropEats</a:t>
            </a:r>
            <a:r>
              <a:rPr lang="en-US" sz="1400" b="1" dirty="0">
                <a:solidFill>
                  <a:srgbClr val="030A18"/>
                </a:solidFill>
              </a:rPr>
              <a:t> </a:t>
            </a:r>
            <a:r>
              <a:rPr lang="en-US" sz="1400" b="1" dirty="0" err="1">
                <a:solidFill>
                  <a:srgbClr val="030A18"/>
                </a:solidFill>
              </a:rPr>
              <a:t>permet</a:t>
            </a:r>
            <a:r>
              <a:rPr lang="en-US" sz="1400" b="1" dirty="0">
                <a:solidFill>
                  <a:srgbClr val="030A18"/>
                </a:solidFill>
              </a:rPr>
              <a:t> de multiplier par plus de 2 la </a:t>
            </a:r>
            <a:r>
              <a:rPr lang="en-US" sz="1400" b="1" dirty="0" err="1">
                <a:solidFill>
                  <a:srgbClr val="030A18"/>
                </a:solidFill>
              </a:rPr>
              <a:t>rentabilité</a:t>
            </a:r>
            <a:r>
              <a:rPr lang="en-US" sz="1400" b="1" dirty="0">
                <a:solidFill>
                  <a:srgbClr val="030A18"/>
                </a:solidFill>
              </a:rPr>
              <a:t> de </a:t>
            </a:r>
            <a:r>
              <a:rPr lang="en-US" sz="1400" b="1" dirty="0" err="1">
                <a:solidFill>
                  <a:srgbClr val="030A18"/>
                </a:solidFill>
              </a:rPr>
              <a:t>vos</a:t>
            </a:r>
            <a:r>
              <a:rPr lang="en-US" sz="1400" b="1" dirty="0">
                <a:solidFill>
                  <a:srgbClr val="030A18"/>
                </a:solidFill>
              </a:rPr>
              <a:t> </a:t>
            </a:r>
            <a:r>
              <a:rPr lang="en-US" sz="1400" b="1" dirty="0" err="1">
                <a:solidFill>
                  <a:srgbClr val="030A18"/>
                </a:solidFill>
              </a:rPr>
              <a:t>commandes</a:t>
            </a:r>
            <a:r>
              <a:rPr lang="en-US" sz="1400" b="1" dirty="0">
                <a:solidFill>
                  <a:srgbClr val="030A18"/>
                </a:solidFill>
              </a:rPr>
              <a:t> Uber Eats, </a:t>
            </a:r>
            <a:r>
              <a:rPr lang="en-US" sz="1400" b="1" dirty="0" err="1">
                <a:solidFill>
                  <a:srgbClr val="030A18"/>
                </a:solidFill>
              </a:rPr>
              <a:t>soit</a:t>
            </a:r>
            <a:r>
              <a:rPr lang="en-US" sz="1400" b="1" dirty="0">
                <a:solidFill>
                  <a:srgbClr val="030A18"/>
                </a:solidFill>
              </a:rPr>
              <a:t> un gain </a:t>
            </a:r>
            <a:r>
              <a:rPr lang="en-US" sz="1400" b="1" dirty="0" err="1">
                <a:solidFill>
                  <a:srgbClr val="030A18"/>
                </a:solidFill>
              </a:rPr>
              <a:t>estimé</a:t>
            </a:r>
            <a:r>
              <a:rPr lang="en-US" sz="1400" b="1" dirty="0">
                <a:solidFill>
                  <a:srgbClr val="030A18"/>
                </a:solidFill>
              </a:rPr>
              <a:t> à +1,3 k€ nets par </a:t>
            </a:r>
            <a:r>
              <a:rPr lang="en-US" sz="1400" b="1" dirty="0" err="1">
                <a:solidFill>
                  <a:srgbClr val="030A18"/>
                </a:solidFill>
              </a:rPr>
              <a:t>mois</a:t>
            </a:r>
            <a:r>
              <a:rPr lang="en-US" sz="1400" b="1" dirty="0">
                <a:solidFill>
                  <a:srgbClr val="030A18"/>
                </a:solidFill>
              </a:rPr>
              <a:t>.</a:t>
            </a:r>
            <a:endParaRPr lang="en-US" sz="1400" dirty="0"/>
          </a:p>
          <a:p>
            <a:pPr marL="0" indent="0">
              <a:buNone/>
            </a:pPr>
            <a:endParaRPr lang="en-US" sz="1200" b="1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53A57807-807E-B5BD-F4C1-911469D8D31E}"/>
              </a:ext>
            </a:extLst>
          </p:cNvPr>
          <p:cNvSpPr/>
          <p:nvPr/>
        </p:nvSpPr>
        <p:spPr>
          <a:xfrm>
            <a:off x="1951943" y="147919"/>
            <a:ext cx="1672039" cy="443752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>
            <a:noFill/>
            <a:prstDash val="solid"/>
          </a:ln>
        </p:spPr>
        <p:txBody>
          <a:bodyPr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030A1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Impact </a:t>
            </a:r>
            <a:r>
              <a:rPr lang="en-US" sz="1600" b="1" dirty="0" err="1">
                <a:solidFill>
                  <a:srgbClr val="030A1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mensuel</a:t>
            </a:r>
            <a:endParaRPr lang="en-US" sz="1600" b="1" dirty="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588</Words>
  <Application>Microsoft Office PowerPoint</Application>
  <PresentationFormat>Affichage à l'écran (16:9)</PresentationFormat>
  <Paragraphs>50</Paragraphs>
  <Slides>5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Calibri</vt:lpstr>
      <vt:lpstr>Dubai</vt:lpstr>
      <vt:lpstr>Office Theme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Adel MAGHRABI</cp:lastModifiedBy>
  <cp:revision>12</cp:revision>
  <dcterms:created xsi:type="dcterms:W3CDTF">2025-09-07T20:16:47Z</dcterms:created>
  <dcterms:modified xsi:type="dcterms:W3CDTF">2025-09-08T17:45:47Z</dcterms:modified>
</cp:coreProperties>
</file>