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5"/>
    <p:sldMasterId id="2147483784" r:id="rId6"/>
    <p:sldMasterId id="2147483758" r:id="rId7"/>
    <p:sldMasterId id="2147483675" r:id="rId8"/>
    <p:sldMasterId id="2147483764" r:id="rId9"/>
  </p:sldMasterIdLst>
  <p:notesMasterIdLst>
    <p:notesMasterId r:id="rId29"/>
  </p:notesMasterIdLst>
  <p:sldIdLst>
    <p:sldId id="256" r:id="rId10"/>
    <p:sldId id="277" r:id="rId11"/>
    <p:sldId id="260" r:id="rId12"/>
    <p:sldId id="406" r:id="rId13"/>
    <p:sldId id="412" r:id="rId14"/>
    <p:sldId id="413" r:id="rId15"/>
    <p:sldId id="411" r:id="rId16"/>
    <p:sldId id="407" r:id="rId17"/>
    <p:sldId id="408" r:id="rId18"/>
    <p:sldId id="409" r:id="rId19"/>
    <p:sldId id="410" r:id="rId20"/>
    <p:sldId id="414" r:id="rId21"/>
    <p:sldId id="415" r:id="rId22"/>
    <p:sldId id="417" r:id="rId23"/>
    <p:sldId id="418" r:id="rId24"/>
    <p:sldId id="419" r:id="rId25"/>
    <p:sldId id="420" r:id="rId26"/>
    <p:sldId id="421" r:id="rId27"/>
    <p:sldId id="42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256"/>
          </p14:sldIdLst>
        </p14:section>
        <p14:section name="O que é Input e Output?" id="{8898CA97-5BAA-441C-BF25-E1F75123509F}">
          <p14:sldIdLst>
            <p14:sldId id="277"/>
            <p14:sldId id="260"/>
          </p14:sldIdLst>
        </p14:section>
        <p14:section name="Input" id="{68A5E17C-25AE-4C81-A9D9-463F5BFBF573}">
          <p14:sldIdLst>
            <p14:sldId id="406"/>
            <p14:sldId id="412"/>
            <p14:sldId id="413"/>
            <p14:sldId id="411"/>
            <p14:sldId id="407"/>
            <p14:sldId id="408"/>
            <p14:sldId id="409"/>
            <p14:sldId id="410"/>
          </p14:sldIdLst>
        </p14:section>
        <p14:section name="Output" id="{53422E3D-A999-4888-8CD6-2C0581762B0E}">
          <p14:sldIdLst>
            <p14:sldId id="414"/>
            <p14:sldId id="415"/>
            <p14:sldId id="417"/>
            <p14:sldId id="418"/>
            <p14:sldId id="419"/>
            <p14:sldId id="420"/>
            <p14:sldId id="421"/>
          </p14:sldIdLst>
        </p14:section>
        <p14:section name="Atividades Práticas" id="{EDA85188-7CAF-428A-A379-4BA7E3FA41E1}">
          <p14:sldIdLst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FF4D87"/>
    <a:srgbClr val="D9D9D9"/>
    <a:srgbClr val="2D9BD6"/>
    <a:srgbClr val="7FB557"/>
    <a:srgbClr val="B43C14"/>
    <a:srgbClr val="890078"/>
    <a:srgbClr val="970032"/>
    <a:srgbClr val="C80000"/>
    <a:srgbClr val="FF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25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124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60792" y="2050472"/>
            <a:ext cx="50336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listaUsuarios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'lista-usuarios.component.html'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ListaUsuariosComponent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'João da Silva'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'Clarice Barbosa'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'Mariana Barros'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163781"/>
            <a:ext cx="10270415" cy="646546"/>
          </a:xfrm>
        </p:spPr>
        <p:txBody>
          <a:bodyPr/>
          <a:lstStyle/>
          <a:p>
            <a:r>
              <a:rPr lang="pt-BR" dirty="0" smtClean="0"/>
              <a:t>Passando o nome do cliente para o </a:t>
            </a:r>
            <a:r>
              <a:rPr lang="pt-BR" dirty="0" err="1" smtClean="0"/>
              <a:t>card</a:t>
            </a:r>
            <a:r>
              <a:rPr lang="pt-BR" dirty="0" smtClean="0"/>
              <a:t> da lista</a:t>
            </a:r>
            <a:br>
              <a:rPr lang="pt-BR" dirty="0" smtClean="0"/>
            </a:br>
            <a:r>
              <a:rPr lang="pt-BR" dirty="0" smtClean="0"/>
              <a:t>(lista-usuarios.component.html):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532917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68429" y="3731490"/>
            <a:ext cx="2179572" cy="1228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640946" y="2032000"/>
            <a:ext cx="53755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usuarioCard</a:t>
            </a:r>
            <a:endParaRPr lang="pt-B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of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[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usuarioCard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6317673" y="2934854"/>
            <a:ext cx="0" cy="17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6908800" y="2509053"/>
            <a:ext cx="1607820" cy="224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954654" y="2986107"/>
            <a:ext cx="3098801" cy="1209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Note que agora temos uma propriedade personalizada para o nosso componente.</a:t>
            </a:r>
            <a:endParaRPr lang="pt-BR" b="1" dirty="0" smtClean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5347854" y="5057882"/>
            <a:ext cx="5283200" cy="658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No Input, SEMPRE passamos a informação para o componente filho via </a:t>
            </a:r>
            <a:r>
              <a:rPr lang="pt-BR" b="1" i="1" dirty="0" smtClean="0"/>
              <a:t>PROPERTY </a:t>
            </a:r>
            <a:r>
              <a:rPr lang="pt-BR" b="1" i="1" dirty="0" err="1" smtClean="0"/>
              <a:t>Binding</a:t>
            </a:r>
            <a:r>
              <a:rPr lang="pt-BR" b="1" dirty="0" smtClean="0"/>
              <a:t>.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850494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Lembre-se:</a:t>
            </a:r>
          </a:p>
          <a:p>
            <a:endParaRPr lang="pt-BR" dirty="0"/>
          </a:p>
          <a:p>
            <a:r>
              <a:rPr lang="pt-BR" dirty="0" smtClean="0"/>
              <a:t>Um Input SEMPRE se comunica através de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pt-B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pt-BR" dirty="0" smtClean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18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304526"/>
            <a:ext cx="10270415" cy="933450"/>
          </a:xfrm>
        </p:spPr>
        <p:txBody>
          <a:bodyPr/>
          <a:lstStyle/>
          <a:p>
            <a:r>
              <a:rPr lang="pt-BR" dirty="0" smtClean="0"/>
              <a:t>Ainda no cenário do Hotel, imagine que cada vez que você clicar no botão 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Checkout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pt-BR" dirty="0" smtClean="0"/>
              <a:t>, o componente pai precise mostrar uma caixa de diálogo de confirmação da ação exibindo os dados do cliente nessa caixa de diálogo.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Cenário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1026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Content"/>
          <p:cNvSpPr/>
          <p:nvPr>
            <p:custDataLst>
              <p:custData r:id="rId1"/>
            </p:custDataLst>
          </p:nvPr>
        </p:nvSpPr>
        <p:spPr>
          <a:xfrm>
            <a:off x="1637913" y="3562349"/>
            <a:ext cx="1106592" cy="30492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Checkout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247650" y="3523832"/>
            <a:ext cx="1304925" cy="391191"/>
          </a:xfrm>
          <a:prstGeom prst="rightArrow">
            <a:avLst>
              <a:gd name="adj1" fmla="val 50000"/>
              <a:gd name="adj2" fmla="val 106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863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658761"/>
          </a:xfrm>
        </p:spPr>
        <p:txBody>
          <a:bodyPr/>
          <a:lstStyle/>
          <a:p>
            <a:r>
              <a:rPr lang="pt-BR" dirty="0" smtClean="0"/>
              <a:t>Ao confirmar a caixa de diálogo, o cliente sairá da lista de hospedados.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Cenário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tângulo 13"/>
          <p:cNvSpPr/>
          <p:nvPr/>
        </p:nvSpPr>
        <p:spPr>
          <a:xfrm>
            <a:off x="1028700" y="2604665"/>
            <a:ext cx="2324100" cy="13386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1028700" y="3059953"/>
            <a:ext cx="2324100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EXCLUÍDO!</a:t>
            </a:r>
            <a:endParaRPr lang="pt-BR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32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b="1" dirty="0" smtClean="0"/>
              <a:t>Assim como no Input, como fazemos para que o componente filho passe uma informação para o componente pai fazer o </a:t>
            </a:r>
            <a:r>
              <a:rPr lang="pt-BR" sz="4000" b="1" dirty="0" err="1" smtClean="0"/>
              <a:t>checkout</a:t>
            </a:r>
            <a:r>
              <a:rPr lang="pt-BR" sz="4000" b="1" dirty="0" smtClean="0"/>
              <a:t> do cliente?</a:t>
            </a:r>
            <a:br>
              <a:rPr lang="pt-BR" sz="4000" b="1" dirty="0" smtClean="0"/>
            </a:br>
            <a:endParaRPr lang="pt-BR" sz="4000" b="1" dirty="0" smtClean="0"/>
          </a:p>
          <a:p>
            <a:r>
              <a:rPr lang="pt-BR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Através do Output!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Cenário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84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Um Output SEMPRE receberá um método de </a:t>
            </a:r>
            <a:r>
              <a:rPr lang="pt-BR" sz="1935" dirty="0" err="1" smtClean="0"/>
              <a:t>callback</a:t>
            </a:r>
            <a:r>
              <a:rPr lang="pt-BR" sz="1935" dirty="0" smtClean="0"/>
              <a:t> de um componente pai através de </a:t>
            </a:r>
            <a:r>
              <a:rPr lang="pt-BR" sz="1935" b="1" i="1" dirty="0" err="1" smtClean="0"/>
              <a:t>Event</a:t>
            </a:r>
            <a:r>
              <a:rPr lang="pt-BR" sz="1935" b="1" i="1" dirty="0" smtClean="0"/>
              <a:t> </a:t>
            </a:r>
            <a:r>
              <a:rPr lang="pt-BR" sz="1935" b="1" i="1" dirty="0" err="1" smtClean="0"/>
              <a:t>Binding</a:t>
            </a:r>
            <a:r>
              <a:rPr lang="pt-BR" sz="1935" dirty="0"/>
              <a:t> </a:t>
            </a:r>
            <a:r>
              <a:rPr lang="pt-BR" sz="1935" b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&lt;–</a:t>
            </a:r>
            <a:r>
              <a:rPr lang="pt-BR" sz="1935" dirty="0" smtClean="0">
                <a:solidFill>
                  <a:srgbClr val="FF5800"/>
                </a:solidFill>
              </a:rPr>
              <a:t> </a:t>
            </a:r>
            <a:r>
              <a:rPr lang="pt-BR" sz="1935" b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Repare que não é mais </a:t>
            </a:r>
            <a:r>
              <a:rPr lang="pt-BR" sz="1935" b="1" i="1" dirty="0" err="1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pt-BR" sz="1935" b="1" i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935" b="1" i="1" dirty="0" err="1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pt-BR" sz="1935" b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como no Input</a:t>
            </a:r>
            <a:r>
              <a:rPr lang="pt-BR" sz="1935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Um Output SEMPRE será implementado na </a:t>
            </a:r>
            <a:r>
              <a:rPr lang="pt-BR" sz="1935" dirty="0" err="1" smtClean="0"/>
              <a:t>controller</a:t>
            </a:r>
            <a:r>
              <a:rPr lang="pt-BR" sz="1935" dirty="0" smtClean="0"/>
              <a:t> do componente filho (o componente que irá receber a informação do componente pai) através do decorador </a:t>
            </a:r>
            <a:r>
              <a:rPr lang="pt-BR" sz="1935" dirty="0" smtClean="0">
                <a:latin typeface="Consolas" panose="020B0609020204030204" pitchFamily="49" charset="0"/>
              </a:rPr>
              <a:t>@Output()</a:t>
            </a:r>
            <a:r>
              <a:rPr lang="pt-BR" sz="1935" dirty="0" smtClean="0"/>
              <a:t> encontrado na biblioteca </a:t>
            </a:r>
            <a:r>
              <a:rPr lang="pt-BR" sz="1935" dirty="0" smtClean="0">
                <a:latin typeface="Consolas" panose="020B0609020204030204" pitchFamily="49" charset="0"/>
              </a:rPr>
              <a:t>@angular/core</a:t>
            </a:r>
            <a:r>
              <a:rPr lang="pt-BR" sz="1935" dirty="0" smtClean="0"/>
              <a:t> sendo sempre necessário importa-lo antes de usar;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Um Output pode receber como parâmetro somente um método de </a:t>
            </a:r>
            <a:r>
              <a:rPr lang="pt-BR" sz="1935" dirty="0" err="1" smtClean="0"/>
              <a:t>callback</a:t>
            </a:r>
            <a:r>
              <a:rPr lang="pt-BR" sz="1935" dirty="0"/>
              <a:t> </a:t>
            </a:r>
            <a:r>
              <a:rPr lang="pt-BR" sz="1935" b="1" dirty="0" smtClean="0">
                <a:solidFill>
                  <a:srgbClr val="FF5800"/>
                </a:solidFill>
              </a:rPr>
              <a:t>já implementado no componente pai</a:t>
            </a:r>
            <a:r>
              <a:rPr lang="pt-BR" sz="1935" dirty="0" smtClean="0"/>
              <a:t> para que ele possa chamar esse método quando um evento ocorrer – </a:t>
            </a:r>
            <a:r>
              <a:rPr lang="pt-BR" sz="1935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como o clique do botão “</a:t>
            </a:r>
            <a:r>
              <a:rPr lang="pt-BR" sz="1935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Checkout</a:t>
            </a:r>
            <a:r>
              <a:rPr lang="pt-BR" sz="1935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r>
              <a:rPr lang="pt-BR" sz="1935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A sintaxe do Output é: </a:t>
            </a:r>
            <a:r>
              <a:rPr lang="pt-BR" sz="1935" dirty="0" smtClean="0">
                <a:latin typeface="Consolas" panose="020B0609020204030204" pitchFamily="49" charset="0"/>
              </a:rPr>
              <a:t>@Output(‘&lt;</a:t>
            </a:r>
            <a:r>
              <a:rPr lang="pt-BR" sz="1935" dirty="0" err="1" smtClean="0">
                <a:latin typeface="Consolas" panose="020B0609020204030204" pitchFamily="49" charset="0"/>
              </a:rPr>
              <a:t>nome_da_propriedade</a:t>
            </a:r>
            <a:r>
              <a:rPr lang="pt-BR" sz="1935" dirty="0" smtClean="0">
                <a:latin typeface="Consolas" panose="020B0609020204030204" pitchFamily="49" charset="0"/>
              </a:rPr>
              <a:t>&gt;’) &lt;variável&gt;: &lt;tipo&gt;</a:t>
            </a:r>
            <a:r>
              <a:rPr lang="pt-BR" sz="1935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O </a:t>
            </a:r>
            <a:r>
              <a:rPr lang="pt-BR" sz="1935" dirty="0" smtClean="0">
                <a:latin typeface="Consolas" panose="020B0609020204030204" pitchFamily="49" charset="0"/>
              </a:rPr>
              <a:t>&lt;</a:t>
            </a:r>
            <a:r>
              <a:rPr lang="pt-BR" sz="1935" dirty="0" err="1" smtClean="0">
                <a:latin typeface="Consolas" panose="020B0609020204030204" pitchFamily="49" charset="0"/>
              </a:rPr>
              <a:t>nome_da_propriedade</a:t>
            </a:r>
            <a:r>
              <a:rPr lang="pt-BR" sz="1935" dirty="0" smtClean="0">
                <a:latin typeface="Consolas" panose="020B0609020204030204" pitchFamily="49" charset="0"/>
              </a:rPr>
              <a:t>&gt; </a:t>
            </a:r>
            <a:r>
              <a:rPr lang="pt-BR" sz="1935" dirty="0" smtClean="0"/>
              <a:t>é um atributo opcional. Se não for informado, a propriedade é acessada externamente com o nome da variável que será declarado, do contrário, o valor do atributo </a:t>
            </a:r>
            <a:r>
              <a:rPr lang="pt-BR" sz="1935" dirty="0">
                <a:latin typeface="Consolas" panose="020B0609020204030204" pitchFamily="49" charset="0"/>
              </a:rPr>
              <a:t>&lt;</a:t>
            </a:r>
            <a:r>
              <a:rPr lang="pt-BR" sz="1935" dirty="0" err="1">
                <a:latin typeface="Consolas" panose="020B0609020204030204" pitchFamily="49" charset="0"/>
              </a:rPr>
              <a:t>nome_da_propriedade</a:t>
            </a:r>
            <a:r>
              <a:rPr lang="pt-BR" sz="1935" dirty="0" smtClean="0">
                <a:latin typeface="Consolas" panose="020B0609020204030204" pitchFamily="49" charset="0"/>
              </a:rPr>
              <a:t>&gt;</a:t>
            </a:r>
            <a:r>
              <a:rPr lang="pt-BR" sz="1935" dirty="0" smtClean="0"/>
              <a:t> será o nome da variável pra acesso externo;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O tipo de uma variável decorada com Output sempre tem que ser um </a:t>
            </a:r>
            <a:r>
              <a:rPr lang="pt-BR" sz="1935" b="1" dirty="0" err="1" smtClean="0">
                <a:solidFill>
                  <a:srgbClr val="FF5800"/>
                </a:solidFill>
              </a:rPr>
              <a:t>EventEmitter</a:t>
            </a:r>
            <a:r>
              <a:rPr lang="pt-BR" sz="1935" dirty="0"/>
              <a:t>;</a:t>
            </a:r>
            <a:endParaRPr lang="pt-BR" sz="1935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28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60792" y="1917122"/>
            <a:ext cx="58114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'usuario-card.component.html'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UsuarioCardComponent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checkoutEvent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EventEmitter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btCheckoutClick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checkoutEvent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097106"/>
            <a:ext cx="10270415" cy="646546"/>
          </a:xfrm>
        </p:spPr>
        <p:txBody>
          <a:bodyPr/>
          <a:lstStyle/>
          <a:p>
            <a:r>
              <a:rPr lang="pt-BR" dirty="0" smtClean="0"/>
              <a:t>Implementação do decorador Output no componente filho</a:t>
            </a:r>
            <a:br>
              <a:rPr lang="pt-BR" dirty="0" smtClean="0"/>
            </a:br>
            <a:r>
              <a:rPr lang="pt-BR" dirty="0" smtClean="0"/>
              <a:t>(usuário-</a:t>
            </a:r>
            <a:r>
              <a:rPr lang="pt-BR" dirty="0" err="1" smtClean="0"/>
              <a:t>card.component.ts</a:t>
            </a:r>
            <a:r>
              <a:rPr lang="pt-BR" dirty="0" smtClean="0"/>
              <a:t> | usuário-card.component.html):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532917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960791" y="4227359"/>
            <a:ext cx="5144733" cy="6326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960791" y="5322734"/>
            <a:ext cx="3630259" cy="7446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215622" y="2032000"/>
            <a:ext cx="4800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"userImg.png"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"Imagem do usuário"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card-photo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-nome"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{{ nome }}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checkout-button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(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btCheckoutClick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Checkout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6993948" y="2934854"/>
            <a:ext cx="0" cy="17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6"/>
          <p:cNvSpPr txBox="1">
            <a:spLocks/>
          </p:cNvSpPr>
          <p:nvPr/>
        </p:nvSpPr>
        <p:spPr>
          <a:xfrm>
            <a:off x="5623213" y="5254773"/>
            <a:ext cx="6008044" cy="880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Ao clicar no botão </a:t>
            </a:r>
            <a:r>
              <a:rPr lang="pt-BR" b="1" dirty="0" err="1" smtClean="0"/>
              <a:t>Checkout</a:t>
            </a:r>
            <a:r>
              <a:rPr lang="pt-BR" b="1" dirty="0" smtClean="0"/>
              <a:t>, ele irá chamar o método </a:t>
            </a:r>
            <a:r>
              <a:rPr lang="pt-BR" b="1" dirty="0" err="1" smtClean="0"/>
              <a:t>emit</a:t>
            </a:r>
            <a:r>
              <a:rPr lang="pt-BR" b="1" dirty="0" smtClean="0"/>
              <a:t> do </a:t>
            </a:r>
            <a:r>
              <a:rPr lang="pt-BR" b="1" dirty="0" err="1" smtClean="0"/>
              <a:t>EventEmitter</a:t>
            </a:r>
            <a:r>
              <a:rPr lang="pt-BR" b="1" dirty="0"/>
              <a:t> </a:t>
            </a:r>
            <a:r>
              <a:rPr lang="pt-BR" b="1" dirty="0" smtClean="0"/>
              <a:t>passando o nome como parâmetro para ele.</a:t>
            </a:r>
            <a:endParaRPr lang="pt-BR" b="1" dirty="0" smtClean="0"/>
          </a:p>
        </p:txBody>
      </p:sp>
      <p:sp>
        <p:nvSpPr>
          <p:cNvPr id="18" name="Retângulo 17"/>
          <p:cNvSpPr/>
          <p:nvPr/>
        </p:nvSpPr>
        <p:spPr>
          <a:xfrm>
            <a:off x="7215621" y="3492193"/>
            <a:ext cx="3147579" cy="1217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645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60791" y="2050472"/>
            <a:ext cx="64972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listaUsuarios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'lista-usuarios.component.html'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ListaUsuariosComponent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'João da Silva'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'Clarice Barbosa'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'Mariana Barros'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confirmarCheckout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clienteNome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confirm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`Fazer o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checkout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do cliente 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clienteNome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?`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163781"/>
            <a:ext cx="10270415" cy="646546"/>
          </a:xfrm>
        </p:spPr>
        <p:txBody>
          <a:bodyPr/>
          <a:lstStyle/>
          <a:p>
            <a:r>
              <a:rPr lang="pt-BR" dirty="0" smtClean="0"/>
              <a:t>Passando o nome do cliente para a lista (componente pai)</a:t>
            </a:r>
            <a:br>
              <a:rPr lang="pt-BR" dirty="0" smtClean="0"/>
            </a:br>
            <a:r>
              <a:rPr lang="pt-BR" dirty="0" smtClean="0"/>
              <a:t>(lista-usuarios.component.html):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532917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68429" y="3731490"/>
            <a:ext cx="2179572" cy="1228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381874" y="2032000"/>
            <a:ext cx="46346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usuarioCard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*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of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[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(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checkoutEvent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confirmarCheckout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($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event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usuarioCard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7381874" y="2934854"/>
            <a:ext cx="0" cy="17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7650542" y="2693592"/>
            <a:ext cx="4315905" cy="2789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955807" y="3188854"/>
            <a:ext cx="3098801" cy="1209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Note que agora temos um EVENTO personalizado para o nosso componente.</a:t>
            </a:r>
            <a:endParaRPr lang="pt-BR" b="1" dirty="0" smtClean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7649525" y="4466518"/>
            <a:ext cx="4366983" cy="1200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No Output, SEMPRE passamos a informação para o componente pai via </a:t>
            </a:r>
            <a:r>
              <a:rPr lang="pt-BR" b="1" i="1" dirty="0" smtClean="0"/>
              <a:t>EVENT </a:t>
            </a:r>
            <a:r>
              <a:rPr lang="pt-BR" b="1" i="1" dirty="0" err="1" smtClean="0"/>
              <a:t>Binding</a:t>
            </a:r>
            <a:r>
              <a:rPr lang="pt-BR" b="1" dirty="0" smtClean="0"/>
              <a:t>.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890249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Lembre-se: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 </a:t>
            </a:r>
            <a:r>
              <a:rPr lang="pt-BR" b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r>
              <a:rPr lang="pt-BR" dirty="0" smtClean="0"/>
              <a:t> SEMPRE se comunica através de </a:t>
            </a:r>
            <a:r>
              <a:rPr lang="pt-BR" b="1" i="1" dirty="0" err="1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pt-B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Um </a:t>
            </a:r>
            <a:r>
              <a:rPr lang="pt-BR" b="1" dirty="0" smtClean="0">
                <a:solidFill>
                  <a:srgbClr val="FF5800"/>
                </a:solidFill>
                <a:latin typeface="+mj-lt"/>
              </a:rPr>
              <a:t>Output</a:t>
            </a:r>
            <a:r>
              <a:rPr lang="pt-BR" dirty="0" smtClean="0"/>
              <a:t> </a:t>
            </a:r>
            <a:r>
              <a:rPr lang="pt-BR" dirty="0"/>
              <a:t>SEMPRE se comunica através de </a:t>
            </a:r>
            <a:r>
              <a:rPr lang="pt-BR" b="1" i="1" dirty="0" err="1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</a:t>
            </a:r>
            <a:r>
              <a:rPr lang="pt-B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pt-BR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15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praticar os conceitos aprendidos nessa aula.</a:t>
            </a:r>
          </a:p>
          <a:p>
            <a:endParaRPr lang="pt-BR" dirty="0"/>
          </a:p>
          <a:p>
            <a:r>
              <a:rPr lang="pt-BR" dirty="0" smtClean="0"/>
              <a:t>Vá para a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smtClean="0">
                <a:latin typeface="Consolas" panose="020B0609020204030204" pitchFamily="49" charset="0"/>
              </a:rPr>
              <a:t>“anatomia-</a:t>
            </a:r>
            <a:r>
              <a:rPr lang="pt-BR" dirty="0" err="1" smtClean="0">
                <a:latin typeface="Consolas" panose="020B0609020204030204" pitchFamily="49" charset="0"/>
              </a:rPr>
              <a:t>avancada</a:t>
            </a:r>
            <a:r>
              <a:rPr lang="pt-BR" dirty="0" smtClean="0">
                <a:latin typeface="Consolas" panose="020B0609020204030204" pitchFamily="49" charset="0"/>
              </a:rPr>
              <a:t>/input-output”</a:t>
            </a:r>
            <a:r>
              <a:rPr lang="pt-BR" dirty="0" smtClean="0"/>
              <a:t> do projeto </a:t>
            </a:r>
            <a:r>
              <a:rPr lang="pt-BR" dirty="0" err="1" smtClean="0">
                <a:latin typeface="Consolas" panose="020B0609020204030204" pitchFamily="49" charset="0"/>
              </a:rPr>
              <a:t>BootCampSantander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Atividade</a:t>
            </a:r>
            <a:r>
              <a:rPr lang="en-US" dirty="0" smtClean="0"/>
              <a:t> </a:t>
            </a:r>
            <a:r>
              <a:rPr lang="en-US" dirty="0" err="1" smtClean="0"/>
              <a:t>Prática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53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Anatomia Avançada </a:t>
            </a:r>
            <a:r>
              <a:rPr lang="en-US" dirty="0" smtClean="0"/>
              <a:t>– Input e Output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8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recurso</a:t>
            </a:r>
            <a:r>
              <a:rPr lang="pt-BR" dirty="0" smtClean="0"/>
              <a:t> do Angular que utiliza as técnicas de </a:t>
            </a:r>
            <a:r>
              <a:rPr lang="pt-BR" dirty="0" err="1" smtClean="0"/>
              <a:t>Binding</a:t>
            </a:r>
            <a:r>
              <a:rPr lang="pt-BR" dirty="0" smtClean="0"/>
              <a:t> para fazer a troca de informações entre os componentes através de </a:t>
            </a:r>
            <a:r>
              <a:rPr lang="pt-BR" i="1" dirty="0" err="1" smtClean="0"/>
              <a:t>Property</a:t>
            </a:r>
            <a:r>
              <a:rPr lang="pt-BR" i="1" dirty="0" smtClean="0"/>
              <a:t> </a:t>
            </a:r>
            <a:r>
              <a:rPr lang="pt-BR" i="1" dirty="0" err="1" smtClean="0"/>
              <a:t>Binding</a:t>
            </a:r>
            <a:r>
              <a:rPr lang="pt-BR" dirty="0" smtClean="0"/>
              <a:t> e </a:t>
            </a:r>
            <a:r>
              <a:rPr lang="pt-BR" i="1" dirty="0" err="1" smtClean="0"/>
              <a:t>Event</a:t>
            </a:r>
            <a:r>
              <a:rPr lang="pt-BR" i="1" dirty="0" smtClean="0"/>
              <a:t> </a:t>
            </a:r>
            <a:r>
              <a:rPr lang="pt-BR" i="1" dirty="0" err="1" smtClean="0"/>
              <a:t>Binding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Basicamente ele faz com que seu componente tenha uma propriedade personalizada para ser acessada quando ela for declarada na </a:t>
            </a:r>
            <a:r>
              <a:rPr lang="pt-BR" dirty="0" err="1" smtClean="0"/>
              <a:t>view</a:t>
            </a:r>
            <a:r>
              <a:rPr lang="pt-BR" dirty="0" smtClean="0"/>
              <a:t> de outro componente.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é Input e 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0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658761"/>
          </a:xfrm>
        </p:spPr>
        <p:txBody>
          <a:bodyPr/>
          <a:lstStyle/>
          <a:p>
            <a:r>
              <a:rPr lang="pt-BR" dirty="0" smtClean="0"/>
              <a:t>Pense em uma aplicação na qual você tem uma lista de clientes de um hotel em formato de cartão virtual, com a foto e as informações básicas daquele cliente hospedado.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- Cenário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1026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012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658761"/>
          </a:xfrm>
        </p:spPr>
        <p:txBody>
          <a:bodyPr/>
          <a:lstStyle/>
          <a:p>
            <a:r>
              <a:rPr lang="pt-BR" dirty="0"/>
              <a:t>Esse cartão virtual </a:t>
            </a:r>
            <a:r>
              <a:rPr lang="pt-BR" b="1" dirty="0" smtClean="0">
                <a:solidFill>
                  <a:srgbClr val="FF5800"/>
                </a:solidFill>
              </a:rPr>
              <a:t>É UM COMPONENTE </a:t>
            </a:r>
            <a:r>
              <a:rPr lang="pt-BR" dirty="0" smtClean="0"/>
              <a:t>criado </a:t>
            </a:r>
            <a:r>
              <a:rPr lang="pt-BR" dirty="0"/>
              <a:t>no Angular que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está sendo repetido</a:t>
            </a:r>
            <a:r>
              <a:rPr lang="pt-BR" dirty="0"/>
              <a:t> com a diretiva de repetição </a:t>
            </a:r>
            <a:r>
              <a:rPr lang="pt-BR" dirty="0">
                <a:latin typeface="Consolas" panose="020B0609020204030204" pitchFamily="49" charset="0"/>
              </a:rPr>
              <a:t>*</a:t>
            </a:r>
            <a:r>
              <a:rPr lang="pt-BR" dirty="0" err="1">
                <a:latin typeface="Consolas" panose="020B0609020204030204" pitchFamily="49" charset="0"/>
              </a:rPr>
              <a:t>ngFor</a:t>
            </a:r>
            <a:r>
              <a:rPr lang="pt-BR" dirty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- Cenário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1026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tângulo 13"/>
          <p:cNvSpPr/>
          <p:nvPr/>
        </p:nvSpPr>
        <p:spPr>
          <a:xfrm>
            <a:off x="1028700" y="2604665"/>
            <a:ext cx="2324100" cy="13386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960792" y="2187973"/>
            <a:ext cx="2649183" cy="38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solidFill>
                  <a:srgbClr val="FF0000"/>
                </a:solidFill>
              </a:rPr>
              <a:t>user-card.component.*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1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658761"/>
          </a:xfrm>
        </p:spPr>
        <p:txBody>
          <a:bodyPr/>
          <a:lstStyle/>
          <a:p>
            <a:r>
              <a:rPr lang="pt-BR" dirty="0"/>
              <a:t>Cada componente de cartão virtual tem suas devidas informações de acordo com a iteração na lista de clientes hospedados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- Cenário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1026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Content Placeholder 6"/>
          <p:cNvSpPr txBox="1">
            <a:spLocks/>
          </p:cNvSpPr>
          <p:nvPr/>
        </p:nvSpPr>
        <p:spPr>
          <a:xfrm>
            <a:off x="960792" y="2317698"/>
            <a:ext cx="2460835" cy="36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rgbClr val="FF0000"/>
                </a:solidFill>
              </a:rPr>
              <a:t>Marcio da Silva</a:t>
            </a:r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3421624" y="2317698"/>
            <a:ext cx="2460835" cy="36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rgbClr val="FF0000"/>
                </a:solidFill>
              </a:rPr>
              <a:t>Maria Luiza</a:t>
            </a:r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5882456" y="2317698"/>
            <a:ext cx="2460835" cy="36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rgbClr val="FF0000"/>
                </a:solidFill>
              </a:rPr>
              <a:t>Ana Clara</a:t>
            </a:r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8343285" y="2328323"/>
            <a:ext cx="2460835" cy="36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rgbClr val="FF0000"/>
                </a:solidFill>
              </a:rPr>
              <a:t>Joel Brandão</a:t>
            </a:r>
            <a:endParaRPr lang="pt-BR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0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b="1" dirty="0" smtClean="0"/>
              <a:t>Como você faz para transferir, em cada componente, a informação do cliente na iteração da lista?</a:t>
            </a:r>
            <a:br>
              <a:rPr lang="pt-BR" sz="4000" b="1" dirty="0" smtClean="0"/>
            </a:br>
            <a:endParaRPr lang="pt-BR" sz="4000" b="1" dirty="0" smtClean="0"/>
          </a:p>
          <a:p>
            <a:r>
              <a:rPr lang="pt-BR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Aí é que usamos o Input!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- Cenário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87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 Input SEMPRE receberá uma informação de um componente pai através de </a:t>
            </a:r>
            <a:r>
              <a:rPr lang="pt-BR" i="1" dirty="0" err="1" smtClean="0"/>
              <a:t>Property</a:t>
            </a:r>
            <a:r>
              <a:rPr lang="pt-BR" i="1" dirty="0" smtClean="0"/>
              <a:t> </a:t>
            </a:r>
            <a:r>
              <a:rPr lang="pt-BR" i="1" dirty="0" err="1" smtClean="0"/>
              <a:t>Binding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 Input SEMPRE será implementado na </a:t>
            </a:r>
            <a:r>
              <a:rPr lang="pt-BR" dirty="0" err="1" smtClean="0"/>
              <a:t>controller</a:t>
            </a:r>
            <a:r>
              <a:rPr lang="pt-BR" dirty="0" smtClean="0"/>
              <a:t> do componente filho (o componente que irá receber a informação do componente pai) através do decorador </a:t>
            </a:r>
            <a:r>
              <a:rPr lang="pt-BR" dirty="0" smtClean="0">
                <a:latin typeface="Consolas" panose="020B0609020204030204" pitchFamily="49" charset="0"/>
              </a:rPr>
              <a:t>@Input()</a:t>
            </a:r>
            <a:r>
              <a:rPr lang="pt-BR" dirty="0" smtClean="0"/>
              <a:t> encontrado na biblioteca </a:t>
            </a:r>
            <a:r>
              <a:rPr lang="pt-BR" dirty="0" smtClean="0">
                <a:latin typeface="Consolas" panose="020B0609020204030204" pitchFamily="49" charset="0"/>
              </a:rPr>
              <a:t>@angular/core</a:t>
            </a:r>
            <a:r>
              <a:rPr lang="pt-BR" dirty="0" smtClean="0"/>
              <a:t> sendo sempre necessário importa-lo antes de usar;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 Input pode receber qualquer valor seja ele um objeto, uma </a:t>
            </a:r>
            <a:r>
              <a:rPr lang="pt-BR" dirty="0" err="1" smtClean="0"/>
              <a:t>string</a:t>
            </a:r>
            <a:r>
              <a:rPr lang="pt-BR" dirty="0" smtClean="0"/>
              <a:t>, um numero ou qualquer outro tipo de variável – desde que você declare o tipo;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 sintaxe do Input é: </a:t>
            </a:r>
            <a:r>
              <a:rPr lang="pt-BR" dirty="0" smtClean="0">
                <a:latin typeface="Consolas" panose="020B0609020204030204" pitchFamily="49" charset="0"/>
              </a:rPr>
              <a:t>@Input(‘&lt;</a:t>
            </a:r>
            <a:r>
              <a:rPr lang="pt-BR" dirty="0" err="1" smtClean="0">
                <a:latin typeface="Consolas" panose="020B0609020204030204" pitchFamily="49" charset="0"/>
              </a:rPr>
              <a:t>nome_da_propriedade</a:t>
            </a:r>
            <a:r>
              <a:rPr lang="pt-BR" dirty="0" smtClean="0">
                <a:latin typeface="Consolas" panose="020B0609020204030204" pitchFamily="49" charset="0"/>
              </a:rPr>
              <a:t>&gt;’) &lt;variável&gt;: &lt;tipo&gt;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 smtClean="0">
                <a:latin typeface="Consolas" panose="020B0609020204030204" pitchFamily="49" charset="0"/>
              </a:rPr>
              <a:t>&lt;</a:t>
            </a:r>
            <a:r>
              <a:rPr lang="pt-BR" dirty="0" err="1" smtClean="0">
                <a:latin typeface="Consolas" panose="020B0609020204030204" pitchFamily="49" charset="0"/>
              </a:rPr>
              <a:t>nome_da_propriedade</a:t>
            </a:r>
            <a:r>
              <a:rPr lang="pt-BR" dirty="0" smtClean="0">
                <a:latin typeface="Consolas" panose="020B0609020204030204" pitchFamily="49" charset="0"/>
              </a:rPr>
              <a:t>&gt; </a:t>
            </a:r>
            <a:r>
              <a:rPr lang="pt-BR" dirty="0" smtClean="0"/>
              <a:t>é um atributo opcional. Se não for informado, a propriedade é acessada externamente com o nome da variável que será declarado, do contrário, o valor do atributo 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nome_da_propriedade</a:t>
            </a:r>
            <a:r>
              <a:rPr lang="pt-BR" dirty="0" smtClean="0">
                <a:latin typeface="Consolas" panose="020B0609020204030204" pitchFamily="49" charset="0"/>
              </a:rPr>
              <a:t>&gt;</a:t>
            </a:r>
            <a:r>
              <a:rPr lang="pt-BR" dirty="0" smtClean="0"/>
              <a:t> será o nome da variável pra acesso externo;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7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60792" y="2050472"/>
            <a:ext cx="5033608" cy="376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C586C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{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Component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} </a:t>
            </a:r>
            <a:r>
              <a:rPr lang="pt-BR" sz="1400" dirty="0" err="1" smtClean="0">
                <a:solidFill>
                  <a:srgbClr val="C586C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'@angular/core'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pt-BR" sz="1400" dirty="0" err="1" smtClean="0">
                <a:solidFill>
                  <a:srgbClr val="DCDCAA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Component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({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selector</a:t>
            </a:r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pt-BR" sz="1400" dirty="0" err="1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usuarioCard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templateUrl</a:t>
            </a:r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'usuario-card.component.html'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})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C586C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export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err="1" smtClean="0">
                <a:solidFill>
                  <a:srgbClr val="4EC9B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UsuarioCardComponent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{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pt-BR" sz="1400" dirty="0" smtClean="0">
                <a:solidFill>
                  <a:srgbClr val="DCDCAA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()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nome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pt-BR" sz="1400" dirty="0" err="1" smtClean="0">
                <a:solidFill>
                  <a:srgbClr val="4EC9B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() { }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pt-BR" sz="1400" dirty="0">
              <a:effectLst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163781"/>
            <a:ext cx="10270415" cy="646546"/>
          </a:xfrm>
        </p:spPr>
        <p:txBody>
          <a:bodyPr/>
          <a:lstStyle/>
          <a:p>
            <a:r>
              <a:rPr lang="pt-BR" dirty="0" smtClean="0"/>
              <a:t>Implementação do decorador Input no componente filho</a:t>
            </a:r>
            <a:br>
              <a:rPr lang="pt-BR" dirty="0" smtClean="0"/>
            </a:br>
            <a:r>
              <a:rPr lang="pt-BR" dirty="0" smtClean="0"/>
              <a:t>(usuário-</a:t>
            </a:r>
            <a:r>
              <a:rPr lang="pt-BR" dirty="0" err="1" smtClean="0"/>
              <a:t>card.component.ts</a:t>
            </a:r>
            <a:r>
              <a:rPr lang="pt-BR" dirty="0" smtClean="0"/>
              <a:t> | usuário-card.component.html):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532917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2937164" y="2032000"/>
            <a:ext cx="655782" cy="332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951556" y="4336473"/>
            <a:ext cx="2179572" cy="6326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640946" y="2032000"/>
            <a:ext cx="537556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"userImg.png"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"Imagem do usuário"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card-photo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-nome"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{{ nome }}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6317673" y="2934854"/>
            <a:ext cx="0" cy="17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8723956" y="3121266"/>
            <a:ext cx="1103535" cy="296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5223163" y="4969164"/>
            <a:ext cx="6008044" cy="646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Dessa forma o componente já pode receber variáveis quando ele for declarado no HTML da página pai!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135575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0916AD-EA36-4B19-B020-346B3B08AC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A55A5BC4-8E4A-40D5-9ED8-05D1792F709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950</Words>
  <Application>Microsoft Office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Consolas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Apresentação do PowerPoint</vt:lpstr>
      <vt:lpstr>Apresentação do PowerPoint</vt:lpstr>
      <vt:lpstr>O que é Input e Output?</vt:lpstr>
      <vt:lpstr>INPUT - Cenário</vt:lpstr>
      <vt:lpstr>INPUT - Cenário</vt:lpstr>
      <vt:lpstr>INPUT - Cenário</vt:lpstr>
      <vt:lpstr>INPUT - Cenário</vt:lpstr>
      <vt:lpstr>INPUT</vt:lpstr>
      <vt:lpstr>INPUT</vt:lpstr>
      <vt:lpstr>INPUT</vt:lpstr>
      <vt:lpstr>INPUT</vt:lpstr>
      <vt:lpstr>OUTPUT - Cenário</vt:lpstr>
      <vt:lpstr>OUTPUT - Cenário</vt:lpstr>
      <vt:lpstr>OUTPUT - Cenário</vt:lpstr>
      <vt:lpstr>OUTPUT</vt:lpstr>
      <vt:lpstr>OUTPUT</vt:lpstr>
      <vt:lpstr>OUTPUT</vt:lpstr>
      <vt:lpstr>INPUT / OUTPUT</vt:lpstr>
      <vt:lpstr>Atividade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Thiago Dias</cp:lastModifiedBy>
  <cp:revision>88</cp:revision>
  <dcterms:modified xsi:type="dcterms:W3CDTF">2018-04-07T04:31:23Z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  <property fmtid="{D5CDD505-2E9C-101B-9397-08002B2CF9AE}" pid="3" name="Tfs.IsStoryboard">
    <vt:bool>true</vt:bool>
  </property>
</Properties>
</file>