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5"/>
    <p:sldMasterId id="2147483784" r:id="rId6"/>
    <p:sldMasterId id="2147483758" r:id="rId7"/>
    <p:sldMasterId id="2147483675" r:id="rId8"/>
    <p:sldMasterId id="2147483764" r:id="rId9"/>
  </p:sldMasterIdLst>
  <p:notesMasterIdLst>
    <p:notesMasterId r:id="rId38"/>
  </p:notesMasterIdLst>
  <p:sldIdLst>
    <p:sldId id="256" r:id="rId10"/>
    <p:sldId id="277" r:id="rId11"/>
    <p:sldId id="260" r:id="rId12"/>
    <p:sldId id="406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12" r:id="rId23"/>
    <p:sldId id="413" r:id="rId24"/>
    <p:sldId id="411" r:id="rId25"/>
    <p:sldId id="407" r:id="rId26"/>
    <p:sldId id="408" r:id="rId27"/>
    <p:sldId id="409" r:id="rId28"/>
    <p:sldId id="410" r:id="rId29"/>
    <p:sldId id="414" r:id="rId30"/>
    <p:sldId id="415" r:id="rId31"/>
    <p:sldId id="417" r:id="rId32"/>
    <p:sldId id="418" r:id="rId33"/>
    <p:sldId id="419" r:id="rId34"/>
    <p:sldId id="420" r:id="rId35"/>
    <p:sldId id="421" r:id="rId36"/>
    <p:sldId id="42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</p14:sldIdLst>
        </p14:section>
        <p14:section name="O que é Input e Output?" id="{8898CA97-5BAA-441C-BF25-E1F75123509F}">
          <p14:sldIdLst>
            <p14:sldId id="277"/>
            <p14:sldId id="260"/>
          </p14:sldIdLst>
        </p14:section>
        <p14:section name="Conceito de API" id="{68A5E17C-25AE-4C81-A9D9-463F5BFBF573}">
          <p14:sldIdLst>
            <p14:sldId id="406"/>
            <p14:sldId id="423"/>
            <p14:sldId id="424"/>
          </p14:sldIdLst>
        </p14:section>
        <p14:section name="DI, Http e API" id="{853E0EB9-ED90-4E17-A58E-1AA22E13E120}">
          <p14:sldIdLst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  <p14:section name="Seção sem Título" id="{63426683-E286-432C-8132-60ADC3A545A8}">
          <p14:sldIdLst>
            <p14:sldId id="412"/>
            <p14:sldId id="413"/>
            <p14:sldId id="411"/>
            <p14:sldId id="407"/>
            <p14:sldId id="408"/>
            <p14:sldId id="409"/>
            <p14:sldId id="410"/>
          </p14:sldIdLst>
        </p14:section>
        <p14:section name="Output" id="{53422E3D-A999-4888-8CD6-2C0581762B0E}">
          <p14:sldIdLst>
            <p14:sldId id="414"/>
            <p14:sldId id="415"/>
            <p14:sldId id="417"/>
            <p14:sldId id="418"/>
            <p14:sldId id="419"/>
            <p14:sldId id="420"/>
            <p14:sldId id="421"/>
          </p14:sldIdLst>
        </p14:section>
        <p14:section name="Atividades Práticas" id="{EDA85188-7CAF-428A-A379-4BA7E3FA41E1}">
          <p14:sldIdLst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5" y="67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notesMaster" Target="notesMasters/notesMaster1.xml"/><Relationship Id="rId12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71582"/>
            <a:ext cx="10270415" cy="591127"/>
          </a:xfrm>
        </p:spPr>
        <p:txBody>
          <a:bodyPr/>
          <a:lstStyle/>
          <a:p>
            <a:r>
              <a:rPr lang="pt-BR" dirty="0" smtClean="0"/>
              <a:t>No módulo que estamos usando essa classe, temos que declarar os </a:t>
            </a:r>
            <a:r>
              <a:rPr lang="pt-BR" dirty="0" err="1" smtClean="0"/>
              <a:t>providers</a:t>
            </a:r>
            <a:r>
              <a:rPr lang="pt-BR" dirty="0" smtClean="0"/>
              <a:t> – que no caso do módulo de </a:t>
            </a:r>
            <a:r>
              <a:rPr lang="pt-BR" dirty="0" err="1" smtClean="0"/>
              <a:t>HttpClient</a:t>
            </a:r>
            <a:r>
              <a:rPr lang="pt-BR" dirty="0" smtClean="0"/>
              <a:t> já estão implementados: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196987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platform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-browser'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forms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'@angular/common/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providers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[],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bootstrap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10920" y="4564380"/>
            <a:ext cx="145796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80728" y="2530764"/>
            <a:ext cx="5047462" cy="3620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Dentro do módulo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HttpClientModule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já tem o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em seu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 por isso não é necessário repetir aqui em nosso módulo.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Mas caso fosse outro serviço, seria necessário colocar o serviço em nosso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providers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Agora o serviço já funcionará em todas as classes desse módulo que a usarem.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10920" y="2567709"/>
            <a:ext cx="4800600" cy="20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4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É uma classe para requisições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Ele implementa os verbos HTTP (GET, PUT, POST, DELETE e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Toda requisição retorna um observador ou uma promessa (</a:t>
            </a:r>
            <a:r>
              <a:rPr lang="pt-BR" dirty="0" err="1" smtClean="0"/>
              <a:t>Observables</a:t>
            </a:r>
            <a:r>
              <a:rPr lang="pt-BR" dirty="0" smtClean="0"/>
              <a:t> ou </a:t>
            </a:r>
            <a:r>
              <a:rPr lang="pt-BR" dirty="0" err="1" smtClean="0"/>
              <a:t>Promises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Todas as requisições são assíncronas, sendo necessário sempre informar uma função de </a:t>
            </a:r>
            <a:r>
              <a:rPr lang="pt-BR" dirty="0" err="1" smtClean="0"/>
              <a:t>Callback</a:t>
            </a:r>
            <a:r>
              <a:rPr lang="pt-BR" dirty="0" smtClean="0"/>
              <a:t> para o retorno da requisição</a:t>
            </a: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r>
              <a:rPr lang="en-US" dirty="0" smtClean="0"/>
              <a:t> do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41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360218"/>
          </a:xfrm>
        </p:spPr>
        <p:txBody>
          <a:bodyPr/>
          <a:lstStyle/>
          <a:p>
            <a:r>
              <a:rPr lang="pt-BR" dirty="0" smtClean="0"/>
              <a:t>Como fazer uma requisição com o serviço </a:t>
            </a:r>
            <a:r>
              <a:rPr lang="pt-BR" dirty="0" err="1" smtClean="0"/>
              <a:t>HttpClient</a:t>
            </a:r>
            <a:r>
              <a:rPr lang="pt-BR" dirty="0"/>
              <a:t>:</a:t>
            </a: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r>
              <a:rPr lang="en-US" dirty="0" smtClean="0"/>
              <a:t> do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25733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fazerRequisicao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sua_url_aqui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60793" y="2213119"/>
            <a:ext cx="5079790" cy="36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Requisição GET: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60791" y="3991119"/>
            <a:ext cx="674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fazerRequisicao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sua_url_aqui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dados_post_enviar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960793" y="3630901"/>
            <a:ext cx="5079790" cy="36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Requisição POST: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675850" y="2485017"/>
            <a:ext cx="4576514" cy="100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 verbo DELETE é nesse mesmo formato, precisando apenas da URL, sem dados no corpo da requisição.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7703126" y="3902799"/>
            <a:ext cx="4271714" cy="100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 verbo PUT é nesse mesmo formato, podendo informar a URL e dados do corpo da requisição.</a:t>
            </a: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7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O que estes métodos do serviço </a:t>
            </a:r>
            <a:r>
              <a:rPr lang="pt-BR" dirty="0" err="1" smtClean="0"/>
              <a:t>HttpClient</a:t>
            </a:r>
            <a:r>
              <a:rPr lang="pt-BR" dirty="0" smtClean="0"/>
              <a:t> retornam?</a:t>
            </a:r>
          </a:p>
          <a:p>
            <a:endParaRPr lang="pt-BR" dirty="0"/>
          </a:p>
          <a:p>
            <a:r>
              <a:rPr lang="pt-BR" dirty="0" smtClean="0"/>
              <a:t>Ele retornam um </a:t>
            </a:r>
            <a:r>
              <a:rPr lang="pt-BR" dirty="0" err="1" smtClean="0"/>
              <a:t>Observable</a:t>
            </a:r>
            <a:r>
              <a:rPr lang="pt-BR" smtClean="0"/>
              <a:t>.</a:t>
            </a: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r>
              <a:rPr lang="en-US" dirty="0" smtClean="0"/>
              <a:t> do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8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Esse cartão virtual </a:t>
            </a:r>
            <a:r>
              <a:rPr lang="pt-BR" b="1" dirty="0" smtClean="0">
                <a:solidFill>
                  <a:srgbClr val="FF5800"/>
                </a:solidFill>
              </a:rPr>
              <a:t>É UM COMPONENTE </a:t>
            </a:r>
            <a:r>
              <a:rPr lang="pt-BR" dirty="0" smtClean="0"/>
              <a:t>criado </a:t>
            </a:r>
            <a:r>
              <a:rPr lang="pt-BR" dirty="0"/>
              <a:t>no Angular que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está sendo repetido</a:t>
            </a:r>
            <a:r>
              <a:rPr lang="pt-BR" dirty="0"/>
              <a:t> com a diretiva de repetição </a:t>
            </a:r>
            <a:r>
              <a:rPr lang="pt-BR" dirty="0">
                <a:latin typeface="Consolas" panose="020B0609020204030204" pitchFamily="49" charset="0"/>
              </a:rPr>
              <a:t>*</a:t>
            </a:r>
            <a:r>
              <a:rPr lang="pt-BR" dirty="0" err="1">
                <a:latin typeface="Consolas" panose="020B0609020204030204" pitchFamily="49" charset="0"/>
              </a:rPr>
              <a:t>ngFor</a:t>
            </a:r>
            <a:r>
              <a:rPr lang="pt-BR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Injeção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 no Angular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960792" y="2187973"/>
            <a:ext cx="2649183" cy="38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solidFill>
                  <a:srgbClr val="FF0000"/>
                </a:solidFill>
              </a:rPr>
              <a:t>user-card.component.*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1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Cada componente de cartão virtual tem suas devidas informações de acordo com a iteração na lista de clientes hospedados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6"/>
          <p:cNvSpPr txBox="1">
            <a:spLocks/>
          </p:cNvSpPr>
          <p:nvPr/>
        </p:nvSpPr>
        <p:spPr>
          <a:xfrm>
            <a:off x="960792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Marcio da Silva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421624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Maria Luiza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882456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Ana Clara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8343285" y="2328323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Joel Brandão</a:t>
            </a:r>
            <a:endParaRPr lang="pt-B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Como você faz para transferir, em cada componente, a informação do cliente na iteração da lista?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Aí é que usamos o Input!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87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receberá uma informação de um componente pai através de </a:t>
            </a:r>
            <a:r>
              <a:rPr lang="pt-BR" i="1" dirty="0" err="1" smtClean="0"/>
              <a:t>Property</a:t>
            </a:r>
            <a:r>
              <a:rPr lang="pt-BR" i="1" dirty="0" smtClean="0"/>
              <a:t> </a:t>
            </a:r>
            <a:r>
              <a:rPr lang="pt-BR" i="1" dirty="0" err="1" smtClean="0"/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será implementado na </a:t>
            </a:r>
            <a:r>
              <a:rPr lang="pt-BR" dirty="0" err="1" smtClean="0"/>
              <a:t>controller</a:t>
            </a:r>
            <a:r>
              <a:rPr lang="pt-BR" dirty="0" smtClean="0"/>
              <a:t> do componente filho (o componente que irá receber a informação do componente pai) através do decorador </a:t>
            </a:r>
            <a:r>
              <a:rPr lang="pt-BR" dirty="0" smtClean="0">
                <a:latin typeface="Consolas" panose="020B0609020204030204" pitchFamily="49" charset="0"/>
              </a:rPr>
              <a:t>@Input()</a:t>
            </a:r>
            <a:r>
              <a:rPr lang="pt-BR" dirty="0" smtClean="0"/>
              <a:t> encontrado na biblioteca </a:t>
            </a:r>
            <a:r>
              <a:rPr lang="pt-BR" dirty="0" smtClean="0">
                <a:latin typeface="Consolas" panose="020B0609020204030204" pitchFamily="49" charset="0"/>
              </a:rPr>
              <a:t>@angular/core</a:t>
            </a:r>
            <a:r>
              <a:rPr lang="pt-BR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pode receber qualquer valor seja ele um objeto, uma </a:t>
            </a:r>
            <a:r>
              <a:rPr lang="pt-BR" dirty="0" err="1" smtClean="0"/>
              <a:t>string</a:t>
            </a:r>
            <a:r>
              <a:rPr lang="pt-BR" dirty="0" smtClean="0"/>
              <a:t>, um numero ou qualquer outro tipo de variável – desde que você declare o tipo;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sintaxe do Input é: </a:t>
            </a:r>
            <a:r>
              <a:rPr lang="pt-BR" dirty="0" smtClean="0">
                <a:latin typeface="Consolas" panose="020B0609020204030204" pitchFamily="49" charset="0"/>
              </a:rPr>
              <a:t>@Input(‘&lt;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smtClean="0">
                <a:latin typeface="Consolas" panose="020B0609020204030204" pitchFamily="49" charset="0"/>
              </a:rPr>
              <a:t>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 </a:t>
            </a:r>
            <a:r>
              <a:rPr lang="pt-BR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</a:t>
            </a:r>
            <a:r>
              <a:rPr lang="pt-BR" dirty="0" smtClean="0"/>
              <a:t> será o nome da variável pra acesso externo;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} </a:t>
            </a: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'@angular/core'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selector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templateUrl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'usuario-card.component.html'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export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 { }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pt-BR" sz="140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Input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2937164" y="2032000"/>
            <a:ext cx="655782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51556" y="4336473"/>
            <a:ext cx="2179572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723956" y="3121266"/>
            <a:ext cx="1103535" cy="296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223163" y="4969164"/>
            <a:ext cx="6008044" cy="64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Dessa forma o componente já pode receber variáveis quando ele for declarado no HTML da página pai!</a:t>
            </a:r>
          </a:p>
        </p:txBody>
      </p:sp>
    </p:spTree>
    <p:extLst>
      <p:ext uri="{BB962C8B-B14F-4D97-AF65-F5344CB8AC3E}">
        <p14:creationId xmlns:p14="http://schemas.microsoft.com/office/powerpoint/2010/main" val="2135575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o </a:t>
            </a:r>
            <a:r>
              <a:rPr lang="pt-BR" dirty="0" err="1" smtClean="0"/>
              <a:t>card</a:t>
            </a:r>
            <a:r>
              <a:rPr lang="pt-BR" dirty="0" smtClean="0"/>
              <a:t> da lista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908800" y="2509053"/>
            <a:ext cx="1607820" cy="224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4654" y="2986107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uma propriedade personalizada para o nosso componente.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347854" y="5057882"/>
            <a:ext cx="5283200" cy="658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Input, SEMPRE passamos a informação para o componente filho via </a:t>
            </a:r>
            <a:r>
              <a:rPr lang="pt-BR" b="1" i="1" dirty="0" smtClean="0"/>
              <a:t>PROPERTY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494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Anatomia Avançada </a:t>
            </a:r>
            <a:r>
              <a:rPr lang="en-US" dirty="0" smtClean="0"/>
              <a:t>– </a:t>
            </a:r>
            <a:r>
              <a:rPr lang="en-US" dirty="0" err="1" smtClean="0"/>
              <a:t>Serviços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r>
              <a:rPr lang="pt-BR" dirty="0" smtClean="0"/>
              <a:t>Um Input SEMPRE se comunica através de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304526"/>
            <a:ext cx="10270415" cy="933450"/>
          </a:xfrm>
        </p:spPr>
        <p:txBody>
          <a:bodyPr/>
          <a:lstStyle/>
          <a:p>
            <a:r>
              <a:rPr lang="pt-BR" dirty="0" smtClean="0"/>
              <a:t>Ainda no cenário do Hotel, imagine que cada vez que você clicar no botão 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Checkout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BR" dirty="0" smtClean="0"/>
              <a:t>, o componente pai precise mostrar uma caixa de diálogo de confirmação da ação exibindo os dados do cliente nessa caixa de diálogo.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"/>
          <p:cNvSpPr/>
          <p:nvPr>
            <p:custDataLst>
              <p:custData r:id="rId1"/>
            </p:custDataLst>
          </p:nvPr>
        </p:nvSpPr>
        <p:spPr>
          <a:xfrm>
            <a:off x="1637913" y="3562349"/>
            <a:ext cx="1106592" cy="3049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Checkout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247650" y="3523832"/>
            <a:ext cx="1304925" cy="391191"/>
          </a:xfrm>
          <a:prstGeom prst="rightArrow">
            <a:avLst>
              <a:gd name="adj1" fmla="val 50000"/>
              <a:gd name="adj2" fmla="val 10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863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 smtClean="0"/>
              <a:t>Ao confirmar a caixa de diálogo, o cliente sairá da lista de hospedados.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1028700" y="3059953"/>
            <a:ext cx="2324100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EXCLUÍDO!</a:t>
            </a:r>
            <a:endParaRPr lang="pt-BR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3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Assim como no Input, como fazemos para que o componente filho passe uma informação para o componente pai fazer o </a:t>
            </a:r>
            <a:r>
              <a:rPr lang="pt-BR" sz="4000" b="1" dirty="0" err="1" smtClean="0"/>
              <a:t>checkout</a:t>
            </a:r>
            <a:r>
              <a:rPr lang="pt-BR" sz="4000" b="1" dirty="0" smtClean="0"/>
              <a:t> do cliente?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Através do Output!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4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receberá um método de </a:t>
            </a:r>
            <a:r>
              <a:rPr lang="pt-BR" sz="1935" dirty="0" err="1" smtClean="0"/>
              <a:t>callback</a:t>
            </a:r>
            <a:r>
              <a:rPr lang="pt-BR" sz="1935" dirty="0" smtClean="0"/>
              <a:t> de um componente pai através de </a:t>
            </a:r>
            <a:r>
              <a:rPr lang="pt-BR" sz="1935" b="1" i="1" dirty="0" err="1" smtClean="0"/>
              <a:t>Event</a:t>
            </a:r>
            <a:r>
              <a:rPr lang="pt-BR" sz="1935" b="1" i="1" dirty="0" smtClean="0"/>
              <a:t> </a:t>
            </a:r>
            <a:r>
              <a:rPr lang="pt-BR" sz="1935" b="1" i="1" dirty="0" err="1" smtClean="0"/>
              <a:t>Binding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&lt;–</a:t>
            </a:r>
            <a:r>
              <a:rPr lang="pt-BR" sz="1935" dirty="0" smtClean="0">
                <a:solidFill>
                  <a:srgbClr val="FF5800"/>
                </a:solidFill>
              </a:rPr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Repare que não é mais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sz="1935" b="1" i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como no Input</a:t>
            </a:r>
            <a:r>
              <a:rPr lang="pt-BR" sz="1935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será implementado na </a:t>
            </a:r>
            <a:r>
              <a:rPr lang="pt-BR" sz="1935" dirty="0" err="1" smtClean="0"/>
              <a:t>controller</a:t>
            </a:r>
            <a:r>
              <a:rPr lang="pt-BR" sz="1935" dirty="0" smtClean="0"/>
              <a:t> do componente filho (o componente que irá receber a informação do componente pai) através do decorador </a:t>
            </a:r>
            <a:r>
              <a:rPr lang="pt-BR" sz="1935" dirty="0" smtClean="0">
                <a:latin typeface="Consolas" panose="020B0609020204030204" pitchFamily="49" charset="0"/>
              </a:rPr>
              <a:t>@Output()</a:t>
            </a:r>
            <a:r>
              <a:rPr lang="pt-BR" sz="1935" dirty="0" smtClean="0"/>
              <a:t> encontrado na biblioteca </a:t>
            </a:r>
            <a:r>
              <a:rPr lang="pt-BR" sz="1935" dirty="0" smtClean="0">
                <a:latin typeface="Consolas" panose="020B0609020204030204" pitchFamily="49" charset="0"/>
              </a:rPr>
              <a:t>@angular/core</a:t>
            </a:r>
            <a:r>
              <a:rPr lang="pt-BR" sz="1935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pode receber como parâmetro somente um método de </a:t>
            </a:r>
            <a:r>
              <a:rPr lang="pt-BR" sz="1935" dirty="0" err="1" smtClean="0"/>
              <a:t>callback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</a:rPr>
              <a:t>já implementado no componente pai</a:t>
            </a:r>
            <a:r>
              <a:rPr lang="pt-BR" sz="1935" dirty="0" smtClean="0"/>
              <a:t> para que ele possa chamar esse método quando um evento ocorrer – 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como o clique do botão “</a:t>
            </a:r>
            <a:r>
              <a:rPr lang="pt-BR" sz="1935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Checkout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A sintaxe do Output é: </a:t>
            </a:r>
            <a:r>
              <a:rPr lang="pt-BR" sz="1935" dirty="0" smtClean="0">
                <a:latin typeface="Consolas" panose="020B0609020204030204" pitchFamily="49" charset="0"/>
              </a:rPr>
              <a:t>@Output(‘&lt;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</a:t>
            </a:r>
            <a:r>
              <a:rPr lang="pt-BR" sz="1935" dirty="0" smtClean="0">
                <a:latin typeface="Consolas" panose="020B0609020204030204" pitchFamily="49" charset="0"/>
              </a:rPr>
              <a:t>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 </a:t>
            </a:r>
            <a:r>
              <a:rPr lang="pt-BR" sz="1935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sz="1935" dirty="0">
                <a:latin typeface="Consolas" panose="020B0609020204030204" pitchFamily="49" charset="0"/>
              </a:rPr>
              <a:t>&lt;</a:t>
            </a:r>
            <a:r>
              <a:rPr lang="pt-BR" sz="1935" dirty="0" err="1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</a:t>
            </a:r>
            <a:r>
              <a:rPr lang="pt-BR" sz="1935" dirty="0" smtClean="0"/>
              <a:t> será o nome da variável pra acesso externo;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tipo de uma variável decorada com Output sempre tem que ser um </a:t>
            </a:r>
            <a:r>
              <a:rPr lang="pt-BR" sz="1935" b="1" dirty="0" err="1" smtClean="0">
                <a:solidFill>
                  <a:srgbClr val="FF5800"/>
                </a:solidFill>
              </a:rPr>
              <a:t>EventEmitter</a:t>
            </a:r>
            <a:r>
              <a:rPr lang="pt-BR" sz="1935" dirty="0"/>
              <a:t>;</a:t>
            </a:r>
            <a:endParaRPr lang="pt-BR" sz="1935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1917122"/>
            <a:ext cx="58114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'usuario-card.component.html'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UsuarioCardComponent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097106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Output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960791" y="4227359"/>
            <a:ext cx="5144733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60791" y="5322734"/>
            <a:ext cx="3630259" cy="744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15622" y="2032000"/>
            <a:ext cx="4800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checkout-button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6993948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6"/>
          <p:cNvSpPr txBox="1">
            <a:spLocks/>
          </p:cNvSpPr>
          <p:nvPr/>
        </p:nvSpPr>
        <p:spPr>
          <a:xfrm>
            <a:off x="5623213" y="5254773"/>
            <a:ext cx="6008044" cy="8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Ao clicar no botão </a:t>
            </a:r>
            <a:r>
              <a:rPr lang="pt-BR" b="1" dirty="0" err="1" smtClean="0"/>
              <a:t>Checkout</a:t>
            </a:r>
            <a:r>
              <a:rPr lang="pt-BR" b="1" dirty="0" smtClean="0"/>
              <a:t>, ele irá chamar o método </a:t>
            </a:r>
            <a:r>
              <a:rPr lang="pt-BR" b="1" dirty="0" err="1" smtClean="0"/>
              <a:t>emit</a:t>
            </a:r>
            <a:r>
              <a:rPr lang="pt-BR" b="1" dirty="0" smtClean="0"/>
              <a:t> do </a:t>
            </a:r>
            <a:r>
              <a:rPr lang="pt-BR" b="1" dirty="0" err="1" smtClean="0"/>
              <a:t>EventEmitter</a:t>
            </a:r>
            <a:r>
              <a:rPr lang="pt-BR" b="1" dirty="0"/>
              <a:t> </a:t>
            </a:r>
            <a:r>
              <a:rPr lang="pt-BR" b="1" dirty="0" smtClean="0"/>
              <a:t>passando o nome como parâmetro para ele.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215621" y="3492193"/>
            <a:ext cx="3147579" cy="1217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4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1" y="2050472"/>
            <a:ext cx="64972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`Fazer o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do cliente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?`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a lista (componente pai)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381874" y="2032000"/>
            <a:ext cx="4634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*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7381874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650542" y="2693592"/>
            <a:ext cx="4315905" cy="278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5807" y="3188854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 EVENTO personalizado para o nosso componente.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7649525" y="4466518"/>
            <a:ext cx="4366983" cy="1200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Output, SEMPRE passamos a informação para o componente pai via </a:t>
            </a:r>
            <a:r>
              <a:rPr lang="pt-BR" b="1" i="1" dirty="0" smtClean="0"/>
              <a:t>EVENT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249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pt-BR" dirty="0" smtClean="0"/>
              <a:t> 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b="1" dirty="0" smtClean="0">
                <a:solidFill>
                  <a:srgbClr val="FF5800"/>
                </a:solidFill>
                <a:latin typeface="+mj-lt"/>
              </a:rPr>
              <a:t>Output</a:t>
            </a:r>
            <a:r>
              <a:rPr lang="pt-BR" dirty="0" smtClean="0"/>
              <a:t> </a:t>
            </a:r>
            <a:r>
              <a:rPr lang="pt-BR" dirty="0"/>
              <a:t>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15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praticar os conceitos aprendidos nessa aula.</a:t>
            </a:r>
          </a:p>
          <a:p>
            <a:endParaRPr lang="pt-BR" dirty="0"/>
          </a:p>
          <a:p>
            <a:r>
              <a:rPr lang="pt-BR" dirty="0" smtClean="0"/>
              <a:t>Vá para 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smtClean="0">
                <a:latin typeface="Consolas" panose="020B0609020204030204" pitchFamily="49" charset="0"/>
              </a:rPr>
              <a:t>“anatomia-</a:t>
            </a:r>
            <a:r>
              <a:rPr lang="pt-BR" dirty="0" err="1" smtClean="0">
                <a:latin typeface="Consolas" panose="020B0609020204030204" pitchFamily="49" charset="0"/>
              </a:rPr>
              <a:t>avancada</a:t>
            </a:r>
            <a:r>
              <a:rPr lang="pt-BR" dirty="0" smtClean="0">
                <a:latin typeface="Consolas" panose="020B0609020204030204" pitchFamily="49" charset="0"/>
              </a:rPr>
              <a:t>/input-output”</a:t>
            </a:r>
            <a:r>
              <a:rPr lang="pt-BR" dirty="0" smtClean="0"/>
              <a:t> do projeto </a:t>
            </a:r>
            <a:r>
              <a:rPr lang="pt-BR" dirty="0" err="1" smtClean="0">
                <a:latin typeface="Consolas" panose="020B0609020204030204" pitchFamily="49" charset="0"/>
              </a:rPr>
              <a:t>BootCampSantander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3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Conceito prático de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classe </a:t>
            </a:r>
            <a:r>
              <a:rPr lang="pt-BR" dirty="0" err="1" smtClean="0"/>
              <a:t>HttpClient</a:t>
            </a:r>
            <a:r>
              <a:rPr lang="pt-BR" dirty="0" smtClean="0"/>
              <a:t> do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 do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Promise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Observable</a:t>
            </a:r>
            <a:r>
              <a:rPr lang="pt-BR" dirty="0" smtClean="0"/>
              <a:t> (programação reativa)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iremos aprender?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00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Pense em API como um conjunto de rotinas para acessar e integrar sistemas na Web. Exemplos pr</a:t>
            </a:r>
            <a:r>
              <a:rPr lang="pt-BR" dirty="0" smtClean="0"/>
              <a:t>áticos de API 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Serviços de consulta de CEP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 de envio e consulta de Nota Fiscal Eletrônica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 de mapas e localização</a:t>
            </a:r>
          </a:p>
          <a:p>
            <a:endParaRPr lang="pt-BR" dirty="0" smtClean="0"/>
          </a:p>
          <a:p>
            <a:r>
              <a:rPr lang="pt-BR" dirty="0" smtClean="0"/>
              <a:t>Entre outros...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2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  <p:pic>
        <p:nvPicPr>
          <p:cNvPr id="1026" name="Picture 2" descr="https://docops.ca.com/ca-live-api-creator/3-2/en/files/386983163/389500403/1/1483741156485/shadow_image_1104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3846" r="15727" b="14514"/>
          <a:stretch/>
        </p:blipFill>
        <p:spPr bwMode="auto">
          <a:xfrm>
            <a:off x="1556326" y="1389063"/>
            <a:ext cx="9079346" cy="42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4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No Angular usamos a classe </a:t>
            </a:r>
            <a:r>
              <a:rPr lang="pt-BR" dirty="0" err="1" smtClean="0"/>
              <a:t>HttpClient</a:t>
            </a:r>
            <a:r>
              <a:rPr lang="pt-BR" dirty="0" smtClean="0"/>
              <a:t> do </a:t>
            </a:r>
            <a:r>
              <a:rPr lang="pt-BR" dirty="0" smtClean="0">
                <a:latin typeface="Consolas" panose="020B0609020204030204" pitchFamily="49" charset="0"/>
              </a:rPr>
              <a:t>@angular/common/</a:t>
            </a:r>
            <a:r>
              <a:rPr lang="pt-BR" dirty="0" err="1" smtClean="0">
                <a:latin typeface="Consolas" panose="020B0609020204030204" pitchFamily="49" charset="0"/>
              </a:rPr>
              <a:t>http</a:t>
            </a:r>
            <a:r>
              <a:rPr lang="pt-BR" dirty="0" smtClean="0"/>
              <a:t> para fazer requisições REST. Com ela podemos fazer requisições com os verbos </a:t>
            </a:r>
            <a:r>
              <a:rPr lang="pt-BR" dirty="0" err="1" smtClean="0"/>
              <a:t>Http</a:t>
            </a:r>
            <a:r>
              <a:rPr lang="pt-BR" dirty="0" smtClean="0"/>
              <a:t> (</a:t>
            </a:r>
            <a:r>
              <a:rPr lang="pt-BR" dirty="0" err="1" smtClean="0"/>
              <a:t>Get</a:t>
            </a:r>
            <a:r>
              <a:rPr lang="pt-BR" dirty="0" smtClean="0"/>
              <a:t>, </a:t>
            </a:r>
            <a:r>
              <a:rPr lang="pt-BR" dirty="0" err="1" smtClean="0"/>
              <a:t>Put</a:t>
            </a:r>
            <a:r>
              <a:rPr lang="pt-BR" dirty="0" smtClean="0"/>
              <a:t>, Post, Delete e etc...).</a:t>
            </a:r>
          </a:p>
          <a:p>
            <a:endParaRPr lang="pt-BR" dirty="0"/>
          </a:p>
          <a:p>
            <a:r>
              <a:rPr lang="pt-BR" dirty="0" smtClean="0"/>
              <a:t>Para usar o </a:t>
            </a:r>
            <a:r>
              <a:rPr lang="pt-BR" dirty="0" err="1" smtClean="0"/>
              <a:t>HttpClient</a:t>
            </a:r>
            <a:r>
              <a:rPr lang="pt-BR" dirty="0" smtClean="0"/>
              <a:t>, precisamos injetar o serviço </a:t>
            </a:r>
            <a:r>
              <a:rPr lang="pt-BR" dirty="0" err="1" smtClean="0"/>
              <a:t>HttpClient</a:t>
            </a:r>
            <a:r>
              <a:rPr lang="pt-BR" dirty="0" smtClean="0"/>
              <a:t>, então teremos primeiro entender como funcion</a:t>
            </a:r>
            <a:r>
              <a:rPr lang="pt-BR" dirty="0" smtClean="0"/>
              <a:t>a injeção de dependência no Angular.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4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Injeção de dependência é usado para abaixar o nível de acoplamento entre os módulos, passando apenas a instância de um objeto para outro dependente dele.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Angular o conceito não é diferente, então veremos isso sendo implementado na prática com o serviço de </a:t>
            </a:r>
            <a:r>
              <a:rPr lang="pt-BR" dirty="0" err="1" smtClean="0"/>
              <a:t>HttpClient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Iremos agora fazer a injeção do serviço </a:t>
            </a:r>
            <a:r>
              <a:rPr lang="pt-BR" dirty="0" err="1" smtClean="0"/>
              <a:t>HttpClient</a:t>
            </a:r>
            <a:r>
              <a:rPr lang="pt-BR" dirty="0" smtClean="0"/>
              <a:t> do 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0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591127"/>
          </a:xfrm>
        </p:spPr>
        <p:txBody>
          <a:bodyPr/>
          <a:lstStyle/>
          <a:p>
            <a:r>
              <a:rPr lang="pt-BR" dirty="0" smtClean="0"/>
              <a:t>Para declararmos um serviço em uma classe do Angular, temos que declarar ele como público em seu construtor: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225006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'@angular/common/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-root'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app.component.scss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executarChamadaGet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sua_url_aqui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74982" y="4608945"/>
            <a:ext cx="2290618" cy="28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064328" y="5278856"/>
            <a:ext cx="3658292" cy="247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80728" y="2530764"/>
            <a:ext cx="5047462" cy="314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Uma vez declarado no construtor com o tipo da classe do serviço, já é possível ter acesso aos métodos que aquele serviço oferece.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 AINDA NÃO É POSSÍVEL EXECUTAR O SERVIÇO.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 necessário mais um passo.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60792" y="2516635"/>
            <a:ext cx="5043768" cy="24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72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Apesar de importarmos o serviço </a:t>
            </a:r>
            <a:r>
              <a:rPr lang="pt-BR" dirty="0" err="1" smtClean="0"/>
              <a:t>HttpClient</a:t>
            </a:r>
            <a:r>
              <a:rPr lang="pt-BR" dirty="0"/>
              <a:t>,</a:t>
            </a:r>
            <a:r>
              <a:rPr lang="pt-BR" dirty="0" smtClean="0"/>
              <a:t> declararmos ela na classe do componente e acessarmos seus métodos, não conseguimos usar ela.</a:t>
            </a:r>
          </a:p>
          <a:p>
            <a:endParaRPr lang="pt-BR" dirty="0"/>
          </a:p>
          <a:p>
            <a:r>
              <a:rPr lang="pt-BR" dirty="0" smtClean="0"/>
              <a:t>Temos que pedir para o Angular instanciar esse serviço no módulo para usarmos a mesma instância em todas as classes.</a:t>
            </a:r>
          </a:p>
          <a:p>
            <a:endParaRPr lang="pt-BR" dirty="0"/>
          </a:p>
          <a:p>
            <a:r>
              <a:rPr lang="pt-BR" dirty="0" smtClean="0"/>
              <a:t>Daí temos que declarar o serviço no </a:t>
            </a:r>
            <a:r>
              <a:rPr lang="pt-BR" dirty="0" err="1" smtClean="0"/>
              <a:t>Provider</a:t>
            </a:r>
            <a:r>
              <a:rPr lang="pt-BR" dirty="0" smtClean="0"/>
              <a:t> do nosso módulo, pois o </a:t>
            </a:r>
            <a:r>
              <a:rPr lang="pt-BR" dirty="0" err="1" smtClean="0"/>
              <a:t>Provider</a:t>
            </a:r>
            <a:r>
              <a:rPr lang="pt-BR" dirty="0" smtClean="0"/>
              <a:t> é responsável por fazer essa instanciação.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50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55A5BC4-8E4A-40D5-9ED8-05D1792F70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1485</Words>
  <Application>Microsoft Office PowerPoint</Application>
  <PresentationFormat>Widescreen</PresentationFormat>
  <Paragraphs>238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Apresentação do PowerPoint</vt:lpstr>
      <vt:lpstr>Apresentação do PowerPoint</vt:lpstr>
      <vt:lpstr>O que iremos aprender?</vt:lpstr>
      <vt:lpstr>Conceito de API</vt:lpstr>
      <vt:lpstr>Conceito de API</vt:lpstr>
      <vt:lpstr>Conceito de API</vt:lpstr>
      <vt:lpstr>Injeção de Dependência no Angular</vt:lpstr>
      <vt:lpstr>Injeção de Dependência no Angular</vt:lpstr>
      <vt:lpstr>Injeção de Dependência no Angular</vt:lpstr>
      <vt:lpstr>Injeção de Dependência no Angular</vt:lpstr>
      <vt:lpstr>A classe HttpClient do Angular</vt:lpstr>
      <vt:lpstr>A classe HttpClient do Angular</vt:lpstr>
      <vt:lpstr>A classe HttpClient do Angular</vt:lpstr>
      <vt:lpstr>Injeção de Dependência no Angular</vt:lpstr>
      <vt:lpstr>INPUT - Cenário</vt:lpstr>
      <vt:lpstr>INPUT - Cenário</vt:lpstr>
      <vt:lpstr>INPUT</vt:lpstr>
      <vt:lpstr>INPUT</vt:lpstr>
      <vt:lpstr>INPUT</vt:lpstr>
      <vt:lpstr>INPUT</vt:lpstr>
      <vt:lpstr>OUTPUT - Cenário</vt:lpstr>
      <vt:lpstr>OUTPUT - Cenário</vt:lpstr>
      <vt:lpstr>OUTPUT - Cenário</vt:lpstr>
      <vt:lpstr>OUTPUT</vt:lpstr>
      <vt:lpstr>OUTPUT</vt:lpstr>
      <vt:lpstr>OUTPUT</vt:lpstr>
      <vt:lpstr>INPUT / OUTPUT</vt:lpstr>
      <vt:lpstr>Atividade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Thiago Dias</cp:lastModifiedBy>
  <cp:revision>107</cp:revision>
  <dcterms:modified xsi:type="dcterms:W3CDTF">2018-04-10T04:11:23Z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  <property fmtid="{D5CDD505-2E9C-101B-9397-08002B2CF9AE}" pid="3" name="Tfs.IsStoryboard">
    <vt:bool>true</vt:bool>
  </property>
</Properties>
</file>