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29"/>
  </p:notesMasterIdLst>
  <p:sldIdLst>
    <p:sldId id="336" r:id="rId9"/>
    <p:sldId id="337" r:id="rId10"/>
    <p:sldId id="314" r:id="rId11"/>
    <p:sldId id="341" r:id="rId12"/>
    <p:sldId id="338" r:id="rId13"/>
    <p:sldId id="346" r:id="rId14"/>
    <p:sldId id="357" r:id="rId15"/>
    <p:sldId id="347" r:id="rId16"/>
    <p:sldId id="348" r:id="rId17"/>
    <p:sldId id="349" r:id="rId18"/>
    <p:sldId id="358" r:id="rId19"/>
    <p:sldId id="350" r:id="rId20"/>
    <p:sldId id="351" r:id="rId21"/>
    <p:sldId id="342" r:id="rId22"/>
    <p:sldId id="359" r:id="rId23"/>
    <p:sldId id="354" r:id="rId24"/>
    <p:sldId id="353" r:id="rId25"/>
    <p:sldId id="356" r:id="rId26"/>
    <p:sldId id="355" r:id="rId27"/>
    <p:sldId id="3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336"/>
            <p14:sldId id="337"/>
          </p14:sldIdLst>
        </p14:section>
        <p14:section name="Formulario - Definição" id="{E7757E50-675A-4AD6-A6AC-F778979D277B}">
          <p14:sldIdLst>
            <p14:sldId id="314"/>
            <p14:sldId id="341"/>
            <p14:sldId id="338"/>
          </p14:sldIdLst>
        </p14:section>
        <p14:section name="Formulário - Template Driven" id="{ABD1D77B-7FA4-480D-9BAB-805BFFE02A2C}">
          <p14:sldIdLst>
            <p14:sldId id="346"/>
            <p14:sldId id="357"/>
            <p14:sldId id="347"/>
            <p14:sldId id="348"/>
            <p14:sldId id="349"/>
            <p14:sldId id="358"/>
            <p14:sldId id="350"/>
            <p14:sldId id="351"/>
          </p14:sldIdLst>
        </p14:section>
        <p14:section name="Formulário - Data Driven(Reativo)" id="{FAD1C58E-A80D-4869-93D3-0CA23AB2C791}">
          <p14:sldIdLst>
            <p14:sldId id="342"/>
            <p14:sldId id="359"/>
            <p14:sldId id="354"/>
            <p14:sldId id="353"/>
            <p14:sldId id="356"/>
            <p14:sldId id="355"/>
            <p14:sldId id="360"/>
          </p14:sldIdLst>
        </p14:section>
        <p14:section name="Fim" id="{9EEAA474-718D-43F4-9556-5E5EAE13E3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691D5-52CF-446C-9AF1-D16BB40288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32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2798" y="860274"/>
            <a:ext cx="1109321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Validação de campos do Formulário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Ao consultarmos a documentação do angular (http://angular.io)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 acessarmos a opção DOCS, API e informar os filtros Directive e  validator, temos as diretivas de validações do angular para formulário.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1AA4C-C355-44B8-BEB7-10132A49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21" y="2574388"/>
            <a:ext cx="10082286" cy="35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028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implementar no HTML as validações de formulário.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290E2-D607-4E51-A73A-5E32F6DD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877636"/>
            <a:ext cx="6962775" cy="32480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8A1121-D3D5-4662-8C91-D65E5C257143}"/>
              </a:ext>
            </a:extLst>
          </p:cNvPr>
          <p:cNvSpPr/>
          <p:nvPr/>
        </p:nvSpPr>
        <p:spPr>
          <a:xfrm>
            <a:off x="888459" y="2927238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Nome obrigatório (required).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A3061-1168-43AD-A90D-AA8EFBCEAC30}"/>
              </a:ext>
            </a:extLst>
          </p:cNvPr>
          <p:cNvSpPr/>
          <p:nvPr/>
        </p:nvSpPr>
        <p:spPr>
          <a:xfrm>
            <a:off x="888459" y="3760973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E-mail obrigatório e válido.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B0EA5D5-4797-49AE-AEEA-95D6E6B8DC02}"/>
              </a:ext>
            </a:extLst>
          </p:cNvPr>
          <p:cNvSpPr/>
          <p:nvPr/>
        </p:nvSpPr>
        <p:spPr>
          <a:xfrm flipH="1">
            <a:off x="4442962" y="3041855"/>
            <a:ext cx="618978" cy="309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85B817-77A7-4755-AA42-C0540E765E70}"/>
              </a:ext>
            </a:extLst>
          </p:cNvPr>
          <p:cNvSpPr/>
          <p:nvPr/>
        </p:nvSpPr>
        <p:spPr>
          <a:xfrm flipH="1">
            <a:off x="4442962" y="3947782"/>
            <a:ext cx="618978" cy="309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1068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7AE6ADF-7C43-46C3-92C5-B89A7F02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05" y="1276915"/>
            <a:ext cx="6791325" cy="50006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2798" y="748363"/>
            <a:ext cx="1000652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Vamos exibir mensagem dos campos que estão inválidos.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402FE-27DC-489F-AF09-683398054732}"/>
              </a:ext>
            </a:extLst>
          </p:cNvPr>
          <p:cNvSpPr txBox="1"/>
          <p:nvPr/>
        </p:nvSpPr>
        <p:spPr>
          <a:xfrm>
            <a:off x="0" y="1429428"/>
            <a:ext cx="50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variável em cada input com o </a:t>
            </a:r>
            <a:r>
              <a:rPr lang="pt-BR" b="1" dirty="0"/>
              <a:t>ngModel</a:t>
            </a:r>
            <a:r>
              <a:rPr lang="pt-BR" dirty="0"/>
              <a:t> (#nome=ngModel, #email=ngModel)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C369D-C932-4BC8-A1A2-3F718C64056D}"/>
              </a:ext>
            </a:extLst>
          </p:cNvPr>
          <p:cNvSpPr txBox="1"/>
          <p:nvPr/>
        </p:nvSpPr>
        <p:spPr>
          <a:xfrm>
            <a:off x="0" y="2756824"/>
            <a:ext cx="4738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div para exibir a obrigatoriedade do campo;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Utilizando o </a:t>
            </a:r>
            <a:r>
              <a:rPr lang="pt-BR" b="1" dirty="0"/>
              <a:t>ngIF </a:t>
            </a:r>
            <a:r>
              <a:rPr lang="pt-BR" dirty="0"/>
              <a:t>para exibir somente se o campo não é valido (valid) e já teve foco (touched);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Aplicando a classe alert do Bootstrap para exibir mensagem em vermelho.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404179-C66E-44B4-9B2A-0181483F7CB0}"/>
              </a:ext>
            </a:extLst>
          </p:cNvPr>
          <p:cNvCxnSpPr/>
          <p:nvPr/>
        </p:nvCxnSpPr>
        <p:spPr>
          <a:xfrm>
            <a:off x="4178105" y="1927274"/>
            <a:ext cx="1547446" cy="82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C2795-FFE5-457B-9D0D-C890DD27B1A6}"/>
              </a:ext>
            </a:extLst>
          </p:cNvPr>
          <p:cNvCxnSpPr/>
          <p:nvPr/>
        </p:nvCxnSpPr>
        <p:spPr>
          <a:xfrm>
            <a:off x="4628271" y="2940148"/>
            <a:ext cx="928467" cy="1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BEF238-917E-4DCD-AEB9-3A7C858B48BC}"/>
              </a:ext>
            </a:extLst>
          </p:cNvPr>
          <p:cNvCxnSpPr/>
          <p:nvPr/>
        </p:nvCxnSpPr>
        <p:spPr>
          <a:xfrm>
            <a:off x="4614203" y="2940148"/>
            <a:ext cx="970671" cy="184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7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6FE138-FA01-4A72-846A-184B8D3B303B}"/>
              </a:ext>
            </a:extLst>
          </p:cNvPr>
          <p:cNvSpPr/>
          <p:nvPr/>
        </p:nvSpPr>
        <p:spPr>
          <a:xfrm>
            <a:off x="962798" y="814058"/>
            <a:ext cx="100065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testar o formulário.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realizar o foco em cada um dos campos e não preencher ou o email está inválido. Será exibido mensagem da obrigatóriedade.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495AF-BF01-4998-A473-87FC3A6C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3" y="2218299"/>
            <a:ext cx="35147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03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Formulário – Definição – Data Driven (Reativo)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2707" y="4956732"/>
            <a:ext cx="5008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Todo tipo de validação é feita chamando uma função no typescript do componente.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6E13C-D27E-4A74-A7C3-6412E2B2CC04}"/>
              </a:ext>
            </a:extLst>
          </p:cNvPr>
          <p:cNvSpPr/>
          <p:nvPr/>
        </p:nvSpPr>
        <p:spPr>
          <a:xfrm>
            <a:off x="888459" y="3788726"/>
            <a:ext cx="3604400" cy="1019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Validações são feitas </a:t>
            </a:r>
          </a:p>
          <a:p>
            <a:pPr algn="ctr"/>
            <a:r>
              <a:rPr lang="pt-BR" dirty="0"/>
              <a:t>no componente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20088-A741-4415-8D71-2C900BC0FB52}"/>
              </a:ext>
            </a:extLst>
          </p:cNvPr>
          <p:cNvSpPr/>
          <p:nvPr/>
        </p:nvSpPr>
        <p:spPr>
          <a:xfrm>
            <a:off x="983161" y="1109306"/>
            <a:ext cx="3604400" cy="1019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Formulários criados e configurado no componente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B05C2-0143-422D-A0F6-0BF45D65A662}"/>
              </a:ext>
            </a:extLst>
          </p:cNvPr>
          <p:cNvSpPr/>
          <p:nvPr/>
        </p:nvSpPr>
        <p:spPr>
          <a:xfrm>
            <a:off x="6222860" y="1109305"/>
            <a:ext cx="3604400" cy="1019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 do form não é obrigatório submeter com ngSubmit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66C7F8-CA72-47C0-B959-89830F936627}"/>
              </a:ext>
            </a:extLst>
          </p:cNvPr>
          <p:cNvSpPr/>
          <p:nvPr/>
        </p:nvSpPr>
        <p:spPr>
          <a:xfrm>
            <a:off x="6222860" y="2212479"/>
            <a:ext cx="4876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 ser um evento no clique de um botão no formulário para submeter.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CE5196-C850-4931-8F1F-17692B409B12}"/>
              </a:ext>
            </a:extLst>
          </p:cNvPr>
          <p:cNvSpPr/>
          <p:nvPr/>
        </p:nvSpPr>
        <p:spPr>
          <a:xfrm>
            <a:off x="888459" y="2212479"/>
            <a:ext cx="44853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Fica apenas a estrutura básica no formulário. Exemplo: campos de input, select e etc.</a:t>
            </a:r>
          </a:p>
        </p:txBody>
      </p:sp>
    </p:spTree>
    <p:extLst>
      <p:ext uri="{BB962C8B-B14F-4D97-AF65-F5344CB8AC3E}">
        <p14:creationId xmlns:p14="http://schemas.microsoft.com/office/powerpoint/2010/main" val="24571428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1CF230-1831-4F6C-BD12-81EAAEFD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16" y="2053590"/>
            <a:ext cx="5629275" cy="3848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Data Driven (Reativo)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tratamento de formulário reativo deve ser incluido no </a:t>
            </a:r>
            <a:r>
              <a:rPr lang="pt-BR" sz="2000" b="1" dirty="0"/>
              <a:t>app.module.ts</a:t>
            </a:r>
            <a:r>
              <a:rPr lang="pt-BR" sz="2000" dirty="0"/>
              <a:t> o ReactiveFormsModule,  que contém as diretivas de tratamento desse tipo de  Formulário.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0A7E670-99A8-411B-ABE8-C8E011DABF72}"/>
              </a:ext>
            </a:extLst>
          </p:cNvPr>
          <p:cNvSpPr/>
          <p:nvPr/>
        </p:nvSpPr>
        <p:spPr>
          <a:xfrm>
            <a:off x="2733999" y="2702786"/>
            <a:ext cx="773723" cy="29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42795F-2CD2-43B3-BE8C-E209C49578B4}"/>
              </a:ext>
            </a:extLst>
          </p:cNvPr>
          <p:cNvSpPr/>
          <p:nvPr/>
        </p:nvSpPr>
        <p:spPr>
          <a:xfrm>
            <a:off x="2656213" y="4696837"/>
            <a:ext cx="773723" cy="29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82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DDEA91C-1AA8-4FE8-A196-565C6784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116" y="1386611"/>
            <a:ext cx="4943475" cy="48863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Data Driven (Reativo)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Agora vamos no componente (</a:t>
            </a:r>
            <a:r>
              <a:rPr lang="pt-BR" sz="2000" b="1" dirty="0"/>
              <a:t>app.component.ts</a:t>
            </a:r>
            <a:r>
              <a:rPr lang="pt-BR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DE618-F76E-4274-A8D8-30B22968A8E6}"/>
              </a:ext>
            </a:extLst>
          </p:cNvPr>
          <p:cNvSpPr/>
          <p:nvPr/>
        </p:nvSpPr>
        <p:spPr>
          <a:xfrm>
            <a:off x="1092408" y="1705114"/>
            <a:ext cx="435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variável </a:t>
            </a:r>
            <a:r>
              <a:rPr lang="pt-BR" b="1" dirty="0"/>
              <a:t>Formulário</a:t>
            </a:r>
            <a:r>
              <a:rPr lang="pt-BR" dirty="0"/>
              <a:t> do tipo </a:t>
            </a:r>
            <a:r>
              <a:rPr lang="pt-BR" b="1" dirty="0"/>
              <a:t>FormGroup</a:t>
            </a:r>
            <a:r>
              <a:rPr lang="pt-BR" dirty="0"/>
              <a:t> (essa variável vai representar nosso formulário);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Excluir a variável usuario;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098AB-1EE1-42CA-A7D4-49D9E4BD57B8}"/>
              </a:ext>
            </a:extLst>
          </p:cNvPr>
          <p:cNvSpPr/>
          <p:nvPr/>
        </p:nvSpPr>
        <p:spPr>
          <a:xfrm>
            <a:off x="1120753" y="3161756"/>
            <a:ext cx="4353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constructor injetar a variável do tipo </a:t>
            </a:r>
            <a:r>
              <a:rPr lang="pt-BR" b="1" dirty="0"/>
              <a:t>FormBuilder;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B3F30-26CC-4E5A-94B1-E5849ABE5EB8}"/>
              </a:ext>
            </a:extLst>
          </p:cNvPr>
          <p:cNvSpPr/>
          <p:nvPr/>
        </p:nvSpPr>
        <p:spPr>
          <a:xfrm>
            <a:off x="1120754" y="4957537"/>
            <a:ext cx="4353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</a:t>
            </a:r>
            <a:r>
              <a:rPr lang="pt-BR" b="1" dirty="0"/>
              <a:t>ngOnInit</a:t>
            </a:r>
            <a:r>
              <a:rPr lang="pt-BR" dirty="0"/>
              <a:t> para criar os campos associados ao formulário (usando a variável formulário).</a:t>
            </a:r>
            <a:endParaRPr lang="pt-BR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97EC41-B280-4936-90DE-9BE4AE170336}"/>
              </a:ext>
            </a:extLst>
          </p:cNvPr>
          <p:cNvCxnSpPr>
            <a:cxnSpLocks/>
          </p:cNvCxnSpPr>
          <p:nvPr/>
        </p:nvCxnSpPr>
        <p:spPr>
          <a:xfrm>
            <a:off x="4037428" y="2721214"/>
            <a:ext cx="3151163" cy="86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21A03-9624-42BC-B7AE-62C24CC5ED14}"/>
              </a:ext>
            </a:extLst>
          </p:cNvPr>
          <p:cNvCxnSpPr>
            <a:cxnSpLocks/>
          </p:cNvCxnSpPr>
          <p:nvPr/>
        </p:nvCxnSpPr>
        <p:spPr>
          <a:xfrm>
            <a:off x="3456428" y="3625048"/>
            <a:ext cx="3732163" cy="35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9E0291-F1F0-4F98-BF2C-2C576D31871E}"/>
              </a:ext>
            </a:extLst>
          </p:cNvPr>
          <p:cNvCxnSpPr>
            <a:cxnSpLocks/>
          </p:cNvCxnSpPr>
          <p:nvPr/>
        </p:nvCxnSpPr>
        <p:spPr>
          <a:xfrm flipV="1">
            <a:off x="2982062" y="4892529"/>
            <a:ext cx="4206529" cy="1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7E8440-731C-4AFA-AC2A-590D11DB1C3A}"/>
              </a:ext>
            </a:extLst>
          </p:cNvPr>
          <p:cNvSpPr/>
          <p:nvPr/>
        </p:nvSpPr>
        <p:spPr>
          <a:xfrm>
            <a:off x="1092408" y="4059646"/>
            <a:ext cx="4353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</a:t>
            </a:r>
            <a:r>
              <a:rPr lang="pt-BR" b="1" dirty="0"/>
              <a:t>onSubmit</a:t>
            </a:r>
            <a:r>
              <a:rPr lang="pt-BR" dirty="0"/>
              <a:t> vamos retirar o parametro </a:t>
            </a:r>
            <a:r>
              <a:rPr lang="pt-BR" b="1" dirty="0"/>
              <a:t>Form;</a:t>
            </a:r>
            <a:r>
              <a:rPr lang="pt-BR" dirty="0"/>
              <a:t> </a:t>
            </a:r>
            <a:endParaRPr lang="pt-BR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CB9DB2-92FC-47B5-9B3A-4ADE6FDF8459}"/>
              </a:ext>
            </a:extLst>
          </p:cNvPr>
          <p:cNvCxnSpPr>
            <a:cxnSpLocks/>
          </p:cNvCxnSpPr>
          <p:nvPr/>
        </p:nvCxnSpPr>
        <p:spPr>
          <a:xfrm flipV="1">
            <a:off x="3425649" y="4346917"/>
            <a:ext cx="3762942" cy="18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842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Data Driven (Reativo)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Agora a alteração será no HTML que foi desenvolvido no Template Driven.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F601-A984-457D-924D-CC7BE1AD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16" y="1564968"/>
            <a:ext cx="7019925" cy="4714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1957A-8696-430D-9F3C-C4754ABC6517}"/>
              </a:ext>
            </a:extLst>
          </p:cNvPr>
          <p:cNvSpPr/>
          <p:nvPr/>
        </p:nvSpPr>
        <p:spPr>
          <a:xfrm>
            <a:off x="132804" y="1306741"/>
            <a:ext cx="51707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Form</a:t>
            </a:r>
            <a:r>
              <a:rPr lang="pt-B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retirar a declaração da variável #f='ngForm’;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Colocar a diretiva </a:t>
            </a:r>
            <a:r>
              <a:rPr lang="pt-BR" b="1" dirty="0"/>
              <a:t>formGroup;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No </a:t>
            </a:r>
            <a:r>
              <a:rPr lang="pt-BR" b="1" dirty="0"/>
              <a:t>submit</a:t>
            </a:r>
            <a:r>
              <a:rPr lang="pt-BR" dirty="0"/>
              <a:t> retira o parametro f.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D7CD8-3243-42E1-96D4-F810ADFD30C2}"/>
              </a:ext>
            </a:extLst>
          </p:cNvPr>
          <p:cNvSpPr/>
          <p:nvPr/>
        </p:nvSpPr>
        <p:spPr>
          <a:xfrm>
            <a:off x="132804" y="3127493"/>
            <a:ext cx="490101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remover validações(required), ngModel,  e a declaracao da variavel;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formControlName para associar o html ao campo no componente.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105AB-AAE6-4C06-B717-21F50D61B60B}"/>
              </a:ext>
            </a:extLst>
          </p:cNvPr>
          <p:cNvSpPr/>
          <p:nvPr/>
        </p:nvSpPr>
        <p:spPr>
          <a:xfrm>
            <a:off x="132805" y="5193160"/>
            <a:ext cx="3699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Validações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Deixar vazio o NgIf.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828B9-B14F-4233-8EC8-A44546DF8505}"/>
              </a:ext>
            </a:extLst>
          </p:cNvPr>
          <p:cNvCxnSpPr>
            <a:cxnSpLocks/>
          </p:cNvCxnSpPr>
          <p:nvPr/>
        </p:nvCxnSpPr>
        <p:spPr>
          <a:xfrm>
            <a:off x="888459" y="1603930"/>
            <a:ext cx="4724550" cy="39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EF7E35-0E7C-4D66-95FD-2BAB76B55AE7}"/>
              </a:ext>
            </a:extLst>
          </p:cNvPr>
          <p:cNvCxnSpPr/>
          <p:nvPr/>
        </p:nvCxnSpPr>
        <p:spPr>
          <a:xfrm flipV="1">
            <a:off x="962798" y="2700997"/>
            <a:ext cx="4959700" cy="69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2129CB-0B6E-4BBC-A9A9-392087B2F714}"/>
              </a:ext>
            </a:extLst>
          </p:cNvPr>
          <p:cNvCxnSpPr/>
          <p:nvPr/>
        </p:nvCxnSpPr>
        <p:spPr>
          <a:xfrm flipV="1">
            <a:off x="1392702" y="4867422"/>
            <a:ext cx="4389120" cy="64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2A80D4-36DA-4FBE-B673-19AE2608145C}"/>
              </a:ext>
            </a:extLst>
          </p:cNvPr>
          <p:cNvCxnSpPr>
            <a:cxnSpLocks/>
          </p:cNvCxnSpPr>
          <p:nvPr/>
        </p:nvCxnSpPr>
        <p:spPr>
          <a:xfrm flipV="1">
            <a:off x="4839286" y="3263706"/>
            <a:ext cx="942536" cy="173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368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B8E6351-3578-4BBE-9EC3-885918EB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38" y="1401859"/>
            <a:ext cx="6943725" cy="49053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Data Driven (Reativo) - Validações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começar pelo componente.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7F40-3825-49C8-989F-F654AA6A0057}"/>
              </a:ext>
            </a:extLst>
          </p:cNvPr>
          <p:cNvSpPr/>
          <p:nvPr/>
        </p:nvSpPr>
        <p:spPr>
          <a:xfrm>
            <a:off x="359628" y="1876793"/>
            <a:ext cx="409982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Validators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validação é feita no </a:t>
            </a:r>
            <a:r>
              <a:rPr lang="pt-BR" b="1" dirty="0"/>
              <a:t>formBuilder</a:t>
            </a:r>
            <a:r>
              <a:rPr lang="pt-BR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Colocando as validações Required e email.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CE2A90-EFE7-41FA-A776-AB4371971B86}"/>
              </a:ext>
            </a:extLst>
          </p:cNvPr>
          <p:cNvCxnSpPr>
            <a:cxnSpLocks/>
          </p:cNvCxnSpPr>
          <p:nvPr/>
        </p:nvCxnSpPr>
        <p:spPr>
          <a:xfrm>
            <a:off x="3981157" y="3235569"/>
            <a:ext cx="2729132" cy="128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718AD-EA6E-4EE9-9CA9-6FC1C7CEEB3C}"/>
              </a:ext>
            </a:extLst>
          </p:cNvPr>
          <p:cNvSpPr/>
          <p:nvPr/>
        </p:nvSpPr>
        <p:spPr>
          <a:xfrm>
            <a:off x="359628" y="3613740"/>
            <a:ext cx="40998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função </a:t>
            </a:r>
            <a:r>
              <a:rPr lang="pt-BR" b="1" dirty="0"/>
              <a:t>verificaValidTouched</a:t>
            </a:r>
            <a:r>
              <a:rPr lang="pt-BR" dirty="0"/>
              <a:t> para verificar se campo está inválido e teve foco. Para ser utilizado pelo </a:t>
            </a:r>
            <a:r>
              <a:rPr lang="pt-BR" b="1" dirty="0"/>
              <a:t>ngIF</a:t>
            </a:r>
            <a:r>
              <a:rPr lang="pt-BR" dirty="0"/>
              <a:t> do HTML.</a:t>
            </a:r>
            <a:endParaRPr lang="pt-BR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7B0600-3F15-46C7-BF2E-0D9690061224}"/>
              </a:ext>
            </a:extLst>
          </p:cNvPr>
          <p:cNvCxnSpPr>
            <a:cxnSpLocks/>
          </p:cNvCxnSpPr>
          <p:nvPr/>
        </p:nvCxnSpPr>
        <p:spPr>
          <a:xfrm>
            <a:off x="4269003" y="4413830"/>
            <a:ext cx="1203329" cy="85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13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Data Driven (Reativo) - Validações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alterar o HTML.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7A53A-635D-4F82-91F1-4977825255F3}"/>
              </a:ext>
            </a:extLst>
          </p:cNvPr>
          <p:cNvSpPr/>
          <p:nvPr/>
        </p:nvSpPr>
        <p:spPr>
          <a:xfrm>
            <a:off x="888459" y="2635707"/>
            <a:ext cx="326696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Chamar a função </a:t>
            </a:r>
            <a:r>
              <a:rPr lang="pt-BR" b="1" dirty="0"/>
              <a:t>verificaValidTouched</a:t>
            </a:r>
            <a:r>
              <a:rPr lang="pt-BR" dirty="0"/>
              <a:t> e passar o nome do campo a ser validado.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ED8C8-B762-4AB9-A8B6-8957664F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34" y="1564968"/>
            <a:ext cx="6867525" cy="47053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E9302-012D-4149-B6D5-AE4E97D1A2C1}"/>
              </a:ext>
            </a:extLst>
          </p:cNvPr>
          <p:cNvCxnSpPr>
            <a:cxnSpLocks/>
          </p:cNvCxnSpPr>
          <p:nvPr/>
        </p:nvCxnSpPr>
        <p:spPr>
          <a:xfrm flipV="1">
            <a:off x="3713871" y="3291841"/>
            <a:ext cx="2028845" cy="42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74D76-0E5B-42F7-8538-AD850F4F92B4}"/>
              </a:ext>
            </a:extLst>
          </p:cNvPr>
          <p:cNvCxnSpPr/>
          <p:nvPr/>
        </p:nvCxnSpPr>
        <p:spPr>
          <a:xfrm>
            <a:off x="3713871" y="3720619"/>
            <a:ext cx="2028845" cy="108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73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60F1-6222-4D2D-935B-19C75188D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Anatomia Avançada - Formulário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4ACB06-4787-4104-A18F-B88C109EFF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A270B-18D5-4846-80AD-492C2ADD9D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67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20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Data Driven (Reativo)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6FE138-FA01-4A72-846A-184B8D3B303B}"/>
              </a:ext>
            </a:extLst>
          </p:cNvPr>
          <p:cNvSpPr/>
          <p:nvPr/>
        </p:nvSpPr>
        <p:spPr>
          <a:xfrm>
            <a:off x="962798" y="814058"/>
            <a:ext cx="100065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testar o formulário.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Ao realizar o foco em cada um dos campos e não preencher ou o email está inválido. Será exibido mensagem da obrigatóriedade.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495AF-BF01-4998-A473-87FC3A6C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3" y="2218299"/>
            <a:ext cx="35147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03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Formulário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278095"/>
            <a:ext cx="10006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Formulários são essenciais para qualquer aplicação web, pois sempre precisaremos criar telas para obter alguma entrada de dados de usuario;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 angular possui uma série de controles para nos ajudar com essa tarefa.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Existem 2 formas que o angular pode utilizadar para trabalhar com formulários: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Template Driven (Orientado a template) –formulário é criado e configurado no HTML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Data Driven (Orientado a dados ou Reativo) – formulário é criado programaticamente utilizado DOM/HMTL.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São dois paradigmas arquitetônicos diferentes, com suas próprias vantagens e desvantagens.</a:t>
            </a:r>
          </a:p>
        </p:txBody>
      </p:sp>
    </p:spTree>
    <p:extLst>
      <p:ext uri="{BB962C8B-B14F-4D97-AF65-F5344CB8AC3E}">
        <p14:creationId xmlns:p14="http://schemas.microsoft.com/office/powerpoint/2010/main" val="120792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443131"/>
            <a:ext cx="9845190" cy="834964"/>
          </a:xfrm>
        </p:spPr>
        <p:txBody>
          <a:bodyPr/>
          <a:lstStyle/>
          <a:p>
            <a:r>
              <a:rPr lang="pt-BR" dirty="0"/>
              <a:t>Formulário – Definição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4628142"/>
            <a:ext cx="5608069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Todo tipo de validação, como por exemplo os campos obrigatórios, tamanho minimo e máximo.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6E13C-D27E-4A74-A7C3-6412E2B2CC04}"/>
              </a:ext>
            </a:extLst>
          </p:cNvPr>
          <p:cNvSpPr/>
          <p:nvPr/>
        </p:nvSpPr>
        <p:spPr>
          <a:xfrm>
            <a:off x="983161" y="3222454"/>
            <a:ext cx="3604400" cy="1019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Validações são feitas </a:t>
            </a:r>
          </a:p>
          <a:p>
            <a:pPr algn="ctr"/>
            <a:r>
              <a:rPr lang="pt-BR" dirty="0"/>
              <a:t>no template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20088-A741-4415-8D71-2C900BC0FB52}"/>
              </a:ext>
            </a:extLst>
          </p:cNvPr>
          <p:cNvSpPr/>
          <p:nvPr/>
        </p:nvSpPr>
        <p:spPr>
          <a:xfrm>
            <a:off x="983161" y="1109306"/>
            <a:ext cx="3604400" cy="1019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Formulários criados e configurado no 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B05C2-0143-422D-A0F6-0BF45D65A662}"/>
              </a:ext>
            </a:extLst>
          </p:cNvPr>
          <p:cNvSpPr/>
          <p:nvPr/>
        </p:nvSpPr>
        <p:spPr>
          <a:xfrm>
            <a:off x="6496528" y="1096191"/>
            <a:ext cx="3604400" cy="10195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 do form são submetidos com ngSubmit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66C7F8-CA72-47C0-B959-89830F936627}"/>
              </a:ext>
            </a:extLst>
          </p:cNvPr>
          <p:cNvSpPr/>
          <p:nvPr/>
        </p:nvSpPr>
        <p:spPr>
          <a:xfrm>
            <a:off x="6265062" y="2212479"/>
            <a:ext cx="56080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Devemos criar variável local e passar a referência do formulário para um método que será responsável por submeter via função typescript.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CE5196-C850-4931-8F1F-17692B409B12}"/>
              </a:ext>
            </a:extLst>
          </p:cNvPr>
          <p:cNvSpPr/>
          <p:nvPr/>
        </p:nvSpPr>
        <p:spPr>
          <a:xfrm>
            <a:off x="888459" y="2212479"/>
            <a:ext cx="4485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Usando os atributos do HTML 5 para construir o formulário.</a:t>
            </a:r>
          </a:p>
        </p:txBody>
      </p:sp>
    </p:spTree>
    <p:extLst>
      <p:ext uri="{BB962C8B-B14F-4D97-AF65-F5344CB8AC3E}">
        <p14:creationId xmlns:p14="http://schemas.microsoft.com/office/powerpoint/2010/main" val="7646876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2798" y="1203120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detalhar os conceitos vamos criar um “Cadastro de Alunos”.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Primeiro usando formulário template (template Driven) e depois usando formulário Reativo (data driven).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3D9066-38BA-48C1-A0DC-216CDBF3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171" y="3047293"/>
            <a:ext cx="3105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958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iniciar construindo um formulário HTML padrão (utilizando as classes do bootstrap), com os campos Nome, Email e o Botão Gravar.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782DC6-EB42-459F-AFA9-65C86C4D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885" y="2404748"/>
            <a:ext cx="3105150" cy="251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A0459-ACF7-4DE1-A079-114B99430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59" y="2395782"/>
            <a:ext cx="6896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3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tratamento de formulário deve ser incluido no </a:t>
            </a:r>
            <a:r>
              <a:rPr lang="pt-BR" sz="2000" b="1" dirty="0"/>
              <a:t>app.module.ts</a:t>
            </a:r>
            <a:r>
              <a:rPr lang="pt-BR" sz="2000" dirty="0"/>
              <a:t> o FormsModule,  que contém as diretivas de tratamento de Formulários.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0309C-37EB-4BB1-A084-16825BCCF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52" y="2147520"/>
            <a:ext cx="5000625" cy="38290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0A7E670-99A8-411B-ABE8-C8E011DABF72}"/>
              </a:ext>
            </a:extLst>
          </p:cNvPr>
          <p:cNvSpPr/>
          <p:nvPr/>
        </p:nvSpPr>
        <p:spPr>
          <a:xfrm>
            <a:off x="2448193" y="2803736"/>
            <a:ext cx="773723" cy="29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42795F-2CD2-43B3-BE8C-E209C49578B4}"/>
              </a:ext>
            </a:extLst>
          </p:cNvPr>
          <p:cNvSpPr/>
          <p:nvPr/>
        </p:nvSpPr>
        <p:spPr>
          <a:xfrm>
            <a:off x="2395546" y="4612430"/>
            <a:ext cx="773723" cy="295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8191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Vamos voltar ao HTML e colocar as diretivas de controle de formulário do Angular.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20CDC-56C6-4659-BF86-88AF28CD3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926" y="1737129"/>
            <a:ext cx="7124700" cy="2847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AD9623-1095-4AEB-AAB7-94BF00B8E89B}"/>
              </a:ext>
            </a:extLst>
          </p:cNvPr>
          <p:cNvSpPr txBox="1"/>
          <p:nvPr/>
        </p:nvSpPr>
        <p:spPr>
          <a:xfrm>
            <a:off x="120001" y="1847524"/>
            <a:ext cx="2458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variável  local #f e ligar a diretiva </a:t>
            </a:r>
            <a:r>
              <a:rPr lang="pt-BR" b="1" dirty="0"/>
              <a:t>ngForm</a:t>
            </a:r>
            <a:r>
              <a:rPr lang="pt-BR" dirty="0"/>
              <a:t>, assim o Angular vai gerenciar o formulário.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DD6FED-87AD-496F-8C29-45FA92B9828E}"/>
              </a:ext>
            </a:extLst>
          </p:cNvPr>
          <p:cNvSpPr txBox="1"/>
          <p:nvPr/>
        </p:nvSpPr>
        <p:spPr>
          <a:xfrm>
            <a:off x="9749491" y="1847524"/>
            <a:ext cx="2458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ngSubmit</a:t>
            </a:r>
            <a:r>
              <a:rPr lang="pt-BR" dirty="0"/>
              <a:t> para escutar o evento de submit, chamando uma função do componente.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43428-8172-49A7-B59A-6404AEDA573A}"/>
              </a:ext>
            </a:extLst>
          </p:cNvPr>
          <p:cNvSpPr txBox="1"/>
          <p:nvPr/>
        </p:nvSpPr>
        <p:spPr>
          <a:xfrm>
            <a:off x="1308295" y="4881489"/>
            <a:ext cx="95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ngModel</a:t>
            </a:r>
            <a:r>
              <a:rPr lang="pt-BR" dirty="0"/>
              <a:t> para associar cada input com o campo definido no componente. (também é necessário o name no input)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F8B9EB-CE7B-4D14-93AE-8275A3282F6A}"/>
              </a:ext>
            </a:extLst>
          </p:cNvPr>
          <p:cNvCxnSpPr/>
          <p:nvPr/>
        </p:nvCxnSpPr>
        <p:spPr>
          <a:xfrm>
            <a:off x="2578487" y="2053883"/>
            <a:ext cx="11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F95B4D-7A2F-4439-9C44-53F80247F3D9}"/>
              </a:ext>
            </a:extLst>
          </p:cNvPr>
          <p:cNvCxnSpPr/>
          <p:nvPr/>
        </p:nvCxnSpPr>
        <p:spPr>
          <a:xfrm flipH="1">
            <a:off x="6513342" y="2053883"/>
            <a:ext cx="3264284" cy="11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4D8633-D1CD-4659-A2B3-F65AE57E25E5}"/>
              </a:ext>
            </a:extLst>
          </p:cNvPr>
          <p:cNvCxnSpPr/>
          <p:nvPr/>
        </p:nvCxnSpPr>
        <p:spPr>
          <a:xfrm flipV="1">
            <a:off x="1983545" y="2996418"/>
            <a:ext cx="2602523" cy="188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BE952F-6D83-4293-9819-1165D823F250}"/>
              </a:ext>
            </a:extLst>
          </p:cNvPr>
          <p:cNvCxnSpPr/>
          <p:nvPr/>
        </p:nvCxnSpPr>
        <p:spPr>
          <a:xfrm flipV="1">
            <a:off x="2011680" y="3918604"/>
            <a:ext cx="2869809" cy="9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309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798" y="289110"/>
            <a:ext cx="9559836" cy="685476"/>
          </a:xfrm>
        </p:spPr>
        <p:txBody>
          <a:bodyPr/>
          <a:lstStyle/>
          <a:p>
            <a:r>
              <a:rPr lang="pt-BR" dirty="0"/>
              <a:t>Formulário – Template Driven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918454"/>
            <a:ext cx="10006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No componente (</a:t>
            </a:r>
            <a:r>
              <a:rPr lang="pt-BR" sz="2000" b="1" dirty="0"/>
              <a:t>app.component.ts</a:t>
            </a:r>
            <a:r>
              <a:rPr lang="pt-BR" sz="2000" dirty="0"/>
              <a:t>) incluir os objetos referenciados pelo HMTL.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Criar o objeto Usuario com Nome e Email.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 função onSubmit.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57118-80DD-49A0-A6D4-C45C1B7F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03" y="2582373"/>
            <a:ext cx="4057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73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936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Formulário - Definição</vt:lpstr>
      <vt:lpstr>Formulário – Definição – Template Driven</vt:lpstr>
      <vt:lpstr>Formulário</vt:lpstr>
      <vt:lpstr>Formulário – Template Driven</vt:lpstr>
      <vt:lpstr>Formulário – Template Driven</vt:lpstr>
      <vt:lpstr>Formulário – Template Driven</vt:lpstr>
      <vt:lpstr>Formulário – Template Driven</vt:lpstr>
      <vt:lpstr>Formulário – Template Driven</vt:lpstr>
      <vt:lpstr>Formulário – Template Driven</vt:lpstr>
      <vt:lpstr>Formulário – Template Driven</vt:lpstr>
      <vt:lpstr>Formulário – Template Driven</vt:lpstr>
      <vt:lpstr>Formulário – Definição – Data Driven (Reativo)</vt:lpstr>
      <vt:lpstr>Formulário – Data Driven (Reativo)</vt:lpstr>
      <vt:lpstr>Formulário – Data Driven (Reativo)</vt:lpstr>
      <vt:lpstr>Formulário – Data Driven (Reativo)</vt:lpstr>
      <vt:lpstr>Formulário – Data Driven (Reativo) - Validações</vt:lpstr>
      <vt:lpstr>Formulário – Data Driven (Reativo) - Validações</vt:lpstr>
      <vt:lpstr>Formulário – Data Driven (Reativo)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Gomes Silva, Jose</cp:lastModifiedBy>
  <cp:revision>278</cp:revision>
  <dcterms:modified xsi:type="dcterms:W3CDTF">2018-04-10T14:39:11Z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