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22"/>
  </p:notesMasterIdLst>
  <p:sldIdLst>
    <p:sldId id="256" r:id="rId9"/>
    <p:sldId id="258" r:id="rId10"/>
    <p:sldId id="281" r:id="rId11"/>
    <p:sldId id="330" r:id="rId12"/>
    <p:sldId id="331" r:id="rId13"/>
    <p:sldId id="337" r:id="rId14"/>
    <p:sldId id="332" r:id="rId15"/>
    <p:sldId id="336" r:id="rId16"/>
    <p:sldId id="333" r:id="rId17"/>
    <p:sldId id="334" r:id="rId18"/>
    <p:sldId id="335" r:id="rId19"/>
    <p:sldId id="33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  <p14:sldId id="258"/>
          </p14:sldIdLst>
        </p14:section>
        <p14:section name="Componentes" id="{C135F4D9-44D7-4EDE-802C-0A6985D97273}">
          <p14:sldIdLst>
            <p14:sldId id="281"/>
            <p14:sldId id="330"/>
            <p14:sldId id="331"/>
            <p14:sldId id="337"/>
            <p14:sldId id="332"/>
            <p14:sldId id="336"/>
            <p14:sldId id="333"/>
            <p14:sldId id="334"/>
            <p14:sldId id="335"/>
            <p14:sldId id="338"/>
          </p14:sldIdLst>
        </p14:section>
        <p14:section name="Fim" id="{9EEAA474-718D-43F4-9556-5E5EAE13E38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3"/>
    <a:srgbClr val="FF5800"/>
    <a:srgbClr val="FF4D87"/>
    <a:srgbClr val="D9D9D9"/>
    <a:srgbClr val="2D9BD6"/>
    <a:srgbClr val="7FB557"/>
    <a:srgbClr val="B43C14"/>
    <a:srgbClr val="890078"/>
    <a:srgbClr val="97003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14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deixar</a:t>
            </a:r>
            <a:r>
              <a:rPr lang="en-US" dirty="0"/>
              <a:t> o topo do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bonito,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a navbar do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para </a:t>
            </a:r>
            <a:r>
              <a:rPr lang="en-US" dirty="0" err="1"/>
              <a:t>conseguirmos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,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b="1" dirty="0"/>
              <a:t>import</a:t>
            </a:r>
            <a:r>
              <a:rPr lang="en-US" dirty="0"/>
              <a:t> e </a:t>
            </a:r>
            <a:r>
              <a:rPr lang="en-US" b="1" dirty="0" err="1"/>
              <a:t>declarar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b="1" dirty="0" err="1"/>
              <a:t>app.module.ts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finalizar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b="1" dirty="0" err="1"/>
              <a:t>instanciar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,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instanciar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b="1" dirty="0"/>
              <a:t>app.component.html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50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Vamos</a:t>
            </a:r>
            <a:r>
              <a:rPr lang="en-US" dirty="0"/>
              <a:t> agora </a:t>
            </a:r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Rodapé</a:t>
            </a:r>
            <a:r>
              <a:rPr lang="en-US" dirty="0"/>
              <a:t> do “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Jornal</a:t>
            </a:r>
            <a:r>
              <a:rPr lang="en-US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Utilizando</a:t>
            </a:r>
            <a:r>
              <a:rPr lang="en-US" dirty="0"/>
              <a:t> o terminal, </a:t>
            </a:r>
            <a:r>
              <a:rPr lang="en-US" dirty="0" err="1"/>
              <a:t>dentro</a:t>
            </a:r>
            <a:r>
              <a:rPr lang="en-US" dirty="0"/>
              <a:t> da pasta do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utilizer o commando: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ng generate component </a:t>
            </a:r>
            <a:r>
              <a:rPr lang="en-US" b="1" dirty="0" err="1"/>
              <a:t>nomedocomponente</a:t>
            </a:r>
            <a:r>
              <a:rPr lang="en-US" b="1" dirty="0"/>
              <a:t> –spec=false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Ou</a:t>
            </a:r>
            <a:r>
              <a:rPr lang="en-US" dirty="0"/>
              <a:t> de forma </a:t>
            </a:r>
            <a:r>
              <a:rPr lang="en-US" dirty="0" err="1"/>
              <a:t>abreviada</a:t>
            </a:r>
            <a:r>
              <a:rPr lang="en-US" dirty="0"/>
              <a:t> </a:t>
            </a:r>
            <a:r>
              <a:rPr lang="en-US" b="1" dirty="0"/>
              <a:t>ng g c </a:t>
            </a:r>
            <a:r>
              <a:rPr lang="en-US" b="1" dirty="0" err="1"/>
              <a:t>nomedocomponente</a:t>
            </a:r>
            <a:r>
              <a:rPr lang="en-US" b="1" dirty="0"/>
              <a:t> --spec=false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Angular cli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um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deixar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rodapé</a:t>
            </a:r>
            <a:r>
              <a:rPr lang="en-US" dirty="0"/>
              <a:t> bonito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rodape.component.html, </a:t>
            </a:r>
            <a:r>
              <a:rPr lang="en-US" dirty="0" err="1"/>
              <a:t>utilizando</a:t>
            </a:r>
            <a:r>
              <a:rPr lang="en-US" dirty="0"/>
              <a:t> o navbar fixed bottom do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 para finalizer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intanciar</a:t>
            </a:r>
            <a:r>
              <a:rPr lang="en-US" dirty="0"/>
              <a:t> 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b="1" dirty="0"/>
              <a:t>app.component.html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componente com Angular CLI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606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Aplicação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F9ED82-C414-49F7-A0EB-482C4D2F5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52" y="1551969"/>
            <a:ext cx="6713294" cy="4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85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5113" y="6356350"/>
            <a:ext cx="496887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Anatomia</a:t>
            </a:r>
            <a:r>
              <a:rPr lang="en-US" dirty="0"/>
              <a:t> - </a:t>
            </a:r>
            <a:r>
              <a:rPr lang="en-US" dirty="0" err="1"/>
              <a:t>Fundamentos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São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lógicas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reutilizadas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Servem</a:t>
            </a:r>
            <a:r>
              <a:rPr lang="en-US" dirty="0"/>
              <a:t> para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, que </a:t>
            </a:r>
            <a:r>
              <a:rPr lang="en-US" dirty="0" err="1"/>
              <a:t>chamamos</a:t>
            </a:r>
            <a:r>
              <a:rPr lang="en-US" dirty="0"/>
              <a:t> de 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Através</a:t>
            </a:r>
            <a:r>
              <a:rPr lang="en-US" dirty="0"/>
              <a:t> deles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personalizados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Cabeçalho</a:t>
            </a:r>
            <a:r>
              <a:rPr lang="en-US" dirty="0"/>
              <a:t>, </a:t>
            </a:r>
            <a:r>
              <a:rPr lang="en-US" dirty="0" err="1"/>
              <a:t>Rodapé</a:t>
            </a:r>
            <a:r>
              <a:rPr lang="en-US" dirty="0"/>
              <a:t> da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listagem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o Angular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pensar</a:t>
            </a:r>
            <a:r>
              <a:rPr lang="en-US" dirty="0"/>
              <a:t> de forma </a:t>
            </a:r>
            <a:r>
              <a:rPr lang="en-US" dirty="0" err="1"/>
              <a:t>componentizada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separando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lógicas</a:t>
            </a:r>
            <a:r>
              <a:rPr lang="en-US" dirty="0"/>
              <a:t> (</a:t>
            </a:r>
            <a:r>
              <a:rPr lang="en-US" dirty="0" err="1"/>
              <a:t>componentes</a:t>
            </a:r>
            <a:r>
              <a:rPr lang="en-US" dirty="0"/>
              <a:t>), que juntas </a:t>
            </a:r>
            <a:r>
              <a:rPr lang="en-US" dirty="0" err="1"/>
              <a:t>formam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final.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são Componentes?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8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Angular </a:t>
            </a:r>
            <a:r>
              <a:rPr lang="en-US" dirty="0" err="1"/>
              <a:t>possui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principal, que </a:t>
            </a:r>
            <a:r>
              <a:rPr lang="en-US" dirty="0" err="1"/>
              <a:t>fica</a:t>
            </a:r>
            <a:r>
              <a:rPr lang="en-US" dirty="0"/>
              <a:t> lo/</a:t>
            </a:r>
            <a:r>
              <a:rPr lang="en-US" dirty="0" err="1"/>
              <a:t>calizado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pasta </a:t>
            </a:r>
            <a:r>
              <a:rPr lang="en-US" b="1" dirty="0" err="1"/>
              <a:t>src</a:t>
            </a:r>
            <a:r>
              <a:rPr lang="en-US" b="1" dirty="0"/>
              <a:t>/app/</a:t>
            </a:r>
          </a:p>
          <a:p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principal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0CB2AF-AD5D-4899-B569-BF7DE60D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49" y="2203939"/>
            <a:ext cx="8267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108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acordo</a:t>
            </a:r>
            <a:r>
              <a:rPr lang="en-US" dirty="0"/>
              <a:t> com as boas </a:t>
            </a:r>
            <a:r>
              <a:rPr lang="en-US" dirty="0" err="1"/>
              <a:t>praticas</a:t>
            </a:r>
            <a:r>
              <a:rPr lang="en-US" dirty="0"/>
              <a:t> do Angular,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deverão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pastas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 err="1"/>
              <a:t>diretório</a:t>
            </a:r>
            <a:r>
              <a:rPr lang="en-US" dirty="0"/>
              <a:t> </a:t>
            </a:r>
            <a:r>
              <a:rPr lang="en-US" b="1" dirty="0" err="1"/>
              <a:t>src</a:t>
            </a:r>
            <a:r>
              <a:rPr lang="en-US" b="1" dirty="0"/>
              <a:t>/app/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composto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dirty="0" err="1"/>
              <a:t>nome.</a:t>
            </a:r>
            <a:r>
              <a:rPr lang="en-US" b="1" dirty="0" err="1">
                <a:solidFill>
                  <a:srgbClr val="FF5800"/>
                </a:solidFill>
              </a:rPr>
              <a:t>component.</a:t>
            </a:r>
            <a:r>
              <a:rPr lang="en-US" b="1" dirty="0" err="1"/>
              <a:t>ts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compost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dirty="0" err="1"/>
              <a:t>Nome</a:t>
            </a:r>
            <a:r>
              <a:rPr lang="en-US" b="1" dirty="0" err="1">
                <a:solidFill>
                  <a:schemeClr val="tx2"/>
                </a:solidFill>
              </a:rPr>
              <a:t>Component</a:t>
            </a: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Uma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decorarmos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com o decorator </a:t>
            </a:r>
            <a:r>
              <a:rPr lang="en-US" b="1" dirty="0"/>
              <a:t>@Component()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Dentro</a:t>
            </a:r>
            <a:r>
              <a:rPr lang="en-US" dirty="0"/>
              <a:t> do @Component() </a:t>
            </a:r>
            <a:r>
              <a:rPr lang="en-US" dirty="0" err="1"/>
              <a:t>passamos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/>
              <a:t>, </a:t>
            </a:r>
            <a:r>
              <a:rPr lang="en-US" dirty="0" err="1"/>
              <a:t>chamadas</a:t>
            </a:r>
            <a:r>
              <a:rPr lang="en-US" dirty="0"/>
              <a:t> de </a:t>
            </a:r>
            <a:r>
              <a:rPr lang="en-US" b="1" dirty="0" err="1"/>
              <a:t>metadados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pt-BR" dirty="0"/>
              <a:t>ntrodução a criação de componentes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649E83-E1E4-4A20-91EE-8160E7F4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79" y="4153720"/>
            <a:ext cx="3723176" cy="199729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EE7827D-C7D5-4138-8F42-1B5781AAC271}"/>
              </a:ext>
            </a:extLst>
          </p:cNvPr>
          <p:cNvGrpSpPr/>
          <p:nvPr/>
        </p:nvGrpSpPr>
        <p:grpSpPr>
          <a:xfrm>
            <a:off x="8881698" y="4372002"/>
            <a:ext cx="2349509" cy="1892812"/>
            <a:chOff x="8881698" y="4266433"/>
            <a:chExt cx="2349509" cy="18928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1BB14E-4B2F-4639-BEBF-3C0E4DB287A3}"/>
                </a:ext>
              </a:extLst>
            </p:cNvPr>
            <p:cNvSpPr/>
            <p:nvPr/>
          </p:nvSpPr>
          <p:spPr>
            <a:xfrm>
              <a:off x="9170377" y="4448908"/>
              <a:ext cx="2060830" cy="156136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aphic 8" descr="Information">
              <a:extLst>
                <a:ext uri="{FF2B5EF4-FFF2-40B4-BE49-F238E27FC236}">
                  <a16:creationId xmlns:a16="http://schemas.microsoft.com/office/drawing/2014/main" id="{26A9A333-F86F-4158-8FDA-9A982747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1698" y="4266433"/>
              <a:ext cx="454269" cy="45426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1D37BD-3872-4EE1-B7CE-921B6CE69A50}"/>
                </a:ext>
              </a:extLst>
            </p:cNvPr>
            <p:cNvSpPr txBox="1"/>
            <p:nvPr/>
          </p:nvSpPr>
          <p:spPr>
            <a:xfrm>
              <a:off x="9335967" y="4589585"/>
              <a:ext cx="17335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err="1">
                  <a:solidFill>
                    <a:srgbClr val="FFB013"/>
                  </a:solidFill>
                </a:rPr>
                <a:t>Apêndice</a:t>
              </a:r>
              <a:r>
                <a:rPr lang="en-US" sz="1200" b="1" dirty="0">
                  <a:solidFill>
                    <a:srgbClr val="FFB013"/>
                  </a:solidFill>
                </a:rPr>
                <a:t>: </a:t>
              </a:r>
              <a:r>
                <a:rPr lang="en-US" sz="1200" b="1" dirty="0" err="1">
                  <a:solidFill>
                    <a:srgbClr val="FFB013"/>
                  </a:solidFill>
                </a:rPr>
                <a:t>Lembre</a:t>
              </a:r>
              <a:r>
                <a:rPr lang="en-US" sz="1200" b="1" dirty="0">
                  <a:solidFill>
                    <a:srgbClr val="FFB013"/>
                  </a:solidFill>
                </a:rPr>
                <a:t>-se de </a:t>
              </a:r>
              <a:r>
                <a:rPr lang="en-US" sz="1200" b="1" dirty="0" err="1">
                  <a:solidFill>
                    <a:srgbClr val="FFB013"/>
                  </a:solidFill>
                </a:rPr>
                <a:t>verificar</a:t>
              </a:r>
              <a:r>
                <a:rPr lang="en-US" sz="1200" b="1" dirty="0">
                  <a:solidFill>
                    <a:srgbClr val="FFB013"/>
                  </a:solidFill>
                </a:rPr>
                <a:t> o Style Guide e o Best </a:t>
              </a:r>
              <a:r>
                <a:rPr lang="en-US" sz="1200" b="1" dirty="0" err="1">
                  <a:solidFill>
                    <a:srgbClr val="FFB013"/>
                  </a:solidFill>
                </a:rPr>
                <a:t>Pratices</a:t>
              </a:r>
              <a:r>
                <a:rPr lang="en-US" sz="1200" b="1" dirty="0">
                  <a:solidFill>
                    <a:srgbClr val="FFB013"/>
                  </a:solidFill>
                </a:rPr>
                <a:t> para </a:t>
              </a:r>
              <a:r>
                <a:rPr lang="en-US" sz="1200" b="1" dirty="0" err="1">
                  <a:solidFill>
                    <a:srgbClr val="FFB013"/>
                  </a:solidFill>
                </a:rPr>
                <a:t>entender</a:t>
              </a:r>
              <a:r>
                <a:rPr lang="en-US" sz="1200" b="1" dirty="0">
                  <a:solidFill>
                    <a:srgbClr val="FFB013"/>
                  </a:solidFill>
                </a:rPr>
                <a:t> </a:t>
              </a:r>
              <a:r>
                <a:rPr lang="en-US" sz="1200" b="1" dirty="0" err="1">
                  <a:solidFill>
                    <a:srgbClr val="FFB013"/>
                  </a:solidFill>
                </a:rPr>
                <a:t>melhor</a:t>
              </a:r>
              <a:r>
                <a:rPr lang="en-US" sz="1200" b="1" dirty="0">
                  <a:solidFill>
                    <a:srgbClr val="FFB013"/>
                  </a:solidFill>
                </a:rPr>
                <a:t> as </a:t>
              </a:r>
              <a:r>
                <a:rPr lang="en-US" sz="1200" b="1" dirty="0" err="1">
                  <a:solidFill>
                    <a:srgbClr val="FFB013"/>
                  </a:solidFill>
                </a:rPr>
                <a:t>convenções</a:t>
              </a:r>
              <a:r>
                <a:rPr lang="en-US" sz="1200" b="1" dirty="0">
                  <a:solidFill>
                    <a:srgbClr val="FFB013"/>
                  </a:solidFill>
                </a:rPr>
                <a:t> de </a:t>
              </a:r>
              <a:r>
                <a:rPr lang="en-US" sz="1200" b="1" dirty="0" err="1">
                  <a:solidFill>
                    <a:srgbClr val="FFB013"/>
                  </a:solidFill>
                </a:rPr>
                <a:t>nomemclatura</a:t>
              </a:r>
              <a:r>
                <a:rPr lang="en-US" sz="1200" b="1" dirty="0">
                  <a:solidFill>
                    <a:srgbClr val="FFB013"/>
                  </a:solidFill>
                </a:rPr>
                <a:t>.</a:t>
              </a:r>
            </a:p>
            <a:p>
              <a:pPr algn="just"/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8000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Alguns</a:t>
            </a:r>
            <a:r>
              <a:rPr lang="en-US" dirty="0"/>
              <a:t> dos </a:t>
            </a:r>
            <a:r>
              <a:rPr lang="en-US" dirty="0" err="1"/>
              <a:t>metadados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: </a:t>
            </a:r>
            <a:r>
              <a:rPr lang="en-US" dirty="0" err="1"/>
              <a:t>styleUrls</a:t>
            </a:r>
            <a:r>
              <a:rPr lang="en-US" dirty="0"/>
              <a:t>, </a:t>
            </a:r>
            <a:r>
              <a:rPr lang="en-US" dirty="0" err="1"/>
              <a:t>templateUrl</a:t>
            </a:r>
            <a:r>
              <a:rPr lang="en-US" dirty="0"/>
              <a:t>, selector.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selector: 'app-root’ </a:t>
            </a:r>
            <a:r>
              <a:rPr lang="pt-BR" dirty="0"/>
              <a:t>– indica qual será o nome utilizado para instanciar o componente no template. Pode ser instanciado como: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pt-BR" dirty="0"/>
              <a:t>Tag:  selector: 'app-topo’  - &lt;app-topo&gt;&lt;/app-topo&gt;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Classe</a:t>
            </a:r>
            <a:r>
              <a:rPr lang="en-US" dirty="0"/>
              <a:t>: </a:t>
            </a:r>
            <a:r>
              <a:rPr lang="pt-BR" dirty="0"/>
              <a:t>selector: '.app-topo’ - &lt;div class="app-topo"&gt;&lt;/div&gt;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pt-BR" dirty="0"/>
              <a:t>tributo: selector: '[app-topo]’ - &lt;div app-topo&gt;&lt;/div&gt;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templateUrl: './app.component.html’ </a:t>
            </a:r>
            <a:r>
              <a:rPr lang="pt-BR" dirty="0"/>
              <a:t>– arquivo de template do componente. Sempre que criamos um componente é importante ter um template associado a ele.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styleUrls: ['./app.component.scss’] </a:t>
            </a:r>
            <a:r>
              <a:rPr lang="pt-BR" dirty="0"/>
              <a:t>– arquivos de estilo do componente.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EC4D8A0-B093-4670-8F39-5A438089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5816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disparam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criação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componente</a:t>
            </a:r>
            <a:r>
              <a:rPr lang="en-US" dirty="0"/>
              <a:t> é </a:t>
            </a:r>
            <a:r>
              <a:rPr lang="en-US" dirty="0" err="1"/>
              <a:t>destruido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Alguns</a:t>
            </a:r>
            <a:r>
              <a:rPr lang="en-US" dirty="0"/>
              <a:t> deles </a:t>
            </a:r>
            <a:r>
              <a:rPr lang="en-US" dirty="0" err="1"/>
              <a:t>são</a:t>
            </a:r>
            <a:r>
              <a:rPr lang="en-US" dirty="0"/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ngOnChanges</a:t>
            </a:r>
            <a:r>
              <a:rPr lang="en-US" dirty="0"/>
              <a:t>() – é </a:t>
            </a:r>
            <a:r>
              <a:rPr lang="en-US" dirty="0" err="1"/>
              <a:t>disparado</a:t>
            </a:r>
            <a:r>
              <a:rPr lang="en-US" dirty="0"/>
              <a:t> logo </a:t>
            </a:r>
            <a:r>
              <a:rPr lang="en-US" dirty="0" err="1"/>
              <a:t>após</a:t>
            </a:r>
            <a:r>
              <a:rPr lang="en-US" dirty="0"/>
              <a:t> o constructor, com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capturer as </a:t>
            </a:r>
            <a:r>
              <a:rPr lang="en-US" dirty="0" err="1"/>
              <a:t>mudanças</a:t>
            </a:r>
            <a:r>
              <a:rPr lang="en-US" dirty="0"/>
              <a:t> antes da </a:t>
            </a:r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.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é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que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atualizados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ngOnInit</a:t>
            </a:r>
            <a:r>
              <a:rPr lang="en-US" dirty="0"/>
              <a:t>() – é </a:t>
            </a:r>
            <a:r>
              <a:rPr lang="en-US" dirty="0" err="1"/>
              <a:t>disparado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componente</a:t>
            </a:r>
            <a:r>
              <a:rPr lang="en-US" dirty="0"/>
              <a:t> é </a:t>
            </a:r>
            <a:r>
              <a:rPr lang="en-US" dirty="0" err="1"/>
              <a:t>iniciado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ngDoCheck</a:t>
            </a:r>
            <a:r>
              <a:rPr lang="en-US" dirty="0"/>
              <a:t>() – é </a:t>
            </a:r>
            <a:r>
              <a:rPr lang="en-US" dirty="0" err="1"/>
              <a:t>disparado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verificação</a:t>
            </a:r>
            <a:r>
              <a:rPr lang="en-US" dirty="0"/>
              <a:t> de </a:t>
            </a:r>
            <a:r>
              <a:rPr lang="en-US" dirty="0" err="1"/>
              <a:t>mudanças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ngAfterContentInit</a:t>
            </a:r>
            <a:r>
              <a:rPr lang="en-US" dirty="0"/>
              <a:t>() – é </a:t>
            </a:r>
            <a:r>
              <a:rPr lang="en-US" dirty="0" err="1"/>
              <a:t>disparado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de </a:t>
            </a:r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view.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ngAfterContentChecked</a:t>
            </a:r>
            <a:r>
              <a:rPr lang="en-US" dirty="0"/>
              <a:t> –  é </a:t>
            </a:r>
            <a:r>
              <a:rPr lang="en-US" dirty="0" err="1"/>
              <a:t>disparado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verificação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inserido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ngAfterViewChecked</a:t>
            </a:r>
            <a:r>
              <a:rPr lang="en-US" dirty="0"/>
              <a:t> – é </a:t>
            </a:r>
            <a:r>
              <a:rPr lang="en-US" dirty="0" err="1"/>
              <a:t>disparado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verificação</a:t>
            </a:r>
            <a:r>
              <a:rPr lang="en-US" dirty="0"/>
              <a:t> de </a:t>
            </a:r>
            <a:r>
              <a:rPr lang="en-US" dirty="0" err="1"/>
              <a:t>conteúdo</a:t>
            </a:r>
            <a:r>
              <a:rPr lang="en-US" dirty="0"/>
              <a:t> /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filho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ngOnDestroy</a:t>
            </a:r>
            <a:r>
              <a:rPr lang="en-US" dirty="0"/>
              <a:t> – é </a:t>
            </a:r>
            <a:r>
              <a:rPr lang="en-US" dirty="0" err="1"/>
              <a:t>disparado</a:t>
            </a:r>
            <a:r>
              <a:rPr lang="en-US" dirty="0"/>
              <a:t> antes da </a:t>
            </a:r>
            <a:r>
              <a:rPr lang="en-US" dirty="0" err="1"/>
              <a:t>diretiva</a:t>
            </a:r>
            <a:r>
              <a:rPr lang="en-US" dirty="0"/>
              <a:t>/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componente</a:t>
            </a:r>
            <a:r>
              <a:rPr lang="en-US" dirty="0"/>
              <a:t> é </a:t>
            </a:r>
            <a:r>
              <a:rPr lang="en-US" dirty="0" err="1"/>
              <a:t>destruído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componentes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45C1E82-59E0-416C-AE52-8ED53CA3FF28}"/>
              </a:ext>
            </a:extLst>
          </p:cNvPr>
          <p:cNvGrpSpPr/>
          <p:nvPr/>
        </p:nvGrpSpPr>
        <p:grpSpPr>
          <a:xfrm>
            <a:off x="4151436" y="5268818"/>
            <a:ext cx="4781549" cy="907939"/>
            <a:chOff x="4151436" y="5268818"/>
            <a:chExt cx="4781549" cy="9079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F11980-254C-4094-856B-5224EA0EEABB}"/>
                </a:ext>
              </a:extLst>
            </p:cNvPr>
            <p:cNvSpPr/>
            <p:nvPr/>
          </p:nvSpPr>
          <p:spPr>
            <a:xfrm>
              <a:off x="4440115" y="5451293"/>
              <a:ext cx="4492870" cy="67694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aphic 8" descr="Information">
              <a:extLst>
                <a:ext uri="{FF2B5EF4-FFF2-40B4-BE49-F238E27FC236}">
                  <a16:creationId xmlns:a16="http://schemas.microsoft.com/office/drawing/2014/main" id="{0A0BD578-BDF2-4BC2-8C25-9E9B30547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51436" y="5268818"/>
              <a:ext cx="454269" cy="45426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08CCC5-37A7-4D5A-83F0-520C3C9D4493}"/>
                </a:ext>
              </a:extLst>
            </p:cNvPr>
            <p:cNvSpPr txBox="1"/>
            <p:nvPr/>
          </p:nvSpPr>
          <p:spPr>
            <a:xfrm>
              <a:off x="4605705" y="5530426"/>
              <a:ext cx="4212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err="1">
                  <a:solidFill>
                    <a:srgbClr val="FFB013"/>
                  </a:solidFill>
                </a:rPr>
                <a:t>Apêndice</a:t>
              </a:r>
              <a:r>
                <a:rPr lang="en-US" sz="1200" b="1" dirty="0">
                  <a:solidFill>
                    <a:srgbClr val="FFB013"/>
                  </a:solidFill>
                </a:rPr>
                <a:t>: </a:t>
              </a:r>
              <a:r>
                <a:rPr lang="en-US" sz="1200" b="1" dirty="0" err="1">
                  <a:solidFill>
                    <a:srgbClr val="FFB013"/>
                  </a:solidFill>
                </a:rPr>
                <a:t>Lembre</a:t>
              </a:r>
              <a:r>
                <a:rPr lang="en-US" sz="1200" b="1" dirty="0">
                  <a:solidFill>
                    <a:srgbClr val="FFB013"/>
                  </a:solidFill>
                </a:rPr>
                <a:t>-se de </a:t>
              </a:r>
              <a:r>
                <a:rPr lang="en-US" sz="1200" b="1" dirty="0" err="1">
                  <a:solidFill>
                    <a:srgbClr val="FFB013"/>
                  </a:solidFill>
                </a:rPr>
                <a:t>verificar</a:t>
              </a:r>
              <a:r>
                <a:rPr lang="en-US" sz="1200" b="1" dirty="0">
                  <a:solidFill>
                    <a:srgbClr val="FFB013"/>
                  </a:solidFill>
                </a:rPr>
                <a:t> o </a:t>
              </a:r>
              <a:r>
                <a:rPr lang="en-US" sz="1200" b="1" dirty="0" err="1">
                  <a:solidFill>
                    <a:srgbClr val="FFB013"/>
                  </a:solidFill>
                </a:rPr>
                <a:t>LifeCycle</a:t>
              </a:r>
              <a:r>
                <a:rPr lang="en-US" sz="1200" b="1" dirty="0">
                  <a:solidFill>
                    <a:srgbClr val="FFB013"/>
                  </a:solidFill>
                </a:rPr>
                <a:t> Hooks no Style Guide do angular.</a:t>
              </a:r>
            </a:p>
            <a:p>
              <a:pPr algn="just"/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2183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Como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um </a:t>
            </a:r>
            <a:r>
              <a:rPr lang="en-US" dirty="0" err="1"/>
              <a:t>componente</a:t>
            </a:r>
            <a:r>
              <a:rPr lang="en-US" dirty="0"/>
              <a:t> Topo (</a:t>
            </a:r>
            <a:r>
              <a:rPr lang="en-US" dirty="0" err="1"/>
              <a:t>Cabeçalho</a:t>
            </a:r>
            <a:r>
              <a:rPr lang="en-US" dirty="0"/>
              <a:t>), que </a:t>
            </a:r>
            <a:r>
              <a:rPr lang="en-US" dirty="0" err="1"/>
              <a:t>fará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“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Jornal</a:t>
            </a:r>
            <a:r>
              <a:rPr lang="en-US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r>
              <a:rPr lang="en-US" dirty="0"/>
              <a:t> Angular.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diretório</a:t>
            </a:r>
            <a:r>
              <a:rPr lang="en-US" dirty="0"/>
              <a:t> para 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b="1" dirty="0" err="1"/>
              <a:t>src</a:t>
            </a:r>
            <a:r>
              <a:rPr lang="en-US" b="1" dirty="0"/>
              <a:t>/app/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novo </a:t>
            </a:r>
            <a:r>
              <a:rPr lang="en-US" dirty="0" err="1"/>
              <a:t>diretório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b="1" dirty="0" err="1"/>
              <a:t>topo.component.ts</a:t>
            </a:r>
            <a:r>
              <a:rPr lang="en-US" b="1" dirty="0"/>
              <a:t> e topo.component.html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importar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/>
              <a:t>Component</a:t>
            </a:r>
            <a:r>
              <a:rPr lang="en-US" dirty="0"/>
              <a:t> do core do Angular para </a:t>
            </a:r>
            <a:r>
              <a:rPr lang="en-US" dirty="0" err="1"/>
              <a:t>podermos</a:t>
            </a:r>
            <a:r>
              <a:rPr lang="en-US" dirty="0"/>
              <a:t> </a:t>
            </a:r>
            <a:r>
              <a:rPr lang="en-US" dirty="0" err="1"/>
              <a:t>decorar</a:t>
            </a:r>
            <a:r>
              <a:rPr lang="en-US" dirty="0"/>
              <a:t> 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com </a:t>
            </a:r>
            <a:r>
              <a:rPr lang="en-US" b="1" dirty="0"/>
              <a:t>@</a:t>
            </a:r>
            <a:r>
              <a:rPr lang="en-US" b="1" dirty="0" err="1"/>
              <a:t>Componet</a:t>
            </a:r>
            <a:r>
              <a:rPr lang="en-US" b="1" dirty="0"/>
              <a:t>()</a:t>
            </a:r>
            <a:r>
              <a:rPr lang="en-US" dirty="0"/>
              <a:t>, para </a:t>
            </a:r>
            <a:r>
              <a:rPr lang="en-US" dirty="0" err="1"/>
              <a:t>ela</a:t>
            </a:r>
            <a:r>
              <a:rPr lang="en-US" dirty="0"/>
              <a:t> se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Após</a:t>
            </a:r>
            <a:r>
              <a:rPr lang="en-US" dirty="0"/>
              <a:t> o import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b="1" dirty="0" err="1"/>
              <a:t>TopoComponent</a:t>
            </a:r>
            <a:r>
              <a:rPr lang="en-US" dirty="0"/>
              <a:t> e </a:t>
            </a:r>
            <a:r>
              <a:rPr lang="en-US" dirty="0" err="1"/>
              <a:t>decorá</a:t>
            </a:r>
            <a:r>
              <a:rPr lang="en-US" dirty="0"/>
              <a:t>-la com </a:t>
            </a:r>
            <a:r>
              <a:rPr lang="en-US" b="1" dirty="0"/>
              <a:t>@Component()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metadados</a:t>
            </a:r>
            <a:r>
              <a:rPr lang="en-US" dirty="0"/>
              <a:t> selector e </a:t>
            </a:r>
            <a:r>
              <a:rPr lang="en-US" dirty="0" err="1"/>
              <a:t>templateUrl</a:t>
            </a:r>
            <a:r>
              <a:rPr lang="en-US" dirty="0"/>
              <a:t> e </a:t>
            </a:r>
            <a:r>
              <a:rPr lang="en-US" dirty="0" err="1"/>
              <a:t>associar</a:t>
            </a:r>
            <a:r>
              <a:rPr lang="en-US" dirty="0"/>
              <a:t> o template </a:t>
            </a:r>
            <a:r>
              <a:rPr lang="en-US" dirty="0" err="1"/>
              <a:t>correto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componente manualmente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642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916AD-EA36-4B19-B020-346B3B08ACE2}">
  <ds:schemaRefs>
    <ds:schemaRef ds:uri="http://purl.org/dc/terms/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793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PowerPoint Presentation</vt:lpstr>
      <vt:lpstr>O são Componentes?</vt:lpstr>
      <vt:lpstr>Componente principal</vt:lpstr>
      <vt:lpstr>Introdução a criação de componentes</vt:lpstr>
      <vt:lpstr>Metadados</vt:lpstr>
      <vt:lpstr>Ciclo de vida dos componentes</vt:lpstr>
      <vt:lpstr>Criando o componente manualmente</vt:lpstr>
      <vt:lpstr>PowerPoint Presentation</vt:lpstr>
      <vt:lpstr>Criando um componente com Angular CLI</vt:lpstr>
      <vt:lpstr>Nossa Aplicação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Specie, Suellyn</cp:lastModifiedBy>
  <cp:revision>36</cp:revision>
  <dcterms:modified xsi:type="dcterms:W3CDTF">2018-04-06T20:35:09Z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