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8"/>
  </p:notesMasterIdLst>
  <p:sldIdLst>
    <p:sldId id="256" r:id="rId9"/>
    <p:sldId id="258" r:id="rId10"/>
    <p:sldId id="281" r:id="rId11"/>
    <p:sldId id="330" r:id="rId12"/>
    <p:sldId id="339" r:id="rId13"/>
    <p:sldId id="331" r:id="rId14"/>
    <p:sldId id="337" r:id="rId15"/>
    <p:sldId id="33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Event Binding" id="{C135F4D9-44D7-4EDE-802C-0A6985D97273}">
          <p14:sldIdLst>
            <p14:sldId id="281"/>
            <p14:sldId id="330"/>
            <p14:sldId id="339"/>
            <p14:sldId id="331"/>
            <p14:sldId id="337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a </a:t>
            </a:r>
            <a:r>
              <a:rPr lang="en-US" dirty="0" err="1"/>
              <a:t>comunicação</a:t>
            </a:r>
            <a:r>
              <a:rPr lang="en-US" dirty="0"/>
              <a:t> entre o HTML(template/view) e a </a:t>
            </a:r>
            <a:r>
              <a:rPr lang="en-US" dirty="0" err="1"/>
              <a:t>classe</a:t>
            </a:r>
            <a:r>
              <a:rPr lang="en-US" dirty="0"/>
              <a:t>(</a:t>
            </a:r>
            <a:r>
              <a:rPr lang="en-US" dirty="0" err="1"/>
              <a:t>componente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Essa </a:t>
            </a: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entre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angular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para realizer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r>
              <a:rPr lang="en-US" dirty="0"/>
              <a:t>. São </a:t>
            </a:r>
            <a:r>
              <a:rPr lang="en-US" dirty="0" err="1"/>
              <a:t>eles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String Interpolation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Property Binding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Event Binding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Two-Way-Binding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Data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atribuimos</a:t>
            </a:r>
            <a:r>
              <a:rPr lang="en-US" dirty="0"/>
              <a:t> no HTML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junto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(</a:t>
            </a:r>
            <a:r>
              <a:rPr lang="en-US" dirty="0" err="1"/>
              <a:t>função</a:t>
            </a:r>
            <a:r>
              <a:rPr lang="en-US" dirty="0"/>
              <a:t>) que </a:t>
            </a:r>
            <a:r>
              <a:rPr lang="en-US" dirty="0" err="1"/>
              <a:t>corresponde</a:t>
            </a:r>
            <a:r>
              <a:rPr lang="en-US" dirty="0"/>
              <a:t> a um </a:t>
            </a:r>
            <a:r>
              <a:rPr lang="en-US" dirty="0" err="1"/>
              <a:t>método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(event) = “</a:t>
            </a:r>
            <a:r>
              <a:rPr lang="en-US" b="1" dirty="0" err="1"/>
              <a:t>expressao</a:t>
            </a:r>
            <a:r>
              <a:rPr lang="en-US" b="1" dirty="0"/>
              <a:t>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b="1" dirty="0"/>
              <a:t>(click)=“</a:t>
            </a:r>
            <a:r>
              <a:rPr lang="en-US" b="1" dirty="0" err="1"/>
              <a:t>mostraNoticiaUnica</a:t>
            </a:r>
            <a:r>
              <a:rPr lang="en-US" b="1" dirty="0"/>
              <a:t>()”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Event Biding serve para </a:t>
            </a:r>
            <a:r>
              <a:rPr lang="en-US"/>
              <a:t>capturar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do Template e </a:t>
            </a:r>
            <a:r>
              <a:rPr lang="en-US" dirty="0" err="1"/>
              <a:t>utilizar</a:t>
            </a:r>
            <a:r>
              <a:rPr lang="en-US" dirty="0"/>
              <a:t> no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event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9B00B5-3C1C-475B-BB69-AD7800CC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56" y="3270741"/>
            <a:ext cx="8763086" cy="2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do event binding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botão</a:t>
            </a:r>
            <a:r>
              <a:rPr lang="en-US" dirty="0"/>
              <a:t> que </a:t>
            </a:r>
            <a:r>
              <a:rPr lang="en-US" dirty="0" err="1"/>
              <a:t>exibe</a:t>
            </a:r>
            <a:r>
              <a:rPr lang="en-US" dirty="0"/>
              <a:t> um </a:t>
            </a:r>
            <a:r>
              <a:rPr lang="en-US" dirty="0" err="1"/>
              <a:t>alerta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alerta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template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large button do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evento</a:t>
            </a:r>
            <a:r>
              <a:rPr lang="en-US" dirty="0"/>
              <a:t> de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o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exibido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sofrer</a:t>
            </a:r>
            <a:r>
              <a:rPr lang="en-US" dirty="0"/>
              <a:t> o </a:t>
            </a:r>
            <a:r>
              <a:rPr lang="en-US" dirty="0" err="1"/>
              <a:t>evento</a:t>
            </a:r>
            <a:r>
              <a:rPr lang="en-US" dirty="0"/>
              <a:t> de click,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mostrarAlerta</a:t>
            </a:r>
            <a:r>
              <a:rPr lang="en-US" dirty="0"/>
              <a:t>,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disparar</a:t>
            </a:r>
            <a:r>
              <a:rPr lang="en-US" dirty="0"/>
              <a:t> um alert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demos 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 e </a:t>
            </a:r>
            <a:r>
              <a:rPr lang="en-US" dirty="0" err="1"/>
              <a:t>passar</a:t>
            </a:r>
            <a:r>
              <a:rPr lang="en-US" dirty="0"/>
              <a:t> para </a:t>
            </a:r>
            <a:r>
              <a:rPr lang="en-US" dirty="0" err="1"/>
              <a:t>ele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que o </a:t>
            </a:r>
            <a:r>
              <a:rPr lang="en-US" dirty="0" err="1"/>
              <a:t>evento</a:t>
            </a:r>
            <a:r>
              <a:rPr lang="en-US" dirty="0"/>
              <a:t> click for </a:t>
            </a:r>
            <a:r>
              <a:rPr lang="en-US" dirty="0" err="1"/>
              <a:t>acionado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  <a:p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event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08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as boas </a:t>
            </a:r>
            <a:r>
              <a:rPr lang="en-US" dirty="0" err="1"/>
              <a:t>praticas</a:t>
            </a:r>
            <a:r>
              <a:rPr lang="en-US" dirty="0"/>
              <a:t> do Angular,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deverão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pastas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diretório</a:t>
            </a:r>
            <a:r>
              <a:rPr lang="en-US" dirty="0"/>
              <a:t> 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nome.</a:t>
            </a:r>
            <a:r>
              <a:rPr lang="en-US" b="1" dirty="0" err="1">
                <a:solidFill>
                  <a:srgbClr val="FF5800"/>
                </a:solidFill>
              </a:rPr>
              <a:t>component.</a:t>
            </a:r>
            <a:r>
              <a:rPr lang="en-US" b="1" dirty="0" err="1"/>
              <a:t>ts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compost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Nome</a:t>
            </a:r>
            <a:r>
              <a:rPr lang="en-US" b="1" dirty="0" err="1">
                <a:solidFill>
                  <a:schemeClr val="tx2"/>
                </a:solidFill>
              </a:rPr>
              <a:t>Component</a:t>
            </a: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decorarmos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com o decorator </a:t>
            </a:r>
            <a:r>
              <a:rPr lang="en-US" b="1" dirty="0"/>
              <a:t>@Component()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Dentro</a:t>
            </a:r>
            <a:r>
              <a:rPr lang="en-US" dirty="0"/>
              <a:t> do @Component() </a:t>
            </a:r>
            <a:r>
              <a:rPr lang="en-US" dirty="0" err="1"/>
              <a:t>passamos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,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b="1" dirty="0" err="1"/>
              <a:t>metadados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pt-BR" dirty="0"/>
              <a:t>ntrodução a criação de componentes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49E83-E1E4-4A20-91EE-8160E7F4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79" y="4153720"/>
            <a:ext cx="3723176" cy="19972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7827D-C7D5-4138-8F42-1B5781AAC271}"/>
              </a:ext>
            </a:extLst>
          </p:cNvPr>
          <p:cNvGrpSpPr/>
          <p:nvPr/>
        </p:nvGrpSpPr>
        <p:grpSpPr>
          <a:xfrm>
            <a:off x="8881698" y="4372002"/>
            <a:ext cx="2349509" cy="1892812"/>
            <a:chOff x="8881698" y="4266433"/>
            <a:chExt cx="2349509" cy="18928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1BB14E-4B2F-4639-BEBF-3C0E4DB287A3}"/>
                </a:ext>
              </a:extLst>
            </p:cNvPr>
            <p:cNvSpPr/>
            <p:nvPr/>
          </p:nvSpPr>
          <p:spPr>
            <a:xfrm>
              <a:off x="9170377" y="4448908"/>
              <a:ext cx="2060830" cy="156136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phic 8" descr="Information">
              <a:extLst>
                <a:ext uri="{FF2B5EF4-FFF2-40B4-BE49-F238E27FC236}">
                  <a16:creationId xmlns:a16="http://schemas.microsoft.com/office/drawing/2014/main" id="{26A9A333-F86F-4158-8FDA-9A982747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1698" y="4266433"/>
              <a:ext cx="454269" cy="4542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1D37BD-3872-4EE1-B7CE-921B6CE69A50}"/>
                </a:ext>
              </a:extLst>
            </p:cNvPr>
            <p:cNvSpPr txBox="1"/>
            <p:nvPr/>
          </p:nvSpPr>
          <p:spPr>
            <a:xfrm>
              <a:off x="9335967" y="4589585"/>
              <a:ext cx="1733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err="1">
                  <a:solidFill>
                    <a:srgbClr val="FFB013"/>
                  </a:solidFill>
                </a:rPr>
                <a:t>Apêndice</a:t>
              </a:r>
              <a:r>
                <a:rPr lang="en-US" sz="1200" b="1" dirty="0">
                  <a:solidFill>
                    <a:srgbClr val="FFB013"/>
                  </a:solidFill>
                </a:rPr>
                <a:t>: </a:t>
              </a:r>
              <a:r>
                <a:rPr lang="en-US" sz="1200" b="1" dirty="0" err="1">
                  <a:solidFill>
                    <a:srgbClr val="FFB013"/>
                  </a:solidFill>
                </a:rPr>
                <a:t>Lembre</a:t>
              </a:r>
              <a:r>
                <a:rPr lang="en-US" sz="1200" b="1" dirty="0">
                  <a:solidFill>
                    <a:srgbClr val="FFB013"/>
                  </a:solidFill>
                </a:rPr>
                <a:t>-se de </a:t>
              </a:r>
              <a:r>
                <a:rPr lang="en-US" sz="1200" b="1" dirty="0" err="1">
                  <a:solidFill>
                    <a:srgbClr val="FFB013"/>
                  </a:solidFill>
                </a:rPr>
                <a:t>verificar</a:t>
              </a:r>
              <a:r>
                <a:rPr lang="en-US" sz="1200" b="1" dirty="0">
                  <a:solidFill>
                    <a:srgbClr val="FFB013"/>
                  </a:solidFill>
                </a:rPr>
                <a:t> o Style Guide e o Best </a:t>
              </a:r>
              <a:r>
                <a:rPr lang="en-US" sz="1200" b="1" dirty="0" err="1">
                  <a:solidFill>
                    <a:srgbClr val="FFB013"/>
                  </a:solidFill>
                </a:rPr>
                <a:t>Pratices</a:t>
              </a:r>
              <a:r>
                <a:rPr lang="en-US" sz="1200" b="1" dirty="0">
                  <a:solidFill>
                    <a:srgbClr val="FFB013"/>
                  </a:solidFill>
                </a:rPr>
                <a:t> para </a:t>
              </a:r>
              <a:r>
                <a:rPr lang="en-US" sz="1200" b="1" dirty="0" err="1">
                  <a:solidFill>
                    <a:srgbClr val="FFB013"/>
                  </a:solidFill>
                </a:rPr>
                <a:t>entender</a:t>
              </a:r>
              <a:r>
                <a:rPr lang="en-US" sz="1200" b="1" dirty="0">
                  <a:solidFill>
                    <a:srgbClr val="FFB013"/>
                  </a:solidFill>
                </a:rPr>
                <a:t> </a:t>
              </a:r>
              <a:r>
                <a:rPr lang="en-US" sz="1200" b="1" dirty="0" err="1">
                  <a:solidFill>
                    <a:srgbClr val="FFB013"/>
                  </a:solidFill>
                </a:rPr>
                <a:t>melhor</a:t>
              </a:r>
              <a:r>
                <a:rPr lang="en-US" sz="1200" b="1" dirty="0">
                  <a:solidFill>
                    <a:srgbClr val="FFB013"/>
                  </a:solidFill>
                </a:rPr>
                <a:t> as </a:t>
              </a:r>
              <a:r>
                <a:rPr lang="en-US" sz="1200" b="1" dirty="0" err="1">
                  <a:solidFill>
                    <a:srgbClr val="FFB013"/>
                  </a:solidFill>
                </a:rPr>
                <a:t>convenções</a:t>
              </a:r>
              <a:r>
                <a:rPr lang="en-US" sz="1200" b="1" dirty="0">
                  <a:solidFill>
                    <a:srgbClr val="FFB013"/>
                  </a:solidFill>
                </a:rPr>
                <a:t> de </a:t>
              </a:r>
              <a:r>
                <a:rPr lang="en-US" sz="1200" b="1" dirty="0" err="1">
                  <a:solidFill>
                    <a:srgbClr val="FFB013"/>
                  </a:solidFill>
                </a:rPr>
                <a:t>nomemclatura</a:t>
              </a:r>
              <a:r>
                <a:rPr lang="en-US" sz="1200" b="1" dirty="0">
                  <a:solidFill>
                    <a:srgbClr val="FFB013"/>
                  </a:solidFill>
                </a:rPr>
                <a:t>.</a:t>
              </a:r>
            </a:p>
            <a:p>
              <a:pPr algn="just"/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8000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Nosso Exemplo Final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CE0CB-A543-4621-9294-72973FC7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92" y="2326165"/>
            <a:ext cx="5145040" cy="2754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64925-1AA3-4B1B-A241-BD714D6E4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26" y="2326165"/>
            <a:ext cx="5097201" cy="27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348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que é Data Binding?</vt:lpstr>
      <vt:lpstr>O que é event binding?</vt:lpstr>
      <vt:lpstr>Utilizando o event binding</vt:lpstr>
      <vt:lpstr>Introdução a criação de componentes</vt:lpstr>
      <vt:lpstr>Nosso Exemplo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46</cp:revision>
  <dcterms:modified xsi:type="dcterms:W3CDTF">2018-04-09T19:57:05Z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