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6.png" ContentType="image/png"/>
  <Override PartName="/ppt/media/image38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40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6.png" ContentType="image/png"/>
  <Override PartName="/ppt/media/image1.png" ContentType="image/png"/>
  <Override PartName="/ppt/media/image3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F38C9F8-35B7-4C3D-AA1F-E2FBD77CDA1D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22BFF0-4367-43D6-AACB-5B3B29FC250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2995E2-E2C8-49C6-BC06-DE788BDD015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7BF4C4-B2DE-4745-978B-63EAE22EC43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8893DE-10D1-4374-BBC9-E807EFE4663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DC7E11-9F31-429A-80C5-1D501A766B2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AE9306-5492-416B-A27B-4158CEAD7CB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6F7315-A74E-4231-8571-FB392020DCE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7B8A03-493B-4252-B8F8-20CAA4657E7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2801E8-BF0E-4110-8150-A305A28F72A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C34C6B-00A0-4F5B-BFCF-F48E9CA8A43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8E23DD-BEF4-4135-A49D-EA1E69EAADD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2AFB57-A7E2-4905-BA3D-23102DE13B7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BF0CAD-AE17-4D9B-AF74-C7D49DD204E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9.xml"/><Relationship Id="rId10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slideLayout" Target="../slideLayouts/slideLayout10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55" name="Text 0"/>
          <p:cNvSpPr/>
          <p:nvPr/>
        </p:nvSpPr>
        <p:spPr>
          <a:xfrm>
            <a:off x="793800" y="1702080"/>
            <a:ext cx="7555680" cy="21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Ingeniería de Características en Ciencia de Datos</a:t>
            </a:r>
            <a:endParaRPr b="0" lang="es-E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1"/>
          <p:cNvSpPr/>
          <p:nvPr/>
        </p:nvSpPr>
        <p:spPr>
          <a:xfrm>
            <a:off x="793800" y="4168440"/>
            <a:ext cx="755568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Proceso de manipulación de datos para mejorar modelos de aprendizaje automático.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793800" y="5149440"/>
            <a:ext cx="755568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Transforma datos brutos en características útiles para entrenamiento e inferencia.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4"/>
          <p:cNvSpPr/>
          <p:nvPr/>
        </p:nvSpPr>
        <p:spPr>
          <a:xfrm>
            <a:off x="923040" y="6280200"/>
            <a:ext cx="103320" cy="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751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ffffff"/>
                </a:solidFill>
                <a:latin typeface="Open Sans Medium"/>
                <a:ea typeface="Open Sans Medium"/>
              </a:rPr>
              <a:t>JO</a:t>
            </a:r>
            <a:endParaRPr b="0" lang="es-ES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5"/>
          <p:cNvSpPr/>
          <p:nvPr/>
        </p:nvSpPr>
        <p:spPr>
          <a:xfrm>
            <a:off x="1270080" y="6130440"/>
            <a:ext cx="3362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Open Sans Bold"/>
                <a:ea typeface="Open Sans Bold"/>
              </a:rPr>
              <a:t>Juan Domingo Ortin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Open Sans Bold"/>
                <a:ea typeface="Open Sans Bold"/>
              </a:rPr>
              <a:t>Jorge Luis Mateos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 45"/>
          <p:cNvSpPr/>
          <p:nvPr/>
        </p:nvSpPr>
        <p:spPr>
          <a:xfrm>
            <a:off x="793800" y="1328760"/>
            <a:ext cx="10764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Extracción de Características</a:t>
            </a:r>
            <a:endParaRPr b="0" lang="es-ES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ge 24" descr="preencoded.png"/>
          <p:cNvPicPr/>
          <p:nvPr/>
        </p:nvPicPr>
        <p:blipFill>
          <a:blip r:embed="rId1"/>
          <a:stretch/>
        </p:blipFill>
        <p:spPr>
          <a:xfrm>
            <a:off x="793800" y="2491200"/>
            <a:ext cx="4120200" cy="2545920"/>
          </a:xfrm>
          <a:prstGeom prst="rect">
            <a:avLst/>
          </a:prstGeom>
          <a:ln w="0">
            <a:noFill/>
          </a:ln>
        </p:spPr>
      </p:pic>
      <p:sp>
        <p:nvSpPr>
          <p:cNvPr id="206" name="Text 46"/>
          <p:cNvSpPr/>
          <p:nvPr/>
        </p:nvSpPr>
        <p:spPr>
          <a:xfrm>
            <a:off x="793800" y="53215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PCA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47"/>
          <p:cNvSpPr/>
          <p:nvPr/>
        </p:nvSpPr>
        <p:spPr>
          <a:xfrm>
            <a:off x="793800" y="5811840"/>
            <a:ext cx="412020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Reduce dimensionalidad encontrando componentes que capturan mayor varianza.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Image 25" descr="preencoded.png"/>
          <p:cNvPicPr/>
          <p:nvPr/>
        </p:nvPicPr>
        <p:blipFill>
          <a:blip r:embed="rId2"/>
          <a:stretch/>
        </p:blipFill>
        <p:spPr>
          <a:xfrm>
            <a:off x="5254560" y="2491200"/>
            <a:ext cx="4120200" cy="2546280"/>
          </a:xfrm>
          <a:prstGeom prst="rect">
            <a:avLst/>
          </a:prstGeom>
          <a:ln w="0">
            <a:noFill/>
          </a:ln>
        </p:spPr>
      </p:pic>
      <p:sp>
        <p:nvSpPr>
          <p:cNvPr id="209" name="Text 48"/>
          <p:cNvSpPr/>
          <p:nvPr/>
        </p:nvSpPr>
        <p:spPr>
          <a:xfrm>
            <a:off x="5254560" y="53215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Texto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 49"/>
          <p:cNvSpPr/>
          <p:nvPr/>
        </p:nvSpPr>
        <p:spPr>
          <a:xfrm>
            <a:off x="5254560" y="5812200"/>
            <a:ext cx="412020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Bag of Words, TF-IDF, n-gramas, word embeddings.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 26" descr="preencoded.png"/>
          <p:cNvPicPr/>
          <p:nvPr/>
        </p:nvPicPr>
        <p:blipFill>
          <a:blip r:embed="rId3"/>
          <a:stretch/>
        </p:blipFill>
        <p:spPr>
          <a:xfrm>
            <a:off x="9715680" y="2491200"/>
            <a:ext cx="4120200" cy="2545920"/>
          </a:xfrm>
          <a:prstGeom prst="rect">
            <a:avLst/>
          </a:prstGeom>
          <a:ln w="0">
            <a:noFill/>
          </a:ln>
        </p:spPr>
      </p:pic>
      <p:sp>
        <p:nvSpPr>
          <p:cNvPr id="212" name="Text 50"/>
          <p:cNvSpPr/>
          <p:nvPr/>
        </p:nvSpPr>
        <p:spPr>
          <a:xfrm>
            <a:off x="9715680" y="53215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Imágenes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 51"/>
          <p:cNvSpPr/>
          <p:nvPr/>
        </p:nvSpPr>
        <p:spPr>
          <a:xfrm>
            <a:off x="9715680" y="5811840"/>
            <a:ext cx="412020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Detección de bordes, análisis de textura, extracción basada en deep learning.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39"/>
          <p:cNvSpPr/>
          <p:nvPr/>
        </p:nvSpPr>
        <p:spPr>
          <a:xfrm>
            <a:off x="552600" y="434160"/>
            <a:ext cx="65224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849"/>
              </a:lnSpc>
              <a:tabLst>
                <a:tab algn="l" pos="0"/>
              </a:tabLst>
            </a:pPr>
            <a:r>
              <a:rPr b="1" lang="en-US" sz="31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Impacto en el Rendimiento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Image 18" descr="preencoded.png"/>
          <p:cNvPicPr/>
          <p:nvPr/>
        </p:nvPicPr>
        <p:blipFill>
          <a:blip r:embed="rId1"/>
          <a:stretch/>
        </p:blipFill>
        <p:spPr>
          <a:xfrm>
            <a:off x="552600" y="1243080"/>
            <a:ext cx="13524840" cy="7099920"/>
          </a:xfrm>
          <a:prstGeom prst="rect">
            <a:avLst/>
          </a:prstGeom>
          <a:ln w="0">
            <a:noFill/>
          </a:ln>
        </p:spPr>
      </p:pic>
      <p:sp>
        <p:nvSpPr>
          <p:cNvPr id="216" name="Shape 20"/>
          <p:cNvSpPr/>
          <p:nvPr/>
        </p:nvSpPr>
        <p:spPr>
          <a:xfrm>
            <a:off x="6023880" y="8343720"/>
            <a:ext cx="156960" cy="156960"/>
          </a:xfrm>
          <a:prstGeom prst="roundRect">
            <a:avLst>
              <a:gd name="adj" fmla="val 11592"/>
            </a:avLst>
          </a:prstGeom>
          <a:solidFill>
            <a:srgbClr val="0e3e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Text 40"/>
          <p:cNvSpPr/>
          <p:nvPr/>
        </p:nvSpPr>
        <p:spPr>
          <a:xfrm>
            <a:off x="6242760" y="8343720"/>
            <a:ext cx="995760" cy="1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33f70"/>
                </a:solidFill>
                <a:latin typeface="Open Sans"/>
                <a:ea typeface="Open Sans"/>
              </a:rPr>
              <a:t>Sin Ingeniería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Shape 21"/>
          <p:cNvSpPr/>
          <p:nvPr/>
        </p:nvSpPr>
        <p:spPr>
          <a:xfrm>
            <a:off x="7391520" y="8343720"/>
            <a:ext cx="156960" cy="156960"/>
          </a:xfrm>
          <a:prstGeom prst="roundRect">
            <a:avLst>
              <a:gd name="adj" fmla="val 11592"/>
            </a:avLst>
          </a:prstGeom>
          <a:solidFill>
            <a:srgbClr val="196e5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Text 41"/>
          <p:cNvSpPr/>
          <p:nvPr/>
        </p:nvSpPr>
        <p:spPr>
          <a:xfrm>
            <a:off x="7610040" y="8343720"/>
            <a:ext cx="1063440" cy="1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33f70"/>
                </a:solidFill>
                <a:latin typeface="Open Sans"/>
                <a:ea typeface="Open Sans"/>
              </a:rPr>
              <a:t>Con Ingeniería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 42"/>
          <p:cNvSpPr/>
          <p:nvPr/>
        </p:nvSpPr>
        <p:spPr>
          <a:xfrm>
            <a:off x="552600" y="8994960"/>
            <a:ext cx="1352484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95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33f70"/>
                </a:solidFill>
                <a:latin typeface="Open Sans"/>
                <a:ea typeface="Open Sans"/>
              </a:rPr>
              <a:t>La ingeniería de características mejora significativamente el rendimiento de los modelos, con aumentos de precisión entre 7-12%.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43"/>
          <p:cNvSpPr/>
          <p:nvPr/>
        </p:nvSpPr>
        <p:spPr>
          <a:xfrm>
            <a:off x="695520" y="1788120"/>
            <a:ext cx="7615080" cy="6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850"/>
              </a:lnSpc>
              <a:tabLst>
                <a:tab algn="l" pos="0"/>
              </a:tabLst>
            </a:pPr>
            <a:r>
              <a:rPr b="1" lang="en-US" sz="39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Herramientas en Python</a:t>
            </a:r>
            <a:endParaRPr b="0" lang="es-ES" sz="3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age 19" descr="preencoded.png"/>
          <p:cNvPicPr/>
          <p:nvPr/>
        </p:nvPicPr>
        <p:blipFill>
          <a:blip r:embed="rId1"/>
          <a:stretch/>
        </p:blipFill>
        <p:spPr>
          <a:xfrm>
            <a:off x="703440" y="2935440"/>
            <a:ext cx="2516760" cy="2516760"/>
          </a:xfrm>
          <a:prstGeom prst="rect">
            <a:avLst/>
          </a:prstGeom>
          <a:ln w="0">
            <a:noFill/>
          </a:ln>
        </p:spPr>
      </p:pic>
      <p:pic>
        <p:nvPicPr>
          <p:cNvPr id="223" name="Image 20" descr="preencoded.png"/>
          <p:cNvPicPr/>
          <p:nvPr/>
        </p:nvPicPr>
        <p:blipFill>
          <a:blip r:embed="rId2"/>
          <a:stretch/>
        </p:blipFill>
        <p:spPr>
          <a:xfrm>
            <a:off x="3379680" y="2935440"/>
            <a:ext cx="2516760" cy="2516760"/>
          </a:xfrm>
          <a:prstGeom prst="rect">
            <a:avLst/>
          </a:prstGeom>
          <a:ln w="0">
            <a:noFill/>
          </a:ln>
        </p:spPr>
      </p:pic>
      <p:pic>
        <p:nvPicPr>
          <p:cNvPr id="224" name="Image 21" descr="preencoded.png"/>
          <p:cNvPicPr/>
          <p:nvPr/>
        </p:nvPicPr>
        <p:blipFill>
          <a:blip r:embed="rId3"/>
          <a:stretch/>
        </p:blipFill>
        <p:spPr>
          <a:xfrm>
            <a:off x="6056280" y="2935440"/>
            <a:ext cx="2516760" cy="2516760"/>
          </a:xfrm>
          <a:prstGeom prst="rect">
            <a:avLst/>
          </a:prstGeom>
          <a:ln w="0">
            <a:noFill/>
          </a:ln>
        </p:spPr>
      </p:pic>
      <p:pic>
        <p:nvPicPr>
          <p:cNvPr id="225" name="Image 22" descr="preencoded.png"/>
          <p:cNvPicPr/>
          <p:nvPr/>
        </p:nvPicPr>
        <p:blipFill>
          <a:blip r:embed="rId4"/>
          <a:stretch/>
        </p:blipFill>
        <p:spPr>
          <a:xfrm>
            <a:off x="8732880" y="2935440"/>
            <a:ext cx="2516760" cy="2516760"/>
          </a:xfrm>
          <a:prstGeom prst="rect">
            <a:avLst/>
          </a:prstGeom>
          <a:ln w="0">
            <a:noFill/>
          </a:ln>
        </p:spPr>
      </p:pic>
      <p:pic>
        <p:nvPicPr>
          <p:cNvPr id="226" name="Image 23" descr="preencoded.png"/>
          <p:cNvPicPr/>
          <p:nvPr/>
        </p:nvPicPr>
        <p:blipFill>
          <a:blip r:embed="rId5"/>
          <a:stretch/>
        </p:blipFill>
        <p:spPr>
          <a:xfrm>
            <a:off x="11409480" y="2935440"/>
            <a:ext cx="2516760" cy="2516760"/>
          </a:xfrm>
          <a:prstGeom prst="rect">
            <a:avLst/>
          </a:prstGeom>
          <a:ln w="0">
            <a:noFill/>
          </a:ln>
        </p:spPr>
      </p:pic>
      <p:sp>
        <p:nvSpPr>
          <p:cNvPr id="227" name="Text 44"/>
          <p:cNvSpPr/>
          <p:nvPr/>
        </p:nvSpPr>
        <p:spPr>
          <a:xfrm>
            <a:off x="695520" y="5805720"/>
            <a:ext cx="1323828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rgbClr val="333f70"/>
                </a:solidFill>
                <a:latin typeface="Open Sans"/>
                <a:ea typeface="Open Sans"/>
              </a:rPr>
              <a:t>Scikit-learn ofrece herramientas como Pipeline, SimpleImputer, OneHotEncoder, StandardScaler y SelectKBest para implementar técnicas de ingeniería de características de manera estructurada.</a:t>
            </a:r>
            <a:endParaRPr b="0" lang="es-ES" sz="15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 0"/>
          <p:cNvSpPr/>
          <p:nvPr/>
        </p:nvSpPr>
        <p:spPr>
          <a:xfrm>
            <a:off x="793800" y="1691640"/>
            <a:ext cx="94968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Implementación en Python</a:t>
            </a:r>
            <a:endParaRPr b="0" lang="es-ES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 0" descr="preencoded.png"/>
          <p:cNvPicPr/>
          <p:nvPr/>
        </p:nvPicPr>
        <p:blipFill>
          <a:blip r:embed="rId1"/>
          <a:stretch/>
        </p:blipFill>
        <p:spPr>
          <a:xfrm>
            <a:off x="793800" y="2854080"/>
            <a:ext cx="4120200" cy="2545920"/>
          </a:xfrm>
          <a:prstGeom prst="rect">
            <a:avLst/>
          </a:prstGeom>
          <a:ln w="0">
            <a:noFill/>
          </a:ln>
        </p:spPr>
      </p:pic>
      <p:sp>
        <p:nvSpPr>
          <p:cNvPr id="230" name="Text 1"/>
          <p:cNvSpPr/>
          <p:nvPr/>
        </p:nvSpPr>
        <p:spPr>
          <a:xfrm>
            <a:off x="793800" y="56844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Pandas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 2"/>
          <p:cNvSpPr/>
          <p:nvPr/>
        </p:nvSpPr>
        <p:spPr>
          <a:xfrm>
            <a:off x="793800" y="6174720"/>
            <a:ext cx="41202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Manipulación eficiente de datos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 1" descr="preencoded.png"/>
          <p:cNvPicPr/>
          <p:nvPr/>
        </p:nvPicPr>
        <p:blipFill>
          <a:blip r:embed="rId2"/>
          <a:stretch/>
        </p:blipFill>
        <p:spPr>
          <a:xfrm>
            <a:off x="5254560" y="2854080"/>
            <a:ext cx="4120200" cy="2546280"/>
          </a:xfrm>
          <a:prstGeom prst="rect">
            <a:avLst/>
          </a:prstGeom>
          <a:ln w="0">
            <a:noFill/>
          </a:ln>
        </p:spPr>
      </p:pic>
      <p:sp>
        <p:nvSpPr>
          <p:cNvPr id="233" name="Text 3"/>
          <p:cNvSpPr/>
          <p:nvPr/>
        </p:nvSpPr>
        <p:spPr>
          <a:xfrm>
            <a:off x="5254560" y="56844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Scikit-learn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 4"/>
          <p:cNvSpPr/>
          <p:nvPr/>
        </p:nvSpPr>
        <p:spPr>
          <a:xfrm>
            <a:off x="5254560" y="6175080"/>
            <a:ext cx="41202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Transformaciones y pipelines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 2" descr="preencoded.png"/>
          <p:cNvPicPr/>
          <p:nvPr/>
        </p:nvPicPr>
        <p:blipFill>
          <a:blip r:embed="rId3"/>
          <a:stretch/>
        </p:blipFill>
        <p:spPr>
          <a:xfrm>
            <a:off x="9715680" y="2854080"/>
            <a:ext cx="4120200" cy="2545920"/>
          </a:xfrm>
          <a:prstGeom prst="rect">
            <a:avLst/>
          </a:prstGeom>
          <a:ln w="0">
            <a:noFill/>
          </a:ln>
        </p:spPr>
      </p:pic>
      <p:sp>
        <p:nvSpPr>
          <p:cNvPr id="236" name="Text 5"/>
          <p:cNvSpPr/>
          <p:nvPr/>
        </p:nvSpPr>
        <p:spPr>
          <a:xfrm>
            <a:off x="9715680" y="56844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Visualización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 6"/>
          <p:cNvSpPr/>
          <p:nvPr/>
        </p:nvSpPr>
        <p:spPr>
          <a:xfrm>
            <a:off x="9715680" y="6174720"/>
            <a:ext cx="41202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Evaluación de características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 8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61" name="Text 18"/>
          <p:cNvSpPr/>
          <p:nvPr/>
        </p:nvSpPr>
        <p:spPr>
          <a:xfrm>
            <a:off x="793800" y="678600"/>
            <a:ext cx="7555680" cy="14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¿Qué es la Ingeniería de Características?</a:t>
            </a:r>
            <a:endParaRPr b="0" lang="es-E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Shape 11"/>
          <p:cNvSpPr/>
          <p:nvPr/>
        </p:nvSpPr>
        <p:spPr>
          <a:xfrm>
            <a:off x="793800" y="269172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Image 9" descr="preencoded.png"/>
          <p:cNvPicPr/>
          <p:nvPr/>
        </p:nvPicPr>
        <p:blipFill>
          <a:blip r:embed="rId2"/>
          <a:stretch/>
        </p:blipFill>
        <p:spPr>
          <a:xfrm>
            <a:off x="878760" y="2734200"/>
            <a:ext cx="339480" cy="424440"/>
          </a:xfrm>
          <a:prstGeom prst="rect">
            <a:avLst/>
          </a:prstGeom>
          <a:ln w="0">
            <a:noFill/>
          </a:ln>
        </p:spPr>
      </p:pic>
      <p:sp>
        <p:nvSpPr>
          <p:cNvPr id="64" name="Text 22"/>
          <p:cNvSpPr/>
          <p:nvPr/>
        </p:nvSpPr>
        <p:spPr>
          <a:xfrm>
            <a:off x="1531080" y="2691720"/>
            <a:ext cx="290808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Transformación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23"/>
          <p:cNvSpPr/>
          <p:nvPr/>
        </p:nvSpPr>
        <p:spPr>
          <a:xfrm>
            <a:off x="1531080" y="318204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Convierte datos brutos en información útil para modelos.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Shape 15"/>
          <p:cNvSpPr/>
          <p:nvPr/>
        </p:nvSpPr>
        <p:spPr>
          <a:xfrm>
            <a:off x="793800" y="402696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Image 10" descr="preencoded.png"/>
          <p:cNvPicPr/>
          <p:nvPr/>
        </p:nvPicPr>
        <p:blipFill>
          <a:blip r:embed="rId3"/>
          <a:stretch/>
        </p:blipFill>
        <p:spPr>
          <a:xfrm>
            <a:off x="878760" y="4111920"/>
            <a:ext cx="339480" cy="339480"/>
          </a:xfrm>
          <a:prstGeom prst="rect">
            <a:avLst/>
          </a:prstGeom>
          <a:ln w="0">
            <a:noFill/>
          </a:ln>
        </p:spPr>
      </p:pic>
      <p:sp>
        <p:nvSpPr>
          <p:cNvPr id="68" name="Text 24"/>
          <p:cNvSpPr/>
          <p:nvPr/>
        </p:nvSpPr>
        <p:spPr>
          <a:xfrm>
            <a:off x="1531080" y="402696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Precisión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25"/>
          <p:cNvSpPr/>
          <p:nvPr/>
        </p:nvSpPr>
        <p:spPr>
          <a:xfrm>
            <a:off x="1531080" y="451728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Mejora la exactitud y generalización de modelos.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Shape 16"/>
          <p:cNvSpPr/>
          <p:nvPr/>
        </p:nvSpPr>
        <p:spPr>
          <a:xfrm>
            <a:off x="793800" y="536220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 11" descr="preencoded.png"/>
          <p:cNvPicPr/>
          <p:nvPr/>
        </p:nvPicPr>
        <p:blipFill>
          <a:blip r:embed="rId4"/>
          <a:stretch/>
        </p:blipFill>
        <p:spPr>
          <a:xfrm>
            <a:off x="878760" y="5404680"/>
            <a:ext cx="339480" cy="424440"/>
          </a:xfrm>
          <a:prstGeom prst="rect">
            <a:avLst/>
          </a:prstGeom>
          <a:ln w="0">
            <a:noFill/>
          </a:ln>
        </p:spPr>
      </p:pic>
      <p:sp>
        <p:nvSpPr>
          <p:cNvPr id="72" name="Text 26"/>
          <p:cNvSpPr/>
          <p:nvPr/>
        </p:nvSpPr>
        <p:spPr>
          <a:xfrm>
            <a:off x="1531080" y="5362200"/>
            <a:ext cx="30362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Interpretabilidad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27"/>
          <p:cNvSpPr/>
          <p:nvPr/>
        </p:nvSpPr>
        <p:spPr>
          <a:xfrm>
            <a:off x="1531080" y="585252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Facilita entendimiento de relaciones en los datos.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Shape 19"/>
          <p:cNvSpPr/>
          <p:nvPr/>
        </p:nvSpPr>
        <p:spPr>
          <a:xfrm>
            <a:off x="793800" y="669744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Image 12" descr="preencoded.png"/>
          <p:cNvPicPr/>
          <p:nvPr/>
        </p:nvPicPr>
        <p:blipFill>
          <a:blip r:embed="rId5"/>
          <a:stretch/>
        </p:blipFill>
        <p:spPr>
          <a:xfrm>
            <a:off x="878760" y="6739920"/>
            <a:ext cx="339480" cy="424440"/>
          </a:xfrm>
          <a:prstGeom prst="rect">
            <a:avLst/>
          </a:prstGeom>
          <a:ln w="0">
            <a:noFill/>
          </a:ln>
        </p:spPr>
      </p:pic>
      <p:sp>
        <p:nvSpPr>
          <p:cNvPr id="76" name="Text 28"/>
          <p:cNvSpPr/>
          <p:nvPr/>
        </p:nvSpPr>
        <p:spPr>
          <a:xfrm>
            <a:off x="1531080" y="669744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Eficiencia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29"/>
          <p:cNvSpPr/>
          <p:nvPr/>
        </p:nvSpPr>
        <p:spPr>
          <a:xfrm>
            <a:off x="1531080" y="718776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Reduce costos computacionales y sobreajuste.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79" name="Text 0"/>
          <p:cNvSpPr/>
          <p:nvPr/>
        </p:nvSpPr>
        <p:spPr>
          <a:xfrm>
            <a:off x="6165000" y="837360"/>
            <a:ext cx="7785720" cy="12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751"/>
              </a:lnSpc>
              <a:tabLst>
                <a:tab algn="l" pos="0"/>
              </a:tabLst>
            </a:pPr>
            <a:r>
              <a:rPr b="1" lang="en-US" sz="38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Rol en la Tubería de Aprendizaje Automático</a:t>
            </a:r>
            <a:endParaRPr b="0" lang="es-E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hape 1"/>
          <p:cNvSpPr/>
          <p:nvPr/>
        </p:nvSpPr>
        <p:spPr>
          <a:xfrm>
            <a:off x="6383160" y="2340360"/>
            <a:ext cx="22320" cy="5051160"/>
          </a:xfrm>
          <a:prstGeom prst="roundRect">
            <a:avLst>
              <a:gd name="adj" fmla="val 356361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Shape 2"/>
          <p:cNvSpPr/>
          <p:nvPr/>
        </p:nvSpPr>
        <p:spPr>
          <a:xfrm>
            <a:off x="6578640" y="2765160"/>
            <a:ext cx="581040" cy="22320"/>
          </a:xfrm>
          <a:prstGeom prst="roundRect">
            <a:avLst>
              <a:gd name="adj" fmla="val 356361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3"/>
          <p:cNvSpPr/>
          <p:nvPr/>
        </p:nvSpPr>
        <p:spPr>
          <a:xfrm>
            <a:off x="6165000" y="2558520"/>
            <a:ext cx="435600" cy="4356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4"/>
          <p:cNvSpPr/>
          <p:nvPr/>
        </p:nvSpPr>
        <p:spPr>
          <a:xfrm>
            <a:off x="6237720" y="2594880"/>
            <a:ext cx="29016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1</a:t>
            </a:r>
            <a:endParaRPr b="0" lang="es-E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5"/>
          <p:cNvSpPr/>
          <p:nvPr/>
        </p:nvSpPr>
        <p:spPr>
          <a:xfrm>
            <a:off x="7353360" y="2534400"/>
            <a:ext cx="242388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35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Recopilación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6"/>
          <p:cNvSpPr/>
          <p:nvPr/>
        </p:nvSpPr>
        <p:spPr>
          <a:xfrm>
            <a:off x="7353360" y="2953800"/>
            <a:ext cx="659772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333f70"/>
                </a:solidFill>
                <a:latin typeface="Open Sans"/>
                <a:ea typeface="Open Sans"/>
              </a:rPr>
              <a:t>Obtención de datos brutos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hape 7"/>
          <p:cNvSpPr/>
          <p:nvPr/>
        </p:nvSpPr>
        <p:spPr>
          <a:xfrm>
            <a:off x="6578640" y="4076640"/>
            <a:ext cx="581040" cy="22320"/>
          </a:xfrm>
          <a:prstGeom prst="roundRect">
            <a:avLst>
              <a:gd name="adj" fmla="val 356361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hape 8"/>
          <p:cNvSpPr/>
          <p:nvPr/>
        </p:nvSpPr>
        <p:spPr>
          <a:xfrm>
            <a:off x="6165000" y="3870000"/>
            <a:ext cx="435600" cy="4356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9"/>
          <p:cNvSpPr/>
          <p:nvPr/>
        </p:nvSpPr>
        <p:spPr>
          <a:xfrm>
            <a:off x="6237720" y="3906360"/>
            <a:ext cx="29016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2</a:t>
            </a:r>
            <a:endParaRPr b="0" lang="es-E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10"/>
          <p:cNvSpPr/>
          <p:nvPr/>
        </p:nvSpPr>
        <p:spPr>
          <a:xfrm>
            <a:off x="7353360" y="3845880"/>
            <a:ext cx="242388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35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Limpieza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11"/>
          <p:cNvSpPr/>
          <p:nvPr/>
        </p:nvSpPr>
        <p:spPr>
          <a:xfrm>
            <a:off x="7353360" y="4265280"/>
            <a:ext cx="659772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333f70"/>
                </a:solidFill>
                <a:latin typeface="Open Sans"/>
                <a:ea typeface="Open Sans"/>
              </a:rPr>
              <a:t>Corrección de errores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Shape 12"/>
          <p:cNvSpPr/>
          <p:nvPr/>
        </p:nvSpPr>
        <p:spPr>
          <a:xfrm>
            <a:off x="6578640" y="5388120"/>
            <a:ext cx="581040" cy="22320"/>
          </a:xfrm>
          <a:prstGeom prst="roundRect">
            <a:avLst>
              <a:gd name="adj" fmla="val 356361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13"/>
          <p:cNvSpPr/>
          <p:nvPr/>
        </p:nvSpPr>
        <p:spPr>
          <a:xfrm>
            <a:off x="6165000" y="5181480"/>
            <a:ext cx="435600" cy="4356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14"/>
          <p:cNvSpPr/>
          <p:nvPr/>
        </p:nvSpPr>
        <p:spPr>
          <a:xfrm>
            <a:off x="6237720" y="5217840"/>
            <a:ext cx="29016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3</a:t>
            </a:r>
            <a:endParaRPr b="0" lang="es-E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15"/>
          <p:cNvSpPr/>
          <p:nvPr/>
        </p:nvSpPr>
        <p:spPr>
          <a:xfrm>
            <a:off x="7353360" y="5157360"/>
            <a:ext cx="242388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35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Ingeniería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16"/>
          <p:cNvSpPr/>
          <p:nvPr/>
        </p:nvSpPr>
        <p:spPr>
          <a:xfrm>
            <a:off x="7353360" y="5576760"/>
            <a:ext cx="659772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333f70"/>
                </a:solidFill>
                <a:latin typeface="Open Sans"/>
                <a:ea typeface="Open Sans"/>
              </a:rPr>
              <a:t>Transformación de características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Shape 17"/>
          <p:cNvSpPr/>
          <p:nvPr/>
        </p:nvSpPr>
        <p:spPr>
          <a:xfrm>
            <a:off x="6578640" y="6699600"/>
            <a:ext cx="581040" cy="22320"/>
          </a:xfrm>
          <a:prstGeom prst="roundRect">
            <a:avLst>
              <a:gd name="adj" fmla="val 356361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Shape 18"/>
          <p:cNvSpPr/>
          <p:nvPr/>
        </p:nvSpPr>
        <p:spPr>
          <a:xfrm>
            <a:off x="6165000" y="6492960"/>
            <a:ext cx="435600" cy="4356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19"/>
          <p:cNvSpPr/>
          <p:nvPr/>
        </p:nvSpPr>
        <p:spPr>
          <a:xfrm>
            <a:off x="6237720" y="6529320"/>
            <a:ext cx="29016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4</a:t>
            </a:r>
            <a:endParaRPr b="0" lang="es-E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20"/>
          <p:cNvSpPr/>
          <p:nvPr/>
        </p:nvSpPr>
        <p:spPr>
          <a:xfrm>
            <a:off x="7353360" y="6468840"/>
            <a:ext cx="242388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35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Modelado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21"/>
          <p:cNvSpPr/>
          <p:nvPr/>
        </p:nvSpPr>
        <p:spPr>
          <a:xfrm>
            <a:off x="7353360" y="6888240"/>
            <a:ext cx="6597720" cy="3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333f70"/>
                </a:solidFill>
                <a:latin typeface="Open Sans"/>
                <a:ea typeface="Open Sans"/>
              </a:rPr>
              <a:t>Entrenamiento del algoritmo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2678400"/>
          </a:xfrm>
          <a:prstGeom prst="rect">
            <a:avLst/>
          </a:prstGeom>
          <a:ln w="0">
            <a:noFill/>
          </a:ln>
        </p:spPr>
      </p:pic>
      <p:sp>
        <p:nvSpPr>
          <p:cNvPr id="102" name="Text 0"/>
          <p:cNvSpPr/>
          <p:nvPr/>
        </p:nvSpPr>
        <p:spPr>
          <a:xfrm>
            <a:off x="750240" y="3268440"/>
            <a:ext cx="13129560" cy="1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250"/>
              </a:lnSpc>
              <a:tabLst>
                <a:tab algn="l" pos="0"/>
              </a:tabLst>
            </a:pPr>
            <a:r>
              <a:rPr b="1" lang="en-US" sz="4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Beneficios de la Ingeniería de Características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Shape 1"/>
          <p:cNvSpPr/>
          <p:nvPr/>
        </p:nvSpPr>
        <p:spPr>
          <a:xfrm>
            <a:off x="750240" y="4929480"/>
            <a:ext cx="6457320" cy="1249560"/>
          </a:xfrm>
          <a:prstGeom prst="roundRect">
            <a:avLst>
              <a:gd name="adj" fmla="val 7200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2"/>
          <p:cNvSpPr/>
          <p:nvPr/>
        </p:nvSpPr>
        <p:spPr>
          <a:xfrm>
            <a:off x="972000" y="5151240"/>
            <a:ext cx="2678400" cy="3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1" lang="en-US" sz="21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Rendimiento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3"/>
          <p:cNvSpPr/>
          <p:nvPr/>
        </p:nvSpPr>
        <p:spPr>
          <a:xfrm>
            <a:off x="972000" y="5614560"/>
            <a:ext cx="60134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333f70"/>
                </a:solidFill>
                <a:latin typeface="Open Sans"/>
                <a:ea typeface="Open Sans"/>
              </a:rPr>
              <a:t>Mejora precisión y generalización</a:t>
            </a:r>
            <a:endParaRPr b="0" lang="es-ES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Shape 4"/>
          <p:cNvSpPr/>
          <p:nvPr/>
        </p:nvSpPr>
        <p:spPr>
          <a:xfrm>
            <a:off x="7422480" y="4929480"/>
            <a:ext cx="6457320" cy="1249560"/>
          </a:xfrm>
          <a:prstGeom prst="roundRect">
            <a:avLst>
              <a:gd name="adj" fmla="val 7200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 5"/>
          <p:cNvSpPr/>
          <p:nvPr/>
        </p:nvSpPr>
        <p:spPr>
          <a:xfrm>
            <a:off x="7644240" y="5151240"/>
            <a:ext cx="2869200" cy="3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1" lang="en-US" sz="21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Interpretabilidad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6"/>
          <p:cNvSpPr/>
          <p:nvPr/>
        </p:nvSpPr>
        <p:spPr>
          <a:xfrm>
            <a:off x="7644240" y="5614560"/>
            <a:ext cx="60134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333f70"/>
                </a:solidFill>
                <a:latin typeface="Open Sans"/>
                <a:ea typeface="Open Sans"/>
              </a:rPr>
              <a:t>Facilita entender predicciones</a:t>
            </a:r>
            <a:endParaRPr b="0" lang="es-ES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hape 7"/>
          <p:cNvSpPr/>
          <p:nvPr/>
        </p:nvSpPr>
        <p:spPr>
          <a:xfrm>
            <a:off x="750240" y="6393600"/>
            <a:ext cx="6457320" cy="1249560"/>
          </a:xfrm>
          <a:prstGeom prst="roundRect">
            <a:avLst>
              <a:gd name="adj" fmla="val 7200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8"/>
          <p:cNvSpPr/>
          <p:nvPr/>
        </p:nvSpPr>
        <p:spPr>
          <a:xfrm>
            <a:off x="972000" y="6615720"/>
            <a:ext cx="2678400" cy="3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1" lang="en-US" sz="21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Eficiencia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 9"/>
          <p:cNvSpPr/>
          <p:nvPr/>
        </p:nvSpPr>
        <p:spPr>
          <a:xfrm>
            <a:off x="972000" y="7079040"/>
            <a:ext cx="60134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333f70"/>
                </a:solidFill>
                <a:latin typeface="Open Sans"/>
                <a:ea typeface="Open Sans"/>
              </a:rPr>
              <a:t>Reduce costos computacionales</a:t>
            </a:r>
            <a:endParaRPr b="0" lang="es-ES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Shape 10"/>
          <p:cNvSpPr/>
          <p:nvPr/>
        </p:nvSpPr>
        <p:spPr>
          <a:xfrm>
            <a:off x="7422480" y="6393600"/>
            <a:ext cx="6457320" cy="1249560"/>
          </a:xfrm>
          <a:prstGeom prst="roundRect">
            <a:avLst>
              <a:gd name="adj" fmla="val 7200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11"/>
          <p:cNvSpPr/>
          <p:nvPr/>
        </p:nvSpPr>
        <p:spPr>
          <a:xfrm>
            <a:off x="7644240" y="6615720"/>
            <a:ext cx="2678400" cy="3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1" lang="en-US" sz="21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Robustez</a:t>
            </a:r>
            <a:endParaRPr b="0" lang="es-E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12"/>
          <p:cNvSpPr/>
          <p:nvPr/>
        </p:nvSpPr>
        <p:spPr>
          <a:xfrm>
            <a:off x="7644240" y="7079040"/>
            <a:ext cx="60134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650" spc="-1" strike="noStrike">
                <a:solidFill>
                  <a:srgbClr val="333f70"/>
                </a:solidFill>
                <a:latin typeface="Open Sans"/>
                <a:ea typeface="Open Sans"/>
              </a:rPr>
              <a:t>Minimiza sobreajuste</a:t>
            </a:r>
            <a:endParaRPr b="0" lang="es-ES" sz="16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 13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116" name="Text 30"/>
          <p:cNvSpPr/>
          <p:nvPr/>
        </p:nvSpPr>
        <p:spPr>
          <a:xfrm>
            <a:off x="772920" y="608400"/>
            <a:ext cx="759708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Manejo de Valores Faltantes</a:t>
            </a:r>
            <a:endParaRPr b="0" lang="es-ES" sz="4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Image 14" descr="preencoded.png"/>
          <p:cNvPicPr/>
          <p:nvPr/>
        </p:nvPicPr>
        <p:blipFill>
          <a:blip r:embed="rId2"/>
          <a:stretch/>
        </p:blipFill>
        <p:spPr>
          <a:xfrm>
            <a:off x="772920" y="2320200"/>
            <a:ext cx="1103760" cy="1324440"/>
          </a:xfrm>
          <a:prstGeom prst="rect">
            <a:avLst/>
          </a:prstGeom>
          <a:ln w="0">
            <a:noFill/>
          </a:ln>
        </p:spPr>
      </p:pic>
      <p:sp>
        <p:nvSpPr>
          <p:cNvPr id="118" name="Text 31"/>
          <p:cNvSpPr/>
          <p:nvPr/>
        </p:nvSpPr>
        <p:spPr>
          <a:xfrm>
            <a:off x="2208600" y="2540880"/>
            <a:ext cx="27604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Eliminación</a:t>
            </a:r>
            <a:endParaRPr b="0" lang="es-E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32"/>
          <p:cNvSpPr/>
          <p:nvPr/>
        </p:nvSpPr>
        <p:spPr>
          <a:xfrm>
            <a:off x="2208600" y="3018600"/>
            <a:ext cx="61614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Eliminar filas o columnas con valores faltantes.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 15" descr="preencoded.png"/>
          <p:cNvPicPr/>
          <p:nvPr/>
        </p:nvPicPr>
        <p:blipFill>
          <a:blip r:embed="rId3"/>
          <a:stretch/>
        </p:blipFill>
        <p:spPr>
          <a:xfrm>
            <a:off x="772920" y="3645360"/>
            <a:ext cx="1103760" cy="1324440"/>
          </a:xfrm>
          <a:prstGeom prst="rect">
            <a:avLst/>
          </a:prstGeom>
          <a:ln w="0">
            <a:noFill/>
          </a:ln>
        </p:spPr>
      </p:pic>
      <p:sp>
        <p:nvSpPr>
          <p:cNvPr id="121" name="Text 33"/>
          <p:cNvSpPr/>
          <p:nvPr/>
        </p:nvSpPr>
        <p:spPr>
          <a:xfrm>
            <a:off x="2208600" y="3866040"/>
            <a:ext cx="40784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Imputación Estadística</a:t>
            </a:r>
            <a:endParaRPr b="0" lang="es-E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34"/>
          <p:cNvSpPr/>
          <p:nvPr/>
        </p:nvSpPr>
        <p:spPr>
          <a:xfrm>
            <a:off x="2208600" y="4343760"/>
            <a:ext cx="61614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Reemplazar con media, mediana o moda.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 16" descr="preencoded.png"/>
          <p:cNvPicPr/>
          <p:nvPr/>
        </p:nvPicPr>
        <p:blipFill>
          <a:blip r:embed="rId4"/>
          <a:stretch/>
        </p:blipFill>
        <p:spPr>
          <a:xfrm>
            <a:off x="772920" y="4970520"/>
            <a:ext cx="1103760" cy="1324440"/>
          </a:xfrm>
          <a:prstGeom prst="rect">
            <a:avLst/>
          </a:prstGeom>
          <a:ln w="0">
            <a:noFill/>
          </a:ln>
        </p:spPr>
      </p:pic>
      <p:sp>
        <p:nvSpPr>
          <p:cNvPr id="124" name="Text 35"/>
          <p:cNvSpPr/>
          <p:nvPr/>
        </p:nvSpPr>
        <p:spPr>
          <a:xfrm>
            <a:off x="2208600" y="5191560"/>
            <a:ext cx="2832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Imputación KNN</a:t>
            </a:r>
            <a:endParaRPr b="0" lang="es-E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 36"/>
          <p:cNvSpPr/>
          <p:nvPr/>
        </p:nvSpPr>
        <p:spPr>
          <a:xfrm>
            <a:off x="2208600" y="5668920"/>
            <a:ext cx="61614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Usar valores de registros similares.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age 17" descr="preencoded.png"/>
          <p:cNvPicPr/>
          <p:nvPr/>
        </p:nvPicPr>
        <p:blipFill>
          <a:blip r:embed="rId5"/>
          <a:stretch/>
        </p:blipFill>
        <p:spPr>
          <a:xfrm>
            <a:off x="772920" y="6296040"/>
            <a:ext cx="1103760" cy="1324440"/>
          </a:xfrm>
          <a:prstGeom prst="rect">
            <a:avLst/>
          </a:prstGeom>
          <a:ln w="0">
            <a:noFill/>
          </a:ln>
        </p:spPr>
      </p:pic>
      <p:sp>
        <p:nvSpPr>
          <p:cNvPr id="127" name="Text 37"/>
          <p:cNvSpPr/>
          <p:nvPr/>
        </p:nvSpPr>
        <p:spPr>
          <a:xfrm>
            <a:off x="2208600" y="6516720"/>
            <a:ext cx="284148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Valor Constante</a:t>
            </a:r>
            <a:endParaRPr b="0" lang="es-ES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38"/>
          <p:cNvSpPr/>
          <p:nvPr/>
        </p:nvSpPr>
        <p:spPr>
          <a:xfrm>
            <a:off x="2208600" y="6994440"/>
            <a:ext cx="61614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Reemplazar con un valor predeterminado.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130" name="Text 0"/>
          <p:cNvSpPr/>
          <p:nvPr/>
        </p:nvSpPr>
        <p:spPr>
          <a:xfrm>
            <a:off x="6260760" y="608760"/>
            <a:ext cx="7594200" cy="20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Codificación de Variables Categóricas</a:t>
            </a:r>
            <a:endParaRPr b="0" lang="es-ES" sz="4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Shape 1"/>
          <p:cNvSpPr/>
          <p:nvPr/>
        </p:nvSpPr>
        <p:spPr>
          <a:xfrm>
            <a:off x="6260760" y="3015000"/>
            <a:ext cx="7594200" cy="4605120"/>
          </a:xfrm>
          <a:prstGeom prst="roundRect">
            <a:avLst>
              <a:gd name="adj" fmla="val 2018"/>
            </a:avLst>
          </a:prstGeom>
          <a:noFill/>
          <a:ln w="7620">
            <a:solidFill>
              <a:srgbClr val="000000">
                <a:alpha val="8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Shape 2"/>
          <p:cNvSpPr/>
          <p:nvPr/>
        </p:nvSpPr>
        <p:spPr>
          <a:xfrm>
            <a:off x="6268680" y="3022560"/>
            <a:ext cx="7578360" cy="63396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3"/>
          <p:cNvSpPr/>
          <p:nvPr/>
        </p:nvSpPr>
        <p:spPr>
          <a:xfrm>
            <a:off x="6490440" y="3162960"/>
            <a:ext cx="20790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Técnica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 4"/>
          <p:cNvSpPr/>
          <p:nvPr/>
        </p:nvSpPr>
        <p:spPr>
          <a:xfrm>
            <a:off x="9020520" y="3162960"/>
            <a:ext cx="2075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Descripción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5"/>
          <p:cNvSpPr/>
          <p:nvPr/>
        </p:nvSpPr>
        <p:spPr>
          <a:xfrm>
            <a:off x="11546280" y="3162960"/>
            <a:ext cx="20790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Caso de uso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Shape 6"/>
          <p:cNvSpPr/>
          <p:nvPr/>
        </p:nvSpPr>
        <p:spPr>
          <a:xfrm>
            <a:off x="6268680" y="3657600"/>
            <a:ext cx="7578360" cy="98820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 7"/>
          <p:cNvSpPr/>
          <p:nvPr/>
        </p:nvSpPr>
        <p:spPr>
          <a:xfrm>
            <a:off x="6490440" y="3798000"/>
            <a:ext cx="20790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One-Hot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8"/>
          <p:cNvSpPr/>
          <p:nvPr/>
        </p:nvSpPr>
        <p:spPr>
          <a:xfrm>
            <a:off x="9020520" y="3798000"/>
            <a:ext cx="207540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Columna binaria por categoría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 9"/>
          <p:cNvSpPr/>
          <p:nvPr/>
        </p:nvSpPr>
        <p:spPr>
          <a:xfrm>
            <a:off x="11546280" y="3798000"/>
            <a:ext cx="20790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Variables nominales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Shape 10"/>
          <p:cNvSpPr/>
          <p:nvPr/>
        </p:nvSpPr>
        <p:spPr>
          <a:xfrm>
            <a:off x="6268680" y="4646520"/>
            <a:ext cx="7578360" cy="98820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11"/>
          <p:cNvSpPr/>
          <p:nvPr/>
        </p:nvSpPr>
        <p:spPr>
          <a:xfrm>
            <a:off x="6490440" y="4786920"/>
            <a:ext cx="20790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Label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12"/>
          <p:cNvSpPr/>
          <p:nvPr/>
        </p:nvSpPr>
        <p:spPr>
          <a:xfrm>
            <a:off x="9020520" y="4786920"/>
            <a:ext cx="207540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Entero único por categoría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13"/>
          <p:cNvSpPr/>
          <p:nvPr/>
        </p:nvSpPr>
        <p:spPr>
          <a:xfrm>
            <a:off x="11546280" y="4786920"/>
            <a:ext cx="20790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Variables ordinales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Shape 14"/>
          <p:cNvSpPr/>
          <p:nvPr/>
        </p:nvSpPr>
        <p:spPr>
          <a:xfrm>
            <a:off x="6268680" y="5635440"/>
            <a:ext cx="7578360" cy="98820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 15"/>
          <p:cNvSpPr/>
          <p:nvPr/>
        </p:nvSpPr>
        <p:spPr>
          <a:xfrm>
            <a:off x="6490440" y="5775840"/>
            <a:ext cx="20790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Frequency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 16"/>
          <p:cNvSpPr/>
          <p:nvPr/>
        </p:nvSpPr>
        <p:spPr>
          <a:xfrm>
            <a:off x="9020520" y="5775840"/>
            <a:ext cx="207540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Reemplazo por frecuencia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17"/>
          <p:cNvSpPr/>
          <p:nvPr/>
        </p:nvSpPr>
        <p:spPr>
          <a:xfrm>
            <a:off x="11546280" y="5775840"/>
            <a:ext cx="207900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Prevalencia informativa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Shape 18"/>
          <p:cNvSpPr/>
          <p:nvPr/>
        </p:nvSpPr>
        <p:spPr>
          <a:xfrm>
            <a:off x="6268680" y="6624360"/>
            <a:ext cx="7578360" cy="98820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19"/>
          <p:cNvSpPr/>
          <p:nvPr/>
        </p:nvSpPr>
        <p:spPr>
          <a:xfrm>
            <a:off x="6490440" y="6764760"/>
            <a:ext cx="20790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Target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20"/>
          <p:cNvSpPr/>
          <p:nvPr/>
        </p:nvSpPr>
        <p:spPr>
          <a:xfrm>
            <a:off x="9020520" y="6764760"/>
            <a:ext cx="207540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Media de objetivo por categoría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21"/>
          <p:cNvSpPr/>
          <p:nvPr/>
        </p:nvSpPr>
        <p:spPr>
          <a:xfrm>
            <a:off x="11546280" y="6764760"/>
            <a:ext cx="20790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333f70"/>
                </a:solidFill>
                <a:latin typeface="Open Sans"/>
                <a:ea typeface="Open Sans"/>
              </a:rPr>
              <a:t>Alta cardinalidad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0"/>
          <p:cNvSpPr/>
          <p:nvPr/>
        </p:nvSpPr>
        <p:spPr>
          <a:xfrm>
            <a:off x="793800" y="896760"/>
            <a:ext cx="13042080" cy="14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Transformación de Variables Numéricas</a:t>
            </a:r>
            <a:endParaRPr b="0" lang="es-E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1"/>
          <p:cNvSpPr/>
          <p:nvPr/>
        </p:nvSpPr>
        <p:spPr>
          <a:xfrm>
            <a:off x="1857240" y="348804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Escalado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2"/>
          <p:cNvSpPr/>
          <p:nvPr/>
        </p:nvSpPr>
        <p:spPr>
          <a:xfrm>
            <a:off x="793800" y="3978360"/>
            <a:ext cx="3898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Min-Max, Z-score, Robusto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 0" descr="preencoded.png"/>
          <p:cNvPicPr/>
          <p:nvPr/>
        </p:nvPicPr>
        <p:blipFill>
          <a:blip r:embed="rId1"/>
          <a:stretch/>
        </p:blipFill>
        <p:spPr>
          <a:xfrm>
            <a:off x="5032800" y="2767680"/>
            <a:ext cx="4564080" cy="4564080"/>
          </a:xfrm>
          <a:prstGeom prst="rect">
            <a:avLst/>
          </a:prstGeom>
          <a:ln w="0">
            <a:noFill/>
          </a:ln>
        </p:spPr>
      </p:pic>
      <p:pic>
        <p:nvPicPr>
          <p:cNvPr id="156" name="Image 1" descr="preencoded.png"/>
          <p:cNvPicPr/>
          <p:nvPr/>
        </p:nvPicPr>
        <p:blipFill>
          <a:blip r:embed="rId2"/>
          <a:stretch/>
        </p:blipFill>
        <p:spPr>
          <a:xfrm>
            <a:off x="6226560" y="3530880"/>
            <a:ext cx="338760" cy="423360"/>
          </a:xfrm>
          <a:prstGeom prst="rect">
            <a:avLst/>
          </a:prstGeom>
          <a:ln w="0">
            <a:noFill/>
          </a:ln>
        </p:spPr>
      </p:pic>
      <p:sp>
        <p:nvSpPr>
          <p:cNvPr id="157" name="Text 3"/>
          <p:cNvSpPr/>
          <p:nvPr/>
        </p:nvSpPr>
        <p:spPr>
          <a:xfrm>
            <a:off x="9937800" y="3306600"/>
            <a:ext cx="33768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Manejo de atípicos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4"/>
          <p:cNvSpPr/>
          <p:nvPr/>
        </p:nvSpPr>
        <p:spPr>
          <a:xfrm>
            <a:off x="9937800" y="3796920"/>
            <a:ext cx="389808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Eliminación, acotación, winsorización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 2" descr="preencoded.png"/>
          <p:cNvPicPr/>
          <p:nvPr/>
        </p:nvPicPr>
        <p:blipFill>
          <a:blip r:embed="rId3"/>
          <a:stretch/>
        </p:blipFill>
        <p:spPr>
          <a:xfrm>
            <a:off x="5032800" y="2767680"/>
            <a:ext cx="4564080" cy="4564080"/>
          </a:xfrm>
          <a:prstGeom prst="rect">
            <a:avLst/>
          </a:prstGeom>
          <a:ln w="0">
            <a:noFill/>
          </a:ln>
        </p:spPr>
      </p:pic>
      <p:pic>
        <p:nvPicPr>
          <p:cNvPr id="160" name="Image 3" descr="preencoded.png"/>
          <p:cNvPicPr/>
          <p:nvPr/>
        </p:nvPicPr>
        <p:blipFill>
          <a:blip r:embed="rId4"/>
          <a:stretch/>
        </p:blipFill>
        <p:spPr>
          <a:xfrm>
            <a:off x="8452440" y="3919320"/>
            <a:ext cx="338760" cy="423360"/>
          </a:xfrm>
          <a:prstGeom prst="rect">
            <a:avLst/>
          </a:prstGeom>
          <a:ln w="0">
            <a:noFill/>
          </a:ln>
        </p:spPr>
      </p:pic>
      <p:sp>
        <p:nvSpPr>
          <p:cNvPr id="161" name="Text 5"/>
          <p:cNvSpPr/>
          <p:nvPr/>
        </p:nvSpPr>
        <p:spPr>
          <a:xfrm>
            <a:off x="9937800" y="5940720"/>
            <a:ext cx="33282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Transformaciones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6"/>
          <p:cNvSpPr/>
          <p:nvPr/>
        </p:nvSpPr>
        <p:spPr>
          <a:xfrm>
            <a:off x="9937800" y="6431040"/>
            <a:ext cx="3898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Logarítmica, Box-Cox, raíz cuadrada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 4" descr="preencoded.png"/>
          <p:cNvPicPr/>
          <p:nvPr/>
        </p:nvPicPr>
        <p:blipFill>
          <a:blip r:embed="rId5"/>
          <a:stretch/>
        </p:blipFill>
        <p:spPr>
          <a:xfrm>
            <a:off x="5032800" y="2767680"/>
            <a:ext cx="4564080" cy="4564080"/>
          </a:xfrm>
          <a:prstGeom prst="rect">
            <a:avLst/>
          </a:prstGeom>
          <a:ln w="0">
            <a:noFill/>
          </a:ln>
        </p:spPr>
      </p:pic>
      <p:pic>
        <p:nvPicPr>
          <p:cNvPr id="164" name="Image 5" descr="preencoded.png"/>
          <p:cNvPicPr/>
          <p:nvPr/>
        </p:nvPicPr>
        <p:blipFill>
          <a:blip r:embed="rId6"/>
          <a:stretch/>
        </p:blipFill>
        <p:spPr>
          <a:xfrm>
            <a:off x="8064000" y="6145200"/>
            <a:ext cx="338760" cy="423360"/>
          </a:xfrm>
          <a:prstGeom prst="rect">
            <a:avLst/>
          </a:prstGeom>
          <a:ln w="0">
            <a:noFill/>
          </a:ln>
        </p:spPr>
      </p:pic>
      <p:sp>
        <p:nvSpPr>
          <p:cNvPr id="165" name="Text 7"/>
          <p:cNvSpPr/>
          <p:nvPr/>
        </p:nvSpPr>
        <p:spPr>
          <a:xfrm>
            <a:off x="1857240" y="59407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Discretización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8"/>
          <p:cNvSpPr/>
          <p:nvPr/>
        </p:nvSpPr>
        <p:spPr>
          <a:xfrm>
            <a:off x="793800" y="6431040"/>
            <a:ext cx="38980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Binning por ancho o frecuencia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 6" descr="preencoded.png"/>
          <p:cNvPicPr/>
          <p:nvPr/>
        </p:nvPicPr>
        <p:blipFill>
          <a:blip r:embed="rId7"/>
          <a:stretch/>
        </p:blipFill>
        <p:spPr>
          <a:xfrm>
            <a:off x="5032800" y="2767680"/>
            <a:ext cx="4564080" cy="4564080"/>
          </a:xfrm>
          <a:prstGeom prst="rect">
            <a:avLst/>
          </a:prstGeom>
          <a:ln w="0">
            <a:noFill/>
          </a:ln>
        </p:spPr>
      </p:pic>
      <p:pic>
        <p:nvPicPr>
          <p:cNvPr id="168" name="Image 7" descr="preencoded.png"/>
          <p:cNvPicPr/>
          <p:nvPr/>
        </p:nvPicPr>
        <p:blipFill>
          <a:blip r:embed="rId8"/>
          <a:stretch/>
        </p:blipFill>
        <p:spPr>
          <a:xfrm>
            <a:off x="5838120" y="5756760"/>
            <a:ext cx="338760" cy="4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0"/>
          <p:cNvSpPr/>
          <p:nvPr/>
        </p:nvSpPr>
        <p:spPr>
          <a:xfrm>
            <a:off x="793800" y="834480"/>
            <a:ext cx="1291212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Creación de Nuevas Características</a:t>
            </a:r>
            <a:endParaRPr b="0" lang="es-ES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Image 0" descr="preencoded.png"/>
          <p:cNvPicPr/>
          <p:nvPr/>
        </p:nvPicPr>
        <p:blipFill>
          <a:blip r:embed="rId1"/>
          <a:stretch/>
        </p:blipFill>
        <p:spPr>
          <a:xfrm>
            <a:off x="3247560" y="1996920"/>
            <a:ext cx="1613160" cy="1306080"/>
          </a:xfrm>
          <a:prstGeom prst="rect">
            <a:avLst/>
          </a:prstGeom>
          <a:ln w="0">
            <a:noFill/>
          </a:ln>
        </p:spPr>
      </p:pic>
      <p:pic>
        <p:nvPicPr>
          <p:cNvPr id="171" name="Image 1" descr="preencoded.png"/>
          <p:cNvPicPr/>
          <p:nvPr/>
        </p:nvPicPr>
        <p:blipFill>
          <a:blip r:embed="rId2"/>
          <a:stretch/>
        </p:blipFill>
        <p:spPr>
          <a:xfrm>
            <a:off x="3894840" y="2613240"/>
            <a:ext cx="318240" cy="397800"/>
          </a:xfrm>
          <a:prstGeom prst="rect">
            <a:avLst/>
          </a:prstGeom>
          <a:ln w="0">
            <a:noFill/>
          </a:ln>
        </p:spPr>
      </p:pic>
      <p:sp>
        <p:nvSpPr>
          <p:cNvPr id="172" name="Text 1"/>
          <p:cNvSpPr/>
          <p:nvPr/>
        </p:nvSpPr>
        <p:spPr>
          <a:xfrm>
            <a:off x="5088240" y="2223720"/>
            <a:ext cx="458928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Conocimiento del dominio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2"/>
          <p:cNvSpPr/>
          <p:nvPr/>
        </p:nvSpPr>
        <p:spPr>
          <a:xfrm>
            <a:off x="5088240" y="2714400"/>
            <a:ext cx="45892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Basado en experiencia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Shape 3"/>
          <p:cNvSpPr/>
          <p:nvPr/>
        </p:nvSpPr>
        <p:spPr>
          <a:xfrm>
            <a:off x="4917960" y="3317040"/>
            <a:ext cx="8861040" cy="14400"/>
          </a:xfrm>
          <a:prstGeom prst="roundRect">
            <a:avLst>
              <a:gd name="adj" fmla="val 625116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Image 2" descr="preencoded.png"/>
          <p:cNvPicPr/>
          <p:nvPr/>
        </p:nvPicPr>
        <p:blipFill>
          <a:blip r:embed="rId3"/>
          <a:stretch/>
        </p:blipFill>
        <p:spPr>
          <a:xfrm>
            <a:off x="2440440" y="3360600"/>
            <a:ext cx="3227400" cy="1306080"/>
          </a:xfrm>
          <a:prstGeom prst="rect">
            <a:avLst/>
          </a:prstGeom>
          <a:ln w="0">
            <a:noFill/>
          </a:ln>
        </p:spPr>
      </p:pic>
      <p:pic>
        <p:nvPicPr>
          <p:cNvPr id="176" name="Image 3" descr="preencoded.png"/>
          <p:cNvPicPr/>
          <p:nvPr/>
        </p:nvPicPr>
        <p:blipFill>
          <a:blip r:embed="rId4"/>
          <a:stretch/>
        </p:blipFill>
        <p:spPr>
          <a:xfrm>
            <a:off x="3894840" y="3814920"/>
            <a:ext cx="318240" cy="397800"/>
          </a:xfrm>
          <a:prstGeom prst="rect">
            <a:avLst/>
          </a:prstGeom>
          <a:ln w="0">
            <a:noFill/>
          </a:ln>
        </p:spPr>
      </p:pic>
      <p:sp>
        <p:nvSpPr>
          <p:cNvPr id="177" name="Text 4"/>
          <p:cNvSpPr/>
          <p:nvPr/>
        </p:nvSpPr>
        <p:spPr>
          <a:xfrm>
            <a:off x="5895360" y="35874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Interacciones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 5"/>
          <p:cNvSpPr/>
          <p:nvPr/>
        </p:nvSpPr>
        <p:spPr>
          <a:xfrm>
            <a:off x="5895360" y="4077720"/>
            <a:ext cx="3853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Combinación de variables existentes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Shape 6"/>
          <p:cNvSpPr/>
          <p:nvPr/>
        </p:nvSpPr>
        <p:spPr>
          <a:xfrm>
            <a:off x="5725080" y="4680720"/>
            <a:ext cx="8053920" cy="14400"/>
          </a:xfrm>
          <a:prstGeom prst="roundRect">
            <a:avLst>
              <a:gd name="adj" fmla="val 625116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 4" descr="preencoded.png"/>
          <p:cNvPicPr/>
          <p:nvPr/>
        </p:nvPicPr>
        <p:blipFill>
          <a:blip r:embed="rId5"/>
          <a:stretch/>
        </p:blipFill>
        <p:spPr>
          <a:xfrm>
            <a:off x="1633320" y="4724280"/>
            <a:ext cx="4841280" cy="1306080"/>
          </a:xfrm>
          <a:prstGeom prst="rect">
            <a:avLst/>
          </a:prstGeom>
          <a:ln w="0">
            <a:noFill/>
          </a:ln>
        </p:spPr>
      </p:pic>
      <p:pic>
        <p:nvPicPr>
          <p:cNvPr id="181" name="Image 5" descr="preencoded.png"/>
          <p:cNvPicPr/>
          <p:nvPr/>
        </p:nvPicPr>
        <p:blipFill>
          <a:blip r:embed="rId6"/>
          <a:stretch/>
        </p:blipFill>
        <p:spPr>
          <a:xfrm>
            <a:off x="3894840" y="5178240"/>
            <a:ext cx="318240" cy="397800"/>
          </a:xfrm>
          <a:prstGeom prst="rect">
            <a:avLst/>
          </a:prstGeom>
          <a:ln w="0">
            <a:noFill/>
          </a:ln>
        </p:spPr>
      </p:pic>
      <p:sp>
        <p:nvSpPr>
          <p:cNvPr id="182" name="Text 7"/>
          <p:cNvSpPr/>
          <p:nvPr/>
        </p:nvSpPr>
        <p:spPr>
          <a:xfrm>
            <a:off x="6702120" y="4951080"/>
            <a:ext cx="29718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Descomposición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 8"/>
          <p:cNvSpPr/>
          <p:nvPr/>
        </p:nvSpPr>
        <p:spPr>
          <a:xfrm>
            <a:off x="6702120" y="5441400"/>
            <a:ext cx="2971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División en componentes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Shape 9"/>
          <p:cNvSpPr/>
          <p:nvPr/>
        </p:nvSpPr>
        <p:spPr>
          <a:xfrm>
            <a:off x="6532200" y="6044400"/>
            <a:ext cx="7247160" cy="14400"/>
          </a:xfrm>
          <a:prstGeom prst="roundRect">
            <a:avLst>
              <a:gd name="adj" fmla="val 625116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6" descr="preencoded.png"/>
          <p:cNvPicPr/>
          <p:nvPr/>
        </p:nvPicPr>
        <p:blipFill>
          <a:blip r:embed="rId7"/>
          <a:stretch/>
        </p:blipFill>
        <p:spPr>
          <a:xfrm>
            <a:off x="826200" y="6087960"/>
            <a:ext cx="6455520" cy="1306080"/>
          </a:xfrm>
          <a:prstGeom prst="rect">
            <a:avLst/>
          </a:prstGeom>
          <a:ln w="0">
            <a:noFill/>
          </a:ln>
        </p:spPr>
      </p:pic>
      <p:pic>
        <p:nvPicPr>
          <p:cNvPr id="186" name="Image 7" descr="preencoded.png"/>
          <p:cNvPicPr/>
          <p:nvPr/>
        </p:nvPicPr>
        <p:blipFill>
          <a:blip r:embed="rId8"/>
          <a:stretch/>
        </p:blipFill>
        <p:spPr>
          <a:xfrm>
            <a:off x="3894840" y="6541920"/>
            <a:ext cx="318240" cy="397800"/>
          </a:xfrm>
          <a:prstGeom prst="rect">
            <a:avLst/>
          </a:prstGeom>
          <a:ln w="0">
            <a:noFill/>
          </a:ln>
        </p:spPr>
      </p:pic>
      <p:sp>
        <p:nvSpPr>
          <p:cNvPr id="187" name="Text 10"/>
          <p:cNvSpPr/>
          <p:nvPr/>
        </p:nvSpPr>
        <p:spPr>
          <a:xfrm>
            <a:off x="7509240" y="6314760"/>
            <a:ext cx="2489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Agregaciones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11"/>
          <p:cNvSpPr/>
          <p:nvPr/>
        </p:nvSpPr>
        <p:spPr>
          <a:xfrm>
            <a:off x="7509240" y="6805080"/>
            <a:ext cx="24897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Estadísticas por grupos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0"/>
          <p:cNvSpPr/>
          <p:nvPr/>
        </p:nvSpPr>
        <p:spPr>
          <a:xfrm>
            <a:off x="793800" y="1459800"/>
            <a:ext cx="1028808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Selección de Características</a:t>
            </a:r>
            <a:endParaRPr b="0" lang="es-E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Shape 1"/>
          <p:cNvSpPr/>
          <p:nvPr/>
        </p:nvSpPr>
        <p:spPr>
          <a:xfrm>
            <a:off x="793800" y="2622240"/>
            <a:ext cx="2172960" cy="1306080"/>
          </a:xfrm>
          <a:prstGeom prst="roundRect">
            <a:avLst>
              <a:gd name="adj" fmla="val 728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Image 0" descr="preencoded.png"/>
          <p:cNvPicPr/>
          <p:nvPr/>
        </p:nvPicPr>
        <p:blipFill>
          <a:blip r:embed="rId1"/>
          <a:stretch/>
        </p:blipFill>
        <p:spPr>
          <a:xfrm>
            <a:off x="1721160" y="3076200"/>
            <a:ext cx="318240" cy="397800"/>
          </a:xfrm>
          <a:prstGeom prst="rect">
            <a:avLst/>
          </a:prstGeom>
          <a:ln w="0">
            <a:noFill/>
          </a:ln>
        </p:spPr>
      </p:pic>
      <p:sp>
        <p:nvSpPr>
          <p:cNvPr id="192" name="Text 2"/>
          <p:cNvSpPr/>
          <p:nvPr/>
        </p:nvSpPr>
        <p:spPr>
          <a:xfrm>
            <a:off x="3194280" y="2849040"/>
            <a:ext cx="3087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Métodos de filtro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 3"/>
          <p:cNvSpPr/>
          <p:nvPr/>
        </p:nvSpPr>
        <p:spPr>
          <a:xfrm>
            <a:off x="3194280" y="3339360"/>
            <a:ext cx="360324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Correlación, chi-cuadrado, ANOVA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Shape 4"/>
          <p:cNvSpPr/>
          <p:nvPr/>
        </p:nvSpPr>
        <p:spPr>
          <a:xfrm>
            <a:off x="3080880" y="3913920"/>
            <a:ext cx="10641600" cy="14400"/>
          </a:xfrm>
          <a:prstGeom prst="roundRect">
            <a:avLst>
              <a:gd name="adj" fmla="val 625116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Shape 5"/>
          <p:cNvSpPr/>
          <p:nvPr/>
        </p:nvSpPr>
        <p:spPr>
          <a:xfrm>
            <a:off x="793800" y="4042440"/>
            <a:ext cx="4347000" cy="1306080"/>
          </a:xfrm>
          <a:prstGeom prst="roundRect">
            <a:avLst>
              <a:gd name="adj" fmla="val 728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Image 1" descr="preencoded.png"/>
          <p:cNvPicPr/>
          <p:nvPr/>
        </p:nvPicPr>
        <p:blipFill>
          <a:blip r:embed="rId2"/>
          <a:stretch/>
        </p:blipFill>
        <p:spPr>
          <a:xfrm>
            <a:off x="2808000" y="4496760"/>
            <a:ext cx="318240" cy="397800"/>
          </a:xfrm>
          <a:prstGeom prst="rect">
            <a:avLst/>
          </a:prstGeom>
          <a:ln w="0">
            <a:noFill/>
          </a:ln>
        </p:spPr>
      </p:pic>
      <p:sp>
        <p:nvSpPr>
          <p:cNvPr id="197" name="Text 6"/>
          <p:cNvSpPr/>
          <p:nvPr/>
        </p:nvSpPr>
        <p:spPr>
          <a:xfrm>
            <a:off x="5368320" y="4269240"/>
            <a:ext cx="3209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Métodos wrapper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 7"/>
          <p:cNvSpPr/>
          <p:nvPr/>
        </p:nvSpPr>
        <p:spPr>
          <a:xfrm>
            <a:off x="5368320" y="4759920"/>
            <a:ext cx="3682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RFE, selección hacia adelante/atrás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Shape 8"/>
          <p:cNvSpPr/>
          <p:nvPr/>
        </p:nvSpPr>
        <p:spPr>
          <a:xfrm>
            <a:off x="5254560" y="5334120"/>
            <a:ext cx="8467920" cy="14400"/>
          </a:xfrm>
          <a:prstGeom prst="roundRect">
            <a:avLst>
              <a:gd name="adj" fmla="val 625116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Shape 9"/>
          <p:cNvSpPr/>
          <p:nvPr/>
        </p:nvSpPr>
        <p:spPr>
          <a:xfrm>
            <a:off x="793800" y="5463000"/>
            <a:ext cx="6520680" cy="1306080"/>
          </a:xfrm>
          <a:prstGeom prst="roundRect">
            <a:avLst>
              <a:gd name="adj" fmla="val 7289"/>
            </a:avLst>
          </a:prstGeom>
          <a:solidFill>
            <a:srgbClr val="d6f5ee"/>
          </a:solidFill>
          <a:ln w="7620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Image 2" descr="preencoded.png"/>
          <p:cNvPicPr/>
          <p:nvPr/>
        </p:nvPicPr>
        <p:blipFill>
          <a:blip r:embed="rId3"/>
          <a:stretch/>
        </p:blipFill>
        <p:spPr>
          <a:xfrm>
            <a:off x="3894840" y="5916960"/>
            <a:ext cx="318240" cy="397800"/>
          </a:xfrm>
          <a:prstGeom prst="rect">
            <a:avLst/>
          </a:prstGeom>
          <a:ln w="0">
            <a:noFill/>
          </a:ln>
        </p:spPr>
      </p:pic>
      <p:sp>
        <p:nvSpPr>
          <p:cNvPr id="202" name="Text 10"/>
          <p:cNvSpPr/>
          <p:nvPr/>
        </p:nvSpPr>
        <p:spPr>
          <a:xfrm>
            <a:off x="7542000" y="5689800"/>
            <a:ext cx="36522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Unbounded Bold"/>
                <a:ea typeface="Unbounded Bold"/>
              </a:rPr>
              <a:t>Métodos integrados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 11"/>
          <p:cNvSpPr/>
          <p:nvPr/>
        </p:nvSpPr>
        <p:spPr>
          <a:xfrm>
            <a:off x="7542000" y="6180120"/>
            <a:ext cx="38602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Lasso, Ridge, importancia en árboles</a:t>
            </a:r>
            <a:endParaRPr b="0" lang="es-E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LibreOffice/24.2.7.2$Linux_X86_64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2025-04-21T21:20:22Z</dcterms:created>
  <dc:creator>PptxGenJS</dc:creator>
  <dc:description/>
  <dc:language>es-ES</dc:language>
  <cp:lastModifiedBy/>
  <dcterms:modified xsi:type="dcterms:W3CDTF">2025-04-21T23:53:49Z</dcterms:modified>
  <cp:revision>9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