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7" r:id="rId5"/>
    <p:sldId id="289" r:id="rId6"/>
    <p:sldId id="292" r:id="rId7"/>
    <p:sldId id="290" r:id="rId8"/>
    <p:sldId id="293" r:id="rId9"/>
    <p:sldId id="300" r:id="rId10"/>
    <p:sldId id="298" r:id="rId11"/>
    <p:sldId id="296" r:id="rId12"/>
    <p:sldId id="299" r:id="rId13"/>
    <p:sldId id="305" r:id="rId14"/>
    <p:sldId id="306" r:id="rId15"/>
    <p:sldId id="303" r:id="rId16"/>
    <p:sldId id="304" r:id="rId17"/>
    <p:sldId id="291" r:id="rId18"/>
    <p:sldId id="276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FFFE"/>
    <a:srgbClr val="F7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FA1CF-5CD5-4A00-99F5-2E337B423519}" v="174" dt="2018-11-30T02:24:26.944"/>
  </p1510:revLst>
</p1510:revInfo>
</file>

<file path=ppt/tableStyles.xml><?xml version="1.0" encoding="utf-8"?>
<a:tblStyleLst xmlns:a="http://schemas.openxmlformats.org/drawingml/2006/main" def="{E929F9F4-4A8F-4326-A1B4-22849713DDAB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5794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-210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2018/11/29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2018/11/29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16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6803E4-2DDA-4202-8774-33010D5BA394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066F6-418A-4534-9C6E-B4AE3F337975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370" y="3674372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15800" y="3674373"/>
            <a:ext cx="5085650" cy="720000"/>
          </a:xfrm>
        </p:spPr>
        <p:txBody>
          <a:bodyPr vert="horz" lIns="0" tIns="0" rIns="0" bIns="0" rtlCol="0" anchor="b">
            <a:noAutofit/>
          </a:bodyPr>
          <a:lstStyle>
            <a:lvl1pPr algn="r">
              <a:defRPr lang="en-ZA" sz="3500" b="1" cap="all" baseline="0" dirty="0"/>
            </a:lvl1pPr>
          </a:lstStyle>
          <a:p>
            <a:pPr marL="0" lvl="0" algn="r"/>
            <a:r>
              <a:rPr lang="en-US" dirty="0"/>
              <a:t>Divider 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800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16725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1694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4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14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108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FA8FA-BF7A-4B3E-8DB9-5EC31D50B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0CE7-9A60-466A-9250-F9584A5219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6C98-179A-4BE0-854E-C0F1796375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168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403177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241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906330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50800" y="2448000"/>
            <a:ext cx="3240000" cy="3631338"/>
          </a:xfrm>
          <a:noFill/>
          <a:ln>
            <a:noFill/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536EE-5B38-4E2F-B796-E4E5C97C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32B7C1-ABDB-491C-B644-84474A5ADAF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7196159-5065-4F13-BE36-C9AAE1E704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FE9D6AE-A9C2-4841-93E3-5285C40927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1A5AC53-BFFC-4A53-8344-0538ECEFC6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1681" y="1728000"/>
            <a:ext cx="3240000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4E072CE-C186-4DB7-BB84-C8216816DF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76241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2CE4D36-2AC5-45F3-82DD-BA8C841BBA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50232" y="1728000"/>
            <a:ext cx="3240087" cy="558800"/>
          </a:xfrm>
        </p:spPr>
        <p:txBody>
          <a:bodyPr anchor="ctr"/>
          <a:lstStyle>
            <a:lvl1pPr marL="0" indent="0" algn="ctr">
              <a:buNone/>
              <a:defRPr sz="2100" b="1"/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606421" y="3866682"/>
            <a:ext cx="109950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066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1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06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12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17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1782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22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12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633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49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38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44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54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599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652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1705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758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81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864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1917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970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2129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2023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7076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06998" y="2190750"/>
            <a:ext cx="1793875" cy="561975"/>
          </a:xfrm>
          <a:noFill/>
          <a:ln w="3175">
            <a:solidFill>
              <a:schemeClr val="bg1">
                <a:alpha val="52000"/>
              </a:schemeClr>
            </a:solidFill>
          </a:ln>
        </p:spPr>
        <p:txBody>
          <a:bodyPr tIns="36000" anchor="t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872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BAFDBA-55A9-474E-B718-9A082A4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8B7D-30D2-4642-AD21-0E2F8D85A424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E7080-8808-492F-8C61-44DEA0F09990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B66C276-44E8-433F-9CFB-2C5032B730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1200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12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12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12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172997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1729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1729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1729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4988E9-7A39-4529-8C9C-2B5DB99D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9ED8-9A9C-443A-BA3F-560FC1AF9653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18C2-75B3-4BD8-82FE-6B58FA497537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5815719-95C6-4247-B73D-C265876026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24882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99635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1544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34095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0884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16756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643308" y="2256300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018063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01806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624882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2700" cap="flat">
            <a:solidFill>
              <a:schemeClr val="bg1"/>
            </a:solidFill>
            <a:miter lim="800000"/>
          </a:ln>
          <a:effectLst>
            <a:glow rad="101600">
              <a:schemeClr val="bg1">
                <a:alpha val="1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999635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544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34095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63500" cap="flat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0884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16756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643308" y="4023015"/>
            <a:ext cx="1217130" cy="1217130"/>
          </a:xfrm>
          <a:prstGeom prst="ellipse">
            <a:avLst/>
          </a:prstGeom>
          <a:solidFill>
            <a:schemeClr val="tx1">
              <a:lumMod val="95000"/>
              <a:lumOff val="5000"/>
              <a:alpha val="70000"/>
            </a:schemeClr>
          </a:solidFill>
          <a:ln w="107950" cap="flat">
            <a:solidFill>
              <a:schemeClr val="tx1">
                <a:lumMod val="75000"/>
                <a:lumOff val="25000"/>
                <a:alpha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ZA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lvl="0" algn="ctr">
              <a:buNone/>
            </a:pPr>
            <a:r>
              <a:rPr lang="en-US" dirty="0"/>
              <a:t>Profile Photo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018063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1806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E86487-436E-4E20-818F-6FE24592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773E5-5A1D-47F5-A9E8-22ED16ACFB98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C18B1-2A69-45F2-9E64-4039A1621DF4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2167601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2644738"/>
            <a:ext cx="4456700" cy="2167600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>
            <a:extLst>
              <a:ext uri="{FF2B5EF4-FFF2-40B4-BE49-F238E27FC236}">
                <a16:creationId xmlns:a16="http://schemas.microsoft.com/office/drawing/2014/main" id="{3BCBEEC5-D921-4710-B8FF-692DAB4797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62798" y="5025053"/>
            <a:ext cx="4123927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B91AC62-3ECA-4CD6-9D68-BD76E467ED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62798" y="5431223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DDC2574-9CF3-4678-9FEE-004CF6F470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2798" y="5817586"/>
            <a:ext cx="4123927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4CC733C3-A907-460A-8AD7-49363E9AAB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3009" y="6203950"/>
            <a:ext cx="41254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FB367-9560-41D1-B4DB-0D0284D31E3E}"/>
              </a:ext>
            </a:extLst>
          </p:cNvPr>
          <p:cNvSpPr/>
          <p:nvPr userDrawn="1"/>
        </p:nvSpPr>
        <p:spPr>
          <a:xfrm>
            <a:off x="3004667" y="2917733"/>
            <a:ext cx="1022532" cy="102253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765916E-A562-4EC7-BECD-E09320F7CE22}"/>
              </a:ext>
            </a:extLst>
          </p:cNvPr>
          <p:cNvSpPr/>
          <p:nvPr userDrawn="1"/>
        </p:nvSpPr>
        <p:spPr>
          <a:xfrm>
            <a:off x="3477091" y="3390157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3BE85F-A442-4F7A-B17E-B0AD0A1A5A32}"/>
              </a:ext>
            </a:extLst>
          </p:cNvPr>
          <p:cNvSpPr/>
          <p:nvPr userDrawn="1"/>
        </p:nvSpPr>
        <p:spPr>
          <a:xfrm>
            <a:off x="2176606" y="2068627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024262-F018-4B83-BC12-AE595F2BBD39}"/>
              </a:ext>
            </a:extLst>
          </p:cNvPr>
          <p:cNvSpPr/>
          <p:nvPr userDrawn="1"/>
        </p:nvSpPr>
        <p:spPr>
          <a:xfrm>
            <a:off x="3497933" y="2018703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9AA664F-1891-4089-A1EC-D4D78A20D903}"/>
              </a:ext>
            </a:extLst>
          </p:cNvPr>
          <p:cNvSpPr/>
          <p:nvPr userDrawn="1"/>
        </p:nvSpPr>
        <p:spPr>
          <a:xfrm>
            <a:off x="3438860" y="4711087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574B58-F4FB-4017-9DA9-6F879B9007C3}"/>
              </a:ext>
            </a:extLst>
          </p:cNvPr>
          <p:cNvCxnSpPr>
            <a:cxnSpLocks/>
          </p:cNvCxnSpPr>
          <p:nvPr userDrawn="1"/>
        </p:nvCxnSpPr>
        <p:spPr>
          <a:xfrm flipV="1">
            <a:off x="2874362" y="4154407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CF129E-ECF4-486F-B299-1D7AB5F1735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874362" y="1401738"/>
            <a:ext cx="1269930" cy="1269930"/>
          </a:xfrm>
          <a:prstGeom prst="line">
            <a:avLst/>
          </a:prstGeom>
          <a:ln>
            <a:solidFill>
              <a:schemeClr val="bg2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072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294365-4003-437C-A0F5-524248E374DD}"/>
              </a:ext>
            </a:extLst>
          </p:cNvPr>
          <p:cNvSpPr/>
          <p:nvPr userDrawn="1"/>
        </p:nvSpPr>
        <p:spPr>
          <a:xfrm>
            <a:off x="0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FA281E-522D-4FF3-9C5D-ABFB832C7091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Rectangle 22" title="Overlay Graphic">
            <a:extLst>
              <a:ext uri="{FF2B5EF4-FFF2-40B4-BE49-F238E27FC236}">
                <a16:creationId xmlns:a16="http://schemas.microsoft.com/office/drawing/2014/main" id="{91AAC7D0-2F52-4711-BE35-1406E978A9C9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5F6BFFB-AC1F-469E-BF67-102C61E468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69475B0-300D-4DAC-9037-4A7165C2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26" name="Rectangle 25" title="Overlay Graphic">
            <a:extLst>
              <a:ext uri="{FF2B5EF4-FFF2-40B4-BE49-F238E27FC236}">
                <a16:creationId xmlns:a16="http://schemas.microsoft.com/office/drawing/2014/main" id="{AD6363D5-DBCE-486B-BFAD-F4486CCB439E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3C30B5-B1F5-4F75-B228-FD8CA3FBF33D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CDD84-471C-4235-9B29-BC10612DDC1E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304292-731C-4F16-B008-E9E8D1FEDC47}"/>
              </a:ext>
            </a:extLst>
          </p:cNvPr>
          <p:cNvSpPr txBox="1"/>
          <p:nvPr userDrawn="1"/>
        </p:nvSpPr>
        <p:spPr>
          <a:xfrm>
            <a:off x="4457367" y="605765"/>
            <a:ext cx="142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BHL Data LLC.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354EEE-2DC5-4D1B-9807-25660421A0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rIns="396000" anchor="ctr"/>
          <a:lstStyle>
            <a:lvl1pPr marL="0" indent="0" algn="r">
              <a:buNone/>
              <a:defRPr i="1"/>
            </a:lvl1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18A6D-2D01-4E48-A214-E027E1DF2926}"/>
              </a:ext>
            </a:extLst>
          </p:cNvPr>
          <p:cNvSpPr/>
          <p:nvPr userDrawn="1"/>
        </p:nvSpPr>
        <p:spPr>
          <a:xfrm>
            <a:off x="-1" y="6704160"/>
            <a:ext cx="12191999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3A6A3E-8350-4459-B8CC-EAD99A470244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 title="Overlay Graphic">
            <a:extLst>
              <a:ext uri="{FF2B5EF4-FFF2-40B4-BE49-F238E27FC236}">
                <a16:creationId xmlns:a16="http://schemas.microsoft.com/office/drawing/2014/main" id="{116BA484-94A7-491B-8880-A549E58F3024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8917" y="3907857"/>
            <a:ext cx="5167824" cy="1532849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cover option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52" y="5489089"/>
            <a:ext cx="5167824" cy="691666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Rectangle 8" title="Overlay Graphic">
            <a:extLst>
              <a:ext uri="{FF2B5EF4-FFF2-40B4-BE49-F238E27FC236}">
                <a16:creationId xmlns:a16="http://schemas.microsoft.com/office/drawing/2014/main" id="{C7502B15-7A29-47F1-B4E2-978F0C462B12}"/>
              </a:ext>
            </a:extLst>
          </p:cNvPr>
          <p:cNvSpPr/>
          <p:nvPr userDrawn="1"/>
        </p:nvSpPr>
        <p:spPr bwMode="ltGray">
          <a:xfrm>
            <a:off x="441324" y="210465"/>
            <a:ext cx="5877225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788227-A423-4EF0-AD07-12996A738B02}"/>
              </a:ext>
            </a:extLst>
          </p:cNvPr>
          <p:cNvCxnSpPr>
            <a:cxnSpLocks/>
          </p:cNvCxnSpPr>
          <p:nvPr userDrawn="1"/>
        </p:nvCxnSpPr>
        <p:spPr>
          <a:xfrm>
            <a:off x="630903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A9D355-57CC-4CE6-BAD3-D2C3735E3850}"/>
              </a:ext>
            </a:extLst>
          </p:cNvPr>
          <p:cNvCxnSpPr>
            <a:cxnSpLocks/>
          </p:cNvCxnSpPr>
          <p:nvPr userDrawn="1"/>
        </p:nvCxnSpPr>
        <p:spPr>
          <a:xfrm>
            <a:off x="441325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Cover Title Graphic (Move me around)">
            <a:extLst>
              <a:ext uri="{FF2B5EF4-FFF2-40B4-BE49-F238E27FC236}">
                <a16:creationId xmlns:a16="http://schemas.microsoft.com/office/drawing/2014/main" id="{22DB2211-43FB-4DED-A78D-B675BA45FB49}"/>
              </a:ext>
            </a:extLst>
          </p:cNvPr>
          <p:cNvSpPr/>
          <p:nvPr userDrawn="1"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21" name="Group 20" descr="Cover Title Graphic (Move me around)">
            <a:extLst>
              <a:ext uri="{FF2B5EF4-FFF2-40B4-BE49-F238E27FC236}">
                <a16:creationId xmlns:a16="http://schemas.microsoft.com/office/drawing/2014/main" id="{AD95DECB-9715-4C50-BF9D-619FD8182B17}"/>
              </a:ext>
            </a:extLst>
          </p:cNvPr>
          <p:cNvGrpSpPr/>
          <p:nvPr userDrawn="1"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44883B-F11E-41B5-9FEB-ED560A239A0E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712D12-C314-4A6A-9003-E94F4CC995C4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26" name="Group 25" descr="Cover Title Graphic (Rotate me)">
            <a:extLst>
              <a:ext uri="{FF2B5EF4-FFF2-40B4-BE49-F238E27FC236}">
                <a16:creationId xmlns:a16="http://schemas.microsoft.com/office/drawing/2014/main" id="{4CDDFE0A-CF92-4F5D-9A01-CDE02D1D5B61}"/>
              </a:ext>
            </a:extLst>
          </p:cNvPr>
          <p:cNvGrpSpPr/>
          <p:nvPr userDrawn="1"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218AD4-04AC-496E-81D4-3E9AB3797536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4E3872F-2849-4F1E-AA5C-000A13FFE9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BEFE9C9-B542-41DD-A350-287A6992AC7B}"/>
              </a:ext>
            </a:extLst>
          </p:cNvPr>
          <p:cNvSpPr txBox="1"/>
          <p:nvPr userDrawn="1"/>
        </p:nvSpPr>
        <p:spPr>
          <a:xfrm>
            <a:off x="4630798" y="375592"/>
            <a:ext cx="142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BHL Data LLC.</a:t>
            </a:r>
          </a:p>
        </p:txBody>
      </p:sp>
    </p:spTree>
    <p:extLst>
      <p:ext uri="{BB962C8B-B14F-4D97-AF65-F5344CB8AC3E}">
        <p14:creationId xmlns:p14="http://schemas.microsoft.com/office/powerpoint/2010/main" val="168987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1DE6450-88E3-478B-8298-FD7C76A2FAB8}"/>
              </a:ext>
            </a:extLst>
          </p:cNvPr>
          <p:cNvSpPr/>
          <p:nvPr userDrawn="1"/>
        </p:nvSpPr>
        <p:spPr>
          <a:xfrm>
            <a:off x="2176606" y="2187602"/>
            <a:ext cx="2678654" cy="2720745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F140E8-2547-4278-80F7-D5C09116E55E}"/>
              </a:ext>
            </a:extLst>
          </p:cNvPr>
          <p:cNvSpPr txBox="1"/>
          <p:nvPr userDrawn="1"/>
        </p:nvSpPr>
        <p:spPr>
          <a:xfrm>
            <a:off x="10724606" y="153840"/>
            <a:ext cx="142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BHL Data LLC.</a:t>
            </a:r>
          </a:p>
        </p:txBody>
      </p:sp>
    </p:spTree>
    <p:extLst>
      <p:ext uri="{BB962C8B-B14F-4D97-AF65-F5344CB8AC3E}">
        <p14:creationId xmlns:p14="http://schemas.microsoft.com/office/powerpoint/2010/main" val="3585302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EBC7E09B-F6F8-4471-974B-65A91E899D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04013"/>
          </a:xfrm>
        </p:spPr>
        <p:txBody>
          <a:bodyPr lIns="396000" rIns="0" anchor="ctr"/>
          <a:lstStyle>
            <a:lvl1pPr marL="0" indent="0" algn="l">
              <a:buNone/>
              <a:defRPr i="1"/>
            </a:lvl1pPr>
          </a:lstStyle>
          <a:p>
            <a:r>
              <a:rPr lang="en-ZA" dirty="0"/>
              <a:t>Insert or Drag &amp; Drop your Photo2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17F09-2FB8-477A-B617-7C7DF00E790D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66666C-26CB-43F7-98BE-26169B9B534F}"/>
              </a:ext>
            </a:extLst>
          </p:cNvPr>
          <p:cNvSpPr/>
          <p:nvPr userDrawn="1"/>
        </p:nvSpPr>
        <p:spPr>
          <a:xfrm>
            <a:off x="-1" y="6704160"/>
            <a:ext cx="1219200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 title="Overlay Graphic">
            <a:extLst>
              <a:ext uri="{FF2B5EF4-FFF2-40B4-BE49-F238E27FC236}">
                <a16:creationId xmlns:a16="http://schemas.microsoft.com/office/drawing/2014/main" id="{1FE4E1AC-B5B2-4E9A-91BE-8FD5C03079FD}"/>
              </a:ext>
            </a:extLst>
          </p:cNvPr>
          <p:cNvSpPr/>
          <p:nvPr userDrawn="1"/>
        </p:nvSpPr>
        <p:spPr bwMode="ltGray">
          <a:xfrm>
            <a:off x="6894288" y="3897168"/>
            <a:ext cx="5008820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 title="Overlay Graphic">
            <a:extLst>
              <a:ext uri="{FF2B5EF4-FFF2-40B4-BE49-F238E27FC236}">
                <a16:creationId xmlns:a16="http://schemas.microsoft.com/office/drawing/2014/main" id="{F99B621E-651C-4C89-A9C4-28A012B85846}"/>
              </a:ext>
            </a:extLst>
          </p:cNvPr>
          <p:cNvSpPr/>
          <p:nvPr userDrawn="1"/>
        </p:nvSpPr>
        <p:spPr bwMode="ltGray">
          <a:xfrm>
            <a:off x="6894288" y="210465"/>
            <a:ext cx="5008820" cy="3694783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CBB339-4EA4-4FD1-9BB3-701EE80B5088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30CE77-54B1-4849-AFD3-A4118B3B1380}"/>
              </a:ext>
            </a:extLst>
          </p:cNvPr>
          <p:cNvCxnSpPr>
            <a:cxnSpLocks/>
          </p:cNvCxnSpPr>
          <p:nvPr userDrawn="1"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970E0FA-1A52-40A2-A249-316F9C37C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9" y="3897168"/>
            <a:ext cx="4456700" cy="1610532"/>
          </a:xfrm>
        </p:spPr>
        <p:txBody>
          <a:bodyPr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D4DA45-533D-4DE3-AFCB-71AD09187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2800" y="5558598"/>
            <a:ext cx="4456699" cy="1048939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9794C5-08DF-4384-90C5-733845C8C7D9}"/>
              </a:ext>
            </a:extLst>
          </p:cNvPr>
          <p:cNvCxnSpPr>
            <a:cxnSpLocks/>
          </p:cNvCxnSpPr>
          <p:nvPr userDrawn="1"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407CFB-17CD-4270-BD7C-1A93290851D0}"/>
              </a:ext>
            </a:extLst>
          </p:cNvPr>
          <p:cNvSpPr txBox="1"/>
          <p:nvPr userDrawn="1"/>
        </p:nvSpPr>
        <p:spPr>
          <a:xfrm>
            <a:off x="10724606" y="153840"/>
            <a:ext cx="142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BHL Data LLC.</a:t>
            </a:r>
          </a:p>
        </p:txBody>
      </p:sp>
    </p:spTree>
    <p:extLst>
      <p:ext uri="{BB962C8B-B14F-4D97-AF65-F5344CB8AC3E}">
        <p14:creationId xmlns:p14="http://schemas.microsoft.com/office/powerpoint/2010/main" val="142907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 title="Overlay Graphic">
            <a:extLst>
              <a:ext uri="{FF2B5EF4-FFF2-40B4-BE49-F238E27FC236}">
                <a16:creationId xmlns:a16="http://schemas.microsoft.com/office/drawing/2014/main" id="{693A70F3-06C1-4E8B-9B0E-5E6545B98633}"/>
              </a:ext>
            </a:extLst>
          </p:cNvPr>
          <p:cNvSpPr/>
          <p:nvPr userDrawn="1"/>
        </p:nvSpPr>
        <p:spPr bwMode="ltGray">
          <a:xfrm>
            <a:off x="441325" y="3897168"/>
            <a:ext cx="5877235" cy="286320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03616" y="1035675"/>
            <a:ext cx="5022591" cy="2728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21885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82" y="1152000"/>
            <a:ext cx="10999767" cy="5039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E58A019-6601-4FFB-9A68-6288736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681" y="1152000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152525"/>
            <a:ext cx="5400000" cy="50387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7A7A7-C80D-4495-B14B-6296A757984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841D61-5F98-4EC4-B787-EB56150857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C05FD31-A7DF-49EF-9D28-882C100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540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682" y="1584000"/>
            <a:ext cx="5400000" cy="46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0318" y="1584325"/>
            <a:ext cx="5400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0318" y="1152525"/>
            <a:ext cx="5400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35D8ED-2066-4E08-8401-49E9FAEFB9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B73A6-9F9E-4741-8EA1-ACBEE74D01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BB8B9F0-A458-406A-93FD-B51037C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1522-201F-4996-9579-5F11FA4F2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CE59-25C2-4E40-866A-15718DC5A8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E8C60A-4B89-4ABC-BBDC-C6357412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79C6B-1E44-4A07-A0FA-161D3AE6E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71DF8-D19E-460F-92D7-165B9EBE2B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700" y="1016000"/>
            <a:ext cx="6486481" cy="51089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1" y="1016000"/>
            <a:ext cx="4114800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B90D34-30D8-41A0-8277-15FABE7B46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1682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E9349-1106-4A24-B492-C0D854F00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98FA49-168B-4F86-89CF-B8C8344F3316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E1821-75EB-4FF2-8952-E1945C42D14F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92699" y="1"/>
            <a:ext cx="6486482" cy="6687110"/>
          </a:xfrm>
          <a:solidFill>
            <a:schemeClr val="tx1">
              <a:lumMod val="95000"/>
              <a:lumOff val="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3AC73C-8104-4F0B-B04E-FB14DCFDB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681" y="3960000"/>
            <a:ext cx="4114800" cy="2164938"/>
          </a:xfrm>
        </p:spPr>
        <p:txBody>
          <a:bodyPr/>
          <a:lstStyle>
            <a:lvl1pPr marL="0" indent="0">
              <a:buNone/>
              <a:defRPr lang="en-US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9" y="1016000"/>
            <a:ext cx="4114801" cy="2744226"/>
          </a:xfrm>
        </p:spPr>
        <p:txBody>
          <a:bodyPr anchor="b"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06C0-C390-4360-B704-9B0A7311FF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3A53F-6548-4F5B-AAEE-2E862AEB1A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A47B37-80B0-5A4F-BDC3-DE42D5B2D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26695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52387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428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28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6AC2DF-47CD-A743-A120-FBE75B8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7554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5473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514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514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E0F6BC-FBF2-3048-B833-616097390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8413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5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860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860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0B0310F-833E-864C-9FB7-B2B2A671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9272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9164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168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168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906D597-BA39-4C4D-833F-CC0EE989B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0130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4731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771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4771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DA538E-510B-4461-9710-1A6EAA4B8948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7FA9C2-43A2-4271-ABC9-7BAD6464148D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8350FCD5-4151-44A8-917B-4D66C8F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D65EEF7-301B-486F-AC58-F8095230D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27D67C-932D-4270-A0E5-6F1F9315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9424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87A1EC-DB2A-4AA3-8590-C488A6082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61124" y="2942103"/>
            <a:ext cx="154147" cy="156570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4790D010-2852-DE49-BD36-340D6725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1925" y="2412312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509105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12253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12253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D02C68-EB7D-E044-99A9-658364A3B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87924" y="2412312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8252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8252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962E1D-1D13-2B48-9F3B-CE31039D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63923" y="2412312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06110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4251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564251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481DA-8671-472C-B2CF-B134EDAD7A5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CC5C2-09E7-4586-9B5F-3532B87B93D0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E54F41B-75D5-471F-9187-384BD10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E99A070-0D10-4FD0-959D-54B40AD049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777B06-12C0-49D3-A18F-49D1E0574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25080" y="2981545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5E3B0AD5-3645-8443-891F-C0E1D9763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7894" y="2284616"/>
            <a:ext cx="1471544" cy="1471544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3827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58831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831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9B724A-B58C-CD4D-8980-C0DFE08B7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3613" y="2284616"/>
            <a:ext cx="1471544" cy="1471544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 userDrawn="1">
            <p:ph type="pic" sz="quarter" idx="47" hasCustomPrompt="1"/>
          </p:nvPr>
        </p:nvSpPr>
        <p:spPr>
          <a:xfrm>
            <a:off x="8368489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7868896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7868896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894D68-6E31-8646-BFD7-2C0D8C4C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9332" y="2284616"/>
            <a:ext cx="1471544" cy="1471544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 userDrawn="1">
            <p:ph type="pic" sz="quarter" idx="48" hasCustomPrompt="1"/>
          </p:nvPr>
        </p:nvSpPr>
        <p:spPr>
          <a:xfrm>
            <a:off x="1035420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985461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85461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D3E8CF-7C38-4321-A56A-49D7CA2A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157" y="3025950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6A7FE8-1975-474D-B747-D7B028C1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75FF3E-1E22-42B2-A043-163B20779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571B2B-DE4E-494A-8C0A-567D1523D7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D5DB0A-C96D-4B82-95B6-E7A7B8E6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1324" y="3136900"/>
            <a:ext cx="5008820" cy="3566319"/>
            <a:chOff x="441324" y="3897168"/>
            <a:chExt cx="5008820" cy="2806051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D532F9-49C3-47DF-8512-4744419402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014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8F5508-636D-4B8E-B220-493139AF231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41324" y="3897168"/>
              <a:ext cx="0" cy="2806051"/>
            </a:xfrm>
            <a:prstGeom prst="line">
              <a:avLst/>
            </a:prstGeom>
            <a:ln w="3175">
              <a:solidFill>
                <a:schemeClr val="bg1">
                  <a:lumMod val="95000"/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56330" y="0"/>
            <a:ext cx="4993814" cy="6760369"/>
          </a:xfrm>
          <a:solidFill>
            <a:schemeClr val="accent4">
              <a:lumMod val="50000"/>
            </a:schemeClr>
          </a:solidFill>
        </p:spPr>
        <p:txBody>
          <a:bodyPr lIns="0" tIns="1368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Photo </a:t>
            </a:r>
            <a:br>
              <a:rPr lang="en-ZA" dirty="0"/>
            </a:br>
            <a:r>
              <a:rPr lang="en-ZA" dirty="0"/>
              <a:t>then Send to Back for overlay effect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3149601"/>
            <a:ext cx="4993813" cy="3610768"/>
          </a:xfrm>
          <a:solidFill>
            <a:schemeClr val="tx1">
              <a:alpha val="70000"/>
            </a:schemeClr>
          </a:solidFill>
        </p:spPr>
        <p:txBody>
          <a:bodyPr rIns="252000" bIns="1188000" anchor="b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5558599"/>
            <a:ext cx="4283297" cy="762024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0CA185-E043-470F-95CF-875B22903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1332" y="773488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15">
            <a:extLst>
              <a:ext uri="{FF2B5EF4-FFF2-40B4-BE49-F238E27FC236}">
                <a16:creationId xmlns:a16="http://schemas.microsoft.com/office/drawing/2014/main" id="{B284336B-BAAE-481C-8386-97B014DFC438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73985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FDB63C1-8C36-4108-975B-33B0DBB80A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89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75A12D0-6487-4916-9346-CEBAF2AFB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989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1A887C7-02BE-4F5E-8DCF-A46A0C580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2191" y="773488"/>
            <a:ext cx="1216152" cy="1216152"/>
          </a:xfrm>
          <a:prstGeom prst="ellipse">
            <a:avLst/>
          </a:prstGeom>
          <a:noFill/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7" name="Picture Placeholder 15">
            <a:extLst>
              <a:ext uri="{FF2B5EF4-FFF2-40B4-BE49-F238E27FC236}">
                <a16:creationId xmlns:a16="http://schemas.microsoft.com/office/drawing/2014/main" id="{B5A932A2-E3A1-45CA-994D-EEDA802E0EAD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5293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BBCF784F-456C-4904-BC40-A4B0A58C643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297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73EE3E7-3A9B-466C-9FD3-98D33887F40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297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D0F7D1-0D65-4376-B381-E7B5C5F9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00354" y="3771131"/>
            <a:ext cx="1216152" cy="121615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FB596127-06BD-4C58-8ACA-B5598699CDCC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975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9D601562-9249-47A2-9550-804AE9F10F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8989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8B9D875-2C45-4EDA-9273-6A61CA99C81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8989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02406B-416D-47F8-A75D-831B8879A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31213" y="3771131"/>
            <a:ext cx="1216152" cy="1216152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1" name="Picture Placeholder 15">
            <a:extLst>
              <a:ext uri="{FF2B5EF4-FFF2-40B4-BE49-F238E27FC236}">
                <a16:creationId xmlns:a16="http://schemas.microsoft.com/office/drawing/2014/main" id="{52443373-B630-41A4-AD86-A84619AC81F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5283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9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6BDB8BBD-CC0D-49EF-B446-80DF35EDE4F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297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277C0EF-3DAB-495B-AA7A-69450D86197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297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1008A4-54EE-4B43-9BCF-279C5CEA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39289" y="3753131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D3F08B-8063-4DB3-9FBB-D9B9215CB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93206" y="1345564"/>
            <a:ext cx="36000" cy="36000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824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965CF9A-6F29-4DC3-B1BB-34A23DB8E5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6167" y="799242"/>
            <a:ext cx="10705833" cy="6195852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D532F9-49C3-47DF-8512-474441940275}"/>
              </a:ext>
            </a:extLst>
          </p:cNvPr>
          <p:cNvCxnSpPr>
            <a:cxnSpLocks/>
          </p:cNvCxnSpPr>
          <p:nvPr userDrawn="1"/>
        </p:nvCxnSpPr>
        <p:spPr>
          <a:xfrm>
            <a:off x="545014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8F5508-636D-4B8E-B220-493139AF2313}"/>
              </a:ext>
            </a:extLst>
          </p:cNvPr>
          <p:cNvCxnSpPr>
            <a:cxnSpLocks/>
          </p:cNvCxnSpPr>
          <p:nvPr userDrawn="1"/>
        </p:nvCxnSpPr>
        <p:spPr>
          <a:xfrm>
            <a:off x="441324" y="1230900"/>
            <a:ext cx="0" cy="5472319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4DBA9-43A9-4950-8C14-971E2AACAD93}"/>
              </a:ext>
            </a:extLst>
          </p:cNvPr>
          <p:cNvSpPr>
            <a:spLocks noGrp="1"/>
          </p:cNvSpPr>
          <p:nvPr userDrawn="1">
            <p:ph type="sldNum" sz="quarter" idx="50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D91656C-40D7-4517-A75F-92EA6C2BC61F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6327" y="1288050"/>
            <a:ext cx="4993813" cy="5472319"/>
          </a:xfrm>
          <a:solidFill>
            <a:schemeClr val="tx1">
              <a:alpha val="70000"/>
            </a:schemeClr>
          </a:solidFill>
        </p:spPr>
        <p:txBody>
          <a:bodyPr tIns="288000" rIns="252000" bIns="1188000" anchor="t"/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4EFBEF46-9F40-4406-AE22-794A74FEF02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90787" y="2971788"/>
            <a:ext cx="4283297" cy="474448"/>
          </a:xfrm>
        </p:spPr>
        <p:txBody>
          <a:bodyPr/>
          <a:lstStyle>
            <a:lvl1pPr marL="0" indent="0" algn="r">
              <a:buNone/>
              <a:defRPr lang="en-ZA" sz="1800" kern="1200" cap="all" baseline="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C8985C-2F2E-4023-BF66-5BBA9C57A891}"/>
              </a:ext>
            </a:extLst>
          </p:cNvPr>
          <p:cNvSpPr>
            <a:spLocks noGrp="1"/>
          </p:cNvSpPr>
          <p:nvPr userDrawn="1">
            <p:ph type="ftr" sz="quarter" idx="51"/>
          </p:nvPr>
        </p:nvSpPr>
        <p:spPr>
          <a:xfrm>
            <a:off x="5883177" y="6320622"/>
            <a:ext cx="4114800" cy="226714"/>
          </a:xfrm>
        </p:spPr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3F940399-0EA2-4F26-93EA-6EF93D869CE8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488111" y="1288050"/>
            <a:ext cx="5703889" cy="4320000"/>
          </a:xfrm>
          <a:solidFill>
            <a:schemeClr val="tx1"/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D41659-75CD-4A77-8E99-4A04870C7FE0}"/>
              </a:ext>
            </a:extLst>
          </p:cNvPr>
          <p:cNvSpPr>
            <a:spLocks noGrp="1"/>
          </p:cNvSpPr>
          <p:nvPr userDrawn="1">
            <p:ph idx="52"/>
          </p:nvPr>
        </p:nvSpPr>
        <p:spPr>
          <a:xfrm>
            <a:off x="890787" y="3639469"/>
            <a:ext cx="428329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688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124F1-8800-42C8-84AC-ADC1E7ED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0BC414-34B2-428E-A2A3-9A58656198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52ADA-7D42-4A8D-A7EE-45243B6880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9527026-8CF5-41F5-92D1-B7C6EF5B81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noFill/>
          <a:ln w="111125">
            <a:solidFill>
              <a:schemeClr val="bg1">
                <a:alpha val="6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65100">
              <a:schemeClr val="bg1">
                <a:alpha val="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ZA" dirty="0"/>
              <a:t>Section Header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dirty="0"/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30F96C7-098F-4133-9155-82499E25F7EC}"/>
              </a:ext>
            </a:extLst>
          </p:cNvPr>
          <p:cNvSpPr/>
          <p:nvPr userDrawn="1"/>
        </p:nvSpPr>
        <p:spPr>
          <a:xfrm>
            <a:off x="4123560" y="2671832"/>
            <a:ext cx="646927" cy="2190705"/>
          </a:xfrm>
          <a:custGeom>
            <a:avLst/>
            <a:gdLst>
              <a:gd name="connsiteX0" fmla="*/ 348641 w 646927"/>
              <a:gd name="connsiteY0" fmla="*/ 0 h 2190705"/>
              <a:gd name="connsiteX1" fmla="*/ 384533 w 646927"/>
              <a:gd name="connsiteY1" fmla="*/ 59080 h 2190705"/>
              <a:gd name="connsiteX2" fmla="*/ 646927 w 646927"/>
              <a:gd name="connsiteY2" fmla="*/ 1095353 h 2190705"/>
              <a:gd name="connsiteX3" fmla="*/ 384533 w 646927"/>
              <a:gd name="connsiteY3" fmla="*/ 2131626 h 2190705"/>
              <a:gd name="connsiteX4" fmla="*/ 348642 w 646927"/>
              <a:gd name="connsiteY4" fmla="*/ 2190705 h 2190705"/>
              <a:gd name="connsiteX5" fmla="*/ 324877 w 646927"/>
              <a:gd name="connsiteY5" fmla="*/ 2158925 h 2190705"/>
              <a:gd name="connsiteX6" fmla="*/ 0 w 646927"/>
              <a:gd name="connsiteY6" fmla="*/ 1095352 h 2190705"/>
              <a:gd name="connsiteX7" fmla="*/ 324877 w 646927"/>
              <a:gd name="connsiteY7" fmla="*/ 31780 h 2190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927" h="2190705">
                <a:moveTo>
                  <a:pt x="348641" y="0"/>
                </a:moveTo>
                <a:lnTo>
                  <a:pt x="384533" y="59080"/>
                </a:lnTo>
                <a:cubicBezTo>
                  <a:pt x="551874" y="367126"/>
                  <a:pt x="646927" y="720139"/>
                  <a:pt x="646927" y="1095353"/>
                </a:cubicBezTo>
                <a:cubicBezTo>
                  <a:pt x="646927" y="1470567"/>
                  <a:pt x="551874" y="1823580"/>
                  <a:pt x="384533" y="2131626"/>
                </a:cubicBezTo>
                <a:lnTo>
                  <a:pt x="348642" y="2190705"/>
                </a:lnTo>
                <a:lnTo>
                  <a:pt x="324877" y="2158925"/>
                </a:lnTo>
                <a:cubicBezTo>
                  <a:pt x="119767" y="1855322"/>
                  <a:pt x="0" y="1489323"/>
                  <a:pt x="0" y="1095352"/>
                </a:cubicBezTo>
                <a:cubicBezTo>
                  <a:pt x="0" y="701381"/>
                  <a:pt x="119767" y="335383"/>
                  <a:pt x="324877" y="31780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46AA56D-F7DE-4D68-A178-7B35A0A68A2C}"/>
              </a:ext>
            </a:extLst>
          </p:cNvPr>
          <p:cNvSpPr/>
          <p:nvPr userDrawn="1"/>
        </p:nvSpPr>
        <p:spPr>
          <a:xfrm>
            <a:off x="7445617" y="2900739"/>
            <a:ext cx="473084" cy="1732886"/>
          </a:xfrm>
          <a:custGeom>
            <a:avLst/>
            <a:gdLst>
              <a:gd name="connsiteX0" fmla="*/ 262899 w 473084"/>
              <a:gd name="connsiteY0" fmla="*/ 0 h 1732886"/>
              <a:gd name="connsiteX1" fmla="*/ 323595 w 473084"/>
              <a:gd name="connsiteY1" fmla="*/ 125997 h 1732886"/>
              <a:gd name="connsiteX2" fmla="*/ 473084 w 473084"/>
              <a:gd name="connsiteY2" fmla="*/ 866443 h 1732886"/>
              <a:gd name="connsiteX3" fmla="*/ 323595 w 473084"/>
              <a:gd name="connsiteY3" fmla="*/ 1606889 h 1732886"/>
              <a:gd name="connsiteX4" fmla="*/ 262899 w 473084"/>
              <a:gd name="connsiteY4" fmla="*/ 1732886 h 1732886"/>
              <a:gd name="connsiteX5" fmla="*/ 188298 w 473084"/>
              <a:gd name="connsiteY5" fmla="*/ 1610089 h 1732886"/>
              <a:gd name="connsiteX6" fmla="*/ 0 w 473084"/>
              <a:gd name="connsiteY6" fmla="*/ 866443 h 1732886"/>
              <a:gd name="connsiteX7" fmla="*/ 188298 w 473084"/>
              <a:gd name="connsiteY7" fmla="*/ 122798 h 173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3084" h="1732886">
                <a:moveTo>
                  <a:pt x="262899" y="0"/>
                </a:moveTo>
                <a:lnTo>
                  <a:pt x="323595" y="125997"/>
                </a:lnTo>
                <a:cubicBezTo>
                  <a:pt x="419855" y="353581"/>
                  <a:pt x="473084" y="603796"/>
                  <a:pt x="473084" y="866443"/>
                </a:cubicBezTo>
                <a:cubicBezTo>
                  <a:pt x="473084" y="1129091"/>
                  <a:pt x="419855" y="1379306"/>
                  <a:pt x="323595" y="1606889"/>
                </a:cubicBezTo>
                <a:lnTo>
                  <a:pt x="262899" y="1732886"/>
                </a:lnTo>
                <a:lnTo>
                  <a:pt x="188298" y="1610089"/>
                </a:lnTo>
                <a:cubicBezTo>
                  <a:pt x="68212" y="1389030"/>
                  <a:pt x="0" y="1135702"/>
                  <a:pt x="0" y="866443"/>
                </a:cubicBezTo>
                <a:cubicBezTo>
                  <a:pt x="0" y="597184"/>
                  <a:pt x="68212" y="343856"/>
                  <a:pt x="188298" y="122798"/>
                </a:cubicBezTo>
                <a:close/>
              </a:path>
            </a:pathLst>
          </a:cu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/>
          <a:p>
            <a:pPr marL="266700" lvl="0" indent="-2667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0913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0913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0913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E60A3F-C4C6-4B36-95C8-D6B9BFEA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3C13C2-0AB1-4148-839D-5541DF3B6FAA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ZA" dirty="0"/>
              <a:t>Add a footer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3335684-35F6-427A-9110-6965E7EACD9E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968EE05-411F-4127-9247-9A4C13FA0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1682" y="1008000"/>
            <a:ext cx="9974243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184B85-CF0D-4108-84D1-D399A7A65D56}"/>
              </a:ext>
            </a:extLst>
          </p:cNvPr>
          <p:cNvSpPr/>
          <p:nvPr userDrawn="1"/>
        </p:nvSpPr>
        <p:spPr>
          <a:xfrm>
            <a:off x="7431629" y="3729282"/>
            <a:ext cx="77685" cy="77685"/>
          </a:xfrm>
          <a:prstGeom prst="ellipse">
            <a:avLst/>
          </a:prstGeom>
          <a:gradFill flip="none" rotWithShape="1">
            <a:gsLst>
              <a:gs pos="0">
                <a:srgbClr val="FFFFFF"/>
              </a:gs>
              <a:gs pos="70000">
                <a:schemeClr val="accent2">
                  <a:lumMod val="20000"/>
                  <a:lumOff val="80000"/>
                </a:schemeClr>
              </a:gs>
              <a:gs pos="65000">
                <a:srgbClr val="F7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glow rad="1651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B6CB7A4-3F87-40B5-90E8-CDBE273668A3}"/>
              </a:ext>
            </a:extLst>
          </p:cNvPr>
          <p:cNvSpPr/>
          <p:nvPr userDrawn="1"/>
        </p:nvSpPr>
        <p:spPr>
          <a:xfrm>
            <a:off x="11580000" y="6704160"/>
            <a:ext cx="612000" cy="153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04160"/>
            <a:ext cx="11601450" cy="1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82" y="432000"/>
            <a:ext cx="9973553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682" y="1152000"/>
            <a:ext cx="10999767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1682" y="6320622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1450" y="6687111"/>
            <a:ext cx="548755" cy="153841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‹#›</a:t>
            </a:fld>
            <a:endParaRPr lang="en-ZA" b="1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BAFA2-F5E0-42BB-B15D-53BACE961ED2}"/>
              </a:ext>
            </a:extLst>
          </p:cNvPr>
          <p:cNvSpPr/>
          <p:nvPr userDrawn="1"/>
        </p:nvSpPr>
        <p:spPr>
          <a:xfrm>
            <a:off x="0" y="6550320"/>
            <a:ext cx="12192000" cy="153840"/>
          </a:xfrm>
          <a:prstGeom prst="rect">
            <a:avLst/>
          </a:prstGeom>
          <a:gradFill flip="none" rotWithShape="1">
            <a:gsLst>
              <a:gs pos="40000">
                <a:schemeClr val="bg1">
                  <a:alpha val="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A7F99-DF37-468B-B472-D46F222A8E37}"/>
              </a:ext>
            </a:extLst>
          </p:cNvPr>
          <p:cNvSpPr txBox="1"/>
          <p:nvPr userDrawn="1"/>
        </p:nvSpPr>
        <p:spPr>
          <a:xfrm>
            <a:off x="10724606" y="153840"/>
            <a:ext cx="142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BHL Data LLC.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  <p:sldLayoutId id="2147483663" r:id="rId3"/>
    <p:sldLayoutId id="2147483667" r:id="rId4"/>
    <p:sldLayoutId id="2147483664" r:id="rId5"/>
    <p:sldLayoutId id="2147483684" r:id="rId6"/>
    <p:sldLayoutId id="2147483685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83" r:id="rId15"/>
    <p:sldLayoutId id="2147483675" r:id="rId16"/>
    <p:sldLayoutId id="2147483679" r:id="rId17"/>
    <p:sldLayoutId id="2147483680" r:id="rId18"/>
    <p:sldLayoutId id="2147483682" r:id="rId19"/>
    <p:sldLayoutId id="2147483650" r:id="rId20"/>
    <p:sldLayoutId id="2147483652" r:id="rId21"/>
    <p:sldLayoutId id="2147483653" r:id="rId22"/>
    <p:sldLayoutId id="2147483654" r:id="rId23"/>
    <p:sldLayoutId id="2147483655" r:id="rId24"/>
    <p:sldLayoutId id="2147483677" r:id="rId25"/>
    <p:sldLayoutId id="2147483678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dd.ca.gov/Labor-Force-and-Unemployment-Rates/Local-Area-Unemployment-Statistics-LAUS-/e6gw-gvii" TargetMode="External"/><Relationship Id="rId7" Type="http://schemas.openxmlformats.org/officeDocument/2006/relationships/hyperlink" Target="https://data.sfgov.org/resource/cuks-n6tp.json" TargetMode="External"/><Relationship Id="rId2" Type="http://schemas.openxmlformats.org/officeDocument/2006/relationships/hyperlink" Target="https://www.ucrdatatool.gov/Search/Crime/Local/JurisbyJurisLarge.cf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sfgov.org/Public-Safety/Police-Department-Incident-Reports-Historical-2003/tmnf-yvry" TargetMode="External"/><Relationship Id="rId5" Type="http://schemas.openxmlformats.org/officeDocument/2006/relationships/hyperlink" Target="https://openjustice.doj.ca.gov/crime-statistics/crimes-clearances" TargetMode="External"/><Relationship Id="rId4" Type="http://schemas.openxmlformats.org/officeDocument/2006/relationships/hyperlink" Target="https://data.edd.ca.gov/resource/4ezp-3bs3.js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E65B-AD78-4F8E-AF3D-775924565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Unemployment and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4A9BB-6E23-4A5F-9B9E-D9C953E9F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November 29, 2018</a:t>
            </a:r>
            <a:r>
              <a:rPr lang="en-ZA" noProof="1"/>
              <a:t> </a:t>
            </a:r>
            <a:br>
              <a:rPr lang="en-ZA" noProof="1"/>
            </a:br>
            <a:r>
              <a:rPr lang="en-ZA" noProof="1"/>
              <a:t>Chris brady, dawit hailu, Horace Lin </a:t>
            </a:r>
          </a:p>
        </p:txBody>
      </p:sp>
      <p:sp>
        <p:nvSpPr>
          <p:cNvPr id="8" name="Oval 7" descr="Cover Title Graphic (Move me around)">
            <a:extLst>
              <a:ext uri="{FF2B5EF4-FFF2-40B4-BE49-F238E27FC236}">
                <a16:creationId xmlns:a16="http://schemas.microsoft.com/office/drawing/2014/main" id="{3CF620E7-F992-48DE-A308-0A6B4F1E45E4}"/>
              </a:ext>
            </a:extLst>
          </p:cNvPr>
          <p:cNvSpPr/>
          <p:nvPr/>
        </p:nvSpPr>
        <p:spPr>
          <a:xfrm>
            <a:off x="2143138" y="1038995"/>
            <a:ext cx="399819" cy="406102"/>
          </a:xfrm>
          <a:prstGeom prst="ellipse">
            <a:avLst/>
          </a:prstGeom>
          <a:noFill/>
          <a:ln w="3175">
            <a:solidFill>
              <a:schemeClr val="bg1"/>
            </a:solidFill>
          </a:ln>
          <a:effectLst>
            <a:glow rad="1143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ZA" dirty="0"/>
          </a:p>
        </p:txBody>
      </p:sp>
      <p:grpSp>
        <p:nvGrpSpPr>
          <p:cNvPr id="9" name="Group 8" descr="Cover Title Graphic (Move me around)">
            <a:extLst>
              <a:ext uri="{FF2B5EF4-FFF2-40B4-BE49-F238E27FC236}">
                <a16:creationId xmlns:a16="http://schemas.microsoft.com/office/drawing/2014/main" id="{D013B526-9255-484A-8176-C9CA7C769E59}"/>
              </a:ext>
            </a:extLst>
          </p:cNvPr>
          <p:cNvGrpSpPr/>
          <p:nvPr/>
        </p:nvGrpSpPr>
        <p:grpSpPr>
          <a:xfrm>
            <a:off x="3752763" y="2652121"/>
            <a:ext cx="1022532" cy="1022532"/>
            <a:chOff x="3775686" y="2602347"/>
            <a:chExt cx="1022532" cy="10225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A46A1-19F4-478F-A9B1-84AD72D6DFBF}"/>
                </a:ext>
              </a:extLst>
            </p:cNvPr>
            <p:cNvSpPr/>
            <p:nvPr/>
          </p:nvSpPr>
          <p:spPr>
            <a:xfrm>
              <a:off x="3775686" y="2602347"/>
              <a:ext cx="1022532" cy="1022532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  <a:effectLst>
              <a:glow rad="165100">
                <a:schemeClr val="bg1">
                  <a:alpha val="9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0A209D6-847A-4FB1-95CC-EEC3EBCBDA55}"/>
                </a:ext>
              </a:extLst>
            </p:cNvPr>
            <p:cNvSpPr/>
            <p:nvPr/>
          </p:nvSpPr>
          <p:spPr>
            <a:xfrm>
              <a:off x="4257769" y="3084430"/>
              <a:ext cx="58366" cy="58366"/>
            </a:xfrm>
            <a:prstGeom prst="ellipse">
              <a:avLst/>
            </a:prstGeom>
            <a:gradFill flip="none" rotWithShape="1">
              <a:gsLst>
                <a:gs pos="0">
                  <a:srgbClr val="FFFFFF"/>
                </a:gs>
                <a:gs pos="70000">
                  <a:schemeClr val="accent2">
                    <a:lumMod val="20000"/>
                    <a:lumOff val="80000"/>
                  </a:schemeClr>
                </a:gs>
                <a:gs pos="65000">
                  <a:srgbClr val="F7FF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glow rad="1651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grpSp>
        <p:nvGrpSpPr>
          <p:cNvPr id="12" name="Group 11" descr="Cover Title Graphic (Rotate me)">
            <a:extLst>
              <a:ext uri="{FF2B5EF4-FFF2-40B4-BE49-F238E27FC236}">
                <a16:creationId xmlns:a16="http://schemas.microsoft.com/office/drawing/2014/main" id="{8A692E72-0865-44D7-A065-B2F07C21C818}"/>
              </a:ext>
            </a:extLst>
          </p:cNvPr>
          <p:cNvGrpSpPr/>
          <p:nvPr/>
        </p:nvGrpSpPr>
        <p:grpSpPr>
          <a:xfrm>
            <a:off x="1952144" y="833521"/>
            <a:ext cx="2678654" cy="2720745"/>
            <a:chOff x="1952144" y="833521"/>
            <a:chExt cx="2678654" cy="272074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031D85-2D05-4250-9FA8-67974E8F794F}"/>
                </a:ext>
              </a:extLst>
            </p:cNvPr>
            <p:cNvSpPr/>
            <p:nvPr/>
          </p:nvSpPr>
          <p:spPr>
            <a:xfrm>
              <a:off x="1952144" y="833521"/>
              <a:ext cx="2678654" cy="2720745"/>
            </a:xfrm>
            <a:prstGeom prst="ellipse">
              <a:avLst/>
            </a:prstGeom>
            <a:noFill/>
            <a:ln w="111125">
              <a:solidFill>
                <a:schemeClr val="bg1">
                  <a:alpha val="6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ZA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6840666-19AD-4885-B9E5-14BA5AA2B7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5238" y="1027660"/>
              <a:ext cx="2332466" cy="2332466"/>
            </a:xfrm>
            <a:prstGeom prst="line">
              <a:avLst/>
            </a:prstGeom>
            <a:ln>
              <a:solidFill>
                <a:schemeClr val="bg2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951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10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7897044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Results – Unemployment Chart</a:t>
            </a:r>
          </a:p>
        </p:txBody>
      </p:sp>
      <p:pic>
        <p:nvPicPr>
          <p:cNvPr id="9" name="Picture 8" descr="&#10;Description automatically generated">
            <a:extLst>
              <a:ext uri="{FF2B5EF4-FFF2-40B4-BE49-F238E27FC236}">
                <a16:creationId xmlns:a16="http://schemas.microsoft.com/office/drawing/2014/main" id="{C2126589-31CD-488C-B532-B81B2EEE5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85" y="1093631"/>
            <a:ext cx="8972424" cy="53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7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11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7897044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Results – Crime Rate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9208F-0625-49C1-B848-51E10596B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31" y="1062176"/>
            <a:ext cx="9250269" cy="530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4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12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7897044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Results – Chart 4 (ALL)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A3E80-B8EA-42C0-B07D-6BB5731D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74" y="1017823"/>
            <a:ext cx="9742252" cy="48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48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13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5022591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AE3597-2FC7-4060-BE9A-0D3656F93136}"/>
              </a:ext>
            </a:extLst>
          </p:cNvPr>
          <p:cNvSpPr txBox="1">
            <a:spLocks/>
          </p:cNvSpPr>
          <p:nvPr/>
        </p:nvSpPr>
        <p:spPr>
          <a:xfrm>
            <a:off x="1022279" y="1386858"/>
            <a:ext cx="10853548" cy="3754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4000" dirty="0"/>
              <a:t>While data for Oakland appeared to show a correlation between unemployment and crime rate, it was not consistent.</a:t>
            </a:r>
          </a:p>
          <a:p>
            <a:pPr>
              <a:spcAft>
                <a:spcPts val="1200"/>
              </a:spcAft>
            </a:pPr>
            <a:r>
              <a:rPr lang="en-US" sz="4000" dirty="0"/>
              <a:t>Also, the other regions were inconclusive.</a:t>
            </a:r>
          </a:p>
          <a:p>
            <a:pPr>
              <a:spcAft>
                <a:spcPts val="1200"/>
              </a:spcAft>
            </a:pPr>
            <a:r>
              <a:rPr lang="en-US" sz="4000" dirty="0"/>
              <a:t>Based on this analysis, we cannot conclude there is a relationship between unemployment and the crime rate.</a:t>
            </a:r>
          </a:p>
        </p:txBody>
      </p:sp>
    </p:spTree>
    <p:extLst>
      <p:ext uri="{BB962C8B-B14F-4D97-AF65-F5344CB8AC3E}">
        <p14:creationId xmlns:p14="http://schemas.microsoft.com/office/powerpoint/2010/main" val="181345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14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5022591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DATA SOURCES</a:t>
            </a:r>
          </a:p>
        </p:txBody>
      </p:sp>
      <p:sp>
        <p:nvSpPr>
          <p:cNvPr id="4" name="Content Placeholder 2">
            <a:hlinkClick r:id="rId2"/>
            <a:extLst>
              <a:ext uri="{FF2B5EF4-FFF2-40B4-BE49-F238E27FC236}">
                <a16:creationId xmlns:a16="http://schemas.microsoft.com/office/drawing/2014/main" id="{16AE3597-2FC7-4060-BE9A-0D3656F93136}"/>
              </a:ext>
            </a:extLst>
          </p:cNvPr>
          <p:cNvSpPr txBox="1">
            <a:spLocks/>
          </p:cNvSpPr>
          <p:nvPr/>
        </p:nvSpPr>
        <p:spPr>
          <a:xfrm>
            <a:off x="715609" y="1453119"/>
            <a:ext cx="10760782" cy="52339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CA Employment Development Department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Local Area Unemployment Statistics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API: </a:t>
            </a:r>
            <a:r>
              <a:rPr lang="en-US" dirty="0">
                <a:hlinkClick r:id="rId4"/>
              </a:rPr>
              <a:t>https://data.edd.ca.gov/resource/4ezp-3bs3.json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CA Department of Justice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Crimes and Clearances Statistics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hlinkClick r:id="rId6"/>
              </a:rPr>
              <a:t>SFPD Incident Reports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API: </a:t>
            </a:r>
            <a:r>
              <a:rPr lang="en-US" dirty="0">
                <a:hlinkClick r:id="rId7"/>
              </a:rPr>
              <a:t>https://data.sfgov.org/resource/cuks-n6tp.json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USDOJ Uniform Crime Reporting Statistics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Agency Reported Crime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1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2366F33C-BFA3-42B7-8B5D-E4922B5C53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1200" y="2123984"/>
            <a:ext cx="1476951" cy="113308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ZA" dirty="0"/>
              <a:t>Chris Brady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ZA" dirty="0"/>
              <a:t>COO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5F71D52-F0EB-46D7-AB91-DC83E3625F08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2997" y="2060119"/>
            <a:ext cx="1476951" cy="1260811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ZA" dirty="0"/>
              <a:t>Dawit Hailu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ZA" dirty="0"/>
              <a:t>COO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C0D750E9-1807-4D2C-81D0-2B1FE4D59186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44794" y="2152270"/>
            <a:ext cx="1476951" cy="1076509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ZA" dirty="0"/>
              <a:t>Horace Lin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ZA" dirty="0"/>
              <a:t>COO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smtClean="0"/>
              <a:pPr/>
              <a:t>15</a:t>
            </a:fld>
            <a:endParaRPr lang="en-ZA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3933D79-2CB9-4682-A05A-AAFA6D6810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1200" y="4452773"/>
            <a:ext cx="2830441" cy="1250615"/>
          </a:xfrm>
        </p:spPr>
        <p:txBody>
          <a:bodyPr/>
          <a:lstStyle/>
          <a:p>
            <a:r>
              <a:rPr lang="en-US" dirty="0"/>
              <a:t>UC Berkey Extension 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Coding Bootcamp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36E1E5A8-AE49-4E45-8CC6-2BBB223FDEA0}"/>
              </a:ext>
            </a:extLst>
          </p:cNvPr>
          <p:cNvSpPr txBox="1">
            <a:spLocks/>
          </p:cNvSpPr>
          <p:nvPr/>
        </p:nvSpPr>
        <p:spPr>
          <a:xfrm>
            <a:off x="4172996" y="4452773"/>
            <a:ext cx="2830441" cy="12506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UC Berkey Extension 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Coding Bootcamp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FAB20768-FEE7-4BD3-9EFA-7D041C886A89}"/>
              </a:ext>
            </a:extLst>
          </p:cNvPr>
          <p:cNvSpPr txBox="1">
            <a:spLocks/>
          </p:cNvSpPr>
          <p:nvPr/>
        </p:nvSpPr>
        <p:spPr>
          <a:xfrm>
            <a:off x="7742588" y="4452773"/>
            <a:ext cx="2830441" cy="12506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UC Berkey Extension 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Coding Bootcamp</a:t>
            </a:r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 title="Overlay Graphic">
            <a:extLst>
              <a:ext uri="{FF2B5EF4-FFF2-40B4-BE49-F238E27FC236}">
                <a16:creationId xmlns:a16="http://schemas.microsoft.com/office/drawing/2014/main" id="{B3AA8824-BE92-4856-86D2-FAB3C18306B5}"/>
              </a:ext>
            </a:extLst>
          </p:cNvPr>
          <p:cNvSpPr/>
          <p:nvPr/>
        </p:nvSpPr>
        <p:spPr bwMode="ltGray">
          <a:xfrm>
            <a:off x="6894288" y="2378066"/>
            <a:ext cx="5008820" cy="438230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Thank You</a:t>
            </a:r>
          </a:p>
        </p:txBody>
      </p:sp>
      <p:cxnSp>
        <p:nvCxnSpPr>
          <p:cNvPr id="20" name="Straight Connector 19" descr="decorative element">
            <a:extLst>
              <a:ext uri="{FF2B5EF4-FFF2-40B4-BE49-F238E27FC236}">
                <a16:creationId xmlns:a16="http://schemas.microsoft.com/office/drawing/2014/main" id="{C1E98117-0D60-4216-A28C-2B5048561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 descr="decorative element">
            <a:extLst>
              <a:ext uri="{FF2B5EF4-FFF2-40B4-BE49-F238E27FC236}">
                <a16:creationId xmlns:a16="http://schemas.microsoft.com/office/drawing/2014/main" id="{F0695CC3-3918-4156-8025-B08D8AF2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90310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 descr="decorative element">
            <a:extLst>
              <a:ext uri="{FF2B5EF4-FFF2-40B4-BE49-F238E27FC236}">
                <a16:creationId xmlns:a16="http://schemas.microsoft.com/office/drawing/2014/main" id="{C6132D90-BDAC-4073-B0E5-07A7BE485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94288" y="210466"/>
            <a:ext cx="0" cy="6492753"/>
          </a:xfrm>
          <a:prstGeom prst="line">
            <a:avLst/>
          </a:prstGeom>
          <a:ln w="3175">
            <a:solidFill>
              <a:schemeClr val="bg1">
                <a:lumMod val="9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F0D1E4-2C7C-4829-9055-442DEC8215E1}"/>
              </a:ext>
            </a:extLst>
          </p:cNvPr>
          <p:cNvSpPr txBox="1"/>
          <p:nvPr/>
        </p:nvSpPr>
        <p:spPr>
          <a:xfrm>
            <a:off x="10724606" y="153840"/>
            <a:ext cx="142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BHL Data LLC.</a:t>
            </a:r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2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5022591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AGENDA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AE3597-2FC7-4060-BE9A-0D3656F93136}"/>
              </a:ext>
            </a:extLst>
          </p:cNvPr>
          <p:cNvSpPr txBox="1">
            <a:spLocks/>
          </p:cNvSpPr>
          <p:nvPr/>
        </p:nvSpPr>
        <p:spPr>
          <a:xfrm>
            <a:off x="1073409" y="1718162"/>
            <a:ext cx="7911565" cy="3754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Project Background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Methodology/Data Sources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Results/Conclusions</a:t>
            </a:r>
          </a:p>
        </p:txBody>
      </p:sp>
    </p:spTree>
    <p:extLst>
      <p:ext uri="{BB962C8B-B14F-4D97-AF65-F5344CB8AC3E}">
        <p14:creationId xmlns:p14="http://schemas.microsoft.com/office/powerpoint/2010/main" val="62009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3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5022591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AE3597-2FC7-4060-BE9A-0D3656F93136}"/>
              </a:ext>
            </a:extLst>
          </p:cNvPr>
          <p:cNvSpPr txBox="1">
            <a:spLocks/>
          </p:cNvSpPr>
          <p:nvPr/>
        </p:nvSpPr>
        <p:spPr>
          <a:xfrm>
            <a:off x="238539" y="1068806"/>
            <a:ext cx="10561983" cy="3754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Define unemployment: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1-90 days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91-180 days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more than 180 days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Define crime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Any crime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Violent crimes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Theft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Drug offenses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Drunken driving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Crime rates by time: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Which year?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Which months of the year (holiday season, summer…)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Which days of the week (weekdays? weekends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    Day time/night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Save PNG images of your visualizations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Use API ,for the primary research questions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 Summary of major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F1505-BC75-4B88-BD34-270B02A325A0}"/>
              </a:ext>
            </a:extLst>
          </p:cNvPr>
          <p:cNvSpPr txBox="1"/>
          <p:nvPr/>
        </p:nvSpPr>
        <p:spPr>
          <a:xfrm>
            <a:off x="5461164" y="1696278"/>
            <a:ext cx="63862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• Does the data/empirical analysis reveal large and statistically significant effects of unemployment on several types of crime.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• What is the magnitude of the effect is similar across different races, age, gender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9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4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5022591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Project Background</a:t>
            </a:r>
          </a:p>
        </p:txBody>
      </p:sp>
      <p:pic>
        <p:nvPicPr>
          <p:cNvPr id="5" name="Picture Placeholder 40" descr="Downward trend">
            <a:extLst>
              <a:ext uri="{FF2B5EF4-FFF2-40B4-BE49-F238E27FC236}">
                <a16:creationId xmlns:a16="http://schemas.microsoft.com/office/drawing/2014/main" id="{CAA20C76-1514-451D-AA2E-32AF19CAD3A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25767" y="1020354"/>
            <a:ext cx="3339673" cy="3339673"/>
          </a:xfrm>
          <a:prstGeom prst="rect">
            <a:avLst/>
          </a:prstGeom>
        </p:spPr>
      </p:pic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0D78B309-C28C-4E9A-8715-AADF76357E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25" b="96285" l="9541" r="91873">
                        <a14:foregroundMark x1="30742" y1="29721" x2="30742" y2="29721"/>
                        <a14:foregroundMark x1="30742" y1="29721" x2="30742" y2="29721"/>
                        <a14:foregroundMark x1="30742" y1="29721" x2="30742" y2="29721"/>
                        <a14:foregroundMark x1="32862" y1="29412" x2="32862" y2="29412"/>
                        <a14:foregroundMark x1="32862" y1="29412" x2="32862" y2="29412"/>
                        <a14:foregroundMark x1="32862" y1="29412" x2="32862" y2="29412"/>
                        <a14:foregroundMark x1="32862" y1="29412" x2="39576" y2="26006"/>
                        <a14:foregroundMark x1="31802" y1="26006" x2="31802" y2="26006"/>
                        <a14:foregroundMark x1="50177" y1="7121" x2="50177" y2="7121"/>
                        <a14:foregroundMark x1="50177" y1="4025" x2="50177" y2="4025"/>
                        <a14:foregroundMark x1="70671" y1="26316" x2="70671" y2="26316"/>
                        <a14:foregroundMark x1="70671" y1="26316" x2="70671" y2="26316"/>
                        <a14:foregroundMark x1="61837" y1="26316" x2="61837" y2="26316"/>
                        <a14:foregroundMark x1="61837" y1="26316" x2="61837" y2="26316"/>
                        <a14:foregroundMark x1="61837" y1="26316" x2="61837" y2="26316"/>
                        <a14:foregroundMark x1="62898" y1="31889" x2="62898" y2="31889"/>
                        <a14:foregroundMark x1="62898" y1="31889" x2="62898" y2="31889"/>
                        <a14:foregroundMark x1="92226" y1="78638" x2="92226" y2="78638"/>
                        <a14:foregroundMark x1="92226" y1="78638" x2="92226" y2="78638"/>
                        <a14:foregroundMark x1="92226" y1="78638" x2="92226" y2="78638"/>
                        <a14:foregroundMark x1="66784" y1="96594" x2="66784" y2="96594"/>
                        <a14:foregroundMark x1="66784" y1="96594" x2="66784" y2="96594"/>
                        <a14:foregroundMark x1="60777" y1="29412" x2="60777" y2="29412"/>
                        <a14:foregroundMark x1="60777" y1="29412" x2="60777" y2="29412"/>
                        <a14:foregroundMark x1="88693" y1="82043" x2="88693" y2="82043"/>
                        <a14:foregroundMark x1="64664" y1="25077" x2="64664" y2="25077"/>
                        <a14:foregroundMark x1="64664" y1="25077" x2="64664" y2="25077"/>
                        <a14:foregroundMark x1="64664" y1="25077" x2="64664" y2="25077"/>
                        <a14:foregroundMark x1="87279" y1="83282" x2="87279" y2="83282"/>
                        <a14:foregroundMark x1="87279" y1="83282" x2="87279" y2="83282"/>
                        <a14:foregroundMark x1="87279" y1="83282" x2="87279" y2="83282"/>
                        <a14:foregroundMark x1="88339" y1="78947" x2="88339" y2="78947"/>
                        <a14:foregroundMark x1="88339" y1="78947" x2="88339" y2="78947"/>
                        <a14:foregroundMark x1="88339" y1="78947" x2="88339" y2="78947"/>
                        <a14:foregroundMark x1="9541" y1="78638" x2="9541" y2="78638"/>
                        <a14:foregroundMark x1="9541" y1="78638" x2="9541" y2="78638"/>
                        <a14:foregroundMark x1="9541" y1="78638" x2="9541" y2="78638"/>
                        <a14:foregroundMark x1="9541" y1="78638" x2="9541" y2="78638"/>
                        <a14:foregroundMark x1="9541" y1="78638" x2="9541" y2="78638"/>
                        <a14:foregroundMark x1="9541" y1="78638" x2="9541" y2="78638"/>
                        <a14:foregroundMark x1="14134" y1="81424" x2="14134" y2="81424"/>
                        <a14:foregroundMark x1="14134" y1="81424" x2="14134" y2="81424"/>
                        <a14:foregroundMark x1="14134" y1="81424" x2="14134" y2="81424"/>
                        <a14:foregroundMark x1="62898" y1="28483" x2="62898" y2="28483"/>
                        <a14:foregroundMark x1="62898" y1="28483" x2="62898" y2="28483"/>
                        <a14:foregroundMark x1="62898" y1="28483" x2="62898" y2="28483"/>
                        <a14:foregroundMark x1="61837" y1="25077" x2="61837" y2="25077"/>
                        <a14:foregroundMark x1="61837" y1="25077" x2="61837" y2="25077"/>
                        <a14:foregroundMark x1="61837" y1="25077" x2="61837" y2="25077"/>
                        <a14:foregroundMark x1="39223" y1="31889" x2="39223" y2="31889"/>
                        <a14:foregroundMark x1="39223" y1="31889" x2="39223" y2="31889"/>
                        <a14:foregroundMark x1="39223" y1="31889" x2="39223" y2="31889"/>
                        <a14:foregroundMark x1="11661" y1="82043" x2="11661" y2="82043"/>
                        <a14:foregroundMark x1="11661" y1="82043" x2="11661" y2="82043"/>
                        <a14:foregroundMark x1="11661" y1="82043" x2="11661" y2="82043"/>
                        <a14:backgroundMark x1="8127" y1="17337" x2="8127" y2="17337"/>
                        <a14:backgroundMark x1="97173" y1="11765" x2="97173" y2="11765"/>
                        <a14:backgroundMark x1="89753" y1="34985" x2="89753" y2="349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00688" y="3812339"/>
            <a:ext cx="2022463" cy="2308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03679D-3103-4671-B403-4C9FCF543B81}"/>
              </a:ext>
            </a:extLst>
          </p:cNvPr>
          <p:cNvSpPr txBox="1"/>
          <p:nvPr/>
        </p:nvSpPr>
        <p:spPr>
          <a:xfrm>
            <a:off x="3465440" y="1504015"/>
            <a:ext cx="2695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unemployment rate in the United States has decreased from 9.9% in 2010 to 3.7% in 2018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4BEAD-A98A-4F07-AE9E-06E475E1AAE2}"/>
              </a:ext>
            </a:extLst>
          </p:cNvPr>
          <p:cNvSpPr txBox="1"/>
          <p:nvPr/>
        </p:nvSpPr>
        <p:spPr>
          <a:xfrm>
            <a:off x="6161015" y="3996460"/>
            <a:ext cx="3071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Locally, did we see a reduction in crime rate that could be explained by the falling unemployment rate?</a:t>
            </a:r>
          </a:p>
        </p:txBody>
      </p:sp>
    </p:spTree>
    <p:extLst>
      <p:ext uri="{BB962C8B-B14F-4D97-AF65-F5344CB8AC3E}">
        <p14:creationId xmlns:p14="http://schemas.microsoft.com/office/powerpoint/2010/main" val="221674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5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5022591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AE3597-2FC7-4060-BE9A-0D3656F93136}"/>
              </a:ext>
            </a:extLst>
          </p:cNvPr>
          <p:cNvSpPr txBox="1">
            <a:spLocks/>
          </p:cNvSpPr>
          <p:nvPr/>
        </p:nvSpPr>
        <p:spPr>
          <a:xfrm>
            <a:off x="1073409" y="1718162"/>
            <a:ext cx="10853548" cy="3754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Monthly Unemployment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CA EDD website API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JSON requests for 4 areas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CA, OAK, SF, LA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Create DataFrame to hold EDD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Add column for crime rate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2510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6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5022591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55F79-92AB-40E5-8763-5A486DD3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80" y="1027871"/>
            <a:ext cx="8905875" cy="506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E3020-D768-4402-8096-7DD62858227F}"/>
              </a:ext>
            </a:extLst>
          </p:cNvPr>
          <p:cNvSpPr txBox="1"/>
          <p:nvPr/>
        </p:nvSpPr>
        <p:spPr>
          <a:xfrm>
            <a:off x="636104" y="6347690"/>
            <a:ext cx="10482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https://data.edd.ca.gov/resource/4ezp-3bs3.json?area_name=California&amp;seasonally_adjusted_y_n=N</a:t>
            </a:r>
          </a:p>
        </p:txBody>
      </p:sp>
    </p:spTree>
    <p:extLst>
      <p:ext uri="{BB962C8B-B14F-4D97-AF65-F5344CB8AC3E}">
        <p14:creationId xmlns:p14="http://schemas.microsoft.com/office/powerpoint/2010/main" val="376042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7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5022591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BDD34-5519-42B3-A115-492BAF5317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44" t="28589" r="11305" b="6065"/>
          <a:stretch/>
        </p:blipFill>
        <p:spPr>
          <a:xfrm>
            <a:off x="768625" y="1189382"/>
            <a:ext cx="9674088" cy="503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8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5022591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Methodology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AE3597-2FC7-4060-BE9A-0D3656F93136}"/>
              </a:ext>
            </a:extLst>
          </p:cNvPr>
          <p:cNvSpPr txBox="1">
            <a:spLocks/>
          </p:cNvSpPr>
          <p:nvPr/>
        </p:nvSpPr>
        <p:spPr>
          <a:xfrm>
            <a:off x="1073409" y="1718162"/>
            <a:ext cx="10853548" cy="44175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Crime Rate Information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CA Dept of Justice (.csv file)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Total annual crimes for 4 regions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FBI Uniform Crime Reporting Statistics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San Francisco Open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Oakland Open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Populations for regions by year from the web (est.)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	Total crimes / Population / 100k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4069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4CC164-F04C-4858-BCB9-8E84F77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ZA" dirty="0"/>
              <a:t>page </a:t>
            </a:r>
            <a:fld id="{19B51A1E-902D-48AF-9020-955120F399B6}" type="slidenum">
              <a:rPr lang="en-ZA" b="1" i="1" smtClean="0"/>
              <a:pPr/>
              <a:t>9</a:t>
            </a:fld>
            <a:endParaRPr lang="en-ZA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9697-C27F-49A8-A18C-33E7043209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573" y="320058"/>
            <a:ext cx="5022591" cy="567838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61056-BD8E-43F5-BB54-E3AFB8B1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98" y="1271380"/>
            <a:ext cx="10214527" cy="5076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204C6E-AE49-4DCC-A3AC-4C9D55A9C65F}"/>
              </a:ext>
            </a:extLst>
          </p:cNvPr>
          <p:cNvSpPr txBox="1"/>
          <p:nvPr/>
        </p:nvSpPr>
        <p:spPr>
          <a:xfrm>
            <a:off x="636104" y="6347690"/>
            <a:ext cx="7209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https://openjustice.doj.ca.gov/crime-statistics/crimes-clearances</a:t>
            </a:r>
          </a:p>
        </p:txBody>
      </p:sp>
    </p:spTree>
    <p:extLst>
      <p:ext uri="{BB962C8B-B14F-4D97-AF65-F5344CB8AC3E}">
        <p14:creationId xmlns:p14="http://schemas.microsoft.com/office/powerpoint/2010/main" val="30557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Them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/>
          </a:solidFill>
        </a:ln>
        <a:effectLst>
          <a:glow rad="165100">
            <a:schemeClr val="bg1">
              <a:alpha val="9000"/>
            </a:schemeClr>
          </a:glo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usiness Pitch Deck_SB - v4" id="{EFB764D1-0445-4B00-ABB1-283312FEB584}" vid="{7721A07E-6842-4E19-9838-65B95841B6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BB2B2B-C092-4034-8027-ED80E70B81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2E6E59-6E17-40F8-B412-65DEC662914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0BD0185-E894-43F5-A381-22FE8094B9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STEM pitch deck</Template>
  <TotalTime>0</TotalTime>
  <Words>414</Words>
  <Application>Microsoft Office PowerPoint</Application>
  <PresentationFormat>Widescreen</PresentationFormat>
  <Paragraphs>114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Calibri</vt:lpstr>
      <vt:lpstr>Corbel</vt:lpstr>
      <vt:lpstr>Times New Roman</vt:lpstr>
      <vt:lpstr>Office Theme</vt:lpstr>
      <vt:lpstr>Unemployment and crime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2018-11-16T02:23:52Z</dcterms:created>
  <dcterms:modified xsi:type="dcterms:W3CDTF">2018-11-30T02:24:35Z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