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348" r:id="rId3"/>
    <p:sldId id="349" r:id="rId4"/>
    <p:sldId id="350" r:id="rId5"/>
    <p:sldId id="351" r:id="rId6"/>
    <p:sldId id="354" r:id="rId7"/>
    <p:sldId id="352" r:id="rId8"/>
    <p:sldId id="353" r:id="rId9"/>
    <p:sldId id="369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47" r:id="rId2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8" autoAdjust="0"/>
    <p:restoredTop sz="95574" autoAdjust="0"/>
  </p:normalViewPr>
  <p:slideViewPr>
    <p:cSldViewPr snapToGrid="0">
      <p:cViewPr varScale="1">
        <p:scale>
          <a:sx n="69" d="100"/>
          <a:sy n="6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7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10811424" y="0"/>
            <a:ext cx="1380575" cy="1273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457035-B81A-0943-9287-BBF19185B8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3783" r="13728" b="43783"/>
          <a:stretch/>
        </p:blipFill>
        <p:spPr>
          <a:xfrm>
            <a:off x="10363198" y="6544993"/>
            <a:ext cx="1818968" cy="3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2" cy="68580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3861308-FC67-244F-B39A-BEFF82151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3783" r="13728" b="43783"/>
          <a:stretch/>
        </p:blipFill>
        <p:spPr>
          <a:xfrm>
            <a:off x="10363198" y="6544993"/>
            <a:ext cx="1818968" cy="3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0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1AF5-3C3B-46CA-B8D9-F82D92372EFC}" type="datetimeFigureOut">
              <a:rPr lang="es-CO" smtClean="0"/>
              <a:t>29/06/2021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845-2DAD-48EA-A0E3-FCD3B310DCF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20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1D2EC8-5850-1C49-BB2F-C8BCEF82B730}"/>
              </a:ext>
            </a:extLst>
          </p:cNvPr>
          <p:cNvSpPr txBox="1"/>
          <p:nvPr/>
        </p:nvSpPr>
        <p:spPr>
          <a:xfrm>
            <a:off x="5406190" y="1459830"/>
            <a:ext cx="572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/>
              <a:t>WORKSHOP 5 – FUNCIONES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C84E40-CB82-BE4D-B5E1-1F8FFA307B55}"/>
              </a:ext>
            </a:extLst>
          </p:cNvPr>
          <p:cNvSpPr txBox="1"/>
          <p:nvPr/>
        </p:nvSpPr>
        <p:spPr>
          <a:xfrm>
            <a:off x="609599" y="4588042"/>
            <a:ext cx="6120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/>
              <a:t>Stibenson</a:t>
            </a:r>
            <a:r>
              <a:rPr lang="es-CO" sz="1600" b="1" dirty="0"/>
              <a:t> García Cortina</a:t>
            </a:r>
          </a:p>
          <a:p>
            <a:pPr algn="ctr"/>
            <a:r>
              <a:rPr lang="es-CO" sz="1600" i="1" dirty="0"/>
              <a:t>Instructor TIC</a:t>
            </a:r>
          </a:p>
          <a:p>
            <a:pPr algn="ctr"/>
            <a:r>
              <a:rPr lang="es-CO" sz="1600" dirty="0"/>
              <a:t>Centro Nacional Colombo Alemán</a:t>
            </a:r>
          </a:p>
          <a:p>
            <a:pPr algn="ctr"/>
            <a:r>
              <a:rPr lang="es-CO" sz="1600" dirty="0"/>
              <a:t>Regional Atlántico</a:t>
            </a:r>
          </a:p>
        </p:txBody>
      </p:sp>
    </p:spTree>
    <p:extLst>
      <p:ext uri="{BB962C8B-B14F-4D97-AF65-F5344CB8AC3E}">
        <p14:creationId xmlns:p14="http://schemas.microsoft.com/office/powerpoint/2010/main" val="134301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EA0E7-92B2-444C-A614-EA5170171BF9}"/>
              </a:ext>
            </a:extLst>
          </p:cNvPr>
          <p:cNvSpPr txBox="1">
            <a:spLocks/>
          </p:cNvSpPr>
          <p:nvPr/>
        </p:nvSpPr>
        <p:spPr>
          <a:xfrm>
            <a:off x="1004456" y="1108365"/>
            <a:ext cx="9940634" cy="555567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Python, también es posible, asignar valores por defecto a los parámetros de las funciones. Esto significa, que la función podrá ser llamada con menos argumentos de los que espera: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E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Ejemplo: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/>
              <a:t>impuestoV</a:t>
            </a:r>
            <a:r>
              <a:rPr lang="es-ES" dirty="0"/>
              <a:t>(</a:t>
            </a:r>
            <a:r>
              <a:rPr lang="es-ES" dirty="0" err="1"/>
              <a:t>ventas:int</a:t>
            </a:r>
            <a:r>
              <a:rPr lang="es-ES" dirty="0"/>
              <a:t>, </a:t>
            </a:r>
            <a:r>
              <a:rPr lang="es-ES" dirty="0" err="1"/>
              <a:t>iva:int</a:t>
            </a:r>
            <a:r>
              <a:rPr lang="es-ES" dirty="0"/>
              <a:t>=0.19):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    </a:t>
            </a:r>
            <a:r>
              <a:rPr lang="es-ES" dirty="0" err="1"/>
              <a:t>print</a:t>
            </a:r>
            <a:r>
              <a:rPr lang="es-ES" dirty="0"/>
              <a:t>(ventas*</a:t>
            </a:r>
            <a:r>
              <a:rPr lang="es-ES" dirty="0" err="1"/>
              <a:t>iva</a:t>
            </a:r>
            <a:r>
              <a:rPr lang="es-ES" dirty="0"/>
              <a:t>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</a:t>
            </a:r>
            <a:r>
              <a:rPr lang="es-ES" dirty="0" err="1"/>
              <a:t>impuestoV</a:t>
            </a:r>
            <a:r>
              <a:rPr lang="es-ES" dirty="0"/>
              <a:t>(1000</a:t>
            </a:r>
            <a:r>
              <a:rPr lang="es-E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/>
              <a:t>&gt;&gt;&gt;</a:t>
            </a:r>
            <a:r>
              <a:rPr lang="es-ES" dirty="0" err="1" smtClean="0"/>
              <a:t>impuestoV</a:t>
            </a:r>
            <a:r>
              <a:rPr lang="es-ES" dirty="0" smtClean="0"/>
              <a:t>(1000, 0.16)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datos(</a:t>
            </a:r>
            <a:r>
              <a:rPr lang="es-ES" dirty="0" err="1"/>
              <a:t>nom</a:t>
            </a:r>
            <a:r>
              <a:rPr lang="es-ES" dirty="0"/>
              <a:t>, </a:t>
            </a:r>
            <a:r>
              <a:rPr lang="es-ES" dirty="0" err="1"/>
              <a:t>tel</a:t>
            </a:r>
            <a:r>
              <a:rPr lang="es-ES" dirty="0"/>
              <a:t>, </a:t>
            </a:r>
            <a:r>
              <a:rPr lang="es-ES" dirty="0" err="1"/>
              <a:t>ape</a:t>
            </a:r>
            <a:r>
              <a:rPr lang="es-ES" dirty="0"/>
              <a:t>="García"):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nom</a:t>
            </a:r>
            <a:r>
              <a:rPr lang="es-ES" dirty="0"/>
              <a:t>, </a:t>
            </a:r>
            <a:r>
              <a:rPr lang="es-ES" dirty="0" err="1"/>
              <a:t>ape</a:t>
            </a:r>
            <a:r>
              <a:rPr lang="es-ES" dirty="0"/>
              <a:t>, </a:t>
            </a:r>
            <a:r>
              <a:rPr lang="es-ES" dirty="0" err="1"/>
              <a:t>tel</a:t>
            </a:r>
            <a:r>
              <a:rPr lang="es-ES" dirty="0"/>
              <a:t>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&gt;&gt;&gt;datos(“Lauren Sofía”, 300284)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&gt;&gt;&gt;Lauren Sofía García 300284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43F55D-9C81-FA4D-9113-D153A9ABD2FD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Parámetros por </a:t>
            </a:r>
            <a:r>
              <a:rPr lang="es-ES_tradnl" sz="3600" dirty="0" smtClean="0">
                <a:solidFill>
                  <a:srgbClr val="FC671A"/>
                </a:solidFill>
              </a:rPr>
              <a:t>Omisión</a:t>
            </a:r>
            <a:endParaRPr lang="es-ES_tradnl" sz="3600" dirty="0">
              <a:solidFill>
                <a:srgbClr val="FC67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1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B78D5-00DA-974C-B740-A42BB82A8BB9}"/>
              </a:ext>
            </a:extLst>
          </p:cNvPr>
          <p:cNvSpPr txBox="1">
            <a:spLocks/>
          </p:cNvSpPr>
          <p:nvPr/>
        </p:nvSpPr>
        <p:spPr>
          <a:xfrm>
            <a:off x="817418" y="1437298"/>
            <a:ext cx="10079179" cy="507433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Al llamar a una función, siempre se le deben pasar sus argumentos en el mismo orden en el que los espera. Pero esto puede evitarse, haciendo uso del paso de argumentos como </a:t>
            </a:r>
            <a:r>
              <a:rPr lang="es-ES" dirty="0" err="1"/>
              <a:t>keywords</a:t>
            </a:r>
            <a:r>
              <a:rPr lang="es-ES" dirty="0"/>
              <a:t>.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Esto hace posible llamar a una función, pasándole los argumentos esperados, como pares de </a:t>
            </a:r>
            <a:r>
              <a:rPr lang="es-ES" b="1" dirty="0"/>
              <a:t>claves</a:t>
            </a:r>
            <a:r>
              <a:rPr lang="es-ES" dirty="0"/>
              <a:t>=</a:t>
            </a:r>
            <a:r>
              <a:rPr lang="es-ES" b="1" dirty="0"/>
              <a:t>valor</a:t>
            </a:r>
            <a:r>
              <a:rPr lang="es-E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Ejemplo: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saludar(</a:t>
            </a:r>
            <a:r>
              <a:rPr lang="es-ES" dirty="0" err="1"/>
              <a:t>nom</a:t>
            </a:r>
            <a:r>
              <a:rPr lang="es-ES" dirty="0"/>
              <a:t>, mensaje):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	</a:t>
            </a:r>
            <a:r>
              <a:rPr lang="es-ES" dirty="0" err="1"/>
              <a:t>print</a:t>
            </a:r>
            <a:r>
              <a:rPr lang="es-ES" dirty="0"/>
              <a:t> (mensaje, </a:t>
            </a:r>
            <a:r>
              <a:rPr lang="es-ES" dirty="0" err="1"/>
              <a:t>nom</a:t>
            </a:r>
            <a:r>
              <a:rPr lang="es-E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&gt;&gt;&gt;saludar(mensaje="Buenos </a:t>
            </a:r>
            <a:r>
              <a:rPr lang="es-ES" dirty="0" smtClean="0"/>
              <a:t>días</a:t>
            </a:r>
            <a:r>
              <a:rPr lang="es-ES" dirty="0"/>
              <a:t>", </a:t>
            </a:r>
            <a:r>
              <a:rPr lang="es-ES" dirty="0" err="1"/>
              <a:t>nom</a:t>
            </a:r>
            <a:r>
              <a:rPr lang="es-ES" dirty="0"/>
              <a:t>="Juancho")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&gt;&gt;&gt;Buenos </a:t>
            </a:r>
            <a:r>
              <a:rPr lang="es-ES" dirty="0" smtClean="0"/>
              <a:t>días Juancho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 smtClean="0"/>
              <a:t>&gt;&gt;&gt;saludar(mensaje=“Hola”, “Pedro”)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CDA8AA-22E1-3446-9681-FC225A10A02C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 err="1">
                <a:solidFill>
                  <a:srgbClr val="FC671A"/>
                </a:solidFill>
              </a:rPr>
              <a:t>Keywords</a:t>
            </a:r>
            <a:r>
              <a:rPr lang="es-ES_tradnl" sz="3600" dirty="0">
                <a:solidFill>
                  <a:srgbClr val="FC671A"/>
                </a:solidFill>
              </a:rPr>
              <a:t> como parámetros</a:t>
            </a:r>
          </a:p>
        </p:txBody>
      </p:sp>
    </p:spTree>
    <p:extLst>
      <p:ext uri="{BB962C8B-B14F-4D97-AF65-F5344CB8AC3E}">
        <p14:creationId xmlns:p14="http://schemas.microsoft.com/office/powerpoint/2010/main" val="103893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B55158AD-E0C8-0346-A19D-314AAEEDD332}"/>
              </a:ext>
            </a:extLst>
          </p:cNvPr>
          <p:cNvSpPr txBox="1">
            <a:spLocks/>
          </p:cNvSpPr>
          <p:nvPr/>
        </p:nvSpPr>
        <p:spPr>
          <a:xfrm>
            <a:off x="859876" y="1264256"/>
            <a:ext cx="10685417" cy="5209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saludar(</a:t>
            </a:r>
            <a:r>
              <a:rPr lang="es-ES" dirty="0" err="1"/>
              <a:t>nom</a:t>
            </a:r>
            <a:r>
              <a:rPr lang="es-ES" dirty="0"/>
              <a:t>, mensaje="Hola"):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           </a:t>
            </a:r>
            <a:r>
              <a:rPr lang="es-ES" dirty="0" err="1"/>
              <a:t>print</a:t>
            </a:r>
            <a:r>
              <a:rPr lang="es-ES" dirty="0"/>
              <a:t> (mensaje, </a:t>
            </a:r>
            <a:r>
              <a:rPr lang="es-ES" dirty="0" err="1"/>
              <a:t>nom</a:t>
            </a:r>
            <a:r>
              <a:rPr lang="es-E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saludar(mensaje="Buenos días", </a:t>
            </a:r>
            <a:r>
              <a:rPr lang="es-ES" dirty="0" err="1"/>
              <a:t>nom</a:t>
            </a:r>
            <a:r>
              <a:rPr lang="es-ES" dirty="0"/>
              <a:t>="Juancho")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Buenos días Juancho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saludar(</a:t>
            </a:r>
            <a:r>
              <a:rPr lang="es-ES" dirty="0" err="1"/>
              <a:t>nom</a:t>
            </a:r>
            <a:r>
              <a:rPr lang="es-ES" dirty="0"/>
              <a:t>="Juancho")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&gt;&gt;&gt;Hola Juancho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FF607-B7A8-BC4F-8E78-EF74820847B5}"/>
              </a:ext>
            </a:extLst>
          </p:cNvPr>
          <p:cNvSpPr txBox="1">
            <a:spLocks/>
          </p:cNvSpPr>
          <p:nvPr/>
        </p:nvSpPr>
        <p:spPr>
          <a:xfrm>
            <a:off x="1295402" y="1422145"/>
            <a:ext cx="9601196" cy="21553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Al igual que en otros lenguajes de alto nivel, es posible que una función, espere recibir un número arbitrario desconocido de argumentos. Estos argumentos, llegarán a la función en forma de tupla.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Para definir argumentos arbitrarios en una función, se antecede al parámetro un asterisco (*):</a:t>
            </a:r>
            <a:endParaRPr lang="en-US" dirty="0"/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1DC8F9-FA03-A849-A50E-FCB961B03397}"/>
              </a:ext>
            </a:extLst>
          </p:cNvPr>
          <p:cNvSpPr txBox="1"/>
          <p:nvPr/>
        </p:nvSpPr>
        <p:spPr>
          <a:xfrm>
            <a:off x="1295402" y="4247628"/>
            <a:ext cx="47123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Ejemplos:</a:t>
            </a:r>
          </a:p>
          <a:p>
            <a:endParaRPr lang="en-US" sz="2000" dirty="0"/>
          </a:p>
          <a:p>
            <a:pPr lvl="0"/>
            <a:r>
              <a:rPr lang="es-ES" sz="2400" dirty="0"/>
              <a:t>&gt;&gt;&gt;</a:t>
            </a: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funcionA</a:t>
            </a:r>
            <a:r>
              <a:rPr lang="es-ES" sz="2400" dirty="0"/>
              <a:t>(*</a:t>
            </a:r>
            <a:r>
              <a:rPr lang="es-ES" sz="2400" dirty="0" err="1"/>
              <a:t>parametros</a:t>
            </a:r>
            <a:r>
              <a:rPr lang="es-ES" sz="2400" dirty="0"/>
              <a:t>):</a:t>
            </a:r>
            <a:endParaRPr lang="en-US" sz="2400" dirty="0"/>
          </a:p>
          <a:p>
            <a:r>
              <a:rPr lang="es-ES" sz="2400" dirty="0"/>
              <a:t>	  </a:t>
            </a:r>
            <a:r>
              <a:rPr lang="es-ES" sz="2400" dirty="0" err="1"/>
              <a:t>p</a:t>
            </a:r>
            <a:r>
              <a:rPr lang="es-ES" sz="2400" dirty="0" err="1" smtClean="0"/>
              <a:t>rint</a:t>
            </a:r>
            <a:r>
              <a:rPr lang="es-ES" sz="2400" dirty="0" smtClean="0"/>
              <a:t>(</a:t>
            </a:r>
            <a:r>
              <a:rPr lang="es-ES" sz="2400" dirty="0" err="1" smtClean="0"/>
              <a:t>parametros</a:t>
            </a:r>
            <a:r>
              <a:rPr lang="es-ES" sz="2400" dirty="0"/>
              <a:t>)</a:t>
            </a:r>
          </a:p>
          <a:p>
            <a:endParaRPr lang="en-US" sz="2400" dirty="0"/>
          </a:p>
          <a:p>
            <a:r>
              <a:rPr lang="es-ES" sz="2400" dirty="0"/>
              <a:t>&gt;&gt;&gt;</a:t>
            </a:r>
            <a:r>
              <a:rPr lang="es-ES" sz="2400" dirty="0" err="1"/>
              <a:t>funcionA</a:t>
            </a:r>
            <a:r>
              <a:rPr lang="es-ES" sz="2400" dirty="0"/>
              <a:t>(9, 7, “Sol”, 90, “Luna”)</a:t>
            </a:r>
            <a:endParaRPr lang="en-U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113258-5E19-9E4F-B9EF-1ACAC678C4E5}"/>
              </a:ext>
            </a:extLst>
          </p:cNvPr>
          <p:cNvSpPr txBox="1"/>
          <p:nvPr/>
        </p:nvSpPr>
        <p:spPr>
          <a:xfrm>
            <a:off x="6669251" y="4330758"/>
            <a:ext cx="49270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/>
              <a:t>&gt;&gt;&gt;</a:t>
            </a: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funcionA</a:t>
            </a:r>
            <a:r>
              <a:rPr lang="es-ES" sz="2400" dirty="0"/>
              <a:t>(</a:t>
            </a:r>
            <a:r>
              <a:rPr lang="es-ES" sz="2400" dirty="0" err="1"/>
              <a:t>parametros</a:t>
            </a:r>
            <a:r>
              <a:rPr lang="es-ES" sz="2400" dirty="0"/>
              <a:t>):</a:t>
            </a:r>
            <a:endParaRPr lang="en-US" sz="2400" dirty="0"/>
          </a:p>
          <a:p>
            <a:r>
              <a:rPr lang="es-ES" sz="2400" dirty="0"/>
              <a:t>	  </a:t>
            </a:r>
            <a:r>
              <a:rPr lang="es-ES" sz="2400" dirty="0" err="1"/>
              <a:t>p</a:t>
            </a:r>
            <a:r>
              <a:rPr lang="es-ES" sz="2400" dirty="0" err="1" smtClean="0"/>
              <a:t>rint</a:t>
            </a:r>
            <a:r>
              <a:rPr lang="es-ES" sz="2400" dirty="0" smtClean="0"/>
              <a:t>(</a:t>
            </a:r>
            <a:r>
              <a:rPr lang="es-ES" sz="2400" dirty="0" err="1" smtClean="0"/>
              <a:t>parametros</a:t>
            </a:r>
            <a:r>
              <a:rPr lang="es-ES" sz="2400" dirty="0"/>
              <a:t>)</a:t>
            </a:r>
          </a:p>
          <a:p>
            <a:endParaRPr lang="en-US" sz="2400" dirty="0"/>
          </a:p>
          <a:p>
            <a:r>
              <a:rPr lang="es-ES" sz="2400" dirty="0"/>
              <a:t>&gt;&gt;&gt;</a:t>
            </a:r>
            <a:r>
              <a:rPr lang="es-ES" sz="2400" dirty="0" err="1"/>
              <a:t>funcionA</a:t>
            </a:r>
            <a:r>
              <a:rPr lang="es-ES" sz="2400" dirty="0"/>
              <a:t>(9, 7, “Sol”, 90, “Luna”)</a:t>
            </a:r>
            <a:endParaRPr lang="en-US" sz="2400" dirty="0"/>
          </a:p>
          <a:p>
            <a:r>
              <a:rPr lang="es-ES" sz="2400" dirty="0"/>
              <a:t>&gt;&gt;&gt;</a:t>
            </a:r>
            <a:r>
              <a:rPr lang="es-ES" sz="2400" dirty="0" err="1"/>
              <a:t>TypeError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213E1B-9E3F-F94E-B203-9A4EEECA36D7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Parámetros arbitrarios</a:t>
            </a:r>
          </a:p>
        </p:txBody>
      </p:sp>
    </p:spTree>
    <p:extLst>
      <p:ext uri="{BB962C8B-B14F-4D97-AF65-F5344CB8AC3E}">
        <p14:creationId xmlns:p14="http://schemas.microsoft.com/office/powerpoint/2010/main" val="30409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3">
            <a:extLst>
              <a:ext uri="{FF2B5EF4-FFF2-40B4-BE49-F238E27FC236}">
                <a16:creationId xmlns:a16="http://schemas.microsoft.com/office/drawing/2014/main" id="{61EAC93E-A959-3F42-A870-C450E7EFE5C9}"/>
              </a:ext>
            </a:extLst>
          </p:cNvPr>
          <p:cNvSpPr txBox="1">
            <a:spLocks/>
          </p:cNvSpPr>
          <p:nvPr/>
        </p:nvSpPr>
        <p:spPr>
          <a:xfrm>
            <a:off x="1295402" y="446563"/>
            <a:ext cx="9601196" cy="447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/>
              <a:t>funcionA</a:t>
            </a:r>
            <a:r>
              <a:rPr lang="es-ES" dirty="0"/>
              <a:t>(*</a:t>
            </a:r>
            <a:r>
              <a:rPr lang="es-ES" dirty="0" err="1"/>
              <a:t>parametros</a:t>
            </a:r>
            <a:r>
              <a:rPr lang="es-ES" dirty="0"/>
              <a:t>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</a:t>
            </a:r>
            <a:r>
              <a:rPr lang="es-ES" dirty="0" err="1"/>
              <a:t>for</a:t>
            </a:r>
            <a:r>
              <a:rPr lang="es-ES" dirty="0"/>
              <a:t> i in </a:t>
            </a:r>
            <a:r>
              <a:rPr lang="es-ES" dirty="0" err="1"/>
              <a:t>parametros</a:t>
            </a:r>
            <a:r>
              <a:rPr lang="es-ES" dirty="0"/>
              <a:t>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	</a:t>
            </a:r>
            <a:r>
              <a:rPr lang="es-ES" dirty="0" err="1"/>
              <a:t>print</a:t>
            </a:r>
            <a:r>
              <a:rPr lang="es-ES" dirty="0"/>
              <a:t>(i * 2, </a:t>
            </a:r>
            <a:r>
              <a:rPr lang="es-ES" dirty="0" err="1"/>
              <a:t>end</a:t>
            </a:r>
            <a:r>
              <a:rPr lang="es-ES" dirty="0"/>
              <a:t>=” “)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dirty="0" err="1"/>
              <a:t>funcionA</a:t>
            </a:r>
            <a:r>
              <a:rPr lang="es-ES" dirty="0"/>
              <a:t>(2, 4, 7, 8)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&gt;&gt;&gt;4, 8, 14, 16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b="1" dirty="0"/>
              <a:t>Nota:</a:t>
            </a:r>
            <a:r>
              <a:rPr lang="es-ES" dirty="0"/>
              <a:t> Si una función espera recibir parámetros </a:t>
            </a:r>
            <a:r>
              <a:rPr lang="es-ES" b="1" dirty="0">
                <a:solidFill>
                  <a:srgbClr val="FF0000"/>
                </a:solidFill>
              </a:rPr>
              <a:t>fijos</a:t>
            </a:r>
            <a:r>
              <a:rPr lang="es-ES" dirty="0"/>
              <a:t> y </a:t>
            </a:r>
            <a:r>
              <a:rPr lang="es-ES" b="1" dirty="0">
                <a:solidFill>
                  <a:srgbClr val="FF0000"/>
                </a:solidFill>
              </a:rPr>
              <a:t>arbitrarios</a:t>
            </a:r>
            <a:r>
              <a:rPr lang="es-ES" dirty="0"/>
              <a:t>, </a:t>
            </a:r>
            <a:r>
              <a:rPr lang="es-ES" b="1" dirty="0"/>
              <a:t>los arbitrarios siempre deben suceder a los fijos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22AAAB-DE5C-C94D-B4D6-993966AD357F}"/>
              </a:ext>
            </a:extLst>
          </p:cNvPr>
          <p:cNvSpPr txBox="1"/>
          <p:nvPr/>
        </p:nvSpPr>
        <p:spPr>
          <a:xfrm>
            <a:off x="1142997" y="4325870"/>
            <a:ext cx="50499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/>
              <a:t>&gt;&gt;&gt;</a:t>
            </a: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funcionA</a:t>
            </a:r>
            <a:r>
              <a:rPr lang="es-ES" sz="2400" dirty="0"/>
              <a:t>(</a:t>
            </a:r>
            <a:r>
              <a:rPr lang="es-ES" sz="2400" dirty="0" err="1"/>
              <a:t>nom</a:t>
            </a:r>
            <a:r>
              <a:rPr lang="es-ES" sz="2400" dirty="0"/>
              <a:t>, *</a:t>
            </a:r>
            <a:r>
              <a:rPr lang="es-ES" sz="2400" dirty="0" err="1"/>
              <a:t>parametros</a:t>
            </a:r>
            <a:r>
              <a:rPr lang="es-ES" sz="2400" dirty="0"/>
              <a:t>):</a:t>
            </a:r>
            <a:endParaRPr lang="en-US" sz="2400" dirty="0"/>
          </a:p>
          <a:p>
            <a:r>
              <a:rPr lang="es-ES" sz="2400" dirty="0"/>
              <a:t>	   </a:t>
            </a:r>
            <a:r>
              <a:rPr lang="es-ES" sz="2400" dirty="0" err="1"/>
              <a:t>print</a:t>
            </a:r>
            <a:r>
              <a:rPr lang="es-ES" sz="2400" dirty="0"/>
              <a:t>(</a:t>
            </a:r>
            <a:r>
              <a:rPr lang="es-ES" sz="2400" dirty="0" err="1"/>
              <a:t>nom</a:t>
            </a:r>
            <a:r>
              <a:rPr lang="es-ES" sz="2400" dirty="0"/>
              <a:t>, </a:t>
            </a:r>
            <a:r>
              <a:rPr lang="es-ES" sz="2400" dirty="0" err="1"/>
              <a:t>parametros</a:t>
            </a:r>
            <a:r>
              <a:rPr lang="es-ES" sz="2400" dirty="0"/>
              <a:t>)</a:t>
            </a:r>
            <a:endParaRPr lang="en-US" sz="2400" dirty="0"/>
          </a:p>
          <a:p>
            <a:r>
              <a:rPr lang="es-ES" sz="2400" dirty="0"/>
              <a:t>&gt;&gt;&gt;</a:t>
            </a:r>
            <a:r>
              <a:rPr lang="es-ES" sz="2400" dirty="0" err="1"/>
              <a:t>funcionA</a:t>
            </a:r>
            <a:r>
              <a:rPr lang="es-ES" sz="2400" dirty="0"/>
              <a:t>("Lauren", 3, 4, 6, 7)</a:t>
            </a:r>
            <a:endParaRPr lang="en-US" sz="2400" dirty="0"/>
          </a:p>
          <a:p>
            <a:r>
              <a:rPr lang="es-ES" sz="2400" dirty="0"/>
              <a:t>&gt;&gt;&gt;Lauren (3, 4, 6, 7)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B10938-832B-254B-96A1-4DE2C6ED22C0}"/>
              </a:ext>
            </a:extLst>
          </p:cNvPr>
          <p:cNvSpPr txBox="1"/>
          <p:nvPr/>
        </p:nvSpPr>
        <p:spPr>
          <a:xfrm>
            <a:off x="6453242" y="4105490"/>
            <a:ext cx="532964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2400" dirty="0"/>
              <a:t>&gt;&gt;&gt;</a:t>
            </a: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funcionA</a:t>
            </a:r>
            <a:r>
              <a:rPr lang="es-ES" sz="2400" dirty="0"/>
              <a:t>(</a:t>
            </a:r>
            <a:r>
              <a:rPr lang="es-ES" sz="2400" dirty="0" err="1"/>
              <a:t>nom</a:t>
            </a:r>
            <a:r>
              <a:rPr lang="es-ES" sz="2400" dirty="0"/>
              <a:t>, *</a:t>
            </a:r>
            <a:r>
              <a:rPr lang="es-ES" sz="2400" dirty="0" err="1"/>
              <a:t>parametros</a:t>
            </a:r>
            <a:r>
              <a:rPr lang="es-ES" sz="2400" dirty="0"/>
              <a:t>):</a:t>
            </a:r>
            <a:endParaRPr lang="en-US" sz="2400" dirty="0"/>
          </a:p>
          <a:p>
            <a:r>
              <a:rPr lang="es-ES" sz="2400" dirty="0"/>
              <a:t>	     </a:t>
            </a:r>
            <a:r>
              <a:rPr lang="es-ES" sz="2400" dirty="0" err="1"/>
              <a:t>for</a:t>
            </a:r>
            <a:r>
              <a:rPr lang="es-ES" sz="2400" dirty="0"/>
              <a:t> i in </a:t>
            </a:r>
            <a:r>
              <a:rPr lang="es-ES" sz="2400" dirty="0" err="1"/>
              <a:t>parametros</a:t>
            </a:r>
            <a:r>
              <a:rPr lang="es-ES" sz="2400" dirty="0"/>
              <a:t>:</a:t>
            </a:r>
            <a:endParaRPr lang="en-US" sz="2400" dirty="0"/>
          </a:p>
          <a:p>
            <a:r>
              <a:rPr lang="es-ES" sz="2400" dirty="0"/>
              <a:t>		</a:t>
            </a:r>
            <a:r>
              <a:rPr lang="es-ES" sz="2400" dirty="0" err="1"/>
              <a:t>print</a:t>
            </a:r>
            <a:r>
              <a:rPr lang="es-ES" sz="2400" dirty="0"/>
              <a:t>(i * 3, </a:t>
            </a:r>
            <a:r>
              <a:rPr lang="es-ES" sz="2400" dirty="0" err="1"/>
              <a:t>end</a:t>
            </a:r>
            <a:r>
              <a:rPr lang="es-ES" sz="2400" dirty="0"/>
              <a:t>=" ")</a:t>
            </a:r>
            <a:endParaRPr lang="en-US" sz="2400" dirty="0"/>
          </a:p>
          <a:p>
            <a:r>
              <a:rPr lang="es-ES" sz="2400" dirty="0"/>
              <a:t>		</a:t>
            </a:r>
            <a:r>
              <a:rPr lang="es-ES" sz="2400" dirty="0" err="1"/>
              <a:t>print</a:t>
            </a:r>
            <a:r>
              <a:rPr lang="es-ES" sz="2400" dirty="0"/>
              <a:t>("\n", </a:t>
            </a:r>
            <a:r>
              <a:rPr lang="es-ES" sz="2400" dirty="0" err="1"/>
              <a:t>nom</a:t>
            </a:r>
            <a:r>
              <a:rPr lang="es-ES" sz="2400" dirty="0"/>
              <a:t>)</a:t>
            </a:r>
            <a:endParaRPr lang="en-US" sz="2400" dirty="0"/>
          </a:p>
          <a:p>
            <a:r>
              <a:rPr lang="es-ES" sz="2400" dirty="0"/>
              <a:t>&gt;&gt;&gt;</a:t>
            </a:r>
            <a:r>
              <a:rPr lang="es-ES" sz="2400" dirty="0" err="1"/>
              <a:t>funcionA</a:t>
            </a:r>
            <a:r>
              <a:rPr lang="es-ES" sz="2400" dirty="0"/>
              <a:t>("Lauren", 3, 4, 6, 7)</a:t>
            </a:r>
            <a:endParaRPr lang="en-US" sz="2400" dirty="0"/>
          </a:p>
          <a:p>
            <a:r>
              <a:rPr lang="es-ES" sz="2400" dirty="0"/>
              <a:t>9 12 18 21</a:t>
            </a:r>
            <a:endParaRPr lang="en-US" sz="2400" dirty="0"/>
          </a:p>
          <a:p>
            <a:r>
              <a:rPr lang="es-ES" sz="2400" dirty="0"/>
              <a:t>Lauren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7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A0FD44E-7344-0143-BE7F-A5A3EEDE1510}"/>
              </a:ext>
            </a:extLst>
          </p:cNvPr>
          <p:cNvSpPr txBox="1">
            <a:spLocks/>
          </p:cNvSpPr>
          <p:nvPr/>
        </p:nvSpPr>
        <p:spPr>
          <a:xfrm>
            <a:off x="733697" y="1077422"/>
            <a:ext cx="10724606" cy="29686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Es posible también, obtener parámetros arbitrarios como pares de </a:t>
            </a:r>
            <a:r>
              <a:rPr lang="es-ES" b="1" dirty="0"/>
              <a:t>clave=valor</a:t>
            </a:r>
            <a:r>
              <a:rPr lang="es-ES" dirty="0"/>
              <a:t>. En estos casos, al nombre del parámetro deben precederlo dos asterisco (**):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/>
              <a:t>funcionA</a:t>
            </a:r>
            <a:r>
              <a:rPr lang="es-ES" dirty="0"/>
              <a:t>(**</a:t>
            </a:r>
            <a:r>
              <a:rPr lang="es-ES" dirty="0" err="1"/>
              <a:t>parametro</a:t>
            </a:r>
            <a:r>
              <a:rPr lang="es-ES" dirty="0"/>
              <a:t>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   	  	     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parametro</a:t>
            </a:r>
            <a:r>
              <a:rPr lang="es-ES" dirty="0"/>
              <a:t>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dirty="0" err="1"/>
              <a:t>funcionA</a:t>
            </a:r>
            <a:r>
              <a:rPr lang="es-ES" dirty="0"/>
              <a:t>(cc=1212, </a:t>
            </a:r>
            <a:r>
              <a:rPr lang="es-ES" dirty="0" err="1"/>
              <a:t>nom</a:t>
            </a:r>
            <a:r>
              <a:rPr lang="es-ES" dirty="0"/>
              <a:t>="Lauren", tele=3434)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&gt;&gt;&gt;{'cc': 1212, '</a:t>
            </a:r>
            <a:r>
              <a:rPr lang="es-ES" dirty="0" err="1"/>
              <a:t>nom</a:t>
            </a:r>
            <a:r>
              <a:rPr lang="es-ES" dirty="0"/>
              <a:t>': 'Lauren', 'tele': 3434}</a:t>
            </a:r>
            <a:endParaRPr lang="en-US" dirty="0"/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C44591-0A9F-9C43-A686-8D3B3397F621}"/>
              </a:ext>
            </a:extLst>
          </p:cNvPr>
          <p:cNvSpPr txBox="1"/>
          <p:nvPr/>
        </p:nvSpPr>
        <p:spPr>
          <a:xfrm>
            <a:off x="733697" y="4194313"/>
            <a:ext cx="83183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sz="2400" dirty="0"/>
              <a:t>&gt;&gt;&gt;</a:t>
            </a: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/>
              <a:t> </a:t>
            </a:r>
            <a:r>
              <a:rPr lang="es-ES" sz="2400" dirty="0" err="1"/>
              <a:t>funcionA</a:t>
            </a:r>
            <a:r>
              <a:rPr lang="es-ES" sz="2400" dirty="0"/>
              <a:t>(*</a:t>
            </a:r>
            <a:r>
              <a:rPr lang="es-ES" sz="2400" dirty="0" err="1"/>
              <a:t>parametro</a:t>
            </a:r>
            <a:r>
              <a:rPr lang="es-ES" sz="2400" dirty="0"/>
              <a:t>, **parametro1):</a:t>
            </a:r>
            <a:endParaRPr lang="en-US" sz="2400" dirty="0"/>
          </a:p>
          <a:p>
            <a:r>
              <a:rPr lang="es-ES" sz="2400" dirty="0"/>
              <a:t>    	     </a:t>
            </a:r>
            <a:r>
              <a:rPr lang="es-ES" sz="2400" dirty="0" err="1"/>
              <a:t>print</a:t>
            </a:r>
            <a:r>
              <a:rPr lang="es-ES" sz="2400" dirty="0"/>
              <a:t>(</a:t>
            </a:r>
            <a:r>
              <a:rPr lang="es-ES" sz="2400" dirty="0" err="1"/>
              <a:t>parametro</a:t>
            </a:r>
            <a:r>
              <a:rPr lang="es-ES" sz="2400" dirty="0"/>
              <a:t>, parametro1)</a:t>
            </a:r>
            <a:endParaRPr lang="en-US" sz="2400" dirty="0"/>
          </a:p>
          <a:p>
            <a:r>
              <a:rPr lang="es-ES" sz="2400" dirty="0"/>
              <a:t>&gt;&gt;&gt; </a:t>
            </a:r>
            <a:r>
              <a:rPr lang="es-ES" sz="2400" dirty="0" err="1"/>
              <a:t>funcionA</a:t>
            </a:r>
            <a:r>
              <a:rPr lang="es-ES" sz="2400" dirty="0"/>
              <a:t>(9, 5, 7, "Sola", cc=1212, </a:t>
            </a:r>
            <a:r>
              <a:rPr lang="es-ES" sz="2400" dirty="0" err="1"/>
              <a:t>nom</a:t>
            </a:r>
            <a:r>
              <a:rPr lang="es-ES" sz="2400" dirty="0"/>
              <a:t>="Lauren", tele=3434)</a:t>
            </a:r>
            <a:endParaRPr lang="en-US" sz="2400" dirty="0"/>
          </a:p>
          <a:p>
            <a:r>
              <a:rPr lang="es-ES" sz="2400" dirty="0"/>
              <a:t>&gt;&gt;&gt; (9, 5, 7, 'Sola') {'cc': 1212, '</a:t>
            </a:r>
            <a:r>
              <a:rPr lang="es-ES" sz="2400" dirty="0" err="1"/>
              <a:t>nom</a:t>
            </a:r>
            <a:r>
              <a:rPr lang="es-ES" sz="2400" dirty="0"/>
              <a:t>': 'Lauren', 'tele': 3434}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BC906DDD-E243-0446-872A-34184541CD58}"/>
              </a:ext>
            </a:extLst>
          </p:cNvPr>
          <p:cNvSpPr txBox="1">
            <a:spLocks/>
          </p:cNvSpPr>
          <p:nvPr/>
        </p:nvSpPr>
        <p:spPr>
          <a:xfrm>
            <a:off x="1295402" y="749420"/>
            <a:ext cx="9601196" cy="53591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</a:t>
            </a:r>
            <a:r>
              <a:rPr lang="es-ES" b="1">
                <a:solidFill>
                  <a:srgbClr val="FF0000"/>
                </a:solidFill>
              </a:rPr>
              <a:t>def</a:t>
            </a:r>
            <a:r>
              <a:rPr lang="es-ES"/>
              <a:t> funcionA(fijo, *parametro, **parametro1):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    	            print(fijo, parametro, parametro1)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funcionA(“Datos:”, 9, 5, 7, "Sola", cc=1212, nom="Lauren", tele=3434)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&gt;&gt;&gt;Datos:  (9, 5, 7, 'Sola') {'cc': 1212, 'nom': 'Lauren', 'tele': 3434}</a:t>
            </a:r>
            <a:endParaRPr lang="en-US"/>
          </a:p>
          <a:p>
            <a:endParaRPr lang="es-CO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</a:t>
            </a:r>
            <a:r>
              <a:rPr lang="es-ES" b="1">
                <a:solidFill>
                  <a:srgbClr val="FF0000"/>
                </a:solidFill>
              </a:rPr>
              <a:t>def</a:t>
            </a:r>
            <a:r>
              <a:rPr lang="es-ES"/>
              <a:t> funcionA(fijo, *parametro, **parametro1):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    	          print(fijo, parametro, parametro1)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a="Datos"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&gt;&gt;&gt;b = 2, 9, 5, 7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funcionA(a, b, cc=1212, nom='Lauren', tele'=3434)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0F8FB-2C9D-D34E-80F9-492F867C8572}"/>
              </a:ext>
            </a:extLst>
          </p:cNvPr>
          <p:cNvSpPr txBox="1">
            <a:spLocks/>
          </p:cNvSpPr>
          <p:nvPr/>
        </p:nvSpPr>
        <p:spPr>
          <a:xfrm>
            <a:off x="793569" y="1357987"/>
            <a:ext cx="10604862" cy="46537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Puede ocurrir además, una situación inversa a la anterior. Es decir, que la función espere una lista fija de parámetros, pero que éstos, en vez de estar disponibles de forma separada, se encuentren contenidos en una lista o tupla. En este caso, el signo asterisco (*) deberá preceder al nombre de la lista o tupla que es pasada como </a:t>
            </a:r>
            <a:r>
              <a:rPr lang="es-ES" b="1" dirty="0" smtClean="0">
                <a:solidFill>
                  <a:srgbClr val="FF0000"/>
                </a:solidFill>
              </a:rPr>
              <a:t>argu</a:t>
            </a:r>
            <a:r>
              <a:rPr lang="es-ES" b="1" dirty="0" smtClean="0">
                <a:solidFill>
                  <a:srgbClr val="FF0000"/>
                </a:solidFill>
              </a:rPr>
              <a:t>mento</a:t>
            </a:r>
            <a:r>
              <a:rPr lang="es-ES" dirty="0" smtClean="0"/>
              <a:t> </a:t>
            </a:r>
            <a:r>
              <a:rPr lang="es-ES" dirty="0"/>
              <a:t>durante la llamada a la función.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&gt;&gt;&gt;datos = [3500, 100]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calcular(importe, descuento):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(importe - (importe * descuento / 100</a:t>
            </a:r>
            <a:r>
              <a:rPr lang="es-ES" dirty="0" smtClean="0"/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(calcular(*datos))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F60C33-FE44-DC44-8B3F-C92F66F01215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Desempaquetado de Parámetros</a:t>
            </a:r>
          </a:p>
        </p:txBody>
      </p:sp>
    </p:spTree>
    <p:extLst>
      <p:ext uri="{BB962C8B-B14F-4D97-AF65-F5344CB8AC3E}">
        <p14:creationId xmlns:p14="http://schemas.microsoft.com/office/powerpoint/2010/main" val="28724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8712561-2887-EA49-96C2-0A07DB9BD098}"/>
              </a:ext>
            </a:extLst>
          </p:cNvPr>
          <p:cNvSpPr txBox="1">
            <a:spLocks/>
          </p:cNvSpPr>
          <p:nvPr/>
        </p:nvSpPr>
        <p:spPr>
          <a:xfrm>
            <a:off x="1295402" y="1111497"/>
            <a:ext cx="9601196" cy="41840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mismo caso puede darse cuando los valores a ser pasados como </a:t>
            </a:r>
            <a:r>
              <a:rPr lang="es-ES" b="1" dirty="0" smtClean="0">
                <a:solidFill>
                  <a:srgbClr val="FF0000"/>
                </a:solidFill>
              </a:rPr>
              <a:t>argumento</a:t>
            </a:r>
            <a:r>
              <a:rPr lang="es-ES" dirty="0" smtClean="0"/>
              <a:t> </a:t>
            </a:r>
            <a:r>
              <a:rPr lang="es-ES" dirty="0"/>
              <a:t>a una función, se encuentren disponibles en un diccionario. Aquí, deberán pasarse a la función, precedidos de dos asteriscos (**):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&gt;&gt;&gt;datos = {“importe”:3500, “descuento”:50}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calcular(importe, descuento):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      </a:t>
            </a:r>
            <a:r>
              <a:rPr lang="es-ES" dirty="0" err="1"/>
              <a:t>Return</a:t>
            </a:r>
            <a:r>
              <a:rPr lang="es-ES" dirty="0"/>
              <a:t> (importe – (importe * descuento / 100))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dirty="0" err="1"/>
              <a:t>print</a:t>
            </a:r>
            <a:r>
              <a:rPr lang="es-ES" dirty="0"/>
              <a:t>(calcular(**datos))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4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4CE72-28ED-BF47-B233-FB1BFED2E5A8}"/>
              </a:ext>
            </a:extLst>
          </p:cNvPr>
          <p:cNvSpPr txBox="1">
            <a:spLocks/>
          </p:cNvSpPr>
          <p:nvPr/>
        </p:nvSpPr>
        <p:spPr>
          <a:xfrm>
            <a:off x="800100" y="1156935"/>
            <a:ext cx="10591799" cy="30992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 </a:t>
            </a:r>
            <a:endParaRPr lang="en-US" dirty="0"/>
          </a:p>
          <a:p>
            <a:pPr algn="just"/>
            <a:r>
              <a:rPr lang="es-ES" dirty="0"/>
              <a:t>En Python, es posible (al igual que en la gran mayoría de los lenguajes de programación), llamar a una función dentro de otra, de forma fija y de la misma manera que se la llamaría, desde fuera de dicha función: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Ejemplos: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600" dirty="0"/>
              <a:t>&gt;&gt;&gt;</a:t>
            </a:r>
            <a:r>
              <a:rPr lang="es-ES" sz="2600" b="1" dirty="0" err="1">
                <a:solidFill>
                  <a:srgbClr val="FF0000"/>
                </a:solidFill>
              </a:rPr>
              <a:t>def</a:t>
            </a:r>
            <a:r>
              <a:rPr lang="es-ES" sz="2600" dirty="0"/>
              <a:t> fun1():</a:t>
            </a: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600" dirty="0"/>
              <a:t>	</a:t>
            </a:r>
            <a:r>
              <a:rPr lang="es-ES" sz="2600" dirty="0" err="1"/>
              <a:t>print</a:t>
            </a:r>
            <a:r>
              <a:rPr lang="es-ES" sz="2600" dirty="0"/>
              <a:t>("Hola Mundo")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383702-ACC2-CE4A-ABAE-B3334BADE4B6}"/>
              </a:ext>
            </a:extLst>
          </p:cNvPr>
          <p:cNvSpPr txBox="1"/>
          <p:nvPr/>
        </p:nvSpPr>
        <p:spPr>
          <a:xfrm>
            <a:off x="5366586" y="3273652"/>
            <a:ext cx="62213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&gt;&gt;&gt;</a:t>
            </a: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/>
              <a:t> fun2():</a:t>
            </a:r>
            <a:endParaRPr lang="en-US" sz="2400" dirty="0"/>
          </a:p>
          <a:p>
            <a:r>
              <a:rPr lang="es-ES" sz="2400" dirty="0"/>
              <a:t>	  </a:t>
            </a:r>
            <a:r>
              <a:rPr lang="es-ES" sz="2400" dirty="0" err="1"/>
              <a:t>print</a:t>
            </a:r>
            <a:r>
              <a:rPr lang="es-ES" sz="2400" dirty="0"/>
              <a:t>(fun1())</a:t>
            </a:r>
            <a:endParaRPr lang="en-US" sz="2400" dirty="0"/>
          </a:p>
          <a:p>
            <a:r>
              <a:rPr lang="es-ES" sz="2400" dirty="0"/>
              <a:t>	  </a:t>
            </a:r>
            <a:r>
              <a:rPr lang="es-ES" sz="2400" dirty="0" err="1"/>
              <a:t>print</a:t>
            </a:r>
            <a:r>
              <a:rPr lang="es-ES" sz="2400" dirty="0"/>
              <a:t>("Bienvenidos al </a:t>
            </a:r>
            <a:r>
              <a:rPr lang="es-ES" sz="2400" dirty="0" err="1"/>
              <a:t>Bootcamp</a:t>
            </a:r>
            <a:r>
              <a:rPr lang="es-ES" sz="2400" dirty="0"/>
              <a:t> 2021")</a:t>
            </a:r>
            <a:endParaRPr lang="en-US" sz="2400" dirty="0"/>
          </a:p>
          <a:p>
            <a:r>
              <a:rPr lang="es-ES" sz="2400" dirty="0"/>
              <a:t>&gt;&gt;&gt;Hola Mundo</a:t>
            </a:r>
            <a:endParaRPr lang="en-US" sz="2400" dirty="0"/>
          </a:p>
          <a:p>
            <a:r>
              <a:rPr lang="es-ES" sz="2400" dirty="0"/>
              <a:t>&gt;&gt;&gt;</a:t>
            </a:r>
            <a:r>
              <a:rPr lang="es-ES" sz="2400" dirty="0" err="1"/>
              <a:t>None</a:t>
            </a:r>
            <a:endParaRPr lang="en-US" sz="2400" dirty="0"/>
          </a:p>
          <a:p>
            <a:r>
              <a:rPr lang="es-ES" sz="2400" dirty="0"/>
              <a:t>&gt;&gt;&gt;Bienvenidos al </a:t>
            </a:r>
            <a:r>
              <a:rPr lang="es-ES" sz="2400" dirty="0" err="1"/>
              <a:t>Bootcamp</a:t>
            </a:r>
            <a:r>
              <a:rPr lang="es-ES" sz="2400" dirty="0"/>
              <a:t> 2021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982A66-2C05-1348-857E-0EB074396E8A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Llamadas de retorno</a:t>
            </a:r>
          </a:p>
        </p:txBody>
      </p:sp>
    </p:spTree>
    <p:extLst>
      <p:ext uri="{BB962C8B-B14F-4D97-AF65-F5344CB8AC3E}">
        <p14:creationId xmlns:p14="http://schemas.microsoft.com/office/powerpoint/2010/main" val="12472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0AB-8E13-D843-BF35-C4AB29C40D84}"/>
              </a:ext>
            </a:extLst>
          </p:cNvPr>
          <p:cNvSpPr txBox="1">
            <a:spLocks/>
          </p:cNvSpPr>
          <p:nvPr/>
        </p:nvSpPr>
        <p:spPr>
          <a:xfrm>
            <a:off x="3714750" y="1132758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Funciones en Python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04FD8F1-671B-ED40-997B-3543FA3D3C5F}"/>
              </a:ext>
            </a:extLst>
          </p:cNvPr>
          <p:cNvSpPr txBox="1">
            <a:spLocks/>
          </p:cNvSpPr>
          <p:nvPr/>
        </p:nvSpPr>
        <p:spPr>
          <a:xfrm>
            <a:off x="903514" y="2465726"/>
            <a:ext cx="10384972" cy="20508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400" dirty="0"/>
              <a:t>En programación, una </a:t>
            </a:r>
            <a:r>
              <a:rPr lang="es-ES" sz="2400" b="1" dirty="0"/>
              <a:t>función</a:t>
            </a:r>
            <a:r>
              <a:rPr lang="es-ES" sz="2400" dirty="0"/>
              <a:t> es una sección de un programa que calcula un valor de manera independiente al resto del programa.</a:t>
            </a:r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2400" dirty="0" smtClean="0"/>
              <a:t>Es</a:t>
            </a:r>
            <a:r>
              <a:rPr lang="es-ES" sz="2400" dirty="0"/>
              <a:t> un bloque de código que contiene una serie de instrucciones, </a:t>
            </a:r>
            <a:r>
              <a:rPr lang="es-ES" sz="2400" dirty="0" smtClean="0"/>
              <a:t>que son ejecutadas al </a:t>
            </a:r>
            <a:r>
              <a:rPr lang="es-ES" sz="2400" dirty="0"/>
              <a:t>llamar </a:t>
            </a:r>
            <a:r>
              <a:rPr lang="es-ES" sz="2400" dirty="0" smtClean="0"/>
              <a:t>dicha función, </a:t>
            </a:r>
            <a:r>
              <a:rPr lang="es-ES" sz="2400" dirty="0" smtClean="0"/>
              <a:t>especificando </a:t>
            </a:r>
            <a:r>
              <a:rPr lang="es-ES" sz="2400" dirty="0"/>
              <a:t>los argumentos </a:t>
            </a:r>
            <a:r>
              <a:rPr lang="es-ES" sz="2400" dirty="0" smtClean="0"/>
              <a:t>de la función</a:t>
            </a:r>
            <a:r>
              <a:rPr lang="es-ES" sz="2400" dirty="0"/>
              <a:t> si los hay</a:t>
            </a:r>
            <a:r>
              <a:rPr lang="es-E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1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62CBAF6F-ACD8-8A45-B914-50ABED3939BA}"/>
              </a:ext>
            </a:extLst>
          </p:cNvPr>
          <p:cNvSpPr txBox="1">
            <a:spLocks/>
          </p:cNvSpPr>
          <p:nvPr/>
        </p:nvSpPr>
        <p:spPr>
          <a:xfrm>
            <a:off x="1295402" y="1004146"/>
            <a:ext cx="9601196" cy="484970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&gt;&gt;&gt;</a:t>
            </a:r>
            <a:r>
              <a:rPr lang="es-ES" sz="3200" b="1">
                <a:solidFill>
                  <a:srgbClr val="FF0000"/>
                </a:solidFill>
              </a:rPr>
              <a:t>def</a:t>
            </a:r>
            <a:r>
              <a:rPr lang="es-ES" sz="3200"/>
              <a:t> fun1():</a:t>
            </a: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		    return ("Hola Mundo")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3200"/>
          </a:p>
          <a:p>
            <a:pPr marL="0" indent="0">
              <a:buFont typeface="Arial" panose="020B0604020202020204" pitchFamily="34" charset="0"/>
              <a:buNone/>
            </a:pP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&gt;&gt;&gt;</a:t>
            </a:r>
            <a:r>
              <a:rPr lang="es-ES" sz="3200" b="1">
                <a:solidFill>
                  <a:srgbClr val="FF0000"/>
                </a:solidFill>
              </a:rPr>
              <a:t>def</a:t>
            </a:r>
            <a:r>
              <a:rPr lang="es-ES" sz="3200"/>
              <a:t> fun2():</a:t>
            </a: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	           print(fun1())</a:t>
            </a: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	           print("Bienvenidos al Bootcamp 2021")</a:t>
            </a: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&gt;&gt;&gt;Hola Mundo</a:t>
            </a: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3200"/>
              <a:t>&gt;&gt;&gt;Bienvenidos al Bootcamp 2021</a:t>
            </a:r>
            <a:endParaRPr lang="en-US" sz="32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34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4B4F5-3941-4343-B857-D926D73E5BBB}"/>
              </a:ext>
            </a:extLst>
          </p:cNvPr>
          <p:cNvSpPr txBox="1">
            <a:spLocks/>
          </p:cNvSpPr>
          <p:nvPr/>
        </p:nvSpPr>
        <p:spPr>
          <a:xfrm>
            <a:off x="1295402" y="1147837"/>
            <a:ext cx="9601196" cy="45623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 </a:t>
            </a:r>
            <a:endParaRPr lang="en-US" dirty="0"/>
          </a:p>
          <a:p>
            <a:pPr algn="just"/>
            <a:r>
              <a:rPr lang="es-ES" dirty="0"/>
              <a:t>Se denomina llamada recursiva (o recursividad), a aquellas funciones que en su algoritmo, hacen referencia </a:t>
            </a:r>
            <a:r>
              <a:rPr lang="es-ES" dirty="0" smtClean="0"/>
              <a:t>a sí </a:t>
            </a:r>
            <a:r>
              <a:rPr lang="es-ES" dirty="0"/>
              <a:t>misma.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r>
              <a:rPr lang="es-ES" dirty="0"/>
              <a:t>Las llamadas recursivas suelen ser muy útiles en casos muy puntuales, pero debido a su gran factibilidad de caer en iteraciones infinitas, deben extremarse las medidas preventivas adecuadas y, solo utilizarse cuando sea estrictamente necesario y no exista una forma alternativa viable, que resuelva el problema evitando la recursividad.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algn="just"/>
            <a:r>
              <a:rPr lang="es-ES" dirty="0"/>
              <a:t>Python admite las llamadas recursivas, permitiendo a una función, llamarse a sí misma, de igual forma que lo hace cuando llama a otra función.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69B4B-596A-1141-BFCE-522F2DA09CB5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Llamadas recursivas</a:t>
            </a:r>
          </a:p>
        </p:txBody>
      </p:sp>
    </p:spTree>
    <p:extLst>
      <p:ext uri="{BB962C8B-B14F-4D97-AF65-F5344CB8AC3E}">
        <p14:creationId xmlns:p14="http://schemas.microsoft.com/office/powerpoint/2010/main" val="10599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DB51F-6EDD-2D45-B9E5-3A266ADB79ED}"/>
              </a:ext>
            </a:extLst>
          </p:cNvPr>
          <p:cNvSpPr txBox="1">
            <a:spLocks/>
          </p:cNvSpPr>
          <p:nvPr/>
        </p:nvSpPr>
        <p:spPr>
          <a:xfrm>
            <a:off x="1295402" y="1489165"/>
            <a:ext cx="9601196" cy="49508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&gt;&gt;&gt;lista = [5, 8, 5, 2, 4, 3, 1]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sumar(lis):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 	 </a:t>
            </a:r>
            <a:r>
              <a:rPr lang="es-ES" dirty="0" err="1"/>
              <a:t>print</a:t>
            </a:r>
            <a:r>
              <a:rPr lang="es-ES" dirty="0"/>
              <a:t>(sum(lis))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&gt;&gt;&gt;sumar(lista)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&gt;&gt;&gt;lista = [5, 8, 5, 2, 4, 3, 1]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dirty="0" err="1"/>
              <a:t>funA</a:t>
            </a:r>
            <a:r>
              <a:rPr lang="es-ES" dirty="0"/>
              <a:t>(lis):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  	 </a:t>
            </a:r>
            <a:r>
              <a:rPr lang="es-ES" dirty="0" err="1"/>
              <a:t>for</a:t>
            </a:r>
            <a:r>
              <a:rPr lang="es-ES" dirty="0"/>
              <a:t> i in lis: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	 </a:t>
            </a:r>
            <a:r>
              <a:rPr lang="es-ES" dirty="0" err="1"/>
              <a:t>print</a:t>
            </a:r>
            <a:r>
              <a:rPr lang="es-ES" dirty="0"/>
              <a:t>(i)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dirty="0" err="1"/>
              <a:t>funA</a:t>
            </a:r>
            <a:r>
              <a:rPr lang="es-ES" dirty="0"/>
              <a:t>(lista)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CF0487-C0AB-0C4E-ACDA-B6AD27B6EC68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Recorriendo una lista</a:t>
            </a:r>
          </a:p>
        </p:txBody>
      </p:sp>
    </p:spTree>
    <p:extLst>
      <p:ext uri="{BB962C8B-B14F-4D97-AF65-F5344CB8AC3E}">
        <p14:creationId xmlns:p14="http://schemas.microsoft.com/office/powerpoint/2010/main" val="34842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5FAB13EF-B2BA-5A4D-AAE5-98200DEBB56E}"/>
              </a:ext>
            </a:extLst>
          </p:cNvPr>
          <p:cNvSpPr txBox="1">
            <a:spLocks/>
          </p:cNvSpPr>
          <p:nvPr/>
        </p:nvSpPr>
        <p:spPr>
          <a:xfrm>
            <a:off x="1059181" y="723570"/>
            <a:ext cx="10073637" cy="56562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</a:t>
            </a:r>
            <a:r>
              <a:rPr lang="es-ES" b="1">
                <a:solidFill>
                  <a:srgbClr val="FF0000"/>
                </a:solidFill>
              </a:rPr>
              <a:t>def</a:t>
            </a:r>
            <a:r>
              <a:rPr lang="es-ES"/>
              <a:t> jugar(intento=1):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&gt;&gt;&gt;respuesta = input("¿De qué color es una naranja? ")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if (respuesta != "naranja"):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if (intento &lt; 3):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print ("\nFallaste! Inténtalo de nuevo")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intento += 1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jugar(intento) # Llamada recursiva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else: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print ("\nPerdiste!")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 else: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&gt;&gt;&gt;print ("\nGanaste!")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8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941CE-5809-214B-BFCD-22CE763E279B}"/>
              </a:ext>
            </a:extLst>
          </p:cNvPr>
          <p:cNvSpPr txBox="1">
            <a:spLocks/>
          </p:cNvSpPr>
          <p:nvPr/>
        </p:nvSpPr>
        <p:spPr>
          <a:xfrm>
            <a:off x="1295402" y="2030592"/>
            <a:ext cx="9601196" cy="4428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400" dirty="0"/>
              <a:t>En Python, la definición de funciones se realiza mediante la instrucción</a:t>
            </a:r>
            <a:r>
              <a:rPr lang="es-ES" sz="2400" b="1" dirty="0"/>
              <a:t> </a:t>
            </a:r>
            <a:r>
              <a:rPr lang="es-ES" sz="2400" b="1" dirty="0" err="1"/>
              <a:t>def</a:t>
            </a:r>
            <a:r>
              <a:rPr lang="es-ES" sz="2400" dirty="0"/>
              <a:t> más un nombre de función descriptivo  para el cuál, aplican las mismas reglas que para el nombre de las variables, seguido de paréntesis de apertura y cierre. Como toda estructura de control en Python, la definición de la función finaliza con dos puntos (:) y el algoritmo que la compone, irá </a:t>
            </a:r>
            <a:r>
              <a:rPr lang="es-ES" sz="2400" dirty="0" err="1"/>
              <a:t>identado</a:t>
            </a:r>
            <a:r>
              <a:rPr lang="es-ES" sz="2400" dirty="0"/>
              <a:t> con 4 espacios: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Estructura de una Función:</a:t>
            </a:r>
            <a:endParaRPr lang="en-US" sz="2400" dirty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s-ES" sz="2400" b="1" dirty="0" err="1">
                <a:solidFill>
                  <a:srgbClr val="FF0000"/>
                </a:solidFill>
              </a:rPr>
              <a:t>def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b="1" dirty="0" err="1"/>
              <a:t>nombre_fun</a:t>
            </a:r>
            <a:r>
              <a:rPr lang="es-ES" sz="2400" dirty="0"/>
              <a:t>():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	    # Algoritmo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7F6E56-B3F2-7549-9574-7A4D43C61116}"/>
              </a:ext>
            </a:extLst>
          </p:cNvPr>
          <p:cNvSpPr txBox="1">
            <a:spLocks/>
          </p:cNvSpPr>
          <p:nvPr/>
        </p:nvSpPr>
        <p:spPr>
          <a:xfrm>
            <a:off x="3714750" y="924950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Definiendo funciones en Python</a:t>
            </a:r>
          </a:p>
        </p:txBody>
      </p:sp>
    </p:spTree>
    <p:extLst>
      <p:ext uri="{BB962C8B-B14F-4D97-AF65-F5344CB8AC3E}">
        <p14:creationId xmlns:p14="http://schemas.microsoft.com/office/powerpoint/2010/main" val="24260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F6E56-B3F2-7549-9574-7A4D43C61116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Definiendo funciones en Python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6DD910-57A4-014C-BA5F-26DB49C3B8F2}"/>
              </a:ext>
            </a:extLst>
          </p:cNvPr>
          <p:cNvSpPr txBox="1">
            <a:spLocks/>
          </p:cNvSpPr>
          <p:nvPr/>
        </p:nvSpPr>
        <p:spPr>
          <a:xfrm>
            <a:off x="1295402" y="1467964"/>
            <a:ext cx="9601196" cy="39548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Una función, no es ejecutada hasta tanto no sea invocada. Para invocar una función, simplemente se la llama por su nombre</a:t>
            </a:r>
            <a:r>
              <a:rPr lang="es-ES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Invocar una Función</a:t>
            </a:r>
            <a:r>
              <a:rPr lang="es-ES" dirty="0" smtClean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b="1" dirty="0" err="1"/>
              <a:t>nombre_fun</a:t>
            </a:r>
            <a:r>
              <a:rPr lang="es-ES" dirty="0"/>
              <a:t>():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# Algoritmo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 	&gt;&gt;&gt;</a:t>
            </a:r>
            <a:r>
              <a:rPr lang="es-ES" b="1" dirty="0" err="1"/>
              <a:t>nombre_fun</a:t>
            </a:r>
            <a:r>
              <a:rPr lang="es-E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856CADC-FA08-8F4E-BB92-12777326DF54}"/>
              </a:ext>
            </a:extLst>
          </p:cNvPr>
          <p:cNvSpPr txBox="1">
            <a:spLocks/>
          </p:cNvSpPr>
          <p:nvPr/>
        </p:nvSpPr>
        <p:spPr>
          <a:xfrm>
            <a:off x="825137" y="970779"/>
            <a:ext cx="10541725" cy="52619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Cuando una función, haga un </a:t>
            </a:r>
            <a:r>
              <a:rPr lang="es-ES" b="1" dirty="0"/>
              <a:t>retorno de datos</a:t>
            </a:r>
            <a:r>
              <a:rPr lang="es-ES" dirty="0"/>
              <a:t>, éstos, pueden ser asignados a una variable, por ejemplo:</a:t>
            </a:r>
            <a:endParaRPr lang="en-US" dirty="0"/>
          </a:p>
          <a:p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7A1021-259F-694B-AF24-3F1E597A0622}"/>
              </a:ext>
            </a:extLst>
          </p:cNvPr>
          <p:cNvSpPr txBox="1"/>
          <p:nvPr/>
        </p:nvSpPr>
        <p:spPr>
          <a:xfrm>
            <a:off x="825137" y="2099215"/>
            <a:ext cx="3943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b="1" dirty="0" err="1"/>
              <a:t>nombre_fun</a:t>
            </a:r>
            <a:r>
              <a:rPr lang="es-ES" dirty="0" smtClean="0"/>
              <a:t>():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“Hola Mundo</a:t>
            </a:r>
            <a:r>
              <a:rPr lang="es-ES" dirty="0" smtClean="0"/>
              <a:t>”</a:t>
            </a:r>
          </a:p>
          <a:p>
            <a:endParaRPr lang="en-US" dirty="0"/>
          </a:p>
          <a:p>
            <a:r>
              <a:rPr lang="es-ES" dirty="0"/>
              <a:t> 	&gt;&gt;&gt; resultado = </a:t>
            </a:r>
            <a:r>
              <a:rPr lang="es-ES" b="1" dirty="0" err="1"/>
              <a:t>nombre_fun</a:t>
            </a:r>
            <a:r>
              <a:rPr lang="es-ES" dirty="0"/>
              <a:t>()</a:t>
            </a:r>
            <a:endParaRPr lang="en-US" dirty="0"/>
          </a:p>
          <a:p>
            <a:r>
              <a:rPr lang="es-ES" dirty="0"/>
              <a:t>	&gt;&gt;&gt;resultado</a:t>
            </a:r>
            <a:endParaRPr lang="en-US" dirty="0"/>
          </a:p>
          <a:p>
            <a:r>
              <a:rPr lang="es-ES" dirty="0"/>
              <a:t>	&gt;&gt;&gt;’Hola Mundo’</a:t>
            </a:r>
            <a:endParaRPr lang="en-US" dirty="0"/>
          </a:p>
          <a:p>
            <a:r>
              <a:rPr lang="es-ES" dirty="0"/>
              <a:t>	&gt;&gt;&gt;</a:t>
            </a:r>
            <a:r>
              <a:rPr lang="es-ES" dirty="0" err="1"/>
              <a:t>print</a:t>
            </a:r>
            <a:r>
              <a:rPr lang="es-ES" dirty="0"/>
              <a:t> (resultado)</a:t>
            </a:r>
            <a:endParaRPr lang="en-US" dirty="0"/>
          </a:p>
          <a:p>
            <a:r>
              <a:rPr lang="es-ES" dirty="0"/>
              <a:t>	&gt;&gt;&gt;Hola Mundo</a:t>
            </a:r>
            <a:endParaRPr lang="en-US" dirty="0"/>
          </a:p>
          <a:p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67F3EC-C08B-F846-963E-9A42FC98830B}"/>
              </a:ext>
            </a:extLst>
          </p:cNvPr>
          <p:cNvSpPr txBox="1"/>
          <p:nvPr/>
        </p:nvSpPr>
        <p:spPr>
          <a:xfrm>
            <a:off x="5140775" y="2099215"/>
            <a:ext cx="6630020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s-ES" sz="2000" b="1" dirty="0" err="1">
                <a:solidFill>
                  <a:srgbClr val="FF0000"/>
                </a:solidFill>
              </a:rPr>
              <a:t>def</a:t>
            </a:r>
            <a:r>
              <a:rPr lang="es-ES" sz="2000" dirty="0"/>
              <a:t> </a:t>
            </a:r>
            <a:r>
              <a:rPr lang="es-ES" sz="2000" b="1" dirty="0" err="1"/>
              <a:t>nombre_fun</a:t>
            </a:r>
            <a:r>
              <a:rPr lang="es-ES" sz="2000" dirty="0" smtClean="0"/>
              <a:t>():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r>
              <a:rPr lang="es-ES" sz="2000" dirty="0"/>
              <a:t>		</a:t>
            </a:r>
            <a:r>
              <a:rPr lang="es-ES" sz="2000" dirty="0" err="1"/>
              <a:t>print</a:t>
            </a:r>
            <a:r>
              <a:rPr lang="es-ES" sz="2000" dirty="0"/>
              <a:t>(“Hola Mundo</a:t>
            </a:r>
            <a:r>
              <a:rPr lang="es-ES" sz="2000" dirty="0" smtClean="0"/>
              <a:t>”)</a:t>
            </a:r>
          </a:p>
          <a:p>
            <a:endParaRPr lang="en-US" sz="2000" dirty="0"/>
          </a:p>
          <a:p>
            <a:r>
              <a:rPr lang="es-ES" sz="2000" dirty="0"/>
              <a:t>	&gt;&gt;&gt;resultado = </a:t>
            </a:r>
            <a:r>
              <a:rPr lang="es-ES" sz="2000" b="1" dirty="0" err="1"/>
              <a:t>nombre_fun</a:t>
            </a:r>
            <a:r>
              <a:rPr lang="es-ES" sz="2000" dirty="0"/>
              <a:t>()</a:t>
            </a:r>
            <a:endParaRPr lang="en-US" sz="2000" dirty="0"/>
          </a:p>
          <a:p>
            <a:r>
              <a:rPr lang="es-ES" sz="2000" dirty="0"/>
              <a:t>	&gt;&gt;&gt;Hola Mundo</a:t>
            </a:r>
            <a:endParaRPr lang="en-US" sz="2000" dirty="0"/>
          </a:p>
          <a:p>
            <a:r>
              <a:rPr lang="es-ES" sz="2000" dirty="0"/>
              <a:t>	&gt;&gt;&gt;resultado</a:t>
            </a:r>
            <a:endParaRPr lang="en-US" sz="2000" dirty="0"/>
          </a:p>
          <a:p>
            <a:r>
              <a:rPr lang="es-ES" sz="2000" dirty="0"/>
              <a:t>	&gt;&gt;&gt;</a:t>
            </a:r>
            <a:r>
              <a:rPr lang="es-ES" sz="2000" dirty="0" err="1"/>
              <a:t>print</a:t>
            </a:r>
            <a:r>
              <a:rPr lang="es-ES" sz="2000" dirty="0"/>
              <a:t>(resultado)</a:t>
            </a:r>
            <a:endParaRPr lang="en-US" sz="2000" dirty="0"/>
          </a:p>
          <a:p>
            <a:r>
              <a:rPr lang="es-ES" sz="2000" dirty="0"/>
              <a:t>	&gt;&gt;&gt;</a:t>
            </a:r>
            <a:r>
              <a:rPr lang="es-ES" sz="2000" b="1" dirty="0" err="1"/>
              <a:t>None</a:t>
            </a:r>
            <a:endParaRPr lang="en-US" sz="2000" dirty="0"/>
          </a:p>
          <a:p>
            <a:r>
              <a:rPr lang="es-ES" sz="2000" dirty="0"/>
              <a:t>	&gt;&gt;&gt;</a:t>
            </a:r>
            <a:r>
              <a:rPr lang="es-ES" sz="2000" b="1" dirty="0" smtClean="0"/>
              <a:t>id</a:t>
            </a:r>
            <a:r>
              <a:rPr lang="es-ES" sz="2000" dirty="0" smtClean="0"/>
              <a:t>(resultado) </a:t>
            </a: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lang="es-ES" sz="2000" dirty="0"/>
              <a:t> Posición de Memoria RAM</a:t>
            </a:r>
            <a:endParaRPr lang="en-US" sz="2000" dirty="0"/>
          </a:p>
          <a:p>
            <a:r>
              <a:rPr lang="es-ES" sz="2000" dirty="0"/>
              <a:t>	&gt;&gt;&gt; </a:t>
            </a:r>
            <a:r>
              <a:rPr lang="es-ES" sz="2000" b="1" dirty="0"/>
              <a:t>140736398507224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</a:t>
            </a:r>
            <a:r>
              <a:rPr lang="es-ES" sz="2000" dirty="0"/>
              <a:t> Posición de Memoria RAM</a:t>
            </a:r>
            <a:endParaRPr lang="en-US" sz="2000" dirty="0"/>
          </a:p>
          <a:p>
            <a:r>
              <a:rPr lang="es-ES" sz="2000" dirty="0"/>
              <a:t>	&gt;&gt;&gt;</a:t>
            </a:r>
            <a:r>
              <a:rPr lang="es-ES" sz="2000" b="1" dirty="0"/>
              <a:t>id</a:t>
            </a:r>
            <a:r>
              <a:rPr lang="es-ES" sz="2000" dirty="0"/>
              <a:t>(res_1)</a:t>
            </a:r>
            <a:endParaRPr lang="en-US" sz="2000" dirty="0"/>
          </a:p>
          <a:p>
            <a:r>
              <a:rPr lang="es-ES" sz="2000" dirty="0"/>
              <a:t>	&gt;&gt;&gt; </a:t>
            </a:r>
            <a:r>
              <a:rPr lang="es-ES" sz="2000" b="1" dirty="0" err="1"/>
              <a:t>NameError</a:t>
            </a:r>
            <a:r>
              <a:rPr lang="es-ES" sz="2000" b="1" dirty="0"/>
              <a:t>, variable no definida.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3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BBE7730E-C934-5043-9322-712573EEA211}"/>
              </a:ext>
            </a:extLst>
          </p:cNvPr>
          <p:cNvSpPr txBox="1">
            <a:spLocks/>
          </p:cNvSpPr>
          <p:nvPr/>
        </p:nvSpPr>
        <p:spPr>
          <a:xfrm>
            <a:off x="1198849" y="1465899"/>
            <a:ext cx="9601196" cy="483153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Un parámetro es un valor que la función espera recibir cuando sea llamada (invocada), a fin de ejecutar acciones en base al mismo. Una función puede esperar uno o más parámetros (que irán separados por una coma) o ninguno.</a:t>
            </a:r>
          </a:p>
          <a:p>
            <a:pPr algn="just"/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</a:t>
            </a:r>
            <a:r>
              <a:rPr lang="es-ES" b="1" dirty="0" err="1"/>
              <a:t>nombre_fun</a:t>
            </a:r>
            <a:r>
              <a:rPr lang="es-ES" dirty="0"/>
              <a:t>(</a:t>
            </a:r>
            <a:r>
              <a:rPr lang="es-ES" b="1" dirty="0" err="1"/>
              <a:t>nom</a:t>
            </a:r>
            <a:r>
              <a:rPr lang="es-ES" dirty="0"/>
              <a:t>, </a:t>
            </a:r>
            <a:r>
              <a:rPr lang="es-ES" b="1" dirty="0" err="1"/>
              <a:t>ape</a:t>
            </a:r>
            <a:r>
              <a:rPr lang="es-ES" dirty="0"/>
              <a:t>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	# Algoritmo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Los parámetros, se indican entre los paréntesis, a modo de variables, a fin de poder utilizarlos como tales, dentro de la misma función.</a:t>
            </a: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Los parámetros que una función espera, serán utilizados por ésta, dentro de su algoritmo, a modo de </a:t>
            </a:r>
            <a:r>
              <a:rPr lang="es-ES" b="1" dirty="0"/>
              <a:t>variables de ámbito local</a:t>
            </a:r>
            <a:r>
              <a:rPr lang="es-ES" dirty="0"/>
              <a:t>. Es decir, que los </a:t>
            </a:r>
            <a:r>
              <a:rPr lang="es-ES" b="1" dirty="0"/>
              <a:t>parámetros</a:t>
            </a:r>
            <a:r>
              <a:rPr lang="es-ES" dirty="0"/>
              <a:t> serán variables locales, a las cuáles solo la función podrá acceder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907C4-A8B4-BC4D-B151-BB32D9E27A5A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Sobre los parámetros</a:t>
            </a:r>
          </a:p>
        </p:txBody>
      </p:sp>
    </p:spTree>
    <p:extLst>
      <p:ext uri="{BB962C8B-B14F-4D97-AF65-F5344CB8AC3E}">
        <p14:creationId xmlns:p14="http://schemas.microsoft.com/office/powerpoint/2010/main" val="16287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919B5D7-9A22-994D-9F31-117F2E1E84E2}"/>
              </a:ext>
            </a:extLst>
          </p:cNvPr>
          <p:cNvSpPr txBox="1">
            <a:spLocks/>
          </p:cNvSpPr>
          <p:nvPr/>
        </p:nvSpPr>
        <p:spPr>
          <a:xfrm>
            <a:off x="849086" y="705394"/>
            <a:ext cx="10047511" cy="51704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" b="1" dirty="0"/>
              <a:t>Nota:</a:t>
            </a:r>
            <a:r>
              <a:rPr lang="es-ES" dirty="0"/>
              <a:t> como los parámetros son variables, trataremos dichos parámetros con las mismas características.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Ejemplo: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</a:t>
            </a:r>
            <a:r>
              <a:rPr lang="es-ES" b="1" dirty="0" err="1">
                <a:solidFill>
                  <a:srgbClr val="FF0000"/>
                </a:solidFill>
              </a:rPr>
              <a:t>def</a:t>
            </a:r>
            <a:r>
              <a:rPr lang="es-ES" dirty="0"/>
              <a:t> nombres(</a:t>
            </a:r>
            <a:r>
              <a:rPr lang="es-ES" b="1" dirty="0" err="1"/>
              <a:t>nom</a:t>
            </a:r>
            <a:r>
              <a:rPr lang="es-ES" dirty="0" err="1"/>
              <a:t>:</a:t>
            </a:r>
            <a:r>
              <a:rPr lang="es-ES" b="1" dirty="0" err="1"/>
              <a:t>str</a:t>
            </a:r>
            <a:r>
              <a:rPr lang="es-ES" dirty="0"/>
              <a:t>, </a:t>
            </a:r>
            <a:r>
              <a:rPr lang="es-ES" b="1" dirty="0" err="1"/>
              <a:t>ape</a:t>
            </a:r>
            <a:r>
              <a:rPr lang="es-ES" dirty="0" err="1"/>
              <a:t>:</a:t>
            </a:r>
            <a:r>
              <a:rPr lang="es-ES" b="1" dirty="0" err="1"/>
              <a:t>str</a:t>
            </a:r>
            <a:r>
              <a:rPr lang="es-ES" dirty="0"/>
              <a:t>, </a:t>
            </a:r>
            <a:r>
              <a:rPr lang="es-ES" b="1" dirty="0" err="1"/>
              <a:t>edad</a:t>
            </a:r>
            <a:r>
              <a:rPr lang="es-ES" dirty="0" err="1"/>
              <a:t>:</a:t>
            </a:r>
            <a:r>
              <a:rPr lang="es-ES" b="1" dirty="0" err="1"/>
              <a:t>int</a:t>
            </a:r>
            <a:r>
              <a:rPr lang="es-ES" dirty="0"/>
              <a:t>):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		</a:t>
            </a:r>
            <a:r>
              <a:rPr lang="es-ES" dirty="0" err="1"/>
              <a:t>nombres_c</a:t>
            </a:r>
            <a:r>
              <a:rPr lang="es-ES" dirty="0"/>
              <a:t> = (</a:t>
            </a:r>
            <a:r>
              <a:rPr lang="es-ES" b="1" dirty="0" err="1"/>
              <a:t>nom</a:t>
            </a:r>
            <a:r>
              <a:rPr lang="es-ES" dirty="0"/>
              <a:t> + “ “ + </a:t>
            </a:r>
            <a:r>
              <a:rPr lang="es-ES" b="1" dirty="0" err="1"/>
              <a:t>ape</a:t>
            </a:r>
            <a:r>
              <a:rPr lang="es-ES" dirty="0"/>
              <a:t>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		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nombres_c</a:t>
            </a:r>
            <a:r>
              <a:rPr lang="es-ES" dirty="0"/>
              <a:t>, edad, “Años”)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 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nombres("Lauren Sofía", "García Aldana", 6)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Lauren Sofía García Aldana 6 Años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8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2AC62-7776-0F4E-9F91-516A0DCE8502}"/>
              </a:ext>
            </a:extLst>
          </p:cNvPr>
          <p:cNvSpPr txBox="1">
            <a:spLocks/>
          </p:cNvSpPr>
          <p:nvPr/>
        </p:nvSpPr>
        <p:spPr>
          <a:xfrm>
            <a:off x="1295402" y="1410220"/>
            <a:ext cx="9601196" cy="442589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 </a:t>
            </a:r>
            <a:r>
              <a:rPr lang="es-ES" b="1" dirty="0"/>
              <a:t>argumento</a:t>
            </a:r>
            <a:r>
              <a:rPr lang="es-ES" dirty="0"/>
              <a:t> representa el valor que se pasa a un parámetro de la función cuando se llama a la función. A diferencia de la definición de parámetros, los argumentos no tienen nombres.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Ejemplo</a:t>
            </a:r>
            <a:r>
              <a:rPr lang="es-ES" dirty="0"/>
              <a:t>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&gt;&gt;&gt; nombres("Lauren Sofía", "García Aldana", 6)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s-ES" dirty="0"/>
              <a:t>Donde, "</a:t>
            </a:r>
            <a:r>
              <a:rPr lang="es-ES" b="1" dirty="0">
                <a:solidFill>
                  <a:srgbClr val="00B050"/>
                </a:solidFill>
              </a:rPr>
              <a:t>Lauren Sofía</a:t>
            </a:r>
            <a:r>
              <a:rPr lang="es-ES" dirty="0"/>
              <a:t>", "</a:t>
            </a:r>
            <a:r>
              <a:rPr lang="es-ES" b="1" dirty="0">
                <a:solidFill>
                  <a:srgbClr val="00B050"/>
                </a:solidFill>
              </a:rPr>
              <a:t>García Aldana</a:t>
            </a:r>
            <a:r>
              <a:rPr lang="es-ES" dirty="0"/>
              <a:t>", </a:t>
            </a:r>
            <a:r>
              <a:rPr lang="es-ES" b="1" dirty="0">
                <a:solidFill>
                  <a:srgbClr val="00B050"/>
                </a:solidFill>
              </a:rPr>
              <a:t>6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Son los Argumentos que recibirán los parámetros </a:t>
            </a:r>
            <a:r>
              <a:rPr lang="es-ES" b="1" dirty="0" err="1"/>
              <a:t>nom</a:t>
            </a:r>
            <a:r>
              <a:rPr lang="es-ES" dirty="0" err="1"/>
              <a:t>:</a:t>
            </a:r>
            <a:r>
              <a:rPr lang="es-ES" b="1" dirty="0" err="1">
                <a:solidFill>
                  <a:srgbClr val="00B050"/>
                </a:solidFill>
              </a:rPr>
              <a:t>str</a:t>
            </a:r>
            <a:r>
              <a:rPr lang="es-ES" dirty="0"/>
              <a:t>, </a:t>
            </a:r>
            <a:r>
              <a:rPr lang="es-ES" b="1" dirty="0" err="1"/>
              <a:t>ape</a:t>
            </a:r>
            <a:r>
              <a:rPr lang="es-ES" dirty="0" err="1"/>
              <a:t>:</a:t>
            </a:r>
            <a:r>
              <a:rPr lang="es-ES" b="1" dirty="0" err="1"/>
              <a:t>str</a:t>
            </a:r>
            <a:r>
              <a:rPr lang="es-ES" dirty="0"/>
              <a:t>, </a:t>
            </a:r>
            <a:r>
              <a:rPr lang="es-ES" b="1" dirty="0" err="1"/>
              <a:t>edad</a:t>
            </a:r>
            <a:r>
              <a:rPr lang="es-ES" dirty="0" err="1"/>
              <a:t>:</a:t>
            </a:r>
            <a:r>
              <a:rPr lang="es-ES" b="1" dirty="0" err="1">
                <a:solidFill>
                  <a:srgbClr val="00B050"/>
                </a:solidFill>
              </a:rPr>
              <a:t>int</a:t>
            </a:r>
            <a:r>
              <a:rPr lang="es-ES" b="1" dirty="0"/>
              <a:t> </a:t>
            </a:r>
            <a:r>
              <a:rPr lang="es-ES" dirty="0"/>
              <a:t>según cada posición en la función.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397520-AA46-6A43-8587-66AC5E8AF48F}"/>
              </a:ext>
            </a:extLst>
          </p:cNvPr>
          <p:cNvSpPr txBox="1">
            <a:spLocks/>
          </p:cNvSpPr>
          <p:nvPr/>
        </p:nvSpPr>
        <p:spPr>
          <a:xfrm>
            <a:off x="3714750" y="412321"/>
            <a:ext cx="4762500" cy="419132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i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FC671A"/>
                </a:solidFill>
              </a:rPr>
              <a:t>Parámetros vs Argumentos</a:t>
            </a:r>
          </a:p>
        </p:txBody>
      </p:sp>
    </p:spTree>
    <p:extLst>
      <p:ext uri="{BB962C8B-B14F-4D97-AF65-F5344CB8AC3E}">
        <p14:creationId xmlns:p14="http://schemas.microsoft.com/office/powerpoint/2010/main" val="38780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49927" y="720436"/>
            <a:ext cx="9850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 smtClean="0"/>
              <a:t>Se puede pasar como argumento de una función otra función, el parámetro de la función recibirá como argumento otra función.</a:t>
            </a:r>
            <a:endParaRPr lang="en-US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149927" y="1884217"/>
            <a:ext cx="2937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dirty="0"/>
              <a:t> fun1():</a:t>
            </a:r>
          </a:p>
          <a:p>
            <a:pPr algn="just"/>
            <a:r>
              <a:rPr lang="en-US" sz="2400" dirty="0"/>
              <a:t>	a = 2</a:t>
            </a:r>
          </a:p>
          <a:p>
            <a:pPr algn="just"/>
            <a:r>
              <a:rPr lang="en-US" sz="2400" dirty="0"/>
              <a:t>	b = 3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suma</a:t>
            </a:r>
            <a:r>
              <a:rPr lang="en-US" sz="2400" dirty="0"/>
              <a:t> = a + b</a:t>
            </a:r>
          </a:p>
          <a:p>
            <a:pPr algn="just"/>
            <a:r>
              <a:rPr lang="en-US" sz="2400" dirty="0"/>
              <a:t>	return(</a:t>
            </a:r>
            <a:r>
              <a:rPr lang="en-US" sz="2400" dirty="0" err="1"/>
              <a:t>suma</a:t>
            </a:r>
            <a:r>
              <a:rPr lang="en-US" sz="2400" dirty="0"/>
              <a:t>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49927" y="4155993"/>
            <a:ext cx="293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fun2(</a:t>
            </a:r>
            <a:r>
              <a:rPr lang="en-US" sz="2400" dirty="0" err="1"/>
              <a:t>var</a:t>
            </a:r>
            <a:r>
              <a:rPr lang="en-US" sz="2400" dirty="0"/>
              <a:t>):</a:t>
            </a:r>
          </a:p>
          <a:p>
            <a:pPr algn="just"/>
            <a:r>
              <a:rPr lang="en-US" sz="2400" dirty="0"/>
              <a:t>	  n = 2</a:t>
            </a:r>
          </a:p>
          <a:p>
            <a:pPr algn="just"/>
            <a:r>
              <a:rPr lang="en-US" sz="2400" dirty="0"/>
              <a:t>	  </a:t>
            </a:r>
            <a:r>
              <a:rPr lang="en-US" sz="2400" dirty="0" err="1"/>
              <a:t>mul</a:t>
            </a:r>
            <a:r>
              <a:rPr lang="en-US" sz="2400" dirty="0"/>
              <a:t> = </a:t>
            </a:r>
            <a:r>
              <a:rPr lang="en-US" sz="2400" dirty="0" err="1"/>
              <a:t>var</a:t>
            </a:r>
            <a:r>
              <a:rPr lang="en-US" sz="2400" dirty="0"/>
              <a:t> * n</a:t>
            </a:r>
          </a:p>
          <a:p>
            <a:pPr algn="just"/>
            <a:r>
              <a:rPr lang="en-US" sz="2400" dirty="0"/>
              <a:t>	  print(</a:t>
            </a:r>
            <a:r>
              <a:rPr lang="en-US" sz="2400" dirty="0" err="1"/>
              <a:t>mul</a:t>
            </a:r>
            <a:r>
              <a:rPr lang="en-US" sz="2400" dirty="0" smtClean="0"/>
              <a:t>)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&gt;&gt;&gt;fun2(fun1())</a:t>
            </a:r>
            <a:endParaRPr lang="en-U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4606636" y="1884217"/>
            <a:ext cx="2937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dirty="0"/>
              <a:t> fun1():</a:t>
            </a:r>
          </a:p>
          <a:p>
            <a:pPr algn="just"/>
            <a:r>
              <a:rPr lang="en-US" sz="2400" dirty="0"/>
              <a:t>	a = 2</a:t>
            </a:r>
          </a:p>
          <a:p>
            <a:pPr algn="just"/>
            <a:r>
              <a:rPr lang="en-US" sz="2400" dirty="0"/>
              <a:t>	b = 3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suma</a:t>
            </a:r>
            <a:r>
              <a:rPr lang="en-US" sz="2400" dirty="0"/>
              <a:t> = a + b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smtClean="0"/>
              <a:t>print(</a:t>
            </a:r>
            <a:r>
              <a:rPr lang="en-US" sz="2400" dirty="0" err="1" smtClean="0"/>
              <a:t>suma</a:t>
            </a:r>
            <a:r>
              <a:rPr lang="en-US" sz="2400" dirty="0"/>
              <a:t>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06636" y="4072498"/>
            <a:ext cx="2937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fun2(</a:t>
            </a:r>
            <a:r>
              <a:rPr lang="en-US" sz="2400" dirty="0" err="1"/>
              <a:t>var</a:t>
            </a:r>
            <a:r>
              <a:rPr lang="en-US" sz="2400" dirty="0"/>
              <a:t>):</a:t>
            </a:r>
          </a:p>
          <a:p>
            <a:pPr algn="just"/>
            <a:r>
              <a:rPr lang="en-US" sz="2400" dirty="0"/>
              <a:t>	  n = 2</a:t>
            </a:r>
          </a:p>
          <a:p>
            <a:pPr algn="just"/>
            <a:r>
              <a:rPr lang="en-US" sz="2400" dirty="0"/>
              <a:t>	  </a:t>
            </a:r>
            <a:r>
              <a:rPr lang="en-US" sz="2400" dirty="0" err="1"/>
              <a:t>mul</a:t>
            </a:r>
            <a:r>
              <a:rPr lang="en-US" sz="2400" dirty="0"/>
              <a:t> = </a:t>
            </a:r>
            <a:r>
              <a:rPr lang="en-US" sz="2400" dirty="0" err="1"/>
              <a:t>var</a:t>
            </a:r>
            <a:r>
              <a:rPr lang="en-US" sz="2400" dirty="0"/>
              <a:t> * n</a:t>
            </a:r>
          </a:p>
          <a:p>
            <a:pPr algn="just"/>
            <a:r>
              <a:rPr lang="en-US" sz="2400" dirty="0"/>
              <a:t>	  print(</a:t>
            </a:r>
            <a:r>
              <a:rPr lang="en-US" sz="2400" dirty="0" err="1"/>
              <a:t>mul</a:t>
            </a:r>
            <a:r>
              <a:rPr lang="en-US" sz="2400" dirty="0" smtClean="0"/>
              <a:t>)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&gt;&gt;&gt;fun2(fun1())</a:t>
            </a:r>
            <a:endParaRPr lang="en-U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966370" y="1847669"/>
            <a:ext cx="3699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fun2(</a:t>
            </a:r>
            <a:r>
              <a:rPr lang="en-US" sz="2400" dirty="0" err="1"/>
              <a:t>var</a:t>
            </a:r>
            <a:r>
              <a:rPr lang="en-US" sz="2400" dirty="0" smtClean="0"/>
              <a:t>):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smtClean="0"/>
              <a:t>try:</a:t>
            </a:r>
            <a:endParaRPr lang="en-US" sz="2400" dirty="0"/>
          </a:p>
          <a:p>
            <a:pPr algn="just"/>
            <a:r>
              <a:rPr lang="en-US" sz="2400" dirty="0"/>
              <a:t>	 </a:t>
            </a:r>
            <a:r>
              <a:rPr lang="en-US" sz="2400" dirty="0" smtClean="0"/>
              <a:t>   </a:t>
            </a:r>
            <a:r>
              <a:rPr lang="en-US" sz="2400" dirty="0"/>
              <a:t>n = 2</a:t>
            </a:r>
          </a:p>
          <a:p>
            <a:pPr algn="just"/>
            <a:r>
              <a:rPr lang="en-US" sz="2400" dirty="0"/>
              <a:t>	  </a:t>
            </a:r>
            <a:r>
              <a:rPr lang="en-US" sz="2400" dirty="0" smtClean="0"/>
              <a:t>  </a:t>
            </a:r>
            <a:r>
              <a:rPr lang="en-US" sz="2400" dirty="0" err="1" smtClean="0"/>
              <a:t>mul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var</a:t>
            </a:r>
            <a:r>
              <a:rPr lang="en-US" sz="2400" dirty="0"/>
              <a:t> * n</a:t>
            </a:r>
          </a:p>
          <a:p>
            <a:pPr algn="just"/>
            <a:r>
              <a:rPr lang="en-US" sz="2400" dirty="0"/>
              <a:t>	  </a:t>
            </a:r>
            <a:r>
              <a:rPr lang="en-US" sz="2400" dirty="0" smtClean="0"/>
              <a:t>   print(</a:t>
            </a:r>
            <a:r>
              <a:rPr lang="en-US" sz="2400" dirty="0" err="1" smtClean="0"/>
              <a:t>mul</a:t>
            </a:r>
            <a:r>
              <a:rPr lang="en-US" sz="2400" dirty="0" smtClean="0"/>
              <a:t>)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err="1" smtClean="0"/>
              <a:t>except</a:t>
            </a:r>
            <a:r>
              <a:rPr lang="es-CO" sz="2400" dirty="0"/>
              <a:t> </a:t>
            </a:r>
            <a:r>
              <a:rPr lang="es-CO" sz="2400" dirty="0" err="1" smtClean="0"/>
              <a:t>TypeError</a:t>
            </a:r>
            <a:r>
              <a:rPr lang="es-CO" sz="2400" dirty="0" smtClean="0"/>
              <a:t>: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smtClean="0"/>
              <a:t>     </a:t>
            </a:r>
            <a:r>
              <a:rPr lang="es-CO" sz="2400" dirty="0" err="1" smtClean="0"/>
              <a:t>print</a:t>
            </a:r>
            <a:r>
              <a:rPr lang="es-CO" sz="2400" dirty="0" smtClean="0"/>
              <a:t>(Error Datos)</a:t>
            </a:r>
            <a:endParaRPr lang="en-US" sz="2400" dirty="0" smtClean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&gt;&gt;&gt;fun2(fun1())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08231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</TotalTime>
  <Words>601</Words>
  <Application>Microsoft Office PowerPoint</Application>
  <PresentationFormat>Panorámica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Алексей</dc:creator>
  <cp:lastModifiedBy>Usuario de Windows</cp:lastModifiedBy>
  <cp:revision>260</cp:revision>
  <dcterms:created xsi:type="dcterms:W3CDTF">2020-05-06T08:34:25Z</dcterms:created>
  <dcterms:modified xsi:type="dcterms:W3CDTF">2021-06-30T05:52:07Z</dcterms:modified>
</cp:coreProperties>
</file>