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4" r:id="rId2"/>
    <p:sldId id="343" r:id="rId3"/>
    <p:sldId id="345" r:id="rId4"/>
    <p:sldId id="349" r:id="rId5"/>
    <p:sldId id="351" r:id="rId6"/>
    <p:sldId id="357" r:id="rId7"/>
    <p:sldId id="359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1A"/>
    <a:srgbClr val="065381"/>
    <a:srgbClr val="03A9F4"/>
    <a:srgbClr val="00CEE8"/>
    <a:srgbClr val="FFD000"/>
    <a:srgbClr val="FE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4" autoAdjust="0"/>
    <p:restoredTop sz="96701" autoAdjust="0"/>
  </p:normalViewPr>
  <p:slideViewPr>
    <p:cSldViewPr snapToGrid="0">
      <p:cViewPr>
        <p:scale>
          <a:sx n="60" d="100"/>
          <a:sy n="60" d="100"/>
        </p:scale>
        <p:origin x="216" y="2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1424" y="0"/>
            <a:ext cx="1380575" cy="1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1AF5-3C3B-46CA-B8D9-F82D92372EFC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845-2DAD-48EA-A0E3-FCD3B310D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"/>
          <p:cNvSpPr txBox="1"/>
          <p:nvPr/>
        </p:nvSpPr>
        <p:spPr>
          <a:xfrm>
            <a:off x="4665795" y="1395975"/>
            <a:ext cx="6642044" cy="6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INNOVACIÓN Y CREATIVIDAD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Google Shape;61;p1"/>
          <p:cNvSpPr txBox="1"/>
          <p:nvPr/>
        </p:nvSpPr>
        <p:spPr>
          <a:xfrm>
            <a:off x="1019523" y="4125685"/>
            <a:ext cx="5239763" cy="14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Andrés Mauricio Aguirre Antolinez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Centro Nacional Colombo Alemán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Regional Atlántico</a:t>
            </a:r>
            <a:endParaRPr lang="es-CO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"/>
          <p:cNvSpPr txBox="1"/>
          <p:nvPr/>
        </p:nvSpPr>
        <p:spPr>
          <a:xfrm>
            <a:off x="2785736" y="352469"/>
            <a:ext cx="6642044" cy="5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FC671A"/>
                </a:solidFill>
                <a:latin typeface="Calibri"/>
                <a:cs typeface="Calibri"/>
                <a:sym typeface="Calibri"/>
              </a:rPr>
              <a:t>¿Qué es la innovación?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182113" y="2044005"/>
            <a:ext cx="3978449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_tradnl" dirty="0"/>
              <a:t>Se entiende por innovación la </a:t>
            </a:r>
            <a:r>
              <a:rPr lang="es-ES_tradnl" b="1" dirty="0"/>
              <a:t>concepción e implementación de cambios significativos</a:t>
            </a:r>
            <a:r>
              <a:rPr lang="es-ES_tradnl" dirty="0"/>
              <a:t> en el </a:t>
            </a:r>
            <a:r>
              <a:rPr lang="es-ES_tradnl" b="1" dirty="0"/>
              <a:t>producto</a:t>
            </a:r>
            <a:r>
              <a:rPr lang="es-ES_tradnl" dirty="0"/>
              <a:t>, el </a:t>
            </a:r>
            <a:r>
              <a:rPr lang="es-ES_tradnl" b="1" dirty="0"/>
              <a:t>proceso</a:t>
            </a:r>
            <a:r>
              <a:rPr lang="es-ES_tradnl" dirty="0"/>
              <a:t>, el </a:t>
            </a:r>
            <a:r>
              <a:rPr lang="es-ES_tradnl" b="1" dirty="0"/>
              <a:t>marketing</a:t>
            </a:r>
            <a:r>
              <a:rPr lang="es-ES_tradnl" dirty="0"/>
              <a:t> o la </a:t>
            </a:r>
            <a:r>
              <a:rPr lang="es-ES_tradnl" b="1" dirty="0"/>
              <a:t>organización de la empresa</a:t>
            </a:r>
            <a:r>
              <a:rPr lang="es-ES_tradnl" dirty="0"/>
              <a:t> con el </a:t>
            </a:r>
            <a:r>
              <a:rPr lang="es-ES_tradnl" b="1" dirty="0"/>
              <a:t>propósito de mejorar los resultados.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La innovación implica la utilización de </a:t>
            </a:r>
            <a:r>
              <a:rPr lang="es-ES_tradnl" b="1" dirty="0"/>
              <a:t>nuevo conocimiento</a:t>
            </a:r>
            <a:r>
              <a:rPr lang="es-ES_tradnl" dirty="0"/>
              <a:t> o de una nueva </a:t>
            </a:r>
            <a:r>
              <a:rPr lang="es-ES_tradnl" b="1" dirty="0"/>
              <a:t>combinación de conocimientos existentes</a:t>
            </a:r>
            <a:r>
              <a:rPr lang="es-ES_tradnl" dirty="0"/>
              <a:t>.</a:t>
            </a:r>
          </a:p>
          <a:p>
            <a:pPr algn="ctr"/>
            <a:endParaRPr lang="es-ES_tradnl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_tradnl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Oslo pg. 44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7248" r="10165" b="9381"/>
          <a:stretch/>
        </p:blipFill>
        <p:spPr>
          <a:xfrm>
            <a:off x="5688116" y="1691465"/>
            <a:ext cx="5897211" cy="40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"/>
          <p:cNvSpPr txBox="1"/>
          <p:nvPr/>
        </p:nvSpPr>
        <p:spPr>
          <a:xfrm>
            <a:off x="2785736" y="352469"/>
            <a:ext cx="6642044" cy="5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FC671A"/>
                </a:solidFill>
                <a:latin typeface="Calibri"/>
                <a:cs typeface="Calibri"/>
                <a:sym typeface="Calibri"/>
              </a:rPr>
              <a:t>¿Qué es la creatividad?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6800715" y="2323704"/>
            <a:ext cx="397844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dirty="0"/>
              <a:t>La creatividad es la </a:t>
            </a:r>
            <a:r>
              <a:rPr lang="es-CO" b="1" dirty="0"/>
              <a:t>capacidad de generar nuevas ideas o conceptos</a:t>
            </a:r>
            <a:r>
              <a:rPr lang="es-CO" dirty="0"/>
              <a:t>, de </a:t>
            </a:r>
            <a:r>
              <a:rPr lang="es-CO" b="1" dirty="0"/>
              <a:t>nuevas asociaciones entre ideas y conceptos conocidos</a:t>
            </a:r>
            <a:r>
              <a:rPr lang="es-CO" dirty="0"/>
              <a:t>, que </a:t>
            </a:r>
            <a:r>
              <a:rPr lang="es-CO" b="1" dirty="0"/>
              <a:t>habitualmente producen soluciones originales.</a:t>
            </a:r>
            <a:endParaRPr lang="es-ES_tradnl" b="1" dirty="0"/>
          </a:p>
          <a:p>
            <a:pPr algn="ctr"/>
            <a:endParaRPr lang="es-ES_tradnl" dirty="0"/>
          </a:p>
          <a:p>
            <a:pPr algn="ctr"/>
            <a:r>
              <a:rPr lang="es-CO" dirty="0"/>
              <a:t>Ser creativo consiste en ser capaz de ver las cosas de manera diferente.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¿Cómo diferente?</a:t>
            </a:r>
            <a:endParaRPr lang="es-ES_tradnl" dirty="0"/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9" y="1346705"/>
            <a:ext cx="5873676" cy="44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714750" y="284997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FC671A"/>
                </a:solidFill>
                <a:effectLst/>
                <a:uLnTx/>
                <a:uFillTx/>
                <a:latin typeface="Roboto Condensed"/>
                <a:ea typeface="+mj-ea"/>
                <a:cs typeface="+mj-cs"/>
              </a:rPr>
              <a:t>Tipos de Innovación</a:t>
            </a:r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4468018" y="922075"/>
            <a:ext cx="3281363" cy="26742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FC671A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INNOVACIÓN INCREMENTAL</a:t>
            </a:r>
          </a:p>
        </p:txBody>
      </p:sp>
      <p:pic>
        <p:nvPicPr>
          <p:cNvPr id="4" name="Marcador de posición de 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" b="1403"/>
          <a:stretch>
            <a:fillRect/>
          </a:stretch>
        </p:blipFill>
        <p:spPr>
          <a:xfrm>
            <a:off x="1109146" y="1654716"/>
            <a:ext cx="9999105" cy="2771578"/>
          </a:xfrm>
          <a:prstGeom prst="rect">
            <a:avLst/>
          </a:prstGeom>
          <a:ln w="28575">
            <a:noFill/>
          </a:ln>
        </p:spPr>
      </p:pic>
      <p:sp>
        <p:nvSpPr>
          <p:cNvPr id="5" name="Rectángulo 4"/>
          <p:cNvSpPr/>
          <p:nvPr/>
        </p:nvSpPr>
        <p:spPr>
          <a:xfrm>
            <a:off x="2292350" y="4891514"/>
            <a:ext cx="7607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222222"/>
                </a:solidFill>
              </a:rPr>
              <a:t>Se considera </a:t>
            </a:r>
            <a:r>
              <a:rPr lang="es-CO" b="1" dirty="0">
                <a:solidFill>
                  <a:srgbClr val="222222"/>
                </a:solidFill>
              </a:rPr>
              <a:t>Innovación incremental</a:t>
            </a:r>
            <a:r>
              <a:rPr lang="es-CO" dirty="0">
                <a:solidFill>
                  <a:srgbClr val="222222"/>
                </a:solidFill>
              </a:rPr>
              <a:t> cuando se crea un valor sobre un producto que ya existe, añadiéndole nuevas mejoras. El proceso de </a:t>
            </a:r>
            <a:r>
              <a:rPr lang="es-CO" b="1" dirty="0">
                <a:solidFill>
                  <a:srgbClr val="222222"/>
                </a:solidFill>
              </a:rPr>
              <a:t>innovación</a:t>
            </a:r>
            <a:r>
              <a:rPr lang="es-CO" dirty="0">
                <a:solidFill>
                  <a:srgbClr val="222222"/>
                </a:solidFill>
              </a:rPr>
              <a:t> comienza sobre una base conceptual. A partir de aquí se realizan una serie de procesos creativos enfocados a conseguir unos fines determinados.</a:t>
            </a:r>
            <a:endParaRPr lang="es-CO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3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714750" y="284997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FC671A"/>
                </a:solidFill>
                <a:effectLst/>
                <a:uLnTx/>
                <a:uFillTx/>
                <a:latin typeface="Roboto Condensed"/>
                <a:ea typeface="+mj-ea"/>
                <a:cs typeface="+mj-cs"/>
              </a:rPr>
              <a:t>Tipos de Innovación</a:t>
            </a:r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4468018" y="922075"/>
            <a:ext cx="3281363" cy="26742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FC671A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INNOVACIÓN DISRUPTIVA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08148" y="4826675"/>
            <a:ext cx="8801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Es la innovación que conduce a la aparición de productos y servicios que utilizan preferiblemente una estrategia distinta (de disruptivo, 'que produce ruptura brusca') frente a una estrategia sostenible a fin de competir contra una tecnología dominante, </a:t>
            </a:r>
            <a:r>
              <a:rPr lang="es-ES" b="1" dirty="0"/>
              <a:t>buscando una progresiva consolidación en un mercado</a:t>
            </a:r>
            <a:r>
              <a:rPr lang="es-ES" dirty="0"/>
              <a:t>. Aunque inicialmente el término proviene de la economía, actualmente comienza a tener mucha importancia a la hora de plantear </a:t>
            </a:r>
            <a:r>
              <a:rPr lang="es-ES" b="1" dirty="0"/>
              <a:t>estrategias de desarrollo</a:t>
            </a:r>
            <a:r>
              <a:rPr lang="es-ES" dirty="0"/>
              <a:t> en los departamentos de </a:t>
            </a:r>
            <a:r>
              <a:rPr lang="es-ES" dirty="0" err="1"/>
              <a:t>I+D+i</a:t>
            </a:r>
            <a:r>
              <a:rPr lang="es-ES" dirty="0"/>
              <a:t> de muchas compañías.</a:t>
            </a:r>
            <a:endParaRPr lang="es-CO" dirty="0">
              <a:solidFill>
                <a:srgbClr val="262626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21212" r="8838" b="24053"/>
          <a:stretch/>
        </p:blipFill>
        <p:spPr>
          <a:xfrm>
            <a:off x="2425700" y="1407442"/>
            <a:ext cx="7340600" cy="3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81176" y="579494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Ejemplos de innovación</a:t>
            </a:r>
          </a:p>
        </p:txBody>
      </p:sp>
      <p:sp>
        <p:nvSpPr>
          <p:cNvPr id="7" name="TextBox 22"/>
          <p:cNvSpPr txBox="1"/>
          <p:nvPr/>
        </p:nvSpPr>
        <p:spPr>
          <a:xfrm>
            <a:off x="4894072" y="1143249"/>
            <a:ext cx="242925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s-ES_tradnl" sz="1600" b="1" dirty="0">
                <a:solidFill>
                  <a:srgbClr val="237DB9"/>
                </a:solidFill>
              </a:rPr>
              <a:t>INNOVACI</a:t>
            </a:r>
            <a:r>
              <a:rPr lang="es-ES" sz="1600" b="1" dirty="0">
                <a:solidFill>
                  <a:srgbClr val="237DB9"/>
                </a:solidFill>
              </a:rPr>
              <a:t>ÓN EN PRODUCTO</a:t>
            </a:r>
            <a:endParaRPr lang="es-ES_tradnl" sz="1600" b="1" dirty="0">
              <a:solidFill>
                <a:srgbClr val="237DB9"/>
              </a:solidFill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8711592" y="3256937"/>
            <a:ext cx="22472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s-ES_tradnl" sz="1600" b="1" dirty="0">
                <a:solidFill>
                  <a:srgbClr val="15AA96"/>
                </a:solidFill>
              </a:rPr>
              <a:t>INNOVACI</a:t>
            </a:r>
            <a:r>
              <a:rPr lang="es-ES" sz="1600" b="1" dirty="0">
                <a:solidFill>
                  <a:srgbClr val="15AA96"/>
                </a:solidFill>
              </a:rPr>
              <a:t>ÓN EN SERVICIO</a:t>
            </a:r>
            <a:endParaRPr lang="es-ES_tradnl" sz="1600" b="1" dirty="0">
              <a:solidFill>
                <a:srgbClr val="15AA96"/>
              </a:solidFill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1027111" y="3256937"/>
            <a:ext cx="22634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s-ES_tradnl" sz="1600" b="1" dirty="0">
                <a:solidFill>
                  <a:srgbClr val="9BB955"/>
                </a:solidFill>
              </a:rPr>
              <a:t>INNOVACI</a:t>
            </a:r>
            <a:r>
              <a:rPr lang="es-ES" sz="1600" b="1" dirty="0">
                <a:solidFill>
                  <a:srgbClr val="9BB955"/>
                </a:solidFill>
              </a:rPr>
              <a:t>ÓN EN PROCESO</a:t>
            </a:r>
            <a:endParaRPr lang="es-ES_tradnl" sz="1600" b="1" dirty="0">
              <a:solidFill>
                <a:srgbClr val="9BB955"/>
              </a:solidFill>
            </a:endParaRPr>
          </a:p>
        </p:txBody>
      </p:sp>
      <p:pic>
        <p:nvPicPr>
          <p:cNvPr id="1030" name="Picture 6" descr="Volvo rediseña su logotipo. Analizamos orígenes y polémicas de este  símbolo. — Brandemi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7" y="3595491"/>
            <a:ext cx="2589548" cy="189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onee - Chairless Ch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85" y="1655763"/>
            <a:ext cx="1650081" cy="5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airless Chair® - ISL Suministro Industria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41" y="2193091"/>
            <a:ext cx="2229579" cy="180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sevic Upcycles Old Jeans Into Handmade Sunglasses - Long John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41" y="3742205"/>
            <a:ext cx="2288097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osevic Eyewear Makes The Raddest Sunglasses Out Of Unwanted Jeans |  HuffPost Lif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4898610"/>
            <a:ext cx="2959099" cy="180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10" y="3632978"/>
            <a:ext cx="1854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6664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Words>157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Condensed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</dc:creator>
  <cp:lastModifiedBy>Sena</cp:lastModifiedBy>
  <cp:revision>231</cp:revision>
  <dcterms:created xsi:type="dcterms:W3CDTF">2020-05-06T08:34:25Z</dcterms:created>
  <dcterms:modified xsi:type="dcterms:W3CDTF">2021-06-30T18:59:12Z</dcterms:modified>
</cp:coreProperties>
</file>