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8" r:id="rId5"/>
    <p:sldId id="269" r:id="rId6"/>
    <p:sldId id="270" r:id="rId7"/>
    <p:sldId id="271" r:id="rId8"/>
    <p:sldId id="272" r:id="rId9"/>
    <p:sldId id="264" r:id="rId10"/>
    <p:sldId id="266" r:id="rId11"/>
    <p:sldId id="267" r:id="rId12"/>
    <p:sldId id="281" r:id="rId13"/>
    <p:sldId id="261" r:id="rId14"/>
    <p:sldId id="279" r:id="rId15"/>
    <p:sldId id="280" r:id="rId16"/>
    <p:sldId id="257" r:id="rId17"/>
    <p:sldId id="274" r:id="rId18"/>
    <p:sldId id="276" r:id="rId19"/>
    <p:sldId id="275" r:id="rId20"/>
    <p:sldId id="278" r:id="rId21"/>
    <p:sldId id="258" r:id="rId22"/>
    <p:sldId id="259"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8" autoAdjust="0"/>
    <p:restoredTop sz="94660"/>
  </p:normalViewPr>
  <p:slideViewPr>
    <p:cSldViewPr snapToGrid="0">
      <p:cViewPr>
        <p:scale>
          <a:sx n="75" d="100"/>
          <a:sy n="75" d="100"/>
        </p:scale>
        <p:origin x="384"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4739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3928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6772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4278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6843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0564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DAA6A8-A8BE-4708-A87F-98E2A1874563}" type="datetimeFigureOut">
              <a:rPr lang="en-US" smtClean="0"/>
              <a:t>02-Apr-17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100397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DAA6A8-A8BE-4708-A87F-98E2A1874563}" type="datetimeFigureOut">
              <a:rPr lang="en-US" smtClean="0"/>
              <a:t>02-Apr-17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1615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AA6A8-A8BE-4708-A87F-98E2A1874563}" type="datetimeFigureOut">
              <a:rPr lang="en-US" smtClean="0"/>
              <a:t>02-Apr-17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88866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433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62294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AA6A8-A8BE-4708-A87F-98E2A1874563}" type="datetimeFigureOut">
              <a:rPr lang="en-US" smtClean="0"/>
              <a:t>02-Apr-17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3429C-6283-4BF8-BCDE-70E2726C8F1C}" type="slidenum">
              <a:rPr lang="en-US" smtClean="0"/>
              <a:t>‹#›</a:t>
            </a:fld>
            <a:endParaRPr lang="en-US"/>
          </a:p>
        </p:txBody>
      </p:sp>
    </p:spTree>
    <p:extLst>
      <p:ext uri="{BB962C8B-B14F-4D97-AF65-F5344CB8AC3E}">
        <p14:creationId xmlns:p14="http://schemas.microsoft.com/office/powerpoint/2010/main" val="26286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atascience.ibm.com/" TargetMode="External"/><Relationship Id="rId2" Type="http://schemas.openxmlformats.org/officeDocument/2006/relationships/hyperlink" Target="https://console.ng.bluemix.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sktop.github.com/" TargetMode="External"/><Relationship Id="rId7" Type="http://schemas.openxmlformats.org/officeDocument/2006/relationships/image" Target="../media/image5.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analytics-bootcamp/participants" TargetMode="External"/><Relationship Id="rId4" Type="http://schemas.openxmlformats.org/officeDocument/2006/relationships/hyperlink" Target="https://github.com/analytics-bootcamp/Training-material" TargetMode="Externa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aa.usno.navy.mil/cgi-bin/aa_moonill2.pl?form=1&amp;year=2017&amp;task=00&amp;tz=-05" TargetMode="External"/><Relationship Id="rId2" Type="http://schemas.openxmlformats.org/officeDocument/2006/relationships/hyperlink" Target="http://aa.usno.navy.mil/data/docs/MoonFraction.php" TargetMode="External"/><Relationship Id="rId1" Type="http://schemas.openxmlformats.org/officeDocument/2006/relationships/slideLayout" Target="../slideLayouts/slideLayout2.xml"/><Relationship Id="rId6" Type="http://schemas.openxmlformats.org/officeDocument/2006/relationships/hyperlink" Target="https://github.com/analytics-bootcamp/Training-material/blob/master/0.%20Basics/0.%20Basics%205.%20Exercise%20help.ipynb" TargetMode="External"/><Relationship Id="rId5" Type="http://schemas.openxmlformats.org/officeDocument/2006/relationships/hyperlink" Target="https://github.com/analytics-bootcamp/Training-material/blob/master/0.%20Basics/0.%20Basics%205.%20Exercise%200.ipynb"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lmgtfy.com/?q=what+is+the+meaning+of+lmgtf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deshare.io/2pAwm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701" y="381965"/>
            <a:ext cx="9144000" cy="2141316"/>
          </a:xfrm>
        </p:spPr>
        <p:txBody>
          <a:bodyPr>
            <a:normAutofit/>
          </a:bodyPr>
          <a:lstStyle/>
          <a:p>
            <a:r>
              <a:rPr lang="en-US" sz="8800" dirty="0"/>
              <a:t>Class intro</a:t>
            </a:r>
          </a:p>
        </p:txBody>
      </p:sp>
    </p:spTree>
    <p:extLst>
      <p:ext uri="{BB962C8B-B14F-4D97-AF65-F5344CB8AC3E}">
        <p14:creationId xmlns:p14="http://schemas.microsoft.com/office/powerpoint/2010/main" val="287507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4" name="Content Placeholder 2"/>
          <p:cNvSpPr txBox="1">
            <a:spLocks/>
          </p:cNvSpPr>
          <p:nvPr/>
        </p:nvSpPr>
        <p:spPr>
          <a:xfrm>
            <a:off x="2461260" y="135253"/>
            <a:ext cx="4564380" cy="22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0. Basics\0. Basics 0. </a:t>
            </a:r>
            <a:r>
              <a:rPr lang="en-US" sz="1200" dirty="0" err="1"/>
              <a:t>Jupyter</a:t>
            </a:r>
            <a:r>
              <a:rPr lang="en-US" sz="1200" dirty="0"/>
              <a:t> notebook</a:t>
            </a:r>
          </a:p>
          <a:p>
            <a:r>
              <a:rPr lang="en-US" sz="1200" dirty="0"/>
              <a:t>0. Basics\0. Basics 1. Python</a:t>
            </a:r>
          </a:p>
          <a:p>
            <a:r>
              <a:rPr lang="en-US" sz="1200" dirty="0"/>
              <a:t>0. Basics\0. Basics 2. </a:t>
            </a:r>
            <a:r>
              <a:rPr lang="en-US" sz="1200" dirty="0" err="1"/>
              <a:t>Numpy</a:t>
            </a:r>
            <a:endParaRPr lang="en-US" sz="1200" dirty="0"/>
          </a:p>
          <a:p>
            <a:r>
              <a:rPr lang="en-US" sz="1200" dirty="0"/>
              <a:t>0. Basics\0. Basics 3. Pandas</a:t>
            </a:r>
          </a:p>
          <a:p>
            <a:r>
              <a:rPr lang="en-US" sz="1200" dirty="0"/>
              <a:t>0. Basics\0. Basics 4. </a:t>
            </a:r>
            <a:r>
              <a:rPr lang="en-US" sz="1200" dirty="0" err="1"/>
              <a:t>Jupyter</a:t>
            </a:r>
            <a:r>
              <a:rPr lang="en-US" sz="1200" dirty="0"/>
              <a:t> notebook magics, shell and R</a:t>
            </a:r>
          </a:p>
          <a:p>
            <a:r>
              <a:rPr lang="en-US" sz="1200" dirty="0"/>
              <a:t>0. Basics\0. Basics 5. Exercise 0</a:t>
            </a:r>
          </a:p>
          <a:p>
            <a:r>
              <a:rPr lang="en-US" sz="1200" dirty="0"/>
              <a:t>0. Basics\0. Basics 5. Exercise help</a:t>
            </a:r>
          </a:p>
          <a:p>
            <a:r>
              <a:rPr lang="en-US" sz="1200" dirty="0"/>
              <a:t>0. Basics\0. Basics 6. Some data.zip</a:t>
            </a:r>
          </a:p>
          <a:p>
            <a:endParaRPr lang="en-US" sz="1200" dirty="0"/>
          </a:p>
        </p:txBody>
      </p:sp>
      <p:sp>
        <p:nvSpPr>
          <p:cNvPr id="5" name="Content Placeholder 2"/>
          <p:cNvSpPr txBox="1">
            <a:spLocks/>
          </p:cNvSpPr>
          <p:nvPr/>
        </p:nvSpPr>
        <p:spPr>
          <a:xfrm>
            <a:off x="2461260" y="2605841"/>
            <a:ext cx="5379720" cy="1852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1. In and Export\1. import and export 0. Object Storage</a:t>
            </a:r>
          </a:p>
          <a:p>
            <a:r>
              <a:rPr lang="en-US" sz="1200" dirty="0"/>
              <a:t>1. In and Export\1. import and export 1. Download and upload</a:t>
            </a:r>
          </a:p>
          <a:p>
            <a:r>
              <a:rPr lang="en-US" sz="1200" dirty="0"/>
              <a:t>1. In and Export\1. import and export 2. </a:t>
            </a:r>
            <a:r>
              <a:rPr lang="en-US" sz="1200" dirty="0" err="1"/>
              <a:t>DashDB</a:t>
            </a:r>
            <a:endParaRPr lang="en-US" sz="1200" dirty="0"/>
          </a:p>
          <a:p>
            <a:r>
              <a:rPr lang="en-US" sz="1200" dirty="0"/>
              <a:t>1. In and Export\1. import and export 3. </a:t>
            </a:r>
            <a:r>
              <a:rPr lang="en-US" sz="1200" dirty="0" err="1"/>
              <a:t>Cloudant</a:t>
            </a:r>
            <a:endParaRPr lang="en-US" sz="1200" dirty="0"/>
          </a:p>
          <a:p>
            <a:r>
              <a:rPr lang="en-US" sz="1200" dirty="0"/>
              <a:t>1. In and Export\1. import and export 4. Twitter</a:t>
            </a:r>
          </a:p>
          <a:p>
            <a:r>
              <a:rPr lang="en-US" sz="1200" dirty="0"/>
              <a:t>1. In and Export\1. import and export 5. BigInsights</a:t>
            </a:r>
          </a:p>
          <a:p>
            <a:pPr marL="0" indent="0">
              <a:buNone/>
            </a:pPr>
            <a:endParaRPr lang="en-US" sz="1200" dirty="0"/>
          </a:p>
        </p:txBody>
      </p:sp>
      <p:sp>
        <p:nvSpPr>
          <p:cNvPr id="6" name="Content Placeholder 2"/>
          <p:cNvSpPr txBox="1">
            <a:spLocks/>
          </p:cNvSpPr>
          <p:nvPr/>
        </p:nvSpPr>
        <p:spPr>
          <a:xfrm>
            <a:off x="2461260" y="4666375"/>
            <a:ext cx="4724400" cy="1841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2. Watson APIs\2. Watson 0. Weather API</a:t>
            </a:r>
          </a:p>
          <a:p>
            <a:r>
              <a:rPr lang="en-US" sz="1200" dirty="0"/>
              <a:t>2. Watson APIs\2. Watson 1. Personality Insights</a:t>
            </a:r>
          </a:p>
          <a:p>
            <a:r>
              <a:rPr lang="en-US" sz="1200" dirty="0"/>
              <a:t>2. Watson APIs\2. Watson 2. Alchemy News</a:t>
            </a:r>
          </a:p>
          <a:p>
            <a:r>
              <a:rPr lang="en-US" sz="1200" dirty="0"/>
              <a:t>2. Watson APIs\2. Watson 3. Alchemy language</a:t>
            </a:r>
          </a:p>
          <a:p>
            <a:r>
              <a:rPr lang="en-US" sz="1200" dirty="0"/>
              <a:t>2. Watson APIs\2. Watson 4. Tone analyzer</a:t>
            </a:r>
          </a:p>
          <a:p>
            <a:r>
              <a:rPr lang="en-US" sz="1200" dirty="0"/>
              <a:t>2. Watson APIs\2. Watson 5. Natural language classifier</a:t>
            </a:r>
          </a:p>
        </p:txBody>
      </p:sp>
      <p:sp>
        <p:nvSpPr>
          <p:cNvPr id="7" name="Content Placeholder 2"/>
          <p:cNvSpPr txBox="1">
            <a:spLocks/>
          </p:cNvSpPr>
          <p:nvPr/>
        </p:nvSpPr>
        <p:spPr>
          <a:xfrm>
            <a:off x="7345295" y="135253"/>
            <a:ext cx="4511040" cy="2178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3. Visualization\3. Visualization 0. </a:t>
            </a:r>
            <a:r>
              <a:rPr lang="en-US" sz="1200" dirty="0" err="1"/>
              <a:t>Matplotlib</a:t>
            </a:r>
            <a:endParaRPr lang="en-US" sz="1200" dirty="0"/>
          </a:p>
          <a:p>
            <a:r>
              <a:rPr lang="en-US" sz="1200" dirty="0"/>
              <a:t>3. Visualization\3. Visualization 1. Machine learning techniques</a:t>
            </a:r>
          </a:p>
          <a:p>
            <a:r>
              <a:rPr lang="en-US" sz="1200" dirty="0"/>
              <a:t>3. Visualization\3. Visualization 2. </a:t>
            </a:r>
            <a:r>
              <a:rPr lang="en-US" sz="1200" dirty="0" err="1"/>
              <a:t>Pixiedust</a:t>
            </a:r>
            <a:endParaRPr lang="en-US" sz="1200" dirty="0"/>
          </a:p>
          <a:p>
            <a:r>
              <a:rPr lang="en-US" sz="1200" dirty="0"/>
              <a:t>3. Visualization\3. Visualization 3. </a:t>
            </a:r>
            <a:r>
              <a:rPr lang="en-US" sz="1200" dirty="0" err="1"/>
              <a:t>Bokeh</a:t>
            </a:r>
            <a:endParaRPr lang="en-US" sz="1200" dirty="0"/>
          </a:p>
          <a:p>
            <a:endParaRPr lang="en-US" sz="1200" dirty="0"/>
          </a:p>
          <a:p>
            <a:endParaRPr lang="en-US" sz="1200" dirty="0"/>
          </a:p>
        </p:txBody>
      </p:sp>
      <p:sp>
        <p:nvSpPr>
          <p:cNvPr id="8" name="Content Placeholder 2"/>
          <p:cNvSpPr txBox="1">
            <a:spLocks/>
          </p:cNvSpPr>
          <p:nvPr/>
        </p:nvSpPr>
        <p:spPr>
          <a:xfrm>
            <a:off x="7345295" y="1623532"/>
            <a:ext cx="3749040" cy="3042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4. Spark\4. Spark 0. </a:t>
            </a:r>
            <a:r>
              <a:rPr lang="en-US" sz="1200" dirty="0" err="1"/>
              <a:t>rdd</a:t>
            </a:r>
            <a:r>
              <a:rPr lang="en-US" sz="1200" dirty="0"/>
              <a:t>-creation</a:t>
            </a:r>
          </a:p>
          <a:p>
            <a:r>
              <a:rPr lang="en-US" sz="1200" dirty="0"/>
              <a:t>4. Spark\4. Spark 1. </a:t>
            </a:r>
            <a:r>
              <a:rPr lang="en-US" sz="1200" dirty="0" err="1"/>
              <a:t>rdd</a:t>
            </a:r>
            <a:r>
              <a:rPr lang="en-US" sz="1200" dirty="0"/>
              <a:t>-basics</a:t>
            </a:r>
          </a:p>
          <a:p>
            <a:r>
              <a:rPr lang="en-US" sz="1200" dirty="0"/>
              <a:t>4. Spark\4. Spark 2. </a:t>
            </a:r>
            <a:r>
              <a:rPr lang="en-US" sz="1200" dirty="0" err="1"/>
              <a:t>rdd</a:t>
            </a:r>
            <a:r>
              <a:rPr lang="en-US" sz="1200" dirty="0"/>
              <a:t>-sampling</a:t>
            </a:r>
          </a:p>
          <a:p>
            <a:r>
              <a:rPr lang="en-US" sz="1200" dirty="0"/>
              <a:t>4. Spark\4. Spark 3. </a:t>
            </a:r>
            <a:r>
              <a:rPr lang="en-US" sz="1200" dirty="0" err="1"/>
              <a:t>rdd</a:t>
            </a:r>
            <a:r>
              <a:rPr lang="en-US" sz="1200" dirty="0"/>
              <a:t>-set</a:t>
            </a:r>
          </a:p>
          <a:p>
            <a:r>
              <a:rPr lang="en-US" sz="1200" dirty="0"/>
              <a:t>4. Spark\4. Spark 4. </a:t>
            </a:r>
            <a:r>
              <a:rPr lang="en-US" sz="1200" dirty="0" err="1"/>
              <a:t>rdd</a:t>
            </a:r>
            <a:r>
              <a:rPr lang="en-US" sz="1200" dirty="0"/>
              <a:t>-aggregations</a:t>
            </a:r>
          </a:p>
          <a:p>
            <a:r>
              <a:rPr lang="en-US" sz="1200" dirty="0"/>
              <a:t>4. Spark\4. Spark 5. </a:t>
            </a:r>
            <a:r>
              <a:rPr lang="en-US" sz="1200" dirty="0" err="1"/>
              <a:t>rdd</a:t>
            </a:r>
            <a:r>
              <a:rPr lang="en-US" sz="1200" dirty="0"/>
              <a:t>-key-value</a:t>
            </a:r>
          </a:p>
          <a:p>
            <a:r>
              <a:rPr lang="en-US" sz="1200" dirty="0"/>
              <a:t>4. Spark\4. Spark 6. </a:t>
            </a:r>
            <a:r>
              <a:rPr lang="en-US" sz="1200" dirty="0" err="1"/>
              <a:t>mllib</a:t>
            </a:r>
            <a:r>
              <a:rPr lang="en-US" sz="1200" dirty="0"/>
              <a:t>-statistics</a:t>
            </a:r>
          </a:p>
          <a:p>
            <a:r>
              <a:rPr lang="en-US" sz="1200" dirty="0"/>
              <a:t>4. Spark\4. Spark 7. </a:t>
            </a:r>
            <a:r>
              <a:rPr lang="en-US" sz="1200" dirty="0" err="1"/>
              <a:t>mllib</a:t>
            </a:r>
            <a:r>
              <a:rPr lang="en-US" sz="1200" dirty="0"/>
              <a:t>-logit</a:t>
            </a:r>
          </a:p>
          <a:p>
            <a:r>
              <a:rPr lang="en-US" sz="1200" dirty="0"/>
              <a:t>4. Spark\4. Spark 8. </a:t>
            </a:r>
            <a:r>
              <a:rPr lang="en-US" sz="1200" dirty="0" err="1"/>
              <a:t>mllib</a:t>
            </a:r>
            <a:r>
              <a:rPr lang="en-US" sz="1200" dirty="0"/>
              <a:t>-trees</a:t>
            </a:r>
          </a:p>
          <a:p>
            <a:r>
              <a:rPr lang="en-US" sz="1200" dirty="0"/>
              <a:t>4. Spark\4. Spark 9. </a:t>
            </a:r>
            <a:r>
              <a:rPr lang="en-US" sz="1200" dirty="0" err="1"/>
              <a:t>sql-dataframes</a:t>
            </a:r>
            <a:endParaRPr lang="en-US" sz="1200" dirty="0"/>
          </a:p>
        </p:txBody>
      </p:sp>
    </p:spTree>
    <p:extLst>
      <p:ext uri="{BB962C8B-B14F-4D97-AF65-F5344CB8AC3E}">
        <p14:creationId xmlns:p14="http://schemas.microsoft.com/office/powerpoint/2010/main" val="342227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9" name="Content Placeholder 2"/>
          <p:cNvSpPr txBox="1">
            <a:spLocks/>
          </p:cNvSpPr>
          <p:nvPr/>
        </p:nvSpPr>
        <p:spPr>
          <a:xfrm>
            <a:off x="7679328" y="228891"/>
            <a:ext cx="5151120" cy="39509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Machine Learning\5. ML 0. Install requirements</a:t>
            </a:r>
          </a:p>
          <a:p>
            <a:r>
              <a:rPr lang="en-US" sz="1200" dirty="0"/>
              <a:t>5. Machine Learning\5. ML 1. Introduction</a:t>
            </a:r>
          </a:p>
          <a:p>
            <a:r>
              <a:rPr lang="en-US" sz="1200" dirty="0"/>
              <a:t>5. Machine Learning\5. ML 2. Data preparation</a:t>
            </a:r>
          </a:p>
          <a:p>
            <a:r>
              <a:rPr lang="en-US" sz="1200" dirty="0"/>
              <a:t>5. Machine Learning\5. ML 3. </a:t>
            </a:r>
            <a:r>
              <a:rPr lang="en-US" sz="1200" dirty="0" err="1"/>
              <a:t>Scikit</a:t>
            </a:r>
            <a:r>
              <a:rPr lang="en-US" sz="1200" dirty="0"/>
              <a:t> Learn interface</a:t>
            </a:r>
          </a:p>
          <a:p>
            <a:r>
              <a:rPr lang="en-US" sz="1200" dirty="0"/>
              <a:t>5. Machine Learning\5. ML 4.  Bias and variance</a:t>
            </a:r>
          </a:p>
          <a:p>
            <a:r>
              <a:rPr lang="en-US" sz="1200" dirty="0"/>
              <a:t>5. Machine Learning\5. ML 5. Model evaluation</a:t>
            </a:r>
          </a:p>
          <a:p>
            <a:r>
              <a:rPr lang="en-US" sz="1200" dirty="0"/>
              <a:t>5. Machine Learning\5. ML 6. Ensemble methods</a:t>
            </a:r>
          </a:p>
          <a:p>
            <a:r>
              <a:rPr lang="en-US" sz="1200" dirty="0"/>
              <a:t>5. Machine Learning\5. ML 7. Ensemble methods advanced</a:t>
            </a:r>
          </a:p>
          <a:p>
            <a:r>
              <a:rPr lang="en-US" sz="1200" dirty="0"/>
              <a:t>5. Machine Learning\5. ML 8. Multi Model Ensembles</a:t>
            </a:r>
          </a:p>
          <a:p>
            <a:r>
              <a:rPr lang="en-US" sz="1200" dirty="0"/>
              <a:t>5. Machine Learning\5. ML 9. Time series</a:t>
            </a:r>
          </a:p>
          <a:p>
            <a:endParaRPr lang="en-US" sz="1200" dirty="0"/>
          </a:p>
        </p:txBody>
      </p:sp>
      <p:sp>
        <p:nvSpPr>
          <p:cNvPr id="10" name="Content Placeholder 2"/>
          <p:cNvSpPr txBox="1">
            <a:spLocks/>
          </p:cNvSpPr>
          <p:nvPr/>
        </p:nvSpPr>
        <p:spPr>
          <a:xfrm>
            <a:off x="2764428" y="228891"/>
            <a:ext cx="5196840" cy="3453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6. Training - Deep Learning\6. DL 0. </a:t>
            </a:r>
            <a:r>
              <a:rPr lang="en-US" sz="1200" dirty="0" err="1"/>
              <a:t>Keras</a:t>
            </a:r>
            <a:r>
              <a:rPr lang="en-US" sz="1200" dirty="0"/>
              <a:t> starter kit</a:t>
            </a:r>
          </a:p>
          <a:p>
            <a:r>
              <a:rPr lang="en-US" sz="1200" dirty="0"/>
              <a:t>6. Training - Deep Learning\6. DL 1. Fun with activation functions</a:t>
            </a:r>
          </a:p>
          <a:p>
            <a:r>
              <a:rPr lang="en-US" sz="1200" dirty="0"/>
              <a:t>6. Training - Deep Learning\6. DL 2. Convolutional networks</a:t>
            </a:r>
          </a:p>
          <a:p>
            <a:r>
              <a:rPr lang="en-US" sz="1200" dirty="0"/>
              <a:t>6. Training - Deep Learning\6. DL 3. Embedding</a:t>
            </a:r>
          </a:p>
          <a:p>
            <a:r>
              <a:rPr lang="en-US" sz="1200" dirty="0"/>
              <a:t>6. Training - Deep Learning\6. DL 4. Multi-input models</a:t>
            </a:r>
          </a:p>
          <a:p>
            <a:r>
              <a:rPr lang="en-US" sz="1200" dirty="0"/>
              <a:t>6. Training - Deep Learning\6. DL 5. Auto encoder</a:t>
            </a:r>
          </a:p>
          <a:p>
            <a:r>
              <a:rPr lang="en-US" sz="1200" dirty="0"/>
              <a:t>6. Training - Deep Learning\6. DL 6. Recurrent networks</a:t>
            </a:r>
          </a:p>
          <a:p>
            <a:endParaRPr lang="en-US" sz="1200" dirty="0"/>
          </a:p>
          <a:p>
            <a:endParaRPr lang="en-US" sz="1200" dirty="0"/>
          </a:p>
        </p:txBody>
      </p:sp>
    </p:spTree>
    <p:extLst>
      <p:ext uri="{BB962C8B-B14F-4D97-AF65-F5344CB8AC3E}">
        <p14:creationId xmlns:p14="http://schemas.microsoft.com/office/powerpoint/2010/main" val="214427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6892" y="385779"/>
            <a:ext cx="8791204" cy="6280197"/>
            <a:chOff x="2986268" y="2409472"/>
            <a:chExt cx="6227180" cy="4448528"/>
          </a:xfrm>
        </p:grpSpPr>
        <p:pic>
          <p:nvPicPr>
            <p:cNvPr id="7170" name="Picture 2" descr="https://2.bp.blogspot.com/-igaZlw1zECA/VugO_ouMlOI/AAAAAAAAAZk/pWp073OsGFc_6UQvScr7B3w2GgKrnB4EA/s1600/1-3-9%2Bpract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34" y="2409472"/>
              <a:ext cx="5687562" cy="425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86268" y="3553428"/>
              <a:ext cx="6227180" cy="33045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s://2.bp.blogspot.com/-igaZlw1zECA/VugO_ouMlOI/AAAAAAAAAZk/pWp073OsGFc_6UQvScr7B3w2GgKrnB4EA/s1600/1-3-9%2Bpractic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264" t="53491" r="2586" b="25235"/>
            <a:stretch/>
          </p:blipFill>
          <p:spPr bwMode="auto">
            <a:xfrm>
              <a:off x="3358022" y="4677588"/>
              <a:ext cx="5354532" cy="90586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365760" y="385779"/>
            <a:ext cx="2367508" cy="769441"/>
          </a:xfrm>
          <a:prstGeom prst="rect">
            <a:avLst/>
          </a:prstGeom>
          <a:noFill/>
        </p:spPr>
        <p:txBody>
          <a:bodyPr wrap="none" rtlCol="0">
            <a:spAutoFit/>
          </a:bodyPr>
          <a:lstStyle/>
          <a:p>
            <a:r>
              <a:rPr lang="en-US" sz="4400" dirty="0"/>
              <a:t>Summary</a:t>
            </a:r>
          </a:p>
        </p:txBody>
      </p:sp>
      <p:sp>
        <p:nvSpPr>
          <p:cNvPr id="13" name="Arrow: Left 12"/>
          <p:cNvSpPr/>
          <p:nvPr/>
        </p:nvSpPr>
        <p:spPr>
          <a:xfrm flipH="1">
            <a:off x="872068" y="1562664"/>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rrow: Left 13"/>
          <p:cNvSpPr/>
          <p:nvPr/>
        </p:nvSpPr>
        <p:spPr>
          <a:xfrm flipH="1">
            <a:off x="829205" y="3971591"/>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069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20" y="263525"/>
            <a:ext cx="10515600" cy="620395"/>
          </a:xfrm>
        </p:spPr>
        <p:txBody>
          <a:bodyPr>
            <a:normAutofit fontScale="90000"/>
          </a:bodyPr>
          <a:lstStyle/>
          <a:p>
            <a:r>
              <a:rPr lang="en-US" dirty="0"/>
              <a:t>Preliminaries</a:t>
            </a:r>
          </a:p>
        </p:txBody>
      </p:sp>
      <p:sp>
        <p:nvSpPr>
          <p:cNvPr id="3" name="Content Placeholder 2"/>
          <p:cNvSpPr>
            <a:spLocks noGrp="1"/>
          </p:cNvSpPr>
          <p:nvPr>
            <p:ph idx="1"/>
          </p:nvPr>
        </p:nvSpPr>
        <p:spPr>
          <a:xfrm>
            <a:off x="604520" y="883920"/>
            <a:ext cx="10515600" cy="5725224"/>
          </a:xfrm>
        </p:spPr>
        <p:txBody>
          <a:bodyPr>
            <a:normAutofit/>
          </a:bodyPr>
          <a:lstStyle/>
          <a:p>
            <a:r>
              <a:rPr lang="en-US" sz="1800" dirty="0"/>
              <a:t>IBM Bluemix</a:t>
            </a:r>
          </a:p>
          <a:p>
            <a:pPr lvl="1"/>
            <a:r>
              <a:rPr lang="en-US" sz="1600" dirty="0">
                <a:hlinkClick r:id="rId2"/>
              </a:rPr>
              <a:t>https://console.ng.bluemix.net</a:t>
            </a:r>
            <a:endParaRPr lang="en-US" sz="1600" dirty="0"/>
          </a:p>
          <a:p>
            <a:pPr marL="0" indent="0">
              <a:buNone/>
            </a:pPr>
            <a:endParaRPr lang="en-US" sz="1800" dirty="0"/>
          </a:p>
          <a:p>
            <a:r>
              <a:rPr lang="en-US" sz="1800" dirty="0"/>
              <a:t>Data Science Experience</a:t>
            </a:r>
          </a:p>
          <a:p>
            <a:pPr lvl="1"/>
            <a:r>
              <a:rPr lang="en-US" sz="1600" dirty="0">
                <a:hlinkClick r:id="rId3"/>
              </a:rPr>
              <a:t>http://datascience.ibm.com/</a:t>
            </a:r>
            <a:endParaRPr lang="en-US" sz="1600" dirty="0"/>
          </a:p>
          <a:p>
            <a:endParaRPr lang="en-US" sz="1800" dirty="0"/>
          </a:p>
          <a:p>
            <a:r>
              <a:rPr lang="en-US" sz="1800" dirty="0"/>
              <a:t>The standard Bluemix account is restricted to 4 services, with 3 already occupied when you create a Data Science Experience instance. We need more for the training. </a:t>
            </a:r>
            <a:r>
              <a:rPr lang="en-US" sz="1800" b="1" dirty="0"/>
              <a:t>Please open a ticket with Bluemix support and put this in the body:</a:t>
            </a:r>
            <a:br>
              <a:rPr lang="en-US" sz="1800" dirty="0"/>
            </a:br>
            <a:br>
              <a:rPr lang="en-US" sz="1800" dirty="0"/>
            </a:br>
            <a:r>
              <a:rPr lang="en-US" sz="1800" dirty="0"/>
              <a:t>-----------------</a:t>
            </a:r>
          </a:p>
          <a:p>
            <a:r>
              <a:rPr lang="en-US" sz="1800" dirty="0"/>
              <a:t>I am an attendee of the Data Science Experience training in Singapore held from 3-5 April. I am responsible for demonstrating the capabilities of the DSX and the Bluemix services and the integration of those to our clients and prospective clients. The free Bluemix account is too small and limited to support my needs during the training. Therefore, I need your assistance and am requesting the special IBM Bluemix account to allow me to create up to 20 services, gives me up to 4GB of application memory. My Bluemix ID is, myemail@domain.com. If you need any further authorization or clarification about this request please contact the training of the session Dr. Olav Laudy (olavlaudy@ph.ibm.com)</a:t>
            </a:r>
          </a:p>
        </p:txBody>
      </p:sp>
    </p:spTree>
    <p:extLst>
      <p:ext uri="{BB962C8B-B14F-4D97-AF65-F5344CB8AC3E}">
        <p14:creationId xmlns:p14="http://schemas.microsoft.com/office/powerpoint/2010/main" val="268475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99" y="193015"/>
            <a:ext cx="10515600" cy="5232083"/>
          </a:xfrm>
        </p:spPr>
        <p:txBody>
          <a:bodyPr>
            <a:normAutofit/>
          </a:bodyPr>
          <a:lstStyle/>
          <a:p>
            <a:r>
              <a:rPr lang="en-US" sz="1600" dirty="0"/>
              <a:t>Sign up on </a:t>
            </a:r>
            <a:r>
              <a:rPr lang="en-US" sz="1600" dirty="0">
                <a:hlinkClick r:id="rId2"/>
              </a:rPr>
              <a:t>https://github.com/</a:t>
            </a:r>
            <a:r>
              <a:rPr lang="en-US" sz="1600" dirty="0"/>
              <a:t> &amp; install GitHub Desktop: </a:t>
            </a:r>
            <a:r>
              <a:rPr lang="en-US" sz="1600" dirty="0">
                <a:hlinkClick r:id="rId3"/>
              </a:rPr>
              <a:t>https://desktop.github.com/</a:t>
            </a:r>
            <a:endParaRPr lang="en-US" sz="1600" dirty="0"/>
          </a:p>
          <a:p>
            <a:r>
              <a:rPr lang="en-US" sz="1600" dirty="0"/>
              <a:t>Fork the following repositories in your own space:</a:t>
            </a:r>
          </a:p>
          <a:p>
            <a:pPr lvl="1"/>
            <a:r>
              <a:rPr lang="en-US" sz="1200" dirty="0">
                <a:hlinkClick r:id="rId4"/>
              </a:rPr>
              <a:t>https://github.com/analytics-bootcamp/Training-material</a:t>
            </a:r>
            <a:endParaRPr lang="en-US" sz="1200" dirty="0"/>
          </a:p>
          <a:p>
            <a:pPr lvl="1"/>
            <a:r>
              <a:rPr lang="en-US" sz="1200" dirty="0">
                <a:hlinkClick r:id="rId5"/>
              </a:rPr>
              <a:t>https://github.com/analytics-bootcamp/participants</a:t>
            </a:r>
            <a:endParaRPr lang="en-US" sz="1200" dirty="0"/>
          </a:p>
          <a:p>
            <a:pPr lvl="1"/>
            <a:endParaRPr lang="en-US" sz="1200" dirty="0"/>
          </a:p>
          <a:p>
            <a:pPr lvl="1"/>
            <a:endParaRPr lang="en-US" sz="1200" dirty="0"/>
          </a:p>
          <a:p>
            <a:endParaRPr lang="en-US" sz="1600" dirty="0"/>
          </a:p>
          <a:p>
            <a:endParaRPr lang="en-US" sz="1600" dirty="0"/>
          </a:p>
        </p:txBody>
      </p:sp>
      <p:pic>
        <p:nvPicPr>
          <p:cNvPr id="4" name="Picture 3"/>
          <p:cNvPicPr>
            <a:picLocks noChangeAspect="1"/>
          </p:cNvPicPr>
          <p:nvPr/>
        </p:nvPicPr>
        <p:blipFill rotWithShape="1">
          <a:blip r:embed="rId6"/>
          <a:srcRect l="53012" t="29188" r="22368" b="40510"/>
          <a:stretch/>
        </p:blipFill>
        <p:spPr>
          <a:xfrm>
            <a:off x="372441" y="4146496"/>
            <a:ext cx="3740904" cy="2711504"/>
          </a:xfrm>
          <a:prstGeom prst="rect">
            <a:avLst/>
          </a:prstGeom>
          <a:ln>
            <a:solidFill>
              <a:schemeClr val="tx1"/>
            </a:solidFill>
          </a:ln>
        </p:spPr>
      </p:pic>
      <p:pic>
        <p:nvPicPr>
          <p:cNvPr id="7" name="Picture 6"/>
          <p:cNvPicPr>
            <a:picLocks noChangeAspect="1"/>
          </p:cNvPicPr>
          <p:nvPr/>
        </p:nvPicPr>
        <p:blipFill rotWithShape="1">
          <a:blip r:embed="rId7"/>
          <a:srcRect l="15429" t="20994" r="50997" b="56924"/>
          <a:stretch/>
        </p:blipFill>
        <p:spPr>
          <a:xfrm>
            <a:off x="5115257" y="1797638"/>
            <a:ext cx="4435012" cy="1690739"/>
          </a:xfrm>
          <a:prstGeom prst="rect">
            <a:avLst/>
          </a:prstGeom>
          <a:ln>
            <a:solidFill>
              <a:schemeClr val="tx1"/>
            </a:solidFill>
          </a:ln>
        </p:spPr>
      </p:pic>
      <p:pic>
        <p:nvPicPr>
          <p:cNvPr id="8" name="Picture 7"/>
          <p:cNvPicPr>
            <a:picLocks noChangeAspect="1"/>
          </p:cNvPicPr>
          <p:nvPr/>
        </p:nvPicPr>
        <p:blipFill rotWithShape="1">
          <a:blip r:embed="rId8"/>
          <a:srcRect l="1794" t="748" r="45063" b="62193"/>
          <a:stretch/>
        </p:blipFill>
        <p:spPr>
          <a:xfrm>
            <a:off x="5189122" y="4146496"/>
            <a:ext cx="3938016" cy="2121408"/>
          </a:xfrm>
          <a:prstGeom prst="rect">
            <a:avLst/>
          </a:prstGeom>
          <a:ln>
            <a:solidFill>
              <a:schemeClr val="tx1"/>
            </a:solidFill>
          </a:ln>
        </p:spPr>
      </p:pic>
      <p:pic>
        <p:nvPicPr>
          <p:cNvPr id="10" name="Picture 9"/>
          <p:cNvPicPr>
            <a:picLocks noChangeAspect="1"/>
          </p:cNvPicPr>
          <p:nvPr/>
        </p:nvPicPr>
        <p:blipFill rotWithShape="1">
          <a:blip r:embed="rId9"/>
          <a:srcRect l="54700" t="15644" r="14000" b="58222"/>
          <a:stretch/>
        </p:blipFill>
        <p:spPr>
          <a:xfrm>
            <a:off x="339213" y="1797638"/>
            <a:ext cx="3740904" cy="1756910"/>
          </a:xfrm>
          <a:prstGeom prst="rect">
            <a:avLst/>
          </a:prstGeom>
          <a:ln>
            <a:solidFill>
              <a:schemeClr val="tx1"/>
            </a:solidFill>
          </a:ln>
        </p:spPr>
      </p:pic>
      <p:sp>
        <p:nvSpPr>
          <p:cNvPr id="11" name="Arrow: Left 10"/>
          <p:cNvSpPr/>
          <p:nvPr/>
        </p:nvSpPr>
        <p:spPr>
          <a:xfrm>
            <a:off x="3748119" y="2258953"/>
            <a:ext cx="886423" cy="25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227999" y="1459288"/>
            <a:ext cx="1018933" cy="307777"/>
          </a:xfrm>
          <a:prstGeom prst="rect">
            <a:avLst/>
          </a:prstGeom>
          <a:noFill/>
        </p:spPr>
        <p:txBody>
          <a:bodyPr wrap="none" rtlCol="0">
            <a:spAutoFit/>
          </a:bodyPr>
          <a:lstStyle/>
          <a:p>
            <a:r>
              <a:rPr lang="en-US" sz="1400" dirty="0"/>
              <a:t>Step 1: fork</a:t>
            </a:r>
          </a:p>
        </p:txBody>
      </p:sp>
      <p:sp>
        <p:nvSpPr>
          <p:cNvPr id="13" name="TextBox 12"/>
          <p:cNvSpPr txBox="1"/>
          <p:nvPr/>
        </p:nvSpPr>
        <p:spPr>
          <a:xfrm>
            <a:off x="227999" y="3799970"/>
            <a:ext cx="2797048" cy="307777"/>
          </a:xfrm>
          <a:prstGeom prst="rect">
            <a:avLst/>
          </a:prstGeom>
          <a:noFill/>
        </p:spPr>
        <p:txBody>
          <a:bodyPr wrap="none" rtlCol="0">
            <a:spAutoFit/>
          </a:bodyPr>
          <a:lstStyle/>
          <a:p>
            <a:r>
              <a:rPr lang="en-US" sz="1400" dirty="0"/>
              <a:t>Step 2: clone </a:t>
            </a:r>
            <a:r>
              <a:rPr lang="en-US" sz="1400" b="1" dirty="0"/>
              <a:t>your</a:t>
            </a:r>
            <a:r>
              <a:rPr lang="en-US" sz="1400" dirty="0"/>
              <a:t> repository locally</a:t>
            </a:r>
          </a:p>
        </p:txBody>
      </p:sp>
      <p:sp>
        <p:nvSpPr>
          <p:cNvPr id="14" name="TextBox 13"/>
          <p:cNvSpPr txBox="1"/>
          <p:nvPr/>
        </p:nvSpPr>
        <p:spPr>
          <a:xfrm>
            <a:off x="4952056" y="1459288"/>
            <a:ext cx="3406766" cy="307777"/>
          </a:xfrm>
          <a:prstGeom prst="rect">
            <a:avLst/>
          </a:prstGeom>
          <a:noFill/>
        </p:spPr>
        <p:txBody>
          <a:bodyPr wrap="none" rtlCol="0">
            <a:spAutoFit/>
          </a:bodyPr>
          <a:lstStyle/>
          <a:p>
            <a:r>
              <a:rPr lang="en-US" sz="1400" dirty="0"/>
              <a:t>Step 3: create a branch with your own name</a:t>
            </a:r>
          </a:p>
        </p:txBody>
      </p:sp>
      <p:sp>
        <p:nvSpPr>
          <p:cNvPr id="15" name="TextBox 14"/>
          <p:cNvSpPr txBox="1"/>
          <p:nvPr/>
        </p:nvSpPr>
        <p:spPr>
          <a:xfrm>
            <a:off x="4966555" y="3799970"/>
            <a:ext cx="5296450" cy="307777"/>
          </a:xfrm>
          <a:prstGeom prst="rect">
            <a:avLst/>
          </a:prstGeom>
          <a:noFill/>
        </p:spPr>
        <p:txBody>
          <a:bodyPr wrap="none" rtlCol="0">
            <a:spAutoFit/>
          </a:bodyPr>
          <a:lstStyle/>
          <a:p>
            <a:r>
              <a:rPr lang="en-US" sz="1400" dirty="0"/>
              <a:t>Step 4: add material to the local folder: use your name in the filename</a:t>
            </a:r>
          </a:p>
        </p:txBody>
      </p:sp>
    </p:spTree>
    <p:extLst>
      <p:ext uri="{BB962C8B-B14F-4D97-AF65-F5344CB8AC3E}">
        <p14:creationId xmlns:p14="http://schemas.microsoft.com/office/powerpoint/2010/main" val="3832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6039" b="28714"/>
          <a:stretch/>
        </p:blipFill>
        <p:spPr>
          <a:xfrm>
            <a:off x="9137136" y="1631442"/>
            <a:ext cx="2793492" cy="4562856"/>
          </a:xfrm>
          <a:prstGeom prst="rect">
            <a:avLst/>
          </a:prstGeom>
          <a:ln>
            <a:solidFill>
              <a:schemeClr val="tx1"/>
            </a:solidFill>
          </a:ln>
        </p:spPr>
      </p:pic>
      <p:pic>
        <p:nvPicPr>
          <p:cNvPr id="7" name="Picture 6"/>
          <p:cNvPicPr>
            <a:picLocks noChangeAspect="1"/>
          </p:cNvPicPr>
          <p:nvPr/>
        </p:nvPicPr>
        <p:blipFill rotWithShape="1">
          <a:blip r:embed="rId3"/>
          <a:srcRect l="196" t="9467" r="53072"/>
          <a:stretch/>
        </p:blipFill>
        <p:spPr>
          <a:xfrm>
            <a:off x="289560" y="1325880"/>
            <a:ext cx="5448300" cy="5173980"/>
          </a:xfrm>
          <a:prstGeom prst="rect">
            <a:avLst/>
          </a:prstGeom>
          <a:ln>
            <a:solidFill>
              <a:schemeClr val="tx1"/>
            </a:solidFill>
          </a:ln>
        </p:spPr>
      </p:pic>
      <p:pic>
        <p:nvPicPr>
          <p:cNvPr id="8" name="Picture 7"/>
          <p:cNvPicPr>
            <a:picLocks noChangeAspect="1"/>
          </p:cNvPicPr>
          <p:nvPr/>
        </p:nvPicPr>
        <p:blipFill rotWithShape="1">
          <a:blip r:embed="rId4"/>
          <a:srcRect l="69000" t="18000" r="19000" b="61778"/>
          <a:stretch/>
        </p:blipFill>
        <p:spPr>
          <a:xfrm>
            <a:off x="6705978" y="1325880"/>
            <a:ext cx="1463040" cy="1386840"/>
          </a:xfrm>
          <a:prstGeom prst="rect">
            <a:avLst/>
          </a:prstGeom>
          <a:ln>
            <a:solidFill>
              <a:schemeClr val="tx1"/>
            </a:solidFill>
          </a:ln>
        </p:spPr>
      </p:pic>
      <p:sp>
        <p:nvSpPr>
          <p:cNvPr id="9" name="TextBox 8"/>
          <p:cNvSpPr txBox="1"/>
          <p:nvPr/>
        </p:nvSpPr>
        <p:spPr>
          <a:xfrm>
            <a:off x="289560" y="904369"/>
            <a:ext cx="3290068" cy="307777"/>
          </a:xfrm>
          <a:prstGeom prst="rect">
            <a:avLst/>
          </a:prstGeom>
          <a:noFill/>
        </p:spPr>
        <p:txBody>
          <a:bodyPr wrap="none" rtlCol="0">
            <a:spAutoFit/>
          </a:bodyPr>
          <a:lstStyle/>
          <a:p>
            <a:r>
              <a:rPr lang="en-US" sz="1400" dirty="0"/>
              <a:t>Step 5: commit material to your repository</a:t>
            </a:r>
          </a:p>
        </p:txBody>
      </p:sp>
      <p:sp>
        <p:nvSpPr>
          <p:cNvPr id="10" name="TextBox 9"/>
          <p:cNvSpPr txBox="1"/>
          <p:nvPr/>
        </p:nvSpPr>
        <p:spPr>
          <a:xfrm>
            <a:off x="9120125" y="904369"/>
            <a:ext cx="2810504" cy="523220"/>
          </a:xfrm>
          <a:prstGeom prst="rect">
            <a:avLst/>
          </a:prstGeom>
          <a:noFill/>
        </p:spPr>
        <p:txBody>
          <a:bodyPr wrap="square" rtlCol="0">
            <a:spAutoFit/>
          </a:bodyPr>
          <a:lstStyle/>
          <a:p>
            <a:r>
              <a:rPr lang="en-US" sz="1400" dirty="0"/>
              <a:t>Step 6: request for it to be added to </a:t>
            </a:r>
            <a:r>
              <a:rPr lang="en-US" sz="1400" dirty="0" err="1"/>
              <a:t>bootcamp</a:t>
            </a:r>
            <a:r>
              <a:rPr lang="en-US" sz="1400" dirty="0"/>
              <a:t> repository</a:t>
            </a:r>
          </a:p>
        </p:txBody>
      </p:sp>
      <p:sp>
        <p:nvSpPr>
          <p:cNvPr id="11" name="TextBox 10"/>
          <p:cNvSpPr txBox="1"/>
          <p:nvPr/>
        </p:nvSpPr>
        <p:spPr>
          <a:xfrm>
            <a:off x="6705978" y="904369"/>
            <a:ext cx="1048300" cy="307777"/>
          </a:xfrm>
          <a:prstGeom prst="rect">
            <a:avLst/>
          </a:prstGeom>
          <a:noFill/>
        </p:spPr>
        <p:txBody>
          <a:bodyPr wrap="none" rtlCol="0">
            <a:spAutoFit/>
          </a:bodyPr>
          <a:lstStyle/>
          <a:p>
            <a:r>
              <a:rPr lang="en-US" sz="1400" dirty="0"/>
              <a:t>Step 5: sync</a:t>
            </a:r>
          </a:p>
        </p:txBody>
      </p:sp>
    </p:spTree>
    <p:extLst>
      <p:ext uri="{BB962C8B-B14F-4D97-AF65-F5344CB8AC3E}">
        <p14:creationId xmlns:p14="http://schemas.microsoft.com/office/powerpoint/2010/main" val="50012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4" y="449262"/>
            <a:ext cx="11843385" cy="681038"/>
          </a:xfrm>
        </p:spPr>
        <p:txBody>
          <a:bodyPr>
            <a:normAutofit fontScale="90000"/>
          </a:bodyPr>
          <a:lstStyle/>
          <a:p>
            <a:r>
              <a:rPr lang="en-US" dirty="0"/>
              <a:t>Day 1: Switch-board your own cognitive application</a:t>
            </a:r>
            <a:br>
              <a:rPr lang="en-US" dirty="0"/>
            </a:br>
            <a:endParaRPr lang="en-US" dirty="0"/>
          </a:p>
        </p:txBody>
      </p:sp>
      <p:sp>
        <p:nvSpPr>
          <p:cNvPr id="3" name="Content Placeholder 2"/>
          <p:cNvSpPr>
            <a:spLocks noGrp="1"/>
          </p:cNvSpPr>
          <p:nvPr>
            <p:ph idx="1"/>
          </p:nvPr>
        </p:nvSpPr>
        <p:spPr>
          <a:xfrm>
            <a:off x="385445" y="1049019"/>
            <a:ext cx="10515600" cy="5571699"/>
          </a:xfrm>
        </p:spPr>
        <p:txBody>
          <a:bodyPr>
            <a:normAutofit fontScale="92500" lnSpcReduction="10000"/>
          </a:bodyPr>
          <a:lstStyle/>
          <a:p>
            <a:r>
              <a:rPr lang="en-US" dirty="0"/>
              <a:t>Switch-board your own cognitive application</a:t>
            </a:r>
          </a:p>
          <a:p>
            <a:pPr lvl="1"/>
            <a:r>
              <a:rPr lang="en-US" dirty="0"/>
              <a:t>Design something that can be done in an afternoon</a:t>
            </a:r>
          </a:p>
          <a:p>
            <a:pPr lvl="2"/>
            <a:r>
              <a:rPr lang="en-US" dirty="0"/>
              <a:t>Solve world hunger vs  Scan Trump statements for sentiment.</a:t>
            </a:r>
          </a:p>
          <a:p>
            <a:pPr lvl="2"/>
            <a:r>
              <a:rPr lang="en-US" dirty="0"/>
              <a:t>Having a simple working app &gt;&gt; having a complex non-working app</a:t>
            </a:r>
          </a:p>
          <a:p>
            <a:pPr lvl="1"/>
            <a:r>
              <a:rPr lang="en-US" dirty="0"/>
              <a:t>Use 3-5 components:</a:t>
            </a:r>
          </a:p>
          <a:p>
            <a:pPr lvl="2"/>
            <a:r>
              <a:rPr lang="en-US" dirty="0"/>
              <a:t>Data source – </a:t>
            </a:r>
            <a:r>
              <a:rPr lang="en-US" dirty="0">
                <a:solidFill>
                  <a:srgbClr val="0070C0"/>
                </a:solidFill>
              </a:rPr>
              <a:t>news API – URL – Twitter </a:t>
            </a:r>
            <a:endParaRPr lang="en-US" dirty="0"/>
          </a:p>
          <a:p>
            <a:pPr lvl="2"/>
            <a:r>
              <a:rPr lang="en-US" dirty="0"/>
              <a:t>Transporter – </a:t>
            </a:r>
            <a:r>
              <a:rPr lang="en-US" dirty="0">
                <a:solidFill>
                  <a:srgbClr val="0070C0"/>
                </a:solidFill>
              </a:rPr>
              <a:t>Node RED - DSX</a:t>
            </a:r>
          </a:p>
          <a:p>
            <a:pPr lvl="2"/>
            <a:r>
              <a:rPr lang="en-US" dirty="0"/>
              <a:t>Cognitive component – </a:t>
            </a:r>
            <a:r>
              <a:rPr lang="en-US" dirty="0">
                <a:solidFill>
                  <a:srgbClr val="0070C0"/>
                </a:solidFill>
              </a:rPr>
              <a:t>News API – Alchemy (text/image) - Conversation</a:t>
            </a:r>
          </a:p>
          <a:p>
            <a:pPr lvl="2"/>
            <a:r>
              <a:rPr lang="en-US" dirty="0"/>
              <a:t>Output – </a:t>
            </a:r>
            <a:r>
              <a:rPr lang="en-US" dirty="0">
                <a:solidFill>
                  <a:srgbClr val="0070C0"/>
                </a:solidFill>
              </a:rPr>
              <a:t>Slack – Line messenger – DSX –Twitter – http POST</a:t>
            </a:r>
          </a:p>
          <a:p>
            <a:pPr lvl="2"/>
            <a:r>
              <a:rPr lang="en-US" dirty="0"/>
              <a:t>Storage – </a:t>
            </a:r>
            <a:r>
              <a:rPr lang="en-US" dirty="0" err="1">
                <a:solidFill>
                  <a:srgbClr val="0070C0"/>
                </a:solidFill>
              </a:rPr>
              <a:t>Cloudant</a:t>
            </a:r>
            <a:r>
              <a:rPr lang="en-US" dirty="0">
                <a:solidFill>
                  <a:srgbClr val="0070C0"/>
                </a:solidFill>
              </a:rPr>
              <a:t> – </a:t>
            </a:r>
            <a:r>
              <a:rPr lang="en-US" dirty="0" err="1">
                <a:solidFill>
                  <a:srgbClr val="0070C0"/>
                </a:solidFill>
              </a:rPr>
              <a:t>DashDB</a:t>
            </a:r>
            <a:endParaRPr lang="en-US" dirty="0">
              <a:solidFill>
                <a:srgbClr val="0070C0"/>
              </a:solidFill>
            </a:endParaRPr>
          </a:p>
          <a:p>
            <a:pPr lvl="1"/>
            <a:r>
              <a:rPr lang="en-US" dirty="0"/>
              <a:t>Deliverables</a:t>
            </a:r>
          </a:p>
          <a:p>
            <a:pPr lvl="2"/>
            <a:r>
              <a:rPr lang="en-US" dirty="0"/>
              <a:t>A PowerPoint with:</a:t>
            </a:r>
          </a:p>
          <a:p>
            <a:pPr lvl="3"/>
            <a:r>
              <a:rPr lang="en-US" dirty="0"/>
              <a:t>Objective of the app – what does it do</a:t>
            </a:r>
          </a:p>
          <a:p>
            <a:pPr lvl="3"/>
            <a:r>
              <a:rPr lang="en-US" dirty="0"/>
              <a:t>Description of components</a:t>
            </a:r>
          </a:p>
          <a:p>
            <a:pPr lvl="3"/>
            <a:r>
              <a:rPr lang="en-US" dirty="0"/>
              <a:t>Screenshotted demo</a:t>
            </a:r>
          </a:p>
          <a:p>
            <a:pPr lvl="2"/>
            <a:r>
              <a:rPr lang="en-US" dirty="0"/>
              <a:t>Working demo</a:t>
            </a:r>
          </a:p>
          <a:p>
            <a:pPr lvl="1"/>
            <a:r>
              <a:rPr lang="en-US" dirty="0"/>
              <a:t>Work in teams of 2 or 3. A 4th person on the team can get away with doing nothing.</a:t>
            </a:r>
          </a:p>
          <a:p>
            <a:pPr lvl="2"/>
            <a:r>
              <a:rPr lang="en-US" dirty="0"/>
              <a:t>“I’m not that skilled yet; I’ll watch over your shoulders”</a:t>
            </a:r>
          </a:p>
          <a:p>
            <a:pPr lvl="2"/>
            <a:endParaRPr lang="en-US" dirty="0">
              <a:solidFill>
                <a:srgbClr val="0070C0"/>
              </a:solidFill>
            </a:endParaRPr>
          </a:p>
        </p:txBody>
      </p:sp>
    </p:spTree>
    <p:extLst>
      <p:ext uri="{BB962C8B-B14F-4D97-AF65-F5344CB8AC3E}">
        <p14:creationId xmlns:p14="http://schemas.microsoft.com/office/powerpoint/2010/main" val="277616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893" t="16258" r="11217" b="5778"/>
          <a:stretch/>
        </p:blipFill>
        <p:spPr>
          <a:xfrm>
            <a:off x="2011680" y="1142999"/>
            <a:ext cx="8638886" cy="5538887"/>
          </a:xfrm>
          <a:prstGeom prst="rect">
            <a:avLst/>
          </a:prstGeom>
        </p:spPr>
      </p:pic>
      <p:sp>
        <p:nvSpPr>
          <p:cNvPr id="5" name="Rectangle 4"/>
          <p:cNvSpPr/>
          <p:nvPr/>
        </p:nvSpPr>
        <p:spPr>
          <a:xfrm>
            <a:off x="2461220" y="0"/>
            <a:ext cx="6920934" cy="830997"/>
          </a:xfrm>
          <a:prstGeom prst="rect">
            <a:avLst/>
          </a:prstGeom>
        </p:spPr>
        <p:txBody>
          <a:bodyPr wrap="none">
            <a:spAutoFit/>
          </a:bodyPr>
          <a:lstStyle/>
          <a:p>
            <a:pPr lvl="1"/>
            <a:r>
              <a:rPr lang="en-US" sz="4800" dirty="0">
                <a:solidFill>
                  <a:srgbClr val="0070C0"/>
                </a:solidFill>
              </a:rPr>
              <a:t>Cosmetics are convincing</a:t>
            </a:r>
          </a:p>
        </p:txBody>
      </p:sp>
      <p:sp>
        <p:nvSpPr>
          <p:cNvPr id="6" name="TextBox 5"/>
          <p:cNvSpPr txBox="1"/>
          <p:nvPr/>
        </p:nvSpPr>
        <p:spPr>
          <a:xfrm>
            <a:off x="327711" y="4078669"/>
            <a:ext cx="1279709" cy="369332"/>
          </a:xfrm>
          <a:prstGeom prst="rect">
            <a:avLst/>
          </a:prstGeom>
          <a:noFill/>
        </p:spPr>
        <p:txBody>
          <a:bodyPr wrap="none" rtlCol="0">
            <a:spAutoFit/>
          </a:bodyPr>
          <a:lstStyle/>
          <a:p>
            <a:r>
              <a:rPr lang="en-US" dirty="0"/>
              <a:t>Unreadable</a:t>
            </a:r>
          </a:p>
        </p:txBody>
      </p:sp>
      <p:cxnSp>
        <p:nvCxnSpPr>
          <p:cNvPr id="7" name="Straight Connector 6"/>
          <p:cNvCxnSpPr>
            <a:cxnSpLocks/>
          </p:cNvCxnSpPr>
          <p:nvPr/>
        </p:nvCxnSpPr>
        <p:spPr>
          <a:xfrm>
            <a:off x="1203160" y="4448001"/>
            <a:ext cx="1258060" cy="764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H="1">
            <a:off x="9006840" y="3200400"/>
            <a:ext cx="15087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46467" y="3015734"/>
            <a:ext cx="1348959" cy="369332"/>
          </a:xfrm>
          <a:prstGeom prst="rect">
            <a:avLst/>
          </a:prstGeom>
          <a:noFill/>
        </p:spPr>
        <p:txBody>
          <a:bodyPr wrap="none" rtlCol="0">
            <a:spAutoFit/>
          </a:bodyPr>
          <a:lstStyle/>
          <a:p>
            <a:r>
              <a:rPr lang="en-US" dirty="0"/>
              <a:t>Doesn’t play</a:t>
            </a:r>
          </a:p>
        </p:txBody>
      </p:sp>
      <p:sp>
        <p:nvSpPr>
          <p:cNvPr id="15" name="TextBox 14"/>
          <p:cNvSpPr txBox="1"/>
          <p:nvPr/>
        </p:nvSpPr>
        <p:spPr>
          <a:xfrm>
            <a:off x="102941" y="1556334"/>
            <a:ext cx="1300612" cy="369332"/>
          </a:xfrm>
          <a:prstGeom prst="rect">
            <a:avLst/>
          </a:prstGeom>
          <a:noFill/>
        </p:spPr>
        <p:txBody>
          <a:bodyPr wrap="none" rtlCol="0">
            <a:spAutoFit/>
          </a:bodyPr>
          <a:lstStyle/>
          <a:p>
            <a:r>
              <a:rPr lang="en-US" dirty="0"/>
              <a:t>Not curated</a:t>
            </a:r>
          </a:p>
        </p:txBody>
      </p:sp>
      <p:cxnSp>
        <p:nvCxnSpPr>
          <p:cNvPr id="16" name="Straight Connector 15"/>
          <p:cNvCxnSpPr>
            <a:cxnSpLocks/>
          </p:cNvCxnSpPr>
          <p:nvPr/>
        </p:nvCxnSpPr>
        <p:spPr>
          <a:xfrm>
            <a:off x="978390" y="1925666"/>
            <a:ext cx="1258060" cy="76407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3502" y="438625"/>
            <a:ext cx="2102948" cy="369332"/>
          </a:xfrm>
          <a:prstGeom prst="rect">
            <a:avLst/>
          </a:prstGeom>
          <a:noFill/>
        </p:spPr>
        <p:txBody>
          <a:bodyPr wrap="none" rtlCol="0">
            <a:spAutoFit/>
          </a:bodyPr>
          <a:lstStyle/>
          <a:p>
            <a:r>
              <a:rPr lang="en-US" dirty="0"/>
              <a:t>Not properly cut out</a:t>
            </a:r>
          </a:p>
        </p:txBody>
      </p:sp>
      <p:cxnSp>
        <p:nvCxnSpPr>
          <p:cNvPr id="18" name="Straight Connector 17"/>
          <p:cNvCxnSpPr>
            <a:cxnSpLocks/>
          </p:cNvCxnSpPr>
          <p:nvPr/>
        </p:nvCxnSpPr>
        <p:spPr>
          <a:xfrm>
            <a:off x="1607420" y="820334"/>
            <a:ext cx="1279336" cy="266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28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15740"/>
            <a:ext cx="202692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60" y="4434840"/>
            <a:ext cx="3048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89320" y="3710940"/>
            <a:ext cx="2839452" cy="2743200"/>
          </a:xfrm>
          <a:prstGeom prst="rect">
            <a:avLst/>
          </a:prstGeom>
        </p:spPr>
      </p:pic>
      <p:pic>
        <p:nvPicPr>
          <p:cNvPr id="3078" name="Picture 6"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492" y="374142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p:cNvSpPr/>
          <p:nvPr/>
        </p:nvSpPr>
        <p:spPr>
          <a:xfrm>
            <a:off x="944880"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p:cNvSpPr/>
          <p:nvPr/>
        </p:nvSpPr>
        <p:spPr>
          <a:xfrm>
            <a:off x="3978308"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p:cNvSpPr/>
          <p:nvPr/>
        </p:nvSpPr>
        <p:spPr>
          <a:xfrm>
            <a:off x="7011736"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164" y="2511294"/>
            <a:ext cx="918075" cy="7381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41180" y="494883"/>
            <a:ext cx="6920934" cy="830997"/>
          </a:xfrm>
          <a:prstGeom prst="rect">
            <a:avLst/>
          </a:prstGeom>
        </p:spPr>
        <p:txBody>
          <a:bodyPr wrap="none">
            <a:spAutoFit/>
          </a:bodyPr>
          <a:lstStyle/>
          <a:p>
            <a:pPr lvl="1"/>
            <a:r>
              <a:rPr lang="en-US" sz="4800" dirty="0">
                <a:solidFill>
                  <a:srgbClr val="0070C0"/>
                </a:solidFill>
              </a:rPr>
              <a:t>Cosmetics are convincing</a:t>
            </a:r>
          </a:p>
        </p:txBody>
      </p:sp>
    </p:spTree>
    <p:extLst>
      <p:ext uri="{BB962C8B-B14F-4D97-AF65-F5344CB8AC3E}">
        <p14:creationId xmlns:p14="http://schemas.microsoft.com/office/powerpoint/2010/main" val="209631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812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88" y="227965"/>
            <a:ext cx="10515600" cy="1325563"/>
          </a:xfrm>
        </p:spPr>
        <p:txBody>
          <a:bodyPr/>
          <a:lstStyle/>
          <a:p>
            <a:r>
              <a:rPr lang="en-US" dirty="0"/>
              <a:t>Agenda</a:t>
            </a:r>
          </a:p>
        </p:txBody>
      </p:sp>
      <p:sp>
        <p:nvSpPr>
          <p:cNvPr id="3" name="Content Placeholder 2"/>
          <p:cNvSpPr>
            <a:spLocks noGrp="1"/>
          </p:cNvSpPr>
          <p:nvPr>
            <p:ph idx="1"/>
          </p:nvPr>
        </p:nvSpPr>
        <p:spPr>
          <a:xfrm>
            <a:off x="593188" y="1675448"/>
            <a:ext cx="10515600" cy="3583403"/>
          </a:xfrm>
        </p:spPr>
        <p:txBody>
          <a:bodyPr>
            <a:noAutofit/>
          </a:bodyPr>
          <a:lstStyle/>
          <a:p>
            <a:r>
              <a:rPr lang="en-US" sz="3200" dirty="0"/>
              <a:t>Bluemix – Watson Day 1</a:t>
            </a:r>
          </a:p>
          <a:p>
            <a:pPr lvl="1"/>
            <a:r>
              <a:rPr lang="en-US" sz="2800" dirty="0"/>
              <a:t>Cognitive aps</a:t>
            </a:r>
          </a:p>
          <a:p>
            <a:r>
              <a:rPr lang="en-US" sz="3200" dirty="0"/>
              <a:t>Python – DSX Day 2-3</a:t>
            </a:r>
          </a:p>
          <a:p>
            <a:pPr lvl="1"/>
            <a:r>
              <a:rPr lang="en-US" sz="2800" dirty="0"/>
              <a:t>0. Basics</a:t>
            </a:r>
          </a:p>
          <a:p>
            <a:pPr lvl="1"/>
            <a:r>
              <a:rPr lang="en-US" sz="2800" dirty="0"/>
              <a:t>1. In and Export</a:t>
            </a:r>
          </a:p>
          <a:p>
            <a:pPr lvl="1"/>
            <a:r>
              <a:rPr lang="en-US" sz="2800" dirty="0"/>
              <a:t>2. Watson APIs</a:t>
            </a:r>
          </a:p>
          <a:p>
            <a:pPr lvl="1"/>
            <a:r>
              <a:rPr lang="en-US" sz="2800" dirty="0"/>
              <a:t>3. Visualization</a:t>
            </a:r>
          </a:p>
          <a:p>
            <a:pPr lvl="1"/>
            <a:r>
              <a:rPr lang="en-US" sz="2800" dirty="0"/>
              <a:t>4. Spark</a:t>
            </a:r>
          </a:p>
          <a:p>
            <a:pPr lvl="1"/>
            <a:r>
              <a:rPr lang="en-US" sz="2800" dirty="0"/>
              <a:t>5. Machine Learning</a:t>
            </a:r>
          </a:p>
          <a:p>
            <a:pPr lvl="1"/>
            <a:r>
              <a:rPr lang="en-US" sz="2800" dirty="0"/>
              <a:t>6. Training - Deep Learning</a:t>
            </a:r>
          </a:p>
          <a:p>
            <a:endParaRPr lang="en-US" sz="3200" dirty="0"/>
          </a:p>
        </p:txBody>
      </p:sp>
    </p:spTree>
    <p:extLst>
      <p:ext uri="{BB962C8B-B14F-4D97-AF65-F5344CB8AC3E}">
        <p14:creationId xmlns:p14="http://schemas.microsoft.com/office/powerpoint/2010/main" val="405869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WATSON-BLUEMIX SESSION</a:t>
            </a:r>
          </a:p>
        </p:txBody>
      </p:sp>
    </p:spTree>
    <p:extLst>
      <p:ext uri="{BB962C8B-B14F-4D97-AF65-F5344CB8AC3E}">
        <p14:creationId xmlns:p14="http://schemas.microsoft.com/office/powerpoint/2010/main" val="427040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1263650"/>
            <a:ext cx="10515600" cy="1842185"/>
          </a:xfrm>
        </p:spPr>
        <p:txBody>
          <a:bodyPr>
            <a:normAutofit/>
          </a:bodyPr>
          <a:lstStyle/>
          <a:p>
            <a:r>
              <a:rPr lang="en-US" sz="2000" b="1" dirty="0"/>
              <a:t>This site contains the moon phases:</a:t>
            </a:r>
          </a:p>
          <a:p>
            <a:pPr lvl="1"/>
            <a:r>
              <a:rPr lang="en-US" sz="1800" b="1" u="sng" dirty="0">
                <a:hlinkClick r:id="rId2"/>
              </a:rPr>
              <a:t>http://aa.usno.navy.mil/data/docs/MoonFraction.php</a:t>
            </a:r>
            <a:endParaRPr lang="en-US" sz="1800" b="1" dirty="0"/>
          </a:p>
          <a:p>
            <a:r>
              <a:rPr lang="en-US" sz="2000" b="1" dirty="0"/>
              <a:t>Download this data and convert in the appropriate format (think about what appropriate means)</a:t>
            </a:r>
          </a:p>
          <a:p>
            <a:pPr lvl="1"/>
            <a:r>
              <a:rPr lang="en-US" sz="1800" b="1" u="sng" dirty="0">
                <a:hlinkClick r:id="rId3"/>
              </a:rPr>
              <a:t>http://aa.usno.navy.mil/cgi-bin/aa_moonill2.pl?form=1&amp;year=2017&amp;task=00&amp;tz=-05</a:t>
            </a:r>
            <a:endParaRPr lang="en-US" sz="1800" b="1" dirty="0"/>
          </a:p>
          <a:p>
            <a:endParaRPr lang="en-US" sz="2000" dirty="0"/>
          </a:p>
        </p:txBody>
      </p:sp>
      <p:sp>
        <p:nvSpPr>
          <p:cNvPr id="4" name="Title 1"/>
          <p:cNvSpPr>
            <a:spLocks noGrp="1"/>
          </p:cNvSpPr>
          <p:nvPr>
            <p:ph type="title"/>
          </p:nvPr>
        </p:nvSpPr>
        <p:spPr>
          <a:xfrm>
            <a:off x="257175" y="257175"/>
            <a:ext cx="10515600" cy="681038"/>
          </a:xfrm>
        </p:spPr>
        <p:txBody>
          <a:bodyPr>
            <a:normAutofit fontScale="90000"/>
          </a:bodyPr>
          <a:lstStyle/>
          <a:p>
            <a:r>
              <a:rPr lang="en-US" dirty="0"/>
              <a:t>Day 2 exercise: Moon phases</a:t>
            </a:r>
          </a:p>
        </p:txBody>
      </p:sp>
      <p:pic>
        <p:nvPicPr>
          <p:cNvPr id="6" name="Picture 5"/>
          <p:cNvPicPr>
            <a:picLocks noChangeAspect="1"/>
          </p:cNvPicPr>
          <p:nvPr/>
        </p:nvPicPr>
        <p:blipFill rotWithShape="1">
          <a:blip r:embed="rId4"/>
          <a:srcRect l="7250" t="4607" r="1750" b="8352"/>
          <a:stretch/>
        </p:blipFill>
        <p:spPr>
          <a:xfrm>
            <a:off x="595316" y="4077603"/>
            <a:ext cx="2755579" cy="1832614"/>
          </a:xfrm>
          <a:prstGeom prst="rect">
            <a:avLst/>
          </a:prstGeom>
        </p:spPr>
      </p:pic>
      <p:sp>
        <p:nvSpPr>
          <p:cNvPr id="7" name="TextBox 6"/>
          <p:cNvSpPr txBox="1"/>
          <p:nvPr/>
        </p:nvSpPr>
        <p:spPr>
          <a:xfrm>
            <a:off x="1381340" y="3567500"/>
            <a:ext cx="1183529" cy="369332"/>
          </a:xfrm>
          <a:prstGeom prst="rect">
            <a:avLst/>
          </a:prstGeom>
          <a:noFill/>
        </p:spPr>
        <p:txBody>
          <a:bodyPr wrap="none" rtlCol="0">
            <a:spAutoFit/>
          </a:bodyPr>
          <a:lstStyle/>
          <a:p>
            <a:r>
              <a:rPr lang="en-US" dirty="0"/>
              <a:t>The result:</a:t>
            </a:r>
          </a:p>
        </p:txBody>
      </p:sp>
      <p:sp>
        <p:nvSpPr>
          <p:cNvPr id="8" name="Rectangle 7"/>
          <p:cNvSpPr/>
          <p:nvPr/>
        </p:nvSpPr>
        <p:spPr>
          <a:xfrm>
            <a:off x="3881120" y="3752166"/>
            <a:ext cx="7985760" cy="369332"/>
          </a:xfrm>
          <a:prstGeom prst="rect">
            <a:avLst/>
          </a:prstGeom>
        </p:spPr>
        <p:txBody>
          <a:bodyPr wrap="square">
            <a:spAutoFit/>
          </a:bodyPr>
          <a:lstStyle/>
          <a:p>
            <a:r>
              <a:rPr lang="en-US" dirty="0"/>
              <a:t>https://github.com/analytics-bootcamp/Training-material/tree/master/0.%20Basics</a:t>
            </a:r>
          </a:p>
        </p:txBody>
      </p:sp>
      <p:sp>
        <p:nvSpPr>
          <p:cNvPr id="9" name="TextBox 8"/>
          <p:cNvSpPr txBox="1"/>
          <p:nvPr/>
        </p:nvSpPr>
        <p:spPr>
          <a:xfrm>
            <a:off x="4257040" y="4683760"/>
            <a:ext cx="7035067" cy="646331"/>
          </a:xfrm>
          <a:prstGeom prst="rect">
            <a:avLst/>
          </a:prstGeom>
          <a:noFill/>
        </p:spPr>
        <p:txBody>
          <a:bodyPr wrap="none" rtlCol="0">
            <a:spAutoFit/>
          </a:bodyPr>
          <a:lstStyle/>
          <a:p>
            <a:r>
              <a:rPr lang="fr-FR" dirty="0">
                <a:hlinkClick r:id="rId5" tooltip="0. Basics 5. Exercise 0.ipynb"/>
              </a:rPr>
              <a:t>0. Basics 5. </a:t>
            </a:r>
            <a:r>
              <a:rPr lang="fr-FR" dirty="0" err="1">
                <a:hlinkClick r:id="rId5" tooltip="0. Basics 5. Exercise 0.ipynb"/>
              </a:rPr>
              <a:t>Exercise</a:t>
            </a:r>
            <a:r>
              <a:rPr lang="fr-FR" dirty="0">
                <a:hlinkClick r:id="rId5" tooltip="0. Basics 5. Exercise 0.ipynb"/>
              </a:rPr>
              <a:t> 0.ipynb</a:t>
            </a:r>
            <a:r>
              <a:rPr lang="fr-FR" dirty="0"/>
              <a:t>  </a:t>
            </a:r>
            <a:r>
              <a:rPr lang="fr-FR" dirty="0" err="1"/>
              <a:t>is</a:t>
            </a:r>
            <a:r>
              <a:rPr lang="fr-FR" dirty="0"/>
              <a:t> the base notebook</a:t>
            </a:r>
          </a:p>
          <a:p>
            <a:r>
              <a:rPr lang="en-US" dirty="0">
                <a:hlinkClick r:id="rId6" tooltip="0. Basics 5. Exercise help.ipynb"/>
              </a:rPr>
              <a:t>0. Basics 5. Exercise </a:t>
            </a:r>
            <a:r>
              <a:rPr lang="en-US" dirty="0" err="1">
                <a:hlinkClick r:id="rId6" tooltip="0. Basics 5. Exercise help.ipynb"/>
              </a:rPr>
              <a:t>help.ipynb</a:t>
            </a:r>
            <a:r>
              <a:rPr lang="en-US" dirty="0"/>
              <a:t> is the fill-in exercise when 0 is too difficult.</a:t>
            </a:r>
          </a:p>
        </p:txBody>
      </p:sp>
    </p:spTree>
    <p:extLst>
      <p:ext uri="{BB962C8B-B14F-4D97-AF65-F5344CB8AC3E}">
        <p14:creationId xmlns:p14="http://schemas.microsoft.com/office/powerpoint/2010/main" val="99456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924" y="284102"/>
            <a:ext cx="10805932" cy="894715"/>
          </a:xfrm>
        </p:spPr>
        <p:txBody>
          <a:bodyPr>
            <a:normAutofit fontScale="90000"/>
          </a:bodyPr>
          <a:lstStyle/>
          <a:p>
            <a:r>
              <a:rPr lang="en-US" dirty="0"/>
              <a:t>Day 2 exercise: solve the warnings in Sci-kit learn </a:t>
            </a:r>
          </a:p>
        </p:txBody>
      </p:sp>
      <p:pic>
        <p:nvPicPr>
          <p:cNvPr id="5" name="Picture 4"/>
          <p:cNvPicPr>
            <a:picLocks noChangeAspect="1"/>
          </p:cNvPicPr>
          <p:nvPr/>
        </p:nvPicPr>
        <p:blipFill rotWithShape="1">
          <a:blip r:embed="rId2"/>
          <a:srcRect l="7598" t="21941" r="10779" b="18818"/>
          <a:stretch/>
        </p:blipFill>
        <p:spPr>
          <a:xfrm>
            <a:off x="1050400" y="1517962"/>
            <a:ext cx="9103490" cy="4915884"/>
          </a:xfrm>
          <a:prstGeom prst="rect">
            <a:avLst/>
          </a:prstGeom>
        </p:spPr>
      </p:pic>
    </p:spTree>
    <p:extLst>
      <p:ext uri="{BB962C8B-B14F-4D97-AF65-F5344CB8AC3E}">
        <p14:creationId xmlns:p14="http://schemas.microsoft.com/office/powerpoint/2010/main" val="2250138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82246" cy="5676860"/>
          </a:xfrm>
        </p:spPr>
        <p:txBody>
          <a:bodyPr>
            <a:normAutofit/>
          </a:bodyPr>
          <a:lstStyle/>
          <a:p>
            <a:r>
              <a:rPr lang="en-US" dirty="0"/>
              <a:t>Day 3 exercise: </a:t>
            </a:r>
            <a:br>
              <a:rPr lang="en-US" dirty="0"/>
            </a:br>
            <a:br>
              <a:rPr lang="en-US" dirty="0"/>
            </a:br>
            <a:r>
              <a:rPr lang="en-US" dirty="0"/>
              <a:t>Build a deep learning model that sorts a set of numbers</a:t>
            </a:r>
          </a:p>
        </p:txBody>
      </p:sp>
    </p:spTree>
    <p:extLst>
      <p:ext uri="{BB962C8B-B14F-4D97-AF65-F5344CB8AC3E}">
        <p14:creationId xmlns:p14="http://schemas.microsoft.com/office/powerpoint/2010/main" val="22400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1559687"/>
          </a:xfrm>
        </p:spPr>
        <p:txBody>
          <a:bodyPr>
            <a:normAutofit/>
          </a:bodyPr>
          <a:lstStyle/>
          <a:p>
            <a:r>
              <a:rPr lang="en-US" dirty="0"/>
              <a:t>Basic principles of this training to make you so do:</a:t>
            </a:r>
          </a:p>
          <a:p>
            <a:pPr lvl="1"/>
            <a:r>
              <a:rPr lang="en-US" dirty="0"/>
              <a:t>Let your stupidity serve you</a:t>
            </a:r>
          </a:p>
          <a:p>
            <a:pPr marL="457200" lvl="1" indent="0">
              <a:buNone/>
            </a:pPr>
            <a:endParaRPr lang="en-US" dirty="0"/>
          </a:p>
          <a:p>
            <a:pPr lvl="1"/>
            <a:endParaRPr lang="en-US" dirty="0"/>
          </a:p>
        </p:txBody>
      </p:sp>
    </p:spTree>
    <p:extLst>
      <p:ext uri="{BB962C8B-B14F-4D97-AF65-F5344CB8AC3E}">
        <p14:creationId xmlns:p14="http://schemas.microsoft.com/office/powerpoint/2010/main" val="1056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Tree>
    <p:extLst>
      <p:ext uri="{BB962C8B-B14F-4D97-AF65-F5344CB8AC3E}">
        <p14:creationId xmlns:p14="http://schemas.microsoft.com/office/powerpoint/2010/main" val="2939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18593" y="1391799"/>
            <a:ext cx="1202060" cy="369332"/>
          </a:xfrm>
          <a:prstGeom prst="rect">
            <a:avLst/>
          </a:prstGeom>
          <a:noFill/>
        </p:spPr>
        <p:txBody>
          <a:bodyPr wrap="none" rtlCol="0">
            <a:spAutoFit/>
          </a:bodyPr>
          <a:lstStyle/>
          <a:p>
            <a:r>
              <a:rPr lang="en-US" dirty="0"/>
              <a:t>What is N?</a:t>
            </a:r>
          </a:p>
        </p:txBody>
      </p:sp>
      <p:sp>
        <p:nvSpPr>
          <p:cNvPr id="4" name="TextBox 3"/>
          <p:cNvSpPr txBox="1"/>
          <p:nvPr/>
        </p:nvSpPr>
        <p:spPr>
          <a:xfrm>
            <a:off x="4689676" y="578733"/>
            <a:ext cx="1394421" cy="369332"/>
          </a:xfrm>
          <a:prstGeom prst="rect">
            <a:avLst/>
          </a:prstGeom>
          <a:noFill/>
        </p:spPr>
        <p:txBody>
          <a:bodyPr wrap="none" rtlCol="0">
            <a:spAutoFit/>
          </a:bodyPr>
          <a:lstStyle/>
          <a:p>
            <a:r>
              <a:rPr lang="en-US" dirty="0"/>
              <a:t>What is this?</a:t>
            </a:r>
          </a:p>
        </p:txBody>
      </p:sp>
      <p:sp>
        <p:nvSpPr>
          <p:cNvPr id="6" name="TextBox 5"/>
          <p:cNvSpPr txBox="1"/>
          <p:nvPr/>
        </p:nvSpPr>
        <p:spPr>
          <a:xfrm>
            <a:off x="456954" y="3763700"/>
            <a:ext cx="1158779" cy="369332"/>
          </a:xfrm>
          <a:prstGeom prst="rect">
            <a:avLst/>
          </a:prstGeom>
          <a:noFill/>
        </p:spPr>
        <p:txBody>
          <a:bodyPr wrap="none" rtlCol="0">
            <a:spAutoFit/>
          </a:bodyPr>
          <a:lstStyle/>
          <a:p>
            <a:r>
              <a:rPr lang="en-US" dirty="0"/>
              <a:t>What is |?</a:t>
            </a:r>
          </a:p>
        </p:txBody>
      </p:sp>
      <p:sp>
        <p:nvSpPr>
          <p:cNvPr id="7" name="TextBox 6"/>
          <p:cNvSpPr txBox="1"/>
          <p:nvPr/>
        </p:nvSpPr>
        <p:spPr>
          <a:xfrm>
            <a:off x="4055560" y="5830161"/>
            <a:ext cx="1331326" cy="369332"/>
          </a:xfrm>
          <a:prstGeom prst="rect">
            <a:avLst/>
          </a:prstGeom>
          <a:noFill/>
        </p:spPr>
        <p:txBody>
          <a:bodyPr wrap="none" rtlCol="0">
            <a:spAutoFit/>
          </a:bodyPr>
          <a:lstStyle/>
          <a:p>
            <a:r>
              <a:rPr lang="en-US" dirty="0"/>
              <a:t>Why a sum?</a:t>
            </a:r>
          </a:p>
        </p:txBody>
      </p:sp>
      <p:sp>
        <p:nvSpPr>
          <p:cNvPr id="8" name="TextBox 7"/>
          <p:cNvSpPr txBox="1"/>
          <p:nvPr/>
        </p:nvSpPr>
        <p:spPr>
          <a:xfrm>
            <a:off x="6329067" y="5814989"/>
            <a:ext cx="1673856" cy="369332"/>
          </a:xfrm>
          <a:prstGeom prst="rect">
            <a:avLst/>
          </a:prstGeom>
          <a:noFill/>
        </p:spPr>
        <p:txBody>
          <a:bodyPr wrap="none" rtlCol="0">
            <a:spAutoFit/>
          </a:bodyPr>
          <a:lstStyle/>
          <a:p>
            <a:r>
              <a:rPr lang="en-US" dirty="0"/>
              <a:t>Why a product?</a:t>
            </a:r>
          </a:p>
        </p:txBody>
      </p:sp>
      <p:sp>
        <p:nvSpPr>
          <p:cNvPr id="9" name="TextBox 8"/>
          <p:cNvSpPr txBox="1"/>
          <p:nvPr/>
        </p:nvSpPr>
        <p:spPr>
          <a:xfrm>
            <a:off x="5386886" y="1391799"/>
            <a:ext cx="1884362" cy="369332"/>
          </a:xfrm>
          <a:prstGeom prst="rect">
            <a:avLst/>
          </a:prstGeom>
          <a:noFill/>
        </p:spPr>
        <p:txBody>
          <a:bodyPr wrap="none" rtlCol="0">
            <a:spAutoFit/>
          </a:bodyPr>
          <a:lstStyle/>
          <a:p>
            <a:r>
              <a:rPr lang="en-US" dirty="0"/>
              <a:t>Why is this equal?</a:t>
            </a:r>
          </a:p>
        </p:txBody>
      </p:sp>
      <p:sp>
        <p:nvSpPr>
          <p:cNvPr id="10" name="TextBox 9"/>
          <p:cNvSpPr txBox="1"/>
          <p:nvPr/>
        </p:nvSpPr>
        <p:spPr>
          <a:xfrm>
            <a:off x="8801655" y="1207133"/>
            <a:ext cx="1884362" cy="369332"/>
          </a:xfrm>
          <a:prstGeom prst="rect">
            <a:avLst/>
          </a:prstGeom>
          <a:noFill/>
        </p:spPr>
        <p:txBody>
          <a:bodyPr wrap="none" rtlCol="0">
            <a:spAutoFit/>
          </a:bodyPr>
          <a:lstStyle/>
          <a:p>
            <a:r>
              <a:rPr lang="en-US" dirty="0"/>
              <a:t>Why is this equal?</a:t>
            </a:r>
          </a:p>
        </p:txBody>
      </p:sp>
      <p:sp>
        <p:nvSpPr>
          <p:cNvPr id="11" name="TextBox 10"/>
          <p:cNvSpPr txBox="1"/>
          <p:nvPr/>
        </p:nvSpPr>
        <p:spPr>
          <a:xfrm>
            <a:off x="343026" y="5351665"/>
            <a:ext cx="1884362" cy="369332"/>
          </a:xfrm>
          <a:prstGeom prst="rect">
            <a:avLst/>
          </a:prstGeom>
          <a:noFill/>
        </p:spPr>
        <p:txBody>
          <a:bodyPr wrap="none" rtlCol="0">
            <a:spAutoFit/>
          </a:bodyPr>
          <a:lstStyle/>
          <a:p>
            <a:r>
              <a:rPr lang="en-US" dirty="0"/>
              <a:t>Why is this equal?</a:t>
            </a:r>
          </a:p>
        </p:txBody>
      </p:sp>
      <p:sp>
        <p:nvSpPr>
          <p:cNvPr id="12" name="TextBox 11"/>
          <p:cNvSpPr txBox="1"/>
          <p:nvPr/>
        </p:nvSpPr>
        <p:spPr>
          <a:xfrm>
            <a:off x="8136960" y="5015808"/>
            <a:ext cx="1509259" cy="369332"/>
          </a:xfrm>
          <a:prstGeom prst="rect">
            <a:avLst/>
          </a:prstGeom>
          <a:noFill/>
        </p:spPr>
        <p:txBody>
          <a:bodyPr wrap="none" rtlCol="0">
            <a:spAutoFit/>
          </a:bodyPr>
          <a:lstStyle/>
          <a:p>
            <a:r>
              <a:rPr lang="en-US" dirty="0"/>
              <a:t>Does this say?</a:t>
            </a:r>
          </a:p>
        </p:txBody>
      </p:sp>
      <p:sp>
        <p:nvSpPr>
          <p:cNvPr id="13" name="TextBox 12"/>
          <p:cNvSpPr txBox="1"/>
          <p:nvPr/>
        </p:nvSpPr>
        <p:spPr>
          <a:xfrm>
            <a:off x="9646219" y="3244334"/>
            <a:ext cx="2412327" cy="369332"/>
          </a:xfrm>
          <a:prstGeom prst="rect">
            <a:avLst/>
          </a:prstGeom>
          <a:noFill/>
        </p:spPr>
        <p:txBody>
          <a:bodyPr wrap="none" rtlCol="0">
            <a:spAutoFit/>
          </a:bodyPr>
          <a:lstStyle/>
          <a:p>
            <a:r>
              <a:rPr lang="en-US" dirty="0"/>
              <a:t>How do I compute this?</a:t>
            </a:r>
          </a:p>
        </p:txBody>
      </p:sp>
      <p:sp>
        <p:nvSpPr>
          <p:cNvPr id="14" name="TextBox 13"/>
          <p:cNvSpPr txBox="1"/>
          <p:nvPr/>
        </p:nvSpPr>
        <p:spPr>
          <a:xfrm>
            <a:off x="8229600" y="6124979"/>
            <a:ext cx="3676199" cy="369332"/>
          </a:xfrm>
          <a:prstGeom prst="rect">
            <a:avLst/>
          </a:prstGeom>
          <a:noFill/>
        </p:spPr>
        <p:txBody>
          <a:bodyPr wrap="none" rtlCol="0">
            <a:spAutoFit/>
          </a:bodyPr>
          <a:lstStyle/>
          <a:p>
            <a:r>
              <a:rPr lang="en-US" dirty="0"/>
              <a:t>Can I fill in data to make an example?</a:t>
            </a:r>
          </a:p>
        </p:txBody>
      </p:sp>
      <p:sp>
        <p:nvSpPr>
          <p:cNvPr id="15" name="TextBox 14"/>
          <p:cNvSpPr txBox="1"/>
          <p:nvPr/>
        </p:nvSpPr>
        <p:spPr>
          <a:xfrm>
            <a:off x="294493" y="837801"/>
            <a:ext cx="2120902" cy="369332"/>
          </a:xfrm>
          <a:prstGeom prst="rect">
            <a:avLst/>
          </a:prstGeom>
          <a:noFill/>
        </p:spPr>
        <p:txBody>
          <a:bodyPr wrap="none" rtlCol="0">
            <a:spAutoFit/>
          </a:bodyPr>
          <a:lstStyle/>
          <a:p>
            <a:r>
              <a:rPr lang="en-US" dirty="0"/>
              <a:t>What is the context?</a:t>
            </a:r>
          </a:p>
        </p:txBody>
      </p:sp>
      <p:sp>
        <p:nvSpPr>
          <p:cNvPr id="16" name="TextBox 15"/>
          <p:cNvSpPr txBox="1"/>
          <p:nvPr/>
        </p:nvSpPr>
        <p:spPr>
          <a:xfrm>
            <a:off x="5058079" y="5362887"/>
            <a:ext cx="1126719" cy="369332"/>
          </a:xfrm>
          <a:prstGeom prst="rect">
            <a:avLst/>
          </a:prstGeom>
          <a:noFill/>
        </p:spPr>
        <p:txBody>
          <a:bodyPr wrap="none" rtlCol="0">
            <a:spAutoFit/>
          </a:bodyPr>
          <a:lstStyle/>
          <a:p>
            <a:r>
              <a:rPr lang="en-US" dirty="0"/>
              <a:t>What is J?</a:t>
            </a:r>
          </a:p>
        </p:txBody>
      </p:sp>
      <p:sp>
        <p:nvSpPr>
          <p:cNvPr id="17" name="TextBox 16"/>
          <p:cNvSpPr txBox="1"/>
          <p:nvPr/>
        </p:nvSpPr>
        <p:spPr>
          <a:xfrm>
            <a:off x="1110145" y="6090347"/>
            <a:ext cx="1226105" cy="369332"/>
          </a:xfrm>
          <a:prstGeom prst="rect">
            <a:avLst/>
          </a:prstGeom>
          <a:noFill/>
        </p:spPr>
        <p:txBody>
          <a:bodyPr wrap="none" rtlCol="0">
            <a:spAutoFit/>
          </a:bodyPr>
          <a:lstStyle/>
          <a:p>
            <a:r>
              <a:rPr lang="en-US" dirty="0"/>
              <a:t>What is …?</a:t>
            </a:r>
          </a:p>
        </p:txBody>
      </p:sp>
      <p:sp>
        <p:nvSpPr>
          <p:cNvPr id="18" name="TextBox 17"/>
          <p:cNvSpPr txBox="1"/>
          <p:nvPr/>
        </p:nvSpPr>
        <p:spPr>
          <a:xfrm>
            <a:off x="2841325" y="5166999"/>
            <a:ext cx="1126142" cy="369332"/>
          </a:xfrm>
          <a:prstGeom prst="rect">
            <a:avLst/>
          </a:prstGeom>
          <a:noFill/>
        </p:spPr>
        <p:txBody>
          <a:bodyPr wrap="none" rtlCol="0">
            <a:spAutoFit/>
          </a:bodyPr>
          <a:lstStyle/>
          <a:p>
            <a:r>
              <a:rPr lang="en-US" dirty="0"/>
              <a:t>Why is …?</a:t>
            </a:r>
          </a:p>
        </p:txBody>
      </p:sp>
      <p:sp>
        <p:nvSpPr>
          <p:cNvPr id="19" name="TextBox 18"/>
          <p:cNvSpPr txBox="1"/>
          <p:nvPr/>
        </p:nvSpPr>
        <p:spPr>
          <a:xfrm>
            <a:off x="2814277" y="6264789"/>
            <a:ext cx="1129540" cy="369332"/>
          </a:xfrm>
          <a:prstGeom prst="rect">
            <a:avLst/>
          </a:prstGeom>
          <a:noFill/>
        </p:spPr>
        <p:txBody>
          <a:bodyPr wrap="none" rtlCol="0">
            <a:spAutoFit/>
          </a:bodyPr>
          <a:lstStyle/>
          <a:p>
            <a:r>
              <a:rPr lang="en-US" dirty="0"/>
              <a:t>How is …?</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132584" y="948065"/>
            <a:ext cx="1254303" cy="148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52" y="1576465"/>
            <a:ext cx="669284"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852903" y="3429000"/>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5615091" y="4797999"/>
            <a:ext cx="0" cy="40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82728" y="363689"/>
            <a:ext cx="1226105" cy="369332"/>
          </a:xfrm>
          <a:prstGeom prst="rect">
            <a:avLst/>
          </a:prstGeom>
          <a:noFill/>
        </p:spPr>
        <p:txBody>
          <a:bodyPr wrap="none" rtlCol="0">
            <a:spAutoFit/>
          </a:bodyPr>
          <a:lstStyle/>
          <a:p>
            <a:r>
              <a:rPr lang="en-US" dirty="0"/>
              <a:t>What is …?</a:t>
            </a:r>
          </a:p>
        </p:txBody>
      </p:sp>
      <p:sp>
        <p:nvSpPr>
          <p:cNvPr id="55" name="TextBox 54"/>
          <p:cNvSpPr txBox="1"/>
          <p:nvPr/>
        </p:nvSpPr>
        <p:spPr>
          <a:xfrm>
            <a:off x="10686017" y="233706"/>
            <a:ext cx="1126142" cy="369332"/>
          </a:xfrm>
          <a:prstGeom prst="rect">
            <a:avLst/>
          </a:prstGeom>
          <a:noFill/>
        </p:spPr>
        <p:txBody>
          <a:bodyPr wrap="none" rtlCol="0">
            <a:spAutoFit/>
          </a:bodyPr>
          <a:lstStyle/>
          <a:p>
            <a:r>
              <a:rPr lang="en-US" dirty="0"/>
              <a:t>Why is …?</a:t>
            </a:r>
          </a:p>
        </p:txBody>
      </p:sp>
      <p:sp>
        <p:nvSpPr>
          <p:cNvPr id="56" name="TextBox 55"/>
          <p:cNvSpPr txBox="1"/>
          <p:nvPr/>
        </p:nvSpPr>
        <p:spPr>
          <a:xfrm>
            <a:off x="8186860" y="538131"/>
            <a:ext cx="1129540" cy="369332"/>
          </a:xfrm>
          <a:prstGeom prst="rect">
            <a:avLst/>
          </a:prstGeom>
          <a:noFill/>
        </p:spPr>
        <p:txBody>
          <a:bodyPr wrap="none" rtlCol="0">
            <a:spAutoFit/>
          </a:bodyPr>
          <a:lstStyle/>
          <a:p>
            <a:r>
              <a:rPr lang="en-US" dirty="0"/>
              <a:t>How is …?</a:t>
            </a:r>
          </a:p>
        </p:txBody>
      </p:sp>
      <p:sp>
        <p:nvSpPr>
          <p:cNvPr id="57" name="TextBox 56"/>
          <p:cNvSpPr txBox="1"/>
          <p:nvPr/>
        </p:nvSpPr>
        <p:spPr>
          <a:xfrm>
            <a:off x="10722483" y="1934029"/>
            <a:ext cx="1226105" cy="369332"/>
          </a:xfrm>
          <a:prstGeom prst="rect">
            <a:avLst/>
          </a:prstGeom>
          <a:noFill/>
        </p:spPr>
        <p:txBody>
          <a:bodyPr wrap="none" rtlCol="0">
            <a:spAutoFit/>
          </a:bodyPr>
          <a:lstStyle/>
          <a:p>
            <a:r>
              <a:rPr lang="en-US" dirty="0"/>
              <a:t>What is …?</a:t>
            </a:r>
          </a:p>
        </p:txBody>
      </p:sp>
      <p:sp>
        <p:nvSpPr>
          <p:cNvPr id="58" name="TextBox 57"/>
          <p:cNvSpPr txBox="1"/>
          <p:nvPr/>
        </p:nvSpPr>
        <p:spPr>
          <a:xfrm>
            <a:off x="159065" y="1881283"/>
            <a:ext cx="1126142" cy="369332"/>
          </a:xfrm>
          <a:prstGeom prst="rect">
            <a:avLst/>
          </a:prstGeom>
          <a:noFill/>
        </p:spPr>
        <p:txBody>
          <a:bodyPr wrap="none" rtlCol="0">
            <a:spAutoFit/>
          </a:bodyPr>
          <a:lstStyle/>
          <a:p>
            <a:r>
              <a:rPr lang="en-US" dirty="0"/>
              <a:t>Why is …?</a:t>
            </a:r>
          </a:p>
        </p:txBody>
      </p:sp>
      <p:sp>
        <p:nvSpPr>
          <p:cNvPr id="59" name="TextBox 58"/>
          <p:cNvSpPr txBox="1"/>
          <p:nvPr/>
        </p:nvSpPr>
        <p:spPr>
          <a:xfrm>
            <a:off x="10287612" y="4072866"/>
            <a:ext cx="1129540" cy="369332"/>
          </a:xfrm>
          <a:prstGeom prst="rect">
            <a:avLst/>
          </a:prstGeom>
          <a:noFill/>
        </p:spPr>
        <p:txBody>
          <a:bodyPr wrap="none" rtlCol="0">
            <a:spAutoFit/>
          </a:bodyPr>
          <a:lstStyle/>
          <a:p>
            <a:r>
              <a:rPr lang="en-US" dirty="0"/>
              <a:t>How is …?</a:t>
            </a:r>
          </a:p>
        </p:txBody>
      </p:sp>
      <p:sp>
        <p:nvSpPr>
          <p:cNvPr id="60" name="TextBox 59"/>
          <p:cNvSpPr txBox="1"/>
          <p:nvPr/>
        </p:nvSpPr>
        <p:spPr>
          <a:xfrm>
            <a:off x="340121" y="4378746"/>
            <a:ext cx="1129540" cy="369332"/>
          </a:xfrm>
          <a:prstGeom prst="rect">
            <a:avLst/>
          </a:prstGeom>
          <a:noFill/>
        </p:spPr>
        <p:txBody>
          <a:bodyPr wrap="none" rtlCol="0">
            <a:spAutoFit/>
          </a:bodyPr>
          <a:lstStyle/>
          <a:p>
            <a:r>
              <a:rPr lang="en-US" dirty="0"/>
              <a:t>How is …?</a:t>
            </a:r>
          </a:p>
        </p:txBody>
      </p:sp>
      <p:sp>
        <p:nvSpPr>
          <p:cNvPr id="61" name="TextBox 60"/>
          <p:cNvSpPr txBox="1"/>
          <p:nvPr/>
        </p:nvSpPr>
        <p:spPr>
          <a:xfrm>
            <a:off x="10570946" y="5095930"/>
            <a:ext cx="1126142" cy="369332"/>
          </a:xfrm>
          <a:prstGeom prst="rect">
            <a:avLst/>
          </a:prstGeom>
          <a:noFill/>
        </p:spPr>
        <p:txBody>
          <a:bodyPr wrap="none" rtlCol="0">
            <a:spAutoFit/>
          </a:bodyPr>
          <a:lstStyle/>
          <a:p>
            <a:r>
              <a:rPr lang="en-US" dirty="0"/>
              <a:t>Why is …?</a:t>
            </a:r>
          </a:p>
        </p:txBody>
      </p:sp>
      <p:sp>
        <p:nvSpPr>
          <p:cNvPr id="62" name="TextBox 61"/>
          <p:cNvSpPr txBox="1"/>
          <p:nvPr/>
        </p:nvSpPr>
        <p:spPr>
          <a:xfrm>
            <a:off x="2512153" y="218259"/>
            <a:ext cx="1126142" cy="369332"/>
          </a:xfrm>
          <a:prstGeom prst="rect">
            <a:avLst/>
          </a:prstGeom>
          <a:noFill/>
        </p:spPr>
        <p:txBody>
          <a:bodyPr wrap="none" rtlCol="0">
            <a:spAutoFit/>
          </a:bodyPr>
          <a:lstStyle/>
          <a:p>
            <a:r>
              <a:rPr lang="en-US" dirty="0"/>
              <a:t>Why is …?</a:t>
            </a:r>
          </a:p>
        </p:txBody>
      </p:sp>
    </p:spTree>
    <p:extLst>
      <p:ext uri="{BB962C8B-B14F-4D97-AF65-F5344CB8AC3E}">
        <p14:creationId xmlns:p14="http://schemas.microsoft.com/office/powerpoint/2010/main" val="11976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03015" y="1207133"/>
            <a:ext cx="1677206" cy="646331"/>
          </a:xfrm>
          <a:prstGeom prst="rect">
            <a:avLst/>
          </a:prstGeom>
          <a:noFill/>
        </p:spPr>
        <p:txBody>
          <a:bodyPr wrap="square" rtlCol="0">
            <a:spAutoFit/>
          </a:bodyPr>
          <a:lstStyle/>
          <a:p>
            <a:r>
              <a:rPr lang="en-US" dirty="0"/>
              <a:t>N is number of observations</a:t>
            </a:r>
          </a:p>
        </p:txBody>
      </p:sp>
      <p:sp>
        <p:nvSpPr>
          <p:cNvPr id="4" name="TextBox 3"/>
          <p:cNvSpPr txBox="1"/>
          <p:nvPr/>
        </p:nvSpPr>
        <p:spPr>
          <a:xfrm>
            <a:off x="4027935" y="564829"/>
            <a:ext cx="3690113" cy="369332"/>
          </a:xfrm>
          <a:prstGeom prst="rect">
            <a:avLst/>
          </a:prstGeom>
          <a:noFill/>
        </p:spPr>
        <p:txBody>
          <a:bodyPr wrap="none" rtlCol="0">
            <a:spAutoFit/>
          </a:bodyPr>
          <a:lstStyle/>
          <a:p>
            <a:r>
              <a:rPr lang="en-US" dirty="0"/>
              <a:t>Product over number of observations</a:t>
            </a:r>
          </a:p>
        </p:txBody>
      </p:sp>
      <p:sp>
        <p:nvSpPr>
          <p:cNvPr id="6" name="TextBox 5"/>
          <p:cNvSpPr txBox="1"/>
          <p:nvPr/>
        </p:nvSpPr>
        <p:spPr>
          <a:xfrm>
            <a:off x="456954" y="3763700"/>
            <a:ext cx="1625510" cy="369332"/>
          </a:xfrm>
          <a:prstGeom prst="rect">
            <a:avLst/>
          </a:prstGeom>
          <a:noFill/>
        </p:spPr>
        <p:txBody>
          <a:bodyPr wrap="none" rtlCol="0">
            <a:spAutoFit/>
          </a:bodyPr>
          <a:lstStyle/>
          <a:p>
            <a:r>
              <a:rPr lang="en-US" dirty="0"/>
              <a:t>| means ‘given’</a:t>
            </a:r>
          </a:p>
        </p:txBody>
      </p:sp>
      <p:sp>
        <p:nvSpPr>
          <p:cNvPr id="8" name="TextBox 7"/>
          <p:cNvSpPr txBox="1"/>
          <p:nvPr/>
        </p:nvSpPr>
        <p:spPr>
          <a:xfrm>
            <a:off x="6329067" y="5814989"/>
            <a:ext cx="1436876" cy="933052"/>
          </a:xfrm>
          <a:prstGeom prst="rect">
            <a:avLst/>
          </a:prstGeom>
          <a:noFill/>
        </p:spPr>
        <p:txBody>
          <a:bodyPr wrap="square" rtlCol="0">
            <a:spAutoFit/>
          </a:bodyPr>
          <a:lstStyle/>
          <a:p>
            <a:r>
              <a:rPr lang="en-US" dirty="0"/>
              <a:t>A product let all variable contribute</a:t>
            </a:r>
          </a:p>
        </p:txBody>
      </p:sp>
      <p:sp>
        <p:nvSpPr>
          <p:cNvPr id="9" name="TextBox 8"/>
          <p:cNvSpPr txBox="1"/>
          <p:nvPr/>
        </p:nvSpPr>
        <p:spPr>
          <a:xfrm>
            <a:off x="5386886" y="1391799"/>
            <a:ext cx="1963807" cy="369332"/>
          </a:xfrm>
          <a:prstGeom prst="rect">
            <a:avLst/>
          </a:prstGeom>
          <a:noFill/>
        </p:spPr>
        <p:txBody>
          <a:bodyPr wrap="none" rtlCol="0">
            <a:spAutoFit/>
          </a:bodyPr>
          <a:lstStyle/>
          <a:p>
            <a:r>
              <a:rPr lang="en-US" dirty="0"/>
              <a:t>Formula expansion</a:t>
            </a:r>
          </a:p>
        </p:txBody>
      </p:sp>
      <p:sp>
        <p:nvSpPr>
          <p:cNvPr id="10" name="TextBox 9"/>
          <p:cNvSpPr txBox="1"/>
          <p:nvPr/>
        </p:nvSpPr>
        <p:spPr>
          <a:xfrm>
            <a:off x="8801655" y="1207133"/>
            <a:ext cx="2391745" cy="369332"/>
          </a:xfrm>
          <a:prstGeom prst="rect">
            <a:avLst/>
          </a:prstGeom>
          <a:noFill/>
        </p:spPr>
        <p:txBody>
          <a:bodyPr wrap="none" rtlCol="0">
            <a:spAutoFit/>
          </a:bodyPr>
          <a:lstStyle/>
          <a:p>
            <a:r>
              <a:rPr lang="en-US" dirty="0"/>
              <a:t>Equal: choose for one q</a:t>
            </a:r>
          </a:p>
        </p:txBody>
      </p:sp>
      <p:sp>
        <p:nvSpPr>
          <p:cNvPr id="11" name="TextBox 10"/>
          <p:cNvSpPr txBox="1"/>
          <p:nvPr/>
        </p:nvSpPr>
        <p:spPr>
          <a:xfrm>
            <a:off x="186304" y="5385140"/>
            <a:ext cx="2539413" cy="369332"/>
          </a:xfrm>
          <a:prstGeom prst="rect">
            <a:avLst/>
          </a:prstGeom>
          <a:noFill/>
        </p:spPr>
        <p:txBody>
          <a:bodyPr wrap="none" rtlCol="0">
            <a:spAutoFit/>
          </a:bodyPr>
          <a:lstStyle/>
          <a:p>
            <a:r>
              <a:rPr lang="en-US" dirty="0"/>
              <a:t>Expansion of the formula</a:t>
            </a:r>
          </a:p>
        </p:txBody>
      </p:sp>
      <p:sp>
        <p:nvSpPr>
          <p:cNvPr id="12" name="TextBox 11"/>
          <p:cNvSpPr txBox="1"/>
          <p:nvPr/>
        </p:nvSpPr>
        <p:spPr>
          <a:xfrm>
            <a:off x="8136960" y="5015808"/>
            <a:ext cx="1401859" cy="369332"/>
          </a:xfrm>
          <a:prstGeom prst="rect">
            <a:avLst/>
          </a:prstGeom>
          <a:noFill/>
        </p:spPr>
        <p:txBody>
          <a:bodyPr wrap="none" rtlCol="0">
            <a:spAutoFit/>
          </a:bodyPr>
          <a:lstStyle/>
          <a:p>
            <a:r>
              <a:rPr lang="en-US" dirty="0"/>
              <a:t>Does this say</a:t>
            </a:r>
          </a:p>
        </p:txBody>
      </p:sp>
      <p:sp>
        <p:nvSpPr>
          <p:cNvPr id="13" name="TextBox 12"/>
          <p:cNvSpPr txBox="1"/>
          <p:nvPr/>
        </p:nvSpPr>
        <p:spPr>
          <a:xfrm>
            <a:off x="9539735" y="3193425"/>
            <a:ext cx="2652265" cy="369332"/>
          </a:xfrm>
          <a:prstGeom prst="rect">
            <a:avLst/>
          </a:prstGeom>
          <a:noFill/>
        </p:spPr>
        <p:txBody>
          <a:bodyPr wrap="none" rtlCol="0">
            <a:spAutoFit/>
          </a:bodyPr>
          <a:lstStyle/>
          <a:p>
            <a:r>
              <a:rPr lang="en-US" dirty="0"/>
              <a:t>Compute: fill in some data</a:t>
            </a:r>
          </a:p>
        </p:txBody>
      </p:sp>
      <p:sp>
        <p:nvSpPr>
          <p:cNvPr id="14" name="TextBox 13"/>
          <p:cNvSpPr txBox="1"/>
          <p:nvPr/>
        </p:nvSpPr>
        <p:spPr>
          <a:xfrm>
            <a:off x="8229600" y="6124979"/>
            <a:ext cx="3053721" cy="369332"/>
          </a:xfrm>
          <a:prstGeom prst="rect">
            <a:avLst/>
          </a:prstGeom>
          <a:noFill/>
        </p:spPr>
        <p:txBody>
          <a:bodyPr wrap="none" rtlCol="0">
            <a:spAutoFit/>
          </a:bodyPr>
          <a:lstStyle/>
          <a:p>
            <a:r>
              <a:rPr lang="en-US" dirty="0"/>
              <a:t>Example: binomial distribution</a:t>
            </a:r>
          </a:p>
        </p:txBody>
      </p:sp>
      <p:sp>
        <p:nvSpPr>
          <p:cNvPr id="15" name="TextBox 14"/>
          <p:cNvSpPr txBox="1"/>
          <p:nvPr/>
        </p:nvSpPr>
        <p:spPr>
          <a:xfrm>
            <a:off x="294493" y="837801"/>
            <a:ext cx="2307427" cy="369332"/>
          </a:xfrm>
          <a:prstGeom prst="rect">
            <a:avLst/>
          </a:prstGeom>
          <a:noFill/>
        </p:spPr>
        <p:txBody>
          <a:bodyPr wrap="none" rtlCol="0">
            <a:spAutoFit/>
          </a:bodyPr>
          <a:lstStyle/>
          <a:p>
            <a:r>
              <a:rPr lang="en-US" dirty="0"/>
              <a:t>Context: cluster model</a:t>
            </a:r>
          </a:p>
        </p:txBody>
      </p:sp>
      <p:sp>
        <p:nvSpPr>
          <p:cNvPr id="16" name="TextBox 15"/>
          <p:cNvSpPr txBox="1"/>
          <p:nvPr/>
        </p:nvSpPr>
        <p:spPr>
          <a:xfrm>
            <a:off x="4027935" y="5448270"/>
            <a:ext cx="1339526" cy="923330"/>
          </a:xfrm>
          <a:prstGeom prst="rect">
            <a:avLst/>
          </a:prstGeom>
          <a:noFill/>
        </p:spPr>
        <p:txBody>
          <a:bodyPr wrap="square" rtlCol="0">
            <a:spAutoFit/>
          </a:bodyPr>
          <a:lstStyle/>
          <a:p>
            <a:r>
              <a:rPr lang="en-US" dirty="0"/>
              <a:t>J is the number of variables</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250397" y="934161"/>
            <a:ext cx="1622595" cy="145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68" y="1576465"/>
            <a:ext cx="922960"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746419" y="3378091"/>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4861367" y="4797999"/>
            <a:ext cx="753724" cy="650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txBox="1">
            <a:spLocks/>
          </p:cNvSpPr>
          <p:nvPr/>
        </p:nvSpPr>
        <p:spPr>
          <a:xfrm>
            <a:off x="3149600" y="6515565"/>
            <a:ext cx="2540000" cy="22701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latin typeface="Corbel"/>
            </a:endParaRPr>
          </a:p>
        </p:txBody>
      </p:sp>
      <p:sp>
        <p:nvSpPr>
          <p:cNvPr id="27" name="Rectangle 151"/>
          <p:cNvSpPr>
            <a:spLocks noChangeArrowheads="1"/>
          </p:cNvSpPr>
          <p:nvPr>
            <p:custDataLst>
              <p:tags r:id="rId1"/>
            </p:custDataLst>
          </p:nvPr>
        </p:nvSpPr>
        <p:spPr bwMode="ltGray">
          <a:xfrm>
            <a:off x="3425988" y="1060451"/>
            <a:ext cx="3189229" cy="609600"/>
          </a:xfrm>
          <a:prstGeom prst="rect">
            <a:avLst/>
          </a:prstGeom>
          <a:solidFill>
            <a:srgbClr val="90ABB8"/>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8" name="Rectangle 2"/>
          <p:cNvSpPr>
            <a:spLocks noChangeArrowheads="1"/>
          </p:cNvSpPr>
          <p:nvPr>
            <p:custDataLst>
              <p:tags r:id="rId2"/>
            </p:custDataLst>
          </p:nvPr>
        </p:nvSpPr>
        <p:spPr bwMode="ltGray">
          <a:xfrm>
            <a:off x="208918" y="1060451"/>
            <a:ext cx="2667000" cy="5334000"/>
          </a:xfrm>
          <a:prstGeom prst="rect">
            <a:avLst/>
          </a:prstGeom>
          <a:solidFill>
            <a:srgbClr val="90ABB8">
              <a:alpha val="31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9" name="Line 6"/>
          <p:cNvSpPr>
            <a:spLocks noChangeShapeType="1"/>
          </p:cNvSpPr>
          <p:nvPr>
            <p:custDataLst>
              <p:tags r:id="rId3"/>
            </p:custDataLst>
          </p:nvPr>
        </p:nvSpPr>
        <p:spPr bwMode="ltGray">
          <a:xfrm>
            <a:off x="361318" y="1441451"/>
            <a:ext cx="23622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0" name="Text Box 8"/>
          <p:cNvSpPr txBox="1">
            <a:spLocks noChangeArrowheads="1"/>
          </p:cNvSpPr>
          <p:nvPr>
            <p:custDataLst>
              <p:tags r:id="rId4"/>
            </p:custDataLst>
          </p:nvPr>
        </p:nvSpPr>
        <p:spPr bwMode="auto">
          <a:xfrm>
            <a:off x="253368" y="1136651"/>
            <a:ext cx="262255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Corbel"/>
              </a:rPr>
              <a:t>  Pers.        </a:t>
            </a:r>
            <a:r>
              <a:rPr lang="en-US" altLang="en-US" sz="1700" dirty="0">
                <a:latin typeface="Corbel"/>
              </a:rPr>
              <a:t>a b c d e f g h</a:t>
            </a:r>
            <a:r>
              <a:rPr lang="en-US" altLang="en-US" sz="1600" dirty="0">
                <a:latin typeface="Corbel"/>
              </a:rPr>
              <a:t> </a:t>
            </a:r>
          </a:p>
          <a:p>
            <a:pPr>
              <a:spcBef>
                <a:spcPct val="50000"/>
              </a:spcBef>
            </a:pPr>
            <a:r>
              <a:rPr lang="en-US" altLang="en-US" sz="1600" dirty="0">
                <a:latin typeface="Corbel"/>
              </a:rPr>
              <a:t>1	0 0 0 0 0 0 0 0</a:t>
            </a:r>
          </a:p>
          <a:p>
            <a:pPr>
              <a:spcBef>
                <a:spcPct val="50000"/>
              </a:spcBef>
            </a:pPr>
            <a:r>
              <a:rPr lang="en-US" altLang="en-US" sz="1600" dirty="0">
                <a:latin typeface="Corbel"/>
              </a:rPr>
              <a:t>2	0 0 0 0 0 1 0 0</a:t>
            </a:r>
          </a:p>
          <a:p>
            <a:pPr>
              <a:spcBef>
                <a:spcPct val="50000"/>
              </a:spcBef>
            </a:pPr>
            <a:r>
              <a:rPr lang="en-US" altLang="en-US" sz="1600" dirty="0">
                <a:latin typeface="Corbel"/>
              </a:rPr>
              <a:t>3	0 1 0 0 0 0 0 0</a:t>
            </a:r>
          </a:p>
          <a:p>
            <a:pPr>
              <a:spcBef>
                <a:spcPct val="50000"/>
              </a:spcBef>
            </a:pPr>
            <a:r>
              <a:rPr lang="en-US" altLang="en-US" sz="1600" dirty="0">
                <a:latin typeface="Corbel"/>
              </a:rPr>
              <a:t>4	0 0 0 0 0 0 0 1</a:t>
            </a:r>
          </a:p>
          <a:p>
            <a:pPr>
              <a:spcBef>
                <a:spcPct val="50000"/>
              </a:spcBef>
            </a:pPr>
            <a:r>
              <a:rPr lang="en-US" altLang="en-US" sz="1600" dirty="0">
                <a:latin typeface="Corbel"/>
              </a:rPr>
              <a:t>5	0 0 0 0 0 0 0 0</a:t>
            </a:r>
          </a:p>
          <a:p>
            <a:pPr>
              <a:spcBef>
                <a:spcPct val="50000"/>
              </a:spcBef>
            </a:pPr>
            <a:r>
              <a:rPr lang="en-US" altLang="en-US" sz="1600" dirty="0">
                <a:latin typeface="Corbel"/>
              </a:rPr>
              <a:t>6	0 0 0 0 1 1 1 1 </a:t>
            </a:r>
          </a:p>
          <a:p>
            <a:pPr>
              <a:spcBef>
                <a:spcPct val="50000"/>
              </a:spcBef>
            </a:pPr>
            <a:r>
              <a:rPr lang="en-US" altLang="en-US" sz="1600" dirty="0">
                <a:latin typeface="Corbel"/>
              </a:rPr>
              <a:t>7	1 0 0 0 1 1 1 0 </a:t>
            </a:r>
          </a:p>
          <a:p>
            <a:pPr>
              <a:spcBef>
                <a:spcPct val="50000"/>
              </a:spcBef>
            </a:pPr>
            <a:r>
              <a:rPr lang="en-US" altLang="en-US" sz="1600" dirty="0">
                <a:latin typeface="Corbel"/>
              </a:rPr>
              <a:t>8	0 0 0 0 1 1 1 1</a:t>
            </a:r>
          </a:p>
          <a:p>
            <a:pPr>
              <a:spcBef>
                <a:spcPct val="50000"/>
              </a:spcBef>
            </a:pPr>
            <a:r>
              <a:rPr lang="en-US" altLang="en-US" sz="1600" dirty="0">
                <a:latin typeface="Corbel"/>
              </a:rPr>
              <a:t>9	0 0 0 0 1 1 1 1</a:t>
            </a:r>
          </a:p>
          <a:p>
            <a:pPr>
              <a:spcBef>
                <a:spcPct val="50000"/>
              </a:spcBef>
            </a:pPr>
            <a:r>
              <a:rPr lang="en-US" altLang="en-US" sz="1600" dirty="0">
                <a:latin typeface="Corbel"/>
              </a:rPr>
              <a:t>10	1 1 1 0 1 1 1 1</a:t>
            </a:r>
          </a:p>
          <a:p>
            <a:pPr>
              <a:spcBef>
                <a:spcPct val="50000"/>
              </a:spcBef>
            </a:pPr>
            <a:r>
              <a:rPr lang="en-US" altLang="en-US" sz="1600" dirty="0">
                <a:latin typeface="Corbel"/>
              </a:rPr>
              <a:t>11	1 1 1 1 0 1 1 1</a:t>
            </a:r>
          </a:p>
          <a:p>
            <a:pPr>
              <a:spcBef>
                <a:spcPct val="50000"/>
              </a:spcBef>
            </a:pPr>
            <a:r>
              <a:rPr lang="en-US" altLang="en-US" sz="1600" dirty="0">
                <a:latin typeface="Corbel"/>
              </a:rPr>
              <a:t>12	1 1 1 1 1 1 0 1</a:t>
            </a:r>
          </a:p>
          <a:p>
            <a:pPr>
              <a:spcBef>
                <a:spcPct val="50000"/>
              </a:spcBef>
            </a:pPr>
            <a:r>
              <a:rPr lang="en-US" altLang="en-US" sz="1600" dirty="0">
                <a:latin typeface="Corbel"/>
              </a:rPr>
              <a:t>13	1 1 0 1 1 1 1 1</a:t>
            </a:r>
          </a:p>
        </p:txBody>
      </p:sp>
      <p:sp>
        <p:nvSpPr>
          <p:cNvPr id="31" name="Line 9"/>
          <p:cNvSpPr>
            <a:spLocks noChangeShapeType="1"/>
          </p:cNvSpPr>
          <p:nvPr>
            <p:custDataLst>
              <p:tags r:id="rId5"/>
            </p:custDataLst>
          </p:nvPr>
        </p:nvSpPr>
        <p:spPr bwMode="ltGray">
          <a:xfrm>
            <a:off x="1047118" y="33464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2" name="Line 10"/>
          <p:cNvSpPr>
            <a:spLocks noChangeShapeType="1"/>
          </p:cNvSpPr>
          <p:nvPr>
            <p:custDataLst>
              <p:tags r:id="rId6"/>
            </p:custDataLst>
          </p:nvPr>
        </p:nvSpPr>
        <p:spPr bwMode="ltGray">
          <a:xfrm>
            <a:off x="1047118" y="47942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3" name="AutoShape 137"/>
          <p:cNvSpPr>
            <a:spLocks/>
          </p:cNvSpPr>
          <p:nvPr>
            <p:custDataLst>
              <p:tags r:id="rId7"/>
            </p:custDataLst>
          </p:nvPr>
        </p:nvSpPr>
        <p:spPr bwMode="ltGray">
          <a:xfrm>
            <a:off x="3028318" y="1593851"/>
            <a:ext cx="304800" cy="1600200"/>
          </a:xfrm>
          <a:prstGeom prst="rightBrace">
            <a:avLst>
              <a:gd name="adj1" fmla="val 4375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4" name="AutoShape 138"/>
          <p:cNvSpPr>
            <a:spLocks/>
          </p:cNvSpPr>
          <p:nvPr>
            <p:custDataLst>
              <p:tags r:id="rId8"/>
            </p:custDataLst>
          </p:nvPr>
        </p:nvSpPr>
        <p:spPr bwMode="ltGray">
          <a:xfrm>
            <a:off x="3028318" y="3346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5" name="AutoShape 139"/>
          <p:cNvSpPr>
            <a:spLocks/>
          </p:cNvSpPr>
          <p:nvPr>
            <p:custDataLst>
              <p:tags r:id="rId9"/>
            </p:custDataLst>
          </p:nvPr>
        </p:nvSpPr>
        <p:spPr bwMode="ltGray">
          <a:xfrm>
            <a:off x="3028318" y="4870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6" name="Text Box 140"/>
          <p:cNvSpPr txBox="1">
            <a:spLocks noChangeArrowheads="1"/>
          </p:cNvSpPr>
          <p:nvPr>
            <p:custDataLst>
              <p:tags r:id="rId10"/>
            </p:custDataLst>
          </p:nvPr>
        </p:nvSpPr>
        <p:spPr bwMode="ltGray">
          <a:xfrm>
            <a:off x="3356932" y="2227264"/>
            <a:ext cx="517899"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5/13</a:t>
            </a:r>
          </a:p>
        </p:txBody>
      </p:sp>
      <p:sp>
        <p:nvSpPr>
          <p:cNvPr id="37" name="Text Box 141"/>
          <p:cNvSpPr txBox="1">
            <a:spLocks noChangeArrowheads="1"/>
          </p:cNvSpPr>
          <p:nvPr>
            <p:custDataLst>
              <p:tags r:id="rId11"/>
            </p:custDataLst>
          </p:nvPr>
        </p:nvSpPr>
        <p:spPr bwMode="ltGray">
          <a:xfrm>
            <a:off x="3409319" y="3879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8" name="Text Box 142"/>
          <p:cNvSpPr txBox="1">
            <a:spLocks noChangeArrowheads="1"/>
          </p:cNvSpPr>
          <p:nvPr>
            <p:custDataLst>
              <p:tags r:id="rId12"/>
            </p:custDataLst>
          </p:nvPr>
        </p:nvSpPr>
        <p:spPr bwMode="ltGray">
          <a:xfrm>
            <a:off x="3363282" y="5403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9" name="Text Box 143"/>
          <p:cNvSpPr txBox="1">
            <a:spLocks noChangeArrowheads="1"/>
          </p:cNvSpPr>
          <p:nvPr>
            <p:custDataLst>
              <p:tags r:id="rId13"/>
            </p:custDataLst>
          </p:nvPr>
        </p:nvSpPr>
        <p:spPr bwMode="ltGray">
          <a:xfrm>
            <a:off x="3415668" y="1060451"/>
            <a:ext cx="859531" cy="646331"/>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dirty="0">
                <a:latin typeface="Corbel"/>
              </a:rPr>
              <a:t>Cluster</a:t>
            </a:r>
          </a:p>
          <a:p>
            <a:r>
              <a:rPr lang="en-US" altLang="en-US" dirty="0">
                <a:latin typeface="Corbel"/>
              </a:rPr>
              <a:t>size</a:t>
            </a:r>
          </a:p>
        </p:txBody>
      </p:sp>
      <p:sp>
        <p:nvSpPr>
          <p:cNvPr id="40" name="Text Box 145"/>
          <p:cNvSpPr txBox="1">
            <a:spLocks noChangeArrowheads="1"/>
          </p:cNvSpPr>
          <p:nvPr>
            <p:custDataLst>
              <p:tags r:id="rId14"/>
            </p:custDataLst>
          </p:nvPr>
        </p:nvSpPr>
        <p:spPr bwMode="ltGray">
          <a:xfrm>
            <a:off x="4323718" y="1733552"/>
            <a:ext cx="2453640" cy="4524315"/>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sz="1600">
                <a:latin typeface="Corbel"/>
              </a:rPr>
              <a:t>a    b    c    d    e    f    g    h</a:t>
            </a:r>
          </a:p>
          <a:p>
            <a:endParaRPr lang="en-US" altLang="en-US" sz="1600">
              <a:latin typeface="Corbel"/>
            </a:endParaRPr>
          </a:p>
          <a:p>
            <a:r>
              <a:rPr lang="en-US" altLang="en-US" sz="1600">
                <a:latin typeface="Corbel"/>
              </a:rPr>
              <a:t>0   .2    0    0    0  .2    0   .2</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a:latin typeface="Corbel"/>
            </a:endParaRPr>
          </a:p>
          <a:p>
            <a:endParaRPr lang="en-US" altLang="en-US" sz="900">
              <a:latin typeface="Corbel"/>
            </a:endParaRPr>
          </a:p>
          <a:p>
            <a:endParaRPr lang="en-US" altLang="en-US" sz="1600">
              <a:latin typeface="Corbel"/>
            </a:endParaRPr>
          </a:p>
          <a:p>
            <a:r>
              <a:rPr lang="en-US" altLang="en-US" sz="1600">
                <a:latin typeface="Corbel"/>
              </a:rPr>
              <a:t>.25  0    0    0    1   1    1   .75</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sz="500">
              <a:latin typeface="Corbel"/>
            </a:endParaRPr>
          </a:p>
          <a:p>
            <a:endParaRPr lang="en-US" altLang="en-US" sz="1600">
              <a:latin typeface="Corbel"/>
            </a:endParaRPr>
          </a:p>
          <a:p>
            <a:endParaRPr lang="en-US" altLang="en-US" sz="1600">
              <a:latin typeface="Corbel"/>
            </a:endParaRPr>
          </a:p>
          <a:p>
            <a:r>
              <a:rPr lang="en-US" altLang="en-US" sz="1600">
                <a:latin typeface="Corbel"/>
              </a:rPr>
              <a:t>1    1   .75   .75   .75  1   .75   1</a:t>
            </a:r>
          </a:p>
          <a:p>
            <a:endParaRPr lang="en-US" altLang="en-US" sz="1600">
              <a:latin typeface="Corbel"/>
            </a:endParaRPr>
          </a:p>
          <a:p>
            <a:endParaRPr lang="en-US" altLang="en-US" sz="1600">
              <a:latin typeface="Corbel"/>
            </a:endParaRPr>
          </a:p>
        </p:txBody>
      </p:sp>
      <p:sp>
        <p:nvSpPr>
          <p:cNvPr id="41" name="Text Box 146"/>
          <p:cNvSpPr txBox="1">
            <a:spLocks noChangeArrowheads="1"/>
          </p:cNvSpPr>
          <p:nvPr>
            <p:custDataLst>
              <p:tags r:id="rId15"/>
            </p:custDataLst>
          </p:nvPr>
        </p:nvSpPr>
        <p:spPr bwMode="ltGray">
          <a:xfrm>
            <a:off x="4331338" y="1136651"/>
            <a:ext cx="2283879" cy="366712"/>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dirty="0">
                <a:latin typeface="Corbel"/>
              </a:rPr>
              <a:t>Average  cluster score</a:t>
            </a:r>
          </a:p>
        </p:txBody>
      </p:sp>
      <p:sp>
        <p:nvSpPr>
          <p:cNvPr id="42" name="Line 147"/>
          <p:cNvSpPr>
            <a:spLocks noChangeShapeType="1"/>
          </p:cNvSpPr>
          <p:nvPr>
            <p:custDataLst>
              <p:tags r:id="rId16"/>
            </p:custDataLst>
          </p:nvPr>
        </p:nvSpPr>
        <p:spPr bwMode="ltGray">
          <a:xfrm>
            <a:off x="5725798" y="4184651"/>
            <a:ext cx="815340"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3" name="Line 148"/>
          <p:cNvSpPr>
            <a:spLocks noChangeShapeType="1"/>
          </p:cNvSpPr>
          <p:nvPr>
            <p:custDataLst>
              <p:tags r:id="rId17"/>
            </p:custDataLst>
          </p:nvPr>
        </p:nvSpPr>
        <p:spPr bwMode="ltGray">
          <a:xfrm>
            <a:off x="4476117" y="5708651"/>
            <a:ext cx="2065021"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4" name="Line 149"/>
          <p:cNvSpPr>
            <a:spLocks noChangeShapeType="1"/>
          </p:cNvSpPr>
          <p:nvPr>
            <p:custDataLst>
              <p:tags r:id="rId18"/>
            </p:custDataLst>
          </p:nvPr>
        </p:nvSpPr>
        <p:spPr bwMode="ltGray">
          <a:xfrm>
            <a:off x="4399918" y="2584451"/>
            <a:ext cx="200406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5" name="Line 150"/>
          <p:cNvSpPr>
            <a:spLocks noChangeShapeType="1"/>
          </p:cNvSpPr>
          <p:nvPr>
            <p:custDataLst>
              <p:tags r:id="rId19"/>
            </p:custDataLst>
          </p:nvPr>
        </p:nvSpPr>
        <p:spPr bwMode="ltGray">
          <a:xfrm>
            <a:off x="4399918" y="4184651"/>
            <a:ext cx="121920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6" name="Rectangle 152"/>
          <p:cNvSpPr>
            <a:spLocks noChangeArrowheads="1"/>
          </p:cNvSpPr>
          <p:nvPr/>
        </p:nvSpPr>
        <p:spPr bwMode="ltGray">
          <a:xfrm>
            <a:off x="3409318" y="1746251"/>
            <a:ext cx="3205899" cy="4191000"/>
          </a:xfrm>
          <a:prstGeom prst="rect">
            <a:avLst/>
          </a:prstGeom>
          <a:solidFill>
            <a:srgbClr val="56C5FF">
              <a:alpha val="25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7" name="Line 153"/>
          <p:cNvSpPr>
            <a:spLocks noChangeShapeType="1"/>
          </p:cNvSpPr>
          <p:nvPr/>
        </p:nvSpPr>
        <p:spPr bwMode="ltGray">
          <a:xfrm>
            <a:off x="4323718" y="2051051"/>
            <a:ext cx="21336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pic>
        <p:nvPicPr>
          <p:cNvPr id="48" name="Picture 47"/>
          <p:cNvPicPr>
            <a:picLocks noChangeAspect="1"/>
          </p:cNvPicPr>
          <p:nvPr/>
        </p:nvPicPr>
        <p:blipFill rotWithShape="1">
          <a:blip r:embed="rId21"/>
          <a:srcRect l="16171" t="46649" r="13498"/>
          <a:stretch/>
        </p:blipFill>
        <p:spPr>
          <a:xfrm>
            <a:off x="6884038" y="2795566"/>
            <a:ext cx="4840244" cy="1084285"/>
          </a:xfrm>
          <a:prstGeom prst="rect">
            <a:avLst/>
          </a:prstGeom>
        </p:spPr>
      </p:pic>
      <p:sp>
        <p:nvSpPr>
          <p:cNvPr id="49" name="TextBox 48"/>
          <p:cNvSpPr txBox="1"/>
          <p:nvPr/>
        </p:nvSpPr>
        <p:spPr>
          <a:xfrm>
            <a:off x="7704993" y="1556673"/>
            <a:ext cx="1108573" cy="369332"/>
          </a:xfrm>
          <a:prstGeom prst="rect">
            <a:avLst/>
          </a:prstGeom>
          <a:noFill/>
        </p:spPr>
        <p:txBody>
          <a:bodyPr wrap="none" rtlCol="0">
            <a:spAutoFit/>
          </a:bodyPr>
          <a:lstStyle/>
          <a:p>
            <a:r>
              <a:rPr lang="en-US" dirty="0"/>
              <a:t>Q clusters</a:t>
            </a:r>
          </a:p>
        </p:txBody>
      </p:sp>
      <p:cxnSp>
        <p:nvCxnSpPr>
          <p:cNvPr id="50" name="Straight Connector 49"/>
          <p:cNvCxnSpPr>
            <a:cxnSpLocks/>
          </p:cNvCxnSpPr>
          <p:nvPr/>
        </p:nvCxnSpPr>
        <p:spPr>
          <a:xfrm>
            <a:off x="8259280" y="1948641"/>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110396" y="4531897"/>
            <a:ext cx="1406340" cy="923330"/>
          </a:xfrm>
          <a:prstGeom prst="rect">
            <a:avLst/>
          </a:prstGeom>
          <a:noFill/>
        </p:spPr>
        <p:txBody>
          <a:bodyPr wrap="square" rtlCol="0">
            <a:spAutoFit/>
          </a:bodyPr>
          <a:lstStyle/>
          <a:p>
            <a:r>
              <a:rPr lang="en-US" dirty="0"/>
              <a:t>Size (weight) for each clusters</a:t>
            </a:r>
          </a:p>
        </p:txBody>
      </p:sp>
      <p:cxnSp>
        <p:nvCxnSpPr>
          <p:cNvPr id="53" name="Straight Connector 52"/>
          <p:cNvCxnSpPr>
            <a:cxnSpLocks/>
          </p:cNvCxnSpPr>
          <p:nvPr/>
        </p:nvCxnSpPr>
        <p:spPr>
          <a:xfrm>
            <a:off x="8645360" y="3531137"/>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08163" y="1025666"/>
            <a:ext cx="1146276" cy="369332"/>
          </a:xfrm>
          <a:prstGeom prst="rect">
            <a:avLst/>
          </a:prstGeom>
          <a:noFill/>
        </p:spPr>
        <p:txBody>
          <a:bodyPr wrap="none" rtlCol="0">
            <a:spAutoFit/>
          </a:bodyPr>
          <a:lstStyle/>
          <a:p>
            <a:r>
              <a:rPr lang="en-US" dirty="0"/>
              <a:t>J variables</a:t>
            </a:r>
          </a:p>
        </p:txBody>
      </p:sp>
      <p:cxnSp>
        <p:nvCxnSpPr>
          <p:cNvPr id="55" name="Straight Connector 54"/>
          <p:cNvCxnSpPr>
            <a:cxnSpLocks/>
          </p:cNvCxnSpPr>
          <p:nvPr/>
        </p:nvCxnSpPr>
        <p:spPr>
          <a:xfrm>
            <a:off x="8962450" y="1417634"/>
            <a:ext cx="0" cy="137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9307890" y="2227264"/>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10163" y="1533981"/>
            <a:ext cx="2116230" cy="646331"/>
          </a:xfrm>
          <a:prstGeom prst="rect">
            <a:avLst/>
          </a:prstGeom>
          <a:noFill/>
        </p:spPr>
        <p:txBody>
          <a:bodyPr wrap="square" rtlCol="0">
            <a:spAutoFit/>
          </a:bodyPr>
          <a:lstStyle/>
          <a:p>
            <a:r>
              <a:rPr lang="en-US" dirty="0"/>
              <a:t>Probability for variable j in class q</a:t>
            </a:r>
          </a:p>
        </p:txBody>
      </p:sp>
      <p:cxnSp>
        <p:nvCxnSpPr>
          <p:cNvPr id="60" name="Straight Connector 59"/>
          <p:cNvCxnSpPr>
            <a:cxnSpLocks/>
          </p:cNvCxnSpPr>
          <p:nvPr/>
        </p:nvCxnSpPr>
        <p:spPr>
          <a:xfrm>
            <a:off x="11126530" y="3395185"/>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450124" y="4379497"/>
            <a:ext cx="1655867" cy="646331"/>
          </a:xfrm>
          <a:prstGeom prst="rect">
            <a:avLst/>
          </a:prstGeom>
          <a:noFill/>
        </p:spPr>
        <p:txBody>
          <a:bodyPr wrap="square" rtlCol="0">
            <a:spAutoFit/>
          </a:bodyPr>
          <a:lstStyle/>
          <a:p>
            <a:r>
              <a:rPr lang="en-US" dirty="0"/>
              <a:t>Person I scores on variable j</a:t>
            </a:r>
          </a:p>
        </p:txBody>
      </p:sp>
      <mc:AlternateContent xmlns:mc="http://schemas.openxmlformats.org/markup-compatibility/2006" xmlns:a14="http://schemas.microsoft.com/office/drawing/2010/main">
        <mc:Choice Requires="a14">
          <p:sp>
            <p:nvSpPr>
              <p:cNvPr id="62" name="TextBox 61"/>
              <p:cNvSpPr txBox="1"/>
              <p:nvPr/>
            </p:nvSpPr>
            <p:spPr>
              <a:xfrm>
                <a:off x="9318152" y="5549131"/>
                <a:ext cx="2263943" cy="646331"/>
              </a:xfrm>
              <a:prstGeom prst="rect">
                <a:avLst/>
              </a:prstGeom>
              <a:noFill/>
            </p:spPr>
            <p:txBody>
              <a:bodyPr wrap="square" rtlCol="0">
                <a:spAutoFit/>
              </a:bodyPr>
              <a:lstStyle/>
              <a:p>
                <a:r>
                  <a:rPr lang="en-US" dirty="0"/>
                  <a:t>x=1: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m:t>
                    </m:r>
                  </m:oMath>
                </a14:m>
                <a:r>
                  <a:rPr lang="en-US" dirty="0"/>
                  <a:t>s active</a:t>
                </a:r>
              </a:p>
              <a:p>
                <a:r>
                  <a:rPr lang="en-US" dirty="0"/>
                  <a:t>x=0: (1-</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active</a:t>
                </a:r>
              </a:p>
            </p:txBody>
          </p:sp>
        </mc:Choice>
        <mc:Fallback xmlns="">
          <p:sp>
            <p:nvSpPr>
              <p:cNvPr id="62" name="TextBox 61"/>
              <p:cNvSpPr txBox="1">
                <a:spLocks noRot="1" noChangeAspect="1" noMove="1" noResize="1" noEditPoints="1" noAdjustHandles="1" noChangeArrowheads="1" noChangeShapeType="1" noTextEdit="1"/>
              </p:cNvSpPr>
              <p:nvPr/>
            </p:nvSpPr>
            <p:spPr>
              <a:xfrm>
                <a:off x="9318152" y="5549131"/>
                <a:ext cx="2263943" cy="646331"/>
              </a:xfrm>
              <a:prstGeom prst="rect">
                <a:avLst/>
              </a:prstGeom>
              <a:blipFill>
                <a:blip r:embed="rId22"/>
                <a:stretch>
                  <a:fillRect l="-2426" t="-4717" b="-14151"/>
                </a:stretch>
              </a:blipFill>
            </p:spPr>
            <p:txBody>
              <a:bodyPr/>
              <a:lstStyle/>
              <a:p>
                <a:r>
                  <a:rPr lang="en-US">
                    <a:noFill/>
                  </a:rPr>
                  <a:t> </a:t>
                </a:r>
              </a:p>
            </p:txBody>
          </p:sp>
        </mc:Fallback>
      </mc:AlternateContent>
      <p:cxnSp>
        <p:nvCxnSpPr>
          <p:cNvPr id="63" name="Straight Connector 62"/>
          <p:cNvCxnSpPr>
            <a:cxnSpLocks/>
          </p:cNvCxnSpPr>
          <p:nvPr/>
        </p:nvCxnSpPr>
        <p:spPr>
          <a:xfrm>
            <a:off x="9947970" y="3567455"/>
            <a:ext cx="0" cy="188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a:off x="7704993" y="3846097"/>
            <a:ext cx="0" cy="186611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15495" y="5687630"/>
            <a:ext cx="1589153" cy="369332"/>
          </a:xfrm>
          <a:prstGeom prst="rect">
            <a:avLst/>
          </a:prstGeom>
          <a:noFill/>
        </p:spPr>
        <p:txBody>
          <a:bodyPr wrap="none" rtlCol="0">
            <a:spAutoFit/>
          </a:bodyPr>
          <a:lstStyle/>
          <a:p>
            <a:r>
              <a:rPr lang="en-US" dirty="0"/>
              <a:t>N observations</a:t>
            </a:r>
          </a:p>
        </p:txBody>
      </p:sp>
    </p:spTree>
    <p:extLst>
      <p:ext uri="{BB962C8B-B14F-4D97-AF65-F5344CB8AC3E}">
        <p14:creationId xmlns:p14="http://schemas.microsoft.com/office/powerpoint/2010/main" val="39588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4676775"/>
          </a:xfrm>
        </p:spPr>
        <p:txBody>
          <a:bodyPr>
            <a:normAutofit fontScale="92500" lnSpcReduction="20000"/>
          </a:bodyPr>
          <a:lstStyle/>
          <a:p>
            <a:r>
              <a:rPr lang="en-US" dirty="0"/>
              <a:t>Basic principles of this training to make you so do:</a:t>
            </a:r>
          </a:p>
          <a:p>
            <a:pPr lvl="1"/>
            <a:r>
              <a:rPr lang="en-US" dirty="0"/>
              <a:t>Let your stupidity serve you</a:t>
            </a:r>
          </a:p>
          <a:p>
            <a:pPr lvl="1"/>
            <a:r>
              <a:rPr lang="en-US" dirty="0"/>
              <a:t>Understand whether you understand something or not</a:t>
            </a:r>
          </a:p>
          <a:p>
            <a:pPr lvl="1"/>
            <a:r>
              <a:rPr lang="en-US" dirty="0"/>
              <a:t>Understand what you need to understand and what not - or what you can understand later. </a:t>
            </a:r>
          </a:p>
          <a:p>
            <a:pPr lvl="1"/>
            <a:r>
              <a:rPr lang="en-US" dirty="0"/>
              <a:t>Learn to ask yourself questions – the right questions</a:t>
            </a:r>
          </a:p>
          <a:p>
            <a:pPr lvl="1"/>
            <a:r>
              <a:rPr lang="en-US" dirty="0"/>
              <a:t>Learn to learn  - observe how you learn –learn beyond classroom learn                      </a:t>
            </a:r>
          </a:p>
          <a:p>
            <a:pPr lvl="1"/>
            <a:r>
              <a:rPr lang="en-US" dirty="0"/>
              <a:t>Use your moments of clarity wisely</a:t>
            </a:r>
          </a:p>
          <a:p>
            <a:pPr lvl="1"/>
            <a:r>
              <a:rPr lang="en-US" dirty="0"/>
              <a:t>Use multiple sources</a:t>
            </a:r>
          </a:p>
          <a:p>
            <a:pPr lvl="1"/>
            <a:r>
              <a:rPr lang="en-US" dirty="0"/>
              <a:t>Smart Copy Paste – give credit &amp; add value –think creator vs curator</a:t>
            </a:r>
          </a:p>
          <a:p>
            <a:pPr lvl="1"/>
            <a:r>
              <a:rPr lang="en-US" dirty="0"/>
              <a:t>LMGTFY: </a:t>
            </a:r>
            <a:r>
              <a:rPr lang="en-US" dirty="0">
                <a:hlinkClick r:id="rId2"/>
              </a:rPr>
              <a:t>http://lmgtfy.com/?q=what+is+the+meaning+of+lmgtfy</a:t>
            </a:r>
            <a:endParaRPr lang="en-US" dirty="0"/>
          </a:p>
          <a:p>
            <a:pPr lvl="1"/>
            <a:r>
              <a:rPr lang="en-US" dirty="0"/>
              <a:t>Make minimal viable examples </a:t>
            </a:r>
          </a:p>
          <a:p>
            <a:pPr lvl="1"/>
            <a:r>
              <a:rPr lang="en-US" dirty="0"/>
              <a:t>Construct a solution as composition of multiple small solved problems.</a:t>
            </a:r>
          </a:p>
          <a:p>
            <a:pPr lvl="1"/>
            <a:r>
              <a:rPr lang="en-US" dirty="0"/>
              <a:t>Explore and produce: with everything you do: produce something reusable</a:t>
            </a:r>
          </a:p>
          <a:p>
            <a:pPr lvl="1"/>
            <a:r>
              <a:rPr lang="en-US" dirty="0"/>
              <a:t>Understand what you phone and email do to you</a:t>
            </a:r>
          </a:p>
          <a:p>
            <a:pPr lvl="1"/>
            <a:r>
              <a:rPr lang="en-US" dirty="0"/>
              <a:t>Be passionate – find your passion</a:t>
            </a:r>
          </a:p>
          <a:p>
            <a:pPr lvl="1"/>
            <a:endParaRPr lang="en-US" dirty="0"/>
          </a:p>
          <a:p>
            <a:pPr lvl="1"/>
            <a:endParaRPr lang="en-US" dirty="0"/>
          </a:p>
        </p:txBody>
      </p:sp>
    </p:spTree>
    <p:extLst>
      <p:ext uri="{BB962C8B-B14F-4D97-AF65-F5344CB8AC3E}">
        <p14:creationId xmlns:p14="http://schemas.microsoft.com/office/powerpoint/2010/main" val="211699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83" y="133537"/>
            <a:ext cx="10515600" cy="1325563"/>
          </a:xfrm>
        </p:spPr>
        <p:txBody>
          <a:bodyPr/>
          <a:lstStyle/>
          <a:p>
            <a:r>
              <a:rPr lang="en-US" dirty="0"/>
              <a:t>Take learning in your own hand</a:t>
            </a:r>
          </a:p>
        </p:txBody>
      </p:sp>
      <p:sp>
        <p:nvSpPr>
          <p:cNvPr id="6" name="Content Placeholder 5"/>
          <p:cNvSpPr>
            <a:spLocks noGrp="1"/>
          </p:cNvSpPr>
          <p:nvPr>
            <p:ph idx="1"/>
          </p:nvPr>
        </p:nvSpPr>
        <p:spPr>
          <a:xfrm>
            <a:off x="641430" y="1733027"/>
            <a:ext cx="10701760" cy="4488921"/>
          </a:xfrm>
          <a:prstGeom prst="rect">
            <a:avLst/>
          </a:prstGeom>
        </p:spPr>
        <p:txBody>
          <a:bodyPr wrap="square">
            <a:spAutoFit/>
          </a:bodyPr>
          <a:lstStyle/>
          <a:p>
            <a:r>
              <a:rPr lang="en-US" dirty="0"/>
              <a:t>All material is set up as self-learning</a:t>
            </a:r>
          </a:p>
          <a:p>
            <a:r>
              <a:rPr lang="en-US" dirty="0"/>
              <a:t>This training: get yourself up an running to self study </a:t>
            </a:r>
          </a:p>
          <a:p>
            <a:endParaRPr lang="en-US" dirty="0"/>
          </a:p>
          <a:p>
            <a:r>
              <a:rPr lang="en-US" dirty="0"/>
              <a:t>Vote for the topics </a:t>
            </a:r>
            <a:r>
              <a:rPr lang="en-US" b="1" dirty="0"/>
              <a:t>before start of day 2</a:t>
            </a:r>
            <a:r>
              <a:rPr lang="en-US" dirty="0"/>
              <a:t>:</a:t>
            </a:r>
          </a:p>
          <a:p>
            <a:pPr lvl="1"/>
            <a:r>
              <a:rPr lang="en-US" dirty="0">
                <a:hlinkClick r:id="rId2"/>
              </a:rPr>
              <a:t>https://codeshare.io/2pAwm4</a:t>
            </a:r>
            <a:endParaRPr lang="en-US" dirty="0"/>
          </a:p>
          <a:p>
            <a:endParaRPr lang="en-US" dirty="0"/>
          </a:p>
          <a:p>
            <a:r>
              <a:rPr lang="en-US" dirty="0"/>
              <a:t>No input = no vote</a:t>
            </a:r>
          </a:p>
          <a:p>
            <a:endParaRPr lang="en-US" dirty="0"/>
          </a:p>
          <a:p>
            <a:endParaRPr lang="en-US" dirty="0"/>
          </a:p>
        </p:txBody>
      </p:sp>
    </p:spTree>
    <p:extLst>
      <p:ext uri="{BB962C8B-B14F-4D97-AF65-F5344CB8AC3E}">
        <p14:creationId xmlns:p14="http://schemas.microsoft.com/office/powerpoint/2010/main" val="4014838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HuyNl6q7EqR_JfbwO4Iv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fbaKj4L4UO_D2r.By.n5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PIMUWk2i0WQTkTPjpJP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7rbFHixkiu6bDF_lx0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O2aXvilwUelQ6R4cte9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e0EXTZKcUmnD4usbbnxi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nBNpnGkkW74qLfg.tfX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_O.xfUbkGBYQV36p6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G9xrmsrU0SweZVYPOgHw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tlGUQX00Uy1g2iiGycn8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HhJnULV20O9i1lF.DE.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xOXzr_iGEWvE6hAQxkE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RwbD9XiM06IiOM2gnfy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ESZbSb2qU.kysPbepg.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uyds9qbLUK4vBoGSg1X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l80n1yGVEu4DWGm05sP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N1jt4uV0iva2_RyKG6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VgnVFvMHUGdV7k4bU7J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4uns55KCk6bA_R7xginh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2751</TotalTime>
  <Words>1690</Words>
  <Application>Microsoft Office PowerPoint</Application>
  <PresentationFormat>Widescreen</PresentationFormat>
  <Paragraphs>246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Corbel</vt:lpstr>
      <vt:lpstr>Office Theme</vt:lpstr>
      <vt:lpstr>Class intro</vt:lpstr>
      <vt:lpstr>Agenda</vt:lpstr>
      <vt:lpstr>Why are you not giving this training?</vt:lpstr>
      <vt:lpstr>PowerPoint Presentation</vt:lpstr>
      <vt:lpstr>PowerPoint Presentation</vt:lpstr>
      <vt:lpstr>PowerPoint Presentation</vt:lpstr>
      <vt:lpstr>PowerPoint Presentation</vt:lpstr>
      <vt:lpstr>Why are you not giving this training?</vt:lpstr>
      <vt:lpstr>Take learning in your own hand</vt:lpstr>
      <vt:lpstr>PowerPoint Presentation</vt:lpstr>
      <vt:lpstr>PowerPoint Presentation</vt:lpstr>
      <vt:lpstr>PowerPoint Presentation</vt:lpstr>
      <vt:lpstr>Preliminaries</vt:lpstr>
      <vt:lpstr>PowerPoint Presentation</vt:lpstr>
      <vt:lpstr>PowerPoint Presentation</vt:lpstr>
      <vt:lpstr>Day 1: Switch-board your own cognitive application </vt:lpstr>
      <vt:lpstr>PowerPoint Presentation</vt:lpstr>
      <vt:lpstr>PowerPoint Presentation</vt:lpstr>
      <vt:lpstr>PowerPoint Presentation</vt:lpstr>
      <vt:lpstr>WATSON-BLUEMIX SESSION</vt:lpstr>
      <vt:lpstr>Day 2 exercise: Moon phases</vt:lpstr>
      <vt:lpstr>Day 2 exercise: solve the warnings in Sci-kit learn </vt:lpstr>
      <vt:lpstr>Day 3 exercise:   Build a deep learning model that sorts a set of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Olav Laudy</dc:creator>
  <cp:lastModifiedBy>Olav Laudy</cp:lastModifiedBy>
  <cp:revision>43</cp:revision>
  <dcterms:created xsi:type="dcterms:W3CDTF">2017-03-31T07:30:26Z</dcterms:created>
  <dcterms:modified xsi:type="dcterms:W3CDTF">2017-04-02T05:32:11Z</dcterms:modified>
</cp:coreProperties>
</file>