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8" r:id="rId5"/>
    <p:sldId id="282" r:id="rId6"/>
    <p:sldId id="283" r:id="rId7"/>
    <p:sldId id="882" r:id="rId8"/>
    <p:sldId id="270" r:id="rId9"/>
    <p:sldId id="886" r:id="rId10"/>
    <p:sldId id="881" r:id="rId11"/>
    <p:sldId id="883" r:id="rId12"/>
    <p:sldId id="884" r:id="rId13"/>
    <p:sldId id="885" r:id="rId14"/>
    <p:sldId id="265" r:id="rId15"/>
    <p:sldId id="266" r:id="rId16"/>
    <p:sldId id="888" r:id="rId17"/>
    <p:sldId id="267" r:id="rId18"/>
    <p:sldId id="889" r:id="rId19"/>
    <p:sldId id="875" r:id="rId20"/>
    <p:sldId id="290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316" autoAdjust="0"/>
  </p:normalViewPr>
  <p:slideViewPr>
    <p:cSldViewPr>
      <p:cViewPr>
        <p:scale>
          <a:sx n="76" d="100"/>
          <a:sy n="76" d="100"/>
        </p:scale>
        <p:origin x="196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347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PROJECT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PROJECT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99DE-3A2D-4EFB-9A8B-F48776B8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3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High Level = Please DO NOT put the entire Database Structure onto a slide; use a schematic to explain the main logic flows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Please provide appropriate relevant information; the sub-bullets are suggested fields. Your situation and requirements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3366"/>
                </a:solidFill>
              </a:rPr>
              <a:t>Note</a:t>
            </a:r>
            <a:r>
              <a:rPr lang="en-US" sz="800" dirty="0">
                <a:solidFill>
                  <a:srgbClr val="003366"/>
                </a:solidFill>
              </a:rPr>
              <a:t>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800" dirty="0">
                <a:solidFill>
                  <a:srgbClr val="003366"/>
                </a:solidFill>
              </a:rPr>
              <a:t>Please contact CSP team for CSP documentation / ATO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Security slide should be part of Design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461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Update Risks from Design Review – Add new risks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specific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to this project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4617B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Assess probability of occurrence and potential impact if risk becomes an event (Low, Medium, High)</a:t>
            </a:r>
          </a:p>
          <a:p>
            <a:pPr marL="800100" marR="0" lvl="1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4617B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Identify strategies to avoid, transfer, or mitigate potential risks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8B8BC-8268-4CF5-945A-55D6BF49BF4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Note</a:t>
            </a:r>
            <a:r>
              <a:rPr lang="en-US" sz="1200" dirty="0"/>
              <a:t>: </a:t>
            </a:r>
            <a:r>
              <a:rPr lang="en-US" sz="1200" b="1" dirty="0"/>
              <a:t>No TBDs </a:t>
            </a:r>
            <a:r>
              <a:rPr lang="en-US" sz="1200" dirty="0"/>
              <a:t>on Implementation Details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8B8BC-8268-4CF5-945A-55D6BF49BF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2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689E-A96F-4EE1-B4EB-5E52C0B4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A Project/Activity code is REQUIRED at this stage gate.</a:t>
            </a:r>
          </a:p>
          <a:p>
            <a:r>
              <a:rPr lang="en-US" dirty="0"/>
              <a:t>Number of total registered users and typical/actual users must match the NISAR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4290-464E-46E0-82F0-817077BA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complete this chart using the following instructions: </a:t>
            </a:r>
          </a:p>
          <a:p>
            <a:endParaRPr lang="en-US" dirty="0"/>
          </a:p>
          <a:p>
            <a:r>
              <a:rPr lang="en-US" dirty="0"/>
              <a:t>Planned Review Date: Projected date for each Stage Gate Review at an OCIO Project Review meeting.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Actual Review Date: Date when the project is actually presented at the OCIO Project Review meeting.</a:t>
            </a:r>
          </a:p>
          <a:p>
            <a:endParaRPr lang="en-US" dirty="0"/>
          </a:p>
          <a:p>
            <a:r>
              <a:rPr lang="en-US" dirty="0"/>
              <a:t>Planned Hours by Stage: Projected hours of the project during the specified stage.</a:t>
            </a:r>
          </a:p>
          <a:p>
            <a:endParaRPr lang="en-US" dirty="0"/>
          </a:p>
          <a:p>
            <a:r>
              <a:rPr lang="en-US" dirty="0"/>
              <a:t>Cumulative Hours Planned: Total number of hours that should be spent on the project by the end of that particular stage gate; this is a running accumulation of planned hours.</a:t>
            </a:r>
          </a:p>
          <a:p>
            <a:endParaRPr lang="en-US" dirty="0"/>
          </a:p>
          <a:p>
            <a:r>
              <a:rPr lang="en-US" dirty="0"/>
              <a:t>Actual Hours Used to Date: Total number of hours actually used thus far in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267D-47FD-4F4A-88A5-C466E496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NOTES: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Plug in required documents as in PPA or just PPA Status)</a:t>
            </a:r>
          </a:p>
          <a:p>
            <a:pPr marL="228600" indent="-228600">
              <a:buAutoNum type="arabicPeriod"/>
            </a:pPr>
            <a:r>
              <a:rPr lang="en-US" dirty="0"/>
              <a:t>REVIEW THE LIST OF DELIVERABLES AT THIS STAGE. It should only check for the documents as par of the PPA. So PPA Status?</a:t>
            </a:r>
          </a:p>
          <a:p>
            <a:pPr marL="228600" indent="-228600">
              <a:buAutoNum type="arabicPeriod"/>
            </a:pPr>
            <a:r>
              <a:rPr lang="en-US" dirty="0"/>
              <a:t>No “TBD” or “In Progress” are permitted; if the document is not completed, insert the planned completion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your Project Process Agreement for a list of mandatory and agreed-upon deliverables.</a:t>
            </a:r>
          </a:p>
          <a:p>
            <a:r>
              <a:rPr lang="en-US" dirty="0"/>
              <a:t>Note: The documents designated as Mandatory must be completed in order to reach this stage gate; “TBD” and “In Progress” are not permitted, unless it is for the Security Documentation and with the agreement of the security officer.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</a:rPr>
              <a:t>Please contact CSP team to start working on the above required CSP Documents/ATO Support</a:t>
            </a:r>
            <a:endParaRPr lang="en-US" sz="105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CA0D-1AF3-4A3B-851C-8CB90FD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28044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rgbClr val="003366"/>
                </a:solidFill>
              </a:rPr>
              <a:t>Note</a:t>
            </a:r>
            <a:r>
              <a:rPr lang="en-US" sz="800" dirty="0">
                <a:solidFill>
                  <a:srgbClr val="003366"/>
                </a:solidFill>
              </a:rPr>
              <a:t>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800" dirty="0">
                <a:solidFill>
                  <a:srgbClr val="003366"/>
                </a:solidFill>
              </a:rPr>
              <a:t>Please contact CSP team for CSP documentation / ATO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Security slide should be part of Design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7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PROJECT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1011936" y="1984248"/>
            <a:ext cx="8631936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1936" y="1371600"/>
            <a:ext cx="8631936" cy="4572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11936" y="4416552"/>
            <a:ext cx="8631936" cy="4572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6013864"/>
            <a:ext cx="2974855" cy="573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02" y="3333750"/>
            <a:ext cx="902209" cy="2164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FB73F-5C86-4716-90DE-A65E21C31834}"/>
              </a:ext>
            </a:extLst>
          </p:cNvPr>
          <p:cNvSpPr txBox="1"/>
          <p:nvPr userDrawn="1"/>
        </p:nvSpPr>
        <p:spPr>
          <a:xfrm>
            <a:off x="5715000" y="301752"/>
            <a:ext cx="5056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OFFICE OF CYBER INFRASTRUCTURE AND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COMPUTATIONAL BIOLOGY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9A4FCFD8-D1F8-4813-94AF-E7E4CB7D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688" y="6400800"/>
            <a:ext cx="1219200" cy="38404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1984248"/>
            <a:ext cx="8631936" cy="13716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3429000"/>
            <a:ext cx="8631936" cy="13716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23DC6E0-712B-4918-9AC7-EEEFF98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688" y="6419088"/>
            <a:ext cx="1219200" cy="38404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100584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7048"/>
            <a:ext cx="4876800" cy="44165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4800" y="1527048"/>
            <a:ext cx="4876800" cy="44165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10058400" cy="914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487680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88864" y="1452310"/>
            <a:ext cx="487680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107152"/>
            <a:ext cx="4876800" cy="3836448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8864" y="2107152"/>
            <a:ext cx="4876800" cy="3836448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371600"/>
            <a:ext cx="1219200" cy="4572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371600"/>
            <a:ext cx="8331200" cy="4572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9" b="82165"/>
          <a:stretch/>
        </p:blipFill>
        <p:spPr>
          <a:xfrm>
            <a:off x="0" y="0"/>
            <a:ext cx="11582400" cy="122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6" r="-6367"/>
          <a:stretch/>
        </p:blipFill>
        <p:spPr>
          <a:xfrm>
            <a:off x="11480800" y="1"/>
            <a:ext cx="1828800" cy="6931347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04800" y="155448"/>
            <a:ext cx="10058400" cy="914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04800" y="1527048"/>
            <a:ext cx="10058400" cy="441655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38688" y="6419088"/>
            <a:ext cx="1219200" cy="38404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1" y="4191000"/>
            <a:ext cx="538153" cy="19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65" r:id="rId5"/>
    <p:sldLayoutId id="2147483671" r:id="rId6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9527459" cy="1524795"/>
          </a:xfrm>
        </p:spPr>
        <p:txBody>
          <a:bodyPr rIns="0" anchor="t" anchorCtr="0">
            <a:normAutofit/>
          </a:bodyPr>
          <a:lstStyle/>
          <a:p>
            <a:pPr marL="0" indent="0" algn="just"/>
            <a:r>
              <a:rPr lang="en-US" sz="1800" b="0" dirty="0"/>
              <a:t>The project selection review is a formal inspection of a proposed information technology (IT) project by the IT governance organization to determine if it is a sound, viable, and worthy of funding, support and inclusion in the organization’s IT investment portfolio.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4522-FEF0-4581-8D98-C3A14C4C6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9527459" cy="125882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Project Selection, Baseline, Preliminary Design Stage Gate Reviews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P</a:t>
            </a:r>
            <a:r>
              <a:rPr lang="en-US" dirty="0"/>
              <a:t>roject Name</a:t>
            </a:r>
          </a:p>
          <a:p>
            <a:r>
              <a:rPr lang="en-US" dirty="0"/>
              <a:t>Review Date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4083" y="4435200"/>
            <a:ext cx="9527459" cy="914400"/>
          </a:xfrm>
        </p:spPr>
        <p:txBody>
          <a:bodyPr>
            <a:normAutofit/>
          </a:bodyPr>
          <a:lstStyle/>
          <a:p>
            <a:pPr marL="0" indent="0"/>
            <a:r>
              <a:rPr lang="en-US" sz="2000" dirty="0"/>
              <a:t>Presented By:</a:t>
            </a:r>
          </a:p>
          <a:p>
            <a:pPr marL="0" indent="0"/>
            <a:r>
              <a:rPr lang="en-US" sz="2000" dirty="0"/>
              <a:t>Project Manager:</a:t>
            </a:r>
          </a:p>
        </p:txBody>
      </p:sp>
    </p:spTree>
    <p:extLst>
      <p:ext uri="{BB962C8B-B14F-4D97-AF65-F5344CB8AC3E}">
        <p14:creationId xmlns:p14="http://schemas.microsoft.com/office/powerpoint/2010/main" val="87928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3F8-E92B-46AC-87F2-2E208AFF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RISK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6B64-5538-4533-A1B8-6A020660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0533888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Insert the initial system risk categorization as identified and required in FIPS 199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AF5-1D32-435C-85EF-EE9A1623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83F77-7991-4876-849C-324B09EEEEC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88333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058400" cy="914400"/>
          </a:xfrm>
        </p:spPr>
        <p:txBody>
          <a:bodyPr vert="horz" lIns="0" tIns="0" rIns="0" bIns="0" anchor="t" anchorCtr="0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7048"/>
            <a:ext cx="10058400" cy="190195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Topology Diagram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Boundaries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high level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 of the Database model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B7720-00C3-41F1-AD60-8B6D61BA5629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72478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058400" cy="914400"/>
          </a:xfrm>
        </p:spPr>
        <p:txBody>
          <a:bodyPr vert="horz" lIns="0" tIns="0" rIns="0" bIns="0" anchor="t" anchorCtr="0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ANTICIPATED ENTERPRISE RESOURCE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371600"/>
            <a:ext cx="10058400" cy="5170646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server requirements: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and type of servers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Virtual server requirements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enterprise storage requirements; amounts can be in ranges (e.g., 50-60 GB, or less than 10GB).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and amount of storage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Projected storage growth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database requirements; amounts can be in ranges (e.g., 10-15 GB, or less than 5GB).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and size of database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database replication and backup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Projected database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58374-78ED-4605-B3BA-3B128AA1C3CA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739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82200" cy="1072408"/>
          </a:xfrm>
        </p:spPr>
        <p:txBody>
          <a:bodyPr vert="horz" lIns="0" tIns="0" rIns="0" bIns="0" anchor="t" anchorCtr="0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DOCUMENT AND SECURITY STATUS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Cyber Security Program Team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28601" y="1320526"/>
          <a:ext cx="11049000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223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 Documents - Statuses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Preliminary Design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(In-Progress)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Operational/</a:t>
                      </a:r>
                    </a:p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Privacy Impact Assessment (PIA)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9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ETA/ ERA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FIPS 199  Systems Categorization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marR="0" indent="0" algn="l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NIST SP 800-53/53A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marR="0" indent="0" algn="l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 Engineering Principles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Optional/As Needed Documents - Statuses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Baseline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Design  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Operational/ Implementation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87125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1918760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28601" y="5351211"/>
          <a:ext cx="11049000" cy="1192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5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3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Authority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Operate (ATO) Details (only for existing ATO)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Boundary Name/ ATO granted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(Yes or No)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ATO Expiration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Date / Continuous Diagnostics and Mitigation (CDM) (choose one)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7CC973-C8C3-4ADE-AA4A-1F6D12B6BCAE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45684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10058400" cy="914400"/>
          </a:xfrm>
        </p:spPr>
        <p:txBody>
          <a:bodyPr vert="horz" lIns="0" rIns="0" bIns="0" anchor="b"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IDENTIFIED RISKS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BB83A23-227C-44C8-A621-D5371009463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9450" y="1752600"/>
          <a:ext cx="10851950" cy="40199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4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04">
                  <a:extLst>
                    <a:ext uri="{9D8B030D-6E8A-4147-A177-3AD203B41FA5}">
                      <a16:colId xmlns:a16="http://schemas.microsoft.com/office/drawing/2014/main" val="2723687215"/>
                    </a:ext>
                  </a:extLst>
                </a:gridCol>
                <a:gridCol w="1474029">
                  <a:extLst>
                    <a:ext uri="{9D8B030D-6E8A-4147-A177-3AD203B41FA5}">
                      <a16:colId xmlns:a16="http://schemas.microsoft.com/office/drawing/2014/main" val="3459516101"/>
                    </a:ext>
                  </a:extLst>
                </a:gridCol>
                <a:gridCol w="42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(L, M,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</a:p>
                    <a:p>
                      <a:pPr algn="ctr"/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(L, M, H)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57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57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621377511"/>
                  </a:ext>
                </a:extLst>
              </a:tr>
              <a:tr h="819577">
                <a:tc>
                  <a:txBody>
                    <a:bodyPr/>
                    <a:lstStyle/>
                    <a:p>
                      <a:pPr algn="l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40651021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FD7BEB3-E86C-4667-BEA5-50A0EFFFD21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90869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634376"/>
            <a:ext cx="11049000" cy="4709004"/>
          </a:xfrm>
          <a:prstGeom prst="rect">
            <a:avLst/>
          </a:prstGeom>
        </p:spPr>
        <p:txBody>
          <a:bodyPr vert="horz" lIns="91423" tIns="45711" rIns="91423" bIns="45711" rtlCol="0">
            <a:normAutofit lnSpcReduction="10000"/>
          </a:bodyPr>
          <a:lstStyle>
            <a:lvl1pPr marL="342836" indent="-342836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813" indent="-285697" algn="l" defTabSz="91423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2789" indent="-228558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3pPr>
            <a:lvl4pPr marL="1599904" indent="-228558" algn="l" defTabSz="91423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2057018" indent="-228558" algn="l" defTabSz="914230" rtl="0" eaLnBrk="1" latinLnBrk="0" hangingPunct="1">
              <a:spcBef>
                <a:spcPct val="20000"/>
              </a:spcBef>
              <a:buFontTx/>
              <a:buChar char="-"/>
              <a:defRPr sz="1600" kern="1200" baseline="0">
                <a:solidFill>
                  <a:schemeClr val="accent3"/>
                </a:solidFill>
                <a:latin typeface="Arial" pitchFamily="34" charset="0"/>
                <a:ea typeface="+mn-ea"/>
                <a:cs typeface="+mn-cs"/>
              </a:defRPr>
            </a:lvl5pPr>
            <a:lvl6pPr marL="2514133" indent="-228558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50" indent="-228558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558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80" indent="-228558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</a:rPr>
              <a:t>Key Implementation Dates: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Data Migration Requirements: 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</a:p>
          <a:p>
            <a:r>
              <a:rPr lang="en-US" dirty="0">
                <a:latin typeface="Calibri" panose="020F0502020204030204" pitchFamily="34" charset="0"/>
              </a:rPr>
              <a:t>Special Cutover Requirements: 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</a:p>
          <a:p>
            <a:r>
              <a:rPr lang="en-US" dirty="0">
                <a:latin typeface="Calibri" panose="020F0502020204030204" pitchFamily="34" charset="0"/>
              </a:rPr>
              <a:t>Cutover Window: 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</a:p>
          <a:p>
            <a:r>
              <a:rPr lang="en-US" dirty="0">
                <a:latin typeface="Calibri" panose="020F0502020204030204" pitchFamily="34" charset="0"/>
              </a:rPr>
              <a:t>Potential Disruption to Users: 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latin typeface="Calibri" panose="020F0502020204030204" pitchFamily="34" charset="0"/>
              </a:rPr>
              <a:t>	</a:t>
            </a:r>
          </a:p>
          <a:p>
            <a:r>
              <a:rPr lang="en-US" dirty="0">
                <a:latin typeface="Calibri" panose="020F0502020204030204" pitchFamily="34" charset="0"/>
              </a:rPr>
              <a:t>Rollback Plan, If Necessary: 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</a:p>
          <a:p>
            <a:r>
              <a:rPr lang="en-US" dirty="0">
                <a:latin typeface="Calibri" panose="020F0502020204030204" pitchFamily="34" charset="0"/>
              </a:rPr>
              <a:t>Other Risks/Mitigation: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</a:rPr>
              <a:t>		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1500" y="277203"/>
            <a:ext cx="8918575" cy="723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IMPLEMENTATION DETAILS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9658" y="6343380"/>
            <a:ext cx="348343" cy="365125"/>
          </a:xfrm>
        </p:spPr>
        <p:txBody>
          <a:bodyPr/>
          <a:lstStyle/>
          <a:p>
            <a:pPr>
              <a:defRPr/>
            </a:pPr>
            <a:fld id="{87AF874F-20E0-4A50-99C7-4947911413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288CB-4FFE-46DC-9CEB-56B9CA651C67}"/>
              </a:ext>
            </a:extLst>
          </p:cNvPr>
          <p:cNvSpPr txBox="1"/>
          <p:nvPr/>
        </p:nvSpPr>
        <p:spPr>
          <a:xfrm>
            <a:off x="8201082" y="6003844"/>
            <a:ext cx="246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141F1-21DB-4133-BEC7-05C0FCA34C4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56622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B5DA-4CD5-43B8-8724-0342D395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POST-DEPLOYMENT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7CC1-CBFE-4BD3-BA6B-88771904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Pick one and provide further details: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Phased release schedule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Time base review schedule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Maintenance plan or schedule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BAD32-5AD2-4FBB-8398-573B68F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54AD7-EDD1-4C90-B8B7-1CC0A81112B1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8845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CEA4-99D0-446E-8FB8-AF28D800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688" y="6419088"/>
            <a:ext cx="1219200" cy="38404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C705C0-A2DD-483D-BB29-E2BDAFE0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E27-ECEC-49E5-AF94-378AA58EFCC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1966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058400" cy="9144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744200" cy="405034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Project/Activity Code: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Business Owner: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Primary Stakeholders: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Business Need: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Business Impact: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Number of anticipated users: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000" dirty="0"/>
              <a:t>Registered			Typical/actual users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19850"/>
            <a:ext cx="3505200" cy="382588"/>
          </a:xfrm>
        </p:spPr>
        <p:txBody>
          <a:bodyPr/>
          <a:lstStyle/>
          <a:p>
            <a:fld id="{0235576B-7F3C-4840-ADD7-A9DF1158E3A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1F0C0-54B2-4E6B-A899-A2C573A5AD5D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2772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8F0-CA61-427A-B378-E7E0DCCF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71" y="294128"/>
            <a:ext cx="10210800" cy="76504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PROJECT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578F-E4B2-4F1D-BD90-EC91288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419850"/>
            <a:ext cx="1219200" cy="38258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84383-6D32-4BA3-A063-45C86BE76223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96E723D-7BC4-4591-9032-65FDA4B0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959421"/>
              </p:ext>
            </p:extLst>
          </p:nvPr>
        </p:nvGraphicFramePr>
        <p:xfrm>
          <a:off x="467260" y="1524000"/>
          <a:ext cx="10810340" cy="50398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225">
                  <a:extLst>
                    <a:ext uri="{9D8B030D-6E8A-4147-A177-3AD203B41FA5}">
                      <a16:colId xmlns:a16="http://schemas.microsoft.com/office/drawing/2014/main" val="1709395567"/>
                    </a:ext>
                  </a:extLst>
                </a:gridCol>
                <a:gridCol w="1620225">
                  <a:extLst>
                    <a:ext uri="{9D8B030D-6E8A-4147-A177-3AD203B41FA5}">
                      <a16:colId xmlns:a16="http://schemas.microsoft.com/office/drawing/2014/main" val="802908789"/>
                    </a:ext>
                  </a:extLst>
                </a:gridCol>
                <a:gridCol w="1628315">
                  <a:extLst>
                    <a:ext uri="{9D8B030D-6E8A-4147-A177-3AD203B41FA5}">
                      <a16:colId xmlns:a16="http://schemas.microsoft.com/office/drawing/2014/main" val="240397294"/>
                    </a:ext>
                  </a:extLst>
                </a:gridCol>
              </a:tblGrid>
              <a:tr h="1039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Stage Gate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Planned Review</a:t>
                      </a:r>
                      <a:r>
                        <a:rPr lang="en-US" sz="1600" baseline="0" dirty="0"/>
                        <a:t> </a:t>
                      </a:r>
                      <a:r>
                        <a:rPr kumimoji="0" lang="en-US" sz="1600" kern="1200" baseline="0" dirty="0"/>
                        <a:t>Date</a:t>
                      </a:r>
                      <a:endParaRPr kumimoji="0" lang="en-US" sz="16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Review Date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Planned Hours by Stage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baseline="0" dirty="0"/>
                        <a:t>Cumulative</a:t>
                      </a:r>
                      <a:r>
                        <a:rPr lang="en-US" sz="1600" dirty="0"/>
                        <a:t> Hours Planned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Hours Used To Date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Project Selection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Project Baseline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Preliminary Design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Operational Readiness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1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Cumulative Hours</a:t>
                      </a:r>
                      <a:endParaRPr lang="en-US" sz="1800" b="1" kern="1200" dirty="0">
                        <a:solidFill>
                          <a:schemeClr val="accent4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85116" marR="85116" marT="42558" marB="4255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1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78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3F8-E92B-46AC-87F2-2E208AFF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OR RESEARCH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6B64-5538-4533-A1B8-6A020660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/>
            <a:r>
              <a:rPr lang="en-US" dirty="0"/>
              <a:t>Insert the overall business need</a:t>
            </a:r>
          </a:p>
          <a:p>
            <a:pPr marL="342900" indent="-342900" eaLnBrk="0" hangingPunct="0"/>
            <a:r>
              <a:rPr lang="en-US" dirty="0"/>
              <a:t>Define how the project fits into the OCICB project portfolio</a:t>
            </a:r>
          </a:p>
          <a:p>
            <a:pPr marL="342900" indent="-342900" eaLnBrk="0" hangingPunct="0"/>
            <a:r>
              <a:rPr lang="en-US" dirty="0"/>
              <a:t>Were COTS and GOTS explored? Why were they not selected?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AF5-1D32-435C-85EF-EE9A1623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83F77-7991-4876-849C-324B09EEEEC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1591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BB7A80-2358-4252-B61E-D270BBD1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5448"/>
            <a:ext cx="10668000" cy="914400"/>
          </a:xfrm>
        </p:spPr>
        <p:txBody>
          <a:bodyPr vert="horz" lIns="0" tIns="0" rIns="0" bIns="0" anchor="t" anchorCtr="0"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PROJECT ARTIFACTS STATUS</a:t>
            </a:r>
            <a:b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entury Gothic" panose="020B0502020202020204" pitchFamily="34" charset="0"/>
                <a:cs typeface="Calibri" panose="020F0502020204030204" pitchFamily="34" charset="0"/>
              </a:rPr>
              <a:t>Due at Preliminary Design Review Stage Gate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F3C229-310D-4263-B09D-0BC9523F1F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8600" y="1447800"/>
          <a:ext cx="11051140" cy="47243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835">
                  <a:extLst>
                    <a:ext uri="{9D8B030D-6E8A-4147-A177-3AD203B41FA5}">
                      <a16:colId xmlns:a16="http://schemas.microsoft.com/office/drawing/2014/main" val="2683202399"/>
                    </a:ext>
                  </a:extLst>
                </a:gridCol>
                <a:gridCol w="368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DELIVERABLE</a:t>
                      </a: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MANDATORY?</a:t>
                      </a: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COMPLETION DATE</a:t>
                      </a: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Requirements Document 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Enterprise Resource Requirements Worksheet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Document 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3571468574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Computer Match Agreement 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1078502409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Plan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3499541593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Contingency/Disaster Recovery Plan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523986488"/>
                  </a:ext>
                </a:extLst>
              </a:tr>
              <a:tr h="613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of Record Notice (SORN)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116" marR="85116" marT="42558" marB="42558" anchor="ctr"/>
                </a:tc>
                <a:extLst>
                  <a:ext uri="{0D108BD9-81ED-4DB2-BD59-A6C34878D82A}">
                    <a16:rowId xmlns:a16="http://schemas.microsoft.com/office/drawing/2014/main" val="32716185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45C784-3B2A-40F5-BD92-2B7090EBE727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53326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931A-927D-4D19-B282-57AC3E27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14400"/>
          </a:xfrm>
        </p:spPr>
        <p:txBody>
          <a:bodyPr>
            <a:noAutofit/>
          </a:bodyPr>
          <a:lstStyle/>
          <a:p>
            <a:r>
              <a:rPr lang="en-US" sz="2500" dirty="0"/>
              <a:t>MANDATORY PROJECT ARTIFACTS STATUS</a:t>
            </a:r>
            <a:br>
              <a:rPr lang="en-US" sz="2500" dirty="0"/>
            </a:br>
            <a:endParaRPr lang="en-US" sz="2500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37622A-E564-432F-B91E-56719E151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77770"/>
              </p:ext>
            </p:extLst>
          </p:nvPr>
        </p:nvGraphicFramePr>
        <p:xfrm>
          <a:off x="228600" y="1366355"/>
          <a:ext cx="9358018" cy="53392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858401906"/>
                    </a:ext>
                  </a:extLst>
                </a:gridCol>
                <a:gridCol w="4024018">
                  <a:extLst>
                    <a:ext uri="{9D8B030D-6E8A-4147-A177-3AD203B41FA5}">
                      <a16:colId xmlns:a16="http://schemas.microsoft.com/office/drawing/2014/main" val="1762672683"/>
                    </a:ext>
                  </a:extLst>
                </a:gridCol>
              </a:tblGrid>
              <a:tr h="15731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Artifact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61107"/>
                  </a:ext>
                </a:extLst>
              </a:tr>
              <a:tr h="320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Business Needs Statement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81387825"/>
                  </a:ext>
                </a:extLst>
              </a:tr>
              <a:tr h="1862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Business Case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46605948"/>
                  </a:ext>
                </a:extLst>
              </a:tr>
              <a:tr h="320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Business Process Models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71830149"/>
                  </a:ext>
                </a:extLst>
              </a:tr>
              <a:tr h="1862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Project Charter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93791220"/>
                  </a:ext>
                </a:extLst>
              </a:tr>
              <a:tr h="320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Project Management Plan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05358944"/>
                  </a:ext>
                </a:extLst>
              </a:tr>
              <a:tr h="1862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Project Schedule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424916256"/>
                  </a:ext>
                </a:extLst>
              </a:tr>
              <a:tr h="320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Work Breakdown Structure (WBS)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62595846"/>
                  </a:ext>
                </a:extLst>
              </a:tr>
              <a:tr h="47884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Initial Security Planning 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23825176"/>
                  </a:ext>
                </a:extLst>
              </a:tr>
              <a:tr h="320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Privacy Impact Assessment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327300176"/>
                  </a:ext>
                </a:extLst>
              </a:tr>
              <a:tr h="47884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Calibri" panose="020F0502020204030204" pitchFamily="34" charset="0"/>
                        </a:rPr>
                        <a:t>E-Authentication Threshold Analysis (ETA)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44836651"/>
                  </a:ext>
                </a:extLst>
              </a:tr>
              <a:tr h="1862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NISAR Registration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85205620"/>
                  </a:ext>
                </a:extLst>
              </a:tr>
              <a:tr h="57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PPA Document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893816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30953-7514-48BB-87C1-042CD6E3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419850"/>
            <a:ext cx="1219200" cy="38258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8AC05-B7A8-4FBC-808E-C9DD2A00CFC1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45929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82200" cy="1072408"/>
          </a:xfrm>
        </p:spPr>
        <p:txBody>
          <a:bodyPr vert="horz" lIns="0" tIns="0" rIns="0" bIns="0" anchor="t" anchorCtr="0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DOCUMENT AND SECURITY STATUS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Cyber Security Program Team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28601" y="1320526"/>
          <a:ext cx="11049000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223"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Required  Documents - Statuses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Baseline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Preliminary Design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(In-Progress)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Operational/</a:t>
                      </a:r>
                    </a:p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Implementation 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+mj-lt"/>
                          <a:cs typeface="Calibri" panose="020F0502020204030204" pitchFamily="34" charset="0"/>
                        </a:rPr>
                        <a:t>Comments</a:t>
                      </a: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Privacy Impact Assessment (PIA)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9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ETA/ ERA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FIPS 199  Systems Categorization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27">
                <a:tc>
                  <a:txBody>
                    <a:bodyPr/>
                    <a:lstStyle/>
                    <a:p>
                      <a:pPr marL="0" marR="0" indent="0" algn="l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NIST SP 800-53/53A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marR="0" indent="0" algn="l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 Engineering Principles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6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Optional/As Needed Documents - Statuses</a:t>
                      </a:r>
                      <a:endParaRPr kumimoji="0" lang="en-US" sz="16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Baseline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Preliminary Design  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Operational/ Implementation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kumimoji="0" lang="en-US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87125"/>
                  </a:ext>
                </a:extLst>
              </a:tr>
              <a:tr h="28189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baseline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1918760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28601" y="5351211"/>
          <a:ext cx="11049000" cy="1192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5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3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Authority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Operate (ATO) Details (only for existing ATO)</a:t>
                      </a:r>
                      <a:endParaRPr lang="en-US" sz="16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Boundary Name/ ATO granted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(Yes or No)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ATO Expiration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Date / Continuous Diagnostics and Mitigation (CDM) (choose one)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E28613-C2BA-4172-AA74-98ABF77D1D96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91792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3F8-E92B-46AC-87F2-2E208AFF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6B64-5538-4533-A1B8-6A020660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dirty="0"/>
              <a:t>Insert the High Level Requirements, which were stated in the Business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AF5-1D32-435C-85EF-EE9A1623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83F77-7991-4876-849C-324B09EEEEC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56318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73F8-E92B-46AC-87F2-2E208AFF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MANAGENT PLAN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6B64-5538-4533-A1B8-6A020660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0533888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Insert a summary of how the project will be executed, monitored and controlled and include high level estimates of the baselines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AF5-1D32-435C-85EF-EE9A1623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83F77-7991-4876-849C-324B09EEEEC4}"/>
              </a:ext>
            </a:extLst>
          </p:cNvPr>
          <p:cNvSpPr/>
          <p:nvPr/>
        </p:nvSpPr>
        <p:spPr>
          <a:xfrm rot="16200000">
            <a:off x="9976366" y="2063234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86447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BrandedPPT (1)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5BACEAFFB1144A7CB27C84D3F412D" ma:contentTypeVersion="2" ma:contentTypeDescription="Create a new document." ma:contentTypeScope="" ma:versionID="45fbfe0d570765f6ccf725e3dce741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6254111a8e32ab6085427428fc563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C6930-BED2-42B9-A3F9-E2DCB8D665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55999-F0ED-437E-AABF-6A6F33529AB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3BA4B2-1028-4D53-A20D-61AFDA423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11585</TotalTime>
  <Words>1113</Words>
  <Application>Microsoft Macintosh PowerPoint</Application>
  <PresentationFormat>Widescreen</PresentationFormat>
  <Paragraphs>239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2</vt:lpstr>
      <vt:lpstr>NIAIDBrandedPPT (1)</vt:lpstr>
      <vt:lpstr>The project selection review is a formal inspection of a proposed information technology (IT) project by the IT governance organization to determine if it is a sound, viable, and worthy of funding, support and inclusion in the organization’s IT investment portfolio. </vt:lpstr>
      <vt:lpstr>  PROJECT OVERVIEW</vt:lpstr>
      <vt:lpstr> PROJECT STATUS</vt:lpstr>
      <vt:lpstr>BUSINESS OR RESEARCH NEED</vt:lpstr>
      <vt:lpstr>PROJECT ARTIFACTS STATUS Due at Preliminary Design Review Stage Gate</vt:lpstr>
      <vt:lpstr>MANDATORY PROJECT ARTIFACTS STATUS </vt:lpstr>
      <vt:lpstr>DOCUMENT AND SECURITY STATUS Cyber Security Program Team</vt:lpstr>
      <vt:lpstr>PROJECT SCOPE</vt:lpstr>
      <vt:lpstr>PROJECT MANAGENT PLAN SUMMARY</vt:lpstr>
      <vt:lpstr>INITIAL RISK CATEGORIZATION</vt:lpstr>
      <vt:lpstr>DESIGN OVERVIEW</vt:lpstr>
      <vt:lpstr>ANTICIPATED ENTERPRISE RESOURCE REQUIREMENTS</vt:lpstr>
      <vt:lpstr>DOCUMENT AND SECURITY STATUS Cyber Security Program Team</vt:lpstr>
      <vt:lpstr>IDENTIFIED RISKS</vt:lpstr>
      <vt:lpstr>PowerPoint Presentation</vt:lpstr>
      <vt:lpstr>POST-DEPLOYMENT METHODOLOGY</vt:lpstr>
      <vt:lpstr>Questions?</vt:lpstr>
    </vt:vector>
  </TitlesOfParts>
  <Company>NIAID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Hollman, Charles (NIH/NIAID) [C]</dc:creator>
  <cp:lastModifiedBy>Dolan, Michael A. (NIH/NIAID) [E]</cp:lastModifiedBy>
  <cp:revision>77</cp:revision>
  <cp:lastPrinted>2015-11-13T20:30:57Z</cp:lastPrinted>
  <dcterms:created xsi:type="dcterms:W3CDTF">2014-02-06T14:50:58Z</dcterms:created>
  <dcterms:modified xsi:type="dcterms:W3CDTF">2019-01-02T15:19:06Z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false</vt:bool>
  </property>
  <property fmtid="{D5CDD505-2E9C-101B-9397-08002B2CF9AE}" pid="3" name="xd_ProgID">
    <vt:lpwstr/>
  </property>
  <property fmtid="{D5CDD505-2E9C-101B-9397-08002B2CF9AE}" pid="4" name="ContentTypeId">
    <vt:lpwstr>0x010100B0C5BACEAFFB1144A7CB27C84D3F412D</vt:lpwstr>
  </property>
  <property fmtid="{D5CDD505-2E9C-101B-9397-08002B2CF9AE}" pid="5" name="TemplateUrl">
    <vt:lpwstr/>
  </property>
</Properties>
</file>