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9"/>
  </p:notesMasterIdLst>
  <p:sldIdLst>
    <p:sldId id="256" r:id="rId2"/>
    <p:sldId id="258" r:id="rId3"/>
    <p:sldId id="259" r:id="rId4"/>
    <p:sldId id="262" r:id="rId5"/>
    <p:sldId id="260" r:id="rId6"/>
    <p:sldId id="261" r:id="rId7"/>
    <p:sldId id="263" r:id="rId8"/>
    <p:sldId id="264" r:id="rId9"/>
    <p:sldId id="265" r:id="rId10"/>
    <p:sldId id="266" r:id="rId11"/>
    <p:sldId id="268" r:id="rId12"/>
    <p:sldId id="271" r:id="rId13"/>
    <p:sldId id="269" r:id="rId14"/>
    <p:sldId id="272" r:id="rId15"/>
    <p:sldId id="273" r:id="rId16"/>
    <p:sldId id="270" r:id="rId17"/>
    <p:sldId id="27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AD716E-9D31-409B-A793-BA403A734A93}">
  <a:tblStyle styleId="{57AD716E-9D31-409B-A793-BA403A734A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205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034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2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03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971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898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90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084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103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26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321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692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7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86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91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03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6"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250010" y="2412084"/>
            <a:ext cx="8643961" cy="13504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Web-Based Shuttle Service Tracker and Attendance System using Qr-code with SMS Notification for Tag Global Management Corporated. San Luis </a:t>
            </a:r>
            <a:endParaRPr sz="40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212255" y="4864749"/>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9478917" y="3534787"/>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5907981" y="4000676"/>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9880587" y="1286392"/>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611551" y="32923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9616696" y="2606291"/>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531753" y="3566116"/>
            <a:ext cx="5348834" cy="1229688"/>
            <a:chOff x="4534403" y="3690116"/>
            <a:chExt cx="5348834" cy="1229688"/>
          </a:xfrm>
        </p:grpSpPr>
        <p:sp>
          <p:nvSpPr>
            <p:cNvPr id="458" name="Google Shape;458;p25"/>
            <p:cNvSpPr/>
            <p:nvPr/>
          </p:nvSpPr>
          <p:spPr>
            <a:xfrm>
              <a:off x="9684236" y="3690116"/>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700873"/>
            <a:ext cx="8293864" cy="285471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US" sz="2500" dirty="0"/>
          </a:p>
          <a:p>
            <a:pPr marL="0" lvl="0" indent="0" algn="l" rtl="0">
              <a:lnSpc>
                <a:spcPct val="100000"/>
              </a:lnSpc>
              <a:spcBef>
                <a:spcPts val="0"/>
              </a:spcBef>
              <a:spcAft>
                <a:spcPts val="0"/>
              </a:spcAft>
              <a:buNone/>
            </a:pPr>
            <a:r>
              <a:rPr lang="en-US" sz="2500" dirty="0"/>
              <a:t>     </a:t>
            </a:r>
            <a:r>
              <a:rPr lang="en-US" sz="2700" dirty="0"/>
              <a:t>The proposed project will only be extended to the San Luis employees of TAG Global Management </a:t>
            </a:r>
            <a:r>
              <a:rPr lang="en-US" sz="2700" dirty="0" err="1"/>
              <a:t>Corporated</a:t>
            </a:r>
            <a:r>
              <a:rPr lang="en-US" sz="2700" dirty="0"/>
              <a:t>. The system does not have the ability to allow the employees to access the location and list of names riding the other shuttle services. The system will only notify the employee 5 minutes before the call time. In addition there’s no two-factor authentication feature for the account of the employees. </a:t>
            </a:r>
          </a:p>
          <a:p>
            <a:pPr marL="0" lvl="0" indent="0" algn="l" rtl="0">
              <a:lnSpc>
                <a:spcPct val="100000"/>
              </a:lnSpc>
              <a:spcBef>
                <a:spcPts val="0"/>
              </a:spcBef>
              <a:spcAft>
                <a:spcPts val="0"/>
              </a:spcAft>
              <a:buNone/>
            </a:pPr>
            <a:endParaRPr lang="en-US" sz="2500" dirty="0"/>
          </a:p>
        </p:txBody>
      </p:sp>
      <p:sp>
        <p:nvSpPr>
          <p:cNvPr id="466" name="Google Shape;466;p26"/>
          <p:cNvSpPr txBox="1">
            <a:spLocks noGrp="1"/>
          </p:cNvSpPr>
          <p:nvPr>
            <p:ph type="ctrTitle"/>
          </p:nvPr>
        </p:nvSpPr>
        <p:spPr>
          <a:xfrm>
            <a:off x="515600" y="396073"/>
            <a:ext cx="55506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SCOPE AND LIMITATION  </a:t>
            </a:r>
            <a:endParaRPr sz="3600" dirty="0">
              <a:solidFill>
                <a:schemeClr val="accent5"/>
              </a:solidFill>
            </a:endParaRPr>
          </a:p>
        </p:txBody>
      </p:sp>
    </p:spTree>
    <p:extLst>
      <p:ext uri="{BB962C8B-B14F-4D97-AF65-F5344CB8AC3E}">
        <p14:creationId xmlns:p14="http://schemas.microsoft.com/office/powerpoint/2010/main" val="226126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973873"/>
            <a:ext cx="8293864" cy="3538945"/>
          </a:xfrm>
          <a:prstGeom prst="rect">
            <a:avLst/>
          </a:prstGeom>
        </p:spPr>
        <p:txBody>
          <a:bodyPr spcFirstLastPara="1" wrap="square" lIns="91425" tIns="91425" rIns="91425" bIns="91425" anchor="t" anchorCtr="0">
            <a:noAutofit/>
          </a:bodyPr>
          <a:lstStyle/>
          <a:p>
            <a:pPr indent="-457200"/>
            <a:r>
              <a:rPr lang="en-US" sz="2600" dirty="0"/>
              <a:t> Bajaj R. et.al.(2018) GPS: location-tracking technology. The Global Positioning System can provide extremely accurate location information for mobile objects and people which is far superior to earlier tracking techniques. The challenge today is integrating the necessary components into older systems and improving GPS accuracy in areas with numerous obstructions.</a:t>
            </a:r>
            <a:endParaRPr sz="2600" dirty="0"/>
          </a:p>
        </p:txBody>
      </p:sp>
      <p:sp>
        <p:nvSpPr>
          <p:cNvPr id="466" name="Google Shape;466;p26"/>
          <p:cNvSpPr txBox="1">
            <a:spLocks noGrp="1"/>
          </p:cNvSpPr>
          <p:nvPr>
            <p:ph type="ctrTitle"/>
          </p:nvPr>
        </p:nvSpPr>
        <p:spPr>
          <a:xfrm>
            <a:off x="597374" y="538056"/>
            <a:ext cx="622717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TECHNICAL BACKGROUND </a:t>
            </a:r>
            <a:endParaRPr sz="3600" dirty="0">
              <a:solidFill>
                <a:schemeClr val="accent5"/>
              </a:solidFill>
            </a:endParaRPr>
          </a:p>
        </p:txBody>
      </p:sp>
    </p:spTree>
    <p:extLst>
      <p:ext uri="{BB962C8B-B14F-4D97-AF65-F5344CB8AC3E}">
        <p14:creationId xmlns:p14="http://schemas.microsoft.com/office/powerpoint/2010/main" val="389514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973873"/>
            <a:ext cx="8293864" cy="3538945"/>
          </a:xfrm>
          <a:prstGeom prst="rect">
            <a:avLst/>
          </a:prstGeom>
        </p:spPr>
        <p:txBody>
          <a:bodyPr spcFirstLastPara="1" wrap="square" lIns="91425" tIns="91425" rIns="91425" bIns="91425" anchor="t" anchorCtr="0">
            <a:noAutofit/>
          </a:bodyPr>
          <a:lstStyle/>
          <a:p>
            <a:pPr indent="-457200"/>
            <a:r>
              <a:rPr lang="en-US" sz="2200" dirty="0"/>
              <a:t>According to </a:t>
            </a:r>
            <a:r>
              <a:rPr lang="en-US" sz="2200" dirty="0" err="1"/>
              <a:t>Nesma</a:t>
            </a:r>
            <a:r>
              <a:rPr lang="en-US" sz="2200" dirty="0"/>
              <a:t> A. et. al.  “Smart Attendance Control System Using GPS &amp;QR-Code” (2021).  A system that deals with problem of attendance of students and employees in different institutions. Which they were using the paper purposed system to register their attendance. The proposed system is an attendance system based on the Internet of Things (IOT) technology, through the use of (Face ID - Fingerprint - QR code). Our system can be used in two types of organizations, the first one is for companies, and the attendance is registered through one of the available two features (Face ID or Fingerprint), and the system is also designed to control employee working hours.</a:t>
            </a:r>
            <a:endParaRPr sz="2200" dirty="0"/>
          </a:p>
        </p:txBody>
      </p:sp>
      <p:sp>
        <p:nvSpPr>
          <p:cNvPr id="466" name="Google Shape;466;p26"/>
          <p:cNvSpPr txBox="1">
            <a:spLocks noGrp="1"/>
          </p:cNvSpPr>
          <p:nvPr>
            <p:ph type="ctrTitle"/>
          </p:nvPr>
        </p:nvSpPr>
        <p:spPr>
          <a:xfrm>
            <a:off x="597374" y="538056"/>
            <a:ext cx="622717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TECHNICAL BACKGROUND </a:t>
            </a:r>
            <a:endParaRPr sz="3600" dirty="0">
              <a:solidFill>
                <a:schemeClr val="accent5"/>
              </a:solidFill>
            </a:endParaRPr>
          </a:p>
        </p:txBody>
      </p:sp>
    </p:spTree>
    <p:extLst>
      <p:ext uri="{BB962C8B-B14F-4D97-AF65-F5344CB8AC3E}">
        <p14:creationId xmlns:p14="http://schemas.microsoft.com/office/powerpoint/2010/main" val="75898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802277"/>
            <a:ext cx="8293864" cy="3538945"/>
          </a:xfrm>
          <a:prstGeom prst="rect">
            <a:avLst/>
          </a:prstGeom>
        </p:spPr>
        <p:txBody>
          <a:bodyPr spcFirstLastPara="1" wrap="square" lIns="91425" tIns="91425" rIns="91425" bIns="91425" anchor="t" anchorCtr="0">
            <a:noAutofit/>
          </a:bodyPr>
          <a:lstStyle/>
          <a:p>
            <a:pPr marL="342900" indent="-342900"/>
            <a:r>
              <a:rPr lang="en-US" sz="2400" dirty="0"/>
              <a:t> According to </a:t>
            </a:r>
            <a:r>
              <a:rPr lang="en-US" sz="2400" dirty="0" err="1"/>
              <a:t>Maramis</a:t>
            </a:r>
            <a:r>
              <a:rPr lang="en-US" sz="2400" dirty="0"/>
              <a:t> et. al. (2018), regarding the “Employee Attendance Management System”, manually recorded attendance of all the employees has produced some problem such as the data accuracy and staff performance efficiency. The objective of this research is to design and develop a software of attendance system which is integrated with the database system. This QR Code attendance system was developed using several main components such as tags that will be used as a replacement of ID cards and a reader device that will read the information related to the employee attendance.</a:t>
            </a:r>
            <a:endParaRPr sz="2400" dirty="0"/>
          </a:p>
        </p:txBody>
      </p:sp>
      <p:sp>
        <p:nvSpPr>
          <p:cNvPr id="466" name="Google Shape;466;p26"/>
          <p:cNvSpPr txBox="1">
            <a:spLocks noGrp="1"/>
          </p:cNvSpPr>
          <p:nvPr>
            <p:ph type="ctrTitle"/>
          </p:nvPr>
        </p:nvSpPr>
        <p:spPr>
          <a:xfrm>
            <a:off x="515600" y="270427"/>
            <a:ext cx="622717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RELATED LITERETURE</a:t>
            </a:r>
            <a:endParaRPr sz="3600" dirty="0">
              <a:solidFill>
                <a:schemeClr val="accent5"/>
              </a:solidFill>
            </a:endParaRPr>
          </a:p>
        </p:txBody>
      </p:sp>
    </p:spTree>
    <p:extLst>
      <p:ext uri="{BB962C8B-B14F-4D97-AF65-F5344CB8AC3E}">
        <p14:creationId xmlns:p14="http://schemas.microsoft.com/office/powerpoint/2010/main" val="92662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802277"/>
            <a:ext cx="8293864" cy="3538945"/>
          </a:xfrm>
          <a:prstGeom prst="rect">
            <a:avLst/>
          </a:prstGeom>
        </p:spPr>
        <p:txBody>
          <a:bodyPr spcFirstLastPara="1" wrap="square" lIns="91425" tIns="91425" rIns="91425" bIns="91425" anchor="t" anchorCtr="0">
            <a:noAutofit/>
          </a:bodyPr>
          <a:lstStyle/>
          <a:p>
            <a:pPr marL="342900" indent="-342900"/>
            <a:r>
              <a:rPr lang="en-US" sz="2400" dirty="0"/>
              <a:t>According to </a:t>
            </a:r>
            <a:r>
              <a:rPr lang="en-US" sz="2400" dirty="0" err="1"/>
              <a:t>Paringit</a:t>
            </a:r>
            <a:r>
              <a:rPr lang="en-US" sz="2400" dirty="0"/>
              <a:t> M. et. Al. (2019) "Trip Generation Study of a Shuttle Service System in </a:t>
            </a:r>
            <a:r>
              <a:rPr lang="en-US" sz="2400" dirty="0" err="1"/>
              <a:t>Southville</a:t>
            </a:r>
            <a:r>
              <a:rPr lang="en-US" sz="2400" dirty="0"/>
              <a:t> 7" Rural areas are bound to rely on freight and passenger transportation services to unite neighboring areas that contribute to its development. People living in these areas commute to their work and other daily destinations. Commuting requires various modes of transportation such as automobiles, trains, buses, bicycles, or even on foot. In addition to this, goods and services are also being transported daily in these areas for the livelihood of the residents.</a:t>
            </a:r>
            <a:endParaRPr sz="2400" dirty="0"/>
          </a:p>
        </p:txBody>
      </p:sp>
      <p:sp>
        <p:nvSpPr>
          <p:cNvPr id="466" name="Google Shape;466;p26"/>
          <p:cNvSpPr txBox="1">
            <a:spLocks noGrp="1"/>
          </p:cNvSpPr>
          <p:nvPr>
            <p:ph type="ctrTitle"/>
          </p:nvPr>
        </p:nvSpPr>
        <p:spPr>
          <a:xfrm>
            <a:off x="515600" y="270427"/>
            <a:ext cx="622717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RELATED LITERETURE</a:t>
            </a:r>
            <a:endParaRPr sz="3600" dirty="0">
              <a:solidFill>
                <a:schemeClr val="accent5"/>
              </a:solidFill>
            </a:endParaRPr>
          </a:p>
        </p:txBody>
      </p:sp>
    </p:spTree>
    <p:extLst>
      <p:ext uri="{BB962C8B-B14F-4D97-AF65-F5344CB8AC3E}">
        <p14:creationId xmlns:p14="http://schemas.microsoft.com/office/powerpoint/2010/main" val="315968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802277"/>
            <a:ext cx="8293864" cy="3538945"/>
          </a:xfrm>
          <a:prstGeom prst="rect">
            <a:avLst/>
          </a:prstGeom>
        </p:spPr>
        <p:txBody>
          <a:bodyPr spcFirstLastPara="1" wrap="square" lIns="91425" tIns="91425" rIns="91425" bIns="91425" anchor="t" anchorCtr="0">
            <a:noAutofit/>
          </a:bodyPr>
          <a:lstStyle/>
          <a:p>
            <a:pPr marL="342900" indent="-342900"/>
            <a:r>
              <a:rPr lang="en-US" sz="2400" dirty="0"/>
              <a:t> According to </a:t>
            </a:r>
            <a:r>
              <a:rPr lang="en-US" sz="2400" dirty="0" err="1"/>
              <a:t>Jacksi</a:t>
            </a:r>
            <a:r>
              <a:rPr lang="en-US" sz="2400" dirty="0"/>
              <a:t> and Ibrahim (2018) proposed a system that is developed for employees attendance in departments within the corporation. It can help in generating reports and evaluating the </a:t>
            </a:r>
            <a:r>
              <a:rPr lang="en-US" sz="2400" dirty="0" err="1"/>
              <a:t>egilibity</a:t>
            </a:r>
            <a:r>
              <a:rPr lang="en-US" sz="2400" dirty="0"/>
              <a:t> of the attendance for the employees. Beside, the system becomes more efficient at work and can save material resources. Similarly, SMS notification has been used to send a notification to a group of employees and it has many advantages. SMS can also be used to send the auto-generated security code and all of the evidence support the reality of SMS notification. </a:t>
            </a:r>
            <a:endParaRPr sz="2400" dirty="0"/>
          </a:p>
        </p:txBody>
      </p:sp>
      <p:sp>
        <p:nvSpPr>
          <p:cNvPr id="466" name="Google Shape;466;p26"/>
          <p:cNvSpPr txBox="1">
            <a:spLocks noGrp="1"/>
          </p:cNvSpPr>
          <p:nvPr>
            <p:ph type="ctrTitle"/>
          </p:nvPr>
        </p:nvSpPr>
        <p:spPr>
          <a:xfrm>
            <a:off x="515600" y="270427"/>
            <a:ext cx="622717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RELATED LITERETURE</a:t>
            </a:r>
            <a:endParaRPr sz="3600" dirty="0">
              <a:solidFill>
                <a:schemeClr val="accent5"/>
              </a:solidFill>
            </a:endParaRPr>
          </a:p>
        </p:txBody>
      </p:sp>
    </p:spTree>
    <p:extLst>
      <p:ext uri="{BB962C8B-B14F-4D97-AF65-F5344CB8AC3E}">
        <p14:creationId xmlns:p14="http://schemas.microsoft.com/office/powerpoint/2010/main" val="194571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973873"/>
            <a:ext cx="8293864" cy="3538945"/>
          </a:xfrm>
          <a:prstGeom prst="rect">
            <a:avLst/>
          </a:prstGeom>
        </p:spPr>
        <p:txBody>
          <a:bodyPr spcFirstLastPara="1" wrap="square" lIns="91425" tIns="91425" rIns="91425" bIns="91425" anchor="t" anchorCtr="0">
            <a:noAutofit/>
          </a:bodyPr>
          <a:lstStyle/>
          <a:p>
            <a:pPr indent="-457200"/>
            <a:r>
              <a:rPr lang="en-US" sz="2600" dirty="0"/>
              <a:t> A study by </a:t>
            </a:r>
            <a:r>
              <a:rPr lang="en-US" sz="2600" dirty="0" err="1"/>
              <a:t>Zakiah</a:t>
            </a:r>
            <a:r>
              <a:rPr lang="en-US" sz="2600" dirty="0"/>
              <a:t> A. et al. (2018)“QR-Code Attendance System with SMS Notification”. The shuttle service tracker system is to speed up the process of taking the workers attendance and tracking full attendance. The main advantages of these system is use QR Code to detect the exact participant location. The disadvantages of the system is the participant cannot update their profile because their profile is fixed and produced by administrator.</a:t>
            </a:r>
            <a:endParaRPr sz="2600" dirty="0"/>
          </a:p>
        </p:txBody>
      </p:sp>
      <p:sp>
        <p:nvSpPr>
          <p:cNvPr id="466" name="Google Shape;466;p26"/>
          <p:cNvSpPr txBox="1">
            <a:spLocks noGrp="1"/>
          </p:cNvSpPr>
          <p:nvPr>
            <p:ph type="ctrTitle"/>
          </p:nvPr>
        </p:nvSpPr>
        <p:spPr>
          <a:xfrm>
            <a:off x="597374" y="538056"/>
            <a:ext cx="622717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RELATED SYSTEM</a:t>
            </a:r>
            <a:endParaRPr sz="3600" dirty="0">
              <a:solidFill>
                <a:schemeClr val="accent5"/>
              </a:solidFill>
            </a:endParaRPr>
          </a:p>
        </p:txBody>
      </p:sp>
    </p:spTree>
    <p:extLst>
      <p:ext uri="{BB962C8B-B14F-4D97-AF65-F5344CB8AC3E}">
        <p14:creationId xmlns:p14="http://schemas.microsoft.com/office/powerpoint/2010/main" val="278348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973873"/>
            <a:ext cx="8293864" cy="3538945"/>
          </a:xfrm>
          <a:prstGeom prst="rect">
            <a:avLst/>
          </a:prstGeom>
        </p:spPr>
        <p:txBody>
          <a:bodyPr spcFirstLastPara="1" wrap="square" lIns="91425" tIns="91425" rIns="91425" bIns="91425" anchor="t" anchorCtr="0">
            <a:noAutofit/>
          </a:bodyPr>
          <a:lstStyle/>
          <a:p>
            <a:pPr indent="-457200"/>
            <a:r>
              <a:rPr lang="en-US" sz="2200" dirty="0"/>
              <a:t> </a:t>
            </a:r>
            <a:r>
              <a:rPr lang="en-US" sz="2400" dirty="0"/>
              <a:t>According to “QR code time clocking capability allows employees to record time &amp; attendance with a GPS tag” by Abaqus I. (2022). This GPS tagging system is further enhanced with the use of QR Code to provide precise indoors / outdoors attendance verification. QR codes are widely used across many industries such as Manufacturing, Property &amp; Facility Management, Security and Transportation. It can help in both time and attendance tracking of field staff as well as task or job site tracking. </a:t>
            </a:r>
            <a:endParaRPr sz="2400" dirty="0"/>
          </a:p>
        </p:txBody>
      </p:sp>
      <p:sp>
        <p:nvSpPr>
          <p:cNvPr id="466" name="Google Shape;466;p26"/>
          <p:cNvSpPr txBox="1">
            <a:spLocks noGrp="1"/>
          </p:cNvSpPr>
          <p:nvPr>
            <p:ph type="ctrTitle"/>
          </p:nvPr>
        </p:nvSpPr>
        <p:spPr>
          <a:xfrm>
            <a:off x="597374" y="538056"/>
            <a:ext cx="622717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RELATED SYSTEM</a:t>
            </a:r>
            <a:endParaRPr sz="3600" dirty="0">
              <a:solidFill>
                <a:schemeClr val="accent5"/>
              </a:solidFill>
            </a:endParaRPr>
          </a:p>
        </p:txBody>
      </p:sp>
    </p:spTree>
    <p:extLst>
      <p:ext uri="{BB962C8B-B14F-4D97-AF65-F5344CB8AC3E}">
        <p14:creationId xmlns:p14="http://schemas.microsoft.com/office/powerpoint/2010/main" val="340512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973873"/>
            <a:ext cx="8293864" cy="353894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PH" sz="2400" dirty="0"/>
              <a:t>          </a:t>
            </a:r>
            <a:r>
              <a:rPr lang="en-PH" sz="2600" dirty="0"/>
              <a:t>San Luis is a </a:t>
            </a:r>
            <a:r>
              <a:rPr lang="en-PH" sz="2600" dirty="0" err="1"/>
              <a:t>Fourt</a:t>
            </a:r>
            <a:r>
              <a:rPr lang="en-PH" sz="2600" dirty="0"/>
              <a:t>-Class municipality and </a:t>
            </a:r>
            <a:r>
              <a:rPr lang="en-PH" sz="2600" dirty="0" err="1"/>
              <a:t>particially</a:t>
            </a:r>
            <a:r>
              <a:rPr lang="en-PH" sz="2600" dirty="0"/>
              <a:t> urban, and people living in some barangay here commute to their work and daily destination, and the workers income is not </a:t>
            </a:r>
            <a:r>
              <a:rPr lang="en-PH" sz="2600" dirty="0" err="1"/>
              <a:t>suffient</a:t>
            </a:r>
            <a:r>
              <a:rPr lang="en-PH" sz="2600" dirty="0"/>
              <a:t> to support there everyday needs and their daily transportation costs, shuttle service develops to transfer a worker from one point to another, and has design drop-off and pick-up point. The system acts as a worker attendance monitoring and allows to track the service. The system used a </a:t>
            </a:r>
            <a:r>
              <a:rPr lang="en-PH" sz="2600" dirty="0" err="1"/>
              <a:t>Qr</a:t>
            </a:r>
            <a:r>
              <a:rPr lang="en-PH" sz="2600" dirty="0"/>
              <a:t>-code and SMS. </a:t>
            </a:r>
            <a:endParaRPr sz="2600" dirty="0"/>
          </a:p>
        </p:txBody>
      </p:sp>
      <p:sp>
        <p:nvSpPr>
          <p:cNvPr id="466" name="Google Shape;466;p26"/>
          <p:cNvSpPr txBox="1">
            <a:spLocks noGrp="1"/>
          </p:cNvSpPr>
          <p:nvPr>
            <p:ph type="ctrTitle"/>
          </p:nvPr>
        </p:nvSpPr>
        <p:spPr>
          <a:xfrm>
            <a:off x="597375" y="53805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PROJECT CONTEXT </a:t>
            </a:r>
            <a:endParaRPr sz="3600" dirty="0">
              <a:solidFill>
                <a:schemeClr val="accent5"/>
              </a:solidFill>
            </a:endParaRPr>
          </a:p>
        </p:txBody>
      </p:sp>
    </p:spTree>
    <p:extLst>
      <p:ext uri="{BB962C8B-B14F-4D97-AF65-F5344CB8AC3E}">
        <p14:creationId xmlns:p14="http://schemas.microsoft.com/office/powerpoint/2010/main" val="50015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973873"/>
            <a:ext cx="8293864" cy="353894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600" dirty="0"/>
          </a:p>
        </p:txBody>
      </p:sp>
      <p:sp>
        <p:nvSpPr>
          <p:cNvPr id="466" name="Google Shape;466;p26"/>
          <p:cNvSpPr txBox="1">
            <a:spLocks noGrp="1"/>
          </p:cNvSpPr>
          <p:nvPr>
            <p:ph type="ctrTitle"/>
          </p:nvPr>
        </p:nvSpPr>
        <p:spPr>
          <a:xfrm>
            <a:off x="597374" y="538056"/>
            <a:ext cx="622717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PURPOSE AND DESCRIPTION</a:t>
            </a:r>
            <a:endParaRPr sz="3600" dirty="0">
              <a:solidFill>
                <a:schemeClr val="accent5"/>
              </a:solidFill>
            </a:endParaRPr>
          </a:p>
        </p:txBody>
      </p:sp>
    </p:spTree>
    <p:extLst>
      <p:ext uri="{BB962C8B-B14F-4D97-AF65-F5344CB8AC3E}">
        <p14:creationId xmlns:p14="http://schemas.microsoft.com/office/powerpoint/2010/main" val="271226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973873"/>
            <a:ext cx="8293864" cy="353894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PH" sz="2400" dirty="0"/>
              <a:t>       </a:t>
            </a:r>
            <a:r>
              <a:rPr lang="en-US" sz="2400" dirty="0"/>
              <a:t>The purpose of the study is to develop an website that will track the service location and generate attendance using QR-code. The study sought to find the answers to the following problems: </a:t>
            </a:r>
          </a:p>
          <a:p>
            <a:pPr marL="0" lvl="0" indent="0" algn="l" rtl="0">
              <a:lnSpc>
                <a:spcPct val="100000"/>
              </a:lnSpc>
              <a:spcBef>
                <a:spcPts val="0"/>
              </a:spcBef>
              <a:spcAft>
                <a:spcPts val="0"/>
              </a:spcAft>
              <a:buNone/>
            </a:pPr>
            <a:endParaRPr lang="en-US" sz="2400" dirty="0"/>
          </a:p>
          <a:p>
            <a:pPr marL="0" lvl="0" indent="0" algn="l" rtl="0">
              <a:lnSpc>
                <a:spcPct val="100000"/>
              </a:lnSpc>
              <a:spcBef>
                <a:spcPts val="0"/>
              </a:spcBef>
              <a:spcAft>
                <a:spcPts val="0"/>
              </a:spcAft>
              <a:buNone/>
            </a:pPr>
            <a:r>
              <a:rPr lang="en-US" sz="2400" dirty="0"/>
              <a:t>1.	What are the problems encountered by the Tag Global Management </a:t>
            </a:r>
            <a:r>
              <a:rPr lang="en-US" sz="2400" dirty="0" err="1"/>
              <a:t>Corporated</a:t>
            </a:r>
            <a:r>
              <a:rPr lang="en-US" sz="2400" dirty="0"/>
              <a:t> San Luis workers and management in regard to tracking the location of the shuttle service and managing the attendance. </a:t>
            </a:r>
          </a:p>
        </p:txBody>
      </p:sp>
      <p:sp>
        <p:nvSpPr>
          <p:cNvPr id="466" name="Google Shape;466;p26"/>
          <p:cNvSpPr txBox="1">
            <a:spLocks noGrp="1"/>
          </p:cNvSpPr>
          <p:nvPr>
            <p:ph type="ctrTitle"/>
          </p:nvPr>
        </p:nvSpPr>
        <p:spPr>
          <a:xfrm>
            <a:off x="597374" y="538056"/>
            <a:ext cx="783294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STATEMENT OF THE PROBLEM  </a:t>
            </a:r>
            <a:endParaRPr sz="3600" dirty="0">
              <a:solidFill>
                <a:schemeClr val="accent5"/>
              </a:solidFill>
            </a:endParaRPr>
          </a:p>
        </p:txBody>
      </p:sp>
    </p:spTree>
    <p:extLst>
      <p:ext uri="{BB962C8B-B14F-4D97-AF65-F5344CB8AC3E}">
        <p14:creationId xmlns:p14="http://schemas.microsoft.com/office/powerpoint/2010/main" val="249394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1115856"/>
            <a:ext cx="8293864" cy="353894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dirty="0"/>
              <a:t>2.	What are the benefits of the proposed system to the workers of San Luis in TAG in terms of tracking the location of the shuttle service?</a:t>
            </a:r>
          </a:p>
          <a:p>
            <a:pPr marL="0" lvl="0" indent="0" algn="l" rtl="0">
              <a:lnSpc>
                <a:spcPct val="100000"/>
              </a:lnSpc>
              <a:spcBef>
                <a:spcPts val="0"/>
              </a:spcBef>
              <a:spcAft>
                <a:spcPts val="0"/>
              </a:spcAft>
              <a:buNone/>
            </a:pPr>
            <a:r>
              <a:rPr lang="en-US" sz="2400" dirty="0"/>
              <a:t>3.	How can the proposed title keep track of attendance and the location of the service be assessed in terms of?</a:t>
            </a:r>
          </a:p>
          <a:p>
            <a:pPr marL="0" lvl="0" indent="0" algn="l" rtl="0">
              <a:lnSpc>
                <a:spcPct val="100000"/>
              </a:lnSpc>
              <a:spcBef>
                <a:spcPts val="0"/>
              </a:spcBef>
              <a:spcAft>
                <a:spcPts val="0"/>
              </a:spcAft>
              <a:buNone/>
            </a:pPr>
            <a:r>
              <a:rPr lang="en-US" sz="2400" dirty="0"/>
              <a:t>                 3.1 Reliability;</a:t>
            </a:r>
          </a:p>
          <a:p>
            <a:pPr marL="0" lvl="0" indent="0" algn="l" rtl="0">
              <a:lnSpc>
                <a:spcPct val="100000"/>
              </a:lnSpc>
              <a:spcBef>
                <a:spcPts val="0"/>
              </a:spcBef>
              <a:spcAft>
                <a:spcPts val="0"/>
              </a:spcAft>
              <a:buNone/>
            </a:pPr>
            <a:r>
              <a:rPr lang="en-US" sz="2400" dirty="0"/>
              <a:t>                 3.2 Functionality and;</a:t>
            </a:r>
          </a:p>
          <a:p>
            <a:pPr marL="0" lvl="0" indent="0" algn="l" rtl="0">
              <a:lnSpc>
                <a:spcPct val="100000"/>
              </a:lnSpc>
              <a:spcBef>
                <a:spcPts val="0"/>
              </a:spcBef>
              <a:spcAft>
                <a:spcPts val="0"/>
              </a:spcAft>
              <a:buNone/>
            </a:pPr>
            <a:r>
              <a:rPr lang="en-US" sz="2400" dirty="0"/>
              <a:t>                 3.3Usability?</a:t>
            </a:r>
          </a:p>
          <a:p>
            <a:pPr marL="0" lvl="0" indent="0" algn="l" rtl="0">
              <a:lnSpc>
                <a:spcPct val="100000"/>
              </a:lnSpc>
              <a:spcBef>
                <a:spcPts val="0"/>
              </a:spcBef>
              <a:spcAft>
                <a:spcPts val="0"/>
              </a:spcAft>
              <a:buNone/>
            </a:pPr>
            <a:r>
              <a:rPr lang="en-PH" sz="2400" dirty="0"/>
              <a:t>   </a:t>
            </a:r>
            <a:endParaRPr lang="en-PH" sz="2600" dirty="0"/>
          </a:p>
        </p:txBody>
      </p:sp>
      <p:sp>
        <p:nvSpPr>
          <p:cNvPr id="466" name="Google Shape;466;p26"/>
          <p:cNvSpPr txBox="1">
            <a:spLocks noGrp="1"/>
          </p:cNvSpPr>
          <p:nvPr>
            <p:ph type="ctrTitle"/>
          </p:nvPr>
        </p:nvSpPr>
        <p:spPr>
          <a:xfrm>
            <a:off x="597374" y="538056"/>
            <a:ext cx="783294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STATEMENT OF THE PROBLEM  </a:t>
            </a:r>
            <a:endParaRPr sz="3600" dirty="0">
              <a:solidFill>
                <a:schemeClr val="accent5"/>
              </a:solidFill>
            </a:endParaRPr>
          </a:p>
        </p:txBody>
      </p:sp>
    </p:spTree>
    <p:extLst>
      <p:ext uri="{BB962C8B-B14F-4D97-AF65-F5344CB8AC3E}">
        <p14:creationId xmlns:p14="http://schemas.microsoft.com/office/powerpoint/2010/main" val="13000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854927"/>
            <a:ext cx="8293864" cy="327845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PH" sz="2500" dirty="0"/>
              <a:t>          </a:t>
            </a:r>
            <a:r>
              <a:rPr lang="en-US" sz="2500" dirty="0"/>
              <a:t> The study aimed to develop a Web-based Shuttle Service Tracker and Attendance using QR-code with SMS notification for Tag Global Management </a:t>
            </a:r>
            <a:r>
              <a:rPr lang="en-US" sz="2500" dirty="0" err="1"/>
              <a:t>Corporated</a:t>
            </a:r>
            <a:r>
              <a:rPr lang="en-US" sz="2500" dirty="0"/>
              <a:t> San Luis workers. In accordance, it sought to attain the following specific objectives:</a:t>
            </a:r>
          </a:p>
          <a:p>
            <a:pPr marL="0" lvl="0" indent="0" algn="l" rtl="0">
              <a:lnSpc>
                <a:spcPct val="100000"/>
              </a:lnSpc>
              <a:spcBef>
                <a:spcPts val="0"/>
              </a:spcBef>
              <a:spcAft>
                <a:spcPts val="0"/>
              </a:spcAft>
              <a:buNone/>
            </a:pPr>
            <a:endParaRPr lang="en-US" sz="2500" dirty="0"/>
          </a:p>
          <a:p>
            <a:pPr marL="0" lvl="0" indent="0" algn="l" rtl="0">
              <a:lnSpc>
                <a:spcPct val="100000"/>
              </a:lnSpc>
              <a:spcBef>
                <a:spcPts val="0"/>
              </a:spcBef>
              <a:spcAft>
                <a:spcPts val="0"/>
              </a:spcAft>
              <a:buNone/>
            </a:pPr>
            <a:r>
              <a:rPr lang="en-US" sz="2500" dirty="0"/>
              <a:t>1. To keep track of the employee’s attendance throughout their arrival and exit from the shuttle and upgrade the traditional attendance system to one that is more advanced and technologically assisted.</a:t>
            </a:r>
            <a:endParaRPr sz="2500" dirty="0"/>
          </a:p>
        </p:txBody>
      </p:sp>
      <p:sp>
        <p:nvSpPr>
          <p:cNvPr id="466" name="Google Shape;466;p26"/>
          <p:cNvSpPr txBox="1">
            <a:spLocks noGrp="1"/>
          </p:cNvSpPr>
          <p:nvPr>
            <p:ph type="ctrTitle"/>
          </p:nvPr>
        </p:nvSpPr>
        <p:spPr>
          <a:xfrm>
            <a:off x="515600" y="396073"/>
            <a:ext cx="55506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OBJECTIVE OF THE STUDY </a:t>
            </a:r>
            <a:endParaRPr sz="3600" dirty="0">
              <a:solidFill>
                <a:schemeClr val="accent5"/>
              </a:solidFill>
            </a:endParaRPr>
          </a:p>
        </p:txBody>
      </p:sp>
    </p:spTree>
    <p:extLst>
      <p:ext uri="{BB962C8B-B14F-4D97-AF65-F5344CB8AC3E}">
        <p14:creationId xmlns:p14="http://schemas.microsoft.com/office/powerpoint/2010/main" val="204686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15600" y="854927"/>
            <a:ext cx="8293864" cy="327845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US" sz="2500" dirty="0"/>
          </a:p>
          <a:p>
            <a:pPr marL="0" lvl="0" indent="0" algn="l" rtl="0">
              <a:lnSpc>
                <a:spcPct val="100000"/>
              </a:lnSpc>
              <a:spcBef>
                <a:spcPts val="0"/>
              </a:spcBef>
              <a:spcAft>
                <a:spcPts val="0"/>
              </a:spcAft>
              <a:buNone/>
            </a:pPr>
            <a:r>
              <a:rPr lang="en-US" sz="2500" dirty="0"/>
              <a:t>  2.  To help from tracing the service, parking location and generate in the attendance of the San Luis workers. It helps to designate the shuttle service routes that pick-up transit users at various stops.</a:t>
            </a:r>
          </a:p>
          <a:p>
            <a:pPr marL="0" lvl="0" indent="0" algn="l" rtl="0">
              <a:lnSpc>
                <a:spcPct val="100000"/>
              </a:lnSpc>
              <a:spcBef>
                <a:spcPts val="0"/>
              </a:spcBef>
              <a:spcAft>
                <a:spcPts val="0"/>
              </a:spcAft>
              <a:buNone/>
            </a:pPr>
            <a:endParaRPr lang="en-US" sz="2500" dirty="0"/>
          </a:p>
          <a:p>
            <a:pPr marL="0" lvl="0" indent="0" algn="l" rtl="0">
              <a:lnSpc>
                <a:spcPct val="100000"/>
              </a:lnSpc>
              <a:spcBef>
                <a:spcPts val="0"/>
              </a:spcBef>
              <a:spcAft>
                <a:spcPts val="0"/>
              </a:spcAft>
              <a:buNone/>
            </a:pPr>
            <a:r>
              <a:rPr lang="en-US" sz="2500" dirty="0"/>
              <a:t>3.  To evaluate the system using ISO 9126 standards in terms of reliability, functionality, and usability.</a:t>
            </a:r>
            <a:endParaRPr sz="2500" dirty="0"/>
          </a:p>
        </p:txBody>
      </p:sp>
      <p:sp>
        <p:nvSpPr>
          <p:cNvPr id="466" name="Google Shape;466;p26"/>
          <p:cNvSpPr txBox="1">
            <a:spLocks noGrp="1"/>
          </p:cNvSpPr>
          <p:nvPr>
            <p:ph type="ctrTitle"/>
          </p:nvPr>
        </p:nvSpPr>
        <p:spPr>
          <a:xfrm>
            <a:off x="515600" y="396073"/>
            <a:ext cx="55506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OBJECTIVE OF THE STUDY </a:t>
            </a:r>
            <a:endParaRPr sz="3600" dirty="0">
              <a:solidFill>
                <a:schemeClr val="accent5"/>
              </a:solidFill>
            </a:endParaRPr>
          </a:p>
        </p:txBody>
      </p:sp>
    </p:spTree>
    <p:extLst>
      <p:ext uri="{BB962C8B-B14F-4D97-AF65-F5344CB8AC3E}">
        <p14:creationId xmlns:p14="http://schemas.microsoft.com/office/powerpoint/2010/main" val="1608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96653" y="932520"/>
            <a:ext cx="8231747" cy="381490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500" dirty="0"/>
              <a:t>         </a:t>
            </a:r>
            <a:r>
              <a:rPr lang="en-US" sz="2700" dirty="0"/>
              <a:t>The developed system focused on the context of the of shuttle service tracker and attendance of the employees. Likewise, it is largely responsible for the creation and development of a manual process to an automated system. The developed project will include features that employees can monitor their service to determine their location and ensure that they are in the right place at the right time. </a:t>
            </a:r>
          </a:p>
        </p:txBody>
      </p:sp>
      <p:sp>
        <p:nvSpPr>
          <p:cNvPr id="466" name="Google Shape;466;p26"/>
          <p:cNvSpPr txBox="1">
            <a:spLocks noGrp="1"/>
          </p:cNvSpPr>
          <p:nvPr>
            <p:ph type="ctrTitle"/>
          </p:nvPr>
        </p:nvSpPr>
        <p:spPr>
          <a:xfrm>
            <a:off x="515600" y="396073"/>
            <a:ext cx="55506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SCOPE AND LIMITATION  </a:t>
            </a:r>
            <a:endParaRPr sz="3600" dirty="0">
              <a:solidFill>
                <a:schemeClr val="accent5"/>
              </a:solidFill>
            </a:endParaRPr>
          </a:p>
        </p:txBody>
      </p:sp>
    </p:spTree>
    <p:extLst>
      <p:ext uri="{BB962C8B-B14F-4D97-AF65-F5344CB8AC3E}">
        <p14:creationId xmlns:p14="http://schemas.microsoft.com/office/powerpoint/2010/main" val="395487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425067" y="973873"/>
            <a:ext cx="8347225" cy="327845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500" dirty="0"/>
              <a:t>        </a:t>
            </a:r>
          </a:p>
          <a:p>
            <a:pPr marL="0" lvl="0" indent="0" algn="l" rtl="0">
              <a:lnSpc>
                <a:spcPct val="100000"/>
              </a:lnSpc>
              <a:spcBef>
                <a:spcPts val="0"/>
              </a:spcBef>
              <a:spcAft>
                <a:spcPts val="0"/>
              </a:spcAft>
              <a:buNone/>
            </a:pPr>
            <a:r>
              <a:rPr lang="en-US" sz="2500" dirty="0"/>
              <a:t>      </a:t>
            </a:r>
            <a:r>
              <a:rPr lang="en-US" sz="2700" dirty="0"/>
              <a:t>The system will also require a scan QR code for their attendance, and if the system detects that the particular employee is not present 5 minutes before the call time, the system will send a reminder via SMS notification 5 minutes before the vehicle live the parking location</a:t>
            </a:r>
          </a:p>
          <a:p>
            <a:pPr marL="0" lvl="0" indent="0" algn="l" rtl="0">
              <a:lnSpc>
                <a:spcPct val="100000"/>
              </a:lnSpc>
              <a:spcBef>
                <a:spcPts val="0"/>
              </a:spcBef>
              <a:spcAft>
                <a:spcPts val="0"/>
              </a:spcAft>
              <a:buNone/>
            </a:pPr>
            <a:endParaRPr lang="en-US" sz="2500" dirty="0"/>
          </a:p>
        </p:txBody>
      </p:sp>
      <p:sp>
        <p:nvSpPr>
          <p:cNvPr id="466" name="Google Shape;466;p26"/>
          <p:cNvSpPr txBox="1">
            <a:spLocks noGrp="1"/>
          </p:cNvSpPr>
          <p:nvPr>
            <p:ph type="ctrTitle"/>
          </p:nvPr>
        </p:nvSpPr>
        <p:spPr>
          <a:xfrm>
            <a:off x="515600" y="396073"/>
            <a:ext cx="55506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3600" dirty="0">
                <a:solidFill>
                  <a:schemeClr val="accent5"/>
                </a:solidFill>
              </a:rPr>
              <a:t>SCOPE AND LIMITATION  </a:t>
            </a:r>
            <a:endParaRPr sz="3600" dirty="0">
              <a:solidFill>
                <a:schemeClr val="accent5"/>
              </a:solidFill>
            </a:endParaRPr>
          </a:p>
        </p:txBody>
      </p:sp>
    </p:spTree>
    <p:extLst>
      <p:ext uri="{BB962C8B-B14F-4D97-AF65-F5344CB8AC3E}">
        <p14:creationId xmlns:p14="http://schemas.microsoft.com/office/powerpoint/2010/main" val="377509672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1283</Words>
  <Application>Microsoft Office PowerPoint</Application>
  <PresentationFormat>On-screen Show (16:9)</PresentationFormat>
  <Paragraphs>46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Livvic Light</vt:lpstr>
      <vt:lpstr>Maven Pro</vt:lpstr>
      <vt:lpstr>Nunito Light</vt:lpstr>
      <vt:lpstr>Share Tech</vt:lpstr>
      <vt:lpstr>Data Science Consulting by Slidesgo</vt:lpstr>
      <vt:lpstr>Web-Based Shuttle Service Tracker and Attendance System using Qr-code with SMS Notification for Tag Global Management Corporated. San Luis </vt:lpstr>
      <vt:lpstr>PROJECT CONTEXT </vt:lpstr>
      <vt:lpstr>PURPOSE AND DESCRIPTION</vt:lpstr>
      <vt:lpstr>STATEMENT OF THE PROBLEM  </vt:lpstr>
      <vt:lpstr>STATEMENT OF THE PROBLEM  </vt:lpstr>
      <vt:lpstr>OBJECTIVE OF THE STUDY </vt:lpstr>
      <vt:lpstr>OBJECTIVE OF THE STUDY </vt:lpstr>
      <vt:lpstr>SCOPE AND LIMITATION  </vt:lpstr>
      <vt:lpstr>SCOPE AND LIMITATION  </vt:lpstr>
      <vt:lpstr>SCOPE AND LIMITATION  </vt:lpstr>
      <vt:lpstr>TECHNICAL BACKGROUND </vt:lpstr>
      <vt:lpstr>TECHNICAL BACKGROUND </vt:lpstr>
      <vt:lpstr>RELATED LITERETURE</vt:lpstr>
      <vt:lpstr>RELATED LITERETURE</vt:lpstr>
      <vt:lpstr>RELATED LITERETURE</vt:lpstr>
      <vt:lpstr>RELATED SYSTEM</vt:lpstr>
      <vt:lpstr>RELATED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Shuttle Service Tracker and Attendance System using Qr-code with SMS Notification for Tag Global Management Corporated. San Luis </dc:title>
  <cp:lastModifiedBy>John Cris Balbacal</cp:lastModifiedBy>
  <cp:revision>2</cp:revision>
  <dcterms:modified xsi:type="dcterms:W3CDTF">2023-01-05T15:54:10Z</dcterms:modified>
</cp:coreProperties>
</file>