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 id="2147483704" r:id="rId2"/>
    <p:sldMasterId id="2147483705" r:id="rId3"/>
  </p:sldMasterIdLst>
  <p:notesMasterIdLst>
    <p:notesMasterId r:id="rId29"/>
  </p:notesMasterIdLst>
  <p:sldIdLst>
    <p:sldId id="256" r:id="rId4"/>
    <p:sldId id="258" r:id="rId5"/>
    <p:sldId id="259" r:id="rId6"/>
    <p:sldId id="358" r:id="rId7"/>
    <p:sldId id="260" r:id="rId8"/>
    <p:sldId id="360" r:id="rId9"/>
    <p:sldId id="261" r:id="rId10"/>
    <p:sldId id="353" r:id="rId11"/>
    <p:sldId id="361" r:id="rId12"/>
    <p:sldId id="354" r:id="rId13"/>
    <p:sldId id="362" r:id="rId14"/>
    <p:sldId id="262" r:id="rId15"/>
    <p:sldId id="363" r:id="rId16"/>
    <p:sldId id="359" r:id="rId17"/>
    <p:sldId id="355" r:id="rId18"/>
    <p:sldId id="356" r:id="rId19"/>
    <p:sldId id="365" r:id="rId20"/>
    <p:sldId id="366" r:id="rId21"/>
    <p:sldId id="367" r:id="rId22"/>
    <p:sldId id="264" r:id="rId23"/>
    <p:sldId id="368" r:id="rId24"/>
    <p:sldId id="267" r:id="rId25"/>
    <p:sldId id="357" r:id="rId26"/>
    <p:sldId id="263" r:id="rId27"/>
    <p:sldId id="296"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985285-C0CD-40CC-86D6-246EAA74208F}">
  <a:tblStyle styleId="{49985285-C0CD-40CC-86D6-246EAA7420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21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807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96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899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7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3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marL="914400" lvl="1" indent="-317500" rtl="0">
              <a:lnSpc>
                <a:spcPct val="100000"/>
              </a:lnSpc>
              <a:spcBef>
                <a:spcPts val="0"/>
              </a:spcBef>
              <a:spcAft>
                <a:spcPts val="0"/>
              </a:spcAft>
              <a:buSzPts val="1400"/>
              <a:buChar char="○"/>
              <a:defRPr sz="3000">
                <a:latin typeface="Vidaloka"/>
                <a:ea typeface="Vidaloka"/>
                <a:cs typeface="Vidaloka"/>
                <a:sym typeface="Vidaloka"/>
              </a:defRPr>
            </a:lvl2pPr>
            <a:lvl3pPr marL="1371600" lvl="2" indent="-317500" rtl="0">
              <a:lnSpc>
                <a:spcPct val="100000"/>
              </a:lnSpc>
              <a:spcBef>
                <a:spcPts val="0"/>
              </a:spcBef>
              <a:spcAft>
                <a:spcPts val="0"/>
              </a:spcAft>
              <a:buSzPts val="1400"/>
              <a:buChar char="■"/>
              <a:defRPr sz="3000">
                <a:latin typeface="Vidaloka"/>
                <a:ea typeface="Vidaloka"/>
                <a:cs typeface="Vidaloka"/>
                <a:sym typeface="Vidaloka"/>
              </a:defRPr>
            </a:lvl3pPr>
            <a:lvl4pPr marL="1828800" lvl="3" indent="-317500" rtl="0">
              <a:lnSpc>
                <a:spcPct val="100000"/>
              </a:lnSpc>
              <a:spcBef>
                <a:spcPts val="0"/>
              </a:spcBef>
              <a:spcAft>
                <a:spcPts val="0"/>
              </a:spcAft>
              <a:buSzPts val="1400"/>
              <a:buChar char="●"/>
              <a:defRPr sz="3000">
                <a:latin typeface="Vidaloka"/>
                <a:ea typeface="Vidaloka"/>
                <a:cs typeface="Vidaloka"/>
                <a:sym typeface="Vidaloka"/>
              </a:defRPr>
            </a:lvl4pPr>
            <a:lvl5pPr marL="2286000" lvl="4" indent="-317500" rtl="0">
              <a:lnSpc>
                <a:spcPct val="100000"/>
              </a:lnSpc>
              <a:spcBef>
                <a:spcPts val="0"/>
              </a:spcBef>
              <a:spcAft>
                <a:spcPts val="0"/>
              </a:spcAft>
              <a:buSzPts val="1400"/>
              <a:buChar char="○"/>
              <a:defRPr sz="3000">
                <a:latin typeface="Vidaloka"/>
                <a:ea typeface="Vidaloka"/>
                <a:cs typeface="Vidaloka"/>
                <a:sym typeface="Vidaloka"/>
              </a:defRPr>
            </a:lvl5pPr>
            <a:lvl6pPr marL="2743200" lvl="5" indent="-317500" rtl="0">
              <a:lnSpc>
                <a:spcPct val="100000"/>
              </a:lnSpc>
              <a:spcBef>
                <a:spcPts val="0"/>
              </a:spcBef>
              <a:spcAft>
                <a:spcPts val="0"/>
              </a:spcAft>
              <a:buSzPts val="1400"/>
              <a:buChar char="■"/>
              <a:defRPr sz="3000">
                <a:latin typeface="Vidaloka"/>
                <a:ea typeface="Vidaloka"/>
                <a:cs typeface="Vidaloka"/>
                <a:sym typeface="Vidaloka"/>
              </a:defRPr>
            </a:lvl6pPr>
            <a:lvl7pPr marL="3200400" lvl="6" indent="-317500" rtl="0">
              <a:lnSpc>
                <a:spcPct val="100000"/>
              </a:lnSpc>
              <a:spcBef>
                <a:spcPts val="0"/>
              </a:spcBef>
              <a:spcAft>
                <a:spcPts val="0"/>
              </a:spcAft>
              <a:buSzPts val="1400"/>
              <a:buChar char="●"/>
              <a:defRPr sz="3000">
                <a:latin typeface="Vidaloka"/>
                <a:ea typeface="Vidaloka"/>
                <a:cs typeface="Vidaloka"/>
                <a:sym typeface="Vidaloka"/>
              </a:defRPr>
            </a:lvl7pPr>
            <a:lvl8pPr marL="3657600" lvl="7" indent="-317500" rtl="0">
              <a:lnSpc>
                <a:spcPct val="100000"/>
              </a:lnSpc>
              <a:spcBef>
                <a:spcPts val="0"/>
              </a:spcBef>
              <a:spcAft>
                <a:spcPts val="0"/>
              </a:spcAft>
              <a:buSzPts val="1400"/>
              <a:buChar char="○"/>
              <a:defRPr sz="3000">
                <a:latin typeface="Vidaloka"/>
                <a:ea typeface="Vidaloka"/>
                <a:cs typeface="Vidaloka"/>
                <a:sym typeface="Vidaloka"/>
              </a:defRPr>
            </a:lvl8pPr>
            <a:lvl9pPr marL="4114800" lvl="8" indent="-317500" rtl="0">
              <a:lnSpc>
                <a:spcPct val="100000"/>
              </a:lnSpc>
              <a:spcBef>
                <a:spcPts val="0"/>
              </a:spcBef>
              <a:spcAft>
                <a:spcPts val="0"/>
              </a:spcAft>
              <a:buSzPts val="1400"/>
              <a:buChar char="■"/>
              <a:defRPr sz="3000">
                <a:latin typeface="Vidaloka"/>
                <a:ea typeface="Vidaloka"/>
                <a:cs typeface="Vidaloka"/>
                <a:sym typeface="Vidalok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1"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4" name="Google Shape;324;p37"/>
          <p:cNvSpPr txBox="1">
            <a:spLocks noGrp="1"/>
          </p:cNvSpPr>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6" name="Google Shape;326;p37"/>
          <p:cNvSpPr txBox="1">
            <a:spLocks noGrp="1"/>
          </p:cNvSpPr>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8" name="Google Shape;328;p37"/>
          <p:cNvSpPr txBox="1">
            <a:spLocks noGrp="1"/>
          </p:cNvSpPr>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30" name="Google Shape;330;p37"/>
          <p:cNvSpPr txBox="1">
            <a:spLocks noGrp="1"/>
          </p:cNvSpPr>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a:spLocks noGrp="1"/>
          </p:cNvSpPr>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a:spLocks noGrp="1"/>
          </p:cNvSpPr>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a:spLocks noGrp="1"/>
          </p:cNvSpPr>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3" name="Google Shape;423;p47"/>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5" name="Google Shape;425;p47"/>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27" name="Google Shape;42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71"/>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75"/>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76"/>
        <p:cNvGrpSpPr/>
        <p:nvPr/>
      </p:nvGrpSpPr>
      <p:grpSpPr>
        <a:xfrm>
          <a:off x="0" y="0"/>
          <a:ext cx="0" cy="0"/>
          <a:chOff x="0" y="0"/>
          <a:chExt cx="0" cy="0"/>
        </a:xfrm>
      </p:grpSpPr>
      <p:sp>
        <p:nvSpPr>
          <p:cNvPr id="477" name="Google Shape;477;p58"/>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8.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68"/>
        <p:cNvGrpSpPr/>
        <p:nvPr/>
      </p:nvGrpSpPr>
      <p:grpSpPr>
        <a:xfrm>
          <a:off x="0" y="0"/>
          <a:ext cx="0" cy="0"/>
          <a:chOff x="0" y="0"/>
          <a:chExt cx="0" cy="0"/>
        </a:xfrm>
      </p:grpSpPr>
      <p:sp>
        <p:nvSpPr>
          <p:cNvPr id="469" name="Google Shape;469;p5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0" name="Google Shape;470;p5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72"/>
        <p:cNvGrpSpPr/>
        <p:nvPr/>
      </p:nvGrpSpPr>
      <p:grpSpPr>
        <a:xfrm>
          <a:off x="0" y="0"/>
          <a:ext cx="0" cy="0"/>
          <a:chOff x="0" y="0"/>
          <a:chExt cx="0" cy="0"/>
        </a:xfrm>
      </p:grpSpPr>
      <p:sp>
        <p:nvSpPr>
          <p:cNvPr id="473" name="Google Shape;473;p5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4" name="Google Shape;474;p5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Web-Based </a:t>
            </a:r>
            <a:r>
              <a:rPr lang="en-US" sz="4000" dirty="0" err="1"/>
              <a:t>Lemery</a:t>
            </a:r>
            <a:r>
              <a:rPr lang="en-US" sz="4000" dirty="0"/>
              <a:t> Colleges Student Affairs and Services with Android Support </a:t>
            </a:r>
            <a:endParaRPr sz="4000"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Group 8 (John </a:t>
            </a:r>
            <a:r>
              <a:rPr lang="en-US" dirty="0" err="1"/>
              <a:t>Cris</a:t>
            </a:r>
            <a:r>
              <a:rPr lang="en-US" dirty="0"/>
              <a:t> </a:t>
            </a:r>
            <a:r>
              <a:rPr lang="en-US" dirty="0" err="1"/>
              <a:t>Balbacal</a:t>
            </a:r>
            <a:r>
              <a:rPr lang="en-US" dirty="0"/>
              <a:t>, Rhea Mae </a:t>
            </a:r>
            <a:r>
              <a:rPr lang="en-US" dirty="0" err="1"/>
              <a:t>Magsino</a:t>
            </a:r>
            <a:r>
              <a:rPr lang="en-US" dirty="0"/>
              <a:t>, </a:t>
            </a:r>
            <a:r>
              <a:rPr lang="en-US" dirty="0" err="1"/>
              <a:t>Roizhel</a:t>
            </a:r>
            <a:r>
              <a:rPr lang="en-US" dirty="0"/>
              <a:t> Reyes)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824323" y="302255"/>
            <a:ext cx="4323000"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Objective of the Study</a:t>
            </a:r>
            <a:endParaRPr dirty="0"/>
          </a:p>
        </p:txBody>
      </p:sp>
      <p:sp>
        <p:nvSpPr>
          <p:cNvPr id="541" name="Google Shape;541;p64"/>
          <p:cNvSpPr txBox="1">
            <a:spLocks noGrp="1"/>
          </p:cNvSpPr>
          <p:nvPr>
            <p:ph type="subTitle" idx="1"/>
          </p:nvPr>
        </p:nvSpPr>
        <p:spPr>
          <a:xfrm>
            <a:off x="1178312" y="1354309"/>
            <a:ext cx="6787376" cy="1001851"/>
          </a:xfrm>
          <a:prstGeom prst="rect">
            <a:avLst/>
          </a:prstGeom>
        </p:spPr>
        <p:txBody>
          <a:bodyPr spcFirstLastPara="1" wrap="square" lIns="91425" tIns="91425" rIns="91425" bIns="91425" anchor="t" anchorCtr="0">
            <a:noAutofit/>
          </a:bodyPr>
          <a:lstStyle/>
          <a:p>
            <a:pPr marL="0" lvl="0" indent="0" algn="ctr">
              <a:spcAft>
                <a:spcPts val="1200"/>
              </a:spcAft>
            </a:pPr>
            <a:r>
              <a:rPr lang="en-US" dirty="0"/>
              <a:t>1. To assess the problems encountered by the staff in terms of providing and the students in terms of acquiring student services manually.</a:t>
            </a:r>
          </a:p>
          <a:p>
            <a:pPr marL="0" lvl="0" indent="0" algn="ctr">
              <a:spcAft>
                <a:spcPts val="1200"/>
              </a:spcAft>
            </a:pPr>
            <a:r>
              <a:rPr lang="en-US" dirty="0"/>
              <a:t>2. The system has benefits to the teachers and students of </a:t>
            </a:r>
            <a:r>
              <a:rPr lang="en-US" dirty="0" err="1"/>
              <a:t>Lemery</a:t>
            </a:r>
            <a:r>
              <a:rPr lang="en-US" dirty="0"/>
              <a:t> Colleges that will deliver huge contributions in terms of better organization and utilization of student's record or information.</a:t>
            </a:r>
            <a:endParaRPr dirty="0"/>
          </a:p>
        </p:txBody>
      </p:sp>
    </p:spTree>
    <p:extLst>
      <p:ext uri="{BB962C8B-B14F-4D97-AF65-F5344CB8AC3E}">
        <p14:creationId xmlns:p14="http://schemas.microsoft.com/office/powerpoint/2010/main" val="234812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824323" y="302255"/>
            <a:ext cx="4323000"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Objective of the Study</a:t>
            </a:r>
            <a:endParaRPr dirty="0"/>
          </a:p>
        </p:txBody>
      </p:sp>
      <p:sp>
        <p:nvSpPr>
          <p:cNvPr id="541" name="Google Shape;541;p64"/>
          <p:cNvSpPr txBox="1">
            <a:spLocks noGrp="1"/>
          </p:cNvSpPr>
          <p:nvPr>
            <p:ph type="subTitle" idx="1"/>
          </p:nvPr>
        </p:nvSpPr>
        <p:spPr>
          <a:xfrm>
            <a:off x="1260087" y="1569899"/>
            <a:ext cx="6787376" cy="1001851"/>
          </a:xfrm>
          <a:prstGeom prst="rect">
            <a:avLst/>
          </a:prstGeom>
        </p:spPr>
        <p:txBody>
          <a:bodyPr spcFirstLastPara="1" wrap="square" lIns="91425" tIns="91425" rIns="91425" bIns="91425" anchor="t" anchorCtr="0">
            <a:noAutofit/>
          </a:bodyPr>
          <a:lstStyle/>
          <a:p>
            <a:pPr marL="0" lvl="0" indent="0" algn="ctr">
              <a:spcAft>
                <a:spcPts val="1200"/>
              </a:spcAft>
            </a:pPr>
            <a:r>
              <a:rPr lang="en-US" dirty="0"/>
              <a:t>3.	The developed system was able to assess using the ISO 9126 standards in terms of efficiency, accuracy and user-friendliness.</a:t>
            </a:r>
          </a:p>
        </p:txBody>
      </p:sp>
    </p:spTree>
    <p:extLst>
      <p:ext uri="{BB962C8B-B14F-4D97-AF65-F5344CB8AC3E}">
        <p14:creationId xmlns:p14="http://schemas.microsoft.com/office/powerpoint/2010/main" val="41319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7" name="Google Shape;540;p64">
            <a:extLst>
              <a:ext uri="{FF2B5EF4-FFF2-40B4-BE49-F238E27FC236}">
                <a16:creationId xmlns:a16="http://schemas.microsoft.com/office/drawing/2014/main" id="{04E28AF8-3AA0-ED9C-8BBD-7FBBE4F686FB}"/>
              </a:ext>
            </a:extLst>
          </p:cNvPr>
          <p:cNvSpPr txBox="1">
            <a:spLocks noGrp="1"/>
          </p:cNvSpPr>
          <p:nvPr>
            <p:ph type="title"/>
          </p:nvPr>
        </p:nvSpPr>
        <p:spPr>
          <a:xfrm>
            <a:off x="302527" y="311250"/>
            <a:ext cx="5509183" cy="759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Scope and Limitation of the Study</a:t>
            </a:r>
            <a:endParaRPr dirty="0"/>
          </a:p>
        </p:txBody>
      </p:sp>
      <p:sp>
        <p:nvSpPr>
          <p:cNvPr id="4" name="TextBox 3">
            <a:extLst>
              <a:ext uri="{FF2B5EF4-FFF2-40B4-BE49-F238E27FC236}">
                <a16:creationId xmlns:a16="http://schemas.microsoft.com/office/drawing/2014/main" id="{F6488452-83C7-CEF2-8D9C-DA9605E5CEA0}"/>
              </a:ext>
            </a:extLst>
          </p:cNvPr>
          <p:cNvSpPr txBox="1"/>
          <p:nvPr/>
        </p:nvSpPr>
        <p:spPr>
          <a:xfrm>
            <a:off x="785231" y="1208617"/>
            <a:ext cx="7890418" cy="923330"/>
          </a:xfrm>
          <a:prstGeom prst="rect">
            <a:avLst/>
          </a:prstGeom>
          <a:noFill/>
        </p:spPr>
        <p:txBody>
          <a:bodyPr wrap="square">
            <a:spAutoFit/>
          </a:bodyPr>
          <a:lstStyle/>
          <a:p>
            <a:pPr marL="285750" indent="-285750" algn="ctr">
              <a:buFont typeface="Arial" panose="020B0604020202020204" pitchFamily="34" charset="0"/>
              <a:buChar char="•"/>
            </a:pPr>
            <a:r>
              <a:rPr lang="en-US" sz="1800" dirty="0">
                <a:effectLst/>
                <a:latin typeface="Montserrat" panose="00000500000000000000" pitchFamily="2" charset="0"/>
                <a:ea typeface="Arial" panose="020B0604020202020204" pitchFamily="34" charset="0"/>
              </a:rPr>
              <a:t>This study mainly focused on the student services of the school such as the Guidance and Counseling, Discipline Office, Medical and Dental Office and the Student Organization. </a:t>
            </a:r>
            <a:endParaRPr lang="en-PH" sz="1800" dirty="0">
              <a:latin typeface="Montserrat" panose="00000500000000000000" pitchFamily="2" charset="0"/>
            </a:endParaRPr>
          </a:p>
        </p:txBody>
      </p:sp>
      <p:sp>
        <p:nvSpPr>
          <p:cNvPr id="6" name="TextBox 5">
            <a:extLst>
              <a:ext uri="{FF2B5EF4-FFF2-40B4-BE49-F238E27FC236}">
                <a16:creationId xmlns:a16="http://schemas.microsoft.com/office/drawing/2014/main" id="{E9C8C3E8-0399-959E-A9AC-3E1E1988BB4F}"/>
              </a:ext>
            </a:extLst>
          </p:cNvPr>
          <p:cNvSpPr txBox="1"/>
          <p:nvPr/>
        </p:nvSpPr>
        <p:spPr>
          <a:xfrm>
            <a:off x="785231" y="2269987"/>
            <a:ext cx="7228778" cy="954107"/>
          </a:xfrm>
          <a:prstGeom prst="rect">
            <a:avLst/>
          </a:prstGeom>
          <a:noFill/>
        </p:spPr>
        <p:txBody>
          <a:bodyPr wrap="square">
            <a:spAutoFit/>
          </a:bodyPr>
          <a:lstStyle/>
          <a:p>
            <a:pPr marL="342900" indent="-342900" algn="ctr">
              <a:buFont typeface="Arial" panose="020B0604020202020204" pitchFamily="34" charset="0"/>
              <a:buChar char="•"/>
            </a:pPr>
            <a:r>
              <a:rPr lang="en-PH" sz="1800" dirty="0">
                <a:latin typeface="Montserrat" panose="00000500000000000000" pitchFamily="2" charset="0"/>
              </a:rPr>
              <a:t>The system allows the staff of the Office of Student Services to manage records easily, make announcements through SMS Notifications</a:t>
            </a:r>
            <a:r>
              <a:rPr lang="en-PH" sz="2000" dirty="0">
                <a:latin typeface="Montserrat" panose="00000500000000000000" pitchFamily="2" charset="0"/>
              </a:rPr>
              <a:t>.</a:t>
            </a:r>
          </a:p>
        </p:txBody>
      </p:sp>
      <p:sp>
        <p:nvSpPr>
          <p:cNvPr id="9" name="TextBox 8">
            <a:extLst>
              <a:ext uri="{FF2B5EF4-FFF2-40B4-BE49-F238E27FC236}">
                <a16:creationId xmlns:a16="http://schemas.microsoft.com/office/drawing/2014/main" id="{FF8EDDA5-7099-AA05-143F-24D79CB30749}"/>
              </a:ext>
            </a:extLst>
          </p:cNvPr>
          <p:cNvSpPr txBox="1"/>
          <p:nvPr/>
        </p:nvSpPr>
        <p:spPr>
          <a:xfrm>
            <a:off x="975731" y="3362134"/>
            <a:ext cx="6755781" cy="923330"/>
          </a:xfrm>
          <a:prstGeom prst="rect">
            <a:avLst/>
          </a:prstGeom>
          <a:noFill/>
        </p:spPr>
        <p:txBody>
          <a:bodyPr wrap="square">
            <a:spAutoFit/>
          </a:bodyPr>
          <a:lstStyle/>
          <a:p>
            <a:pPr marL="285750" indent="-285750" algn="ctr">
              <a:buFont typeface="Arial" panose="020B0604020202020204" pitchFamily="34" charset="0"/>
              <a:buChar char="•"/>
            </a:pPr>
            <a:r>
              <a:rPr lang="en-US" sz="1800" dirty="0">
                <a:effectLst/>
                <a:latin typeface="Montserrat" panose="00000500000000000000" pitchFamily="2" charset="0"/>
                <a:ea typeface="Arial" panose="020B0604020202020204" pitchFamily="34" charset="0"/>
              </a:rPr>
              <a:t>The system also provides a downloadable form for the students to easily fill-up. The form can also be printed for documentation.</a:t>
            </a:r>
            <a:endParaRPr lang="en-PH" sz="1800" dirty="0">
              <a:latin typeface="Montserrat"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7" name="Google Shape;540;p64">
            <a:extLst>
              <a:ext uri="{FF2B5EF4-FFF2-40B4-BE49-F238E27FC236}">
                <a16:creationId xmlns:a16="http://schemas.microsoft.com/office/drawing/2014/main" id="{04E28AF8-3AA0-ED9C-8BBD-7FBBE4F686FB}"/>
              </a:ext>
            </a:extLst>
          </p:cNvPr>
          <p:cNvSpPr txBox="1">
            <a:spLocks noGrp="1"/>
          </p:cNvSpPr>
          <p:nvPr>
            <p:ph type="title"/>
          </p:nvPr>
        </p:nvSpPr>
        <p:spPr>
          <a:xfrm>
            <a:off x="302527" y="311250"/>
            <a:ext cx="5509183" cy="759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Scope and Limitation of the Study</a:t>
            </a:r>
            <a:endParaRPr dirty="0"/>
          </a:p>
        </p:txBody>
      </p:sp>
      <p:sp>
        <p:nvSpPr>
          <p:cNvPr id="4" name="TextBox 3">
            <a:extLst>
              <a:ext uri="{FF2B5EF4-FFF2-40B4-BE49-F238E27FC236}">
                <a16:creationId xmlns:a16="http://schemas.microsoft.com/office/drawing/2014/main" id="{F6488452-83C7-CEF2-8D9C-DA9605E5CEA0}"/>
              </a:ext>
            </a:extLst>
          </p:cNvPr>
          <p:cNvSpPr txBox="1"/>
          <p:nvPr/>
        </p:nvSpPr>
        <p:spPr>
          <a:xfrm>
            <a:off x="785231" y="1208617"/>
            <a:ext cx="7890418" cy="923330"/>
          </a:xfrm>
          <a:prstGeom prst="rect">
            <a:avLst/>
          </a:prstGeom>
          <a:noFill/>
        </p:spPr>
        <p:txBody>
          <a:bodyPr wrap="square">
            <a:spAutoFit/>
          </a:bodyPr>
          <a:lstStyle/>
          <a:p>
            <a:pPr marL="285750" indent="-285750" algn="ctr">
              <a:buFont typeface="Arial" panose="020B0604020202020204" pitchFamily="34" charset="0"/>
              <a:buChar char="•"/>
            </a:pPr>
            <a:r>
              <a:rPr lang="en-US" sz="1800" dirty="0">
                <a:effectLst/>
                <a:latin typeface="Montserrat" panose="00000500000000000000" pitchFamily="2" charset="0"/>
                <a:ea typeface="Arial" panose="020B0604020202020204" pitchFamily="34" charset="0"/>
              </a:rPr>
              <a:t>Only the students from </a:t>
            </a:r>
            <a:r>
              <a:rPr lang="en-US" sz="1800" dirty="0" err="1">
                <a:effectLst/>
                <a:latin typeface="Montserrat" panose="00000500000000000000" pitchFamily="2" charset="0"/>
                <a:ea typeface="Arial" panose="020B0604020202020204" pitchFamily="34" charset="0"/>
              </a:rPr>
              <a:t>Lemery</a:t>
            </a:r>
            <a:r>
              <a:rPr lang="en-US" sz="1800" dirty="0">
                <a:effectLst/>
                <a:latin typeface="Montserrat" panose="00000500000000000000" pitchFamily="2" charset="0"/>
                <a:ea typeface="Arial" panose="020B0604020202020204" pitchFamily="34" charset="0"/>
              </a:rPr>
              <a:t> Colleges can log-in and access their portal on the system. It is only intended for the staff and students of </a:t>
            </a:r>
            <a:r>
              <a:rPr lang="en-US" sz="1800" dirty="0" err="1">
                <a:effectLst/>
                <a:latin typeface="Montserrat" panose="00000500000000000000" pitchFamily="2" charset="0"/>
                <a:ea typeface="Arial" panose="020B0604020202020204" pitchFamily="34" charset="0"/>
              </a:rPr>
              <a:t>Lemery</a:t>
            </a:r>
            <a:r>
              <a:rPr lang="en-US" sz="1800" dirty="0">
                <a:effectLst/>
                <a:latin typeface="Montserrat" panose="00000500000000000000" pitchFamily="2" charset="0"/>
                <a:ea typeface="Arial" panose="020B0604020202020204" pitchFamily="34" charset="0"/>
              </a:rPr>
              <a:t> Colleges. </a:t>
            </a:r>
            <a:endParaRPr lang="en-PH" sz="1800" dirty="0">
              <a:latin typeface="Montserrat" panose="00000500000000000000" pitchFamily="2" charset="0"/>
            </a:endParaRPr>
          </a:p>
        </p:txBody>
      </p:sp>
    </p:spTree>
    <p:extLst>
      <p:ext uri="{BB962C8B-B14F-4D97-AF65-F5344CB8AC3E}">
        <p14:creationId xmlns:p14="http://schemas.microsoft.com/office/powerpoint/2010/main" val="22035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1113196" y="1917154"/>
            <a:ext cx="6704725" cy="25540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t>Chapter 2</a:t>
            </a:r>
            <a:endParaRPr sz="5400" dirty="0"/>
          </a:p>
        </p:txBody>
      </p:sp>
    </p:spTree>
    <p:extLst>
      <p:ext uri="{BB962C8B-B14F-4D97-AF65-F5344CB8AC3E}">
        <p14:creationId xmlns:p14="http://schemas.microsoft.com/office/powerpoint/2010/main" val="304159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824323" y="302255"/>
            <a:ext cx="4323000"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Technical Background </a:t>
            </a:r>
            <a:endParaRPr dirty="0"/>
          </a:p>
        </p:txBody>
      </p:sp>
      <p:sp>
        <p:nvSpPr>
          <p:cNvPr id="541" name="Google Shape;541;p64"/>
          <p:cNvSpPr txBox="1">
            <a:spLocks noGrp="1"/>
          </p:cNvSpPr>
          <p:nvPr>
            <p:ph type="subTitle" idx="1"/>
          </p:nvPr>
        </p:nvSpPr>
        <p:spPr>
          <a:xfrm>
            <a:off x="1209111" y="1481154"/>
            <a:ext cx="7079962" cy="997200"/>
          </a:xfrm>
          <a:prstGeom prst="rect">
            <a:avLst/>
          </a:prstGeom>
        </p:spPr>
        <p:txBody>
          <a:bodyPr spcFirstLastPara="1" wrap="square" lIns="91425" tIns="91425" rIns="91425" bIns="91425" anchor="t" anchorCtr="0">
            <a:noAutofit/>
          </a:bodyPr>
          <a:lstStyle/>
          <a:p>
            <a:pPr marL="285750" lvl="0" indent="-285750" algn="ctr">
              <a:spcAft>
                <a:spcPts val="1200"/>
              </a:spcAft>
              <a:buFont typeface="Arial" panose="020B0604020202020204" pitchFamily="34" charset="0"/>
              <a:buChar char="•"/>
            </a:pPr>
            <a:r>
              <a:rPr lang="en-US" sz="1800" dirty="0"/>
              <a:t>The programmers use various application software to create the web-based system. To implement the web-based system, HTML, CSS, PHP, JavaScript, Bootstrap, Microsoft Visual Studio, MYSQL, and XAMPP will be used as programming languages. SMS API is also essential for the implementation of notifications. </a:t>
            </a:r>
            <a:endParaRPr sz="1800" dirty="0"/>
          </a:p>
        </p:txBody>
      </p:sp>
    </p:spTree>
    <p:extLst>
      <p:ext uri="{BB962C8B-B14F-4D97-AF65-F5344CB8AC3E}">
        <p14:creationId xmlns:p14="http://schemas.microsoft.com/office/powerpoint/2010/main" val="242122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7" name="Google Shape;540;p64">
            <a:extLst>
              <a:ext uri="{FF2B5EF4-FFF2-40B4-BE49-F238E27FC236}">
                <a16:creationId xmlns:a16="http://schemas.microsoft.com/office/drawing/2014/main" id="{04E28AF8-3AA0-ED9C-8BBD-7FBBE4F686FB}"/>
              </a:ext>
            </a:extLst>
          </p:cNvPr>
          <p:cNvSpPr txBox="1">
            <a:spLocks noGrp="1"/>
          </p:cNvSpPr>
          <p:nvPr>
            <p:ph type="title"/>
          </p:nvPr>
        </p:nvSpPr>
        <p:spPr>
          <a:xfrm>
            <a:off x="302527" y="311250"/>
            <a:ext cx="5509183" cy="759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Related Literature</a:t>
            </a:r>
            <a:br>
              <a:rPr lang="en-US" dirty="0"/>
            </a:br>
            <a:br>
              <a:rPr lang="en-US" dirty="0"/>
            </a:br>
            <a:br>
              <a:rPr lang="en-US" dirty="0"/>
            </a:br>
            <a:endParaRPr dirty="0"/>
          </a:p>
        </p:txBody>
      </p:sp>
      <p:sp>
        <p:nvSpPr>
          <p:cNvPr id="3" name="TextBox 2">
            <a:extLst>
              <a:ext uri="{FF2B5EF4-FFF2-40B4-BE49-F238E27FC236}">
                <a16:creationId xmlns:a16="http://schemas.microsoft.com/office/drawing/2014/main" id="{DF9A2643-C4DC-0E38-0F68-F1050039D8EB}"/>
              </a:ext>
            </a:extLst>
          </p:cNvPr>
          <p:cNvSpPr txBox="1"/>
          <p:nvPr/>
        </p:nvSpPr>
        <p:spPr>
          <a:xfrm>
            <a:off x="921833" y="1438343"/>
            <a:ext cx="7300333" cy="1077218"/>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effectLst/>
                <a:latin typeface="Montserrat" panose="00000500000000000000" pitchFamily="2" charset="0"/>
                <a:ea typeface="Arial" panose="020B0604020202020204" pitchFamily="34" charset="0"/>
              </a:rPr>
              <a:t>According to Hoyt, J. (2021) "The Critical Role of Student Affairs and Academic Support Services in Retention Efforts"</a:t>
            </a:r>
            <a:r>
              <a:rPr lang="en-US" sz="1600" b="1" dirty="0">
                <a:effectLst/>
                <a:latin typeface="Montserrat" panose="00000500000000000000" pitchFamily="2" charset="0"/>
                <a:ea typeface="Arial" panose="020B0604020202020204" pitchFamily="34" charset="0"/>
              </a:rPr>
              <a:t> </a:t>
            </a:r>
            <a:r>
              <a:rPr lang="en-US" sz="1600" dirty="0">
                <a:effectLst/>
                <a:latin typeface="Montserrat" panose="00000500000000000000" pitchFamily="2" charset="0"/>
                <a:ea typeface="Arial" panose="020B0604020202020204" pitchFamily="34" charset="0"/>
              </a:rPr>
              <a:t>states that the connections established in college are transformative and redirect people's lives to make lasting impacts on others and in the world</a:t>
            </a:r>
            <a:r>
              <a:rPr lang="en-US" sz="1600" dirty="0">
                <a:effectLst/>
                <a:latin typeface="Arial" panose="020B0604020202020204" pitchFamily="34" charset="0"/>
                <a:ea typeface="Arial" panose="020B0604020202020204" pitchFamily="34" charset="0"/>
              </a:rPr>
              <a:t>.</a:t>
            </a:r>
            <a:endParaRPr lang="en-PH" sz="1600" dirty="0">
              <a:latin typeface="Montserrat" panose="00000500000000000000" pitchFamily="2" charset="0"/>
            </a:endParaRPr>
          </a:p>
        </p:txBody>
      </p:sp>
      <p:sp>
        <p:nvSpPr>
          <p:cNvPr id="5" name="TextBox 4">
            <a:extLst>
              <a:ext uri="{FF2B5EF4-FFF2-40B4-BE49-F238E27FC236}">
                <a16:creationId xmlns:a16="http://schemas.microsoft.com/office/drawing/2014/main" id="{CB57140B-B379-010B-C252-BD8757AE6D6A}"/>
              </a:ext>
            </a:extLst>
          </p:cNvPr>
          <p:cNvSpPr txBox="1"/>
          <p:nvPr/>
        </p:nvSpPr>
        <p:spPr>
          <a:xfrm>
            <a:off x="1022194" y="2883327"/>
            <a:ext cx="7099609" cy="1323439"/>
          </a:xfrm>
          <a:prstGeom prst="rect">
            <a:avLst/>
          </a:prstGeom>
          <a:noFill/>
        </p:spPr>
        <p:txBody>
          <a:bodyPr wrap="square">
            <a:spAutoFit/>
          </a:bodyPr>
          <a:lstStyle/>
          <a:p>
            <a:pPr marL="285750" indent="-285750" algn="ctr">
              <a:buFont typeface="Arial" panose="020B0604020202020204" pitchFamily="34" charset="0"/>
              <a:buChar char="•"/>
            </a:pPr>
            <a:r>
              <a:rPr lang="en-US" sz="1600" dirty="0">
                <a:effectLst/>
                <a:latin typeface="Montserrat" panose="00000500000000000000" pitchFamily="2" charset="0"/>
                <a:ea typeface="Arial" panose="020B0604020202020204" pitchFamily="34" charset="0"/>
              </a:rPr>
              <a:t>As stated by with Zhu R., et al. (2020) "Design of Student Affairs Management Platform Based on College System" as an effective carrier of quality education, the management mode of the college system has been gradually implemented by more and more colleges and universities.</a:t>
            </a:r>
            <a:endParaRPr lang="en-PH" sz="1600" dirty="0">
              <a:latin typeface="Montserrat" panose="00000500000000000000" pitchFamily="2" charset="0"/>
            </a:endParaRPr>
          </a:p>
        </p:txBody>
      </p:sp>
    </p:spTree>
    <p:extLst>
      <p:ext uri="{BB962C8B-B14F-4D97-AF65-F5344CB8AC3E}">
        <p14:creationId xmlns:p14="http://schemas.microsoft.com/office/powerpoint/2010/main" val="119523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7" name="Google Shape;540;p64">
            <a:extLst>
              <a:ext uri="{FF2B5EF4-FFF2-40B4-BE49-F238E27FC236}">
                <a16:creationId xmlns:a16="http://schemas.microsoft.com/office/drawing/2014/main" id="{04E28AF8-3AA0-ED9C-8BBD-7FBBE4F686FB}"/>
              </a:ext>
            </a:extLst>
          </p:cNvPr>
          <p:cNvSpPr txBox="1">
            <a:spLocks noGrp="1"/>
          </p:cNvSpPr>
          <p:nvPr>
            <p:ph type="title"/>
          </p:nvPr>
        </p:nvSpPr>
        <p:spPr>
          <a:xfrm>
            <a:off x="302527" y="311250"/>
            <a:ext cx="5509183" cy="759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Related Literature</a:t>
            </a:r>
            <a:br>
              <a:rPr lang="en-US" dirty="0"/>
            </a:br>
            <a:br>
              <a:rPr lang="en-US" dirty="0"/>
            </a:br>
            <a:br>
              <a:rPr lang="en-US" dirty="0"/>
            </a:br>
            <a:endParaRPr dirty="0"/>
          </a:p>
        </p:txBody>
      </p:sp>
      <p:sp>
        <p:nvSpPr>
          <p:cNvPr id="3" name="TextBox 2">
            <a:extLst>
              <a:ext uri="{FF2B5EF4-FFF2-40B4-BE49-F238E27FC236}">
                <a16:creationId xmlns:a16="http://schemas.microsoft.com/office/drawing/2014/main" id="{DF9A2643-C4DC-0E38-0F68-F1050039D8EB}"/>
              </a:ext>
            </a:extLst>
          </p:cNvPr>
          <p:cNvSpPr txBox="1"/>
          <p:nvPr/>
        </p:nvSpPr>
        <p:spPr>
          <a:xfrm>
            <a:off x="821472" y="1248311"/>
            <a:ext cx="7761250" cy="1323439"/>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solidFill>
                  <a:srgbClr val="000000"/>
                </a:solidFill>
                <a:effectLst/>
                <a:latin typeface="Montserrat" panose="00000500000000000000" pitchFamily="2" charset="0"/>
                <a:ea typeface="Arial" panose="020B0604020202020204" pitchFamily="34" charset="0"/>
              </a:rPr>
              <a:t>A</a:t>
            </a:r>
            <a:r>
              <a:rPr lang="en-US" sz="1600" dirty="0">
                <a:effectLst/>
                <a:latin typeface="Montserrat" panose="00000500000000000000" pitchFamily="2" charset="0"/>
                <a:ea typeface="Arial" panose="020B0604020202020204" pitchFamily="34" charset="0"/>
              </a:rPr>
              <a:t>s stated by </a:t>
            </a:r>
            <a:r>
              <a:rPr lang="en-US" sz="1600" dirty="0">
                <a:solidFill>
                  <a:srgbClr val="000000"/>
                </a:solidFill>
                <a:effectLst/>
                <a:latin typeface="Montserrat" panose="00000500000000000000" pitchFamily="2" charset="0"/>
                <a:ea typeface="Arial" panose="020B0604020202020204" pitchFamily="34" charset="0"/>
              </a:rPr>
              <a:t>Schreiber, B.,</a:t>
            </a:r>
            <a:r>
              <a:rPr lang="en-US" sz="1600" dirty="0">
                <a:effectLst/>
                <a:latin typeface="Montserrat" panose="00000500000000000000" pitchFamily="2" charset="0"/>
                <a:ea typeface="Arial" panose="020B0604020202020204" pitchFamily="34" charset="0"/>
              </a:rPr>
              <a:t> et al. </a:t>
            </a:r>
            <a:r>
              <a:rPr lang="en-US" sz="1600" dirty="0">
                <a:solidFill>
                  <a:srgbClr val="000000"/>
                </a:solidFill>
                <a:effectLst/>
                <a:latin typeface="Montserrat" panose="00000500000000000000" pitchFamily="2" charset="0"/>
                <a:ea typeface="Arial" panose="020B0604020202020204" pitchFamily="34" charset="0"/>
              </a:rPr>
              <a:t>(2021) “Student Affairs and Services during Covid</a:t>
            </a:r>
            <a:r>
              <a:rPr lang="en-US" sz="1600" dirty="0">
                <a:solidFill>
                  <a:srgbClr val="000000"/>
                </a:solidFill>
                <a:effectLst/>
                <a:latin typeface="Montserrat" panose="00000500000000000000" pitchFamily="2" charset="0"/>
                <a:ea typeface="Cambria Math" panose="02040503050406030204" pitchFamily="18" charset="0"/>
                <a:cs typeface="Cambria Math" panose="02040503050406030204" pitchFamily="18" charset="0"/>
              </a:rPr>
              <a:t>‑</a:t>
            </a:r>
            <a:r>
              <a:rPr lang="en-US" sz="1600" dirty="0">
                <a:solidFill>
                  <a:srgbClr val="000000"/>
                </a:solidFill>
                <a:effectLst/>
                <a:latin typeface="Montserrat" panose="00000500000000000000" pitchFamily="2" charset="0"/>
                <a:ea typeface="Arial" panose="020B0604020202020204" pitchFamily="34" charset="0"/>
              </a:rPr>
              <a:t>19 in Africa: Mitigating the Pandemic’s Impact on Student Success” discusses that </a:t>
            </a:r>
            <a:r>
              <a:rPr lang="en-US" sz="1600" dirty="0">
                <a:effectLst/>
                <a:latin typeface="Montserrat" panose="00000500000000000000" pitchFamily="2" charset="0"/>
                <a:ea typeface="Arial" panose="020B0604020202020204" pitchFamily="34" charset="0"/>
              </a:rPr>
              <a:t>t</a:t>
            </a:r>
            <a:r>
              <a:rPr lang="en-US" sz="1600" dirty="0">
                <a:solidFill>
                  <a:srgbClr val="000000"/>
                </a:solidFill>
                <a:effectLst/>
                <a:latin typeface="Montserrat" panose="00000500000000000000" pitchFamily="2" charset="0"/>
                <a:ea typeface="Arial" panose="020B0604020202020204" pitchFamily="34" charset="0"/>
              </a:rPr>
              <a:t>he Covid</a:t>
            </a:r>
            <a:r>
              <a:rPr lang="en-US" sz="1600" dirty="0">
                <a:solidFill>
                  <a:srgbClr val="000000"/>
                </a:solidFill>
                <a:effectLst/>
                <a:latin typeface="Montserrat" panose="00000500000000000000" pitchFamily="2" charset="0"/>
                <a:ea typeface="Cambria Math" panose="02040503050406030204" pitchFamily="18" charset="0"/>
                <a:cs typeface="Cambria Math" panose="02040503050406030204" pitchFamily="18" charset="0"/>
              </a:rPr>
              <a:t>‑</a:t>
            </a:r>
            <a:r>
              <a:rPr lang="en-US" sz="1600" dirty="0">
                <a:solidFill>
                  <a:srgbClr val="000000"/>
                </a:solidFill>
                <a:effectLst/>
                <a:latin typeface="Montserrat" panose="00000500000000000000" pitchFamily="2" charset="0"/>
                <a:ea typeface="Arial" panose="020B0604020202020204" pitchFamily="34" charset="0"/>
              </a:rPr>
              <a:t>19 pandemic has highlighted the challenges that present obstacles to equitable learning and development in higher education in various parts of the world. </a:t>
            </a:r>
            <a:endParaRPr lang="en-PH" sz="1600" dirty="0">
              <a:latin typeface="Montserrat" panose="00000500000000000000" pitchFamily="2" charset="0"/>
            </a:endParaRPr>
          </a:p>
        </p:txBody>
      </p:sp>
      <p:sp>
        <p:nvSpPr>
          <p:cNvPr id="5" name="TextBox 4">
            <a:extLst>
              <a:ext uri="{FF2B5EF4-FFF2-40B4-BE49-F238E27FC236}">
                <a16:creationId xmlns:a16="http://schemas.microsoft.com/office/drawing/2014/main" id="{CB57140B-B379-010B-C252-BD8757AE6D6A}"/>
              </a:ext>
            </a:extLst>
          </p:cNvPr>
          <p:cNvSpPr txBox="1"/>
          <p:nvPr/>
        </p:nvSpPr>
        <p:spPr>
          <a:xfrm>
            <a:off x="843775" y="2861025"/>
            <a:ext cx="7761250" cy="1569660"/>
          </a:xfrm>
          <a:prstGeom prst="rect">
            <a:avLst/>
          </a:prstGeom>
          <a:noFill/>
        </p:spPr>
        <p:txBody>
          <a:bodyPr wrap="square">
            <a:spAutoFit/>
          </a:bodyPr>
          <a:lstStyle/>
          <a:p>
            <a:pPr marL="285750" indent="-285750" algn="ctr">
              <a:buFont typeface="Arial" panose="020B0604020202020204" pitchFamily="34" charset="0"/>
              <a:buChar char="•"/>
            </a:pPr>
            <a:r>
              <a:rPr lang="en-US" sz="1600" dirty="0">
                <a:effectLst/>
                <a:latin typeface="Montserrat" panose="00000500000000000000" pitchFamily="2" charset="0"/>
                <a:ea typeface="Arial" panose="020B0604020202020204" pitchFamily="34" charset="0"/>
              </a:rPr>
              <a:t> According to </a:t>
            </a:r>
            <a:r>
              <a:rPr lang="en-US" sz="1600" dirty="0" err="1">
                <a:effectLst/>
                <a:latin typeface="Montserrat" panose="00000500000000000000" pitchFamily="2" charset="0"/>
                <a:ea typeface="Arial" panose="020B0604020202020204" pitchFamily="34" charset="0"/>
              </a:rPr>
              <a:t>Jasmis</a:t>
            </a:r>
            <a:r>
              <a:rPr lang="en-US" sz="1600" dirty="0">
                <a:effectLst/>
                <a:latin typeface="Montserrat" panose="00000500000000000000" pitchFamily="2" charset="0"/>
                <a:ea typeface="Arial" panose="020B0604020202020204" pitchFamily="34" charset="0"/>
              </a:rPr>
              <a:t> J., et al. (2021) the university is a place where students are taught to be an independent person, especially in decision-making. All activities carried out at a university are different from the secondary and primary levels because all student activities at the university are carried out by the students themselves under the purview of the Student Affairs Division UiTM Melaka Branch (</a:t>
            </a:r>
            <a:r>
              <a:rPr lang="en-US" sz="1600" dirty="0" err="1">
                <a:effectLst/>
                <a:latin typeface="Montserrat" panose="00000500000000000000" pitchFamily="2" charset="0"/>
                <a:ea typeface="Arial" panose="020B0604020202020204" pitchFamily="34" charset="0"/>
              </a:rPr>
              <a:t>UiTMCM</a:t>
            </a:r>
            <a:r>
              <a:rPr lang="en-US" sz="1600" dirty="0">
                <a:effectLst/>
                <a:latin typeface="Montserrat" panose="00000500000000000000" pitchFamily="2" charset="0"/>
                <a:ea typeface="Arial" panose="020B0604020202020204" pitchFamily="34" charset="0"/>
              </a:rPr>
              <a:t>). </a:t>
            </a:r>
            <a:endParaRPr lang="en-PH" sz="1600" dirty="0">
              <a:latin typeface="Montserrat" panose="00000500000000000000" pitchFamily="2" charset="0"/>
            </a:endParaRPr>
          </a:p>
        </p:txBody>
      </p:sp>
    </p:spTree>
    <p:extLst>
      <p:ext uri="{BB962C8B-B14F-4D97-AF65-F5344CB8AC3E}">
        <p14:creationId xmlns:p14="http://schemas.microsoft.com/office/powerpoint/2010/main" val="1263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7" name="Google Shape;540;p64">
            <a:extLst>
              <a:ext uri="{FF2B5EF4-FFF2-40B4-BE49-F238E27FC236}">
                <a16:creationId xmlns:a16="http://schemas.microsoft.com/office/drawing/2014/main" id="{04E28AF8-3AA0-ED9C-8BBD-7FBBE4F686FB}"/>
              </a:ext>
            </a:extLst>
          </p:cNvPr>
          <p:cNvSpPr txBox="1">
            <a:spLocks noGrp="1"/>
          </p:cNvSpPr>
          <p:nvPr>
            <p:ph type="title"/>
          </p:nvPr>
        </p:nvSpPr>
        <p:spPr>
          <a:xfrm>
            <a:off x="302527" y="311250"/>
            <a:ext cx="5509183" cy="759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Related Systems</a:t>
            </a:r>
            <a:br>
              <a:rPr lang="en-US" dirty="0"/>
            </a:br>
            <a:br>
              <a:rPr lang="en-US" dirty="0"/>
            </a:br>
            <a:br>
              <a:rPr lang="en-US" dirty="0"/>
            </a:br>
            <a:endParaRPr dirty="0"/>
          </a:p>
        </p:txBody>
      </p:sp>
      <p:sp>
        <p:nvSpPr>
          <p:cNvPr id="3" name="TextBox 2">
            <a:extLst>
              <a:ext uri="{FF2B5EF4-FFF2-40B4-BE49-F238E27FC236}">
                <a16:creationId xmlns:a16="http://schemas.microsoft.com/office/drawing/2014/main" id="{DF9A2643-C4DC-0E38-0F68-F1050039D8EB}"/>
              </a:ext>
            </a:extLst>
          </p:cNvPr>
          <p:cNvSpPr txBox="1"/>
          <p:nvPr/>
        </p:nvSpPr>
        <p:spPr>
          <a:xfrm>
            <a:off x="366131" y="1070577"/>
            <a:ext cx="8606884" cy="1815882"/>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effectLst/>
                <a:latin typeface="Montserrat" panose="00000500000000000000" pitchFamily="2" charset="0"/>
                <a:ea typeface="Arial" panose="020B0604020202020204" pitchFamily="34" charset="0"/>
              </a:rPr>
              <a:t>According to </a:t>
            </a:r>
            <a:r>
              <a:rPr lang="en-US" sz="1600" dirty="0">
                <a:solidFill>
                  <a:srgbClr val="000000"/>
                </a:solidFill>
                <a:effectLst/>
                <a:latin typeface="Montserrat" panose="00000500000000000000" pitchFamily="2" charset="0"/>
                <a:ea typeface="Arial" panose="020B0604020202020204" pitchFamily="34" charset="0"/>
              </a:rPr>
              <a:t>Adigun,</a:t>
            </a:r>
            <a:r>
              <a:rPr lang="en-US" sz="1600" dirty="0">
                <a:effectLst/>
                <a:latin typeface="Montserrat" panose="00000500000000000000" pitchFamily="2" charset="0"/>
                <a:ea typeface="Arial" panose="020B0604020202020204" pitchFamily="34" charset="0"/>
              </a:rPr>
              <a:t> S. O., et al.</a:t>
            </a:r>
            <a:r>
              <a:rPr lang="en-US" sz="1600" dirty="0">
                <a:solidFill>
                  <a:srgbClr val="000000"/>
                </a:solidFill>
                <a:effectLst/>
                <a:latin typeface="Montserrat" panose="00000500000000000000" pitchFamily="2" charset="0"/>
                <a:ea typeface="Arial" panose="020B0604020202020204" pitchFamily="34" charset="0"/>
              </a:rPr>
              <a:t> </a:t>
            </a:r>
            <a:r>
              <a:rPr lang="en-US" sz="1600" dirty="0">
                <a:effectLst/>
                <a:latin typeface="Montserrat" panose="00000500000000000000" pitchFamily="2" charset="0"/>
                <a:ea typeface="Arial" panose="020B0604020202020204" pitchFamily="34" charset="0"/>
              </a:rPr>
              <a:t>(</a:t>
            </a:r>
            <a:r>
              <a:rPr lang="en-US" sz="1600" dirty="0">
                <a:solidFill>
                  <a:srgbClr val="000000"/>
                </a:solidFill>
                <a:effectLst/>
                <a:latin typeface="Montserrat" panose="00000500000000000000" pitchFamily="2" charset="0"/>
                <a:ea typeface="Arial" panose="020B0604020202020204" pitchFamily="34" charset="0"/>
              </a:rPr>
              <a:t>2022) "An </a:t>
            </a:r>
            <a:r>
              <a:rPr lang="en-US" sz="1600" dirty="0" err="1">
                <a:solidFill>
                  <a:srgbClr val="000000"/>
                </a:solidFill>
                <a:effectLst/>
                <a:latin typeface="Montserrat" panose="00000500000000000000" pitchFamily="2" charset="0"/>
                <a:ea typeface="Arial" panose="020B0604020202020204" pitchFamily="34" charset="0"/>
              </a:rPr>
              <a:t>Excutable</a:t>
            </a:r>
            <a:r>
              <a:rPr lang="en-US" sz="1600" dirty="0">
                <a:solidFill>
                  <a:srgbClr val="000000"/>
                </a:solidFill>
                <a:effectLst/>
                <a:latin typeface="Montserrat" panose="00000500000000000000" pitchFamily="2" charset="0"/>
                <a:ea typeface="Arial" panose="020B0604020202020204" pitchFamily="34" charset="0"/>
              </a:rPr>
              <a:t> Model for Student Registration System using Timed </a:t>
            </a:r>
            <a:r>
              <a:rPr lang="en-US" sz="1600" dirty="0" err="1">
                <a:solidFill>
                  <a:srgbClr val="000000"/>
                </a:solidFill>
                <a:effectLst/>
                <a:latin typeface="Montserrat" panose="00000500000000000000" pitchFamily="2" charset="0"/>
                <a:ea typeface="Arial" panose="020B0604020202020204" pitchFamily="34" charset="0"/>
              </a:rPr>
              <a:t>colouredPetrinets</a:t>
            </a:r>
            <a:r>
              <a:rPr lang="en-US" sz="1600" dirty="0">
                <a:solidFill>
                  <a:srgbClr val="000000"/>
                </a:solidFill>
                <a:effectLst/>
                <a:latin typeface="Montserrat" panose="00000500000000000000" pitchFamily="2" charset="0"/>
                <a:ea typeface="Arial" panose="020B0604020202020204" pitchFamily="34" charset="0"/>
              </a:rPr>
              <a:t>" is for </a:t>
            </a:r>
            <a:r>
              <a:rPr lang="en-US" sz="1600" dirty="0">
                <a:effectLst/>
                <a:latin typeface="Montserrat" panose="00000500000000000000" pitchFamily="2" charset="0"/>
                <a:ea typeface="Arial" panose="020B0604020202020204" pitchFamily="34" charset="0"/>
              </a:rPr>
              <a:t>the </a:t>
            </a:r>
            <a:r>
              <a:rPr lang="en-US" sz="1600" dirty="0">
                <a:solidFill>
                  <a:srgbClr val="000000"/>
                </a:solidFill>
                <a:effectLst/>
                <a:latin typeface="Montserrat" panose="00000500000000000000" pitchFamily="2" charset="0"/>
                <a:ea typeface="Arial" panose="020B0604020202020204" pitchFamily="34" charset="0"/>
              </a:rPr>
              <a:t>Student Registration System for Universities (SRSU) as a kind of management information system that cannot only record the information for student registration each term quickly and efficiently, but also do statistics on the students' basic information, registration information, and payment information and give results of the analysis.  </a:t>
            </a:r>
            <a:endParaRPr lang="en-PH" sz="1600" dirty="0">
              <a:latin typeface="Montserrat" panose="00000500000000000000" pitchFamily="2" charset="0"/>
            </a:endParaRPr>
          </a:p>
        </p:txBody>
      </p:sp>
      <p:sp>
        <p:nvSpPr>
          <p:cNvPr id="5" name="TextBox 4">
            <a:extLst>
              <a:ext uri="{FF2B5EF4-FFF2-40B4-BE49-F238E27FC236}">
                <a16:creationId xmlns:a16="http://schemas.microsoft.com/office/drawing/2014/main" id="{CB57140B-B379-010B-C252-BD8757AE6D6A}"/>
              </a:ext>
            </a:extLst>
          </p:cNvPr>
          <p:cNvSpPr txBox="1"/>
          <p:nvPr/>
        </p:nvSpPr>
        <p:spPr>
          <a:xfrm>
            <a:off x="583580" y="3017142"/>
            <a:ext cx="7761250" cy="1323439"/>
          </a:xfrm>
          <a:prstGeom prst="rect">
            <a:avLst/>
          </a:prstGeom>
          <a:noFill/>
        </p:spPr>
        <p:txBody>
          <a:bodyPr wrap="square">
            <a:spAutoFit/>
          </a:bodyPr>
          <a:lstStyle/>
          <a:p>
            <a:pPr marL="285750" indent="-285750" algn="ctr">
              <a:buFont typeface="Arial" panose="020B0604020202020204" pitchFamily="34" charset="0"/>
              <a:buChar char="•"/>
            </a:pPr>
            <a:r>
              <a:rPr lang="en-US" sz="1600" dirty="0">
                <a:effectLst/>
                <a:latin typeface="Montserrat" panose="00000500000000000000" pitchFamily="2" charset="0"/>
                <a:ea typeface="Arial" panose="020B0604020202020204" pitchFamily="34" charset="0"/>
              </a:rPr>
              <a:t>According to Sari, I. P., et al. (2020) “Web-based Educational Administration System for Student Affairs” is a student administration system based on website and its database using the prototype method with CodeIgniter framework and MySQL for the database to create data-driven decision making for student affairs. </a:t>
            </a:r>
            <a:endParaRPr lang="en-PH" sz="1600" dirty="0">
              <a:latin typeface="Montserrat" panose="00000500000000000000" pitchFamily="2" charset="0"/>
            </a:endParaRPr>
          </a:p>
        </p:txBody>
      </p:sp>
    </p:spTree>
    <p:extLst>
      <p:ext uri="{BB962C8B-B14F-4D97-AF65-F5344CB8AC3E}">
        <p14:creationId xmlns:p14="http://schemas.microsoft.com/office/powerpoint/2010/main" val="322974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7" name="Google Shape;540;p64">
            <a:extLst>
              <a:ext uri="{FF2B5EF4-FFF2-40B4-BE49-F238E27FC236}">
                <a16:creationId xmlns:a16="http://schemas.microsoft.com/office/drawing/2014/main" id="{04E28AF8-3AA0-ED9C-8BBD-7FBBE4F686FB}"/>
              </a:ext>
            </a:extLst>
          </p:cNvPr>
          <p:cNvSpPr txBox="1">
            <a:spLocks noGrp="1"/>
          </p:cNvSpPr>
          <p:nvPr>
            <p:ph type="title"/>
          </p:nvPr>
        </p:nvSpPr>
        <p:spPr>
          <a:xfrm>
            <a:off x="302527" y="311250"/>
            <a:ext cx="5509183" cy="759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Related Systems</a:t>
            </a:r>
            <a:br>
              <a:rPr lang="en-US" dirty="0"/>
            </a:br>
            <a:br>
              <a:rPr lang="en-US" dirty="0"/>
            </a:br>
            <a:br>
              <a:rPr lang="en-US" dirty="0"/>
            </a:br>
            <a:endParaRPr dirty="0"/>
          </a:p>
        </p:txBody>
      </p:sp>
      <p:sp>
        <p:nvSpPr>
          <p:cNvPr id="3" name="TextBox 2">
            <a:extLst>
              <a:ext uri="{FF2B5EF4-FFF2-40B4-BE49-F238E27FC236}">
                <a16:creationId xmlns:a16="http://schemas.microsoft.com/office/drawing/2014/main" id="{DF9A2643-C4DC-0E38-0F68-F1050039D8EB}"/>
              </a:ext>
            </a:extLst>
          </p:cNvPr>
          <p:cNvSpPr txBox="1"/>
          <p:nvPr/>
        </p:nvSpPr>
        <p:spPr>
          <a:xfrm>
            <a:off x="375424" y="1003669"/>
            <a:ext cx="8569713" cy="1815882"/>
          </a:xfrm>
          <a:prstGeom prst="rect">
            <a:avLst/>
          </a:prstGeom>
          <a:noFill/>
        </p:spPr>
        <p:txBody>
          <a:bodyPr wrap="square" rtlCol="0">
            <a:spAutoFit/>
          </a:bodyPr>
          <a:lstStyle/>
          <a:p>
            <a:pPr marL="285750" indent="-285750" algn="ctr">
              <a:buFont typeface="Arial" panose="020B0604020202020204" pitchFamily="34" charset="0"/>
              <a:buChar char="•"/>
            </a:pPr>
            <a:r>
              <a:rPr lang="en-US" sz="1600" dirty="0">
                <a:effectLst/>
                <a:latin typeface="Montserrat" panose="00000500000000000000" pitchFamily="2" charset="0"/>
                <a:ea typeface="Arial" panose="020B0604020202020204" pitchFamily="34" charset="0"/>
              </a:rPr>
              <a:t>According to </a:t>
            </a:r>
            <a:r>
              <a:rPr lang="en-US" sz="1600" dirty="0" err="1">
                <a:effectLst/>
                <a:latin typeface="Montserrat" panose="00000500000000000000" pitchFamily="2" charset="0"/>
                <a:ea typeface="Arial" panose="020B0604020202020204" pitchFamily="34" charset="0"/>
              </a:rPr>
              <a:t>Rasyidah</a:t>
            </a:r>
            <a:r>
              <a:rPr lang="en-US" sz="1600" dirty="0">
                <a:effectLst/>
                <a:latin typeface="Montserrat" panose="00000500000000000000" pitchFamily="2" charset="0"/>
                <a:ea typeface="Arial" panose="020B0604020202020204" pitchFamily="34" charset="0"/>
              </a:rPr>
              <a:t>, R., et al. (2020) </a:t>
            </a:r>
            <a:r>
              <a:rPr lang="en-US" sz="1600" dirty="0">
                <a:latin typeface="Montserrat" panose="00000500000000000000" pitchFamily="2" charset="0"/>
                <a:ea typeface="Arial" panose="020B0604020202020204" pitchFamily="34" charset="0"/>
              </a:rPr>
              <a:t>“</a:t>
            </a:r>
            <a:r>
              <a:rPr lang="en-US" sz="1600" dirty="0">
                <a:effectLst/>
                <a:latin typeface="Montserrat" panose="00000500000000000000" pitchFamily="2" charset="0"/>
                <a:ea typeface="Arial" panose="020B0604020202020204" pitchFamily="34" charset="0"/>
              </a:rPr>
              <a:t>Web-Based Information System for Student Affairs Letter Management” to create the official student affair letters in the Padang State Polytechnic computerized. Because of the manual system, students have to queue and it takes a long time. With this developed system, there is no longer a queuing process at the counter, students can fill out a form through the system and will receive a notification when the official letter has been confirmed from related section</a:t>
            </a:r>
            <a:r>
              <a:rPr lang="en-US" dirty="0">
                <a:effectLst/>
                <a:latin typeface="Montserrat" panose="00000500000000000000" pitchFamily="2" charset="0"/>
                <a:ea typeface="Arial" panose="020B0604020202020204" pitchFamily="34" charset="0"/>
              </a:rPr>
              <a:t>. </a:t>
            </a:r>
            <a:r>
              <a:rPr lang="en-US" dirty="0">
                <a:solidFill>
                  <a:srgbClr val="000000"/>
                </a:solidFill>
                <a:effectLst/>
                <a:latin typeface="Montserrat" panose="00000500000000000000" pitchFamily="2" charset="0"/>
                <a:ea typeface="Arial" panose="020B0604020202020204" pitchFamily="34" charset="0"/>
              </a:rPr>
              <a:t>  </a:t>
            </a:r>
            <a:endParaRPr lang="en-PH" dirty="0">
              <a:latin typeface="Montserrat" panose="00000500000000000000" pitchFamily="2" charset="0"/>
            </a:endParaRPr>
          </a:p>
        </p:txBody>
      </p:sp>
      <p:sp>
        <p:nvSpPr>
          <p:cNvPr id="5" name="TextBox 4">
            <a:extLst>
              <a:ext uri="{FF2B5EF4-FFF2-40B4-BE49-F238E27FC236}">
                <a16:creationId xmlns:a16="http://schemas.microsoft.com/office/drawing/2014/main" id="{CB57140B-B379-010B-C252-BD8757AE6D6A}"/>
              </a:ext>
            </a:extLst>
          </p:cNvPr>
          <p:cNvSpPr txBox="1"/>
          <p:nvPr/>
        </p:nvSpPr>
        <p:spPr>
          <a:xfrm>
            <a:off x="375424" y="3104094"/>
            <a:ext cx="8560420" cy="1569660"/>
          </a:xfrm>
          <a:prstGeom prst="rect">
            <a:avLst/>
          </a:prstGeom>
          <a:noFill/>
        </p:spPr>
        <p:txBody>
          <a:bodyPr wrap="square">
            <a:spAutoFit/>
          </a:bodyPr>
          <a:lstStyle/>
          <a:p>
            <a:pPr marL="285750" indent="-285750" algn="ctr">
              <a:buFont typeface="Arial" panose="020B0604020202020204" pitchFamily="34" charset="0"/>
              <a:buChar char="•"/>
            </a:pPr>
            <a:r>
              <a:rPr lang="en-US" sz="1600" dirty="0">
                <a:effectLst/>
                <a:latin typeface="Montserrat" panose="00000500000000000000" pitchFamily="2" charset="0"/>
                <a:ea typeface="Arial" panose="020B0604020202020204" pitchFamily="34" charset="0"/>
              </a:rPr>
              <a:t>According to Cardoza, R. &amp; </a:t>
            </a:r>
            <a:r>
              <a:rPr lang="en-US" sz="1600" dirty="0" err="1">
                <a:effectLst/>
                <a:latin typeface="Montserrat" panose="00000500000000000000" pitchFamily="2" charset="0"/>
                <a:ea typeface="Arial" panose="020B0604020202020204" pitchFamily="34" charset="0"/>
              </a:rPr>
              <a:t>Serwelas</a:t>
            </a:r>
            <a:r>
              <a:rPr lang="en-US" sz="1600" dirty="0">
                <a:effectLst/>
                <a:latin typeface="Montserrat" panose="00000500000000000000" pitchFamily="2" charset="0"/>
                <a:ea typeface="Arial" panose="020B0604020202020204" pitchFamily="34" charset="0"/>
              </a:rPr>
              <a:t>, E. (2019) “Android-Based Doctor-Patient Appointment System” which aims to help the patient in the clinic when it comes to the process of getting an appointment with the doctor. It also helps the doctor to prevent a long line in waiting for consultation which causes overcrowding inside the clinic. The developed system will also avoid the hard time for accessing and updating the patients’ records on time. </a:t>
            </a:r>
            <a:endParaRPr lang="en-PH" sz="1600" dirty="0">
              <a:latin typeface="Montserrat" panose="00000500000000000000" pitchFamily="2" charset="0"/>
            </a:endParaRPr>
          </a:p>
        </p:txBody>
      </p:sp>
    </p:spTree>
    <p:extLst>
      <p:ext uri="{BB962C8B-B14F-4D97-AF65-F5344CB8AC3E}">
        <p14:creationId xmlns:p14="http://schemas.microsoft.com/office/powerpoint/2010/main" val="425458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587275" y="283089"/>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95" name="Google Shape;495;p61"/>
          <p:cNvSpPr txBox="1">
            <a:spLocks noGrp="1"/>
          </p:cNvSpPr>
          <p:nvPr>
            <p:ph type="subTitle" idx="3"/>
          </p:nvPr>
        </p:nvSpPr>
        <p:spPr>
          <a:xfrm>
            <a:off x="283067" y="2420046"/>
            <a:ext cx="4368104" cy="809682"/>
          </a:xfrm>
          <a:prstGeom prst="rect">
            <a:avLst/>
          </a:prstGeom>
        </p:spPr>
        <p:txBody>
          <a:bodyPr spcFirstLastPara="1" wrap="square" lIns="91425" tIns="91425" rIns="91425" bIns="91425" anchor="ctr" anchorCtr="0">
            <a:noAutofit/>
          </a:bodyPr>
          <a:lstStyle/>
          <a:p>
            <a:pPr marL="342900" lvl="0" algn="ctr" rtl="0">
              <a:spcBef>
                <a:spcPts val="0"/>
              </a:spcBef>
              <a:spcAft>
                <a:spcPts val="0"/>
              </a:spcAft>
              <a:buFont typeface="Arial" panose="020B0604020202020204" pitchFamily="34" charset="0"/>
              <a:buChar char="•"/>
            </a:pPr>
            <a:r>
              <a:rPr lang="en-US" dirty="0"/>
              <a:t>Project Context</a:t>
            </a:r>
          </a:p>
          <a:p>
            <a:pPr marL="342900" lvl="0" algn="ctr" rtl="0">
              <a:spcBef>
                <a:spcPts val="0"/>
              </a:spcBef>
              <a:spcAft>
                <a:spcPts val="0"/>
              </a:spcAft>
              <a:buFont typeface="Arial" panose="020B0604020202020204" pitchFamily="34" charset="0"/>
              <a:buChar char="•"/>
            </a:pPr>
            <a:r>
              <a:rPr lang="en-US" dirty="0"/>
              <a:t>Purpose  and Description </a:t>
            </a:r>
          </a:p>
          <a:p>
            <a:pPr marL="342900" lvl="0" algn="ctr" rtl="0">
              <a:spcBef>
                <a:spcPts val="0"/>
              </a:spcBef>
              <a:spcAft>
                <a:spcPts val="0"/>
              </a:spcAft>
              <a:buFont typeface="Arial" panose="020B0604020202020204" pitchFamily="34" charset="0"/>
              <a:buChar char="•"/>
            </a:pPr>
            <a:r>
              <a:rPr lang="en-US" dirty="0"/>
              <a:t>Statement of the Problem</a:t>
            </a:r>
          </a:p>
          <a:p>
            <a:pPr marL="342900" lvl="0" algn="ctr" rtl="0">
              <a:spcBef>
                <a:spcPts val="0"/>
              </a:spcBef>
              <a:spcAft>
                <a:spcPts val="0"/>
              </a:spcAft>
              <a:buFont typeface="Arial" panose="020B0604020202020204" pitchFamily="34" charset="0"/>
              <a:buChar char="•"/>
            </a:pPr>
            <a:r>
              <a:rPr lang="en-US" dirty="0"/>
              <a:t>Objective of the Study</a:t>
            </a:r>
          </a:p>
          <a:p>
            <a:pPr marL="342900" lvl="0" algn="ctr" rtl="0">
              <a:spcBef>
                <a:spcPts val="0"/>
              </a:spcBef>
              <a:spcAft>
                <a:spcPts val="0"/>
              </a:spcAft>
              <a:buFont typeface="Arial" panose="020B0604020202020204" pitchFamily="34" charset="0"/>
              <a:buChar char="•"/>
            </a:pPr>
            <a:r>
              <a:rPr lang="en-US" dirty="0"/>
              <a:t>Scope and Limitation of the Study</a:t>
            </a:r>
            <a:endParaRPr dirty="0"/>
          </a:p>
        </p:txBody>
      </p:sp>
      <p:sp>
        <p:nvSpPr>
          <p:cNvPr id="503" name="Google Shape;503;p61"/>
          <p:cNvSpPr txBox="1">
            <a:spLocks noGrp="1"/>
          </p:cNvSpPr>
          <p:nvPr>
            <p:ph type="title" idx="9"/>
          </p:nvPr>
        </p:nvSpPr>
        <p:spPr>
          <a:xfrm>
            <a:off x="1413807" y="862616"/>
            <a:ext cx="2106624" cy="7753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Chapter </a:t>
            </a:r>
            <a:r>
              <a:rPr lang="en" sz="2800" dirty="0"/>
              <a:t>1</a:t>
            </a:r>
            <a:endParaRPr sz="2800" dirty="0"/>
          </a:p>
        </p:txBody>
      </p:sp>
      <p:sp>
        <p:nvSpPr>
          <p:cNvPr id="23" name="Google Shape;503;p61">
            <a:extLst>
              <a:ext uri="{FF2B5EF4-FFF2-40B4-BE49-F238E27FC236}">
                <a16:creationId xmlns:a16="http://schemas.microsoft.com/office/drawing/2014/main" id="{691B46DD-2585-8EEE-4C27-DB82013EF108}"/>
              </a:ext>
            </a:extLst>
          </p:cNvPr>
          <p:cNvSpPr txBox="1">
            <a:spLocks/>
          </p:cNvSpPr>
          <p:nvPr/>
        </p:nvSpPr>
        <p:spPr>
          <a:xfrm>
            <a:off x="6005959" y="862616"/>
            <a:ext cx="2106624" cy="775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US" sz="2800" dirty="0"/>
              <a:t>Chapter 2</a:t>
            </a:r>
          </a:p>
        </p:txBody>
      </p:sp>
      <p:sp>
        <p:nvSpPr>
          <p:cNvPr id="31" name="Google Shape;495;p61">
            <a:extLst>
              <a:ext uri="{FF2B5EF4-FFF2-40B4-BE49-F238E27FC236}">
                <a16:creationId xmlns:a16="http://schemas.microsoft.com/office/drawing/2014/main" id="{BA352934-D010-5E9E-A6C1-D8DBD701205E}"/>
              </a:ext>
            </a:extLst>
          </p:cNvPr>
          <p:cNvSpPr txBox="1">
            <a:spLocks/>
          </p:cNvSpPr>
          <p:nvPr/>
        </p:nvSpPr>
        <p:spPr>
          <a:xfrm>
            <a:off x="4775896" y="2420046"/>
            <a:ext cx="4368104" cy="8096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342900">
              <a:buFont typeface="Arial" panose="020B0604020202020204" pitchFamily="34" charset="0"/>
              <a:buChar char="•"/>
            </a:pPr>
            <a:r>
              <a:rPr lang="en-US" dirty="0"/>
              <a:t>Technical Background </a:t>
            </a:r>
          </a:p>
          <a:p>
            <a:pPr marL="342900">
              <a:buFont typeface="Arial" panose="020B0604020202020204" pitchFamily="34" charset="0"/>
              <a:buChar char="•"/>
            </a:pPr>
            <a:r>
              <a:rPr lang="en-US" dirty="0"/>
              <a:t>Related Literature and Related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1219637" y="1294707"/>
            <a:ext cx="6704725" cy="25540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t>Chapter 3</a:t>
            </a:r>
            <a:br>
              <a:rPr lang="en-US" sz="5400" dirty="0"/>
            </a:br>
            <a:r>
              <a:rPr lang="en-US" sz="5400" dirty="0"/>
              <a:t>RESEARCH AND METHODOLOGY</a:t>
            </a:r>
            <a:endParaRPr sz="5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610E0D-184A-47B3-AD7E-16B31649B841}"/>
              </a:ext>
            </a:extLst>
          </p:cNvPr>
          <p:cNvSpPr>
            <a:spLocks noGrp="1"/>
          </p:cNvSpPr>
          <p:nvPr>
            <p:ph type="subTitle" idx="1"/>
          </p:nvPr>
        </p:nvSpPr>
        <p:spPr>
          <a:xfrm>
            <a:off x="728547" y="1084166"/>
            <a:ext cx="7686906" cy="2975167"/>
          </a:xfrm>
        </p:spPr>
        <p:txBody>
          <a:bodyPr/>
          <a:lstStyle/>
          <a:p>
            <a:pPr algn="just"/>
            <a:r>
              <a:rPr lang="en-PH" sz="2400" dirty="0"/>
              <a:t>In this chapter discuses the methodologies that used on process of system development.</a:t>
            </a:r>
          </a:p>
          <a:p>
            <a:pPr algn="just"/>
            <a:endParaRPr lang="en-PH" sz="2400" dirty="0"/>
          </a:p>
          <a:p>
            <a:pPr algn="just"/>
            <a:r>
              <a:rPr lang="en-PH" sz="2400" dirty="0"/>
              <a:t>The information included in this chapter is to easily understand how the system works</a:t>
            </a:r>
          </a:p>
        </p:txBody>
      </p:sp>
    </p:spTree>
    <p:extLst>
      <p:ext uri="{BB962C8B-B14F-4D97-AF65-F5344CB8AC3E}">
        <p14:creationId xmlns:p14="http://schemas.microsoft.com/office/powerpoint/2010/main" val="430116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1" name="Google Shape;581;p7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3" name="Google Shape;540;p64">
            <a:extLst>
              <a:ext uri="{FF2B5EF4-FFF2-40B4-BE49-F238E27FC236}">
                <a16:creationId xmlns:a16="http://schemas.microsoft.com/office/drawing/2014/main" id="{2FA9E624-A179-19AE-78A6-9ABCBE5E9013}"/>
              </a:ext>
            </a:extLst>
          </p:cNvPr>
          <p:cNvSpPr txBox="1">
            <a:spLocks/>
          </p:cNvSpPr>
          <p:nvPr/>
        </p:nvSpPr>
        <p:spPr>
          <a:xfrm>
            <a:off x="167398" y="149507"/>
            <a:ext cx="4816458" cy="615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pPr algn="l"/>
            <a:r>
              <a:rPr lang="en-US" sz="2800" dirty="0"/>
              <a:t>Operational Framework</a:t>
            </a:r>
          </a:p>
        </p:txBody>
      </p:sp>
      <p:sp>
        <p:nvSpPr>
          <p:cNvPr id="9" name="Rectangle 12">
            <a:extLst>
              <a:ext uri="{FF2B5EF4-FFF2-40B4-BE49-F238E27FC236}">
                <a16:creationId xmlns:a16="http://schemas.microsoft.com/office/drawing/2014/main" id="{ABC80A80-AE0D-7868-C1EE-32E3DA66BC6B}"/>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pic>
        <p:nvPicPr>
          <p:cNvPr id="11" name="Picture 10">
            <a:extLst>
              <a:ext uri="{FF2B5EF4-FFF2-40B4-BE49-F238E27FC236}">
                <a16:creationId xmlns:a16="http://schemas.microsoft.com/office/drawing/2014/main" id="{011B08F5-AF49-CC35-68DD-51F232744439}"/>
              </a:ext>
            </a:extLst>
          </p:cNvPr>
          <p:cNvPicPr>
            <a:picLocks noChangeAspect="1"/>
          </p:cNvPicPr>
          <p:nvPr/>
        </p:nvPicPr>
        <p:blipFill>
          <a:blip r:embed="rId3"/>
          <a:stretch>
            <a:fillRect/>
          </a:stretch>
        </p:blipFill>
        <p:spPr>
          <a:xfrm>
            <a:off x="1538868" y="727717"/>
            <a:ext cx="6081131" cy="39585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81"/>
                                        </p:tgtEl>
                                        <p:attrNameLst>
                                          <p:attrName>style.visibility</p:attrName>
                                        </p:attrNameLst>
                                      </p:cBhvr>
                                      <p:to>
                                        <p:strVal val="visible"/>
                                      </p:to>
                                    </p:set>
                                    <p:anim calcmode="lin" valueType="num">
                                      <p:cBhvr additive="base">
                                        <p:cTn id="7" dur="1000"/>
                                        <p:tgtEl>
                                          <p:spTgt spid="58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7" name="Google Shape;540;p64">
            <a:extLst>
              <a:ext uri="{FF2B5EF4-FFF2-40B4-BE49-F238E27FC236}">
                <a16:creationId xmlns:a16="http://schemas.microsoft.com/office/drawing/2014/main" id="{04E28AF8-3AA0-ED9C-8BBD-7FBBE4F686FB}"/>
              </a:ext>
            </a:extLst>
          </p:cNvPr>
          <p:cNvSpPr txBox="1">
            <a:spLocks noGrp="1"/>
          </p:cNvSpPr>
          <p:nvPr>
            <p:ph type="title"/>
          </p:nvPr>
        </p:nvSpPr>
        <p:spPr>
          <a:xfrm>
            <a:off x="302527" y="311250"/>
            <a:ext cx="5509183" cy="759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HIPO Chart</a:t>
            </a:r>
            <a:endParaRPr dirty="0"/>
          </a:p>
        </p:txBody>
      </p:sp>
      <p:pic>
        <p:nvPicPr>
          <p:cNvPr id="3" name="Picture 2">
            <a:extLst>
              <a:ext uri="{FF2B5EF4-FFF2-40B4-BE49-F238E27FC236}">
                <a16:creationId xmlns:a16="http://schemas.microsoft.com/office/drawing/2014/main" id="{C99B900C-6AEA-200D-B81B-E8859FBCFECC}"/>
              </a:ext>
            </a:extLst>
          </p:cNvPr>
          <p:cNvPicPr>
            <a:picLocks noChangeAspect="1"/>
          </p:cNvPicPr>
          <p:nvPr/>
        </p:nvPicPr>
        <p:blipFill>
          <a:blip r:embed="rId3"/>
          <a:stretch>
            <a:fillRect/>
          </a:stretch>
        </p:blipFill>
        <p:spPr>
          <a:xfrm>
            <a:off x="2288247" y="609600"/>
            <a:ext cx="4567506" cy="4075524"/>
          </a:xfrm>
          <a:prstGeom prst="rect">
            <a:avLst/>
          </a:prstGeom>
        </p:spPr>
      </p:pic>
    </p:spTree>
    <p:extLst>
      <p:ext uri="{BB962C8B-B14F-4D97-AF65-F5344CB8AC3E}">
        <p14:creationId xmlns:p14="http://schemas.microsoft.com/office/powerpoint/2010/main" val="137574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66"/>
          <p:cNvSpPr txBox="1">
            <a:spLocks noGrp="1"/>
          </p:cNvSpPr>
          <p:nvPr>
            <p:ph type="title"/>
          </p:nvPr>
        </p:nvSpPr>
        <p:spPr>
          <a:xfrm>
            <a:off x="-328139" y="301081"/>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dirty="0"/>
              <a:t>Respondents of the Study</a:t>
            </a:r>
            <a:endParaRPr dirty="0"/>
          </a:p>
        </p:txBody>
      </p:sp>
      <p:pic>
        <p:nvPicPr>
          <p:cNvPr id="5" name="Picture 4">
            <a:extLst>
              <a:ext uri="{FF2B5EF4-FFF2-40B4-BE49-F238E27FC236}">
                <a16:creationId xmlns:a16="http://schemas.microsoft.com/office/drawing/2014/main" id="{5FC41D8A-5D07-12DE-F07E-5325A8831FD0}"/>
              </a:ext>
            </a:extLst>
          </p:cNvPr>
          <p:cNvPicPr>
            <a:picLocks noChangeAspect="1"/>
          </p:cNvPicPr>
          <p:nvPr/>
        </p:nvPicPr>
        <p:blipFill>
          <a:blip r:embed="rId3"/>
          <a:stretch>
            <a:fillRect/>
          </a:stretch>
        </p:blipFill>
        <p:spPr>
          <a:xfrm>
            <a:off x="282498" y="1082485"/>
            <a:ext cx="8735122" cy="32572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99"/>
          <p:cNvSpPr txBox="1">
            <a:spLocks noGrp="1"/>
          </p:cNvSpPr>
          <p:nvPr>
            <p:ph type="title"/>
          </p:nvPr>
        </p:nvSpPr>
        <p:spPr>
          <a:xfrm>
            <a:off x="1086514" y="1675763"/>
            <a:ext cx="6605457" cy="22197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7200" dirty="0"/>
              <a:t>Thank</a:t>
            </a:r>
            <a:r>
              <a:rPr lang="en-US" dirty="0"/>
              <a:t> </a:t>
            </a:r>
            <a:r>
              <a:rPr lang="en-US" sz="7200" dirty="0"/>
              <a:t>you</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29" name="Google Shape;529;p62"/>
          <p:cNvSpPr txBox="1">
            <a:spLocks noGrp="1"/>
          </p:cNvSpPr>
          <p:nvPr>
            <p:ph type="title" idx="21"/>
          </p:nvPr>
        </p:nvSpPr>
        <p:spPr>
          <a:xfrm>
            <a:off x="-69654" y="328071"/>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9" name="Google Shape;503;p61">
            <a:extLst>
              <a:ext uri="{FF2B5EF4-FFF2-40B4-BE49-F238E27FC236}">
                <a16:creationId xmlns:a16="http://schemas.microsoft.com/office/drawing/2014/main" id="{73FA6582-8FE7-B1F2-BBA4-C22047DAE5C3}"/>
              </a:ext>
            </a:extLst>
          </p:cNvPr>
          <p:cNvSpPr txBox="1">
            <a:spLocks/>
          </p:cNvSpPr>
          <p:nvPr/>
        </p:nvSpPr>
        <p:spPr>
          <a:xfrm>
            <a:off x="3518688" y="900771"/>
            <a:ext cx="2106624" cy="775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US" sz="2800" dirty="0"/>
              <a:t>Chapter 3</a:t>
            </a:r>
          </a:p>
        </p:txBody>
      </p:sp>
      <p:sp>
        <p:nvSpPr>
          <p:cNvPr id="41" name="Google Shape;495;p61">
            <a:extLst>
              <a:ext uri="{FF2B5EF4-FFF2-40B4-BE49-F238E27FC236}">
                <a16:creationId xmlns:a16="http://schemas.microsoft.com/office/drawing/2014/main" id="{B97F1BCE-6887-025F-C037-15D5D0EDE944}"/>
              </a:ext>
            </a:extLst>
          </p:cNvPr>
          <p:cNvSpPr txBox="1">
            <a:spLocks/>
          </p:cNvSpPr>
          <p:nvPr/>
        </p:nvSpPr>
        <p:spPr>
          <a:xfrm>
            <a:off x="2387948" y="2986824"/>
            <a:ext cx="4008534" cy="1349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342900">
              <a:buFont typeface="Arial" panose="020B0604020202020204" pitchFamily="34" charset="0"/>
              <a:buChar char="•"/>
            </a:pPr>
            <a:r>
              <a:rPr lang="en-US" dirty="0"/>
              <a:t>Operational Framework</a:t>
            </a:r>
          </a:p>
          <a:p>
            <a:pPr marL="342900">
              <a:buFont typeface="Arial" panose="020B0604020202020204" pitchFamily="34" charset="0"/>
              <a:buChar char="•"/>
            </a:pPr>
            <a:r>
              <a:rPr lang="en-US" dirty="0"/>
              <a:t>HIPO CHART</a:t>
            </a:r>
          </a:p>
          <a:p>
            <a:pPr marL="342900">
              <a:buFont typeface="Arial" panose="020B0604020202020204" pitchFamily="34" charset="0"/>
              <a:buChar char="•"/>
            </a:pPr>
            <a:r>
              <a:rPr lang="en-US" dirty="0"/>
              <a:t>Respondents of the Study</a:t>
            </a:r>
          </a:p>
          <a:p>
            <a:pPr marL="342900">
              <a:buFont typeface="Arial" panose="020B0604020202020204" pitchFamily="34" charset="0"/>
              <a:buChar char="•"/>
            </a:pPr>
            <a:r>
              <a:rPr lang="en-US" dirty="0"/>
              <a:t>Sample Screenshot/Video of the System</a:t>
            </a:r>
          </a:p>
          <a:p>
            <a:pPr marL="342900">
              <a:buFont typeface="Arial" panose="020B0604020202020204" pitchFamily="34" charset="0"/>
              <a:buChar char="•"/>
            </a:pPr>
            <a:endParaRPr lang="en-US" dirty="0"/>
          </a:p>
          <a:p>
            <a:pPr marL="342900">
              <a:buFont typeface="Arial" panose="020B0604020202020204" pitchFamily="34" charset="0"/>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1113196" y="1917154"/>
            <a:ext cx="6704725" cy="25540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t>Chapter 1</a:t>
            </a:r>
            <a:endParaRPr sz="5400" dirty="0"/>
          </a:p>
        </p:txBody>
      </p:sp>
    </p:spTree>
    <p:extLst>
      <p:ext uri="{BB962C8B-B14F-4D97-AF65-F5344CB8AC3E}">
        <p14:creationId xmlns:p14="http://schemas.microsoft.com/office/powerpoint/2010/main" val="160495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318600" y="307237"/>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Context</a:t>
            </a:r>
            <a:endParaRPr dirty="0"/>
          </a:p>
        </p:txBody>
      </p:sp>
      <p:sp>
        <p:nvSpPr>
          <p:cNvPr id="535" name="Google Shape;535;p63"/>
          <p:cNvSpPr txBox="1">
            <a:spLocks noGrp="1"/>
          </p:cNvSpPr>
          <p:nvPr>
            <p:ph type="subTitle" idx="1"/>
          </p:nvPr>
        </p:nvSpPr>
        <p:spPr>
          <a:xfrm>
            <a:off x="999718" y="1148859"/>
            <a:ext cx="7304012" cy="935220"/>
          </a:xfrm>
          <a:prstGeom prst="rect">
            <a:avLst/>
          </a:prstGeom>
        </p:spPr>
        <p:txBody>
          <a:bodyPr spcFirstLastPara="1" wrap="square" lIns="91425" tIns="91425" rIns="91425" bIns="91425" anchor="t" anchorCtr="0">
            <a:noAutofit/>
          </a:bodyPr>
          <a:lstStyle/>
          <a:p>
            <a:pPr marL="342900" lvl="0" rtl="0">
              <a:spcBef>
                <a:spcPts val="0"/>
              </a:spcBef>
              <a:spcAft>
                <a:spcPts val="1200"/>
              </a:spcAft>
              <a:buFont typeface="Arial" panose="020B0604020202020204" pitchFamily="34" charset="0"/>
              <a:buChar char="•"/>
            </a:pPr>
            <a:r>
              <a:rPr lang="en-US" dirty="0"/>
              <a:t>As the world advances, technology has become an integral part of our daily lives. It makes our lives more efficient and convenient when it comes to work and school related activities.</a:t>
            </a:r>
            <a:endParaRPr dirty="0"/>
          </a:p>
        </p:txBody>
      </p:sp>
      <p:sp>
        <p:nvSpPr>
          <p:cNvPr id="3" name="Google Shape;535;p63">
            <a:extLst>
              <a:ext uri="{FF2B5EF4-FFF2-40B4-BE49-F238E27FC236}">
                <a16:creationId xmlns:a16="http://schemas.microsoft.com/office/drawing/2014/main" id="{14254D62-DE6F-D249-37BE-6A5E00EF4E7D}"/>
              </a:ext>
            </a:extLst>
          </p:cNvPr>
          <p:cNvSpPr txBox="1">
            <a:spLocks/>
          </p:cNvSpPr>
          <p:nvPr/>
        </p:nvSpPr>
        <p:spPr>
          <a:xfrm>
            <a:off x="927747" y="2849611"/>
            <a:ext cx="6998673" cy="1314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342900">
              <a:spcAft>
                <a:spcPts val="1200"/>
              </a:spcAft>
              <a:buFont typeface="Arial" panose="020B0604020202020204" pitchFamily="34" charset="0"/>
              <a:buChar char="•"/>
            </a:pPr>
            <a:r>
              <a:rPr lang="en-US" dirty="0"/>
              <a:t>According to Hoyt J. (2021), Student affairs and services can make the difference whether students succeed in college and realize their vision for future career.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318600" y="307237"/>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Context</a:t>
            </a:r>
            <a:endParaRPr dirty="0"/>
          </a:p>
        </p:txBody>
      </p:sp>
      <p:sp>
        <p:nvSpPr>
          <p:cNvPr id="535" name="Google Shape;535;p63"/>
          <p:cNvSpPr txBox="1">
            <a:spLocks noGrp="1"/>
          </p:cNvSpPr>
          <p:nvPr>
            <p:ph type="subTitle" idx="1"/>
          </p:nvPr>
        </p:nvSpPr>
        <p:spPr>
          <a:xfrm>
            <a:off x="999718" y="1148859"/>
            <a:ext cx="7304012" cy="935220"/>
          </a:xfrm>
          <a:prstGeom prst="rect">
            <a:avLst/>
          </a:prstGeom>
        </p:spPr>
        <p:txBody>
          <a:bodyPr spcFirstLastPara="1" wrap="square" lIns="91425" tIns="91425" rIns="91425" bIns="91425" anchor="t" anchorCtr="0">
            <a:noAutofit/>
          </a:bodyPr>
          <a:lstStyle/>
          <a:p>
            <a:pPr marL="342900" lvl="0" rtl="0">
              <a:spcBef>
                <a:spcPts val="0"/>
              </a:spcBef>
              <a:spcAft>
                <a:spcPts val="1200"/>
              </a:spcAft>
              <a:buFont typeface="Arial" panose="020B0604020202020204" pitchFamily="34" charset="0"/>
              <a:buChar char="•"/>
            </a:pPr>
            <a:r>
              <a:rPr lang="en-US" dirty="0"/>
              <a:t>Student affairs and services in various schools also encounter problems. </a:t>
            </a:r>
            <a:endParaRPr dirty="0"/>
          </a:p>
        </p:txBody>
      </p:sp>
      <p:sp>
        <p:nvSpPr>
          <p:cNvPr id="3" name="Google Shape;535;p63">
            <a:extLst>
              <a:ext uri="{FF2B5EF4-FFF2-40B4-BE49-F238E27FC236}">
                <a16:creationId xmlns:a16="http://schemas.microsoft.com/office/drawing/2014/main" id="{14254D62-DE6F-D249-37BE-6A5E00EF4E7D}"/>
              </a:ext>
            </a:extLst>
          </p:cNvPr>
          <p:cNvSpPr txBox="1">
            <a:spLocks/>
          </p:cNvSpPr>
          <p:nvPr/>
        </p:nvSpPr>
        <p:spPr>
          <a:xfrm>
            <a:off x="999718" y="2344089"/>
            <a:ext cx="6998673" cy="1314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342900">
              <a:spcAft>
                <a:spcPts val="1200"/>
              </a:spcAft>
              <a:buFont typeface="Arial" panose="020B0604020202020204" pitchFamily="34" charset="0"/>
              <a:buChar char="•"/>
            </a:pPr>
            <a:r>
              <a:rPr lang="en-US" dirty="0"/>
              <a:t>The system makes the manual process of services computerized and will bring significance and convenience to the Office of the Student Affairs and Services.</a:t>
            </a:r>
          </a:p>
        </p:txBody>
      </p:sp>
    </p:spTree>
    <p:extLst>
      <p:ext uri="{BB962C8B-B14F-4D97-AF65-F5344CB8AC3E}">
        <p14:creationId xmlns:p14="http://schemas.microsoft.com/office/powerpoint/2010/main" val="79860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824323" y="302255"/>
            <a:ext cx="4323000"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Purpose and Description</a:t>
            </a:r>
            <a:endParaRPr dirty="0"/>
          </a:p>
        </p:txBody>
      </p:sp>
      <p:sp>
        <p:nvSpPr>
          <p:cNvPr id="541" name="Google Shape;541;p64"/>
          <p:cNvSpPr txBox="1">
            <a:spLocks noGrp="1"/>
          </p:cNvSpPr>
          <p:nvPr>
            <p:ph type="subTitle" idx="1"/>
          </p:nvPr>
        </p:nvSpPr>
        <p:spPr>
          <a:xfrm>
            <a:off x="1502760" y="1253121"/>
            <a:ext cx="6138479" cy="1036131"/>
          </a:xfrm>
          <a:prstGeom prst="rect">
            <a:avLst/>
          </a:prstGeom>
        </p:spPr>
        <p:txBody>
          <a:bodyPr spcFirstLastPara="1" wrap="square" lIns="91425" tIns="91425" rIns="91425" bIns="91425" anchor="t" anchorCtr="0">
            <a:noAutofit/>
          </a:bodyPr>
          <a:lstStyle/>
          <a:p>
            <a:pPr marL="342900" lvl="0" algn="ctr">
              <a:spcAft>
                <a:spcPts val="1200"/>
              </a:spcAft>
              <a:buFont typeface="Arial" panose="020B0604020202020204" pitchFamily="34" charset="0"/>
              <a:buChar char="•"/>
            </a:pPr>
            <a:r>
              <a:rPr lang="en-US" dirty="0"/>
              <a:t>The Student Affairs and Services is one of the busiest and hectic offices in the school. With that, the staff and officers assigned in the office encounter problems in school.</a:t>
            </a:r>
          </a:p>
          <a:p>
            <a:pPr marL="342900" lvl="0" algn="ctr">
              <a:spcAft>
                <a:spcPts val="1200"/>
              </a:spcAft>
              <a:buFont typeface="Arial" panose="020B0604020202020204" pitchFamily="34" charset="0"/>
              <a:buChar char="•"/>
            </a:pPr>
            <a:r>
              <a:rPr lang="en-US" dirty="0"/>
              <a:t>The system has the capability to lessen the amount of work required in processing documents and forms of the students for the services they need.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374127" y="334227"/>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Statement of the Problem</a:t>
            </a:r>
            <a:endParaRPr dirty="0"/>
          </a:p>
        </p:txBody>
      </p:sp>
      <p:sp>
        <p:nvSpPr>
          <p:cNvPr id="535" name="Google Shape;535;p63"/>
          <p:cNvSpPr txBox="1">
            <a:spLocks noGrp="1"/>
          </p:cNvSpPr>
          <p:nvPr>
            <p:ph type="subTitle" idx="1"/>
          </p:nvPr>
        </p:nvSpPr>
        <p:spPr>
          <a:xfrm>
            <a:off x="1047830" y="1178744"/>
            <a:ext cx="7048339" cy="997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800" dirty="0"/>
              <a:t>This study aims to answer the following questions:</a:t>
            </a:r>
          </a:p>
          <a:p>
            <a:pPr marL="0" lvl="0" indent="0" algn="ctr" rtl="0">
              <a:spcBef>
                <a:spcPts val="0"/>
              </a:spcBef>
              <a:spcAft>
                <a:spcPts val="1200"/>
              </a:spcAft>
              <a:buNone/>
            </a:pPr>
            <a:endParaRPr lang="en-US" sz="1800" dirty="0"/>
          </a:p>
          <a:p>
            <a:pPr marL="0" lvl="0" indent="0" algn="ctr" rtl="0">
              <a:spcBef>
                <a:spcPts val="0"/>
              </a:spcBef>
              <a:spcAft>
                <a:spcPts val="1200"/>
              </a:spcAft>
            </a:pPr>
            <a:r>
              <a:rPr lang="en-US" sz="1800" dirty="0"/>
              <a:t>1. What are the common problems encountered by the staff and students in the manual process of providing and availing student services?</a:t>
            </a:r>
          </a:p>
          <a:p>
            <a:pPr marL="0" lvl="0" indent="0" algn="ctr" rtl="0">
              <a:spcBef>
                <a:spcPts val="0"/>
              </a:spcBef>
              <a:spcAft>
                <a:spcPts val="1200"/>
              </a:spcAft>
              <a:buNone/>
            </a:pPr>
            <a:r>
              <a:rPr lang="en-US" sz="1800" dirty="0"/>
              <a:t>2.  What are the benefits of the system "Web-Based </a:t>
            </a:r>
            <a:r>
              <a:rPr lang="en-US" sz="1800" dirty="0" err="1"/>
              <a:t>Lemery</a:t>
            </a:r>
            <a:r>
              <a:rPr lang="en-US" sz="1800" dirty="0"/>
              <a:t> Colleges Student Affairs and Services with Android Support" to the students and teachers of </a:t>
            </a:r>
            <a:r>
              <a:rPr lang="en-US" sz="1800" dirty="0" err="1"/>
              <a:t>Lemery</a:t>
            </a:r>
            <a:r>
              <a:rPr lang="en-US" sz="1800" dirty="0"/>
              <a:t> Colleges?</a:t>
            </a:r>
          </a:p>
          <a:p>
            <a:pPr marL="0" lvl="0" indent="0" algn="ctr" rtl="0">
              <a:spcBef>
                <a:spcPts val="0"/>
              </a:spcBef>
              <a:spcAft>
                <a:spcPts val="1200"/>
              </a:spcAft>
              <a:buNone/>
            </a:pPr>
            <a:endParaRPr dirty="0"/>
          </a:p>
        </p:txBody>
      </p:sp>
    </p:spTree>
    <p:extLst>
      <p:ext uri="{BB962C8B-B14F-4D97-AF65-F5344CB8AC3E}">
        <p14:creationId xmlns:p14="http://schemas.microsoft.com/office/powerpoint/2010/main" val="94366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374127" y="334227"/>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Statement of the Problem</a:t>
            </a:r>
            <a:endParaRPr dirty="0"/>
          </a:p>
        </p:txBody>
      </p:sp>
      <p:sp>
        <p:nvSpPr>
          <p:cNvPr id="535" name="Google Shape;535;p63"/>
          <p:cNvSpPr txBox="1">
            <a:spLocks noGrp="1"/>
          </p:cNvSpPr>
          <p:nvPr>
            <p:ph type="subTitle" idx="1"/>
          </p:nvPr>
        </p:nvSpPr>
        <p:spPr>
          <a:xfrm>
            <a:off x="928884" y="1379466"/>
            <a:ext cx="7286231" cy="997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800" dirty="0"/>
              <a:t>This study aims to answer the following questions:</a:t>
            </a:r>
          </a:p>
          <a:p>
            <a:pPr marL="0" lvl="0" indent="0" algn="ctr" rtl="0">
              <a:spcBef>
                <a:spcPts val="0"/>
              </a:spcBef>
              <a:spcAft>
                <a:spcPts val="1200"/>
              </a:spcAft>
              <a:buNone/>
            </a:pPr>
            <a:r>
              <a:rPr lang="en-US" sz="1800" dirty="0"/>
              <a:t>3. How can the developed system be assessed using the ISO 9126 standards in terms of:</a:t>
            </a:r>
          </a:p>
          <a:p>
            <a:pPr marL="0" lvl="0" indent="0" algn="ctr" rtl="0">
              <a:spcBef>
                <a:spcPts val="0"/>
              </a:spcBef>
              <a:spcAft>
                <a:spcPts val="1200"/>
              </a:spcAft>
              <a:buNone/>
            </a:pPr>
            <a:r>
              <a:rPr lang="en-US" sz="1800" dirty="0"/>
              <a:t>3.1    Efficiency;</a:t>
            </a:r>
          </a:p>
          <a:p>
            <a:pPr marL="0" lvl="0" indent="0" algn="ctr" rtl="0">
              <a:spcBef>
                <a:spcPts val="0"/>
              </a:spcBef>
              <a:spcAft>
                <a:spcPts val="1200"/>
              </a:spcAft>
              <a:buNone/>
            </a:pPr>
            <a:r>
              <a:rPr lang="en-US" sz="1800" dirty="0"/>
              <a:t>3.2   Accuracy and;</a:t>
            </a:r>
          </a:p>
          <a:p>
            <a:pPr marL="0" lvl="0" indent="0" algn="ctr" rtl="0">
              <a:spcBef>
                <a:spcPts val="0"/>
              </a:spcBef>
              <a:spcAft>
                <a:spcPts val="1200"/>
              </a:spcAft>
              <a:buNone/>
            </a:pPr>
            <a:r>
              <a:rPr lang="en-US" sz="1800" dirty="0"/>
              <a:t>3.3   User-Friendliness?</a:t>
            </a:r>
          </a:p>
          <a:p>
            <a:pPr marL="0" lvl="0" indent="0" algn="ctr" rtl="0">
              <a:spcBef>
                <a:spcPts val="0"/>
              </a:spcBef>
              <a:spcAft>
                <a:spcPts val="1200"/>
              </a:spcAft>
              <a:buNone/>
            </a:pPr>
            <a:endParaRPr dirty="0"/>
          </a:p>
        </p:txBody>
      </p:sp>
    </p:spTree>
    <p:extLst>
      <p:ext uri="{BB962C8B-B14F-4D97-AF65-F5344CB8AC3E}">
        <p14:creationId xmlns:p14="http://schemas.microsoft.com/office/powerpoint/2010/main" val="4084105938"/>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1232</Words>
  <Application>Microsoft Office PowerPoint</Application>
  <PresentationFormat>On-screen Show (16:9)</PresentationFormat>
  <Paragraphs>74</Paragraphs>
  <Slides>25</Slides>
  <Notes>24</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25</vt:i4>
      </vt:variant>
    </vt:vector>
  </HeadingPairs>
  <TitlesOfParts>
    <vt:vector size="40" baseType="lpstr">
      <vt:lpstr>Arial</vt:lpstr>
      <vt:lpstr>Crimson Text</vt:lpstr>
      <vt:lpstr>Josefin Sans</vt:lpstr>
      <vt:lpstr>Lato</vt:lpstr>
      <vt:lpstr>Mako</vt:lpstr>
      <vt:lpstr>Merriweather Light</vt:lpstr>
      <vt:lpstr>Montserrat</vt:lpstr>
      <vt:lpstr>Open Sans</vt:lpstr>
      <vt:lpstr>Proxima Nova</vt:lpstr>
      <vt:lpstr>Proxima Nova Semibold</vt:lpstr>
      <vt:lpstr>Russo One</vt:lpstr>
      <vt:lpstr>Vidaloka</vt:lpstr>
      <vt:lpstr>Minimalist Business Slides XL by Slidesgo</vt:lpstr>
      <vt:lpstr>Slidesgo Final Pages</vt:lpstr>
      <vt:lpstr>Slidesgo Final Pages</vt:lpstr>
      <vt:lpstr>Web-Based Lemery Colleges Student Affairs and Services with Android Support </vt:lpstr>
      <vt:lpstr>Table of contents</vt:lpstr>
      <vt:lpstr>Table of contents</vt:lpstr>
      <vt:lpstr>Chapter 1</vt:lpstr>
      <vt:lpstr>Project Context</vt:lpstr>
      <vt:lpstr>Project Context</vt:lpstr>
      <vt:lpstr>Purpose and Description</vt:lpstr>
      <vt:lpstr>Statement of the Problem</vt:lpstr>
      <vt:lpstr>Statement of the Problem</vt:lpstr>
      <vt:lpstr>Objective of the Study</vt:lpstr>
      <vt:lpstr>Objective of the Study</vt:lpstr>
      <vt:lpstr>Scope and Limitation of the Study</vt:lpstr>
      <vt:lpstr>Scope and Limitation of the Study</vt:lpstr>
      <vt:lpstr>Chapter 2</vt:lpstr>
      <vt:lpstr>Technical Background </vt:lpstr>
      <vt:lpstr>Related Literature   </vt:lpstr>
      <vt:lpstr>Related Literature   </vt:lpstr>
      <vt:lpstr>Related Systems   </vt:lpstr>
      <vt:lpstr>Related Systems   </vt:lpstr>
      <vt:lpstr>Chapter 3 RESEARCH AND METHODOLOGY</vt:lpstr>
      <vt:lpstr>PowerPoint Presentation</vt:lpstr>
      <vt:lpstr>PowerPoint Presentation</vt:lpstr>
      <vt:lpstr>HIPO Chart</vt:lpstr>
      <vt:lpstr>Respondents of the Study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Lemery Colleges Student Affairs and Services with Android Support </dc:title>
  <cp:lastModifiedBy>John Cris Balbacal</cp:lastModifiedBy>
  <cp:revision>4</cp:revision>
  <dcterms:modified xsi:type="dcterms:W3CDTF">2023-01-07T03:10:19Z</dcterms:modified>
</cp:coreProperties>
</file>